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6"/>
  </p:notesMasterIdLst>
  <p:handoutMasterIdLst>
    <p:handoutMasterId r:id="rId117"/>
  </p:handoutMasterIdLst>
  <p:sldIdLst>
    <p:sldId id="766" r:id="rId2"/>
    <p:sldId id="256" r:id="rId3"/>
    <p:sldId id="468" r:id="rId4"/>
    <p:sldId id="470" r:id="rId5"/>
    <p:sldId id="480" r:id="rId6"/>
    <p:sldId id="471" r:id="rId7"/>
    <p:sldId id="472" r:id="rId8"/>
    <p:sldId id="481" r:id="rId9"/>
    <p:sldId id="482" r:id="rId10"/>
    <p:sldId id="487" r:id="rId11"/>
    <p:sldId id="483" r:id="rId12"/>
    <p:sldId id="484" r:id="rId13"/>
    <p:sldId id="485" r:id="rId14"/>
    <p:sldId id="486" r:id="rId15"/>
    <p:sldId id="473" r:id="rId16"/>
    <p:sldId id="488" r:id="rId17"/>
    <p:sldId id="474" r:id="rId18"/>
    <p:sldId id="490" r:id="rId19"/>
    <p:sldId id="505" r:id="rId20"/>
    <p:sldId id="506" r:id="rId21"/>
    <p:sldId id="510" r:id="rId22"/>
    <p:sldId id="507" r:id="rId23"/>
    <p:sldId id="508" r:id="rId24"/>
    <p:sldId id="509" r:id="rId25"/>
    <p:sldId id="491" r:id="rId26"/>
    <p:sldId id="511" r:id="rId27"/>
    <p:sldId id="492" r:id="rId28"/>
    <p:sldId id="493" r:id="rId29"/>
    <p:sldId id="512" r:id="rId30"/>
    <p:sldId id="494" r:id="rId31"/>
    <p:sldId id="767" r:id="rId32"/>
    <p:sldId id="495" r:id="rId33"/>
    <p:sldId id="496" r:id="rId34"/>
    <p:sldId id="497" r:id="rId35"/>
    <p:sldId id="498" r:id="rId36"/>
    <p:sldId id="499" r:id="rId37"/>
    <p:sldId id="513" r:id="rId38"/>
    <p:sldId id="514" r:id="rId39"/>
    <p:sldId id="528" r:id="rId40"/>
    <p:sldId id="529" r:id="rId41"/>
    <p:sldId id="542" r:id="rId42"/>
    <p:sldId id="535" r:id="rId43"/>
    <p:sldId id="537" r:id="rId44"/>
    <p:sldId id="540" r:id="rId45"/>
    <p:sldId id="543" r:id="rId46"/>
    <p:sldId id="531" r:id="rId47"/>
    <p:sldId id="544" r:id="rId48"/>
    <p:sldId id="545" r:id="rId49"/>
    <p:sldId id="546" r:id="rId50"/>
    <p:sldId id="533" r:id="rId51"/>
    <p:sldId id="547" r:id="rId52"/>
    <p:sldId id="534" r:id="rId53"/>
    <p:sldId id="548" r:id="rId54"/>
    <p:sldId id="549" r:id="rId55"/>
    <p:sldId id="550" r:id="rId56"/>
    <p:sldId id="552" r:id="rId57"/>
    <p:sldId id="564" r:id="rId58"/>
    <p:sldId id="561" r:id="rId59"/>
    <p:sldId id="565" r:id="rId60"/>
    <p:sldId id="566" r:id="rId61"/>
    <p:sldId id="567" r:id="rId62"/>
    <p:sldId id="408" r:id="rId63"/>
    <p:sldId id="412" r:id="rId64"/>
    <p:sldId id="409" r:id="rId65"/>
    <p:sldId id="769" r:id="rId66"/>
    <p:sldId id="568" r:id="rId67"/>
    <p:sldId id="332" r:id="rId68"/>
    <p:sldId id="569" r:id="rId69"/>
    <p:sldId id="570" r:id="rId70"/>
    <p:sldId id="335" r:id="rId71"/>
    <p:sldId id="571" r:id="rId72"/>
    <p:sldId id="695" r:id="rId73"/>
    <p:sldId id="696" r:id="rId74"/>
    <p:sldId id="697" r:id="rId75"/>
    <p:sldId id="698" r:id="rId76"/>
    <p:sldId id="699" r:id="rId77"/>
    <p:sldId id="693" r:id="rId78"/>
    <p:sldId id="694" r:id="rId79"/>
    <p:sldId id="292" r:id="rId80"/>
    <p:sldId id="293" r:id="rId81"/>
    <p:sldId id="294" r:id="rId82"/>
    <p:sldId id="344" r:id="rId83"/>
    <p:sldId id="343" r:id="rId84"/>
    <p:sldId id="577" r:id="rId85"/>
    <p:sldId id="702" r:id="rId86"/>
    <p:sldId id="704" r:id="rId87"/>
    <p:sldId id="705" r:id="rId88"/>
    <p:sldId id="298" r:id="rId89"/>
    <p:sldId id="578" r:id="rId90"/>
    <p:sldId id="346" r:id="rId91"/>
    <p:sldId id="579" r:id="rId92"/>
    <p:sldId id="426" r:id="rId93"/>
    <p:sldId id="581" r:id="rId94"/>
    <p:sldId id="582" r:id="rId95"/>
    <p:sldId id="430" r:id="rId96"/>
    <p:sldId id="706" r:id="rId97"/>
    <p:sldId id="707" r:id="rId98"/>
    <p:sldId id="302" r:id="rId99"/>
    <p:sldId id="305" r:id="rId100"/>
    <p:sldId id="354" r:id="rId101"/>
    <p:sldId id="315" r:id="rId102"/>
    <p:sldId id="316" r:id="rId103"/>
    <p:sldId id="306" r:id="rId104"/>
    <p:sldId id="307" r:id="rId105"/>
    <p:sldId id="355" r:id="rId106"/>
    <p:sldId id="308" r:id="rId107"/>
    <p:sldId id="428" r:id="rId108"/>
    <p:sldId id="309" r:id="rId109"/>
    <p:sldId id="356" r:id="rId110"/>
    <p:sldId id="357" r:id="rId111"/>
    <p:sldId id="358" r:id="rId112"/>
    <p:sldId id="667" r:id="rId113"/>
    <p:sldId id="668" r:id="rId114"/>
    <p:sldId id="768" r:id="rId11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576">
          <p15:clr>
            <a:srgbClr val="A4A3A4"/>
          </p15:clr>
        </p15:guide>
        <p15:guide id="2" pos="22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FF00"/>
    <a:srgbClr val="660033"/>
    <a:srgbClr val="FF66FF"/>
    <a:srgbClr val="2520F2"/>
    <a:srgbClr val="FF0000"/>
    <a:srgbClr val="FF99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10"/>
    <p:restoredTop sz="86449"/>
  </p:normalViewPr>
  <p:slideViewPr>
    <p:cSldViewPr snapToGrid="0" snapToObjects="1" showGuides="1">
      <p:cViewPr varScale="1">
        <p:scale>
          <a:sx n="95" d="100"/>
          <a:sy n="95" d="100"/>
        </p:scale>
        <p:origin x="1548" y="78"/>
      </p:cViewPr>
      <p:guideLst>
        <p:guide orient="horz" pos="576"/>
        <p:guide pos="220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3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70.wmf"/><Relationship Id="rId5" Type="http://schemas.openxmlformats.org/officeDocument/2006/relationships/image" Target="../media/image71.wmf"/><Relationship Id="rId4"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101.wmf"/><Relationship Id="rId1" Type="http://schemas.openxmlformats.org/officeDocument/2006/relationships/image" Target="../media/image10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84.wmf"/><Relationship Id="rId1" Type="http://schemas.openxmlformats.org/officeDocument/2006/relationships/image" Target="../media/image10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6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emf"/><Relationship Id="rId1" Type="http://schemas.openxmlformats.org/officeDocument/2006/relationships/image" Target="../media/image114.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107.wmf"/><Relationship Id="rId1" Type="http://schemas.openxmlformats.org/officeDocument/2006/relationships/image" Target="../media/image62.wmf"/><Relationship Id="rId5" Type="http://schemas.openxmlformats.org/officeDocument/2006/relationships/image" Target="../media/image117.wmf"/><Relationship Id="rId4" Type="http://schemas.openxmlformats.org/officeDocument/2006/relationships/image" Target="../media/image48.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20.wmf"/><Relationship Id="rId7" Type="http://schemas.openxmlformats.org/officeDocument/2006/relationships/image" Target="../media/image123.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1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e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image" Target="../media/image136.wmf"/><Relationship Id="rId3" Type="http://schemas.openxmlformats.org/officeDocument/2006/relationships/image" Target="../media/image129.wmf"/><Relationship Id="rId7" Type="http://schemas.openxmlformats.org/officeDocument/2006/relationships/image" Target="../media/image131.wmf"/><Relationship Id="rId12" Type="http://schemas.openxmlformats.org/officeDocument/2006/relationships/image" Target="../media/image135.wmf"/><Relationship Id="rId2" Type="http://schemas.openxmlformats.org/officeDocument/2006/relationships/image" Target="../media/image128.wmf"/><Relationship Id="rId16" Type="http://schemas.openxmlformats.org/officeDocument/2006/relationships/image" Target="../media/image139.wmf"/><Relationship Id="rId1" Type="http://schemas.openxmlformats.org/officeDocument/2006/relationships/image" Target="../media/image127.wmf"/><Relationship Id="rId6" Type="http://schemas.openxmlformats.org/officeDocument/2006/relationships/image" Target="../media/image130.wmf"/><Relationship Id="rId11" Type="http://schemas.openxmlformats.org/officeDocument/2006/relationships/image" Target="../media/image134.wmf"/><Relationship Id="rId5" Type="http://schemas.openxmlformats.org/officeDocument/2006/relationships/image" Target="../media/image113.wmf"/><Relationship Id="rId15" Type="http://schemas.openxmlformats.org/officeDocument/2006/relationships/image" Target="../media/image138.wmf"/><Relationship Id="rId10" Type="http://schemas.openxmlformats.org/officeDocument/2006/relationships/image" Target="../media/image133.wmf"/><Relationship Id="rId4" Type="http://schemas.openxmlformats.org/officeDocument/2006/relationships/image" Target="../media/image112.wmf"/><Relationship Id="rId9" Type="http://schemas.openxmlformats.org/officeDocument/2006/relationships/image" Target="../media/image132.wmf"/><Relationship Id="rId14" Type="http://schemas.openxmlformats.org/officeDocument/2006/relationships/image" Target="../media/image137.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image" Target="../media/image149.wmf"/><Relationship Id="rId18" Type="http://schemas.openxmlformats.org/officeDocument/2006/relationships/image" Target="../media/image154.wmf"/><Relationship Id="rId3" Type="http://schemas.openxmlformats.org/officeDocument/2006/relationships/image" Target="../media/image120.wmf"/><Relationship Id="rId21" Type="http://schemas.openxmlformats.org/officeDocument/2006/relationships/image" Target="../media/image157.wmf"/><Relationship Id="rId7" Type="http://schemas.openxmlformats.org/officeDocument/2006/relationships/image" Target="../media/image144.wmf"/><Relationship Id="rId12" Type="http://schemas.openxmlformats.org/officeDocument/2006/relationships/image" Target="../media/image148.wmf"/><Relationship Id="rId17" Type="http://schemas.openxmlformats.org/officeDocument/2006/relationships/image" Target="../media/image153.wmf"/><Relationship Id="rId2" Type="http://schemas.openxmlformats.org/officeDocument/2006/relationships/image" Target="../media/image141.wmf"/><Relationship Id="rId16" Type="http://schemas.openxmlformats.org/officeDocument/2006/relationships/image" Target="../media/image152.wmf"/><Relationship Id="rId20" Type="http://schemas.openxmlformats.org/officeDocument/2006/relationships/image" Target="../media/image156.wmf"/><Relationship Id="rId1" Type="http://schemas.openxmlformats.org/officeDocument/2006/relationships/image" Target="../media/image140.wmf"/><Relationship Id="rId6" Type="http://schemas.openxmlformats.org/officeDocument/2006/relationships/image" Target="../media/image113.wmf"/><Relationship Id="rId11" Type="http://schemas.openxmlformats.org/officeDocument/2006/relationships/image" Target="../media/image147.wmf"/><Relationship Id="rId5" Type="http://schemas.openxmlformats.org/officeDocument/2006/relationships/image" Target="../media/image143.wmf"/><Relationship Id="rId15" Type="http://schemas.openxmlformats.org/officeDocument/2006/relationships/image" Target="../media/image151.wmf"/><Relationship Id="rId23" Type="http://schemas.openxmlformats.org/officeDocument/2006/relationships/image" Target="../media/image159.wmf"/><Relationship Id="rId10" Type="http://schemas.openxmlformats.org/officeDocument/2006/relationships/image" Target="../media/image84.wmf"/><Relationship Id="rId19" Type="http://schemas.openxmlformats.org/officeDocument/2006/relationships/image" Target="../media/image155.wmf"/><Relationship Id="rId4" Type="http://schemas.openxmlformats.org/officeDocument/2006/relationships/image" Target="../media/image142.wmf"/><Relationship Id="rId9" Type="http://schemas.openxmlformats.org/officeDocument/2006/relationships/image" Target="../media/image146.wmf"/><Relationship Id="rId14" Type="http://schemas.openxmlformats.org/officeDocument/2006/relationships/image" Target="../media/image150.wmf"/><Relationship Id="rId22" Type="http://schemas.openxmlformats.org/officeDocument/2006/relationships/image" Target="../media/image158.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93.wmf"/><Relationship Id="rId7" Type="http://schemas.openxmlformats.org/officeDocument/2006/relationships/image" Target="../media/image162.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161.wmf"/><Relationship Id="rId11" Type="http://schemas.openxmlformats.org/officeDocument/2006/relationships/image" Target="../media/image166.wmf"/><Relationship Id="rId5" Type="http://schemas.openxmlformats.org/officeDocument/2006/relationships/image" Target="../media/image160.wmf"/><Relationship Id="rId10" Type="http://schemas.openxmlformats.org/officeDocument/2006/relationships/image" Target="../media/image165.wmf"/><Relationship Id="rId4" Type="http://schemas.openxmlformats.org/officeDocument/2006/relationships/image" Target="../media/image94.wmf"/><Relationship Id="rId9" Type="http://schemas.openxmlformats.org/officeDocument/2006/relationships/image" Target="../media/image16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6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emf"/><Relationship Id="rId5" Type="http://schemas.openxmlformats.org/officeDocument/2006/relationships/image" Target="../media/image173.wmf"/><Relationship Id="rId4" Type="http://schemas.openxmlformats.org/officeDocument/2006/relationships/image" Target="../media/image172.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7.wmf"/><Relationship Id="rId7" Type="http://schemas.openxmlformats.org/officeDocument/2006/relationships/image" Target="../media/image181.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5" Type="http://schemas.openxmlformats.org/officeDocument/2006/relationships/image" Target="../media/image186.wmf"/><Relationship Id="rId4" Type="http://schemas.openxmlformats.org/officeDocument/2006/relationships/image" Target="../media/image102.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image" Target="../media/image189.wmf"/><Relationship Id="rId7" Type="http://schemas.openxmlformats.org/officeDocument/2006/relationships/image" Target="../media/image192.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1.wmf"/><Relationship Id="rId5" Type="http://schemas.openxmlformats.org/officeDocument/2006/relationships/image" Target="../media/image185.wmf"/><Relationship Id="rId4" Type="http://schemas.openxmlformats.org/officeDocument/2006/relationships/image" Target="../media/image190.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image" Target="../media/image195.wmf"/><Relationship Id="rId7" Type="http://schemas.openxmlformats.org/officeDocument/2006/relationships/image" Target="../media/image198.wmf"/><Relationship Id="rId2" Type="http://schemas.openxmlformats.org/officeDocument/2006/relationships/image" Target="../media/image185.wmf"/><Relationship Id="rId1" Type="http://schemas.openxmlformats.org/officeDocument/2006/relationships/image" Target="../media/image194.wmf"/><Relationship Id="rId6" Type="http://schemas.openxmlformats.org/officeDocument/2006/relationships/image" Target="../media/image192.wmf"/><Relationship Id="rId5" Type="http://schemas.openxmlformats.org/officeDocument/2006/relationships/image" Target="../media/image197.wmf"/><Relationship Id="rId4" Type="http://schemas.openxmlformats.org/officeDocument/2006/relationships/image" Target="../media/image196.wmf"/><Relationship Id="rId9" Type="http://schemas.openxmlformats.org/officeDocument/2006/relationships/image" Target="../media/image200.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4" Type="http://schemas.openxmlformats.org/officeDocument/2006/relationships/image" Target="../media/image204.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192.wmf"/><Relationship Id="rId5" Type="http://schemas.openxmlformats.org/officeDocument/2006/relationships/image" Target="../media/image207.wmf"/><Relationship Id="rId4" Type="http://schemas.openxmlformats.org/officeDocument/2006/relationships/image" Target="../media/image49.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9.wmf"/><Relationship Id="rId7" Type="http://schemas.openxmlformats.org/officeDocument/2006/relationships/image" Target="../media/image103.wmf"/><Relationship Id="rId2" Type="http://schemas.openxmlformats.org/officeDocument/2006/relationships/image" Target="../media/image84.wmf"/><Relationship Id="rId1" Type="http://schemas.openxmlformats.org/officeDocument/2006/relationships/image" Target="../media/image208.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 Id="rId9" Type="http://schemas.openxmlformats.org/officeDocument/2006/relationships/image" Target="../media/image214.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84.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4" Type="http://schemas.openxmlformats.org/officeDocument/2006/relationships/image" Target="../media/image225.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27.wmf"/><Relationship Id="rId1" Type="http://schemas.openxmlformats.org/officeDocument/2006/relationships/image" Target="../media/image226.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image" Target="../media/image229.wmf"/><Relationship Id="rId7" Type="http://schemas.openxmlformats.org/officeDocument/2006/relationships/image" Target="../media/image233.wmf"/><Relationship Id="rId2" Type="http://schemas.openxmlformats.org/officeDocument/2006/relationships/image" Target="../media/image228.wmf"/><Relationship Id="rId1" Type="http://schemas.openxmlformats.org/officeDocument/2006/relationships/image" Target="../media/image84.wmf"/><Relationship Id="rId6" Type="http://schemas.openxmlformats.org/officeDocument/2006/relationships/image" Target="../media/image232.wmf"/><Relationship Id="rId5" Type="http://schemas.openxmlformats.org/officeDocument/2006/relationships/image" Target="../media/image231.wmf"/><Relationship Id="rId4" Type="http://schemas.openxmlformats.org/officeDocument/2006/relationships/image" Target="../media/image230.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35.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84.wmf"/><Relationship Id="rId4" Type="http://schemas.openxmlformats.org/officeDocument/2006/relationships/image" Target="../media/image236.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image" Target="../media/image239.wmf"/><Relationship Id="rId7" Type="http://schemas.openxmlformats.org/officeDocument/2006/relationships/image" Target="../media/image243.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2.wmf"/><Relationship Id="rId5" Type="http://schemas.openxmlformats.org/officeDocument/2006/relationships/image" Target="../media/image241.wmf"/><Relationship Id="rId4" Type="http://schemas.openxmlformats.org/officeDocument/2006/relationships/image" Target="../media/image240.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84.wmf"/><Relationship Id="rId1" Type="http://schemas.openxmlformats.org/officeDocument/2006/relationships/image" Target="../media/image251.wmf"/><Relationship Id="rId6" Type="http://schemas.openxmlformats.org/officeDocument/2006/relationships/image" Target="../media/image254.wmf"/><Relationship Id="rId5" Type="http://schemas.openxmlformats.org/officeDocument/2006/relationships/image" Target="../media/image253.wmf"/><Relationship Id="rId4" Type="http://schemas.openxmlformats.org/officeDocument/2006/relationships/image" Target="../media/image252.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211.wmf"/><Relationship Id="rId1" Type="http://schemas.openxmlformats.org/officeDocument/2006/relationships/image" Target="../media/image208.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84.wmf"/><Relationship Id="rId1" Type="http://schemas.openxmlformats.org/officeDocument/2006/relationships/image" Target="../media/image259.wmf"/><Relationship Id="rId4" Type="http://schemas.openxmlformats.org/officeDocument/2006/relationships/image" Target="../media/image19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84.wmf"/><Relationship Id="rId1" Type="http://schemas.openxmlformats.org/officeDocument/2006/relationships/image" Target="../media/image261.wmf"/><Relationship Id="rId4" Type="http://schemas.openxmlformats.org/officeDocument/2006/relationships/image" Target="../media/image191.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102.wmf"/><Relationship Id="rId1" Type="http://schemas.openxmlformats.org/officeDocument/2006/relationships/image" Target="../media/image84.wmf"/><Relationship Id="rId6" Type="http://schemas.openxmlformats.org/officeDocument/2006/relationships/image" Target="../media/image263.wmf"/><Relationship Id="rId5" Type="http://schemas.openxmlformats.org/officeDocument/2006/relationships/image" Target="../media/image93.wmf"/><Relationship Id="rId4" Type="http://schemas.openxmlformats.org/officeDocument/2006/relationships/image" Target="../media/image85.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102.wmf"/><Relationship Id="rId1" Type="http://schemas.openxmlformats.org/officeDocument/2006/relationships/image" Target="../media/image84.wmf"/><Relationship Id="rId6" Type="http://schemas.openxmlformats.org/officeDocument/2006/relationships/image" Target="../media/image265.wmf"/><Relationship Id="rId5" Type="http://schemas.openxmlformats.org/officeDocument/2006/relationships/image" Target="../media/image264.wmf"/><Relationship Id="rId4" Type="http://schemas.openxmlformats.org/officeDocument/2006/relationships/image" Target="../media/image85.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102.wmf"/><Relationship Id="rId1" Type="http://schemas.openxmlformats.org/officeDocument/2006/relationships/image" Target="../media/image84.wmf"/><Relationship Id="rId4" Type="http://schemas.openxmlformats.org/officeDocument/2006/relationships/image" Target="../media/image266.w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270.wmf"/><Relationship Id="rId3" Type="http://schemas.openxmlformats.org/officeDocument/2006/relationships/image" Target="../media/image102.wmf"/><Relationship Id="rId7"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268.wmf"/><Relationship Id="rId6" Type="http://schemas.openxmlformats.org/officeDocument/2006/relationships/image" Target="../media/image269.wmf"/><Relationship Id="rId5" Type="http://schemas.openxmlformats.org/officeDocument/2006/relationships/image" Target="../media/image93.wmf"/><Relationship Id="rId4" Type="http://schemas.openxmlformats.org/officeDocument/2006/relationships/image" Target="../media/image262.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272.wmf"/><Relationship Id="rId1" Type="http://schemas.openxmlformats.org/officeDocument/2006/relationships/image" Target="../media/image271.wmf"/><Relationship Id="rId4" Type="http://schemas.openxmlformats.org/officeDocument/2006/relationships/image" Target="../media/image273.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275.wmf"/><Relationship Id="rId1" Type="http://schemas.openxmlformats.org/officeDocument/2006/relationships/image" Target="../media/image274.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102.wmf"/><Relationship Id="rId1" Type="http://schemas.openxmlformats.org/officeDocument/2006/relationships/image" Target="../media/image276.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78.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image" Target="../media/image280.wmf"/><Relationship Id="rId1" Type="http://schemas.openxmlformats.org/officeDocument/2006/relationships/image" Target="../media/image27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3075" name="日期占位符 3074"/>
          <p:cNvSpPr>
            <a:spLocks noGrp="1"/>
          </p:cNvSpPr>
          <p:nvPr>
            <p:ph type="dt" sz="quarter" idx="1"/>
          </p:nvPr>
        </p:nvSpPr>
        <p:spPr>
          <a:xfrm>
            <a:off x="3886200" y="0"/>
            <a:ext cx="2971800" cy="457200"/>
          </a:xfrm>
          <a:prstGeom prst="rect">
            <a:avLst/>
          </a:prstGeom>
          <a:noFill/>
          <a:ln w="9525">
            <a:noFill/>
          </a:ln>
        </p:spPr>
        <p:txBody>
          <a:bodyPr/>
          <a:lstStyle/>
          <a:p>
            <a:pPr lvl="0" algn="r" eaLnBrk="1" hangingPunct="1"/>
            <a:endParaRPr lang="zh-CN" altLang="en-US" sz="1200" dirty="0"/>
          </a:p>
        </p:txBody>
      </p:sp>
      <p:sp>
        <p:nvSpPr>
          <p:cNvPr id="3076" name="页脚占位符 3075"/>
          <p:cNvSpPr>
            <a:spLocks noGrp="1"/>
          </p:cNvSpPr>
          <p:nvPr>
            <p:ph type="ftr" sz="quarter" idx="2"/>
          </p:nvPr>
        </p:nvSpPr>
        <p:spPr>
          <a:xfrm>
            <a:off x="0" y="8686800"/>
            <a:ext cx="2971800" cy="457200"/>
          </a:xfrm>
          <a:prstGeom prst="rect">
            <a:avLst/>
          </a:prstGeom>
          <a:noFill/>
          <a:ln w="9525">
            <a:noFill/>
          </a:ln>
        </p:spPr>
        <p:txBody>
          <a:bodyPr anchor="b"/>
          <a:lstStyle/>
          <a:p>
            <a:pPr lvl="0" eaLnBrk="1" hangingPunct="1"/>
            <a:endParaRPr lang="zh-CN" altLang="en-US" sz="1200" dirty="0"/>
          </a:p>
        </p:txBody>
      </p:sp>
      <p:sp>
        <p:nvSpPr>
          <p:cNvPr id="3077" name="灯片编号占位符 3076"/>
          <p:cNvSpPr>
            <a:spLocks noGrp="1"/>
          </p:cNvSpPr>
          <p:nvPr>
            <p:ph type="sldNum" sz="quarter" idx="3"/>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3276431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2049"/>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2051" name="日期占位符 2050"/>
          <p:cNvSpPr>
            <a:spLocks noGrp="1"/>
          </p:cNvSpPr>
          <p:nvPr>
            <p:ph type="dt" idx="1"/>
          </p:nvPr>
        </p:nvSpPr>
        <p:spPr>
          <a:xfrm>
            <a:off x="3886200" y="0"/>
            <a:ext cx="2971800" cy="457200"/>
          </a:xfrm>
          <a:prstGeom prst="rect">
            <a:avLst/>
          </a:prstGeom>
          <a:noFill/>
          <a:ln w="9525">
            <a:noFill/>
          </a:ln>
        </p:spPr>
        <p:txBody>
          <a:bodyPr/>
          <a:lstStyle/>
          <a:p>
            <a:pPr lvl="0" algn="r" eaLnBrk="1" hangingPunct="1"/>
            <a:endParaRPr lang="zh-CN" altLang="en-US" sz="1200" dirty="0"/>
          </a:p>
        </p:txBody>
      </p:sp>
      <p:sp>
        <p:nvSpPr>
          <p:cNvPr id="2052" name="幻灯片图像占位符 2051"/>
          <p:cNvSpPr>
            <a:spLocks noGrp="1" noRot="1" noChangeAspec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053" name="文本占位符 20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单击以编辑母版文本样式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页脚占位符 2053"/>
          <p:cNvSpPr>
            <a:spLocks noGrp="1"/>
          </p:cNvSpPr>
          <p:nvPr>
            <p:ph type="ftr" sz="quarter" idx="4"/>
          </p:nvPr>
        </p:nvSpPr>
        <p:spPr>
          <a:xfrm>
            <a:off x="0" y="8686800"/>
            <a:ext cx="2971800" cy="457200"/>
          </a:xfrm>
          <a:prstGeom prst="rect">
            <a:avLst/>
          </a:prstGeom>
          <a:noFill/>
          <a:ln w="9525">
            <a:noFill/>
          </a:ln>
        </p:spPr>
        <p:txBody>
          <a:bodyPr anchor="b"/>
          <a:lstStyle/>
          <a:p>
            <a:pPr lvl="0" eaLnBrk="1" hangingPunct="1"/>
            <a:endParaRPr lang="zh-CN" altLang="en-US" sz="1200" dirty="0"/>
          </a:p>
        </p:txBody>
      </p:sp>
      <p:sp>
        <p:nvSpPr>
          <p:cNvPr id="2055" name="灯片编号占位符 2054"/>
          <p:cNvSpPr>
            <a:spLocks noGrp="1"/>
          </p:cNvSpPr>
          <p:nvPr>
            <p:ph type="sldNum" sz="quarter" idx="5"/>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323421509"/>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a:t>
            </a:fld>
            <a:endParaRPr lang="zh-CN" altLang="en-US" sz="1200" dirty="0"/>
          </a:p>
        </p:txBody>
      </p:sp>
      <p:sp>
        <p:nvSpPr>
          <p:cNvPr id="613378" name="幻灯片图像占位符 613377"/>
          <p:cNvSpPr>
            <a:spLocks noGrp="1" noRot="1" noChangeAspect="1" noTextEdit="1"/>
          </p:cNvSpPr>
          <p:nvPr>
            <p:ph type="sldImg"/>
          </p:nvPr>
        </p:nvSpPr>
        <p:spPr>
          <a:xfrm>
            <a:off x="1150938" y="692150"/>
            <a:ext cx="4556125" cy="3416300"/>
          </a:xfrm>
          <a:ln w="12700">
            <a:solidFill>
              <a:schemeClr val="tx1">
                <a:alpha val="100000"/>
              </a:schemeClr>
            </a:solidFill>
          </a:ln>
        </p:spPr>
      </p:sp>
      <p:sp>
        <p:nvSpPr>
          <p:cNvPr id="613379" name="文本占位符 613378"/>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168293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605186" name="日期占位符 605185"/>
          <p:cNvSpPr>
            <a:spLocks noGrp="1"/>
          </p:cNvSpPr>
          <p:nvPr>
            <p:ph type="dt" sz="half" idx="2"/>
          </p:nvPr>
        </p:nvSpPr>
        <p:spPr>
          <a:xfrm>
            <a:off x="685800" y="6248400"/>
            <a:ext cx="1905000" cy="457200"/>
          </a:xfrm>
          <a:prstGeom prst="rect">
            <a:avLst/>
          </a:prstGeom>
          <a:noFill/>
          <a:ln w="9525">
            <a:noFill/>
          </a:ln>
        </p:spPr>
        <p:txBody>
          <a:bodyPr lIns="91420" tIns="45709" rIns="91420" bIns="45709"/>
          <a:lstStyle>
            <a:lvl1pPr>
              <a:defRPr sz="1400"/>
            </a:lvl1pPr>
          </a:lstStyle>
          <a:p>
            <a:pPr lvl="0" eaLnBrk="1" hangingPunct="1"/>
            <a:endParaRPr lang="zh-CN" altLang="en-US" dirty="0">
              <a:latin typeface="Times New Roman" panose="02020603050405020304" pitchFamily="18" charset="0"/>
            </a:endParaRPr>
          </a:p>
        </p:txBody>
      </p:sp>
      <p:sp>
        <p:nvSpPr>
          <p:cNvPr id="605189" name="动作按钮: 后退或前一项 605188">
            <a:hlinkClick r:id="" action="ppaction://hlinkshowjump?jump=previousslide"/>
          </p:cNvPr>
          <p:cNvSpPr/>
          <p:nvPr/>
        </p:nvSpPr>
        <p:spPr>
          <a:xfrm>
            <a:off x="8210550" y="6267450"/>
            <a:ext cx="447675" cy="571500"/>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605190" name="动作按钮: 前进或下一项 605189">
            <a:hlinkClick r:id="" action="ppaction://hlinkshowjump?jump=nextslide"/>
          </p:cNvPr>
          <p:cNvSpPr/>
          <p:nvPr/>
        </p:nvSpPr>
        <p:spPr>
          <a:xfrm>
            <a:off x="8677275" y="6267450"/>
            <a:ext cx="447675" cy="571500"/>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598930" lvl="3" indent="-22733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6130" lvl="4" indent="-22733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image" Target="../media/image3.wmf"/></Relationships>
</file>

<file path=ppt/slides/_rels/slide100.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image" Target="../media/image257.png"/><Relationship Id="rId7" Type="http://schemas.openxmlformats.org/officeDocument/2006/relationships/oleObject" Target="../embeddings/oleObject307.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208.wmf"/><Relationship Id="rId5" Type="http://schemas.openxmlformats.org/officeDocument/2006/relationships/oleObject" Target="../embeddings/oleObject306.bin"/><Relationship Id="rId10" Type="http://schemas.openxmlformats.org/officeDocument/2006/relationships/image" Target="../media/image102.wmf"/><Relationship Id="rId4" Type="http://schemas.openxmlformats.org/officeDocument/2006/relationships/image" Target="../media/image258.png"/><Relationship Id="rId9" Type="http://schemas.openxmlformats.org/officeDocument/2006/relationships/oleObject" Target="../embeddings/oleObject308.bin"/></Relationships>
</file>

<file path=ppt/slides/_rels/slide101.x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oleObject" Target="../embeddings/oleObject309.bin"/><Relationship Id="rId7" Type="http://schemas.openxmlformats.org/officeDocument/2006/relationships/oleObject" Target="../embeddings/oleObject311.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84.wmf"/><Relationship Id="rId5" Type="http://schemas.openxmlformats.org/officeDocument/2006/relationships/oleObject" Target="../embeddings/oleObject310.bin"/><Relationship Id="rId10" Type="http://schemas.openxmlformats.org/officeDocument/2006/relationships/image" Target="../media/image191.wmf"/><Relationship Id="rId4" Type="http://schemas.openxmlformats.org/officeDocument/2006/relationships/image" Target="../media/image259.wmf"/><Relationship Id="rId9" Type="http://schemas.openxmlformats.org/officeDocument/2006/relationships/oleObject" Target="../embeddings/oleObject312.bin"/></Relationships>
</file>

<file path=ppt/slides/_rels/slide102.x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oleObject" Target="../embeddings/oleObject313.bin"/><Relationship Id="rId7" Type="http://schemas.openxmlformats.org/officeDocument/2006/relationships/oleObject" Target="../embeddings/oleObject315.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84.wmf"/><Relationship Id="rId5" Type="http://schemas.openxmlformats.org/officeDocument/2006/relationships/oleObject" Target="../embeddings/oleObject314.bin"/><Relationship Id="rId10" Type="http://schemas.openxmlformats.org/officeDocument/2006/relationships/image" Target="../media/image191.wmf"/><Relationship Id="rId4" Type="http://schemas.openxmlformats.org/officeDocument/2006/relationships/image" Target="../media/image261.wmf"/><Relationship Id="rId9" Type="http://schemas.openxmlformats.org/officeDocument/2006/relationships/oleObject" Target="../embeddings/oleObject316.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image" Target="../media/image262.wmf"/><Relationship Id="rId13" Type="http://schemas.openxmlformats.org/officeDocument/2006/relationships/oleObject" Target="../embeddings/oleObject323.bin"/><Relationship Id="rId3" Type="http://schemas.openxmlformats.org/officeDocument/2006/relationships/oleObject" Target="../embeddings/oleObject317.bin"/><Relationship Id="rId7" Type="http://schemas.openxmlformats.org/officeDocument/2006/relationships/oleObject" Target="../embeddings/oleObject319.bin"/><Relationship Id="rId12" Type="http://schemas.openxmlformats.org/officeDocument/2006/relationships/oleObject" Target="../embeddings/oleObject322.bin"/><Relationship Id="rId17" Type="http://schemas.openxmlformats.org/officeDocument/2006/relationships/image" Target="../media/image263.wmf"/><Relationship Id="rId2" Type="http://schemas.openxmlformats.org/officeDocument/2006/relationships/slideLayout" Target="../slideLayouts/slideLayout7.xml"/><Relationship Id="rId16" Type="http://schemas.openxmlformats.org/officeDocument/2006/relationships/oleObject" Target="../embeddings/oleObject325.bin"/><Relationship Id="rId1" Type="http://schemas.openxmlformats.org/officeDocument/2006/relationships/vmlDrawing" Target="../drawings/vmlDrawing71.vml"/><Relationship Id="rId6" Type="http://schemas.openxmlformats.org/officeDocument/2006/relationships/image" Target="../media/image102.wmf"/><Relationship Id="rId11" Type="http://schemas.openxmlformats.org/officeDocument/2006/relationships/oleObject" Target="../embeddings/oleObject321.bin"/><Relationship Id="rId5" Type="http://schemas.openxmlformats.org/officeDocument/2006/relationships/oleObject" Target="../embeddings/oleObject318.bin"/><Relationship Id="rId15" Type="http://schemas.openxmlformats.org/officeDocument/2006/relationships/image" Target="../media/image93.wmf"/><Relationship Id="rId10"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oleObject" Target="../embeddings/oleObject320.bin"/><Relationship Id="rId14" Type="http://schemas.openxmlformats.org/officeDocument/2006/relationships/oleObject" Target="../embeddings/oleObject324.bin"/></Relationships>
</file>

<file path=ppt/slides/_rels/slide105.xml.rels><?xml version="1.0" encoding="UTF-8" standalone="yes"?>
<Relationships xmlns="http://schemas.openxmlformats.org/package/2006/relationships"><Relationship Id="rId8" Type="http://schemas.openxmlformats.org/officeDocument/2006/relationships/image" Target="../media/image262.wmf"/><Relationship Id="rId13" Type="http://schemas.openxmlformats.org/officeDocument/2006/relationships/oleObject" Target="../embeddings/oleObject331.bin"/><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264.wmf"/><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102.wmf"/><Relationship Id="rId11" Type="http://schemas.openxmlformats.org/officeDocument/2006/relationships/oleObject" Target="../embeddings/oleObject330.bin"/><Relationship Id="rId5" Type="http://schemas.openxmlformats.org/officeDocument/2006/relationships/oleObject" Target="../embeddings/oleObject327.bin"/><Relationship Id="rId10"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oleObject" Target="../embeddings/oleObject329.bin"/><Relationship Id="rId14" Type="http://schemas.openxmlformats.org/officeDocument/2006/relationships/image" Target="../media/image265.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334.bin"/><Relationship Id="rId3" Type="http://schemas.openxmlformats.org/officeDocument/2006/relationships/image" Target="../media/image267.png"/><Relationship Id="rId7" Type="http://schemas.openxmlformats.org/officeDocument/2006/relationships/image" Target="../media/image102.w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oleObject" Target="../embeddings/oleObject333.bin"/><Relationship Id="rId11" Type="http://schemas.openxmlformats.org/officeDocument/2006/relationships/image" Target="../media/image266.wmf"/><Relationship Id="rId5" Type="http://schemas.openxmlformats.org/officeDocument/2006/relationships/image" Target="../media/image84.wmf"/><Relationship Id="rId10" Type="http://schemas.openxmlformats.org/officeDocument/2006/relationships/oleObject" Target="../embeddings/oleObject335.bin"/><Relationship Id="rId4" Type="http://schemas.openxmlformats.org/officeDocument/2006/relationships/oleObject" Target="../embeddings/oleObject332.bin"/><Relationship Id="rId9" Type="http://schemas.openxmlformats.org/officeDocument/2006/relationships/image" Target="../media/image85.wmf"/></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339.bin"/><Relationship Id="rId13" Type="http://schemas.openxmlformats.org/officeDocument/2006/relationships/image" Target="../media/image93.wmf"/><Relationship Id="rId18" Type="http://schemas.openxmlformats.org/officeDocument/2006/relationships/oleObject" Target="../embeddings/oleObject345.bin"/><Relationship Id="rId3" Type="http://schemas.openxmlformats.org/officeDocument/2006/relationships/oleObject" Target="../embeddings/oleObject336.bin"/><Relationship Id="rId21" Type="http://schemas.openxmlformats.org/officeDocument/2006/relationships/oleObject" Target="../embeddings/oleObject347.bin"/><Relationship Id="rId7" Type="http://schemas.openxmlformats.org/officeDocument/2006/relationships/oleObject" Target="../embeddings/oleObject338.bin"/><Relationship Id="rId12" Type="http://schemas.openxmlformats.org/officeDocument/2006/relationships/oleObject" Target="../embeddings/oleObject341.bin"/><Relationship Id="rId17" Type="http://schemas.openxmlformats.org/officeDocument/2006/relationships/oleObject" Target="../embeddings/oleObject344.bin"/><Relationship Id="rId2" Type="http://schemas.openxmlformats.org/officeDocument/2006/relationships/slideLayout" Target="../slideLayouts/slideLayout7.xml"/><Relationship Id="rId16" Type="http://schemas.openxmlformats.org/officeDocument/2006/relationships/oleObject" Target="../embeddings/oleObject343.bin"/><Relationship Id="rId20" Type="http://schemas.openxmlformats.org/officeDocument/2006/relationships/image" Target="../media/image85.wmf"/><Relationship Id="rId1" Type="http://schemas.openxmlformats.org/officeDocument/2006/relationships/vmlDrawing" Target="../drawings/vmlDrawing74.vml"/><Relationship Id="rId6" Type="http://schemas.openxmlformats.org/officeDocument/2006/relationships/image" Target="../media/image84.wmf"/><Relationship Id="rId11" Type="http://schemas.openxmlformats.org/officeDocument/2006/relationships/image" Target="../media/image262.wmf"/><Relationship Id="rId5" Type="http://schemas.openxmlformats.org/officeDocument/2006/relationships/oleObject" Target="../embeddings/oleObject337.bin"/><Relationship Id="rId15" Type="http://schemas.openxmlformats.org/officeDocument/2006/relationships/image" Target="../media/image269.wmf"/><Relationship Id="rId10" Type="http://schemas.openxmlformats.org/officeDocument/2006/relationships/oleObject" Target="../embeddings/oleObject340.bin"/><Relationship Id="rId19" Type="http://schemas.openxmlformats.org/officeDocument/2006/relationships/oleObject" Target="../embeddings/oleObject346.bin"/><Relationship Id="rId4" Type="http://schemas.openxmlformats.org/officeDocument/2006/relationships/image" Target="../media/image268.wmf"/><Relationship Id="rId9" Type="http://schemas.openxmlformats.org/officeDocument/2006/relationships/image" Target="../media/image102.wmf"/><Relationship Id="rId14" Type="http://schemas.openxmlformats.org/officeDocument/2006/relationships/oleObject" Target="../embeddings/oleObject342.bin"/><Relationship Id="rId22" Type="http://schemas.openxmlformats.org/officeDocument/2006/relationships/image" Target="../media/image270.wmf"/></Relationships>
</file>

<file path=ppt/slides/_rels/slide109.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348.bin"/><Relationship Id="rId7" Type="http://schemas.openxmlformats.org/officeDocument/2006/relationships/oleObject" Target="../embeddings/oleObject350.bin"/><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272.wmf"/><Relationship Id="rId5" Type="http://schemas.openxmlformats.org/officeDocument/2006/relationships/oleObject" Target="../embeddings/oleObject349.bin"/><Relationship Id="rId10" Type="http://schemas.openxmlformats.org/officeDocument/2006/relationships/image" Target="../media/image273.wmf"/><Relationship Id="rId4" Type="http://schemas.openxmlformats.org/officeDocument/2006/relationships/image" Target="../media/image271.wmf"/><Relationship Id="rId9" Type="http://schemas.openxmlformats.org/officeDocument/2006/relationships/oleObject" Target="../embeddings/oleObject351.bin"/></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52.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275.wmf"/><Relationship Id="rId5" Type="http://schemas.openxmlformats.org/officeDocument/2006/relationships/oleObject" Target="../embeddings/oleObject353.bin"/><Relationship Id="rId4" Type="http://schemas.openxmlformats.org/officeDocument/2006/relationships/image" Target="../media/image274.wmf"/></Relationships>
</file>

<file path=ppt/slides/_rels/slide111.x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oleObject" Target="../embeddings/oleObject354.bin"/><Relationship Id="rId7" Type="http://schemas.openxmlformats.org/officeDocument/2006/relationships/oleObject" Target="../embeddings/oleObject356.bin"/><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image" Target="../media/image102.wmf"/><Relationship Id="rId5" Type="http://schemas.openxmlformats.org/officeDocument/2006/relationships/oleObject" Target="../embeddings/oleObject355.bin"/><Relationship Id="rId4" Type="http://schemas.openxmlformats.org/officeDocument/2006/relationships/image" Target="../media/image276.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57.bin"/><Relationship Id="rId2" Type="http://schemas.openxmlformats.org/officeDocument/2006/relationships/slideLayout" Target="../slideLayouts/slideLayout2.xml"/><Relationship Id="rId1" Type="http://schemas.openxmlformats.org/officeDocument/2006/relationships/vmlDrawing" Target="../drawings/vmlDrawing78.vml"/><Relationship Id="rId4" Type="http://schemas.openxmlformats.org/officeDocument/2006/relationships/image" Target="../media/image278.wmf"/></Relationships>
</file>

<file path=ppt/slides/_rels/slide113.xml.rels><?xml version="1.0" encoding="UTF-8" standalone="yes"?>
<Relationships xmlns="http://schemas.openxmlformats.org/package/2006/relationships"><Relationship Id="rId8" Type="http://schemas.openxmlformats.org/officeDocument/2006/relationships/image" Target="../media/image281.wmf"/><Relationship Id="rId3" Type="http://schemas.openxmlformats.org/officeDocument/2006/relationships/oleObject" Target="../embeddings/oleObject358.bin"/><Relationship Id="rId7" Type="http://schemas.openxmlformats.org/officeDocument/2006/relationships/oleObject" Target="../embeddings/oleObject360.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280.wmf"/><Relationship Id="rId5" Type="http://schemas.openxmlformats.org/officeDocument/2006/relationships/oleObject" Target="../embeddings/oleObject359.bin"/><Relationship Id="rId4" Type="http://schemas.openxmlformats.org/officeDocument/2006/relationships/image" Target="../media/image279.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2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9.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30.bin"/><Relationship Id="rId10" Type="http://schemas.openxmlformats.org/officeDocument/2006/relationships/image" Target="../media/image27.wmf"/><Relationship Id="rId4" Type="http://schemas.openxmlformats.org/officeDocument/2006/relationships/image" Target="../media/image31.wmf"/><Relationship Id="rId9"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4.wmf"/><Relationship Id="rId5" Type="http://schemas.openxmlformats.org/officeDocument/2006/relationships/oleObject" Target="../embeddings/oleObject32.bin"/><Relationship Id="rId10" Type="http://schemas.openxmlformats.org/officeDocument/2006/relationships/image" Target="../media/image27.wmf"/><Relationship Id="rId4" Type="http://schemas.openxmlformats.org/officeDocument/2006/relationships/image" Target="../media/image33.wmf"/><Relationship Id="rId9"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8.wmf"/><Relationship Id="rId5" Type="http://schemas.openxmlformats.org/officeDocument/2006/relationships/oleObject" Target="../embeddings/oleObject35.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3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40.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2.bin"/></Relationships>
</file>

<file path=ppt/slides/_rels/slide35.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48.bin"/><Relationship Id="rId18" Type="http://schemas.openxmlformats.org/officeDocument/2006/relationships/image" Target="../media/image53.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0.wmf"/><Relationship Id="rId17" Type="http://schemas.openxmlformats.org/officeDocument/2006/relationships/oleObject" Target="../embeddings/oleObject50.bin"/><Relationship Id="rId2" Type="http://schemas.openxmlformats.org/officeDocument/2006/relationships/slideLayout" Target="../slideLayouts/slideLayout7.xml"/><Relationship Id="rId16" Type="http://schemas.openxmlformats.org/officeDocument/2006/relationships/image" Target="../media/image52.wmf"/><Relationship Id="rId1" Type="http://schemas.openxmlformats.org/officeDocument/2006/relationships/vmlDrawing" Target="../drawings/vmlDrawing18.vml"/><Relationship Id="rId6" Type="http://schemas.openxmlformats.org/officeDocument/2006/relationships/image" Target="../media/image47.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6.bin"/><Relationship Id="rId14" Type="http://schemas.openxmlformats.org/officeDocument/2006/relationships/image" Target="../media/image5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5.wmf"/><Relationship Id="rId5" Type="http://schemas.openxmlformats.org/officeDocument/2006/relationships/oleObject" Target="../embeddings/oleObject52.bin"/><Relationship Id="rId4"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7.wmf"/><Relationship Id="rId5" Type="http://schemas.openxmlformats.org/officeDocument/2006/relationships/oleObject" Target="../embeddings/oleObject54.bin"/><Relationship Id="rId4" Type="http://schemas.openxmlformats.org/officeDocument/2006/relationships/image" Target="../media/image5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9.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4.wmf"/><Relationship Id="rId5" Type="http://schemas.openxmlformats.org/officeDocument/2006/relationships/oleObject" Target="../embeddings/oleObject61.bin"/><Relationship Id="rId4" Type="http://schemas.openxmlformats.org/officeDocument/2006/relationships/image" Target="../media/image6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0.wmf"/><Relationship Id="rId5" Type="http://schemas.openxmlformats.org/officeDocument/2006/relationships/oleObject" Target="../embeddings/oleObject63.bin"/><Relationship Id="rId4" Type="http://schemas.openxmlformats.org/officeDocument/2006/relationships/image" Target="../media/image5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66.png"/><Relationship Id="rId4" Type="http://schemas.openxmlformats.org/officeDocument/2006/relationships/image" Target="../media/image6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5.bin"/><Relationship Id="rId7" Type="http://schemas.openxmlformats.org/officeDocument/2006/relationships/image" Target="../media/image70.pn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8.wmf"/><Relationship Id="rId11" Type="http://schemas.openxmlformats.org/officeDocument/2006/relationships/image" Target="../media/image62.wmf"/><Relationship Id="rId5" Type="http://schemas.openxmlformats.org/officeDocument/2006/relationships/oleObject" Target="../embeddings/oleObject66.bin"/><Relationship Id="rId10" Type="http://schemas.openxmlformats.org/officeDocument/2006/relationships/oleObject" Target="../embeddings/oleObject68.bin"/><Relationship Id="rId4" Type="http://schemas.openxmlformats.org/officeDocument/2006/relationships/image" Target="../media/image67.wmf"/><Relationship Id="rId9" Type="http://schemas.openxmlformats.org/officeDocument/2006/relationships/image" Target="../media/image69.wmf"/></Relationships>
</file>

<file path=ppt/slides/_rels/slide45.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1.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64.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62.wmf"/><Relationship Id="rId4" Type="http://schemas.openxmlformats.org/officeDocument/2006/relationships/image" Target="../media/image70.wmf"/><Relationship Id="rId9" Type="http://schemas.openxmlformats.org/officeDocument/2006/relationships/oleObject" Target="../embeddings/oleObject72.bin"/></Relationships>
</file>

<file path=ppt/slides/_rels/slide46.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4.wmf"/><Relationship Id="rId5" Type="http://schemas.openxmlformats.org/officeDocument/2006/relationships/oleObject" Target="../embeddings/oleObject75.bin"/><Relationship Id="rId4" Type="http://schemas.openxmlformats.org/officeDocument/2006/relationships/image" Target="../media/image73.wmf"/></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7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1.bin"/><Relationship Id="rId18" Type="http://schemas.openxmlformats.org/officeDocument/2006/relationships/oleObject" Target="../embeddings/oleObject83.bin"/><Relationship Id="rId3" Type="http://schemas.openxmlformats.org/officeDocument/2006/relationships/oleObject" Target="../embeddings/oleObject78.bin"/><Relationship Id="rId21" Type="http://schemas.openxmlformats.org/officeDocument/2006/relationships/image" Target="../media/image83.wmf"/><Relationship Id="rId7" Type="http://schemas.openxmlformats.org/officeDocument/2006/relationships/oleObject" Target="../embeddings/oleObject80.bin"/><Relationship Id="rId12" Type="http://schemas.openxmlformats.org/officeDocument/2006/relationships/image" Target="../media/image80.wmf"/><Relationship Id="rId17" Type="http://schemas.openxmlformats.org/officeDocument/2006/relationships/image" Target="../media/image81.wmf"/><Relationship Id="rId2" Type="http://schemas.openxmlformats.org/officeDocument/2006/relationships/slideLayout" Target="../slideLayouts/slideLayout7.xml"/><Relationship Id="rId16" Type="http://schemas.openxmlformats.org/officeDocument/2006/relationships/oleObject" Target="../embeddings/oleObject82.bin"/><Relationship Id="rId20" Type="http://schemas.openxmlformats.org/officeDocument/2006/relationships/oleObject" Target="../embeddings/oleObject84.bin"/><Relationship Id="rId1" Type="http://schemas.openxmlformats.org/officeDocument/2006/relationships/vmlDrawing" Target="../drawings/vmlDrawing29.vml"/><Relationship Id="rId6" Type="http://schemas.openxmlformats.org/officeDocument/2006/relationships/image" Target="../media/image78.wmf"/><Relationship Id="rId11" Type="http://schemas.openxmlformats.org/officeDocument/2006/relationships/oleObject" Target="../embeddings/oleObject81.bin"/><Relationship Id="rId5" Type="http://schemas.openxmlformats.org/officeDocument/2006/relationships/oleObject" Target="../embeddings/oleObject79.bin"/><Relationship Id="rId15" Type="http://schemas.openxmlformats.org/officeDocument/2006/relationships/image" Target="../media/image84.png"/><Relationship Id="rId10" Type="http://schemas.openxmlformats.org/officeDocument/2006/relationships/image" Target="../media/image79.wmf"/><Relationship Id="rId19" Type="http://schemas.openxmlformats.org/officeDocument/2006/relationships/image" Target="../media/image82.wmf"/><Relationship Id="rId4" Type="http://schemas.openxmlformats.org/officeDocument/2006/relationships/image" Target="../media/image77.wmf"/><Relationship Id="rId9" Type="http://schemas.openxmlformats.org/officeDocument/2006/relationships/oleObject" Target="../embeddings/oleObject80.bin"/><Relationship Id="rId14" Type="http://schemas.openxmlformats.org/officeDocument/2006/relationships/image" Target="../media/image80.wmf"/></Relationships>
</file>

<file path=ppt/slides/_rels/slide51.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8.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0.wmf"/><Relationship Id="rId2" Type="http://schemas.openxmlformats.org/officeDocument/2006/relationships/slideLayout" Target="../slideLayouts/slideLayout7.xml"/><Relationship Id="rId16" Type="http://schemas.openxmlformats.org/officeDocument/2006/relationships/image" Target="../media/image87.png"/><Relationship Id="rId1" Type="http://schemas.openxmlformats.org/officeDocument/2006/relationships/vmlDrawing" Target="../drawings/vmlDrawing30.vml"/><Relationship Id="rId6" Type="http://schemas.openxmlformats.org/officeDocument/2006/relationships/image" Target="../media/image85.wmf"/><Relationship Id="rId11" Type="http://schemas.openxmlformats.org/officeDocument/2006/relationships/oleObject" Target="../embeddings/oleObject88.bin"/><Relationship Id="rId5" Type="http://schemas.openxmlformats.org/officeDocument/2006/relationships/oleObject" Target="../embeddings/oleObject86.bin"/><Relationship Id="rId15" Type="http://schemas.openxmlformats.org/officeDocument/2006/relationships/image" Target="../media/image86.png"/><Relationship Id="rId10" Type="http://schemas.openxmlformats.org/officeDocument/2006/relationships/image" Target="../media/image79.wmf"/><Relationship Id="rId4" Type="http://schemas.openxmlformats.org/officeDocument/2006/relationships/image" Target="../media/image84.wmf"/><Relationship Id="rId9" Type="http://schemas.openxmlformats.org/officeDocument/2006/relationships/oleObject" Target="../embeddings/oleObject87.bin"/><Relationship Id="rId14" Type="http://schemas.openxmlformats.org/officeDocument/2006/relationships/image" Target="../media/image8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89.wmf"/><Relationship Id="rId5" Type="http://schemas.openxmlformats.org/officeDocument/2006/relationships/oleObject" Target="../embeddings/oleObject90.bin"/><Relationship Id="rId4" Type="http://schemas.openxmlformats.org/officeDocument/2006/relationships/image" Target="../media/image88.wmf"/></Relationships>
</file>

<file path=ppt/slides/_rels/slide5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2.w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95.bin"/><Relationship Id="rId14" Type="http://schemas.openxmlformats.org/officeDocument/2006/relationships/image" Target="../media/image96.wmf"/></Relationships>
</file>

<file path=ppt/slides/_rels/slide59.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98.wmf"/><Relationship Id="rId5" Type="http://schemas.openxmlformats.org/officeDocument/2006/relationships/oleObject" Target="../embeddings/oleObject99.bin"/><Relationship Id="rId4" Type="http://schemas.openxmlformats.org/officeDocument/2006/relationships/image" Target="../media/image9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01.wmf"/><Relationship Id="rId5" Type="http://schemas.openxmlformats.org/officeDocument/2006/relationships/oleObject" Target="../embeddings/oleObject102.bin"/><Relationship Id="rId4" Type="http://schemas.openxmlformats.org/officeDocument/2006/relationships/image" Target="../media/image100.wmf"/></Relationships>
</file>

<file path=ppt/slides/_rels/slide61.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84.wmf"/><Relationship Id="rId5" Type="http://schemas.openxmlformats.org/officeDocument/2006/relationships/oleObject" Target="../embeddings/oleObject105.bin"/><Relationship Id="rId4" Type="http://schemas.openxmlformats.org/officeDocument/2006/relationships/image" Target="../media/image102.wmf"/><Relationship Id="rId9" Type="http://schemas.openxmlformats.org/officeDocument/2006/relationships/oleObject" Target="../embeddings/oleObject107.bin"/></Relationships>
</file>

<file path=ppt/slides/_rels/slide6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04.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06.wmf"/><Relationship Id="rId5" Type="http://schemas.openxmlformats.org/officeDocument/2006/relationships/oleObject" Target="../embeddings/oleObject110.bin"/><Relationship Id="rId4" Type="http://schemas.openxmlformats.org/officeDocument/2006/relationships/image" Target="../media/image105.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08.wmf"/><Relationship Id="rId11" Type="http://schemas.openxmlformats.org/officeDocument/2006/relationships/image" Target="../media/image115.png"/><Relationship Id="rId5" Type="http://schemas.openxmlformats.org/officeDocument/2006/relationships/oleObject" Target="../embeddings/oleObject112.bin"/><Relationship Id="rId10" Type="http://schemas.openxmlformats.org/officeDocument/2006/relationships/image" Target="../media/image62.wmf"/><Relationship Id="rId4" Type="http://schemas.openxmlformats.org/officeDocument/2006/relationships/image" Target="../media/image107.wmf"/><Relationship Id="rId9" Type="http://schemas.openxmlformats.org/officeDocument/2006/relationships/oleObject" Target="../embeddings/oleObject114.bin"/></Relationships>
</file>

<file path=ppt/slides/_rels/slide67.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11.wmf"/><Relationship Id="rId5" Type="http://schemas.openxmlformats.org/officeDocument/2006/relationships/oleObject" Target="../embeddings/oleObject116.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18.bin"/></Relationships>
</file>

<file path=ppt/slides/_rels/slide68.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15.emf"/><Relationship Id="rId5" Type="http://schemas.openxmlformats.org/officeDocument/2006/relationships/oleObject" Target="../embeddings/oleObject120.bin"/><Relationship Id="rId4" Type="http://schemas.openxmlformats.org/officeDocument/2006/relationships/image" Target="../media/image114.emf"/></Relationships>
</file>

<file path=ppt/slides/_rels/slide6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07.wmf"/><Relationship Id="rId11" Type="http://schemas.openxmlformats.org/officeDocument/2006/relationships/oleObject" Target="../embeddings/oleObject126.bin"/><Relationship Id="rId5" Type="http://schemas.openxmlformats.org/officeDocument/2006/relationships/oleObject" Target="../embeddings/oleObject123.bin"/><Relationship Id="rId10" Type="http://schemas.openxmlformats.org/officeDocument/2006/relationships/image" Target="../media/image48.wmf"/><Relationship Id="rId4" Type="http://schemas.openxmlformats.org/officeDocument/2006/relationships/image" Target="../media/image62.wmf"/><Relationship Id="rId9" Type="http://schemas.openxmlformats.org/officeDocument/2006/relationships/oleObject" Target="../embeddings/oleObject12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32.bin"/><Relationship Id="rId18" Type="http://schemas.openxmlformats.org/officeDocument/2006/relationships/image" Target="../media/image124.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22.wmf"/><Relationship Id="rId17" Type="http://schemas.openxmlformats.org/officeDocument/2006/relationships/oleObject" Target="../embeddings/oleObject134.bin"/><Relationship Id="rId2" Type="http://schemas.openxmlformats.org/officeDocument/2006/relationships/slideLayout" Target="../slideLayouts/slideLayout7.xml"/><Relationship Id="rId16" Type="http://schemas.openxmlformats.org/officeDocument/2006/relationships/image" Target="../media/image123.wmf"/><Relationship Id="rId1" Type="http://schemas.openxmlformats.org/officeDocument/2006/relationships/vmlDrawing" Target="../drawings/vmlDrawing42.vml"/><Relationship Id="rId6" Type="http://schemas.openxmlformats.org/officeDocument/2006/relationships/image" Target="../media/image119.wmf"/><Relationship Id="rId11" Type="http://schemas.openxmlformats.org/officeDocument/2006/relationships/oleObject" Target="../embeddings/oleObject131.bin"/><Relationship Id="rId5" Type="http://schemas.openxmlformats.org/officeDocument/2006/relationships/oleObject" Target="../embeddings/oleObject128.bin"/><Relationship Id="rId15" Type="http://schemas.openxmlformats.org/officeDocument/2006/relationships/oleObject" Target="../embeddings/oleObject133.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30.bin"/><Relationship Id="rId14" Type="http://schemas.openxmlformats.org/officeDocument/2006/relationships/image" Target="../media/image113.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26.wmf"/><Relationship Id="rId5" Type="http://schemas.openxmlformats.org/officeDocument/2006/relationships/oleObject" Target="../embeddings/oleObject136.bin"/><Relationship Id="rId4" Type="http://schemas.openxmlformats.org/officeDocument/2006/relationships/image" Target="../media/image125.emf"/></Relationships>
</file>

<file path=ppt/slides/_rels/slide72.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3" Type="http://schemas.openxmlformats.org/officeDocument/2006/relationships/oleObject" Target="../embeddings/oleObject142.bin"/><Relationship Id="rId18" Type="http://schemas.openxmlformats.org/officeDocument/2006/relationships/image" Target="../media/image103.wmf"/><Relationship Id="rId26" Type="http://schemas.openxmlformats.org/officeDocument/2006/relationships/image" Target="../media/image135.wmf"/><Relationship Id="rId39" Type="http://schemas.openxmlformats.org/officeDocument/2006/relationships/oleObject" Target="../embeddings/oleObject157.bin"/><Relationship Id="rId21" Type="http://schemas.openxmlformats.org/officeDocument/2006/relationships/oleObject" Target="../embeddings/oleObject146.bin"/><Relationship Id="rId34" Type="http://schemas.openxmlformats.org/officeDocument/2006/relationships/oleObject" Target="../embeddings/oleObject153.bin"/><Relationship Id="rId7" Type="http://schemas.openxmlformats.org/officeDocument/2006/relationships/oleObject" Target="../embeddings/oleObject139.bin"/><Relationship Id="rId12" Type="http://schemas.openxmlformats.org/officeDocument/2006/relationships/image" Target="../media/image113.wmf"/><Relationship Id="rId17" Type="http://schemas.openxmlformats.org/officeDocument/2006/relationships/oleObject" Target="../embeddings/oleObject144.bin"/><Relationship Id="rId25" Type="http://schemas.openxmlformats.org/officeDocument/2006/relationships/oleObject" Target="../embeddings/oleObject148.bin"/><Relationship Id="rId33" Type="http://schemas.openxmlformats.org/officeDocument/2006/relationships/oleObject" Target="../embeddings/oleObject152.bin"/><Relationship Id="rId38" Type="http://schemas.openxmlformats.org/officeDocument/2006/relationships/oleObject" Target="../embeddings/oleObject156.bin"/><Relationship Id="rId2" Type="http://schemas.openxmlformats.org/officeDocument/2006/relationships/slideLayout" Target="../slideLayouts/slideLayout2.xml"/><Relationship Id="rId16" Type="http://schemas.openxmlformats.org/officeDocument/2006/relationships/image" Target="../media/image131.wmf"/><Relationship Id="rId20" Type="http://schemas.openxmlformats.org/officeDocument/2006/relationships/image" Target="../media/image132.wmf"/><Relationship Id="rId29" Type="http://schemas.openxmlformats.org/officeDocument/2006/relationships/oleObject" Target="../embeddings/oleObject150.bin"/><Relationship Id="rId1" Type="http://schemas.openxmlformats.org/officeDocument/2006/relationships/vmlDrawing" Target="../drawings/vmlDrawing44.vml"/><Relationship Id="rId6" Type="http://schemas.openxmlformats.org/officeDocument/2006/relationships/image" Target="../media/image128.wmf"/><Relationship Id="rId11" Type="http://schemas.openxmlformats.org/officeDocument/2006/relationships/oleObject" Target="../embeddings/oleObject141.bin"/><Relationship Id="rId24" Type="http://schemas.openxmlformats.org/officeDocument/2006/relationships/image" Target="../media/image134.wmf"/><Relationship Id="rId32" Type="http://schemas.openxmlformats.org/officeDocument/2006/relationships/image" Target="../media/image138.wmf"/><Relationship Id="rId37" Type="http://schemas.openxmlformats.org/officeDocument/2006/relationships/oleObject" Target="../embeddings/oleObject155.bin"/><Relationship Id="rId40" Type="http://schemas.openxmlformats.org/officeDocument/2006/relationships/oleObject" Target="../embeddings/oleObject158.bin"/><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oleObject" Target="../embeddings/oleObject147.bin"/><Relationship Id="rId28" Type="http://schemas.openxmlformats.org/officeDocument/2006/relationships/image" Target="../media/image136.wmf"/><Relationship Id="rId36" Type="http://schemas.openxmlformats.org/officeDocument/2006/relationships/image" Target="../media/image139.wmf"/><Relationship Id="rId10" Type="http://schemas.openxmlformats.org/officeDocument/2006/relationships/image" Target="../media/image112.wmf"/><Relationship Id="rId19" Type="http://schemas.openxmlformats.org/officeDocument/2006/relationships/oleObject" Target="../embeddings/oleObject145.bin"/><Relationship Id="rId31" Type="http://schemas.openxmlformats.org/officeDocument/2006/relationships/oleObject" Target="../embeddings/oleObject151.bin"/><Relationship Id="rId4" Type="http://schemas.openxmlformats.org/officeDocument/2006/relationships/image" Target="../media/image127.wmf"/><Relationship Id="rId9" Type="http://schemas.openxmlformats.org/officeDocument/2006/relationships/oleObject" Target="../embeddings/oleObject140.bin"/><Relationship Id="rId14" Type="http://schemas.openxmlformats.org/officeDocument/2006/relationships/image" Target="../media/image130.wmf"/><Relationship Id="rId22" Type="http://schemas.openxmlformats.org/officeDocument/2006/relationships/image" Target="../media/image133.wmf"/><Relationship Id="rId27" Type="http://schemas.openxmlformats.org/officeDocument/2006/relationships/oleObject" Target="../embeddings/oleObject149.bin"/><Relationship Id="rId30" Type="http://schemas.openxmlformats.org/officeDocument/2006/relationships/image" Target="../media/image137.wmf"/><Relationship Id="rId35" Type="http://schemas.openxmlformats.org/officeDocument/2006/relationships/oleObject" Target="../embeddings/oleObject154.bin"/><Relationship Id="rId8" Type="http://schemas.openxmlformats.org/officeDocument/2006/relationships/image" Target="../media/image129.wmf"/><Relationship Id="rId3" Type="http://schemas.openxmlformats.org/officeDocument/2006/relationships/oleObject" Target="../embeddings/oleObject137.bin"/></Relationships>
</file>

<file path=ppt/slides/_rels/slide74.xml.rels><?xml version="1.0" encoding="UTF-8" standalone="yes"?>
<Relationships xmlns="http://schemas.openxmlformats.org/package/2006/relationships"><Relationship Id="rId13" Type="http://schemas.openxmlformats.org/officeDocument/2006/relationships/oleObject" Target="../embeddings/oleObject164.bin"/><Relationship Id="rId18" Type="http://schemas.openxmlformats.org/officeDocument/2006/relationships/image" Target="../media/image145.wmf"/><Relationship Id="rId26" Type="http://schemas.openxmlformats.org/officeDocument/2006/relationships/image" Target="../media/image148.wmf"/><Relationship Id="rId39" Type="http://schemas.openxmlformats.org/officeDocument/2006/relationships/oleObject" Target="../embeddings/oleObject177.bin"/><Relationship Id="rId21" Type="http://schemas.openxmlformats.org/officeDocument/2006/relationships/oleObject" Target="../embeddings/oleObject168.bin"/><Relationship Id="rId34" Type="http://schemas.openxmlformats.org/officeDocument/2006/relationships/image" Target="../media/image152.wmf"/><Relationship Id="rId42" Type="http://schemas.openxmlformats.org/officeDocument/2006/relationships/image" Target="../media/image156.wmf"/><Relationship Id="rId47" Type="http://schemas.openxmlformats.org/officeDocument/2006/relationships/oleObject" Target="../embeddings/oleObject181.bin"/><Relationship Id="rId7" Type="http://schemas.openxmlformats.org/officeDocument/2006/relationships/oleObject" Target="../embeddings/oleObject161.bin"/><Relationship Id="rId2" Type="http://schemas.openxmlformats.org/officeDocument/2006/relationships/slideLayout" Target="../slideLayouts/slideLayout2.xml"/><Relationship Id="rId16" Type="http://schemas.openxmlformats.org/officeDocument/2006/relationships/image" Target="../media/image144.wmf"/><Relationship Id="rId29" Type="http://schemas.openxmlformats.org/officeDocument/2006/relationships/oleObject" Target="../embeddings/oleObject172.bin"/><Relationship Id="rId1" Type="http://schemas.openxmlformats.org/officeDocument/2006/relationships/vmlDrawing" Target="../drawings/vmlDrawing45.vml"/><Relationship Id="rId6" Type="http://schemas.openxmlformats.org/officeDocument/2006/relationships/image" Target="../media/image141.wmf"/><Relationship Id="rId11" Type="http://schemas.openxmlformats.org/officeDocument/2006/relationships/oleObject" Target="../embeddings/oleObject163.bin"/><Relationship Id="rId24" Type="http://schemas.openxmlformats.org/officeDocument/2006/relationships/image" Target="../media/image147.wmf"/><Relationship Id="rId32" Type="http://schemas.openxmlformats.org/officeDocument/2006/relationships/image" Target="../media/image151.wmf"/><Relationship Id="rId37" Type="http://schemas.openxmlformats.org/officeDocument/2006/relationships/oleObject" Target="../embeddings/oleObject176.bin"/><Relationship Id="rId40" Type="http://schemas.openxmlformats.org/officeDocument/2006/relationships/image" Target="../media/image155.wmf"/><Relationship Id="rId45" Type="http://schemas.openxmlformats.org/officeDocument/2006/relationships/oleObject" Target="../embeddings/oleObject180.bin"/><Relationship Id="rId5" Type="http://schemas.openxmlformats.org/officeDocument/2006/relationships/oleObject" Target="../embeddings/oleObject160.bin"/><Relationship Id="rId15" Type="http://schemas.openxmlformats.org/officeDocument/2006/relationships/oleObject" Target="../embeddings/oleObject165.bin"/><Relationship Id="rId23" Type="http://schemas.openxmlformats.org/officeDocument/2006/relationships/oleObject" Target="../embeddings/oleObject169.bin"/><Relationship Id="rId28" Type="http://schemas.openxmlformats.org/officeDocument/2006/relationships/image" Target="../media/image149.wmf"/><Relationship Id="rId36" Type="http://schemas.openxmlformats.org/officeDocument/2006/relationships/image" Target="../media/image153.wmf"/><Relationship Id="rId10" Type="http://schemas.openxmlformats.org/officeDocument/2006/relationships/image" Target="../media/image142.wmf"/><Relationship Id="rId19" Type="http://schemas.openxmlformats.org/officeDocument/2006/relationships/oleObject" Target="../embeddings/oleObject167.bin"/><Relationship Id="rId31" Type="http://schemas.openxmlformats.org/officeDocument/2006/relationships/oleObject" Target="../embeddings/oleObject173.bin"/><Relationship Id="rId44" Type="http://schemas.openxmlformats.org/officeDocument/2006/relationships/image" Target="../media/image157.wmf"/><Relationship Id="rId4" Type="http://schemas.openxmlformats.org/officeDocument/2006/relationships/image" Target="../media/image140.wmf"/><Relationship Id="rId9" Type="http://schemas.openxmlformats.org/officeDocument/2006/relationships/oleObject" Target="../embeddings/oleObject162.bin"/><Relationship Id="rId14" Type="http://schemas.openxmlformats.org/officeDocument/2006/relationships/image" Target="../media/image113.wmf"/><Relationship Id="rId22" Type="http://schemas.openxmlformats.org/officeDocument/2006/relationships/image" Target="../media/image84.wmf"/><Relationship Id="rId27" Type="http://schemas.openxmlformats.org/officeDocument/2006/relationships/oleObject" Target="../embeddings/oleObject171.bin"/><Relationship Id="rId30" Type="http://schemas.openxmlformats.org/officeDocument/2006/relationships/image" Target="../media/image150.wmf"/><Relationship Id="rId35" Type="http://schemas.openxmlformats.org/officeDocument/2006/relationships/oleObject" Target="../embeddings/oleObject175.bin"/><Relationship Id="rId43" Type="http://schemas.openxmlformats.org/officeDocument/2006/relationships/oleObject" Target="../embeddings/oleObject179.bin"/><Relationship Id="rId48" Type="http://schemas.openxmlformats.org/officeDocument/2006/relationships/image" Target="../media/image159.wmf"/><Relationship Id="rId8" Type="http://schemas.openxmlformats.org/officeDocument/2006/relationships/image" Target="../media/image120.wmf"/><Relationship Id="rId3" Type="http://schemas.openxmlformats.org/officeDocument/2006/relationships/oleObject" Target="../embeddings/oleObject159.bin"/><Relationship Id="rId12" Type="http://schemas.openxmlformats.org/officeDocument/2006/relationships/image" Target="../media/image143.wmf"/><Relationship Id="rId17" Type="http://schemas.openxmlformats.org/officeDocument/2006/relationships/oleObject" Target="../embeddings/oleObject166.bin"/><Relationship Id="rId25" Type="http://schemas.openxmlformats.org/officeDocument/2006/relationships/oleObject" Target="../embeddings/oleObject170.bin"/><Relationship Id="rId33" Type="http://schemas.openxmlformats.org/officeDocument/2006/relationships/oleObject" Target="../embeddings/oleObject174.bin"/><Relationship Id="rId38" Type="http://schemas.openxmlformats.org/officeDocument/2006/relationships/image" Target="../media/image154.wmf"/><Relationship Id="rId46" Type="http://schemas.openxmlformats.org/officeDocument/2006/relationships/image" Target="../media/image158.wmf"/><Relationship Id="rId20" Type="http://schemas.openxmlformats.org/officeDocument/2006/relationships/image" Target="../media/image146.wmf"/><Relationship Id="rId41" Type="http://schemas.openxmlformats.org/officeDocument/2006/relationships/oleObject" Target="../embeddings/oleObject178.bin"/></Relationships>
</file>

<file path=ppt/slides/_rels/slide75.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87.bin"/><Relationship Id="rId18" Type="http://schemas.openxmlformats.org/officeDocument/2006/relationships/image" Target="../media/image163.wmf"/><Relationship Id="rId3" Type="http://schemas.openxmlformats.org/officeDocument/2006/relationships/oleObject" Target="../embeddings/oleObject182.bin"/><Relationship Id="rId21" Type="http://schemas.openxmlformats.org/officeDocument/2006/relationships/oleObject" Target="../embeddings/oleObject191.bin"/><Relationship Id="rId7" Type="http://schemas.openxmlformats.org/officeDocument/2006/relationships/oleObject" Target="../embeddings/oleObject184.bin"/><Relationship Id="rId12" Type="http://schemas.openxmlformats.org/officeDocument/2006/relationships/image" Target="../media/image160.wmf"/><Relationship Id="rId17" Type="http://schemas.openxmlformats.org/officeDocument/2006/relationships/oleObject" Target="../embeddings/oleObject189.bin"/><Relationship Id="rId2" Type="http://schemas.openxmlformats.org/officeDocument/2006/relationships/slideLayout" Target="../slideLayouts/slideLayout7.xml"/><Relationship Id="rId16" Type="http://schemas.openxmlformats.org/officeDocument/2006/relationships/image" Target="../media/image162.wmf"/><Relationship Id="rId20" Type="http://schemas.openxmlformats.org/officeDocument/2006/relationships/image" Target="../media/image164.wmf"/><Relationship Id="rId1" Type="http://schemas.openxmlformats.org/officeDocument/2006/relationships/vmlDrawing" Target="../drawings/vmlDrawing46.vml"/><Relationship Id="rId6" Type="http://schemas.openxmlformats.org/officeDocument/2006/relationships/image" Target="../media/image92.wmf"/><Relationship Id="rId11" Type="http://schemas.openxmlformats.org/officeDocument/2006/relationships/oleObject" Target="../embeddings/oleObject186.bin"/><Relationship Id="rId24" Type="http://schemas.openxmlformats.org/officeDocument/2006/relationships/image" Target="../media/image166.wmf"/><Relationship Id="rId5" Type="http://schemas.openxmlformats.org/officeDocument/2006/relationships/oleObject" Target="../embeddings/oleObject183.bin"/><Relationship Id="rId15" Type="http://schemas.openxmlformats.org/officeDocument/2006/relationships/oleObject" Target="../embeddings/oleObject188.bin"/><Relationship Id="rId23" Type="http://schemas.openxmlformats.org/officeDocument/2006/relationships/oleObject" Target="../embeddings/oleObject192.bin"/><Relationship Id="rId10" Type="http://schemas.openxmlformats.org/officeDocument/2006/relationships/image" Target="../media/image94.wmf"/><Relationship Id="rId19" Type="http://schemas.openxmlformats.org/officeDocument/2006/relationships/oleObject" Target="../embeddings/oleObject190.bin"/><Relationship Id="rId4" Type="http://schemas.openxmlformats.org/officeDocument/2006/relationships/image" Target="../media/image91.wmf"/><Relationship Id="rId9" Type="http://schemas.openxmlformats.org/officeDocument/2006/relationships/oleObject" Target="../embeddings/oleObject185.bin"/><Relationship Id="rId14" Type="http://schemas.openxmlformats.org/officeDocument/2006/relationships/image" Target="../media/image161.wmf"/><Relationship Id="rId22" Type="http://schemas.openxmlformats.org/officeDocument/2006/relationships/image" Target="../media/image165.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93.bin"/><Relationship Id="rId7" Type="http://schemas.openxmlformats.org/officeDocument/2006/relationships/oleObject" Target="../embeddings/oleObject195.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13.wmf"/><Relationship Id="rId5" Type="http://schemas.openxmlformats.org/officeDocument/2006/relationships/oleObject" Target="../embeddings/oleObject194.bin"/><Relationship Id="rId10" Type="http://schemas.openxmlformats.org/officeDocument/2006/relationships/image" Target="../media/image168.wmf"/><Relationship Id="rId4" Type="http://schemas.openxmlformats.org/officeDocument/2006/relationships/image" Target="../media/image112.wmf"/><Relationship Id="rId9" Type="http://schemas.openxmlformats.org/officeDocument/2006/relationships/oleObject" Target="../embeddings/oleObject196.bin"/></Relationships>
</file>

<file path=ppt/slides/_rels/slide78.xml.rels><?xml version="1.0" encoding="UTF-8" standalone="yes"?>
<Relationships xmlns="http://schemas.openxmlformats.org/package/2006/relationships"><Relationship Id="rId8" Type="http://schemas.openxmlformats.org/officeDocument/2006/relationships/image" Target="../media/image171.wmf"/><Relationship Id="rId13" Type="http://schemas.openxmlformats.org/officeDocument/2006/relationships/oleObject" Target="../embeddings/oleObject202.bin"/><Relationship Id="rId3" Type="http://schemas.openxmlformats.org/officeDocument/2006/relationships/oleObject" Target="../embeddings/oleObject197.bin"/><Relationship Id="rId7" Type="http://schemas.openxmlformats.org/officeDocument/2006/relationships/oleObject" Target="../embeddings/oleObject199.bin"/><Relationship Id="rId12" Type="http://schemas.openxmlformats.org/officeDocument/2006/relationships/image" Target="../media/image173.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70.wmf"/><Relationship Id="rId11" Type="http://schemas.openxmlformats.org/officeDocument/2006/relationships/oleObject" Target="../embeddings/oleObject201.bin"/><Relationship Id="rId5" Type="http://schemas.openxmlformats.org/officeDocument/2006/relationships/oleObject" Target="../embeddings/oleObject198.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200.bin"/><Relationship Id="rId14" Type="http://schemas.openxmlformats.org/officeDocument/2006/relationships/image" Target="../media/image174.emf"/></Relationships>
</file>

<file path=ppt/slides/_rels/slide79.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208.bin"/><Relationship Id="rId18" Type="http://schemas.openxmlformats.org/officeDocument/2006/relationships/image" Target="../media/image182.wmf"/><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179.wmf"/><Relationship Id="rId17" Type="http://schemas.openxmlformats.org/officeDocument/2006/relationships/oleObject" Target="../embeddings/oleObject210.bin"/><Relationship Id="rId2" Type="http://schemas.openxmlformats.org/officeDocument/2006/relationships/slideLayout" Target="../slideLayouts/slideLayout7.xml"/><Relationship Id="rId16" Type="http://schemas.openxmlformats.org/officeDocument/2006/relationships/image" Target="../media/image181.wmf"/><Relationship Id="rId1" Type="http://schemas.openxmlformats.org/officeDocument/2006/relationships/vmlDrawing" Target="../drawings/vmlDrawing49.vml"/><Relationship Id="rId6" Type="http://schemas.openxmlformats.org/officeDocument/2006/relationships/image" Target="../media/image176.wmf"/><Relationship Id="rId11" Type="http://schemas.openxmlformats.org/officeDocument/2006/relationships/oleObject" Target="../embeddings/oleObject207.bin"/><Relationship Id="rId5" Type="http://schemas.openxmlformats.org/officeDocument/2006/relationships/oleObject" Target="../embeddings/oleObject204.bin"/><Relationship Id="rId15" Type="http://schemas.openxmlformats.org/officeDocument/2006/relationships/oleObject" Target="../embeddings/oleObject209.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206.bin"/><Relationship Id="rId14" Type="http://schemas.openxmlformats.org/officeDocument/2006/relationships/image" Target="../media/image18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216.bin"/><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186.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84.wmf"/><Relationship Id="rId11" Type="http://schemas.openxmlformats.org/officeDocument/2006/relationships/oleObject" Target="../embeddings/oleObject215.bin"/><Relationship Id="rId5" Type="http://schemas.openxmlformats.org/officeDocument/2006/relationships/oleObject" Target="../embeddings/oleObject212.bin"/><Relationship Id="rId10" Type="http://schemas.openxmlformats.org/officeDocument/2006/relationships/image" Target="../media/image102.wmf"/><Relationship Id="rId4" Type="http://schemas.openxmlformats.org/officeDocument/2006/relationships/image" Target="../media/image183.wmf"/><Relationship Id="rId9" Type="http://schemas.openxmlformats.org/officeDocument/2006/relationships/oleObject" Target="../embeddings/oleObject214.bin"/></Relationships>
</file>

<file path=ppt/slides/_rels/slide81.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222.bin"/><Relationship Id="rId18" Type="http://schemas.openxmlformats.org/officeDocument/2006/relationships/image" Target="../media/image193.wmf"/><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185.wmf"/><Relationship Id="rId17" Type="http://schemas.openxmlformats.org/officeDocument/2006/relationships/oleObject" Target="../embeddings/oleObject224.bin"/><Relationship Id="rId2" Type="http://schemas.openxmlformats.org/officeDocument/2006/relationships/slideLayout" Target="../slideLayouts/slideLayout7.xml"/><Relationship Id="rId16" Type="http://schemas.openxmlformats.org/officeDocument/2006/relationships/image" Target="../media/image192.wmf"/><Relationship Id="rId1" Type="http://schemas.openxmlformats.org/officeDocument/2006/relationships/vmlDrawing" Target="../drawings/vmlDrawing51.vml"/><Relationship Id="rId6" Type="http://schemas.openxmlformats.org/officeDocument/2006/relationships/image" Target="../media/image188.w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190.wmf"/><Relationship Id="rId4" Type="http://schemas.openxmlformats.org/officeDocument/2006/relationships/image" Target="../media/image187.wmf"/><Relationship Id="rId9" Type="http://schemas.openxmlformats.org/officeDocument/2006/relationships/oleObject" Target="../embeddings/oleObject220.bin"/><Relationship Id="rId14" Type="http://schemas.openxmlformats.org/officeDocument/2006/relationships/image" Target="../media/image191.wmf"/></Relationships>
</file>

<file path=ppt/slides/_rels/slide82.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230.bin"/><Relationship Id="rId18" Type="http://schemas.openxmlformats.org/officeDocument/2006/relationships/image" Target="../media/image199.wmf"/><Relationship Id="rId3" Type="http://schemas.openxmlformats.org/officeDocument/2006/relationships/oleObject" Target="../embeddings/oleObject225.bin"/><Relationship Id="rId7" Type="http://schemas.openxmlformats.org/officeDocument/2006/relationships/oleObject" Target="../embeddings/oleObject227.bin"/><Relationship Id="rId12" Type="http://schemas.openxmlformats.org/officeDocument/2006/relationships/image" Target="../media/image197.wmf"/><Relationship Id="rId17" Type="http://schemas.openxmlformats.org/officeDocument/2006/relationships/oleObject" Target="../embeddings/oleObject232.bin"/><Relationship Id="rId2" Type="http://schemas.openxmlformats.org/officeDocument/2006/relationships/slideLayout" Target="../slideLayouts/slideLayout7.xml"/><Relationship Id="rId16" Type="http://schemas.openxmlformats.org/officeDocument/2006/relationships/image" Target="../media/image198.wmf"/><Relationship Id="rId20" Type="http://schemas.openxmlformats.org/officeDocument/2006/relationships/image" Target="../media/image200.wmf"/><Relationship Id="rId1" Type="http://schemas.openxmlformats.org/officeDocument/2006/relationships/vmlDrawing" Target="../drawings/vmlDrawing52.vml"/><Relationship Id="rId6" Type="http://schemas.openxmlformats.org/officeDocument/2006/relationships/image" Target="../media/image185.wmf"/><Relationship Id="rId11" Type="http://schemas.openxmlformats.org/officeDocument/2006/relationships/oleObject" Target="../embeddings/oleObject229.bin"/><Relationship Id="rId5" Type="http://schemas.openxmlformats.org/officeDocument/2006/relationships/oleObject" Target="../embeddings/oleObject226.bin"/><Relationship Id="rId15" Type="http://schemas.openxmlformats.org/officeDocument/2006/relationships/oleObject" Target="../embeddings/oleObject231.bin"/><Relationship Id="rId10" Type="http://schemas.openxmlformats.org/officeDocument/2006/relationships/image" Target="../media/image196.wmf"/><Relationship Id="rId19" Type="http://schemas.openxmlformats.org/officeDocument/2006/relationships/oleObject" Target="../embeddings/oleObject233.bin"/><Relationship Id="rId4" Type="http://schemas.openxmlformats.org/officeDocument/2006/relationships/image" Target="../media/image194.wmf"/><Relationship Id="rId9" Type="http://schemas.openxmlformats.org/officeDocument/2006/relationships/oleObject" Target="../embeddings/oleObject228.bin"/><Relationship Id="rId14" Type="http://schemas.openxmlformats.org/officeDocument/2006/relationships/image" Target="../media/image192.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234.bin"/><Relationship Id="rId7" Type="http://schemas.openxmlformats.org/officeDocument/2006/relationships/oleObject" Target="../embeddings/oleObject236.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02.wmf"/><Relationship Id="rId5" Type="http://schemas.openxmlformats.org/officeDocument/2006/relationships/oleObject" Target="../embeddings/oleObject235.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237.bin"/></Relationships>
</file>

<file path=ppt/slides/_rels/slide85.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243.bin"/><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image" Target="../media/image207.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06.wmf"/><Relationship Id="rId11" Type="http://schemas.openxmlformats.org/officeDocument/2006/relationships/oleObject" Target="../embeddings/oleObject242.bin"/><Relationship Id="rId5" Type="http://schemas.openxmlformats.org/officeDocument/2006/relationships/oleObject" Target="../embeddings/oleObject239.bin"/><Relationship Id="rId10" Type="http://schemas.openxmlformats.org/officeDocument/2006/relationships/image" Target="../media/image49.wmf"/><Relationship Id="rId4" Type="http://schemas.openxmlformats.org/officeDocument/2006/relationships/image" Target="../media/image205.wmf"/><Relationship Id="rId9" Type="http://schemas.openxmlformats.org/officeDocument/2006/relationships/oleObject" Target="../embeddings/oleObject241.bin"/><Relationship Id="rId14" Type="http://schemas.openxmlformats.org/officeDocument/2006/relationships/image" Target="../media/image192.wmf"/></Relationships>
</file>

<file path=ppt/slides/_rels/slide86.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250.bin"/><Relationship Id="rId18" Type="http://schemas.openxmlformats.org/officeDocument/2006/relationships/image" Target="../media/image103.wmf"/><Relationship Id="rId3" Type="http://schemas.openxmlformats.org/officeDocument/2006/relationships/oleObject" Target="../embeddings/oleObject244.bin"/><Relationship Id="rId21" Type="http://schemas.openxmlformats.org/officeDocument/2006/relationships/oleObject" Target="../embeddings/oleObject254.bin"/><Relationship Id="rId7" Type="http://schemas.openxmlformats.org/officeDocument/2006/relationships/oleObject" Target="../embeddings/oleObject246.bin"/><Relationship Id="rId12" Type="http://schemas.openxmlformats.org/officeDocument/2006/relationships/oleObject" Target="../embeddings/oleObject249.bin"/><Relationship Id="rId17" Type="http://schemas.openxmlformats.org/officeDocument/2006/relationships/oleObject" Target="../embeddings/oleObject252.bin"/><Relationship Id="rId2" Type="http://schemas.openxmlformats.org/officeDocument/2006/relationships/slideLayout" Target="../slideLayouts/slideLayout7.xml"/><Relationship Id="rId16" Type="http://schemas.openxmlformats.org/officeDocument/2006/relationships/image" Target="../media/image212.wmf"/><Relationship Id="rId20" Type="http://schemas.openxmlformats.org/officeDocument/2006/relationships/image" Target="../media/image213.wmf"/><Relationship Id="rId1" Type="http://schemas.openxmlformats.org/officeDocument/2006/relationships/vmlDrawing" Target="../drawings/vmlDrawing55.vml"/><Relationship Id="rId6" Type="http://schemas.openxmlformats.org/officeDocument/2006/relationships/image" Target="../media/image84.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1.bin"/><Relationship Id="rId23" Type="http://schemas.openxmlformats.org/officeDocument/2006/relationships/image" Target="../media/image215.png"/><Relationship Id="rId10" Type="http://schemas.openxmlformats.org/officeDocument/2006/relationships/image" Target="../media/image210.wmf"/><Relationship Id="rId19" Type="http://schemas.openxmlformats.org/officeDocument/2006/relationships/oleObject" Target="../embeddings/oleObject253.bin"/><Relationship Id="rId4" Type="http://schemas.openxmlformats.org/officeDocument/2006/relationships/image" Target="../media/image208.wmf"/><Relationship Id="rId9" Type="http://schemas.openxmlformats.org/officeDocument/2006/relationships/oleObject" Target="../embeddings/oleObject247.bin"/><Relationship Id="rId14" Type="http://schemas.openxmlformats.org/officeDocument/2006/relationships/image" Target="../media/image211.wmf"/><Relationship Id="rId22" Type="http://schemas.openxmlformats.org/officeDocument/2006/relationships/image" Target="../media/image214.wmf"/></Relationships>
</file>

<file path=ppt/slides/_rels/slide87.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60.bin"/><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09.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17.wmf"/><Relationship Id="rId11" Type="http://schemas.openxmlformats.org/officeDocument/2006/relationships/oleObject" Target="../embeddings/oleObject259.bin"/><Relationship Id="rId5" Type="http://schemas.openxmlformats.org/officeDocument/2006/relationships/oleObject" Target="../embeddings/oleObject256.bin"/><Relationship Id="rId10" Type="http://schemas.openxmlformats.org/officeDocument/2006/relationships/image" Target="../media/image84.wmf"/><Relationship Id="rId4" Type="http://schemas.openxmlformats.org/officeDocument/2006/relationships/image" Target="../media/image216.wmf"/><Relationship Id="rId9" Type="http://schemas.openxmlformats.org/officeDocument/2006/relationships/oleObject" Target="../embeddings/oleObject258.bin"/><Relationship Id="rId14" Type="http://schemas.openxmlformats.org/officeDocument/2006/relationships/image" Target="../media/image210.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61.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19.wmf"/><Relationship Id="rId5" Type="http://schemas.openxmlformats.org/officeDocument/2006/relationships/oleObject" Target="../embeddings/oleObject262.bin"/><Relationship Id="rId4" Type="http://schemas.openxmlformats.org/officeDocument/2006/relationships/image" Target="../media/image218.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63.bin"/><Relationship Id="rId2" Type="http://schemas.openxmlformats.org/officeDocument/2006/relationships/slideLayout" Target="../slideLayouts/slideLayout7.xml"/><Relationship Id="rId1" Type="http://schemas.openxmlformats.org/officeDocument/2006/relationships/vmlDrawing" Target="../drawings/vmlDrawing58.vml"/><Relationship Id="rId4" Type="http://schemas.openxmlformats.org/officeDocument/2006/relationships/image" Target="../media/image22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64.bin"/><Relationship Id="rId2" Type="http://schemas.openxmlformats.org/officeDocument/2006/relationships/slideLayout" Target="../slideLayouts/slideLayout7.xml"/><Relationship Id="rId1" Type="http://schemas.openxmlformats.org/officeDocument/2006/relationships/vmlDrawing" Target="../drawings/vmlDrawing59.vml"/><Relationship Id="rId4" Type="http://schemas.openxmlformats.org/officeDocument/2006/relationships/image" Target="../media/image221.wmf"/></Relationships>
</file>

<file path=ppt/slides/_rels/slide91.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oleObject" Target="../embeddings/oleObject265.bin"/><Relationship Id="rId7" Type="http://schemas.openxmlformats.org/officeDocument/2006/relationships/oleObject" Target="../embeddings/oleObject267.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23.wmf"/><Relationship Id="rId5" Type="http://schemas.openxmlformats.org/officeDocument/2006/relationships/oleObject" Target="../embeddings/oleObject266.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68.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69.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27.wmf"/><Relationship Id="rId5" Type="http://schemas.openxmlformats.org/officeDocument/2006/relationships/oleObject" Target="../embeddings/oleObject270.bin"/><Relationship Id="rId4" Type="http://schemas.openxmlformats.org/officeDocument/2006/relationships/image" Target="../media/image226.wmf"/></Relationships>
</file>

<file path=ppt/slides/_rels/slide93.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76.bin"/><Relationship Id="rId18" Type="http://schemas.openxmlformats.org/officeDocument/2006/relationships/oleObject" Target="../embeddings/oleObject279.bin"/><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231.wmf"/><Relationship Id="rId17" Type="http://schemas.openxmlformats.org/officeDocument/2006/relationships/oleObject" Target="../embeddings/oleObject278.bin"/><Relationship Id="rId2" Type="http://schemas.openxmlformats.org/officeDocument/2006/relationships/slideLayout" Target="../slideLayouts/slideLayout7.xml"/><Relationship Id="rId16" Type="http://schemas.openxmlformats.org/officeDocument/2006/relationships/image" Target="../media/image233.wmf"/><Relationship Id="rId20" Type="http://schemas.openxmlformats.org/officeDocument/2006/relationships/image" Target="../media/image234.wmf"/><Relationship Id="rId1" Type="http://schemas.openxmlformats.org/officeDocument/2006/relationships/vmlDrawing" Target="../drawings/vmlDrawing62.vml"/><Relationship Id="rId6" Type="http://schemas.openxmlformats.org/officeDocument/2006/relationships/image" Target="../media/image228.wmf"/><Relationship Id="rId11" Type="http://schemas.openxmlformats.org/officeDocument/2006/relationships/oleObject" Target="../embeddings/oleObject275.bin"/><Relationship Id="rId5" Type="http://schemas.openxmlformats.org/officeDocument/2006/relationships/oleObject" Target="../embeddings/oleObject272.bin"/><Relationship Id="rId15" Type="http://schemas.openxmlformats.org/officeDocument/2006/relationships/oleObject" Target="../embeddings/oleObject277.bin"/><Relationship Id="rId10" Type="http://schemas.openxmlformats.org/officeDocument/2006/relationships/image" Target="../media/image230.wmf"/><Relationship Id="rId19" Type="http://schemas.openxmlformats.org/officeDocument/2006/relationships/oleObject" Target="../embeddings/oleObject280.bin"/><Relationship Id="rId4" Type="http://schemas.openxmlformats.org/officeDocument/2006/relationships/image" Target="../media/image84.wmf"/><Relationship Id="rId9" Type="http://schemas.openxmlformats.org/officeDocument/2006/relationships/oleObject" Target="../embeddings/oleObject274.bin"/><Relationship Id="rId14" Type="http://schemas.openxmlformats.org/officeDocument/2006/relationships/image" Target="../media/image232.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81.bin"/><Relationship Id="rId2" Type="http://schemas.openxmlformats.org/officeDocument/2006/relationships/slideLayout" Target="../slideLayouts/slideLayout7.xml"/><Relationship Id="rId1" Type="http://schemas.openxmlformats.org/officeDocument/2006/relationships/vmlDrawing" Target="../drawings/vmlDrawing63.vml"/><Relationship Id="rId4" Type="http://schemas.openxmlformats.org/officeDocument/2006/relationships/image" Target="../media/image235.wmf"/></Relationships>
</file>

<file path=ppt/slides/_rels/slide95.x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oleObject" Target="../embeddings/oleObject282.bin"/><Relationship Id="rId7" Type="http://schemas.openxmlformats.org/officeDocument/2006/relationships/oleObject" Target="../embeddings/oleObject284.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228.wmf"/><Relationship Id="rId5" Type="http://schemas.openxmlformats.org/officeDocument/2006/relationships/oleObject" Target="../embeddings/oleObject283.bin"/><Relationship Id="rId10" Type="http://schemas.openxmlformats.org/officeDocument/2006/relationships/image" Target="../media/image236.wmf"/><Relationship Id="rId4" Type="http://schemas.openxmlformats.org/officeDocument/2006/relationships/image" Target="../media/image84.wmf"/><Relationship Id="rId9" Type="http://schemas.openxmlformats.org/officeDocument/2006/relationships/oleObject" Target="../embeddings/oleObject285.bin"/></Relationships>
</file>

<file path=ppt/slides/_rels/slide96.x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oleObject" Target="../embeddings/oleObject291.bin"/><Relationship Id="rId18" Type="http://schemas.openxmlformats.org/officeDocument/2006/relationships/image" Target="../media/image244.wmf"/><Relationship Id="rId3" Type="http://schemas.openxmlformats.org/officeDocument/2006/relationships/oleObject" Target="../embeddings/oleObject286.bin"/><Relationship Id="rId7" Type="http://schemas.openxmlformats.org/officeDocument/2006/relationships/oleObject" Target="../embeddings/oleObject288.bin"/><Relationship Id="rId12" Type="http://schemas.openxmlformats.org/officeDocument/2006/relationships/image" Target="../media/image241.wmf"/><Relationship Id="rId17" Type="http://schemas.openxmlformats.org/officeDocument/2006/relationships/oleObject" Target="../embeddings/oleObject293.bin"/><Relationship Id="rId2" Type="http://schemas.openxmlformats.org/officeDocument/2006/relationships/slideLayout" Target="../slideLayouts/slideLayout2.xml"/><Relationship Id="rId16" Type="http://schemas.openxmlformats.org/officeDocument/2006/relationships/image" Target="../media/image243.wmf"/><Relationship Id="rId1" Type="http://schemas.openxmlformats.org/officeDocument/2006/relationships/vmlDrawing" Target="../drawings/vmlDrawing65.vml"/><Relationship Id="rId6" Type="http://schemas.openxmlformats.org/officeDocument/2006/relationships/image" Target="../media/image238.wmf"/><Relationship Id="rId11" Type="http://schemas.openxmlformats.org/officeDocument/2006/relationships/oleObject" Target="../embeddings/oleObject290.bin"/><Relationship Id="rId5" Type="http://schemas.openxmlformats.org/officeDocument/2006/relationships/oleObject" Target="../embeddings/oleObject287.bin"/><Relationship Id="rId15" Type="http://schemas.openxmlformats.org/officeDocument/2006/relationships/oleObject" Target="../embeddings/oleObject292.bin"/><Relationship Id="rId10" Type="http://schemas.openxmlformats.org/officeDocument/2006/relationships/image" Target="../media/image240.wmf"/><Relationship Id="rId4" Type="http://schemas.openxmlformats.org/officeDocument/2006/relationships/image" Target="../media/image237.wmf"/><Relationship Id="rId9" Type="http://schemas.openxmlformats.org/officeDocument/2006/relationships/oleObject" Target="../embeddings/oleObject289.bin"/><Relationship Id="rId14" Type="http://schemas.openxmlformats.org/officeDocument/2006/relationships/image" Target="../media/image242.wmf"/></Relationships>
</file>

<file path=ppt/slides/_rels/slide97.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299.bin"/><Relationship Id="rId3" Type="http://schemas.openxmlformats.org/officeDocument/2006/relationships/oleObject" Target="../embeddings/oleObject294.bin"/><Relationship Id="rId7" Type="http://schemas.openxmlformats.org/officeDocument/2006/relationships/oleObject" Target="../embeddings/oleObject296.bin"/><Relationship Id="rId12" Type="http://schemas.openxmlformats.org/officeDocument/2006/relationships/image" Target="../media/image249.wmf"/><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246.wmf"/><Relationship Id="rId11" Type="http://schemas.openxmlformats.org/officeDocument/2006/relationships/oleObject" Target="../embeddings/oleObject298.bin"/><Relationship Id="rId5" Type="http://schemas.openxmlformats.org/officeDocument/2006/relationships/oleObject" Target="../embeddings/oleObject295.bin"/><Relationship Id="rId10" Type="http://schemas.openxmlformats.org/officeDocument/2006/relationships/image" Target="../media/image248.wmf"/><Relationship Id="rId4" Type="http://schemas.openxmlformats.org/officeDocument/2006/relationships/image" Target="../media/image245.wmf"/><Relationship Id="rId9" Type="http://schemas.openxmlformats.org/officeDocument/2006/relationships/oleObject" Target="../embeddings/oleObject297.bin"/><Relationship Id="rId14" Type="http://schemas.openxmlformats.org/officeDocument/2006/relationships/image" Target="../media/image250.wmf"/></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302.bin"/><Relationship Id="rId13" Type="http://schemas.openxmlformats.org/officeDocument/2006/relationships/image" Target="../media/image253.wmf"/><Relationship Id="rId3" Type="http://schemas.openxmlformats.org/officeDocument/2006/relationships/image" Target="../media/image255.png"/><Relationship Id="rId7" Type="http://schemas.openxmlformats.org/officeDocument/2006/relationships/image" Target="../media/image84.wmf"/><Relationship Id="rId12" Type="http://schemas.openxmlformats.org/officeDocument/2006/relationships/oleObject" Target="../embeddings/oleObject304.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301.bin"/><Relationship Id="rId11" Type="http://schemas.openxmlformats.org/officeDocument/2006/relationships/image" Target="../media/image252.wmf"/><Relationship Id="rId5" Type="http://schemas.openxmlformats.org/officeDocument/2006/relationships/image" Target="../media/image251.wmf"/><Relationship Id="rId15" Type="http://schemas.openxmlformats.org/officeDocument/2006/relationships/image" Target="../media/image254.wmf"/><Relationship Id="rId10" Type="http://schemas.openxmlformats.org/officeDocument/2006/relationships/oleObject" Target="../embeddings/oleObject303.bin"/><Relationship Id="rId4" Type="http://schemas.openxmlformats.org/officeDocument/2006/relationships/oleObject" Target="../embeddings/oleObject300.bin"/><Relationship Id="rId9" Type="http://schemas.openxmlformats.org/officeDocument/2006/relationships/image" Target="../media/image102.wmf"/><Relationship Id="rId14" Type="http://schemas.openxmlformats.org/officeDocument/2006/relationships/oleObject" Target="../embeddings/oleObject305.bin"/></Relationships>
</file>

<file path=ppt/slides/_rels/slide99.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文本框 612353"/>
          <p:cNvSpPr txBox="1"/>
          <p:nvPr/>
        </p:nvSpPr>
        <p:spPr>
          <a:xfrm>
            <a:off x="517525" y="762000"/>
            <a:ext cx="184150" cy="457200"/>
          </a:xfrm>
          <a:prstGeom prst="rect">
            <a:avLst/>
          </a:prstGeom>
          <a:noFill/>
          <a:ln w="12700">
            <a:noFill/>
          </a:ln>
        </p:spPr>
        <p:txBody>
          <a:bodyPr wrap="none" anchor="ctr">
            <a:spAutoFit/>
          </a:bodyPr>
          <a:lstStyle/>
          <a:p>
            <a:pPr algn="ctr">
              <a:spcBef>
                <a:spcPct val="0"/>
              </a:spcBef>
            </a:pPr>
            <a:endParaRPr dirty="0">
              <a:latin typeface="Times New Roman" panose="02020603050405020304" pitchFamily="18" charset="0"/>
            </a:endParaRPr>
          </a:p>
        </p:txBody>
      </p:sp>
      <p:sp>
        <p:nvSpPr>
          <p:cNvPr id="612355" name="矩形 612354"/>
          <p:cNvSpPr/>
          <p:nvPr/>
        </p:nvSpPr>
        <p:spPr>
          <a:xfrm>
            <a:off x="2133600" y="1466850"/>
            <a:ext cx="4876800" cy="1227138"/>
          </a:xfrm>
          <a:prstGeom prst="rect">
            <a:avLst/>
          </a:prstGeom>
        </p:spPr>
        <p:txBody>
          <a:bodyPr wrap="none" fromWordArt="1">
            <a:prstTxWarp prst="textPlain">
              <a:avLst>
                <a:gd name="adj" fmla="val 50000"/>
              </a:avLst>
            </a:prstTxWarp>
            <a:normAutofit fontScale="92500" lnSpcReduction="20000"/>
          </a:bodyPr>
          <a:lstStyle/>
          <a:p>
            <a:pPr algn="ctr">
              <a:spcBef>
                <a:spcPct val="0"/>
              </a:spcBef>
            </a:pPr>
            <a:r>
              <a:rPr lang="zh-CN" altLang="en-US" sz="9600" b="1">
                <a:ln w="9525" cap="sq" cmpd="sng">
                  <a:solidFill>
                    <a:schemeClr val="tx2"/>
                  </a:solidFill>
                  <a:prstDash val="solid"/>
                  <a:headEnd type="none" w="med" len="med"/>
                  <a:tailEnd type="none" w="med" len="med"/>
                </a:ln>
                <a:gradFill rotWithShape="0">
                  <a:gsLst>
                    <a:gs pos="0">
                      <a:srgbClr val="FFFF00"/>
                    </a:gs>
                    <a:gs pos="100000">
                      <a:srgbClr val="FF9933"/>
                    </a:gs>
                  </a:gsLst>
                  <a:path path="rect">
                    <a:fillToRect l="50000" t="50000" r="50000" b="50000"/>
                  </a:path>
                  <a:tileRect/>
                </a:gradFill>
                <a:effectLst>
                  <a:outerShdw dist="35921" dir="2699999" algn="ctr" rotWithShape="0">
                    <a:srgbClr val="C0C0C0"/>
                  </a:outerShdw>
                </a:effectLst>
                <a:latin typeface="隶书" panose="02010509060101010101" pitchFamily="49" charset="-122"/>
                <a:ea typeface="隶书" panose="02010509060101010101" pitchFamily="49" charset="-122"/>
              </a:rPr>
              <a:t>电路基础</a:t>
            </a:r>
          </a:p>
        </p:txBody>
      </p:sp>
      <p:sp>
        <p:nvSpPr>
          <p:cNvPr id="612356" name="文本框 612355"/>
          <p:cNvSpPr txBox="1"/>
          <p:nvPr/>
        </p:nvSpPr>
        <p:spPr>
          <a:xfrm>
            <a:off x="1970580" y="3915460"/>
            <a:ext cx="5282216" cy="646331"/>
          </a:xfrm>
          <a:prstGeom prst="rect">
            <a:avLst/>
          </a:prstGeom>
          <a:noFill/>
          <a:ln w="9525">
            <a:noFill/>
          </a:ln>
        </p:spPr>
        <p:txBody>
          <a:bodyPr wrap="none" anchor="ctr">
            <a:spAutoFit/>
          </a:bodyPr>
          <a:lstStyle/>
          <a:p>
            <a:pPr algn="ctr"/>
            <a:r>
              <a:rPr lang="zh-CN" altLang="en-US" sz="3600" b="1" dirty="0">
                <a:solidFill>
                  <a:srgbClr val="FF0000"/>
                </a:solidFill>
                <a:latin typeface="黑体" panose="02010609060101010101" pitchFamily="2" charset="-122"/>
                <a:ea typeface="黑体" panose="02010609060101010101" pitchFamily="2" charset="-122"/>
                <a:sym typeface="Symbol" panose="05050102010706020507" pitchFamily="18" charset="2"/>
              </a:rPr>
              <a:t>第</a:t>
            </a:r>
            <a:r>
              <a:rPr lang="en-US" altLang="zh-CN" sz="3600" b="1" dirty="0">
                <a:solidFill>
                  <a:srgbClr val="FF0000"/>
                </a:solidFill>
                <a:latin typeface="黑体" panose="02010609060101010101" pitchFamily="2" charset="-122"/>
                <a:ea typeface="黑体" panose="02010609060101010101" pitchFamily="2" charset="-122"/>
                <a:sym typeface="Symbol" panose="05050102010706020507" pitchFamily="18" charset="2"/>
              </a:rPr>
              <a:t>4</a:t>
            </a:r>
            <a:r>
              <a:rPr lang="zh-CN" altLang="en-US" sz="3600" b="1" dirty="0">
                <a:solidFill>
                  <a:srgbClr val="FF0000"/>
                </a:solidFill>
                <a:latin typeface="黑体" panose="02010609060101010101" pitchFamily="2" charset="-122"/>
                <a:ea typeface="黑体" panose="02010609060101010101" pitchFamily="2" charset="-122"/>
                <a:sym typeface="Symbol" panose="05050102010706020507" pitchFamily="18" charset="2"/>
              </a:rPr>
              <a:t>章 正弦稳态交流电路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612355"/>
                                        </p:tgtEl>
                                        <p:attrNameLst>
                                          <p:attrName>style.visibility</p:attrName>
                                        </p:attrNameLst>
                                      </p:cBhvr>
                                      <p:to>
                                        <p:strVal val="visible"/>
                                      </p:to>
                                    </p:set>
                                    <p:anim calcmode="lin" valueType="num">
                                      <p:cBhvr>
                                        <p:cTn id="7" dur="500" fill="hold"/>
                                        <p:tgtEl>
                                          <p:spTgt spid="612355"/>
                                        </p:tgtEl>
                                        <p:attrNameLst>
                                          <p:attrName>ppt_w</p:attrName>
                                        </p:attrNameLst>
                                      </p:cBhvr>
                                      <p:tavLst>
                                        <p:tav tm="0">
                                          <p:val>
                                            <p:strVal val="4*#ppt_w"/>
                                          </p:val>
                                        </p:tav>
                                        <p:tav tm="100000">
                                          <p:val>
                                            <p:strVal val="#ppt_w"/>
                                          </p:val>
                                        </p:tav>
                                      </p:tavLst>
                                    </p:anim>
                                    <p:anim calcmode="lin" valueType="num">
                                      <p:cBhvr>
                                        <p:cTn id="8" dur="500" fill="hold"/>
                                        <p:tgtEl>
                                          <p:spTgt spid="61235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12356"/>
                                        </p:tgtEl>
                                        <p:attrNameLst>
                                          <p:attrName>style.visibility</p:attrName>
                                        </p:attrNameLst>
                                      </p:cBhvr>
                                      <p:to>
                                        <p:strVal val="visible"/>
                                      </p:to>
                                    </p:set>
                                    <p:anim calcmode="lin" valueType="num">
                                      <p:cBhvr>
                                        <p:cTn id="13" dur="500" fill="hold"/>
                                        <p:tgtEl>
                                          <p:spTgt spid="612356"/>
                                        </p:tgtEl>
                                        <p:attrNameLst>
                                          <p:attrName>ppt_w</p:attrName>
                                        </p:attrNameLst>
                                      </p:cBhvr>
                                      <p:tavLst>
                                        <p:tav tm="0">
                                          <p:val>
                                            <p:fltVal val="0"/>
                                          </p:val>
                                        </p:tav>
                                        <p:tav tm="100000">
                                          <p:val>
                                            <p:strVal val="#ppt_w"/>
                                          </p:val>
                                        </p:tav>
                                      </p:tavLst>
                                    </p:anim>
                                    <p:anim calcmode="lin" valueType="num">
                                      <p:cBhvr>
                                        <p:cTn id="14" dur="500" fill="hold"/>
                                        <p:tgtEl>
                                          <p:spTgt spid="6123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7" name="文本框 269316"/>
          <p:cNvSpPr txBox="1"/>
          <p:nvPr/>
        </p:nvSpPr>
        <p:spPr>
          <a:xfrm>
            <a:off x="600075" y="3824288"/>
            <a:ext cx="7848600" cy="639762"/>
          </a:xfrm>
          <a:prstGeom prst="rect">
            <a:avLst/>
          </a:prstGeom>
          <a:noFill/>
          <a:ln w="9525">
            <a:noFill/>
          </a:ln>
        </p:spPr>
        <p:txBody>
          <a:bodyPr>
            <a:spAutoFit/>
          </a:bodyPr>
          <a:lstStyle/>
          <a:p>
            <a:pPr eaLnBrk="1" hangingPunct="1">
              <a:lnSpc>
                <a:spcPct val="150000"/>
              </a:lnSpc>
              <a:spcBef>
                <a:spcPct val="0"/>
              </a:spcBef>
            </a:pPr>
            <a:r>
              <a:rPr lang="zh-CN" altLang="en-US" b="1" dirty="0">
                <a:latin typeface="Times New Roman" panose="02020603050405020304" pitchFamily="18" charset="0"/>
              </a:rPr>
              <a:t>瞬时值的平方在一个周期内积分的平均值再取平方根。</a:t>
            </a:r>
            <a:endParaRPr lang="zh-CN" altLang="en-US" b="1">
              <a:latin typeface="Times New Roman" panose="02020603050405020304" pitchFamily="18" charset="0"/>
            </a:endParaRPr>
          </a:p>
        </p:txBody>
      </p:sp>
      <p:sp>
        <p:nvSpPr>
          <p:cNvPr id="269318" name="文本框 269317"/>
          <p:cNvSpPr txBox="1"/>
          <p:nvPr/>
        </p:nvSpPr>
        <p:spPr>
          <a:xfrm>
            <a:off x="457200" y="5013325"/>
            <a:ext cx="7496175"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有效值也称均方根值</a:t>
            </a:r>
            <a:r>
              <a:rPr lang="en-US" altLang="zh-CN" b="1">
                <a:latin typeface="Times New Roman" panose="02020603050405020304" pitchFamily="18" charset="0"/>
              </a:rPr>
              <a:t>(</a:t>
            </a:r>
            <a:r>
              <a:rPr lang="en-US" altLang="zh-CN" b="1" i="1" err="1">
                <a:latin typeface="Times New Roman" panose="02020603050405020304" pitchFamily="18" charset="0"/>
              </a:rPr>
              <a:t>root-meen</a:t>
            </a:r>
            <a:r>
              <a:rPr lang="en-US" altLang="zh-CN" b="1" i="1">
                <a:latin typeface="Times New Roman" panose="02020603050405020304" pitchFamily="18" charset="0"/>
              </a:rPr>
              <a:t>-square</a:t>
            </a:r>
            <a:r>
              <a:rPr lang="zh-CN" altLang="en-US" b="1" dirty="0">
                <a:latin typeface="Times New Roman" panose="02020603050405020304" pitchFamily="18" charset="0"/>
              </a:rPr>
              <a:t>，简记为 </a:t>
            </a:r>
            <a:r>
              <a:rPr lang="en-US" altLang="zh-CN" b="1" err="1">
                <a:latin typeface="Times New Roman" panose="02020603050405020304" pitchFamily="18" charset="0"/>
              </a:rPr>
              <a:t>rms</a:t>
            </a:r>
            <a:r>
              <a:rPr lang="zh-CN" altLang="en-US" b="1">
                <a:latin typeface="Times New Roman" panose="02020603050405020304" pitchFamily="18" charset="0"/>
              </a:rPr>
              <a:t>。</a:t>
            </a:r>
            <a:r>
              <a:rPr lang="en-US" altLang="zh-CN" b="1">
                <a:latin typeface="Times New Roman" panose="02020603050405020304" pitchFamily="18" charset="0"/>
              </a:rPr>
              <a:t>)</a:t>
            </a:r>
          </a:p>
        </p:txBody>
      </p:sp>
      <p:sp>
        <p:nvSpPr>
          <p:cNvPr id="269319" name="文本框 269318"/>
          <p:cNvSpPr txBox="1"/>
          <p:nvPr/>
        </p:nvSpPr>
        <p:spPr>
          <a:xfrm>
            <a:off x="1311274" y="1406525"/>
            <a:ext cx="5843152" cy="1130246"/>
          </a:xfrm>
          <a:prstGeom prst="rect">
            <a:avLst/>
          </a:prstGeom>
          <a:noFill/>
          <a:ln w="9525">
            <a:noFill/>
          </a:ln>
        </p:spPr>
        <p:txBody>
          <a:bodyPr wrap="square">
            <a:spAutoFit/>
          </a:bodyPr>
          <a:lstStyle/>
          <a:p>
            <a:pPr eaLnBrk="1" hangingPunct="1">
              <a:lnSpc>
                <a:spcPct val="150000"/>
              </a:lnSpc>
              <a:spcBef>
                <a:spcPct val="0"/>
              </a:spcBef>
            </a:pPr>
            <a:r>
              <a:rPr lang="zh-CN" altLang="en-US" b="1" dirty="0">
                <a:latin typeface="Times New Roman" panose="02020603050405020304" pitchFamily="18" charset="0"/>
              </a:rPr>
              <a:t>由</a:t>
            </a:r>
            <a:endParaRPr lang="en-US" altLang="zh-CN" b="1" dirty="0">
              <a:latin typeface="Times New Roman" panose="02020603050405020304" pitchFamily="18" charset="0"/>
            </a:endParaRPr>
          </a:p>
          <a:p>
            <a:pPr eaLnBrk="1" hangingPunct="1">
              <a:lnSpc>
                <a:spcPct val="150000"/>
              </a:lnSpc>
              <a:spcBef>
                <a:spcPct val="0"/>
              </a:spcBef>
            </a:pPr>
            <a:r>
              <a:rPr lang="zh-CN" altLang="en-US" b="1" dirty="0">
                <a:solidFill>
                  <a:srgbClr val="FF0000"/>
                </a:solidFill>
              </a:rPr>
              <a:t>电流有效值</a:t>
            </a:r>
            <a:r>
              <a:rPr lang="zh-CN" altLang="en-US" b="1" dirty="0"/>
              <a:t>定义为：</a:t>
            </a:r>
            <a:endParaRPr lang="zh-CN" altLang="en-US" b="1" i="1" dirty="0">
              <a:latin typeface="Times New Roman" panose="02020603050405020304" pitchFamily="18" charset="0"/>
            </a:endParaRPr>
          </a:p>
        </p:txBody>
      </p:sp>
      <p:sp>
        <p:nvSpPr>
          <p:cNvPr id="269320" name="文本框 269319"/>
          <p:cNvSpPr txBox="1"/>
          <p:nvPr/>
        </p:nvSpPr>
        <p:spPr>
          <a:xfrm>
            <a:off x="600075" y="766763"/>
            <a:ext cx="6167438" cy="457200"/>
          </a:xfrm>
          <a:prstGeom prst="rect">
            <a:avLst/>
          </a:prstGeom>
          <a:noFill/>
          <a:ln w="9525">
            <a:noFill/>
          </a:ln>
        </p:spPr>
        <p:txBody>
          <a:bodyPr wrap="none" anchor="t">
            <a:spAutoFit/>
          </a:bodyPr>
          <a:lstStyle/>
          <a:p>
            <a:pPr eaLnBrk="1" hangingPunct="1"/>
            <a:r>
              <a:rPr lang="en-US" altLang="zh-CN" b="1" dirty="0">
                <a:latin typeface="Times New Roman" panose="02020603050405020304" pitchFamily="18" charset="0"/>
              </a:rPr>
              <a:t>1. </a:t>
            </a:r>
            <a:r>
              <a:rPr lang="zh-CN" altLang="en-US" b="1" dirty="0">
                <a:latin typeface="Times New Roman" panose="02020603050405020304" pitchFamily="18" charset="0"/>
              </a:rPr>
              <a:t>周期量有效值</a:t>
            </a:r>
            <a:r>
              <a:rPr lang="en-US" altLang="zh-CN" b="1">
                <a:latin typeface="Times New Roman" panose="02020603050405020304" pitchFamily="18" charset="0"/>
              </a:rPr>
              <a:t>(</a:t>
            </a:r>
            <a:r>
              <a:rPr lang="en-US" altLang="zh-CN" b="1" i="1">
                <a:latin typeface="Times New Roman" panose="02020603050405020304" pitchFamily="18" charset="0"/>
              </a:rPr>
              <a:t>effective value</a:t>
            </a:r>
            <a:r>
              <a:rPr lang="en-US" altLang="zh-CN" b="1" dirty="0">
                <a:latin typeface="Times New Roman" panose="02020603050405020304" pitchFamily="18" charset="0"/>
              </a:rPr>
              <a:t>)</a:t>
            </a:r>
            <a:r>
              <a:rPr lang="zh-CN" altLang="en-US" b="1" dirty="0">
                <a:latin typeface="Times New Roman" panose="02020603050405020304" pitchFamily="18" charset="0"/>
              </a:rPr>
              <a:t>的普遍定义式</a:t>
            </a:r>
            <a:endParaRPr lang="zh-CN" altLang="en-US" b="1">
              <a:latin typeface="Times New Roman" panose="02020603050405020304" pitchFamily="18" charset="0"/>
            </a:endParaRPr>
          </a:p>
        </p:txBody>
      </p:sp>
      <p:graphicFrame>
        <p:nvGraphicFramePr>
          <p:cNvPr id="269321" name="对象 269320"/>
          <p:cNvGraphicFramePr/>
          <p:nvPr>
            <p:extLst>
              <p:ext uri="{D42A27DB-BD31-4B8C-83A1-F6EECF244321}">
                <p14:modId xmlns:p14="http://schemas.microsoft.com/office/powerpoint/2010/main" val="4159081893"/>
              </p:ext>
            </p:extLst>
          </p:nvPr>
        </p:nvGraphicFramePr>
        <p:xfrm>
          <a:off x="3044824" y="2719333"/>
          <a:ext cx="2320925" cy="890587"/>
        </p:xfrm>
        <a:graphic>
          <a:graphicData uri="http://schemas.openxmlformats.org/presentationml/2006/ole">
            <mc:AlternateContent xmlns:mc="http://schemas.openxmlformats.org/markup-compatibility/2006">
              <mc:Choice xmlns:v="urn:schemas-microsoft-com:vml" Requires="v">
                <p:oleObj spid="_x0000_s4155" r:id="rId3" imgW="1155065" imgH="444500" progId="Equation.DSMT4">
                  <p:embed/>
                </p:oleObj>
              </mc:Choice>
              <mc:Fallback>
                <p:oleObj r:id="rId3" imgW="1155065" imgH="444500" progId="Equation.DSMT4">
                  <p:embed/>
                  <p:pic>
                    <p:nvPicPr>
                      <p:cNvPr id="0" name="图片 3478"/>
                      <p:cNvPicPr/>
                      <p:nvPr/>
                    </p:nvPicPr>
                    <p:blipFill>
                      <a:blip r:embed="rId4"/>
                      <a:stretch>
                        <a:fillRect/>
                      </a:stretch>
                    </p:blipFill>
                    <p:spPr>
                      <a:xfrm>
                        <a:off x="3044824" y="2719333"/>
                        <a:ext cx="2320925" cy="890587"/>
                      </a:xfrm>
                      <a:prstGeom prst="rect">
                        <a:avLst/>
                      </a:prstGeom>
                      <a:solidFill>
                        <a:srgbClr val="66FF33"/>
                      </a:solidFill>
                      <a:ln w="38100">
                        <a:noFill/>
                        <a:miter/>
                      </a:ln>
                      <a:effectLst>
                        <a:prstShdw prst="shdw17" dist="17961" dir="2699999">
                          <a:srgbClr val="66FF33">
                            <a:gamma/>
                            <a:shade val="60000"/>
                            <a:invGamma/>
                          </a:srgbClr>
                        </a:prstShdw>
                      </a:effectLst>
                    </p:spPr>
                  </p:pic>
                </p:oleObj>
              </mc:Fallback>
            </mc:AlternateContent>
          </a:graphicData>
        </a:graphic>
      </p:graphicFrame>
      <p:sp>
        <p:nvSpPr>
          <p:cNvPr id="269322" name="矩形 269321"/>
          <p:cNvSpPr/>
          <p:nvPr/>
        </p:nvSpPr>
        <p:spPr>
          <a:xfrm>
            <a:off x="6034088" y="1472407"/>
            <a:ext cx="1919287" cy="457200"/>
          </a:xfrm>
          <a:prstGeom prst="rect">
            <a:avLst/>
          </a:prstGeom>
          <a:noFill/>
          <a:ln w="9525">
            <a:noFill/>
          </a:ln>
        </p:spPr>
        <p:txBody>
          <a:bodyPr wrap="none" anchor="t">
            <a:spAutoFit/>
          </a:bodyPr>
          <a:lstStyle/>
          <a:p>
            <a:r>
              <a:rPr lang="en-US" altLang="zh-CN" b="1" dirty="0">
                <a:solidFill>
                  <a:srgbClr val="660033"/>
                </a:solidFill>
                <a:latin typeface="Times New Roman" panose="02020603050405020304" pitchFamily="18" charset="0"/>
              </a:rPr>
              <a:t>(</a:t>
            </a:r>
            <a:r>
              <a:rPr lang="zh-CN" altLang="en-US" b="1" dirty="0">
                <a:solidFill>
                  <a:srgbClr val="660033"/>
                </a:solidFill>
                <a:latin typeface="Times New Roman" panose="02020603050405020304" pitchFamily="18" charset="0"/>
              </a:rPr>
              <a:t>热效应相等</a:t>
            </a:r>
            <a:r>
              <a:rPr lang="en-US" altLang="zh-CN" b="1" dirty="0">
                <a:solidFill>
                  <a:srgbClr val="660033"/>
                </a:solidFill>
                <a:latin typeface="Times New Roman" panose="02020603050405020304" pitchFamily="18" charset="0"/>
              </a:rPr>
              <a:t>)</a:t>
            </a:r>
          </a:p>
        </p:txBody>
      </p:sp>
      <p:pic>
        <p:nvPicPr>
          <p:cNvPr id="2" name="图片 1"/>
          <p:cNvPicPr>
            <a:picLocks noChangeAspect="1"/>
          </p:cNvPicPr>
          <p:nvPr/>
        </p:nvPicPr>
        <p:blipFill>
          <a:blip r:embed="rId5"/>
          <a:stretch>
            <a:fillRect/>
          </a:stretch>
        </p:blipFill>
        <p:spPr>
          <a:xfrm>
            <a:off x="2980725" y="1237725"/>
            <a:ext cx="2504250" cy="857600"/>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iterate type="wd">
                                    <p:tmPct val="100000"/>
                                  </p:iterate>
                                  <p:childTnLst>
                                    <p:set>
                                      <p:cBhvr>
                                        <p:cTn id="6" dur="1" fill="hold">
                                          <p:stCondLst>
                                            <p:cond delay="0"/>
                                          </p:stCondLst>
                                        </p:cTn>
                                        <p:tgtEl>
                                          <p:spTgt spid="269320"/>
                                        </p:tgtEl>
                                        <p:attrNameLst>
                                          <p:attrName>style.visibility</p:attrName>
                                        </p:attrNameLst>
                                      </p:cBhvr>
                                      <p:to>
                                        <p:strVal val="visible"/>
                                      </p:to>
                                    </p:set>
                                    <p:animEffect transition="in" filter="slide(fromRight)">
                                      <p:cBhvr>
                                        <p:cTn id="7" dur="300"/>
                                        <p:tgtEl>
                                          <p:spTgt spid="2693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9"/>
                                        </p:tgtEl>
                                        <p:attrNameLst>
                                          <p:attrName>style.visibility</p:attrName>
                                        </p:attrNameLst>
                                      </p:cBhvr>
                                      <p:to>
                                        <p:strVal val="visible"/>
                                      </p:to>
                                    </p:set>
                                    <p:animEffect transition="in" filter="wipe(left)">
                                      <p:cBhvr>
                                        <p:cTn id="12" dur="500"/>
                                        <p:tgtEl>
                                          <p:spTgt spid="2693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9321"/>
                                        </p:tgtEl>
                                        <p:attrNameLst>
                                          <p:attrName>style.visibility</p:attrName>
                                        </p:attrNameLst>
                                      </p:cBhvr>
                                      <p:to>
                                        <p:strVal val="visible"/>
                                      </p:to>
                                    </p:set>
                                    <p:animEffect transition="in" filter="dissolve">
                                      <p:cBhvr>
                                        <p:cTn id="17" dur="500"/>
                                        <p:tgtEl>
                                          <p:spTgt spid="2693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69322"/>
                                        </p:tgtEl>
                                        <p:attrNameLst>
                                          <p:attrName>style.visibility</p:attrName>
                                        </p:attrNameLst>
                                      </p:cBhvr>
                                      <p:to>
                                        <p:strVal val="visible"/>
                                      </p:to>
                                    </p:set>
                                    <p:anim calcmode="lin" valueType="num">
                                      <p:cBhvr additive="base">
                                        <p:cTn id="22" dur="500" fill="hold"/>
                                        <p:tgtEl>
                                          <p:spTgt spid="269322"/>
                                        </p:tgtEl>
                                        <p:attrNameLst>
                                          <p:attrName>ppt_x</p:attrName>
                                        </p:attrNameLst>
                                      </p:cBhvr>
                                      <p:tavLst>
                                        <p:tav tm="0">
                                          <p:val>
                                            <p:strVal val="0-#ppt_w/2"/>
                                          </p:val>
                                        </p:tav>
                                        <p:tav tm="100000">
                                          <p:val>
                                            <p:strVal val="#ppt_x"/>
                                          </p:val>
                                        </p:tav>
                                      </p:tavLst>
                                    </p:anim>
                                    <p:anim calcmode="lin" valueType="num">
                                      <p:cBhvr additive="base">
                                        <p:cTn id="23" dur="500" fill="hold"/>
                                        <p:tgtEl>
                                          <p:spTgt spid="2693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269317"/>
                                        </p:tgtEl>
                                        <p:attrNameLst>
                                          <p:attrName>style.visibility</p:attrName>
                                        </p:attrNameLst>
                                      </p:cBhvr>
                                      <p:to>
                                        <p:strVal val="visible"/>
                                      </p:to>
                                    </p:set>
                                    <p:anim calcmode="lin" valueType="num">
                                      <p:cBhvr>
                                        <p:cTn id="28" dur="500" fill="hold"/>
                                        <p:tgtEl>
                                          <p:spTgt spid="269317"/>
                                        </p:tgtEl>
                                        <p:attrNameLst>
                                          <p:attrName>ppt_w</p:attrName>
                                        </p:attrNameLst>
                                      </p:cBhvr>
                                      <p:tavLst>
                                        <p:tav tm="0">
                                          <p:val>
                                            <p:fltVal val="0"/>
                                          </p:val>
                                        </p:tav>
                                        <p:tav tm="100000">
                                          <p:val>
                                            <p:strVal val="#ppt_w"/>
                                          </p:val>
                                        </p:tav>
                                      </p:tavLst>
                                    </p:anim>
                                    <p:anim calcmode="lin" valueType="num">
                                      <p:cBhvr>
                                        <p:cTn id="29" dur="500" fill="hold"/>
                                        <p:tgtEl>
                                          <p:spTgt spid="26931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9318"/>
                                        </p:tgtEl>
                                        <p:attrNameLst>
                                          <p:attrName>style.visibility</p:attrName>
                                        </p:attrNameLst>
                                      </p:cBhvr>
                                      <p:to>
                                        <p:strVal val="visible"/>
                                      </p:to>
                                    </p:set>
                                    <p:animEffect transition="in" filter="wipe(left)">
                                      <p:cBhvr>
                                        <p:cTn id="34" dur="500"/>
                                        <p:tgtEl>
                                          <p:spTgt spid="26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p:bldP spid="269318" grpId="0"/>
      <p:bldP spid="269319" grpId="0"/>
      <p:bldP spid="269320" grpId="0"/>
      <p:bldP spid="26932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9589" name="对象 109588"/>
              <p:cNvSpPr txBox="1"/>
              <p:nvPr/>
            </p:nvSpPr>
            <p:spPr>
              <a:xfrm>
                <a:off x="3927475" y="2413000"/>
                <a:ext cx="4525963" cy="2225675"/>
              </a:xfrm>
              <a:prstGeom prst="rect">
                <a:avLst/>
              </a:prstGeom>
              <a:noFill/>
              <a:ln w="38100">
                <a:noFill/>
                <a:miter/>
              </a:ln>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𝑺</m:t>
                          </m:r>
                        </m:e>
                      </m:acc>
                      <m:r>
                        <a:rPr lang="zh-CN" altLang="en-US" b="1" i="1">
                          <a:solidFill>
                            <a:srgbClr val="000000"/>
                          </a:solidFill>
                          <a:latin typeface="Cambria Math" panose="02040503050406030204" pitchFamily="18" charset="0"/>
                        </a:rPr>
                        <m:t>=</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sSup>
                        <m:sSupPr>
                          <m:ctrlPr>
                            <a:rPr lang="zh-CN" altLang="en-US" b="1" i="1">
                              <a:solidFill>
                                <a:srgbClr val="000000"/>
                              </a:solidFill>
                              <a:latin typeface="Cambria Math" panose="02040503050406030204" pitchFamily="18" charset="0"/>
                            </a:rPr>
                          </m:ctrlPr>
                        </m:sSup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e>
                        <m:sup>
                          <m:r>
                            <a:rPr lang="zh-CN" altLang="en-US" b="1" i="1">
                              <a:solidFill>
                                <a:srgbClr val="000000"/>
                              </a:solidFill>
                              <a:latin typeface="Cambria Math" panose="02040503050406030204" pitchFamily="18" charset="0"/>
                            </a:rPr>
                            <m:t>∗</m:t>
                          </m:r>
                        </m:sup>
                      </m:sSup>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e>
                        <m:sub>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e>
                        <m:sub>
                          <m:r>
                            <a:rPr lang="zh-CN" altLang="en-US" b="1" i="1">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sSup>
                        <m:sSupPr>
                          <m:ctrlPr>
                            <a:rPr lang="zh-CN" altLang="en-US" b="1" i="1">
                              <a:solidFill>
                                <a:srgbClr val="000000"/>
                              </a:solidFill>
                              <a:latin typeface="Cambria Math" panose="02040503050406030204" pitchFamily="18" charset="0"/>
                            </a:rPr>
                          </m:ctrlPr>
                        </m:sSup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e>
                        <m:sup>
                          <m:r>
                            <a:rPr lang="zh-CN" altLang="en-US" b="1" i="1">
                              <a:solidFill>
                                <a:srgbClr val="000000"/>
                              </a:solidFill>
                              <a:latin typeface="Cambria Math" panose="02040503050406030204" pitchFamily="18" charset="0"/>
                            </a:rPr>
                            <m:t>∗</m:t>
                          </m:r>
                        </m:sup>
                      </m:sSup>
                    </m:oMath>
                    <m:oMath xmlns:m="http://schemas.openxmlformats.org/officeDocument/2006/math">
                      <m:r>
                        <a:rPr lang="zh-CN" altLang="en-US" b="1" i="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e>
                        <m:sub>
                          <m:r>
                            <a:rPr lang="zh-CN" altLang="en-US" b="1" i="1">
                              <a:solidFill>
                                <a:srgbClr val="000000"/>
                              </a:solidFill>
                              <a:latin typeface="Cambria Math" panose="02040503050406030204" pitchFamily="18" charset="0"/>
                            </a:rPr>
                            <m:t>𝟏</m:t>
                          </m:r>
                        </m:sub>
                      </m:sSub>
                      <m:sSup>
                        <m:sSupPr>
                          <m:ctrlPr>
                            <a:rPr lang="zh-CN" altLang="en-US" b="1" i="1">
                              <a:solidFill>
                                <a:srgbClr val="000000"/>
                              </a:solidFill>
                              <a:latin typeface="Cambria Math" panose="02040503050406030204" pitchFamily="18" charset="0"/>
                            </a:rPr>
                          </m:ctrlPr>
                        </m:sSup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e>
                        <m:sup>
                          <m:r>
                            <a:rPr lang="zh-CN" altLang="en-US" b="1" i="1">
                              <a:solidFill>
                                <a:srgbClr val="000000"/>
                              </a:solidFill>
                              <a:latin typeface="Cambria Math" panose="02040503050406030204" pitchFamily="18" charset="0"/>
                            </a:rPr>
                            <m:t>∗</m:t>
                          </m:r>
                        </m:sup>
                      </m:sSup>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e>
                        <m:sub>
                          <m:r>
                            <a:rPr lang="zh-CN" altLang="en-US" b="1" i="1">
                              <a:solidFill>
                                <a:srgbClr val="000000"/>
                              </a:solidFill>
                              <a:latin typeface="Cambria Math" panose="02040503050406030204" pitchFamily="18" charset="0"/>
                            </a:rPr>
                            <m:t>𝟐</m:t>
                          </m:r>
                        </m:sub>
                      </m:sSub>
                      <m:sSup>
                        <m:sSupPr>
                          <m:ctrlPr>
                            <a:rPr lang="zh-CN" altLang="en-US" b="1" i="1">
                              <a:solidFill>
                                <a:srgbClr val="000000"/>
                              </a:solidFill>
                              <a:latin typeface="Cambria Math" panose="02040503050406030204" pitchFamily="18" charset="0"/>
                            </a:rPr>
                          </m:ctrlPr>
                        </m:sSup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e>
                        <m:sup>
                          <m:r>
                            <a:rPr lang="zh-CN" altLang="en-US" b="1" i="1">
                              <a:solidFill>
                                <a:srgbClr val="000000"/>
                              </a:solidFill>
                              <a:latin typeface="Cambria Math" panose="02040503050406030204" pitchFamily="18" charset="0"/>
                            </a:rPr>
                            <m:t>∗</m:t>
                          </m:r>
                        </m:sup>
                      </m:sSup>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𝑺</m:t>
                              </m:r>
                            </m:e>
                          </m:acc>
                        </m:e>
                        <m:sub>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𝑺</m:t>
                              </m:r>
                            </m:e>
                          </m:acc>
                        </m:e>
                        <m:sub>
                          <m:r>
                            <a:rPr lang="zh-CN" altLang="en-US" b="1" i="1">
                              <a:solidFill>
                                <a:srgbClr val="000000"/>
                              </a:solidFill>
                              <a:latin typeface="Cambria Math" panose="02040503050406030204" pitchFamily="18" charset="0"/>
                            </a:rPr>
                            <m:t>𝟐</m:t>
                          </m:r>
                        </m:sub>
                      </m:sSub>
                    </m:oMath>
                  </m:oMathPara>
                </a14:m>
                <a:endParaRPr lang="en-US" altLang="zh-CN" b="1" i="1" dirty="0">
                  <a:solidFill>
                    <a:srgbClr val="000000"/>
                  </a:solidFill>
                  <a:latin typeface="Cambria Math" panose="02040503050406030204" pitchFamily="18" charset="0"/>
                </a:endParaRPr>
              </a:p>
              <a:p>
                <a:pPr/>
                <a:endParaRPr lang="en-US" altLang="zh-CN" b="1"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𝑼</m:t>
                      </m:r>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𝑼</m:t>
                          </m:r>
                        </m:e>
                        <m:sub>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𝑼</m:t>
                          </m:r>
                        </m:e>
                        <m:sub>
                          <m:r>
                            <a:rPr lang="zh-CN" altLang="en-US" b="1" i="1">
                              <a:solidFill>
                                <a:srgbClr val="000000"/>
                              </a:solidFill>
                              <a:latin typeface="Cambria Math" panose="02040503050406030204" pitchFamily="18" charset="0"/>
                            </a:rPr>
                            <m:t>𝟐</m:t>
                          </m:r>
                        </m:sub>
                      </m:sSub>
                    </m:oMath>
                    <m:oMath xmlns:m="http://schemas.openxmlformats.org/officeDocument/2006/math">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𝑺</m:t>
                      </m:r>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𝑺</m:t>
                          </m:r>
                        </m:e>
                        <m:sub>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𝑺</m:t>
                          </m:r>
                        </m:e>
                        <m:sub>
                          <m:r>
                            <a:rPr lang="zh-CN" altLang="en-US" b="1" i="1">
                              <a:solidFill>
                                <a:srgbClr val="000000"/>
                              </a:solidFill>
                              <a:latin typeface="Cambria Math" panose="02040503050406030204" pitchFamily="18" charset="0"/>
                            </a:rPr>
                            <m:t>𝟐</m:t>
                          </m:r>
                        </m:sub>
                      </m:sSub>
                    </m:oMath>
                  </m:oMathPara>
                </a14:m>
                <a:endParaRPr lang="zh-CN" altLang="en-US" b="1" dirty="0"/>
              </a:p>
            </p:txBody>
          </p:sp>
        </mc:Choice>
        <mc:Fallback>
          <p:sp>
            <p:nvSpPr>
              <p:cNvPr id="109589" name="对象 109588"/>
              <p:cNvSpPr txBox="1">
                <a:spLocks noRot="1" noChangeAspect="1" noMove="1" noResize="1" noEditPoints="1" noAdjustHandles="1" noChangeArrowheads="1" noChangeShapeType="1" noTextEdit="1"/>
              </p:cNvSpPr>
              <p:nvPr/>
            </p:nvSpPr>
            <p:spPr>
              <a:xfrm>
                <a:off x="3927475" y="2413000"/>
                <a:ext cx="4525963" cy="2225675"/>
              </a:xfrm>
              <a:prstGeom prst="rect">
                <a:avLst/>
              </a:prstGeom>
              <a:blipFill>
                <a:blip r:embed="rId3"/>
                <a:stretch>
                  <a:fillRect/>
                </a:stretch>
              </a:blipFill>
              <a:ln w="38100">
                <a:noFill/>
                <a:miter/>
              </a:ln>
            </p:spPr>
            <p:txBody>
              <a:bodyPr/>
              <a:lstStyle/>
              <a:p>
                <a:r>
                  <a:rPr lang="zh-CN" altLang="en-US">
                    <a:noFill/>
                  </a:rPr>
                  <a:t> </a:t>
                </a:r>
              </a:p>
            </p:txBody>
          </p:sp>
        </mc:Fallback>
      </mc:AlternateContent>
      <p:grpSp>
        <p:nvGrpSpPr>
          <p:cNvPr id="109594" name="组合 109593"/>
          <p:cNvGrpSpPr/>
          <p:nvPr/>
        </p:nvGrpSpPr>
        <p:grpSpPr>
          <a:xfrm>
            <a:off x="781050" y="2343150"/>
            <a:ext cx="2405063" cy="1873250"/>
            <a:chOff x="432" y="720"/>
            <a:chExt cx="1515" cy="1180"/>
          </a:xfrm>
        </p:grpSpPr>
        <p:sp>
          <p:nvSpPr>
            <p:cNvPr id="109571" name="直接连接符 109570"/>
            <p:cNvSpPr/>
            <p:nvPr/>
          </p:nvSpPr>
          <p:spPr>
            <a:xfrm>
              <a:off x="576" y="1080"/>
              <a:ext cx="1008" cy="0"/>
            </a:xfrm>
            <a:prstGeom prst="line">
              <a:avLst/>
            </a:prstGeom>
            <a:ln w="19050" cap="flat" cmpd="sng">
              <a:solidFill>
                <a:schemeClr val="tx1"/>
              </a:solidFill>
              <a:prstDash val="solid"/>
              <a:headEnd type="none" w="med" len="med"/>
              <a:tailEnd type="none" w="med" len="med"/>
            </a:ln>
          </p:spPr>
        </p:sp>
        <p:sp>
          <p:nvSpPr>
            <p:cNvPr id="109572" name="直接连接符 109571"/>
            <p:cNvSpPr/>
            <p:nvPr/>
          </p:nvSpPr>
          <p:spPr>
            <a:xfrm>
              <a:off x="1584" y="1080"/>
              <a:ext cx="0" cy="816"/>
            </a:xfrm>
            <a:prstGeom prst="line">
              <a:avLst/>
            </a:prstGeom>
            <a:ln w="19050" cap="flat" cmpd="sng">
              <a:solidFill>
                <a:schemeClr val="tx1"/>
              </a:solidFill>
              <a:prstDash val="solid"/>
              <a:headEnd type="none" w="med" len="med"/>
              <a:tailEnd type="none" w="med" len="med"/>
            </a:ln>
          </p:spPr>
        </p:sp>
        <p:sp>
          <p:nvSpPr>
            <p:cNvPr id="109573" name="直接连接符 109572"/>
            <p:cNvSpPr/>
            <p:nvPr/>
          </p:nvSpPr>
          <p:spPr>
            <a:xfrm>
              <a:off x="576" y="1884"/>
              <a:ext cx="1008" cy="0"/>
            </a:xfrm>
            <a:prstGeom prst="line">
              <a:avLst/>
            </a:prstGeom>
            <a:ln w="19050" cap="flat" cmpd="sng">
              <a:solidFill>
                <a:schemeClr val="tx1"/>
              </a:solidFill>
              <a:prstDash val="solid"/>
              <a:headEnd type="none" w="med" len="med"/>
              <a:tailEnd type="none" w="med" len="med"/>
            </a:ln>
          </p:spPr>
        </p:sp>
        <p:sp>
          <p:nvSpPr>
            <p:cNvPr id="109574" name="矩形 109573"/>
            <p:cNvSpPr/>
            <p:nvPr/>
          </p:nvSpPr>
          <p:spPr>
            <a:xfrm>
              <a:off x="1524" y="1320"/>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9575" name="矩形 109574"/>
            <p:cNvSpPr/>
            <p:nvPr/>
          </p:nvSpPr>
          <p:spPr>
            <a:xfrm rot="-5400000">
              <a:off x="1092" y="94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9576" name="文本框 109575"/>
            <p:cNvSpPr txBox="1"/>
            <p:nvPr/>
          </p:nvSpPr>
          <p:spPr>
            <a:xfrm>
              <a:off x="1600" y="1080"/>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109577" name="文本框 109576"/>
            <p:cNvSpPr txBox="1"/>
            <p:nvPr/>
          </p:nvSpPr>
          <p:spPr>
            <a:xfrm>
              <a:off x="1612" y="1488"/>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sp>
          <p:nvSpPr>
            <p:cNvPr id="109578" name="文本框 109577"/>
            <p:cNvSpPr txBox="1"/>
            <p:nvPr/>
          </p:nvSpPr>
          <p:spPr>
            <a:xfrm>
              <a:off x="816" y="1128"/>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109579" name="文本框 109578"/>
            <p:cNvSpPr txBox="1"/>
            <p:nvPr/>
          </p:nvSpPr>
          <p:spPr>
            <a:xfrm>
              <a:off x="1296" y="1032"/>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sp>
          <p:nvSpPr>
            <p:cNvPr id="109582" name="文本框 109581"/>
            <p:cNvSpPr txBox="1"/>
            <p:nvPr/>
          </p:nvSpPr>
          <p:spPr>
            <a:xfrm>
              <a:off x="432" y="1080"/>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109583" name="文本框 109582"/>
            <p:cNvSpPr txBox="1"/>
            <p:nvPr/>
          </p:nvSpPr>
          <p:spPr>
            <a:xfrm>
              <a:off x="432" y="1488"/>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mc:AlternateContent xmlns:mc="http://schemas.openxmlformats.org/markup-compatibility/2006">
          <mc:Choice xmlns:a14="http://schemas.microsoft.com/office/drawing/2010/main" Requires="a14">
            <p:sp>
              <p:nvSpPr>
                <p:cNvPr id="109584" name="对象 109583"/>
                <p:cNvSpPr txBox="1"/>
                <p:nvPr/>
              </p:nvSpPr>
              <p:spPr>
                <a:xfrm>
                  <a:off x="451" y="1360"/>
                  <a:ext cx="221" cy="272"/>
                </a:xfrm>
                <a:prstGeom prst="rect">
                  <a:avLst/>
                </a:prstGeom>
                <a:noFill/>
                <a:ln w="38100">
                  <a:noFill/>
                  <a:miter/>
                </a:ln>
              </p:spPr>
              <p:txBody>
                <a:bodyPr>
                  <a:normAutofit fontScale="55000" lnSpcReduction="20000"/>
                </a:bodyPr>
                <a:lstStyle/>
                <a:p>
                  <a:pPr/>
                  <a14:m>
                    <m:oMathPara xmlns:m="http://schemas.openxmlformats.org/officeDocument/2006/math">
                      <m:oMathParaPr>
                        <m:jc m:val="centerGroup"/>
                      </m:oMathParaPr>
                      <m:oMath xmlns:m="http://schemas.openxmlformats.org/officeDocument/2006/math">
                        <m:acc>
                          <m:accPr>
                            <m:chr m:val="̇"/>
                            <m:ctrlPr>
                              <a:rPr lang="zh-CN" altLang="en-US" sz="3600" b="1" i="1">
                                <a:solidFill>
                                  <a:srgbClr val="000000"/>
                                </a:solidFill>
                                <a:latin typeface="Cambria Math" panose="02040503050406030204" pitchFamily="18" charset="0"/>
                              </a:rPr>
                            </m:ctrlPr>
                          </m:accPr>
                          <m:e>
                            <m:r>
                              <a:rPr lang="zh-CN" altLang="en-US" sz="3600" b="1" i="1">
                                <a:solidFill>
                                  <a:srgbClr val="000000"/>
                                </a:solidFill>
                                <a:latin typeface="Cambria Math" panose="02040503050406030204" pitchFamily="18" charset="0"/>
                              </a:rPr>
                              <m:t>𝑼</m:t>
                            </m:r>
                          </m:e>
                        </m:acc>
                      </m:oMath>
                    </m:oMathPara>
                  </a14:m>
                  <a:endParaRPr lang="zh-CN" altLang="en-US" sz="3600" b="1" dirty="0"/>
                </a:p>
              </p:txBody>
            </p:sp>
          </mc:Choice>
          <mc:Fallback>
            <p:sp>
              <p:nvSpPr>
                <p:cNvPr id="109584" name="对象 109583"/>
                <p:cNvSpPr txBox="1">
                  <a:spLocks noRot="1" noChangeAspect="1" noMove="1" noResize="1" noEditPoints="1" noAdjustHandles="1" noChangeArrowheads="1" noChangeShapeType="1" noTextEdit="1"/>
                </p:cNvSpPr>
                <p:nvPr/>
              </p:nvSpPr>
              <p:spPr>
                <a:xfrm>
                  <a:off x="451" y="1360"/>
                  <a:ext cx="221" cy="272"/>
                </a:xfrm>
                <a:prstGeom prst="rect">
                  <a:avLst/>
                </a:prstGeom>
                <a:blipFill>
                  <a:blip r:embed="rId4"/>
                  <a:stretch>
                    <a:fillRect r="-15517"/>
                  </a:stretch>
                </a:blipFill>
                <a:ln w="38100">
                  <a:noFill/>
                  <a:miter/>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109585" name="对象 109584"/>
                <p:cNvGraphicFramePr/>
                <p:nvPr/>
              </p:nvGraphicFramePr>
              <p:xfrm>
                <a:off x="1056" y="1152"/>
                <a:ext cx="297" cy="336"/>
              </p:xfrm>
              <a:graphic>
                <a:graphicData uri="http://schemas.openxmlformats.org/presentationml/2006/ole">
                  <mc:AlternateContent>
                    <mc:Choice xmlns:v="urn:schemas-microsoft-com:vml" Requires="v">
                      <p:oleObj spid="_x0000_s79127" r:id="rId5" imgW="203200" imgH="228600" progId="Equation.3">
                        <p:embed/>
                      </p:oleObj>
                    </mc:Choice>
                    <mc:Fallback>
                      <p:oleObj r:id="rId5" imgW="203200" imgH="228600" progId="Equation.3">
                        <p:embed/>
                        <p:pic>
                          <p:nvPicPr>
                            <p:cNvPr id="0" name="图片 3659"/>
                            <p:cNvPicPr/>
                            <p:nvPr/>
                          </p:nvPicPr>
                          <p:blipFill>
                            <a:blip r:embed="rId6"/>
                            <a:stretch>
                              <a:fillRect/>
                            </a:stretch>
                          </p:blipFill>
                          <p:spPr>
                            <a:xfrm>
                              <a:off x="1056" y="1152"/>
                              <a:ext cx="297" cy="336"/>
                            </a:xfrm>
                            <a:prstGeom prst="rect">
                              <a:avLst/>
                            </a:prstGeom>
                            <a:noFill/>
                            <a:ln w="38100">
                              <a:noFill/>
                              <a:miter/>
                            </a:ln>
                          </p:spPr>
                        </p:pic>
                      </p:oleObj>
                    </mc:Fallback>
                  </mc:AlternateContent>
                </a:graphicData>
              </a:graphic>
            </p:graphicFrame>
          </mc:Choice>
          <mc:Fallback>
            <p:graphicFrame>
              <p:nvGraphicFramePr>
                <p:cNvPr id="109585" name="对象 109584"/>
                <p:cNvGraphicFramePr/>
                <p:nvPr/>
              </p:nvGraphicFramePr>
              <p:xfrm>
                <a:off x="1056" y="1152"/>
                <a:ext cx="297" cy="336"/>
              </p:xfrm>
              <a:graphic>
                <a:graphicData uri="http://schemas.openxmlformats.org/presentationml/2006/ole">
                  <mc:AlternateContent>
                    <mc:Choice xmlns:v="urn:schemas-microsoft-com:vml" Requires="v">
                      <p:oleObj spid="_x0000_s79127" r:id="rId5" imgW="203200" imgH="228600" progId="Equation.3">
                        <p:embed/>
                      </p:oleObj>
                    </mc:Choice>
                    <mc:Fallback>
                      <p:oleObj r:id="rId5" imgW="203200" imgH="228600" progId="Equation.3">
                        <p:embed/>
                        <p:pic>
                          <p:nvPicPr>
                            <p:cNvPr id="0" name="图片 3659"/>
                            <p:cNvPicPr/>
                            <p:nvPr/>
                          </p:nvPicPr>
                          <p:blipFill>
                            <a:blip r:embed="rId6"/>
                            <a:stretch>
                              <a:fillRect/>
                            </a:stretch>
                          </p:blipFill>
                          <p:spPr>
                            <a:xfrm>
                              <a:off x="1056" y="1152"/>
                              <a:ext cx="297" cy="336"/>
                            </a:xfrm>
                            <a:prstGeom prst="rect">
                              <a:avLst/>
                            </a:prstGeom>
                            <a:noFill/>
                            <a:ln w="38100">
                              <a:noFill/>
                              <a:miter/>
                            </a:ln>
                          </p:spPr>
                        </p:pic>
                      </p:oleObj>
                    </mc:Fallback>
                  </mc:AlternateContent>
                </a:graphicData>
              </a:graphic>
            </p:graphicFrame>
          </mc:Fallback>
        </mc:AlternateContent>
        <mc:AlternateContent xmlns:mc="http://schemas.openxmlformats.org/markup-compatibility/2006">
          <mc:Choice xmlns:a14="http://schemas.microsoft.com/office/drawing/2010/main" Requires="a14">
            <p:graphicFrame>
              <p:nvGraphicFramePr>
                <p:cNvPr id="109586" name="对象 109585"/>
                <p:cNvGraphicFramePr/>
                <p:nvPr/>
              </p:nvGraphicFramePr>
              <p:xfrm>
                <a:off x="1632" y="1344"/>
                <a:ext cx="315" cy="336"/>
              </p:xfrm>
              <a:graphic>
                <a:graphicData uri="http://schemas.openxmlformats.org/presentationml/2006/ole">
                  <mc:AlternateContent>
                    <mc:Choice xmlns:v="urn:schemas-microsoft-com:vml" Requires="v">
                      <p:oleObj spid="_x0000_s79128" r:id="rId7" imgW="215900" imgH="228600" progId="Equation.3">
                        <p:embed/>
                      </p:oleObj>
                    </mc:Choice>
                    <mc:Fallback>
                      <p:oleObj r:id="rId7" imgW="215900" imgH="228600" progId="Equation.3">
                        <p:embed/>
                        <p:pic>
                          <p:nvPicPr>
                            <p:cNvPr id="0" name="图片 3661"/>
                            <p:cNvPicPr/>
                            <p:nvPr/>
                          </p:nvPicPr>
                          <p:blipFill>
                            <a:blip r:embed="rId8"/>
                            <a:stretch>
                              <a:fillRect/>
                            </a:stretch>
                          </p:blipFill>
                          <p:spPr>
                            <a:xfrm>
                              <a:off x="1632" y="1344"/>
                              <a:ext cx="315" cy="336"/>
                            </a:xfrm>
                            <a:prstGeom prst="rect">
                              <a:avLst/>
                            </a:prstGeom>
                            <a:noFill/>
                            <a:ln w="38100">
                              <a:noFill/>
                              <a:miter/>
                            </a:ln>
                          </p:spPr>
                        </p:pic>
                      </p:oleObj>
                    </mc:Fallback>
                  </mc:AlternateContent>
                </a:graphicData>
              </a:graphic>
            </p:graphicFrame>
          </mc:Choice>
          <mc:Fallback>
            <p:graphicFrame>
              <p:nvGraphicFramePr>
                <p:cNvPr id="109586" name="对象 109585"/>
                <p:cNvGraphicFramePr/>
                <p:nvPr/>
              </p:nvGraphicFramePr>
              <p:xfrm>
                <a:off x="1632" y="1344"/>
                <a:ext cx="315" cy="336"/>
              </p:xfrm>
              <a:graphic>
                <a:graphicData uri="http://schemas.openxmlformats.org/presentationml/2006/ole">
                  <mc:AlternateContent>
                    <mc:Choice xmlns:v="urn:schemas-microsoft-com:vml" Requires="v">
                      <p:oleObj spid="_x0000_s79128" r:id="rId7" imgW="215900" imgH="228600" progId="Equation.3">
                        <p:embed/>
                      </p:oleObj>
                    </mc:Choice>
                    <mc:Fallback>
                      <p:oleObj r:id="rId7" imgW="215900" imgH="228600" progId="Equation.3">
                        <p:embed/>
                        <p:pic>
                          <p:nvPicPr>
                            <p:cNvPr id="0" name="图片 3661"/>
                            <p:cNvPicPr/>
                            <p:nvPr/>
                          </p:nvPicPr>
                          <p:blipFill>
                            <a:blip r:embed="rId8"/>
                            <a:stretch>
                              <a:fillRect/>
                            </a:stretch>
                          </p:blipFill>
                          <p:spPr>
                            <a:xfrm>
                              <a:off x="1632" y="1344"/>
                              <a:ext cx="315" cy="336"/>
                            </a:xfrm>
                            <a:prstGeom prst="rect">
                              <a:avLst/>
                            </a:prstGeom>
                            <a:noFill/>
                            <a:ln w="38100">
                              <a:noFill/>
                              <a:miter/>
                            </a:ln>
                          </p:spPr>
                        </p:pic>
                      </p:oleObj>
                    </mc:Fallback>
                  </mc:AlternateContent>
                </a:graphicData>
              </a:graphic>
            </p:graphicFrame>
          </mc:Fallback>
        </mc:AlternateContent>
        <p:sp>
          <p:nvSpPr>
            <p:cNvPr id="109587" name="直接连接符 109586"/>
            <p:cNvSpPr/>
            <p:nvPr/>
          </p:nvSpPr>
          <p:spPr>
            <a:xfrm>
              <a:off x="624" y="1008"/>
              <a:ext cx="288" cy="0"/>
            </a:xfrm>
            <a:prstGeom prst="line">
              <a:avLst/>
            </a:prstGeom>
            <a:ln w="12700" cap="flat" cmpd="sng">
              <a:solidFill>
                <a:schemeClr val="tx1"/>
              </a:solidFill>
              <a:prstDash val="solid"/>
              <a:headEnd type="none" w="med" len="med"/>
              <a:tailEnd type="stealth" w="sm" len="med"/>
            </a:ln>
          </p:spPr>
        </p:sp>
        <mc:AlternateContent xmlns:mc="http://schemas.openxmlformats.org/markup-compatibility/2006">
          <mc:Choice xmlns:a14="http://schemas.microsoft.com/office/drawing/2010/main" Requires="a14">
            <p:graphicFrame>
              <p:nvGraphicFramePr>
                <p:cNvPr id="109588" name="对象 109587"/>
                <p:cNvGraphicFramePr/>
                <p:nvPr/>
              </p:nvGraphicFramePr>
              <p:xfrm>
                <a:off x="672" y="720"/>
                <a:ext cx="164" cy="249"/>
              </p:xfrm>
              <a:graphic>
                <a:graphicData uri="http://schemas.openxmlformats.org/presentationml/2006/ole">
                  <mc:AlternateContent>
                    <mc:Choice xmlns:v="urn:schemas-microsoft-com:vml" Requires="v">
                      <p:oleObj spid="_x0000_s79129" r:id="rId9" imgW="127000" imgH="189865" progId="Equation.3">
                        <p:embed/>
                      </p:oleObj>
                    </mc:Choice>
                    <mc:Fallback>
                      <p:oleObj r:id="rId9" imgW="127000" imgH="189865" progId="Equation.3">
                        <p:embed/>
                        <p:pic>
                          <p:nvPicPr>
                            <p:cNvPr id="0" name="图片 3660"/>
                            <p:cNvPicPr/>
                            <p:nvPr/>
                          </p:nvPicPr>
                          <p:blipFill>
                            <a:blip r:embed="rId10"/>
                            <a:stretch>
                              <a:fillRect/>
                            </a:stretch>
                          </p:blipFill>
                          <p:spPr>
                            <a:xfrm>
                              <a:off x="672" y="720"/>
                              <a:ext cx="164" cy="249"/>
                            </a:xfrm>
                            <a:prstGeom prst="rect">
                              <a:avLst/>
                            </a:prstGeom>
                            <a:noFill/>
                            <a:ln w="38100">
                              <a:noFill/>
                              <a:miter/>
                            </a:ln>
                          </p:spPr>
                        </p:pic>
                      </p:oleObj>
                    </mc:Fallback>
                  </mc:AlternateContent>
                </a:graphicData>
              </a:graphic>
            </p:graphicFrame>
          </mc:Choice>
          <mc:Fallback>
            <p:graphicFrame>
              <p:nvGraphicFramePr>
                <p:cNvPr id="109588" name="对象 109587"/>
                <p:cNvGraphicFramePr/>
                <p:nvPr/>
              </p:nvGraphicFramePr>
              <p:xfrm>
                <a:off x="672" y="720"/>
                <a:ext cx="164" cy="249"/>
              </p:xfrm>
              <a:graphic>
                <a:graphicData uri="http://schemas.openxmlformats.org/presentationml/2006/ole">
                  <mc:AlternateContent>
                    <mc:Choice xmlns:v="urn:schemas-microsoft-com:vml" Requires="v">
                      <p:oleObj spid="_x0000_s79129" r:id="rId9" imgW="127000" imgH="189865" progId="Equation.3">
                        <p:embed/>
                      </p:oleObj>
                    </mc:Choice>
                    <mc:Fallback>
                      <p:oleObj r:id="rId9" imgW="127000" imgH="189865" progId="Equation.3">
                        <p:embed/>
                        <p:pic>
                          <p:nvPicPr>
                            <p:cNvPr id="0" name="图片 3660"/>
                            <p:cNvPicPr/>
                            <p:nvPr/>
                          </p:nvPicPr>
                          <p:blipFill>
                            <a:blip r:embed="rId10"/>
                            <a:stretch>
                              <a:fillRect/>
                            </a:stretch>
                          </p:blipFill>
                          <p:spPr>
                            <a:xfrm>
                              <a:off x="672" y="720"/>
                              <a:ext cx="164" cy="249"/>
                            </a:xfrm>
                            <a:prstGeom prst="rect">
                              <a:avLst/>
                            </a:prstGeom>
                            <a:noFill/>
                            <a:ln w="38100">
                              <a:noFill/>
                              <a:miter/>
                            </a:ln>
                          </p:spPr>
                        </p:pic>
                      </p:oleObj>
                    </mc:Fallback>
                  </mc:AlternateContent>
                </a:graphicData>
              </a:graphic>
            </p:graphicFrame>
          </mc:Fallback>
        </mc:AlternateContent>
        <p:sp>
          <p:nvSpPr>
            <p:cNvPr id="109592" name="椭圆 109591"/>
            <p:cNvSpPr/>
            <p:nvPr/>
          </p:nvSpPr>
          <p:spPr>
            <a:xfrm>
              <a:off x="528" y="1852"/>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09593" name="椭圆 109592"/>
            <p:cNvSpPr/>
            <p:nvPr/>
          </p:nvSpPr>
          <p:spPr>
            <a:xfrm>
              <a:off x="528" y="1056"/>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grpSp>
      <p:sp>
        <p:nvSpPr>
          <p:cNvPr id="109596" name="动作按钮: 后退或前一项 109595">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9597" name="动作按钮: 前进或下一项 109596">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9598" name="矩形 109597"/>
          <p:cNvSpPr/>
          <p:nvPr/>
        </p:nvSpPr>
        <p:spPr>
          <a:xfrm>
            <a:off x="488950" y="704850"/>
            <a:ext cx="5392738" cy="457200"/>
          </a:xfrm>
          <a:prstGeom prst="rect">
            <a:avLst/>
          </a:prstGeom>
          <a:noFill/>
          <a:ln w="9525">
            <a:noFill/>
          </a:ln>
        </p:spPr>
        <p:txBody>
          <a:bodyPr wrap="none" anchor="t">
            <a:spAutoFit/>
          </a:bodyPr>
          <a:lstStyle/>
          <a:p>
            <a:r>
              <a:rPr lang="zh-CN" altLang="en-US" b="1" dirty="0">
                <a:solidFill>
                  <a:schemeClr val="accent2"/>
                </a:solidFill>
                <a:latin typeface="Times New Roman" panose="02020603050405020304" pitchFamily="18" charset="0"/>
              </a:rPr>
              <a:t>复功率守恒，但</a:t>
            </a:r>
            <a:r>
              <a:rPr lang="zh-CN" altLang="en-US" b="1" dirty="0">
                <a:solidFill>
                  <a:srgbClr val="FF0000"/>
                </a:solidFill>
                <a:latin typeface="Times New Roman" panose="02020603050405020304" pitchFamily="18" charset="0"/>
              </a:rPr>
              <a:t>视在功率一般不守恒</a:t>
            </a:r>
            <a:r>
              <a:rPr lang="zh-CN" altLang="en-US" b="1" dirty="0">
                <a:solidFill>
                  <a:schemeClr val="accent2"/>
                </a:solidFill>
                <a:latin typeface="Times New Roman" panose="02020603050405020304" pitchFamily="18" charset="0"/>
              </a:rPr>
              <a:t>。</a:t>
            </a:r>
          </a:p>
        </p:txBody>
      </p:sp>
      <p:sp>
        <p:nvSpPr>
          <p:cNvPr id="109599" name="矩形 109598"/>
          <p:cNvSpPr/>
          <p:nvPr/>
        </p:nvSpPr>
        <p:spPr>
          <a:xfrm>
            <a:off x="287338" y="2076450"/>
            <a:ext cx="490537" cy="457200"/>
          </a:xfrm>
          <a:prstGeom prst="rect">
            <a:avLst/>
          </a:prstGeom>
          <a:noFill/>
          <a:ln w="9525">
            <a:noFill/>
          </a:ln>
        </p:spPr>
        <p:txBody>
          <a:bodyPr wrap="none" anchor="t">
            <a:spAutoFit/>
          </a:bodyPr>
          <a:lstStyle/>
          <a:p>
            <a:r>
              <a:rPr lang="zh-CN" altLang="en-US" b="1" dirty="0">
                <a:solidFill>
                  <a:srgbClr val="660033"/>
                </a:solidFill>
                <a:latin typeface="Times New Roman" panose="02020603050405020304" pitchFamily="18" charset="0"/>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99"/>
                                        </p:tgtEl>
                                        <p:attrNameLst>
                                          <p:attrName>style.visibility</p:attrName>
                                        </p:attrNameLst>
                                      </p:cBhvr>
                                      <p:to>
                                        <p:strVal val="visible"/>
                                      </p:to>
                                    </p:set>
                                    <p:anim calcmode="lin" valueType="num">
                                      <p:cBhvr additive="base">
                                        <p:cTn id="7" dur="500" fill="hold"/>
                                        <p:tgtEl>
                                          <p:spTgt spid="109599"/>
                                        </p:tgtEl>
                                        <p:attrNameLst>
                                          <p:attrName>ppt_x</p:attrName>
                                        </p:attrNameLst>
                                      </p:cBhvr>
                                      <p:tavLst>
                                        <p:tav tm="0">
                                          <p:val>
                                            <p:strVal val="0-#ppt_w/2"/>
                                          </p:val>
                                        </p:tav>
                                        <p:tav tm="100000">
                                          <p:val>
                                            <p:strVal val="#ppt_x"/>
                                          </p:val>
                                        </p:tav>
                                      </p:tavLst>
                                    </p:anim>
                                    <p:anim calcmode="lin" valueType="num">
                                      <p:cBhvr additive="base">
                                        <p:cTn id="8" dur="500" fill="hold"/>
                                        <p:tgtEl>
                                          <p:spTgt spid="1095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9594"/>
                                        </p:tgtEl>
                                        <p:attrNameLst>
                                          <p:attrName>style.visibility</p:attrName>
                                        </p:attrNameLst>
                                      </p:cBhvr>
                                      <p:to>
                                        <p:strVal val="visible"/>
                                      </p:to>
                                    </p:set>
                                    <p:anim calcmode="lin" valueType="num">
                                      <p:cBhvr additive="base">
                                        <p:cTn id="12" dur="500" fill="hold"/>
                                        <p:tgtEl>
                                          <p:spTgt spid="109594"/>
                                        </p:tgtEl>
                                        <p:attrNameLst>
                                          <p:attrName>ppt_x</p:attrName>
                                        </p:attrNameLst>
                                      </p:cBhvr>
                                      <p:tavLst>
                                        <p:tav tm="0">
                                          <p:val>
                                            <p:strVal val="0-#ppt_w/2"/>
                                          </p:val>
                                        </p:tav>
                                        <p:tav tm="100000">
                                          <p:val>
                                            <p:strVal val="#ppt_x"/>
                                          </p:val>
                                        </p:tav>
                                      </p:tavLst>
                                    </p:anim>
                                    <p:anim calcmode="lin" valueType="num">
                                      <p:cBhvr additive="base">
                                        <p:cTn id="13" dur="500" fill="hold"/>
                                        <p:tgtEl>
                                          <p:spTgt spid="1095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9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67585"/>
          <p:cNvSpPr txBox="1"/>
          <p:nvPr/>
        </p:nvSpPr>
        <p:spPr>
          <a:xfrm>
            <a:off x="866775" y="304800"/>
            <a:ext cx="4994275" cy="457200"/>
          </a:xfrm>
          <a:prstGeom prst="rect">
            <a:avLst/>
          </a:prstGeom>
          <a:noFill/>
          <a:ln w="12700">
            <a:noFill/>
          </a:ln>
        </p:spPr>
        <p:txBody>
          <a:bodyPr anchor="ctr">
            <a:spAutoFit/>
          </a:bodyPr>
          <a:lstStyle/>
          <a:p>
            <a:pPr algn="ctr" eaLnBrk="1" hangingPunct="1">
              <a:spcBef>
                <a:spcPct val="0"/>
              </a:spcBef>
            </a:pPr>
            <a:r>
              <a:rPr lang="zh-CN" altLang="en-US" b="1" dirty="0">
                <a:latin typeface="Times New Roman" panose="02020603050405020304" pitchFamily="18" charset="0"/>
              </a:rPr>
              <a:t>已知如图，求各支路的复功率。 </a:t>
            </a:r>
            <a:endParaRPr lang="zh-CN" altLang="en-US" b="1">
              <a:latin typeface="Times New Roman" panose="02020603050405020304" pitchFamily="18" charset="0"/>
            </a:endParaRPr>
          </a:p>
        </p:txBody>
      </p:sp>
      <p:graphicFrame>
        <p:nvGraphicFramePr>
          <p:cNvPr id="67587" name="对象 67586"/>
          <p:cNvGraphicFramePr/>
          <p:nvPr/>
        </p:nvGraphicFramePr>
        <p:xfrm>
          <a:off x="609600" y="3525838"/>
          <a:ext cx="7345363" cy="2459037"/>
        </p:xfrm>
        <a:graphic>
          <a:graphicData uri="http://schemas.openxmlformats.org/presentationml/2006/ole">
            <mc:AlternateContent xmlns:mc="http://schemas.openxmlformats.org/markup-compatibility/2006">
              <mc:Choice xmlns:v="urn:schemas-microsoft-com:vml" Requires="v">
                <p:oleObj spid="_x0000_s80093" r:id="rId3" imgW="3681095" imgH="1231265" progId="Equation.3">
                  <p:embed/>
                </p:oleObj>
              </mc:Choice>
              <mc:Fallback>
                <p:oleObj r:id="rId3" imgW="3681095" imgH="1231265" progId="Equation.3">
                  <p:embed/>
                  <p:pic>
                    <p:nvPicPr>
                      <p:cNvPr id="0" name="图片 3658"/>
                      <p:cNvPicPr/>
                      <p:nvPr/>
                    </p:nvPicPr>
                    <p:blipFill>
                      <a:blip r:embed="rId4"/>
                      <a:stretch>
                        <a:fillRect/>
                      </a:stretch>
                    </p:blipFill>
                    <p:spPr>
                      <a:xfrm>
                        <a:off x="609600" y="3525838"/>
                        <a:ext cx="7345363" cy="2459037"/>
                      </a:xfrm>
                      <a:prstGeom prst="rect">
                        <a:avLst/>
                      </a:prstGeom>
                      <a:noFill/>
                      <a:ln w="38100">
                        <a:noFill/>
                        <a:miter/>
                      </a:ln>
                    </p:spPr>
                  </p:pic>
                </p:oleObj>
              </mc:Fallback>
            </mc:AlternateContent>
          </a:graphicData>
        </a:graphic>
      </p:graphicFrame>
      <p:sp>
        <p:nvSpPr>
          <p:cNvPr id="67627" name="文本框 67626"/>
          <p:cNvSpPr txBox="1"/>
          <p:nvPr/>
        </p:nvSpPr>
        <p:spPr>
          <a:xfrm>
            <a:off x="196850" y="304800"/>
            <a:ext cx="644525"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例</a:t>
            </a:r>
            <a:r>
              <a:rPr lang="en-US" altLang="zh-CN" b="1">
                <a:latin typeface="Times New Roman" panose="02020603050405020304" pitchFamily="18" charset="0"/>
              </a:rPr>
              <a:t>. </a:t>
            </a:r>
          </a:p>
        </p:txBody>
      </p:sp>
      <p:grpSp>
        <p:nvGrpSpPr>
          <p:cNvPr id="67647" name="组合 67646"/>
          <p:cNvGrpSpPr/>
          <p:nvPr/>
        </p:nvGrpSpPr>
        <p:grpSpPr>
          <a:xfrm>
            <a:off x="1116013" y="838200"/>
            <a:ext cx="5472112" cy="2286000"/>
            <a:chOff x="703" y="528"/>
            <a:chExt cx="3447" cy="1440"/>
          </a:xfrm>
        </p:grpSpPr>
        <p:sp>
          <p:nvSpPr>
            <p:cNvPr id="67591" name="文本框 67590"/>
            <p:cNvSpPr txBox="1"/>
            <p:nvPr/>
          </p:nvSpPr>
          <p:spPr>
            <a:xfrm>
              <a:off x="1824" y="960"/>
              <a:ext cx="225" cy="288"/>
            </a:xfrm>
            <a:prstGeom prst="rect">
              <a:avLst/>
            </a:prstGeom>
            <a:noFill/>
            <a:ln w="12700">
              <a:noFill/>
            </a:ln>
          </p:spPr>
          <p:txBody>
            <a:bodyPr wrap="none"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a:t>
              </a:r>
            </a:p>
          </p:txBody>
        </p:sp>
        <p:sp>
          <p:nvSpPr>
            <p:cNvPr id="67592" name="文本框 67591"/>
            <p:cNvSpPr txBox="1"/>
            <p:nvPr/>
          </p:nvSpPr>
          <p:spPr>
            <a:xfrm>
              <a:off x="1824" y="1440"/>
              <a:ext cx="212" cy="288"/>
            </a:xfrm>
            <a:prstGeom prst="rect">
              <a:avLst/>
            </a:prstGeom>
            <a:noFill/>
            <a:ln w="12700">
              <a:noFill/>
            </a:ln>
          </p:spPr>
          <p:txBody>
            <a:bodyPr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_</a:t>
              </a:r>
            </a:p>
          </p:txBody>
        </p:sp>
        <p:sp>
          <p:nvSpPr>
            <p:cNvPr id="67599" name="直接连接符 67598"/>
            <p:cNvSpPr/>
            <p:nvPr/>
          </p:nvSpPr>
          <p:spPr>
            <a:xfrm flipV="1">
              <a:off x="3312" y="1632"/>
              <a:ext cx="240" cy="3"/>
            </a:xfrm>
            <a:prstGeom prst="line">
              <a:avLst/>
            </a:prstGeom>
            <a:ln w="28575" cap="flat" cmpd="sng">
              <a:solidFill>
                <a:srgbClr val="000000"/>
              </a:solidFill>
              <a:prstDash val="solid"/>
              <a:headEnd type="none" w="med" len="med"/>
              <a:tailEnd type="none" w="med" len="med"/>
            </a:ln>
          </p:spPr>
        </p:sp>
        <p:sp>
          <p:nvSpPr>
            <p:cNvPr id="67600" name="直接连接符 67599"/>
            <p:cNvSpPr/>
            <p:nvPr/>
          </p:nvSpPr>
          <p:spPr>
            <a:xfrm>
              <a:off x="3312" y="1727"/>
              <a:ext cx="240" cy="1"/>
            </a:xfrm>
            <a:prstGeom prst="line">
              <a:avLst/>
            </a:prstGeom>
            <a:ln w="28575" cap="flat" cmpd="sng">
              <a:solidFill>
                <a:srgbClr val="000000"/>
              </a:solidFill>
              <a:prstDash val="solid"/>
              <a:headEnd type="none" w="med" len="med"/>
              <a:tailEnd type="none" w="med" len="med"/>
            </a:ln>
          </p:spPr>
        </p:sp>
        <p:sp>
          <p:nvSpPr>
            <p:cNvPr id="67603" name="直接连接符 67602"/>
            <p:cNvSpPr/>
            <p:nvPr/>
          </p:nvSpPr>
          <p:spPr>
            <a:xfrm>
              <a:off x="1728" y="816"/>
              <a:ext cx="1728" cy="0"/>
            </a:xfrm>
            <a:prstGeom prst="line">
              <a:avLst/>
            </a:prstGeom>
            <a:ln w="19050" cap="flat" cmpd="sng">
              <a:solidFill>
                <a:schemeClr val="tx1"/>
              </a:solidFill>
              <a:prstDash val="solid"/>
              <a:headEnd type="none" w="med" len="med"/>
              <a:tailEnd type="none" w="med" len="med"/>
            </a:ln>
          </p:spPr>
        </p:sp>
        <p:sp>
          <p:nvSpPr>
            <p:cNvPr id="67604" name="直接连接符 67603"/>
            <p:cNvSpPr/>
            <p:nvPr/>
          </p:nvSpPr>
          <p:spPr>
            <a:xfrm>
              <a:off x="1728" y="1968"/>
              <a:ext cx="1728" cy="0"/>
            </a:xfrm>
            <a:prstGeom prst="line">
              <a:avLst/>
            </a:prstGeom>
            <a:ln w="19050" cap="flat" cmpd="sng">
              <a:solidFill>
                <a:schemeClr val="tx1"/>
              </a:solidFill>
              <a:prstDash val="solid"/>
              <a:headEnd type="none" w="med" len="med"/>
              <a:tailEnd type="none" w="med" len="med"/>
            </a:ln>
          </p:spPr>
        </p:sp>
        <p:sp>
          <p:nvSpPr>
            <p:cNvPr id="67605" name="直接连接符 67604"/>
            <p:cNvSpPr/>
            <p:nvPr/>
          </p:nvSpPr>
          <p:spPr>
            <a:xfrm>
              <a:off x="2592" y="1824"/>
              <a:ext cx="0" cy="144"/>
            </a:xfrm>
            <a:prstGeom prst="line">
              <a:avLst/>
            </a:prstGeom>
            <a:ln w="19050" cap="flat" cmpd="sng">
              <a:solidFill>
                <a:schemeClr val="tx1"/>
              </a:solidFill>
              <a:prstDash val="solid"/>
              <a:headEnd type="none" w="med" len="med"/>
              <a:tailEnd type="oval" w="med" len="med"/>
            </a:ln>
          </p:spPr>
        </p:sp>
        <p:sp>
          <p:nvSpPr>
            <p:cNvPr id="67606" name="直接连接符 67605"/>
            <p:cNvSpPr/>
            <p:nvPr/>
          </p:nvSpPr>
          <p:spPr>
            <a:xfrm flipV="1">
              <a:off x="2592" y="816"/>
              <a:ext cx="0" cy="144"/>
            </a:xfrm>
            <a:prstGeom prst="line">
              <a:avLst/>
            </a:prstGeom>
            <a:ln w="19050" cap="flat" cmpd="sng">
              <a:solidFill>
                <a:schemeClr val="tx1"/>
              </a:solidFill>
              <a:prstDash val="solid"/>
              <a:headEnd type="none" w="med" len="med"/>
              <a:tailEnd type="oval" w="med" len="med"/>
            </a:ln>
          </p:spPr>
        </p:sp>
        <p:sp>
          <p:nvSpPr>
            <p:cNvPr id="67608" name="直接连接符 67607"/>
            <p:cNvSpPr/>
            <p:nvPr/>
          </p:nvSpPr>
          <p:spPr>
            <a:xfrm>
              <a:off x="3444" y="1728"/>
              <a:ext cx="0" cy="240"/>
            </a:xfrm>
            <a:prstGeom prst="line">
              <a:avLst/>
            </a:prstGeom>
            <a:ln w="19050" cap="flat" cmpd="sng">
              <a:solidFill>
                <a:schemeClr val="tx1"/>
              </a:solidFill>
              <a:prstDash val="solid"/>
              <a:headEnd type="none" w="med" len="med"/>
              <a:tailEnd type="none" w="med" len="med"/>
            </a:ln>
          </p:spPr>
        </p:sp>
        <p:sp>
          <p:nvSpPr>
            <p:cNvPr id="67609" name="直接连接符 67608"/>
            <p:cNvSpPr/>
            <p:nvPr/>
          </p:nvSpPr>
          <p:spPr>
            <a:xfrm flipV="1">
              <a:off x="3444" y="816"/>
              <a:ext cx="0" cy="816"/>
            </a:xfrm>
            <a:prstGeom prst="line">
              <a:avLst/>
            </a:prstGeom>
            <a:ln w="19050" cap="flat" cmpd="sng">
              <a:solidFill>
                <a:schemeClr val="tx1"/>
              </a:solidFill>
              <a:prstDash val="solid"/>
              <a:headEnd type="none" w="med" len="med"/>
              <a:tailEnd type="none" w="med" len="med"/>
            </a:ln>
          </p:spPr>
        </p:sp>
        <p:sp>
          <p:nvSpPr>
            <p:cNvPr id="67610" name="矩形 67609"/>
            <p:cNvSpPr/>
            <p:nvPr/>
          </p:nvSpPr>
          <p:spPr>
            <a:xfrm>
              <a:off x="3384" y="100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67611" name="直接连接符 67610"/>
            <p:cNvSpPr/>
            <p:nvPr/>
          </p:nvSpPr>
          <p:spPr>
            <a:xfrm>
              <a:off x="1728" y="816"/>
              <a:ext cx="0" cy="1152"/>
            </a:xfrm>
            <a:prstGeom prst="line">
              <a:avLst/>
            </a:prstGeom>
            <a:ln w="19050" cap="flat" cmpd="sng">
              <a:solidFill>
                <a:schemeClr val="tx1"/>
              </a:solidFill>
              <a:prstDash val="solid"/>
              <a:headEnd type="none" w="med" len="med"/>
              <a:tailEnd type="none" w="med" len="med"/>
            </a:ln>
          </p:spPr>
        </p:sp>
        <p:graphicFrame>
          <p:nvGraphicFramePr>
            <p:cNvPr id="67612" name="对象 67611"/>
            <p:cNvGraphicFramePr/>
            <p:nvPr/>
          </p:nvGraphicFramePr>
          <p:xfrm>
            <a:off x="1902" y="1248"/>
            <a:ext cx="194" cy="240"/>
          </p:xfrm>
          <a:graphic>
            <a:graphicData uri="http://schemas.openxmlformats.org/presentationml/2006/ole">
              <mc:AlternateContent xmlns:mc="http://schemas.openxmlformats.org/markup-compatibility/2006">
                <mc:Choice xmlns:v="urn:schemas-microsoft-com:vml" Requires="v">
                  <p:oleObj spid="_x0000_s80094" r:id="rId5" imgW="165100" imgH="203200" progId="Equation.3">
                    <p:embed/>
                  </p:oleObj>
                </mc:Choice>
                <mc:Fallback>
                  <p:oleObj r:id="rId5" imgW="165100" imgH="203200" progId="Equation.3">
                    <p:embed/>
                    <p:pic>
                      <p:nvPicPr>
                        <p:cNvPr id="0" name="图片 3662"/>
                        <p:cNvPicPr/>
                        <p:nvPr/>
                      </p:nvPicPr>
                      <p:blipFill>
                        <a:blip r:embed="rId6"/>
                        <a:stretch>
                          <a:fillRect/>
                        </a:stretch>
                      </p:blipFill>
                      <p:spPr>
                        <a:xfrm>
                          <a:off x="1902" y="1248"/>
                          <a:ext cx="194" cy="240"/>
                        </a:xfrm>
                        <a:prstGeom prst="rect">
                          <a:avLst/>
                        </a:prstGeom>
                        <a:noFill/>
                        <a:ln w="38100">
                          <a:noFill/>
                          <a:miter/>
                        </a:ln>
                      </p:spPr>
                    </p:pic>
                  </p:oleObj>
                </mc:Fallback>
              </mc:AlternateContent>
            </a:graphicData>
          </a:graphic>
        </p:graphicFrame>
        <p:sp>
          <p:nvSpPr>
            <p:cNvPr id="67614" name="椭圆 67613"/>
            <p:cNvSpPr/>
            <p:nvPr/>
          </p:nvSpPr>
          <p:spPr>
            <a:xfrm>
              <a:off x="1584" y="1200"/>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67615" name="直接连接符 67614"/>
            <p:cNvSpPr/>
            <p:nvPr/>
          </p:nvSpPr>
          <p:spPr>
            <a:xfrm>
              <a:off x="1584" y="1344"/>
              <a:ext cx="288" cy="0"/>
            </a:xfrm>
            <a:prstGeom prst="line">
              <a:avLst/>
            </a:prstGeom>
            <a:ln w="19050" cap="flat" cmpd="sng">
              <a:solidFill>
                <a:schemeClr val="tx1"/>
              </a:solidFill>
              <a:prstDash val="solid"/>
              <a:headEnd type="none" w="med" len="med"/>
              <a:tailEnd type="none" w="med" len="med"/>
            </a:ln>
          </p:spPr>
        </p:sp>
        <p:sp>
          <p:nvSpPr>
            <p:cNvPr id="67616" name="直接连接符 67615"/>
            <p:cNvSpPr/>
            <p:nvPr/>
          </p:nvSpPr>
          <p:spPr>
            <a:xfrm flipV="1">
              <a:off x="1536" y="1152"/>
              <a:ext cx="0" cy="336"/>
            </a:xfrm>
            <a:prstGeom prst="line">
              <a:avLst/>
            </a:prstGeom>
            <a:ln w="12700" cap="flat" cmpd="sng">
              <a:solidFill>
                <a:srgbClr val="FF0000"/>
              </a:solidFill>
              <a:prstDash val="solid"/>
              <a:headEnd type="none" w="med" len="med"/>
              <a:tailEnd type="stealth" w="sm" len="med"/>
            </a:ln>
          </p:spPr>
        </p:sp>
        <p:sp>
          <p:nvSpPr>
            <p:cNvPr id="67617" name="文本框 67616"/>
            <p:cNvSpPr txBox="1"/>
            <p:nvPr/>
          </p:nvSpPr>
          <p:spPr>
            <a:xfrm>
              <a:off x="703" y="1248"/>
              <a:ext cx="833"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10∠0</a:t>
              </a:r>
              <a:r>
                <a:rPr lang="en-US" altLang="zh-CN" b="1" baseline="50000">
                  <a:latin typeface="Times New Roman" panose="02020603050405020304" pitchFamily="18" charset="0"/>
                </a:rPr>
                <a:t>o </a:t>
              </a:r>
              <a:r>
                <a:rPr lang="en-US" altLang="zh-CN" b="1">
                  <a:latin typeface="Times New Roman" panose="02020603050405020304" pitchFamily="18" charset="0"/>
                </a:rPr>
                <a:t>A</a:t>
              </a:r>
            </a:p>
          </p:txBody>
        </p:sp>
        <p:sp>
          <p:nvSpPr>
            <p:cNvPr id="67588" name="矩形 67587"/>
            <p:cNvSpPr/>
            <p:nvPr/>
          </p:nvSpPr>
          <p:spPr>
            <a:xfrm>
              <a:off x="2532" y="960"/>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67618" name="文本框 67617"/>
            <p:cNvSpPr txBox="1"/>
            <p:nvPr/>
          </p:nvSpPr>
          <p:spPr>
            <a:xfrm>
              <a:off x="2617" y="1104"/>
              <a:ext cx="456"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10</a:t>
              </a:r>
              <a:r>
                <a:rPr lang="en-US" altLang="zh-CN" b="1">
                  <a:latin typeface="Symbol" panose="05050102010706020507" pitchFamily="18" charset="2"/>
                </a:rPr>
                <a:t>W</a:t>
              </a:r>
              <a:endParaRPr lang="en-US" altLang="zh-CN" b="1">
                <a:latin typeface="Times New Roman" panose="02020603050405020304" pitchFamily="18" charset="0"/>
              </a:endParaRPr>
            </a:p>
          </p:txBody>
        </p:sp>
        <p:sp>
          <p:nvSpPr>
            <p:cNvPr id="67619" name="文本框 67618"/>
            <p:cNvSpPr txBox="1"/>
            <p:nvPr/>
          </p:nvSpPr>
          <p:spPr>
            <a:xfrm>
              <a:off x="2656" y="1488"/>
              <a:ext cx="520"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j25</a:t>
              </a:r>
              <a:r>
                <a:rPr lang="en-US" altLang="zh-CN" b="1">
                  <a:latin typeface="Symbol" panose="05050102010706020507" pitchFamily="18" charset="2"/>
                </a:rPr>
                <a:t>W</a:t>
              </a:r>
              <a:endParaRPr lang="en-US" altLang="zh-CN" b="1">
                <a:latin typeface="Times New Roman" panose="02020603050405020304" pitchFamily="18" charset="0"/>
              </a:endParaRPr>
            </a:p>
          </p:txBody>
        </p:sp>
        <p:sp>
          <p:nvSpPr>
            <p:cNvPr id="67620" name="文本框 67619"/>
            <p:cNvSpPr txBox="1"/>
            <p:nvPr/>
          </p:nvSpPr>
          <p:spPr>
            <a:xfrm>
              <a:off x="3504" y="1044"/>
              <a:ext cx="360"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5</a:t>
              </a:r>
              <a:r>
                <a:rPr lang="en-US" altLang="zh-CN" b="1">
                  <a:latin typeface="Symbol" panose="05050102010706020507" pitchFamily="18" charset="2"/>
                </a:rPr>
                <a:t>W</a:t>
              </a:r>
              <a:endParaRPr lang="en-US" altLang="zh-CN" b="1">
                <a:latin typeface="Times New Roman" panose="02020603050405020304" pitchFamily="18" charset="0"/>
              </a:endParaRPr>
            </a:p>
          </p:txBody>
        </p:sp>
        <p:sp>
          <p:nvSpPr>
            <p:cNvPr id="67621" name="文本框 67620"/>
            <p:cNvSpPr txBox="1"/>
            <p:nvPr/>
          </p:nvSpPr>
          <p:spPr>
            <a:xfrm>
              <a:off x="3534" y="1524"/>
              <a:ext cx="616" cy="288"/>
            </a:xfrm>
            <a:prstGeom prst="rect">
              <a:avLst/>
            </a:prstGeom>
            <a:noFill/>
            <a:ln w="12700">
              <a:noFill/>
            </a:ln>
          </p:spPr>
          <p:txBody>
            <a:bodyPr wrap="none" anchor="ctr">
              <a:spAutoFit/>
            </a:bodyPr>
            <a:lstStyle/>
            <a:p>
              <a:pPr algn="ctr" eaLnBrk="1" hangingPunct="1">
                <a:spcBef>
                  <a:spcPct val="0"/>
                </a:spcBef>
              </a:pPr>
              <a:r>
                <a:rPr lang="en-US" altLang="zh-CN" b="1">
                  <a:latin typeface="宋体" panose="02010600030101010101" pitchFamily="2" charset="-122"/>
                </a:rPr>
                <a:t>-</a:t>
              </a:r>
              <a:r>
                <a:rPr lang="en-US" altLang="zh-CN" b="1">
                  <a:latin typeface="Times New Roman" panose="02020603050405020304" pitchFamily="18" charset="0"/>
                </a:rPr>
                <a:t>j15</a:t>
              </a:r>
              <a:r>
                <a:rPr lang="en-US" altLang="zh-CN" b="1">
                  <a:latin typeface="Symbol" panose="05050102010706020507" pitchFamily="18" charset="2"/>
                </a:rPr>
                <a:t>W</a:t>
              </a:r>
              <a:endParaRPr lang="en-US" altLang="zh-CN" b="1">
                <a:latin typeface="Times New Roman" panose="02020603050405020304" pitchFamily="18" charset="0"/>
              </a:endParaRPr>
            </a:p>
          </p:txBody>
        </p:sp>
        <p:sp>
          <p:nvSpPr>
            <p:cNvPr id="67622" name="直接连接符 67621"/>
            <p:cNvSpPr/>
            <p:nvPr/>
          </p:nvSpPr>
          <p:spPr>
            <a:xfrm>
              <a:off x="2448" y="912"/>
              <a:ext cx="0" cy="240"/>
            </a:xfrm>
            <a:prstGeom prst="line">
              <a:avLst/>
            </a:prstGeom>
            <a:ln w="12700" cap="flat" cmpd="sng">
              <a:solidFill>
                <a:srgbClr val="FF0000"/>
              </a:solidFill>
              <a:prstDash val="solid"/>
              <a:headEnd type="none" w="med" len="med"/>
              <a:tailEnd type="stealth" w="sm" len="med"/>
            </a:ln>
          </p:spPr>
        </p:sp>
        <p:sp>
          <p:nvSpPr>
            <p:cNvPr id="67623" name="直接连接符 67622"/>
            <p:cNvSpPr/>
            <p:nvPr/>
          </p:nvSpPr>
          <p:spPr>
            <a:xfrm>
              <a:off x="3072" y="720"/>
              <a:ext cx="240" cy="0"/>
            </a:xfrm>
            <a:prstGeom prst="line">
              <a:avLst/>
            </a:prstGeom>
            <a:ln w="12700" cap="flat" cmpd="sng">
              <a:solidFill>
                <a:srgbClr val="FF0000"/>
              </a:solidFill>
              <a:prstDash val="solid"/>
              <a:headEnd type="none" w="med" len="med"/>
              <a:tailEnd type="stealth" w="sm" len="med"/>
            </a:ln>
          </p:spPr>
        </p:sp>
        <p:graphicFrame>
          <p:nvGraphicFramePr>
            <p:cNvPr id="67624" name="对象 67623"/>
            <p:cNvGraphicFramePr/>
            <p:nvPr/>
          </p:nvGraphicFramePr>
          <p:xfrm>
            <a:off x="2208" y="871"/>
            <a:ext cx="201" cy="281"/>
          </p:xfrm>
          <a:graphic>
            <a:graphicData uri="http://schemas.openxmlformats.org/presentationml/2006/ole">
              <mc:AlternateContent xmlns:mc="http://schemas.openxmlformats.org/markup-compatibility/2006">
                <mc:Choice xmlns:v="urn:schemas-microsoft-com:vml" Requires="v">
                  <p:oleObj spid="_x0000_s80095" r:id="rId7" imgW="165100" imgH="228600" progId="Equation.3">
                    <p:embed/>
                  </p:oleObj>
                </mc:Choice>
                <mc:Fallback>
                  <p:oleObj r:id="rId7" imgW="165100" imgH="228600" progId="Equation.3">
                    <p:embed/>
                    <p:pic>
                      <p:nvPicPr>
                        <p:cNvPr id="0" name="图片 3666"/>
                        <p:cNvPicPr/>
                        <p:nvPr/>
                      </p:nvPicPr>
                      <p:blipFill>
                        <a:blip r:embed="rId8"/>
                        <a:stretch>
                          <a:fillRect/>
                        </a:stretch>
                      </p:blipFill>
                      <p:spPr>
                        <a:xfrm>
                          <a:off x="2208" y="871"/>
                          <a:ext cx="201" cy="281"/>
                        </a:xfrm>
                        <a:prstGeom prst="rect">
                          <a:avLst/>
                        </a:prstGeom>
                        <a:noFill/>
                        <a:ln w="38100">
                          <a:noFill/>
                          <a:miter/>
                        </a:ln>
                      </p:spPr>
                    </p:pic>
                  </p:oleObj>
                </mc:Fallback>
              </mc:AlternateContent>
            </a:graphicData>
          </a:graphic>
        </p:graphicFrame>
        <p:graphicFrame>
          <p:nvGraphicFramePr>
            <p:cNvPr id="67625" name="对象 67624"/>
            <p:cNvGraphicFramePr/>
            <p:nvPr/>
          </p:nvGraphicFramePr>
          <p:xfrm>
            <a:off x="3312" y="528"/>
            <a:ext cx="228" cy="296"/>
          </p:xfrm>
          <a:graphic>
            <a:graphicData uri="http://schemas.openxmlformats.org/presentationml/2006/ole">
              <mc:AlternateContent xmlns:mc="http://schemas.openxmlformats.org/markup-compatibility/2006">
                <mc:Choice xmlns:v="urn:schemas-microsoft-com:vml" Requires="v">
                  <p:oleObj spid="_x0000_s80096" r:id="rId9" imgW="177800" imgH="227965" progId="Equation.3">
                    <p:embed/>
                  </p:oleObj>
                </mc:Choice>
                <mc:Fallback>
                  <p:oleObj r:id="rId9" imgW="177800" imgH="227965" progId="Equation.3">
                    <p:embed/>
                    <p:pic>
                      <p:nvPicPr>
                        <p:cNvPr id="0" name="图片 3665"/>
                        <p:cNvPicPr/>
                        <p:nvPr/>
                      </p:nvPicPr>
                      <p:blipFill>
                        <a:blip r:embed="rId10"/>
                        <a:stretch>
                          <a:fillRect/>
                        </a:stretch>
                      </p:blipFill>
                      <p:spPr>
                        <a:xfrm>
                          <a:off x="3312" y="528"/>
                          <a:ext cx="228" cy="296"/>
                        </a:xfrm>
                        <a:prstGeom prst="rect">
                          <a:avLst/>
                        </a:prstGeom>
                        <a:noFill/>
                        <a:ln w="38100">
                          <a:noFill/>
                          <a:miter/>
                        </a:ln>
                      </p:spPr>
                    </p:pic>
                  </p:oleObj>
                </mc:Fallback>
              </mc:AlternateContent>
            </a:graphicData>
          </a:graphic>
        </p:graphicFrame>
        <p:grpSp>
          <p:nvGrpSpPr>
            <p:cNvPr id="67637" name="组合 67636"/>
            <p:cNvGrpSpPr/>
            <p:nvPr/>
          </p:nvGrpSpPr>
          <p:grpSpPr>
            <a:xfrm rot="5400000">
              <a:off x="2428" y="1603"/>
              <a:ext cx="384" cy="57"/>
              <a:chOff x="666" y="1872"/>
              <a:chExt cx="489" cy="60"/>
            </a:xfrm>
          </p:grpSpPr>
          <p:sp>
            <p:nvSpPr>
              <p:cNvPr id="67638" name="任意多边形 67637"/>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67639" name="任意多边形 67638"/>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67640" name="任意多边形 67639"/>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67641" name="任意多边形 67640"/>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67646" name="直接连接符 67645"/>
            <p:cNvSpPr/>
            <p:nvPr/>
          </p:nvSpPr>
          <p:spPr>
            <a:xfrm>
              <a:off x="2592" y="1248"/>
              <a:ext cx="0" cy="192"/>
            </a:xfrm>
            <a:prstGeom prst="line">
              <a:avLst/>
            </a:prstGeom>
            <a:ln w="19050" cap="flat" cmpd="sng">
              <a:solidFill>
                <a:srgbClr val="000000"/>
              </a:solidFill>
              <a:prstDash val="solid"/>
              <a:headEnd type="none" w="med" len="med"/>
              <a:tailEnd type="none" w="med" len="med"/>
            </a:ln>
          </p:spPr>
        </p:sp>
      </p:grpSp>
      <p:sp>
        <p:nvSpPr>
          <p:cNvPr id="67648" name="文本框 67647"/>
          <p:cNvSpPr txBox="1"/>
          <p:nvPr/>
        </p:nvSpPr>
        <p:spPr>
          <a:xfrm>
            <a:off x="304800" y="3200400"/>
            <a:ext cx="1101725"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解一</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67649" name="动作按钮: 后退或前一项 67648">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67650" name="动作按钮: 前进或下一项 67649">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67627"/>
                                        </p:tgtEl>
                                        <p:attrNameLst>
                                          <p:attrName>style.visibility</p:attrName>
                                        </p:attrNameLst>
                                      </p:cBhvr>
                                      <p:to>
                                        <p:strVal val="visible"/>
                                      </p:to>
                                    </p:set>
                                    <p:anim calcmode="lin" valueType="num">
                                      <p:cBhvr>
                                        <p:cTn id="7" dur="1000" fill="hold"/>
                                        <p:tgtEl>
                                          <p:spTgt spid="67627"/>
                                        </p:tgtEl>
                                        <p:attrNameLst>
                                          <p:attrName>ppt_w</p:attrName>
                                        </p:attrNameLst>
                                      </p:cBhvr>
                                      <p:tavLst>
                                        <p:tav tm="0">
                                          <p:val>
                                            <p:fltVal val="0"/>
                                          </p:val>
                                        </p:tav>
                                        <p:tav tm="100000">
                                          <p:val>
                                            <p:strVal val="#ppt_w"/>
                                          </p:val>
                                        </p:tav>
                                      </p:tavLst>
                                    </p:anim>
                                    <p:anim calcmode="lin" valueType="num">
                                      <p:cBhvr>
                                        <p:cTn id="8" dur="1000" fill="hold"/>
                                        <p:tgtEl>
                                          <p:spTgt spid="67627"/>
                                        </p:tgtEl>
                                        <p:attrNameLst>
                                          <p:attrName>ppt_h</p:attrName>
                                        </p:attrNameLst>
                                      </p:cBhvr>
                                      <p:tavLst>
                                        <p:tav tm="0">
                                          <p:val>
                                            <p:fltVal val="0"/>
                                          </p:val>
                                        </p:tav>
                                        <p:tav tm="100000">
                                          <p:val>
                                            <p:strVal val="#ppt_h"/>
                                          </p:val>
                                        </p:tav>
                                      </p:tavLst>
                                    </p:anim>
                                    <p:anim calcmode="lin" valueType="num">
                                      <p:cBhvr>
                                        <p:cTn id="9" dur="1000" fill="hold"/>
                                        <p:tgtEl>
                                          <p:spTgt spid="6762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76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3" fill="hold" grpId="0" nodeType="clickEffect">
                                  <p:stCondLst>
                                    <p:cond delay="0"/>
                                  </p:stCondLst>
                                  <p:childTnLst>
                                    <p:set>
                                      <p:cBhvr>
                                        <p:cTn id="14" dur="1" fill="hold">
                                          <p:stCondLst>
                                            <p:cond delay="0"/>
                                          </p:stCondLst>
                                        </p:cTn>
                                        <p:tgtEl>
                                          <p:spTgt spid="67586"/>
                                        </p:tgtEl>
                                        <p:attrNameLst>
                                          <p:attrName>style.visibility</p:attrName>
                                        </p:attrNameLst>
                                      </p:cBhvr>
                                      <p:to>
                                        <p:strVal val="visible"/>
                                      </p:to>
                                    </p:set>
                                    <p:anim calcmode="lin" valueType="num">
                                      <p:cBhvr additive="base">
                                        <p:cTn id="15" dur="500" fill="hold"/>
                                        <p:tgtEl>
                                          <p:spTgt spid="67586"/>
                                        </p:tgtEl>
                                        <p:attrNameLst>
                                          <p:attrName>ppt_x</p:attrName>
                                        </p:attrNameLst>
                                      </p:cBhvr>
                                      <p:tavLst>
                                        <p:tav tm="0">
                                          <p:val>
                                            <p:strVal val="1+#ppt_w/2"/>
                                          </p:val>
                                        </p:tav>
                                        <p:tav tm="100000">
                                          <p:val>
                                            <p:strVal val="#ppt_x"/>
                                          </p:val>
                                        </p:tav>
                                      </p:tavLst>
                                    </p:anim>
                                    <p:anim calcmode="lin" valueType="num">
                                      <p:cBhvr additive="base">
                                        <p:cTn id="16" dur="500" fill="hold"/>
                                        <p:tgtEl>
                                          <p:spTgt spid="6758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7647"/>
                                        </p:tgtEl>
                                        <p:attrNameLst>
                                          <p:attrName>style.visibility</p:attrName>
                                        </p:attrNameLst>
                                      </p:cBhvr>
                                      <p:to>
                                        <p:strVal val="visible"/>
                                      </p:to>
                                    </p:set>
                                    <p:anim calcmode="lin" valueType="num">
                                      <p:cBhvr additive="base">
                                        <p:cTn id="21" dur="500" fill="hold"/>
                                        <p:tgtEl>
                                          <p:spTgt spid="67647"/>
                                        </p:tgtEl>
                                        <p:attrNameLst>
                                          <p:attrName>ppt_x</p:attrName>
                                        </p:attrNameLst>
                                      </p:cBhvr>
                                      <p:tavLst>
                                        <p:tav tm="0">
                                          <p:val>
                                            <p:strVal val="0-#ppt_w/2"/>
                                          </p:val>
                                        </p:tav>
                                        <p:tav tm="100000">
                                          <p:val>
                                            <p:strVal val="#ppt_x"/>
                                          </p:val>
                                        </p:tav>
                                      </p:tavLst>
                                    </p:anim>
                                    <p:anim calcmode="lin" valueType="num">
                                      <p:cBhvr additive="base">
                                        <p:cTn id="22" dur="500" fill="hold"/>
                                        <p:tgtEl>
                                          <p:spTgt spid="6764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7648"/>
                                        </p:tgtEl>
                                        <p:attrNameLst>
                                          <p:attrName>style.visibility</p:attrName>
                                        </p:attrNameLst>
                                      </p:cBhvr>
                                      <p:to>
                                        <p:strVal val="visible"/>
                                      </p:to>
                                    </p:set>
                                    <p:anim calcmode="lin" valueType="num">
                                      <p:cBhvr additive="base">
                                        <p:cTn id="27" dur="500" fill="hold"/>
                                        <p:tgtEl>
                                          <p:spTgt spid="67648"/>
                                        </p:tgtEl>
                                        <p:attrNameLst>
                                          <p:attrName>ppt_x</p:attrName>
                                        </p:attrNameLst>
                                      </p:cBhvr>
                                      <p:tavLst>
                                        <p:tav tm="0">
                                          <p:val>
                                            <p:strVal val="0-#ppt_w/2"/>
                                          </p:val>
                                        </p:tav>
                                        <p:tav tm="100000">
                                          <p:val>
                                            <p:strVal val="#ppt_x"/>
                                          </p:val>
                                        </p:tav>
                                      </p:tavLst>
                                    </p:anim>
                                    <p:anim calcmode="lin" valueType="num">
                                      <p:cBhvr additive="base">
                                        <p:cTn id="28" dur="500" fill="hold"/>
                                        <p:tgtEl>
                                          <p:spTgt spid="6764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7587"/>
                                        </p:tgtEl>
                                        <p:attrNameLst>
                                          <p:attrName>style.visibility</p:attrName>
                                        </p:attrNameLst>
                                      </p:cBhvr>
                                      <p:to>
                                        <p:strVal val="visible"/>
                                      </p:to>
                                    </p:set>
                                    <p:anim calcmode="lin" valueType="num">
                                      <p:cBhvr additive="base">
                                        <p:cTn id="33" dur="500" fill="hold"/>
                                        <p:tgtEl>
                                          <p:spTgt spid="67587"/>
                                        </p:tgtEl>
                                        <p:attrNameLst>
                                          <p:attrName>ppt_x</p:attrName>
                                        </p:attrNameLst>
                                      </p:cBhvr>
                                      <p:tavLst>
                                        <p:tav tm="0">
                                          <p:val>
                                            <p:strVal val="0-#ppt_w/2"/>
                                          </p:val>
                                        </p:tav>
                                        <p:tav tm="100000">
                                          <p:val>
                                            <p:strVal val="#ppt_x"/>
                                          </p:val>
                                        </p:tav>
                                      </p:tavLst>
                                    </p:anim>
                                    <p:anim calcmode="lin" valueType="num">
                                      <p:cBhvr additive="base">
                                        <p:cTn id="34" dur="500" fill="hold"/>
                                        <p:tgtEl>
                                          <p:spTgt spid="67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627" grpId="0"/>
      <p:bldP spid="6764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对象 68609"/>
          <p:cNvGraphicFramePr/>
          <p:nvPr/>
        </p:nvGraphicFramePr>
        <p:xfrm>
          <a:off x="1025525" y="2832100"/>
          <a:ext cx="7751763" cy="2974975"/>
        </p:xfrm>
        <a:graphic>
          <a:graphicData uri="http://schemas.openxmlformats.org/presentationml/2006/ole">
            <mc:AlternateContent xmlns:mc="http://schemas.openxmlformats.org/markup-compatibility/2006">
              <mc:Choice xmlns:v="urn:schemas-microsoft-com:vml" Requires="v">
                <p:oleObj spid="_x0000_s81117" r:id="rId3" imgW="3873500" imgH="1485900" progId="Equation.3">
                  <p:embed/>
                </p:oleObj>
              </mc:Choice>
              <mc:Fallback>
                <p:oleObj r:id="rId3" imgW="3873500" imgH="1485900" progId="Equation.3">
                  <p:embed/>
                  <p:pic>
                    <p:nvPicPr>
                      <p:cNvPr id="0" name="图片 3664"/>
                      <p:cNvPicPr/>
                      <p:nvPr/>
                    </p:nvPicPr>
                    <p:blipFill>
                      <a:blip r:embed="rId4"/>
                      <a:stretch>
                        <a:fillRect/>
                      </a:stretch>
                    </p:blipFill>
                    <p:spPr>
                      <a:xfrm>
                        <a:off x="1025525" y="2832100"/>
                        <a:ext cx="7751763" cy="2974975"/>
                      </a:xfrm>
                      <a:prstGeom prst="rect">
                        <a:avLst/>
                      </a:prstGeom>
                      <a:noFill/>
                      <a:ln w="38100">
                        <a:noFill/>
                        <a:miter/>
                      </a:ln>
                    </p:spPr>
                  </p:pic>
                </p:oleObj>
              </mc:Fallback>
            </mc:AlternateContent>
          </a:graphicData>
        </a:graphic>
      </p:graphicFrame>
      <p:grpSp>
        <p:nvGrpSpPr>
          <p:cNvPr id="68640" name="组合 68639"/>
          <p:cNvGrpSpPr/>
          <p:nvPr/>
        </p:nvGrpSpPr>
        <p:grpSpPr>
          <a:xfrm>
            <a:off x="1143000" y="228600"/>
            <a:ext cx="5472113" cy="2286000"/>
            <a:chOff x="703" y="528"/>
            <a:chExt cx="3447" cy="1440"/>
          </a:xfrm>
        </p:grpSpPr>
        <p:sp>
          <p:nvSpPr>
            <p:cNvPr id="68641" name="文本框 68640"/>
            <p:cNvSpPr txBox="1"/>
            <p:nvPr/>
          </p:nvSpPr>
          <p:spPr>
            <a:xfrm>
              <a:off x="1824" y="960"/>
              <a:ext cx="225" cy="288"/>
            </a:xfrm>
            <a:prstGeom prst="rect">
              <a:avLst/>
            </a:prstGeom>
            <a:noFill/>
            <a:ln w="12700">
              <a:noFill/>
            </a:ln>
          </p:spPr>
          <p:txBody>
            <a:bodyPr wrap="none"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a:t>
              </a:r>
            </a:p>
          </p:txBody>
        </p:sp>
        <p:sp>
          <p:nvSpPr>
            <p:cNvPr id="68642" name="文本框 68641"/>
            <p:cNvSpPr txBox="1"/>
            <p:nvPr/>
          </p:nvSpPr>
          <p:spPr>
            <a:xfrm>
              <a:off x="1824" y="1440"/>
              <a:ext cx="212" cy="288"/>
            </a:xfrm>
            <a:prstGeom prst="rect">
              <a:avLst/>
            </a:prstGeom>
            <a:noFill/>
            <a:ln w="12700">
              <a:noFill/>
            </a:ln>
          </p:spPr>
          <p:txBody>
            <a:bodyPr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_</a:t>
              </a:r>
            </a:p>
          </p:txBody>
        </p:sp>
        <p:sp>
          <p:nvSpPr>
            <p:cNvPr id="68643" name="直接连接符 68642"/>
            <p:cNvSpPr/>
            <p:nvPr/>
          </p:nvSpPr>
          <p:spPr>
            <a:xfrm flipV="1">
              <a:off x="3312" y="1632"/>
              <a:ext cx="240" cy="3"/>
            </a:xfrm>
            <a:prstGeom prst="line">
              <a:avLst/>
            </a:prstGeom>
            <a:ln w="28575" cap="flat" cmpd="sng">
              <a:solidFill>
                <a:srgbClr val="000000"/>
              </a:solidFill>
              <a:prstDash val="solid"/>
              <a:headEnd type="none" w="med" len="med"/>
              <a:tailEnd type="none" w="med" len="med"/>
            </a:ln>
          </p:spPr>
        </p:sp>
        <p:sp>
          <p:nvSpPr>
            <p:cNvPr id="68644" name="直接连接符 68643"/>
            <p:cNvSpPr/>
            <p:nvPr/>
          </p:nvSpPr>
          <p:spPr>
            <a:xfrm>
              <a:off x="3312" y="1727"/>
              <a:ext cx="240" cy="1"/>
            </a:xfrm>
            <a:prstGeom prst="line">
              <a:avLst/>
            </a:prstGeom>
            <a:ln w="28575" cap="flat" cmpd="sng">
              <a:solidFill>
                <a:srgbClr val="000000"/>
              </a:solidFill>
              <a:prstDash val="solid"/>
              <a:headEnd type="none" w="med" len="med"/>
              <a:tailEnd type="none" w="med" len="med"/>
            </a:ln>
          </p:spPr>
        </p:sp>
        <p:sp>
          <p:nvSpPr>
            <p:cNvPr id="68645" name="直接连接符 68644"/>
            <p:cNvSpPr/>
            <p:nvPr/>
          </p:nvSpPr>
          <p:spPr>
            <a:xfrm>
              <a:off x="1728" y="816"/>
              <a:ext cx="1728" cy="0"/>
            </a:xfrm>
            <a:prstGeom prst="line">
              <a:avLst/>
            </a:prstGeom>
            <a:ln w="19050" cap="flat" cmpd="sng">
              <a:solidFill>
                <a:schemeClr val="tx1"/>
              </a:solidFill>
              <a:prstDash val="solid"/>
              <a:headEnd type="none" w="med" len="med"/>
              <a:tailEnd type="none" w="med" len="med"/>
            </a:ln>
          </p:spPr>
        </p:sp>
        <p:sp>
          <p:nvSpPr>
            <p:cNvPr id="68646" name="直接连接符 68645"/>
            <p:cNvSpPr/>
            <p:nvPr/>
          </p:nvSpPr>
          <p:spPr>
            <a:xfrm>
              <a:off x="1728" y="1968"/>
              <a:ext cx="1728" cy="0"/>
            </a:xfrm>
            <a:prstGeom prst="line">
              <a:avLst/>
            </a:prstGeom>
            <a:ln w="19050" cap="flat" cmpd="sng">
              <a:solidFill>
                <a:schemeClr val="tx1"/>
              </a:solidFill>
              <a:prstDash val="solid"/>
              <a:headEnd type="none" w="med" len="med"/>
              <a:tailEnd type="none" w="med" len="med"/>
            </a:ln>
          </p:spPr>
        </p:sp>
        <p:sp>
          <p:nvSpPr>
            <p:cNvPr id="68647" name="直接连接符 68646"/>
            <p:cNvSpPr/>
            <p:nvPr/>
          </p:nvSpPr>
          <p:spPr>
            <a:xfrm>
              <a:off x="2592" y="1824"/>
              <a:ext cx="0" cy="144"/>
            </a:xfrm>
            <a:prstGeom prst="line">
              <a:avLst/>
            </a:prstGeom>
            <a:ln w="19050" cap="flat" cmpd="sng">
              <a:solidFill>
                <a:schemeClr val="tx1"/>
              </a:solidFill>
              <a:prstDash val="solid"/>
              <a:headEnd type="none" w="med" len="med"/>
              <a:tailEnd type="oval" w="med" len="med"/>
            </a:ln>
          </p:spPr>
        </p:sp>
        <p:sp>
          <p:nvSpPr>
            <p:cNvPr id="68648" name="直接连接符 68647"/>
            <p:cNvSpPr/>
            <p:nvPr/>
          </p:nvSpPr>
          <p:spPr>
            <a:xfrm flipV="1">
              <a:off x="2592" y="816"/>
              <a:ext cx="0" cy="144"/>
            </a:xfrm>
            <a:prstGeom prst="line">
              <a:avLst/>
            </a:prstGeom>
            <a:ln w="19050" cap="flat" cmpd="sng">
              <a:solidFill>
                <a:schemeClr val="tx1"/>
              </a:solidFill>
              <a:prstDash val="solid"/>
              <a:headEnd type="none" w="med" len="med"/>
              <a:tailEnd type="oval" w="med" len="med"/>
            </a:ln>
          </p:spPr>
        </p:sp>
        <p:sp>
          <p:nvSpPr>
            <p:cNvPr id="68649" name="直接连接符 68648"/>
            <p:cNvSpPr/>
            <p:nvPr/>
          </p:nvSpPr>
          <p:spPr>
            <a:xfrm>
              <a:off x="3444" y="1728"/>
              <a:ext cx="0" cy="240"/>
            </a:xfrm>
            <a:prstGeom prst="line">
              <a:avLst/>
            </a:prstGeom>
            <a:ln w="19050" cap="flat" cmpd="sng">
              <a:solidFill>
                <a:schemeClr val="tx1"/>
              </a:solidFill>
              <a:prstDash val="solid"/>
              <a:headEnd type="none" w="med" len="med"/>
              <a:tailEnd type="none" w="med" len="med"/>
            </a:ln>
          </p:spPr>
        </p:sp>
        <p:sp>
          <p:nvSpPr>
            <p:cNvPr id="68650" name="直接连接符 68649"/>
            <p:cNvSpPr/>
            <p:nvPr/>
          </p:nvSpPr>
          <p:spPr>
            <a:xfrm flipV="1">
              <a:off x="3444" y="816"/>
              <a:ext cx="0" cy="816"/>
            </a:xfrm>
            <a:prstGeom prst="line">
              <a:avLst/>
            </a:prstGeom>
            <a:ln w="19050" cap="flat" cmpd="sng">
              <a:solidFill>
                <a:schemeClr val="tx1"/>
              </a:solidFill>
              <a:prstDash val="solid"/>
              <a:headEnd type="none" w="med" len="med"/>
              <a:tailEnd type="none" w="med" len="med"/>
            </a:ln>
          </p:spPr>
        </p:sp>
        <p:sp>
          <p:nvSpPr>
            <p:cNvPr id="68651" name="矩形 68650"/>
            <p:cNvSpPr/>
            <p:nvPr/>
          </p:nvSpPr>
          <p:spPr>
            <a:xfrm>
              <a:off x="3384" y="100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68652" name="直接连接符 68651"/>
            <p:cNvSpPr/>
            <p:nvPr/>
          </p:nvSpPr>
          <p:spPr>
            <a:xfrm>
              <a:off x="1728" y="816"/>
              <a:ext cx="0" cy="1152"/>
            </a:xfrm>
            <a:prstGeom prst="line">
              <a:avLst/>
            </a:prstGeom>
            <a:ln w="19050" cap="flat" cmpd="sng">
              <a:solidFill>
                <a:schemeClr val="tx1"/>
              </a:solidFill>
              <a:prstDash val="solid"/>
              <a:headEnd type="none" w="med" len="med"/>
              <a:tailEnd type="none" w="med" len="med"/>
            </a:ln>
          </p:spPr>
        </p:sp>
        <p:graphicFrame>
          <p:nvGraphicFramePr>
            <p:cNvPr id="68653" name="对象 68652"/>
            <p:cNvGraphicFramePr/>
            <p:nvPr/>
          </p:nvGraphicFramePr>
          <p:xfrm>
            <a:off x="1902" y="1248"/>
            <a:ext cx="194" cy="240"/>
          </p:xfrm>
          <a:graphic>
            <a:graphicData uri="http://schemas.openxmlformats.org/presentationml/2006/ole">
              <mc:AlternateContent xmlns:mc="http://schemas.openxmlformats.org/markup-compatibility/2006">
                <mc:Choice xmlns:v="urn:schemas-microsoft-com:vml" Requires="v">
                  <p:oleObj spid="_x0000_s81118" r:id="rId5" imgW="165100" imgH="203200" progId="Equation.3">
                    <p:embed/>
                  </p:oleObj>
                </mc:Choice>
                <mc:Fallback>
                  <p:oleObj r:id="rId5" imgW="165100" imgH="203200" progId="Equation.3">
                    <p:embed/>
                    <p:pic>
                      <p:nvPicPr>
                        <p:cNvPr id="0" name="图片 3668"/>
                        <p:cNvPicPr/>
                        <p:nvPr/>
                      </p:nvPicPr>
                      <p:blipFill>
                        <a:blip r:embed="rId6"/>
                        <a:stretch>
                          <a:fillRect/>
                        </a:stretch>
                      </p:blipFill>
                      <p:spPr>
                        <a:xfrm>
                          <a:off x="1902" y="1248"/>
                          <a:ext cx="194" cy="240"/>
                        </a:xfrm>
                        <a:prstGeom prst="rect">
                          <a:avLst/>
                        </a:prstGeom>
                        <a:noFill/>
                        <a:ln w="38100">
                          <a:noFill/>
                          <a:miter/>
                        </a:ln>
                      </p:spPr>
                    </p:pic>
                  </p:oleObj>
                </mc:Fallback>
              </mc:AlternateContent>
            </a:graphicData>
          </a:graphic>
        </p:graphicFrame>
        <p:sp>
          <p:nvSpPr>
            <p:cNvPr id="68654" name="椭圆 68653"/>
            <p:cNvSpPr/>
            <p:nvPr/>
          </p:nvSpPr>
          <p:spPr>
            <a:xfrm>
              <a:off x="1584" y="1200"/>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68655" name="直接连接符 68654"/>
            <p:cNvSpPr/>
            <p:nvPr/>
          </p:nvSpPr>
          <p:spPr>
            <a:xfrm>
              <a:off x="1584" y="1344"/>
              <a:ext cx="288" cy="0"/>
            </a:xfrm>
            <a:prstGeom prst="line">
              <a:avLst/>
            </a:prstGeom>
            <a:ln w="19050" cap="flat" cmpd="sng">
              <a:solidFill>
                <a:schemeClr val="tx1"/>
              </a:solidFill>
              <a:prstDash val="solid"/>
              <a:headEnd type="none" w="med" len="med"/>
              <a:tailEnd type="none" w="med" len="med"/>
            </a:ln>
          </p:spPr>
        </p:sp>
        <p:sp>
          <p:nvSpPr>
            <p:cNvPr id="68656" name="直接连接符 68655"/>
            <p:cNvSpPr/>
            <p:nvPr/>
          </p:nvSpPr>
          <p:spPr>
            <a:xfrm flipV="1">
              <a:off x="1536" y="1152"/>
              <a:ext cx="0" cy="336"/>
            </a:xfrm>
            <a:prstGeom prst="line">
              <a:avLst/>
            </a:prstGeom>
            <a:ln w="12700" cap="flat" cmpd="sng">
              <a:solidFill>
                <a:srgbClr val="FF0000"/>
              </a:solidFill>
              <a:prstDash val="solid"/>
              <a:headEnd type="none" w="med" len="med"/>
              <a:tailEnd type="stealth" w="sm" len="med"/>
            </a:ln>
          </p:spPr>
        </p:sp>
        <p:sp>
          <p:nvSpPr>
            <p:cNvPr id="68657" name="文本框 68656"/>
            <p:cNvSpPr txBox="1"/>
            <p:nvPr/>
          </p:nvSpPr>
          <p:spPr>
            <a:xfrm>
              <a:off x="703" y="1248"/>
              <a:ext cx="833"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10∠0</a:t>
              </a:r>
              <a:r>
                <a:rPr lang="en-US" altLang="zh-CN" b="1" baseline="50000">
                  <a:latin typeface="Times New Roman" panose="02020603050405020304" pitchFamily="18" charset="0"/>
                </a:rPr>
                <a:t>o </a:t>
              </a:r>
              <a:r>
                <a:rPr lang="en-US" altLang="zh-CN" b="1">
                  <a:latin typeface="Times New Roman" panose="02020603050405020304" pitchFamily="18" charset="0"/>
                </a:rPr>
                <a:t>A</a:t>
              </a:r>
            </a:p>
          </p:txBody>
        </p:sp>
        <p:sp>
          <p:nvSpPr>
            <p:cNvPr id="68658" name="矩形 68657"/>
            <p:cNvSpPr/>
            <p:nvPr/>
          </p:nvSpPr>
          <p:spPr>
            <a:xfrm>
              <a:off x="2532" y="960"/>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68659" name="文本框 68658"/>
            <p:cNvSpPr txBox="1"/>
            <p:nvPr/>
          </p:nvSpPr>
          <p:spPr>
            <a:xfrm>
              <a:off x="2617" y="1104"/>
              <a:ext cx="456"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10</a:t>
              </a:r>
              <a:r>
                <a:rPr lang="en-US" altLang="zh-CN" b="1">
                  <a:latin typeface="Symbol" panose="05050102010706020507" pitchFamily="18" charset="2"/>
                </a:rPr>
                <a:t>W</a:t>
              </a:r>
              <a:endParaRPr lang="en-US" altLang="zh-CN" b="1">
                <a:latin typeface="Times New Roman" panose="02020603050405020304" pitchFamily="18" charset="0"/>
              </a:endParaRPr>
            </a:p>
          </p:txBody>
        </p:sp>
        <p:sp>
          <p:nvSpPr>
            <p:cNvPr id="68660" name="文本框 68659"/>
            <p:cNvSpPr txBox="1"/>
            <p:nvPr/>
          </p:nvSpPr>
          <p:spPr>
            <a:xfrm>
              <a:off x="2656" y="1488"/>
              <a:ext cx="520"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j25</a:t>
              </a:r>
              <a:r>
                <a:rPr lang="en-US" altLang="zh-CN" b="1">
                  <a:latin typeface="Symbol" panose="05050102010706020507" pitchFamily="18" charset="2"/>
                </a:rPr>
                <a:t>W</a:t>
              </a:r>
              <a:endParaRPr lang="en-US" altLang="zh-CN" b="1">
                <a:latin typeface="Times New Roman" panose="02020603050405020304" pitchFamily="18" charset="0"/>
              </a:endParaRPr>
            </a:p>
          </p:txBody>
        </p:sp>
        <p:sp>
          <p:nvSpPr>
            <p:cNvPr id="68661" name="文本框 68660"/>
            <p:cNvSpPr txBox="1"/>
            <p:nvPr/>
          </p:nvSpPr>
          <p:spPr>
            <a:xfrm>
              <a:off x="3504" y="1044"/>
              <a:ext cx="360"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5</a:t>
              </a:r>
              <a:r>
                <a:rPr lang="en-US" altLang="zh-CN" b="1">
                  <a:latin typeface="Symbol" panose="05050102010706020507" pitchFamily="18" charset="2"/>
                </a:rPr>
                <a:t>W</a:t>
              </a:r>
              <a:endParaRPr lang="en-US" altLang="zh-CN" b="1">
                <a:latin typeface="Times New Roman" panose="02020603050405020304" pitchFamily="18" charset="0"/>
              </a:endParaRPr>
            </a:p>
          </p:txBody>
        </p:sp>
        <p:sp>
          <p:nvSpPr>
            <p:cNvPr id="68662" name="文本框 68661"/>
            <p:cNvSpPr txBox="1"/>
            <p:nvPr/>
          </p:nvSpPr>
          <p:spPr>
            <a:xfrm>
              <a:off x="3534" y="1524"/>
              <a:ext cx="616" cy="288"/>
            </a:xfrm>
            <a:prstGeom prst="rect">
              <a:avLst/>
            </a:prstGeom>
            <a:noFill/>
            <a:ln w="12700">
              <a:noFill/>
            </a:ln>
          </p:spPr>
          <p:txBody>
            <a:bodyPr wrap="none" anchor="ctr">
              <a:spAutoFit/>
            </a:bodyPr>
            <a:lstStyle/>
            <a:p>
              <a:pPr algn="ctr" eaLnBrk="1" hangingPunct="1">
                <a:spcBef>
                  <a:spcPct val="0"/>
                </a:spcBef>
              </a:pPr>
              <a:r>
                <a:rPr lang="en-US" altLang="zh-CN" b="1">
                  <a:latin typeface="宋体" panose="02010600030101010101" pitchFamily="2" charset="-122"/>
                </a:rPr>
                <a:t>-</a:t>
              </a:r>
              <a:r>
                <a:rPr lang="en-US" altLang="zh-CN" b="1">
                  <a:latin typeface="Times New Roman" panose="02020603050405020304" pitchFamily="18" charset="0"/>
                </a:rPr>
                <a:t>j15</a:t>
              </a:r>
              <a:r>
                <a:rPr lang="en-US" altLang="zh-CN" b="1">
                  <a:latin typeface="Symbol" panose="05050102010706020507" pitchFamily="18" charset="2"/>
                </a:rPr>
                <a:t>W</a:t>
              </a:r>
              <a:endParaRPr lang="en-US" altLang="zh-CN" b="1">
                <a:latin typeface="Times New Roman" panose="02020603050405020304" pitchFamily="18" charset="0"/>
              </a:endParaRPr>
            </a:p>
          </p:txBody>
        </p:sp>
        <p:sp>
          <p:nvSpPr>
            <p:cNvPr id="68663" name="直接连接符 68662"/>
            <p:cNvSpPr/>
            <p:nvPr/>
          </p:nvSpPr>
          <p:spPr>
            <a:xfrm>
              <a:off x="2448" y="912"/>
              <a:ext cx="0" cy="240"/>
            </a:xfrm>
            <a:prstGeom prst="line">
              <a:avLst/>
            </a:prstGeom>
            <a:ln w="12700" cap="flat" cmpd="sng">
              <a:solidFill>
                <a:srgbClr val="FF0000"/>
              </a:solidFill>
              <a:prstDash val="solid"/>
              <a:headEnd type="none" w="med" len="med"/>
              <a:tailEnd type="stealth" w="sm" len="med"/>
            </a:ln>
          </p:spPr>
        </p:sp>
        <p:sp>
          <p:nvSpPr>
            <p:cNvPr id="68664" name="直接连接符 68663"/>
            <p:cNvSpPr/>
            <p:nvPr/>
          </p:nvSpPr>
          <p:spPr>
            <a:xfrm>
              <a:off x="3072" y="720"/>
              <a:ext cx="240" cy="0"/>
            </a:xfrm>
            <a:prstGeom prst="line">
              <a:avLst/>
            </a:prstGeom>
            <a:ln w="12700" cap="flat" cmpd="sng">
              <a:solidFill>
                <a:srgbClr val="FF0000"/>
              </a:solidFill>
              <a:prstDash val="solid"/>
              <a:headEnd type="none" w="med" len="med"/>
              <a:tailEnd type="stealth" w="sm" len="med"/>
            </a:ln>
          </p:spPr>
        </p:sp>
        <p:graphicFrame>
          <p:nvGraphicFramePr>
            <p:cNvPr id="68665" name="对象 68664"/>
            <p:cNvGraphicFramePr/>
            <p:nvPr/>
          </p:nvGraphicFramePr>
          <p:xfrm>
            <a:off x="2208" y="871"/>
            <a:ext cx="201" cy="281"/>
          </p:xfrm>
          <a:graphic>
            <a:graphicData uri="http://schemas.openxmlformats.org/presentationml/2006/ole">
              <mc:AlternateContent xmlns:mc="http://schemas.openxmlformats.org/markup-compatibility/2006">
                <mc:Choice xmlns:v="urn:schemas-microsoft-com:vml" Requires="v">
                  <p:oleObj spid="_x0000_s81119" r:id="rId7" imgW="165100" imgH="228600" progId="Equation.3">
                    <p:embed/>
                  </p:oleObj>
                </mc:Choice>
                <mc:Fallback>
                  <p:oleObj r:id="rId7" imgW="165100" imgH="228600" progId="Equation.3">
                    <p:embed/>
                    <p:pic>
                      <p:nvPicPr>
                        <p:cNvPr id="0" name="图片 3667"/>
                        <p:cNvPicPr/>
                        <p:nvPr/>
                      </p:nvPicPr>
                      <p:blipFill>
                        <a:blip r:embed="rId8"/>
                        <a:stretch>
                          <a:fillRect/>
                        </a:stretch>
                      </p:blipFill>
                      <p:spPr>
                        <a:xfrm>
                          <a:off x="2208" y="871"/>
                          <a:ext cx="201" cy="281"/>
                        </a:xfrm>
                        <a:prstGeom prst="rect">
                          <a:avLst/>
                        </a:prstGeom>
                        <a:noFill/>
                        <a:ln w="38100">
                          <a:noFill/>
                          <a:miter/>
                        </a:ln>
                      </p:spPr>
                    </p:pic>
                  </p:oleObj>
                </mc:Fallback>
              </mc:AlternateContent>
            </a:graphicData>
          </a:graphic>
        </p:graphicFrame>
        <p:graphicFrame>
          <p:nvGraphicFramePr>
            <p:cNvPr id="68666" name="对象 68665"/>
            <p:cNvGraphicFramePr/>
            <p:nvPr/>
          </p:nvGraphicFramePr>
          <p:xfrm>
            <a:off x="3312" y="528"/>
            <a:ext cx="228" cy="296"/>
          </p:xfrm>
          <a:graphic>
            <a:graphicData uri="http://schemas.openxmlformats.org/presentationml/2006/ole">
              <mc:AlternateContent xmlns:mc="http://schemas.openxmlformats.org/markup-compatibility/2006">
                <mc:Choice xmlns:v="urn:schemas-microsoft-com:vml" Requires="v">
                  <p:oleObj spid="_x0000_s81120" r:id="rId9" imgW="177800" imgH="227965" progId="Equation.3">
                    <p:embed/>
                  </p:oleObj>
                </mc:Choice>
                <mc:Fallback>
                  <p:oleObj r:id="rId9" imgW="177800" imgH="227965" progId="Equation.3">
                    <p:embed/>
                    <p:pic>
                      <p:nvPicPr>
                        <p:cNvPr id="0" name="图片 3669"/>
                        <p:cNvPicPr/>
                        <p:nvPr/>
                      </p:nvPicPr>
                      <p:blipFill>
                        <a:blip r:embed="rId10"/>
                        <a:stretch>
                          <a:fillRect/>
                        </a:stretch>
                      </p:blipFill>
                      <p:spPr>
                        <a:xfrm>
                          <a:off x="3312" y="528"/>
                          <a:ext cx="228" cy="296"/>
                        </a:xfrm>
                        <a:prstGeom prst="rect">
                          <a:avLst/>
                        </a:prstGeom>
                        <a:noFill/>
                        <a:ln w="38100">
                          <a:noFill/>
                          <a:miter/>
                        </a:ln>
                      </p:spPr>
                    </p:pic>
                  </p:oleObj>
                </mc:Fallback>
              </mc:AlternateContent>
            </a:graphicData>
          </a:graphic>
        </p:graphicFrame>
        <p:grpSp>
          <p:nvGrpSpPr>
            <p:cNvPr id="68667" name="组合 68666"/>
            <p:cNvGrpSpPr/>
            <p:nvPr/>
          </p:nvGrpSpPr>
          <p:grpSpPr>
            <a:xfrm rot="5400000">
              <a:off x="2428" y="1603"/>
              <a:ext cx="384" cy="57"/>
              <a:chOff x="666" y="1872"/>
              <a:chExt cx="489" cy="60"/>
            </a:xfrm>
          </p:grpSpPr>
          <p:sp>
            <p:nvSpPr>
              <p:cNvPr id="68668" name="任意多边形 68667"/>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68669" name="任意多边形 68668"/>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68670" name="任意多边形 68669"/>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68671" name="任意多边形 68670"/>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68672" name="直接连接符 68671"/>
            <p:cNvSpPr/>
            <p:nvPr/>
          </p:nvSpPr>
          <p:spPr>
            <a:xfrm>
              <a:off x="2592" y="1248"/>
              <a:ext cx="0" cy="192"/>
            </a:xfrm>
            <a:prstGeom prst="line">
              <a:avLst/>
            </a:prstGeom>
            <a:ln w="19050" cap="flat" cmpd="sng">
              <a:solidFill>
                <a:srgbClr val="000000"/>
              </a:solidFill>
              <a:prstDash val="solid"/>
              <a:headEnd type="none" w="med" len="med"/>
              <a:tailEnd type="none" w="med" len="med"/>
            </a:ln>
          </p:spPr>
        </p:sp>
      </p:grpSp>
      <p:sp>
        <p:nvSpPr>
          <p:cNvPr id="68673" name="文本框 68672"/>
          <p:cNvSpPr txBox="1"/>
          <p:nvPr/>
        </p:nvSpPr>
        <p:spPr>
          <a:xfrm>
            <a:off x="498475" y="2819400"/>
            <a:ext cx="1101725"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解二</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68674" name="动作按钮: 后退或前一项 68673">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68675" name="动作按钮: 前进或下一项 68674">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86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68673"/>
                                        </p:tgtEl>
                                        <p:attrNameLst>
                                          <p:attrName>style.visibility</p:attrName>
                                        </p:attrNameLst>
                                      </p:cBhvr>
                                      <p:to>
                                        <p:strVal val="visible"/>
                                      </p:to>
                                    </p:set>
                                    <p:anim calcmode="lin" valueType="num">
                                      <p:cBhvr>
                                        <p:cTn id="11" dur="1000" fill="hold"/>
                                        <p:tgtEl>
                                          <p:spTgt spid="68673"/>
                                        </p:tgtEl>
                                        <p:attrNameLst>
                                          <p:attrName>ppt_w</p:attrName>
                                        </p:attrNameLst>
                                      </p:cBhvr>
                                      <p:tavLst>
                                        <p:tav tm="0">
                                          <p:val>
                                            <p:fltVal val="0"/>
                                          </p:val>
                                        </p:tav>
                                        <p:tav tm="100000">
                                          <p:val>
                                            <p:strVal val="#ppt_w"/>
                                          </p:val>
                                        </p:tav>
                                      </p:tavLst>
                                    </p:anim>
                                    <p:anim calcmode="lin" valueType="num">
                                      <p:cBhvr>
                                        <p:cTn id="12" dur="1000" fill="hold"/>
                                        <p:tgtEl>
                                          <p:spTgt spid="68673"/>
                                        </p:tgtEl>
                                        <p:attrNameLst>
                                          <p:attrName>ppt_h</p:attrName>
                                        </p:attrNameLst>
                                      </p:cBhvr>
                                      <p:tavLst>
                                        <p:tav tm="0">
                                          <p:val>
                                            <p:fltVal val="0"/>
                                          </p:val>
                                        </p:tav>
                                        <p:tav tm="100000">
                                          <p:val>
                                            <p:strVal val="#ppt_h"/>
                                          </p:val>
                                        </p:tav>
                                      </p:tavLst>
                                    </p:anim>
                                    <p:anim calcmode="lin" valueType="num">
                                      <p:cBhvr>
                                        <p:cTn id="13" dur="1000" fill="hold"/>
                                        <p:tgtEl>
                                          <p:spTgt spid="68673"/>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6867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8610"/>
                                        </p:tgtEl>
                                        <p:attrNameLst>
                                          <p:attrName>style.visibility</p:attrName>
                                        </p:attrNameLst>
                                      </p:cBhvr>
                                      <p:to>
                                        <p:strVal val="visible"/>
                                      </p:to>
                                    </p:set>
                                    <p:animEffect transition="in" filter="blinds(horizontal)">
                                      <p:cBhvr>
                                        <p:cTn id="19" dur="5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7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框 58369"/>
          <p:cNvSpPr txBox="1"/>
          <p:nvPr/>
        </p:nvSpPr>
        <p:spPr>
          <a:xfrm>
            <a:off x="2774950" y="166688"/>
            <a:ext cx="3573463" cy="519112"/>
          </a:xfrm>
          <a:prstGeom prst="rect">
            <a:avLst/>
          </a:prstGeom>
          <a:solidFill>
            <a:srgbClr val="CC99FF"/>
          </a:solidFill>
          <a:ln w="12700">
            <a:noFill/>
          </a:ln>
        </p:spPr>
        <p:txBody>
          <a:bodyPr wrap="none" anchor="ctr">
            <a:spAutoFit/>
          </a:bodyPr>
          <a:lstStyle/>
          <a:p>
            <a:pPr eaLnBrk="1" hangingPunct="1">
              <a:spcBef>
                <a:spcPct val="0"/>
              </a:spcBef>
            </a:pPr>
            <a:r>
              <a:rPr lang="en-US" altLang="zh-CN" sz="2800" b="1" dirty="0">
                <a:latin typeface="Times New Roman" panose="02020603050405020304" pitchFamily="18" charset="0"/>
              </a:rPr>
              <a:t>4.7.3  </a:t>
            </a:r>
            <a:r>
              <a:rPr lang="zh-CN" altLang="en-US" sz="2800" b="1" dirty="0">
                <a:latin typeface="Times New Roman" panose="02020603050405020304" pitchFamily="18" charset="0"/>
              </a:rPr>
              <a:t>功率因数的提高</a:t>
            </a:r>
          </a:p>
        </p:txBody>
      </p:sp>
      <p:sp>
        <p:nvSpPr>
          <p:cNvPr id="58371" name="文本框 58370"/>
          <p:cNvSpPr txBox="1"/>
          <p:nvPr/>
        </p:nvSpPr>
        <p:spPr>
          <a:xfrm>
            <a:off x="152400" y="685800"/>
            <a:ext cx="8839200" cy="457200"/>
          </a:xfrm>
          <a:prstGeom prst="rect">
            <a:avLst/>
          </a:prstGeom>
          <a:noFill/>
          <a:ln w="12700">
            <a:noFill/>
          </a:ln>
        </p:spPr>
        <p:txBody>
          <a:bodyPr anchor="ctr">
            <a:spAutoFit/>
          </a:bodyPr>
          <a:lstStyle/>
          <a:p>
            <a:pPr eaLnBrk="1" hangingPunct="1">
              <a:spcBef>
                <a:spcPct val="0"/>
              </a:spcBef>
            </a:pPr>
            <a:r>
              <a:rPr lang="zh-CN" altLang="en-US" b="1" dirty="0">
                <a:latin typeface="Times New Roman" panose="02020603050405020304" pitchFamily="18" charset="0"/>
              </a:rPr>
              <a:t>设备容量 </a:t>
            </a:r>
            <a:r>
              <a:rPr lang="en-US" altLang="zh-CN" b="1" i="1">
                <a:latin typeface="Times New Roman" panose="02020603050405020304" pitchFamily="18" charset="0"/>
              </a:rPr>
              <a:t>S</a:t>
            </a:r>
            <a:r>
              <a:rPr lang="en-US" altLang="zh-CN" b="1" dirty="0">
                <a:latin typeface="Times New Roman" panose="02020603050405020304" pitchFamily="18" charset="0"/>
              </a:rPr>
              <a:t> (</a:t>
            </a:r>
            <a:r>
              <a:rPr lang="zh-CN" altLang="en-US" b="1" dirty="0">
                <a:latin typeface="Times New Roman" panose="02020603050405020304" pitchFamily="18" charset="0"/>
              </a:rPr>
              <a:t>额定</a:t>
            </a:r>
            <a:r>
              <a:rPr lang="en-US" altLang="zh-CN" b="1" dirty="0">
                <a:latin typeface="Times New Roman" panose="02020603050405020304" pitchFamily="18" charset="0"/>
              </a:rPr>
              <a:t>)</a:t>
            </a:r>
            <a:r>
              <a:rPr lang="zh-CN" altLang="en-US" b="1" dirty="0">
                <a:latin typeface="Times New Roman" panose="02020603050405020304" pitchFamily="18" charset="0"/>
              </a:rPr>
              <a:t>向负载送多少有功要由</a:t>
            </a:r>
            <a:r>
              <a:rPr lang="zh-CN" altLang="en-US" b="1" dirty="0">
                <a:solidFill>
                  <a:schemeClr val="accent2"/>
                </a:solidFill>
                <a:latin typeface="Times New Roman" panose="02020603050405020304" pitchFamily="18" charset="0"/>
              </a:rPr>
              <a:t>负载的阻抗角</a:t>
            </a:r>
            <a:r>
              <a:rPr lang="zh-CN" altLang="en-US" b="1" dirty="0">
                <a:latin typeface="Times New Roman" panose="02020603050405020304" pitchFamily="18" charset="0"/>
              </a:rPr>
              <a:t>决定。如</a:t>
            </a:r>
            <a:endParaRPr lang="zh-CN" altLang="en-US" b="1">
              <a:latin typeface="Times New Roman" panose="02020603050405020304" pitchFamily="18" charset="0"/>
            </a:endParaRPr>
          </a:p>
        </p:txBody>
      </p:sp>
      <p:sp>
        <p:nvSpPr>
          <p:cNvPr id="58372" name="文本框 58371"/>
          <p:cNvSpPr txBox="1"/>
          <p:nvPr/>
        </p:nvSpPr>
        <p:spPr>
          <a:xfrm>
            <a:off x="4562475" y="1219200"/>
            <a:ext cx="1303338" cy="457200"/>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P</a:t>
            </a:r>
            <a:r>
              <a:rPr lang="en-US" altLang="zh-CN" b="1">
                <a:latin typeface="Times New Roman" panose="02020603050405020304" pitchFamily="18" charset="0"/>
              </a:rPr>
              <a:t>=</a:t>
            </a:r>
            <a:r>
              <a:rPr lang="en-US" altLang="zh-CN" b="1" i="1" err="1">
                <a:latin typeface="Times New Roman" panose="02020603050405020304" pitchFamily="18" charset="0"/>
              </a:rPr>
              <a:t>S</a:t>
            </a:r>
            <a:r>
              <a:rPr lang="en-US" altLang="zh-CN" b="1" err="1">
                <a:latin typeface="Times New Roman" panose="02020603050405020304" pitchFamily="18" charset="0"/>
              </a:rPr>
              <a:t>cos</a:t>
            </a:r>
            <a:r>
              <a:rPr lang="en-US" altLang="zh-CN" b="1" i="1" err="1">
                <a:latin typeface="Symbol" panose="05050102010706020507" pitchFamily="18" charset="2"/>
              </a:rPr>
              <a:t>j</a:t>
            </a:r>
            <a:endParaRPr lang="en-US" altLang="zh-CN" b="1">
              <a:latin typeface="Times New Roman" panose="02020603050405020304" pitchFamily="18" charset="0"/>
            </a:endParaRPr>
          </a:p>
        </p:txBody>
      </p:sp>
      <p:grpSp>
        <p:nvGrpSpPr>
          <p:cNvPr id="58379" name="组合 58378"/>
          <p:cNvGrpSpPr/>
          <p:nvPr/>
        </p:nvGrpSpPr>
        <p:grpSpPr>
          <a:xfrm>
            <a:off x="1041400" y="1295400"/>
            <a:ext cx="2847975" cy="1447800"/>
            <a:chOff x="480" y="1344"/>
            <a:chExt cx="1794" cy="912"/>
          </a:xfrm>
        </p:grpSpPr>
        <p:sp>
          <p:nvSpPr>
            <p:cNvPr id="58373" name="矩形 58372"/>
            <p:cNvSpPr/>
            <p:nvPr/>
          </p:nvSpPr>
          <p:spPr>
            <a:xfrm>
              <a:off x="480" y="1344"/>
              <a:ext cx="672" cy="912"/>
            </a:xfrm>
            <a:prstGeom prst="rect">
              <a:avLst/>
            </a:prstGeom>
            <a:noFill/>
            <a:ln w="12700" cap="flat" cmpd="sng">
              <a:solidFill>
                <a:schemeClr val="tx1"/>
              </a:solidFill>
              <a:prstDash val="solid"/>
              <a:miter/>
              <a:headEnd type="none" w="med" len="med"/>
              <a:tailEnd type="none" w="med" len="med"/>
            </a:ln>
          </p:spPr>
          <p:txBody>
            <a:bodyPr wrap="none" anchor="ctr"/>
            <a:lstStyle/>
            <a:p>
              <a:pPr algn="ctr" eaLnBrk="1" hangingPunct="1">
                <a:spcBef>
                  <a:spcPct val="0"/>
                </a:spcBef>
              </a:pPr>
              <a:r>
                <a:rPr lang="en-US" altLang="zh-CN" b="1" i="1">
                  <a:latin typeface="Times New Roman" panose="02020603050405020304" pitchFamily="18" charset="0"/>
                </a:rPr>
                <a:t>S</a:t>
              </a:r>
            </a:p>
            <a:p>
              <a:pPr algn="ctr" eaLnBrk="1" hangingPunct="1">
                <a:spcBef>
                  <a:spcPct val="0"/>
                </a:spcBef>
              </a:pPr>
              <a:endParaRPr lang="en-US" altLang="zh-CN" b="1">
                <a:latin typeface="Times New Roman" panose="02020603050405020304" pitchFamily="18" charset="0"/>
              </a:endParaRPr>
            </a:p>
            <a:p>
              <a:pPr algn="ctr" eaLnBrk="1" hangingPunct="1">
                <a:spcBef>
                  <a:spcPct val="0"/>
                </a:spcBef>
              </a:pPr>
              <a:r>
                <a:rPr lang="en-US" altLang="zh-CN" b="1">
                  <a:latin typeface="Times New Roman" panose="02020603050405020304" pitchFamily="18" charset="0"/>
                </a:rPr>
                <a:t>75kVA</a:t>
              </a:r>
            </a:p>
          </p:txBody>
        </p:sp>
        <p:sp>
          <p:nvSpPr>
            <p:cNvPr id="58374" name="直接连接符 58373"/>
            <p:cNvSpPr/>
            <p:nvPr/>
          </p:nvSpPr>
          <p:spPr>
            <a:xfrm>
              <a:off x="1152" y="1488"/>
              <a:ext cx="576" cy="0"/>
            </a:xfrm>
            <a:prstGeom prst="line">
              <a:avLst/>
            </a:prstGeom>
            <a:ln w="12700" cap="flat" cmpd="sng">
              <a:solidFill>
                <a:schemeClr val="tx1"/>
              </a:solidFill>
              <a:prstDash val="solid"/>
              <a:headEnd type="none" w="med" len="med"/>
              <a:tailEnd type="none" w="med" len="med"/>
            </a:ln>
          </p:spPr>
        </p:sp>
        <p:sp>
          <p:nvSpPr>
            <p:cNvPr id="58375" name="直接连接符 58374"/>
            <p:cNvSpPr/>
            <p:nvPr/>
          </p:nvSpPr>
          <p:spPr>
            <a:xfrm>
              <a:off x="1152" y="2112"/>
              <a:ext cx="576" cy="0"/>
            </a:xfrm>
            <a:prstGeom prst="line">
              <a:avLst/>
            </a:prstGeom>
            <a:ln w="12700" cap="flat" cmpd="sng">
              <a:solidFill>
                <a:schemeClr val="tx1"/>
              </a:solidFill>
              <a:prstDash val="solid"/>
              <a:headEnd type="none" w="med" len="med"/>
              <a:tailEnd type="none" w="med" len="med"/>
            </a:ln>
          </p:spPr>
        </p:sp>
        <p:sp>
          <p:nvSpPr>
            <p:cNvPr id="58377" name="直接连接符 58376"/>
            <p:cNvSpPr/>
            <p:nvPr/>
          </p:nvSpPr>
          <p:spPr>
            <a:xfrm>
              <a:off x="1716" y="1488"/>
              <a:ext cx="0" cy="624"/>
            </a:xfrm>
            <a:prstGeom prst="line">
              <a:avLst/>
            </a:prstGeom>
            <a:ln w="12700" cap="flat" cmpd="sng">
              <a:solidFill>
                <a:schemeClr val="tx1"/>
              </a:solidFill>
              <a:prstDash val="solid"/>
              <a:headEnd type="none" w="med" len="med"/>
              <a:tailEnd type="none" w="med" len="med"/>
            </a:ln>
          </p:spPr>
        </p:sp>
        <p:sp>
          <p:nvSpPr>
            <p:cNvPr id="58376" name="矩形 58375"/>
            <p:cNvSpPr/>
            <p:nvPr/>
          </p:nvSpPr>
          <p:spPr>
            <a:xfrm rot="-10800000">
              <a:off x="1656" y="1632"/>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endParaRPr lang="zh-CN" altLang="en-US"/>
            </a:p>
          </p:txBody>
        </p:sp>
        <p:sp>
          <p:nvSpPr>
            <p:cNvPr id="58378" name="文本框 58377"/>
            <p:cNvSpPr txBox="1"/>
            <p:nvPr/>
          </p:nvSpPr>
          <p:spPr>
            <a:xfrm>
              <a:off x="1770" y="1632"/>
              <a:ext cx="504" cy="288"/>
            </a:xfrm>
            <a:prstGeom prst="rect">
              <a:avLst/>
            </a:prstGeom>
            <a:noFill/>
            <a:ln w="12700">
              <a:noFill/>
            </a:ln>
          </p:spPr>
          <p:txBody>
            <a:bodyPr wrap="none" anchor="ctr">
              <a:spAutoFit/>
            </a:bodyPr>
            <a:lstStyle/>
            <a:p>
              <a:pPr algn="ctr" eaLnBrk="1" hangingPunct="1">
                <a:spcBef>
                  <a:spcPct val="0"/>
                </a:spcBef>
              </a:pPr>
              <a:r>
                <a:rPr lang="zh-CN" altLang="en-US" b="1" dirty="0">
                  <a:latin typeface="Times New Roman" panose="02020603050405020304" pitchFamily="18" charset="0"/>
                </a:rPr>
                <a:t>负载</a:t>
              </a:r>
              <a:endParaRPr lang="zh-CN" altLang="en-US" b="1">
                <a:latin typeface="Times New Roman" panose="02020603050405020304" pitchFamily="18" charset="0"/>
              </a:endParaRPr>
            </a:p>
          </p:txBody>
        </p:sp>
      </p:grpSp>
      <p:sp>
        <p:nvSpPr>
          <p:cNvPr id="58380" name="文本框 58379"/>
          <p:cNvSpPr txBox="1"/>
          <p:nvPr/>
        </p:nvSpPr>
        <p:spPr>
          <a:xfrm>
            <a:off x="4572000" y="1752600"/>
            <a:ext cx="3114675" cy="457200"/>
          </a:xfrm>
          <a:prstGeom prst="rect">
            <a:avLst/>
          </a:prstGeom>
          <a:noFill/>
          <a:ln w="12700">
            <a:noFill/>
          </a:ln>
        </p:spPr>
        <p:txBody>
          <a:bodyPr wrap="none" anchor="ctr">
            <a:spAutoFit/>
          </a:bodyPr>
          <a:lstStyle/>
          <a:p>
            <a:pPr eaLnBrk="1" hangingPunct="1">
              <a:spcBef>
                <a:spcPct val="0"/>
              </a:spcBef>
            </a:pPr>
            <a:r>
              <a:rPr lang="en-US" altLang="zh-CN" b="1" err="1">
                <a:latin typeface="Times New Roman" panose="02020603050405020304" pitchFamily="18" charset="0"/>
              </a:rPr>
              <a:t>cos</a:t>
            </a:r>
            <a:r>
              <a:rPr lang="en-US" altLang="zh-CN" b="1" i="1" err="1">
                <a:latin typeface="Symbol" panose="05050102010706020507" pitchFamily="18" charset="2"/>
              </a:rPr>
              <a:t>j</a:t>
            </a:r>
            <a:r>
              <a:rPr lang="en-US" altLang="zh-CN" b="1" i="1">
                <a:latin typeface="Symbol" panose="05050102010706020507" pitchFamily="18" charset="2"/>
              </a:rPr>
              <a:t> </a:t>
            </a:r>
            <a:r>
              <a:rPr lang="en-US" altLang="zh-CN" b="1">
                <a:latin typeface="Times New Roman" panose="02020603050405020304" pitchFamily="18" charset="0"/>
              </a:rPr>
              <a:t>=1,     </a:t>
            </a:r>
            <a:r>
              <a:rPr lang="en-US" altLang="zh-CN" b="1" i="1">
                <a:latin typeface="Times New Roman" panose="02020603050405020304" pitchFamily="18" charset="0"/>
              </a:rPr>
              <a:t>P</a:t>
            </a:r>
            <a:r>
              <a:rPr lang="en-US" altLang="zh-CN" b="1">
                <a:latin typeface="Times New Roman" panose="02020603050405020304" pitchFamily="18" charset="0"/>
              </a:rPr>
              <a:t>=</a:t>
            </a:r>
            <a:r>
              <a:rPr lang="en-US" altLang="zh-CN" b="1" i="1">
                <a:latin typeface="Times New Roman" panose="02020603050405020304" pitchFamily="18" charset="0"/>
              </a:rPr>
              <a:t>S</a:t>
            </a:r>
            <a:r>
              <a:rPr lang="en-US" altLang="zh-CN" b="1">
                <a:latin typeface="Times New Roman" panose="02020603050405020304" pitchFamily="18" charset="0"/>
              </a:rPr>
              <a:t>=75kW</a:t>
            </a:r>
          </a:p>
        </p:txBody>
      </p:sp>
      <p:sp>
        <p:nvSpPr>
          <p:cNvPr id="58381" name="文本框 58380"/>
          <p:cNvSpPr txBox="1"/>
          <p:nvPr/>
        </p:nvSpPr>
        <p:spPr>
          <a:xfrm>
            <a:off x="4572000" y="2286000"/>
            <a:ext cx="3724275" cy="457200"/>
          </a:xfrm>
          <a:prstGeom prst="rect">
            <a:avLst/>
          </a:prstGeom>
          <a:noFill/>
          <a:ln w="12700">
            <a:noFill/>
          </a:ln>
        </p:spPr>
        <p:txBody>
          <a:bodyPr wrap="none" anchor="ctr">
            <a:spAutoFit/>
          </a:bodyPr>
          <a:lstStyle/>
          <a:p>
            <a:pPr eaLnBrk="1" hangingPunct="1">
              <a:spcBef>
                <a:spcPct val="0"/>
              </a:spcBef>
            </a:pPr>
            <a:r>
              <a:rPr lang="en-US" altLang="zh-CN" b="1" err="1">
                <a:latin typeface="Times New Roman" panose="02020603050405020304" pitchFamily="18" charset="0"/>
              </a:rPr>
              <a:t>cos</a:t>
            </a:r>
            <a:r>
              <a:rPr lang="en-US" altLang="zh-CN" b="1" i="1" err="1">
                <a:latin typeface="Symbol" panose="05050102010706020507" pitchFamily="18" charset="2"/>
              </a:rPr>
              <a:t>j</a:t>
            </a:r>
            <a:r>
              <a:rPr lang="en-US" altLang="zh-CN" b="1" i="1">
                <a:latin typeface="Symbol" panose="05050102010706020507" pitchFamily="18" charset="2"/>
              </a:rPr>
              <a:t> </a:t>
            </a:r>
            <a:r>
              <a:rPr lang="en-US" altLang="zh-CN" b="1">
                <a:latin typeface="Times New Roman" panose="02020603050405020304" pitchFamily="18" charset="0"/>
              </a:rPr>
              <a:t>=0.7,  </a:t>
            </a:r>
            <a:r>
              <a:rPr lang="en-US" altLang="zh-CN" b="1" i="1">
                <a:latin typeface="Times New Roman" panose="02020603050405020304" pitchFamily="18" charset="0"/>
              </a:rPr>
              <a:t>P</a:t>
            </a:r>
            <a:r>
              <a:rPr lang="en-US" altLang="zh-CN" b="1">
                <a:latin typeface="Times New Roman" panose="02020603050405020304" pitchFamily="18" charset="0"/>
              </a:rPr>
              <a:t>=0.7</a:t>
            </a:r>
            <a:r>
              <a:rPr lang="en-US" altLang="zh-CN" b="1" i="1">
                <a:latin typeface="Times New Roman" panose="02020603050405020304" pitchFamily="18" charset="0"/>
              </a:rPr>
              <a:t>S</a:t>
            </a:r>
            <a:r>
              <a:rPr lang="en-US" altLang="zh-CN" b="1">
                <a:latin typeface="Times New Roman" panose="02020603050405020304" pitchFamily="18" charset="0"/>
              </a:rPr>
              <a:t>=52.5kW</a:t>
            </a:r>
          </a:p>
        </p:txBody>
      </p:sp>
      <p:sp>
        <p:nvSpPr>
          <p:cNvPr id="58382" name="文本框 58381"/>
          <p:cNvSpPr txBox="1"/>
          <p:nvPr/>
        </p:nvSpPr>
        <p:spPr>
          <a:xfrm>
            <a:off x="609600" y="2895600"/>
            <a:ext cx="6523038" cy="822325"/>
          </a:xfrm>
          <a:prstGeom prst="rect">
            <a:avLst/>
          </a:prstGeom>
          <a:noFill/>
          <a:ln w="12700">
            <a:noFill/>
          </a:ln>
        </p:spPr>
        <p:txBody>
          <a:bodyPr wrap="none" anchor="ctr">
            <a:spAutoFit/>
          </a:bodyPr>
          <a:lstStyle/>
          <a:p>
            <a:pPr algn="ctr" eaLnBrk="1" hangingPunct="1">
              <a:spcBef>
                <a:spcPct val="0"/>
              </a:spcBef>
            </a:pPr>
            <a:r>
              <a:rPr lang="zh-CN" altLang="en-US" b="1" dirty="0">
                <a:latin typeface="Times New Roman" panose="02020603050405020304" pitchFamily="18" charset="0"/>
              </a:rPr>
              <a:t>一般用户： 异步电机          空载</a:t>
            </a:r>
            <a:r>
              <a:rPr lang="en-US" altLang="zh-CN" b="1" err="1">
                <a:latin typeface="Times New Roman" panose="02020603050405020304" pitchFamily="18" charset="0"/>
              </a:rPr>
              <a:t>cos</a:t>
            </a:r>
            <a:r>
              <a:rPr lang="en-US" altLang="zh-CN" b="1" i="1" err="1">
                <a:latin typeface="Symbol" panose="05050102010706020507" pitchFamily="18" charset="2"/>
              </a:rPr>
              <a:t>j</a:t>
            </a:r>
            <a:r>
              <a:rPr lang="en-US" altLang="zh-CN" b="1" i="1">
                <a:latin typeface="Symbol" panose="05050102010706020507" pitchFamily="18" charset="2"/>
              </a:rPr>
              <a:t> </a:t>
            </a:r>
            <a:r>
              <a:rPr lang="en-US" altLang="zh-CN" b="1">
                <a:latin typeface="Symbol" panose="05050102010706020507" pitchFamily="18" charset="2"/>
              </a:rPr>
              <a:t> </a:t>
            </a:r>
            <a:r>
              <a:rPr lang="en-US" altLang="zh-CN" b="1">
                <a:latin typeface="Times New Roman" panose="02020603050405020304" pitchFamily="18" charset="0"/>
              </a:rPr>
              <a:t>=0.2~0.3</a:t>
            </a:r>
          </a:p>
          <a:p>
            <a:pPr algn="ctr" eaLnBrk="1" hangingPunct="1">
              <a:spcBef>
                <a:spcPct val="0"/>
              </a:spcBef>
            </a:pPr>
            <a:r>
              <a:rPr lang="en-US" altLang="zh-CN" b="1" dirty="0">
                <a:latin typeface="Times New Roman" panose="02020603050405020304" pitchFamily="18" charset="0"/>
              </a:rPr>
              <a:t>                                                 </a:t>
            </a:r>
            <a:r>
              <a:rPr lang="zh-CN" altLang="en-US" b="1" dirty="0">
                <a:latin typeface="Times New Roman" panose="02020603050405020304" pitchFamily="18" charset="0"/>
              </a:rPr>
              <a:t>满载</a:t>
            </a:r>
            <a:r>
              <a:rPr lang="en-US" altLang="zh-CN" b="1" err="1">
                <a:latin typeface="Times New Roman" panose="02020603050405020304" pitchFamily="18" charset="0"/>
              </a:rPr>
              <a:t>cos</a:t>
            </a:r>
            <a:r>
              <a:rPr lang="en-US" altLang="zh-CN" b="1" i="1" err="1">
                <a:latin typeface="Symbol" panose="05050102010706020507" pitchFamily="18" charset="2"/>
              </a:rPr>
              <a:t>j</a:t>
            </a:r>
            <a:r>
              <a:rPr lang="en-US" altLang="zh-CN" b="1" i="1">
                <a:latin typeface="Symbol" panose="05050102010706020507" pitchFamily="18" charset="2"/>
              </a:rPr>
              <a:t>  </a:t>
            </a:r>
            <a:r>
              <a:rPr lang="en-US" altLang="zh-CN" b="1">
                <a:latin typeface="Times New Roman" panose="02020603050405020304" pitchFamily="18" charset="0"/>
              </a:rPr>
              <a:t>=0.7~0.85</a:t>
            </a:r>
          </a:p>
        </p:txBody>
      </p:sp>
      <p:sp>
        <p:nvSpPr>
          <p:cNvPr id="58383" name="文本框 58382"/>
          <p:cNvSpPr txBox="1"/>
          <p:nvPr/>
        </p:nvSpPr>
        <p:spPr>
          <a:xfrm>
            <a:off x="2324100" y="3657600"/>
            <a:ext cx="4697413" cy="457200"/>
          </a:xfrm>
          <a:prstGeom prst="rect">
            <a:avLst/>
          </a:prstGeom>
          <a:noFill/>
          <a:ln w="12700">
            <a:noFill/>
          </a:ln>
        </p:spPr>
        <p:txBody>
          <a:bodyPr wrap="none" anchor="ctr">
            <a:spAutoFit/>
          </a:bodyPr>
          <a:lstStyle/>
          <a:p>
            <a:pPr algn="ctr" eaLnBrk="1" hangingPunct="1">
              <a:spcBef>
                <a:spcPct val="0"/>
              </a:spcBef>
            </a:pPr>
            <a:r>
              <a:rPr lang="zh-CN" altLang="en-US" b="1" dirty="0">
                <a:latin typeface="Times New Roman" panose="02020603050405020304" pitchFamily="18" charset="0"/>
              </a:rPr>
              <a:t>日光灯                      </a:t>
            </a:r>
            <a:r>
              <a:rPr lang="en-US" altLang="zh-CN" b="1" err="1">
                <a:latin typeface="Times New Roman" panose="02020603050405020304" pitchFamily="18" charset="0"/>
              </a:rPr>
              <a:t>cos</a:t>
            </a:r>
            <a:r>
              <a:rPr lang="en-US" altLang="zh-CN" b="1" i="1" err="1">
                <a:latin typeface="Symbol" panose="05050102010706020507" pitchFamily="18" charset="2"/>
              </a:rPr>
              <a:t>j</a:t>
            </a:r>
            <a:r>
              <a:rPr lang="en-US" altLang="zh-CN" b="1" i="1">
                <a:latin typeface="Symbol" panose="05050102010706020507" pitchFamily="18" charset="2"/>
              </a:rPr>
              <a:t> </a:t>
            </a:r>
            <a:r>
              <a:rPr lang="en-US" altLang="zh-CN" b="1">
                <a:latin typeface="Times New Roman" panose="02020603050405020304" pitchFamily="18" charset="0"/>
              </a:rPr>
              <a:t>=0.45~0.6</a:t>
            </a:r>
            <a:endParaRPr lang="en-US" altLang="zh-CN" b="1" i="1">
              <a:latin typeface="Symbol" panose="05050102010706020507" pitchFamily="18" charset="2"/>
            </a:endParaRPr>
          </a:p>
        </p:txBody>
      </p:sp>
      <p:sp>
        <p:nvSpPr>
          <p:cNvPr id="58384" name="文本框 58383"/>
          <p:cNvSpPr txBox="1"/>
          <p:nvPr/>
        </p:nvSpPr>
        <p:spPr>
          <a:xfrm>
            <a:off x="598488" y="4838700"/>
            <a:ext cx="8545512" cy="457200"/>
          </a:xfrm>
          <a:prstGeom prst="rect">
            <a:avLst/>
          </a:prstGeom>
          <a:noFill/>
          <a:ln w="12700">
            <a:noFill/>
          </a:ln>
        </p:spPr>
        <p:txBody>
          <a:bodyPr anchor="ctr">
            <a:spAutoFit/>
          </a:bodyPr>
          <a:lstStyle/>
          <a:p>
            <a:pPr algn="just" eaLnBrk="1" hangingPunct="1">
              <a:spcBef>
                <a:spcPct val="0"/>
              </a:spcBef>
            </a:pPr>
            <a:r>
              <a:rPr lang="en-US" altLang="zh-CN" b="1" dirty="0">
                <a:latin typeface="Times New Roman" panose="02020603050405020304" pitchFamily="18" charset="0"/>
              </a:rPr>
              <a:t> </a:t>
            </a:r>
            <a:r>
              <a:rPr lang="en-US" altLang="zh-CN" b="1">
                <a:solidFill>
                  <a:srgbClr val="660033"/>
                </a:solidFill>
                <a:latin typeface="Times New Roman" panose="02020603050405020304" pitchFamily="18"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设备不能充分利用。电流到了额定值，但设备容量还有；                  </a:t>
            </a:r>
          </a:p>
        </p:txBody>
      </p:sp>
      <p:sp>
        <p:nvSpPr>
          <p:cNvPr id="58385" name="矩形 58384"/>
          <p:cNvSpPr/>
          <p:nvPr/>
        </p:nvSpPr>
        <p:spPr>
          <a:xfrm>
            <a:off x="647700" y="5257800"/>
            <a:ext cx="8077200" cy="968375"/>
          </a:xfrm>
          <a:prstGeom prst="rect">
            <a:avLst/>
          </a:prstGeom>
          <a:noFill/>
          <a:ln w="9525">
            <a:noFill/>
          </a:ln>
        </p:spPr>
        <p:txBody>
          <a:bodyPr>
            <a:spAutoFit/>
          </a:bodyPr>
          <a:lstStyle/>
          <a:p>
            <a:pPr marL="476250" indent="-476250" algn="just" eaLnBrk="1" hangingPunct="1">
              <a:lnSpc>
                <a:spcPct val="120000"/>
              </a:lnSpc>
              <a:spcBef>
                <a:spcPct val="0"/>
              </a:spcBef>
            </a:pPr>
            <a:r>
              <a:rPr lang="en-US" altLang="zh-CN" b="1">
                <a:solidFill>
                  <a:srgbClr val="660033"/>
                </a:solidFill>
                <a:latin typeface="Times New Roman" panose="02020603050405020304" pitchFamily="18" charset="0"/>
              </a:rPr>
              <a:t>(2)</a:t>
            </a:r>
            <a:r>
              <a:rPr lang="en-US" altLang="zh-CN" b="1" dirty="0">
                <a:latin typeface="Times New Roman" panose="02020603050405020304" pitchFamily="18" charset="0"/>
              </a:rPr>
              <a:t> </a:t>
            </a:r>
            <a:r>
              <a:rPr lang="zh-CN" altLang="en-US" b="1" dirty="0">
                <a:latin typeface="Times New Roman" panose="02020603050405020304" pitchFamily="18" charset="0"/>
              </a:rPr>
              <a:t>当输出相同的有功功率时，线路上电流大  </a:t>
            </a:r>
            <a:r>
              <a:rPr lang="en-US" altLang="zh-CN" b="1" i="1">
                <a:latin typeface="Times New Roman" panose="02020603050405020304" pitchFamily="18" charset="0"/>
              </a:rPr>
              <a:t>I</a:t>
            </a:r>
            <a:r>
              <a:rPr lang="en-US" altLang="zh-CN" b="1">
                <a:latin typeface="Times New Roman" panose="02020603050405020304" pitchFamily="18" charset="0"/>
              </a:rPr>
              <a:t>=</a:t>
            </a:r>
            <a:r>
              <a:rPr lang="en-US" altLang="zh-CN" b="1" i="1">
                <a:latin typeface="Times New Roman" panose="02020603050405020304" pitchFamily="18" charset="0"/>
              </a:rPr>
              <a:t>P</a:t>
            </a:r>
            <a:r>
              <a:rPr lang="en-US" altLang="zh-CN" b="1">
                <a:latin typeface="Times New Roman" panose="02020603050405020304" pitchFamily="18" charset="0"/>
              </a:rPr>
              <a:t>/(</a:t>
            </a:r>
            <a:r>
              <a:rPr lang="en-US" altLang="zh-CN" b="1" i="1" err="1">
                <a:latin typeface="Times New Roman" panose="02020603050405020304" pitchFamily="18" charset="0"/>
              </a:rPr>
              <a:t>U</a:t>
            </a:r>
            <a:r>
              <a:rPr lang="en-US" altLang="zh-CN" b="1" err="1">
                <a:latin typeface="Times New Roman" panose="02020603050405020304" pitchFamily="18" charset="0"/>
              </a:rPr>
              <a:t>cos</a:t>
            </a:r>
            <a:r>
              <a:rPr lang="en-US" altLang="zh-CN" b="1" i="1" err="1">
                <a:latin typeface="Symbol" panose="05050102010706020507" pitchFamily="18" charset="2"/>
              </a:rPr>
              <a:t>j</a:t>
            </a:r>
            <a:r>
              <a:rPr lang="en-US" altLang="zh-CN" b="1">
                <a:latin typeface="Symbol" panose="05050102010706020507" pitchFamily="18" charset="2"/>
              </a:rPr>
              <a:t> </a:t>
            </a:r>
            <a:r>
              <a:rPr lang="en-US" altLang="zh-CN" b="1" dirty="0">
                <a:latin typeface="Times New Roman" panose="02020603050405020304" pitchFamily="18" charset="0"/>
              </a:rPr>
              <a:t>)</a:t>
            </a:r>
            <a:r>
              <a:rPr lang="zh-CN" altLang="en-US" b="1" dirty="0">
                <a:latin typeface="Times New Roman" panose="02020603050405020304" pitchFamily="18" charset="0"/>
              </a:rPr>
              <a:t>，线路压降损耗大。</a:t>
            </a:r>
          </a:p>
        </p:txBody>
      </p:sp>
      <p:sp>
        <p:nvSpPr>
          <p:cNvPr id="58386" name="文本框 58385"/>
          <p:cNvSpPr txBox="1"/>
          <p:nvPr/>
        </p:nvSpPr>
        <p:spPr>
          <a:xfrm>
            <a:off x="381000" y="4267200"/>
            <a:ext cx="4181475" cy="457200"/>
          </a:xfrm>
          <a:prstGeom prst="rect">
            <a:avLst/>
          </a:prstGeom>
          <a:noFill/>
          <a:ln w="9525">
            <a:noFill/>
          </a:ln>
        </p:spPr>
        <p:txBody>
          <a:bodyPr>
            <a:spAutoFit/>
          </a:bodyPr>
          <a:lstStyle/>
          <a:p>
            <a:pPr eaLnBrk="1" hangingPunct="1"/>
            <a:r>
              <a:rPr lang="zh-CN" altLang="en-US" b="1" i="1" dirty="0">
                <a:solidFill>
                  <a:srgbClr val="3333FF"/>
                </a:solidFill>
                <a:latin typeface="Times New Roman" panose="02020603050405020304" pitchFamily="18" charset="0"/>
              </a:rPr>
              <a:t>功率因数低带来的问题</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0-#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iterate type="lt">
                                    <p:tmPct val="100000"/>
                                  </p:iterate>
                                  <p:childTnLst>
                                    <p:set>
                                      <p:cBhvr>
                                        <p:cTn id="12" dur="1" fill="hold">
                                          <p:stCondLst>
                                            <p:cond delay="0"/>
                                          </p:stCondLst>
                                        </p:cTn>
                                        <p:tgtEl>
                                          <p:spTgt spid="58371"/>
                                        </p:tgtEl>
                                        <p:attrNameLst>
                                          <p:attrName>style.visibility</p:attrName>
                                        </p:attrNameLst>
                                      </p:cBhvr>
                                      <p:to>
                                        <p:strVal val="visible"/>
                                      </p:to>
                                    </p:set>
                                    <p:anim calcmode="lin" valueType="num">
                                      <p:cBhvr>
                                        <p:cTn id="13" dur="75" fill="hold"/>
                                        <p:tgtEl>
                                          <p:spTgt spid="58371"/>
                                        </p:tgtEl>
                                        <p:attrNameLst>
                                          <p:attrName>ppt_w</p:attrName>
                                        </p:attrNameLst>
                                      </p:cBhvr>
                                      <p:tavLst>
                                        <p:tav tm="0">
                                          <p:val>
                                            <p:fltVal val="0"/>
                                          </p:val>
                                        </p:tav>
                                        <p:tav tm="100000">
                                          <p:val>
                                            <p:strVal val="#ppt_w"/>
                                          </p:val>
                                        </p:tav>
                                      </p:tavLst>
                                    </p:anim>
                                    <p:anim calcmode="lin" valueType="num">
                                      <p:cBhvr>
                                        <p:cTn id="14" dur="75" fill="hold"/>
                                        <p:tgtEl>
                                          <p:spTgt spid="5837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379"/>
                                        </p:tgtEl>
                                        <p:attrNameLst>
                                          <p:attrName>style.visibility</p:attrName>
                                        </p:attrNameLst>
                                      </p:cBhvr>
                                      <p:to>
                                        <p:strVal val="visible"/>
                                      </p:to>
                                    </p:set>
                                    <p:anim calcmode="lin" valueType="num">
                                      <p:cBhvr additive="base">
                                        <p:cTn id="19" dur="500" fill="hold"/>
                                        <p:tgtEl>
                                          <p:spTgt spid="58379"/>
                                        </p:tgtEl>
                                        <p:attrNameLst>
                                          <p:attrName>ppt_x</p:attrName>
                                        </p:attrNameLst>
                                      </p:cBhvr>
                                      <p:tavLst>
                                        <p:tav tm="0">
                                          <p:val>
                                            <p:strVal val="0-#ppt_w/2"/>
                                          </p:val>
                                        </p:tav>
                                        <p:tav tm="100000">
                                          <p:val>
                                            <p:strVal val="#ppt_x"/>
                                          </p:val>
                                        </p:tav>
                                      </p:tavLst>
                                    </p:anim>
                                    <p:anim calcmode="lin" valueType="num">
                                      <p:cBhvr additive="base">
                                        <p:cTn id="20" dur="500" fill="hold"/>
                                        <p:tgtEl>
                                          <p:spTgt spid="583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58372"/>
                                        </p:tgtEl>
                                        <p:attrNameLst>
                                          <p:attrName>style.visibility</p:attrName>
                                        </p:attrNameLst>
                                      </p:cBhvr>
                                      <p:to>
                                        <p:strVal val="visible"/>
                                      </p:to>
                                    </p:set>
                                    <p:anim calcmode="lin" valueType="num">
                                      <p:cBhvr>
                                        <p:cTn id="25" dur="500" fill="hold"/>
                                        <p:tgtEl>
                                          <p:spTgt spid="58372"/>
                                        </p:tgtEl>
                                        <p:attrNameLst>
                                          <p:attrName>ppt_w</p:attrName>
                                        </p:attrNameLst>
                                      </p:cBhvr>
                                      <p:tavLst>
                                        <p:tav tm="0">
                                          <p:val>
                                            <p:strVal val="2/3*#ppt_w"/>
                                          </p:val>
                                        </p:tav>
                                        <p:tav tm="100000">
                                          <p:val>
                                            <p:strVal val="#ppt_w"/>
                                          </p:val>
                                        </p:tav>
                                      </p:tavLst>
                                    </p:anim>
                                    <p:anim calcmode="lin" valueType="num">
                                      <p:cBhvr>
                                        <p:cTn id="26" dur="500" fill="hold"/>
                                        <p:tgtEl>
                                          <p:spTgt spid="58372"/>
                                        </p:tgtEl>
                                        <p:attrNameLst>
                                          <p:attrName>ppt_h</p:attrName>
                                        </p:attrNameLst>
                                      </p:cBhvr>
                                      <p:tavLst>
                                        <p:tav tm="0">
                                          <p:val>
                                            <p:strVal val="2/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8380"/>
                                        </p:tgtEl>
                                        <p:attrNameLst>
                                          <p:attrName>style.visibility</p:attrName>
                                        </p:attrNameLst>
                                      </p:cBhvr>
                                      <p:to>
                                        <p:strVal val="visible"/>
                                      </p:to>
                                    </p:set>
                                    <p:animEffect transition="in" filter="slide(fromBottom)">
                                      <p:cBhvr>
                                        <p:cTn id="31" dur="500"/>
                                        <p:tgtEl>
                                          <p:spTgt spid="58380"/>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58381"/>
                                        </p:tgtEl>
                                        <p:attrNameLst>
                                          <p:attrName>style.visibility</p:attrName>
                                        </p:attrNameLst>
                                      </p:cBhvr>
                                      <p:to>
                                        <p:strVal val="visible"/>
                                      </p:to>
                                    </p:set>
                                    <p:animEffect transition="in" filter="slide(fromBottom)">
                                      <p:cBhvr>
                                        <p:cTn id="36" dur="500"/>
                                        <p:tgtEl>
                                          <p:spTgt spid="5838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8382"/>
                                        </p:tgtEl>
                                        <p:attrNameLst>
                                          <p:attrName>style.visibility</p:attrName>
                                        </p:attrNameLst>
                                      </p:cBhvr>
                                      <p:to>
                                        <p:strVal val="visible"/>
                                      </p:to>
                                    </p:set>
                                    <p:animEffect transition="in" filter="wipe(left)">
                                      <p:cBhvr>
                                        <p:cTn id="41" dur="500"/>
                                        <p:tgtEl>
                                          <p:spTgt spid="5838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8383"/>
                                        </p:tgtEl>
                                        <p:attrNameLst>
                                          <p:attrName>style.visibility</p:attrName>
                                        </p:attrNameLst>
                                      </p:cBhvr>
                                      <p:to>
                                        <p:strVal val="visible"/>
                                      </p:to>
                                    </p:set>
                                    <p:anim calcmode="lin" valueType="num">
                                      <p:cBhvr additive="base">
                                        <p:cTn id="46" dur="500" fill="hold"/>
                                        <p:tgtEl>
                                          <p:spTgt spid="58383"/>
                                        </p:tgtEl>
                                        <p:attrNameLst>
                                          <p:attrName>ppt_x</p:attrName>
                                        </p:attrNameLst>
                                      </p:cBhvr>
                                      <p:tavLst>
                                        <p:tav tm="0">
                                          <p:val>
                                            <p:strVal val="#ppt_x"/>
                                          </p:val>
                                        </p:tav>
                                        <p:tav tm="100000">
                                          <p:val>
                                            <p:strVal val="#ppt_x"/>
                                          </p:val>
                                        </p:tav>
                                      </p:tavLst>
                                    </p:anim>
                                    <p:anim calcmode="lin" valueType="num">
                                      <p:cBhvr additive="base">
                                        <p:cTn id="47" dur="500" fill="hold"/>
                                        <p:tgtEl>
                                          <p:spTgt spid="5838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8386"/>
                                        </p:tgtEl>
                                        <p:attrNameLst>
                                          <p:attrName>style.visibility</p:attrName>
                                        </p:attrNameLst>
                                      </p:cBhvr>
                                      <p:to>
                                        <p:strVal val="visible"/>
                                      </p:to>
                                    </p:set>
                                    <p:animEffect transition="in" filter="wipe(left)">
                                      <p:cBhvr>
                                        <p:cTn id="52" dur="500"/>
                                        <p:tgtEl>
                                          <p:spTgt spid="5838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8384"/>
                                        </p:tgtEl>
                                        <p:attrNameLst>
                                          <p:attrName>style.visibility</p:attrName>
                                        </p:attrNameLst>
                                      </p:cBhvr>
                                      <p:to>
                                        <p:strVal val="visible"/>
                                      </p:to>
                                    </p:set>
                                    <p:anim calcmode="lin" valueType="num">
                                      <p:cBhvr additive="base">
                                        <p:cTn id="57" dur="500" fill="hold"/>
                                        <p:tgtEl>
                                          <p:spTgt spid="58384"/>
                                        </p:tgtEl>
                                        <p:attrNameLst>
                                          <p:attrName>ppt_x</p:attrName>
                                        </p:attrNameLst>
                                      </p:cBhvr>
                                      <p:tavLst>
                                        <p:tav tm="0">
                                          <p:val>
                                            <p:strVal val="#ppt_x"/>
                                          </p:val>
                                        </p:tav>
                                        <p:tav tm="100000">
                                          <p:val>
                                            <p:strVal val="#ppt_x"/>
                                          </p:val>
                                        </p:tav>
                                      </p:tavLst>
                                    </p:anim>
                                    <p:anim calcmode="lin" valueType="num">
                                      <p:cBhvr additive="base">
                                        <p:cTn id="58" dur="500" fill="hold"/>
                                        <p:tgtEl>
                                          <p:spTgt spid="5838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8385"/>
                                        </p:tgtEl>
                                        <p:attrNameLst>
                                          <p:attrName>style.visibility</p:attrName>
                                        </p:attrNameLst>
                                      </p:cBhvr>
                                      <p:to>
                                        <p:strVal val="visible"/>
                                      </p:to>
                                    </p:set>
                                    <p:anim calcmode="lin" valueType="num">
                                      <p:cBhvr additive="base">
                                        <p:cTn id="63" dur="500" fill="hold"/>
                                        <p:tgtEl>
                                          <p:spTgt spid="58385"/>
                                        </p:tgtEl>
                                        <p:attrNameLst>
                                          <p:attrName>ppt_x</p:attrName>
                                        </p:attrNameLst>
                                      </p:cBhvr>
                                      <p:tavLst>
                                        <p:tav tm="0">
                                          <p:val>
                                            <p:strVal val="#ppt_x"/>
                                          </p:val>
                                        </p:tav>
                                        <p:tav tm="100000">
                                          <p:val>
                                            <p:strVal val="#ppt_x"/>
                                          </p:val>
                                        </p:tav>
                                      </p:tavLst>
                                    </p:anim>
                                    <p:anim calcmode="lin" valueType="num">
                                      <p:cBhvr additive="base">
                                        <p:cTn id="64" dur="500" fill="hold"/>
                                        <p:tgtEl>
                                          <p:spTgt spid="58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p:bldP spid="58372" grpId="0"/>
      <p:bldP spid="58380" grpId="0"/>
      <p:bldP spid="58381" grpId="0"/>
      <p:bldP spid="58382" grpId="0"/>
      <p:bldP spid="58383" grpId="0"/>
      <p:bldP spid="58384" grpId="0"/>
      <p:bldP spid="58385" grpId="0"/>
      <p:bldP spid="5838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9393"/>
          <p:cNvSpPr txBox="1"/>
          <p:nvPr/>
        </p:nvSpPr>
        <p:spPr>
          <a:xfrm>
            <a:off x="571500" y="236538"/>
            <a:ext cx="7124700" cy="822325"/>
          </a:xfrm>
          <a:prstGeom prst="rect">
            <a:avLst/>
          </a:prstGeom>
          <a:noFill/>
          <a:ln w="12700">
            <a:noFill/>
          </a:ln>
        </p:spPr>
        <p:txBody>
          <a:bodyPr anchor="ctr">
            <a:spAutoFit/>
          </a:bodyPr>
          <a:lstStyle/>
          <a:p>
            <a:pPr eaLnBrk="1" hangingPunct="1">
              <a:spcBef>
                <a:spcPct val="0"/>
              </a:spcBef>
            </a:pPr>
            <a:r>
              <a:rPr lang="zh-CN" altLang="en-US" b="1" i="1" dirty="0">
                <a:solidFill>
                  <a:srgbClr val="3333FF"/>
                </a:solidFill>
                <a:latin typeface="Times New Roman" panose="02020603050405020304" pitchFamily="18" charset="0"/>
              </a:rPr>
              <a:t>解决办法</a:t>
            </a:r>
            <a:r>
              <a:rPr lang="zh-CN" altLang="en-US" b="1" dirty="0">
                <a:latin typeface="Times New Roman" panose="02020603050405020304" pitchFamily="18" charset="0"/>
              </a:rPr>
              <a:t>：一般，并联电容，提高功率因数。</a:t>
            </a:r>
          </a:p>
          <a:p>
            <a:pPr eaLnBrk="1" hangingPunct="1">
              <a:spcBef>
                <a:spcPct val="0"/>
              </a:spcBef>
            </a:pPr>
            <a:r>
              <a:rPr lang="zh-CN" altLang="en-US" b="1" dirty="0">
                <a:solidFill>
                  <a:srgbClr val="660033"/>
                </a:solidFill>
                <a:latin typeface="Times New Roman" panose="02020603050405020304" pitchFamily="18" charset="0"/>
              </a:rPr>
              <a:t> 	     </a:t>
            </a:r>
            <a:r>
              <a:rPr lang="en-US" altLang="zh-CN" b="1" dirty="0">
                <a:solidFill>
                  <a:srgbClr val="660033"/>
                </a:solidFill>
                <a:latin typeface="Times New Roman" panose="02020603050405020304" pitchFamily="18" charset="0"/>
              </a:rPr>
              <a:t>(</a:t>
            </a:r>
            <a:r>
              <a:rPr lang="zh-CN" altLang="en-US" b="1" dirty="0">
                <a:solidFill>
                  <a:srgbClr val="660033"/>
                </a:solidFill>
                <a:latin typeface="Times New Roman" panose="02020603050405020304" pitchFamily="18" charset="0"/>
              </a:rPr>
              <a:t>因为一般情况下，负载是感性的。</a:t>
            </a:r>
            <a:r>
              <a:rPr lang="en-US" altLang="zh-CN" b="1">
                <a:solidFill>
                  <a:srgbClr val="660033"/>
                </a:solidFill>
                <a:latin typeface="Times New Roman" panose="02020603050405020304" pitchFamily="18" charset="0"/>
              </a:rPr>
              <a:t>)</a:t>
            </a:r>
          </a:p>
        </p:txBody>
      </p:sp>
      <p:sp>
        <p:nvSpPr>
          <p:cNvPr id="59395" name="文本框 59394"/>
          <p:cNvSpPr txBox="1"/>
          <p:nvPr/>
        </p:nvSpPr>
        <p:spPr>
          <a:xfrm>
            <a:off x="544513" y="1219200"/>
            <a:ext cx="895350" cy="457200"/>
          </a:xfrm>
          <a:prstGeom prst="rect">
            <a:avLst/>
          </a:prstGeom>
          <a:noFill/>
          <a:ln w="12700">
            <a:noFill/>
          </a:ln>
        </p:spPr>
        <p:txBody>
          <a:bodyPr wrap="none" anchor="ctr">
            <a:spAutoFit/>
          </a:bodyPr>
          <a:lstStyle/>
          <a:p>
            <a:pPr algn="ctr" eaLnBrk="1" hangingPunct="1">
              <a:spcBef>
                <a:spcPct val="0"/>
              </a:spcBef>
            </a:pPr>
            <a:r>
              <a:rPr lang="zh-CN" altLang="en-US" b="1" dirty="0">
                <a:solidFill>
                  <a:srgbClr val="3333FF"/>
                </a:solidFill>
                <a:latin typeface="Times New Roman" panose="02020603050405020304" pitchFamily="18" charset="0"/>
              </a:rPr>
              <a:t>分析</a:t>
            </a:r>
            <a:r>
              <a:rPr lang="en-US" altLang="zh-CN" b="1">
                <a:latin typeface="Times New Roman" panose="02020603050405020304" pitchFamily="18" charset="0"/>
              </a:rPr>
              <a:t>:</a:t>
            </a:r>
          </a:p>
        </p:txBody>
      </p:sp>
      <p:grpSp>
        <p:nvGrpSpPr>
          <p:cNvPr id="59474" name="组合 59473"/>
          <p:cNvGrpSpPr/>
          <p:nvPr/>
        </p:nvGrpSpPr>
        <p:grpSpPr>
          <a:xfrm>
            <a:off x="5181600" y="2120900"/>
            <a:ext cx="2890838" cy="1677988"/>
            <a:chOff x="3264" y="1336"/>
            <a:chExt cx="1821" cy="1057"/>
          </a:xfrm>
        </p:grpSpPr>
        <p:sp>
          <p:nvSpPr>
            <p:cNvPr id="59427" name="直接连接符 59426"/>
            <p:cNvSpPr/>
            <p:nvPr/>
          </p:nvSpPr>
          <p:spPr>
            <a:xfrm>
              <a:off x="3264" y="1488"/>
              <a:ext cx="1584" cy="0"/>
            </a:xfrm>
            <a:prstGeom prst="line">
              <a:avLst/>
            </a:prstGeom>
            <a:ln w="19050" cap="flat" cmpd="sng">
              <a:solidFill>
                <a:schemeClr val="tx1"/>
              </a:solidFill>
              <a:prstDash val="solid"/>
              <a:headEnd type="none" w="med" len="med"/>
              <a:tailEnd type="stealth" w="sm" len="med"/>
            </a:ln>
          </p:spPr>
        </p:sp>
        <p:sp>
          <p:nvSpPr>
            <p:cNvPr id="59428" name="直接连接符 59427"/>
            <p:cNvSpPr/>
            <p:nvPr/>
          </p:nvSpPr>
          <p:spPr>
            <a:xfrm>
              <a:off x="3264" y="1488"/>
              <a:ext cx="1056" cy="336"/>
            </a:xfrm>
            <a:prstGeom prst="line">
              <a:avLst/>
            </a:prstGeom>
            <a:ln w="19050" cap="flat" cmpd="sng">
              <a:solidFill>
                <a:schemeClr val="tx1"/>
              </a:solidFill>
              <a:prstDash val="solid"/>
              <a:headEnd type="none" w="med" len="med"/>
              <a:tailEnd type="stealth" w="sm" len="med"/>
            </a:ln>
          </p:spPr>
        </p:sp>
        <p:sp>
          <p:nvSpPr>
            <p:cNvPr id="59429" name="直接连接符 59428"/>
            <p:cNvSpPr/>
            <p:nvPr/>
          </p:nvSpPr>
          <p:spPr>
            <a:xfrm flipV="1">
              <a:off x="4320" y="1824"/>
              <a:ext cx="0" cy="384"/>
            </a:xfrm>
            <a:prstGeom prst="line">
              <a:avLst/>
            </a:prstGeom>
            <a:ln w="19050" cap="flat" cmpd="sng">
              <a:solidFill>
                <a:schemeClr val="tx1"/>
              </a:solidFill>
              <a:prstDash val="solid"/>
              <a:headEnd type="none" w="med" len="med"/>
              <a:tailEnd type="stealth" w="sm" len="med"/>
            </a:ln>
          </p:spPr>
        </p:sp>
        <p:sp>
          <p:nvSpPr>
            <p:cNvPr id="59430" name="直接连接符 59429"/>
            <p:cNvSpPr/>
            <p:nvPr/>
          </p:nvSpPr>
          <p:spPr>
            <a:xfrm>
              <a:off x="3264" y="1488"/>
              <a:ext cx="1056" cy="720"/>
            </a:xfrm>
            <a:prstGeom prst="line">
              <a:avLst/>
            </a:prstGeom>
            <a:ln w="19050" cap="flat" cmpd="sng">
              <a:solidFill>
                <a:schemeClr val="tx1"/>
              </a:solidFill>
              <a:prstDash val="solid"/>
              <a:headEnd type="none" w="med" len="med"/>
              <a:tailEnd type="stealth" w="sm" len="med"/>
            </a:ln>
          </p:spPr>
        </p:sp>
        <p:graphicFrame>
          <p:nvGraphicFramePr>
            <p:cNvPr id="59431" name="对象 59430"/>
            <p:cNvGraphicFramePr/>
            <p:nvPr/>
          </p:nvGraphicFramePr>
          <p:xfrm>
            <a:off x="4884" y="1336"/>
            <a:ext cx="201" cy="248"/>
          </p:xfrm>
          <a:graphic>
            <a:graphicData uri="http://schemas.openxmlformats.org/presentationml/2006/ole">
              <mc:AlternateContent xmlns:mc="http://schemas.openxmlformats.org/markup-compatibility/2006">
                <mc:Choice xmlns:v="urn:schemas-microsoft-com:vml" Requires="v">
                  <p:oleObj spid="_x0000_s82416" r:id="rId3" imgW="165100" imgH="203200" progId="Equation.3">
                    <p:embed/>
                  </p:oleObj>
                </mc:Choice>
                <mc:Fallback>
                  <p:oleObj r:id="rId3" imgW="165100" imgH="203200" progId="Equation.3">
                    <p:embed/>
                    <p:pic>
                      <p:nvPicPr>
                        <p:cNvPr id="0" name="图片 3670"/>
                        <p:cNvPicPr/>
                        <p:nvPr/>
                      </p:nvPicPr>
                      <p:blipFill>
                        <a:blip r:embed="rId4"/>
                        <a:stretch>
                          <a:fillRect/>
                        </a:stretch>
                      </p:blipFill>
                      <p:spPr>
                        <a:xfrm>
                          <a:off x="4884" y="1336"/>
                          <a:ext cx="201" cy="248"/>
                        </a:xfrm>
                        <a:prstGeom prst="rect">
                          <a:avLst/>
                        </a:prstGeom>
                        <a:noFill/>
                        <a:ln w="38100">
                          <a:noFill/>
                          <a:miter/>
                        </a:ln>
                      </p:spPr>
                    </p:pic>
                  </p:oleObj>
                </mc:Fallback>
              </mc:AlternateContent>
            </a:graphicData>
          </a:graphic>
        </p:graphicFrame>
        <p:graphicFrame>
          <p:nvGraphicFramePr>
            <p:cNvPr id="59432" name="对象 59431"/>
            <p:cNvGraphicFramePr/>
            <p:nvPr/>
          </p:nvGraphicFramePr>
          <p:xfrm>
            <a:off x="4183" y="1536"/>
            <a:ext cx="169" cy="256"/>
          </p:xfrm>
          <a:graphic>
            <a:graphicData uri="http://schemas.openxmlformats.org/presentationml/2006/ole">
              <mc:AlternateContent xmlns:mc="http://schemas.openxmlformats.org/markup-compatibility/2006">
                <mc:Choice xmlns:v="urn:schemas-microsoft-com:vml" Requires="v">
                  <p:oleObj spid="_x0000_s82417" r:id="rId5" imgW="127000" imgH="189865" progId="Equation.3">
                    <p:embed/>
                  </p:oleObj>
                </mc:Choice>
                <mc:Fallback>
                  <p:oleObj r:id="rId5" imgW="127000" imgH="189865" progId="Equation.3">
                    <p:embed/>
                    <p:pic>
                      <p:nvPicPr>
                        <p:cNvPr id="0" name="图片 3671"/>
                        <p:cNvPicPr/>
                        <p:nvPr/>
                      </p:nvPicPr>
                      <p:blipFill>
                        <a:blip r:embed="rId6"/>
                        <a:stretch>
                          <a:fillRect/>
                        </a:stretch>
                      </p:blipFill>
                      <p:spPr>
                        <a:xfrm>
                          <a:off x="4183" y="1536"/>
                          <a:ext cx="169" cy="256"/>
                        </a:xfrm>
                        <a:prstGeom prst="rect">
                          <a:avLst/>
                        </a:prstGeom>
                        <a:noFill/>
                        <a:ln w="38100">
                          <a:noFill/>
                          <a:miter/>
                        </a:ln>
                      </p:spPr>
                    </p:pic>
                  </p:oleObj>
                </mc:Fallback>
              </mc:AlternateContent>
            </a:graphicData>
          </a:graphic>
        </p:graphicFrame>
        <p:graphicFrame>
          <p:nvGraphicFramePr>
            <p:cNvPr id="59433" name="对象 59432"/>
            <p:cNvGraphicFramePr/>
            <p:nvPr/>
          </p:nvGraphicFramePr>
          <p:xfrm>
            <a:off x="4038" y="2112"/>
            <a:ext cx="234" cy="281"/>
          </p:xfrm>
          <a:graphic>
            <a:graphicData uri="http://schemas.openxmlformats.org/presentationml/2006/ole">
              <mc:AlternateContent xmlns:mc="http://schemas.openxmlformats.org/markup-compatibility/2006">
                <mc:Choice xmlns:v="urn:schemas-microsoft-com:vml" Requires="v">
                  <p:oleObj spid="_x0000_s82418" r:id="rId7" imgW="190500" imgH="228600" progId="Equation.3">
                    <p:embed/>
                  </p:oleObj>
                </mc:Choice>
                <mc:Fallback>
                  <p:oleObj r:id="rId7" imgW="190500" imgH="228600" progId="Equation.3">
                    <p:embed/>
                    <p:pic>
                      <p:nvPicPr>
                        <p:cNvPr id="0" name="图片 3672"/>
                        <p:cNvPicPr/>
                        <p:nvPr/>
                      </p:nvPicPr>
                      <p:blipFill>
                        <a:blip r:embed="rId8"/>
                        <a:stretch>
                          <a:fillRect/>
                        </a:stretch>
                      </p:blipFill>
                      <p:spPr>
                        <a:xfrm>
                          <a:off x="4038" y="2112"/>
                          <a:ext cx="234" cy="281"/>
                        </a:xfrm>
                        <a:prstGeom prst="rect">
                          <a:avLst/>
                        </a:prstGeom>
                        <a:noFill/>
                        <a:ln w="38100">
                          <a:noFill/>
                          <a:miter/>
                        </a:ln>
                      </p:spPr>
                    </p:pic>
                  </p:oleObj>
                </mc:Fallback>
              </mc:AlternateContent>
            </a:graphicData>
          </a:graphic>
        </p:graphicFrame>
        <p:graphicFrame>
          <p:nvGraphicFramePr>
            <p:cNvPr id="59434" name="对象 59433"/>
            <p:cNvGraphicFramePr/>
            <p:nvPr/>
          </p:nvGraphicFramePr>
          <p:xfrm>
            <a:off x="4370" y="1872"/>
            <a:ext cx="238" cy="284"/>
          </p:xfrm>
          <a:graphic>
            <a:graphicData uri="http://schemas.openxmlformats.org/presentationml/2006/ole">
              <mc:AlternateContent xmlns:mc="http://schemas.openxmlformats.org/markup-compatibility/2006">
                <mc:Choice xmlns:v="urn:schemas-microsoft-com:vml" Requires="v">
                  <p:oleObj spid="_x0000_s82419" r:id="rId9" imgW="203200" imgH="241300" progId="Equation.3">
                    <p:embed/>
                  </p:oleObj>
                </mc:Choice>
                <mc:Fallback>
                  <p:oleObj r:id="rId9" imgW="203200" imgH="241300" progId="Equation.3">
                    <p:embed/>
                    <p:pic>
                      <p:nvPicPr>
                        <p:cNvPr id="0" name="图片 3673"/>
                        <p:cNvPicPr/>
                        <p:nvPr/>
                      </p:nvPicPr>
                      <p:blipFill>
                        <a:blip r:embed="rId10"/>
                        <a:stretch>
                          <a:fillRect/>
                        </a:stretch>
                      </p:blipFill>
                      <p:spPr>
                        <a:xfrm>
                          <a:off x="4370" y="1872"/>
                          <a:ext cx="238" cy="284"/>
                        </a:xfrm>
                        <a:prstGeom prst="rect">
                          <a:avLst/>
                        </a:prstGeom>
                        <a:noFill/>
                        <a:ln w="38100">
                          <a:noFill/>
                          <a:miter/>
                        </a:ln>
                      </p:spPr>
                    </p:pic>
                  </p:oleObj>
                </mc:Fallback>
              </mc:AlternateContent>
            </a:graphicData>
          </a:graphic>
        </p:graphicFrame>
        <p:sp>
          <p:nvSpPr>
            <p:cNvPr id="59435" name="任意多边形 59434"/>
            <p:cNvSpPr/>
            <p:nvPr/>
          </p:nvSpPr>
          <p:spPr>
            <a:xfrm>
              <a:off x="3447" y="1488"/>
              <a:ext cx="45" cy="126"/>
            </a:xfrm>
            <a:custGeom>
              <a:avLst/>
              <a:gdLst/>
              <a:ahLst/>
              <a:cxnLst/>
              <a:rect l="0" t="0" r="0" b="0"/>
              <a:pathLst>
                <a:path w="45" h="126">
                  <a:moveTo>
                    <a:pt x="0" y="126"/>
                  </a:moveTo>
                  <a:cubicBezTo>
                    <a:pt x="35" y="91"/>
                    <a:pt x="45" y="54"/>
                    <a:pt x="45" y="0"/>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59439" name="文本框 59438"/>
            <p:cNvSpPr txBox="1"/>
            <p:nvPr/>
          </p:nvSpPr>
          <p:spPr>
            <a:xfrm>
              <a:off x="3448" y="1392"/>
              <a:ext cx="296" cy="288"/>
            </a:xfrm>
            <a:prstGeom prst="rect">
              <a:avLst/>
            </a:prstGeom>
            <a:noFill/>
            <a:ln w="12700">
              <a:noFill/>
            </a:ln>
          </p:spPr>
          <p:txBody>
            <a:bodyPr wrap="none" anchor="ctr">
              <a:spAutoFit/>
            </a:bodyPr>
            <a:lstStyle/>
            <a:p>
              <a:pPr algn="ctr" eaLnBrk="1" hangingPunct="1">
                <a:spcBef>
                  <a:spcPct val="0"/>
                </a:spcBef>
              </a:pPr>
              <a:r>
                <a:rPr lang="en-US" altLang="zh-CN" b="1" i="1">
                  <a:solidFill>
                    <a:srgbClr val="3333FF"/>
                  </a:solidFill>
                  <a:latin typeface="Symbol" panose="05050102010706020507" pitchFamily="18" charset="2"/>
                </a:rPr>
                <a:t>j</a:t>
              </a:r>
              <a:r>
                <a:rPr lang="en-US" altLang="zh-CN" b="1" baseline="-25000">
                  <a:solidFill>
                    <a:srgbClr val="3333FF"/>
                  </a:solidFill>
                  <a:latin typeface="Times New Roman" panose="02020603050405020304" pitchFamily="18" charset="0"/>
                </a:rPr>
                <a:t>1</a:t>
              </a:r>
              <a:endParaRPr lang="en-US" altLang="zh-CN" b="1">
                <a:solidFill>
                  <a:srgbClr val="3333FF"/>
                </a:solidFill>
                <a:latin typeface="Times New Roman" panose="02020603050405020304" pitchFamily="18" charset="0"/>
              </a:endParaRPr>
            </a:p>
          </p:txBody>
        </p:sp>
        <p:sp>
          <p:nvSpPr>
            <p:cNvPr id="59441" name="任意多边形 59440"/>
            <p:cNvSpPr/>
            <p:nvPr/>
          </p:nvSpPr>
          <p:spPr>
            <a:xfrm>
              <a:off x="3732" y="1488"/>
              <a:ext cx="34" cy="147"/>
            </a:xfrm>
            <a:custGeom>
              <a:avLst/>
              <a:gdLst/>
              <a:ahLst/>
              <a:cxnLst/>
              <a:rect l="0" t="0" r="0" b="0"/>
              <a:pathLst>
                <a:path w="34" h="147">
                  <a:moveTo>
                    <a:pt x="18" y="3"/>
                  </a:moveTo>
                  <a:cubicBezTo>
                    <a:pt x="24" y="0"/>
                    <a:pt x="34" y="57"/>
                    <a:pt x="33" y="81"/>
                  </a:cubicBezTo>
                  <a:cubicBezTo>
                    <a:pt x="30" y="105"/>
                    <a:pt x="7" y="133"/>
                    <a:pt x="0" y="147"/>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59442" name="任意多边形 59441"/>
            <p:cNvSpPr/>
            <p:nvPr/>
          </p:nvSpPr>
          <p:spPr>
            <a:xfrm>
              <a:off x="3765" y="1485"/>
              <a:ext cx="33" cy="162"/>
            </a:xfrm>
            <a:custGeom>
              <a:avLst/>
              <a:gdLst/>
              <a:ahLst/>
              <a:cxnLst/>
              <a:rect l="0" t="0" r="0" b="0"/>
              <a:pathLst>
                <a:path w="33" h="162">
                  <a:moveTo>
                    <a:pt x="18" y="0"/>
                  </a:moveTo>
                  <a:cubicBezTo>
                    <a:pt x="15" y="6"/>
                    <a:pt x="33" y="57"/>
                    <a:pt x="30" y="84"/>
                  </a:cubicBezTo>
                  <a:cubicBezTo>
                    <a:pt x="27" y="111"/>
                    <a:pt x="6" y="146"/>
                    <a:pt x="0" y="162"/>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59444" name="文本框 59443"/>
            <p:cNvSpPr txBox="1"/>
            <p:nvPr/>
          </p:nvSpPr>
          <p:spPr>
            <a:xfrm>
              <a:off x="3784" y="1392"/>
              <a:ext cx="296" cy="288"/>
            </a:xfrm>
            <a:prstGeom prst="rect">
              <a:avLst/>
            </a:prstGeom>
            <a:noFill/>
            <a:ln w="12700">
              <a:noFill/>
            </a:ln>
          </p:spPr>
          <p:txBody>
            <a:bodyPr wrap="none" anchor="ctr">
              <a:spAutoFit/>
            </a:bodyPr>
            <a:lstStyle/>
            <a:p>
              <a:pPr algn="ctr" eaLnBrk="1" hangingPunct="1">
                <a:spcBef>
                  <a:spcPct val="0"/>
                </a:spcBef>
              </a:pPr>
              <a:r>
                <a:rPr lang="en-US" altLang="zh-CN" b="1" i="1">
                  <a:solidFill>
                    <a:srgbClr val="FF0000"/>
                  </a:solidFill>
                  <a:latin typeface="Symbol" panose="05050102010706020507" pitchFamily="18" charset="2"/>
                </a:rPr>
                <a:t>j</a:t>
              </a:r>
              <a:r>
                <a:rPr lang="en-US" altLang="zh-CN" b="1" baseline="-25000">
                  <a:solidFill>
                    <a:srgbClr val="FF0000"/>
                  </a:solidFill>
                  <a:latin typeface="Times New Roman" panose="02020603050405020304" pitchFamily="18" charset="0"/>
                </a:rPr>
                <a:t>2</a:t>
              </a:r>
              <a:endParaRPr lang="en-US" altLang="zh-CN" b="1">
                <a:solidFill>
                  <a:srgbClr val="FF0000"/>
                </a:solidFill>
                <a:latin typeface="Times New Roman" panose="02020603050405020304" pitchFamily="18" charset="0"/>
              </a:endParaRPr>
            </a:p>
          </p:txBody>
        </p:sp>
      </p:grpSp>
      <p:grpSp>
        <p:nvGrpSpPr>
          <p:cNvPr id="59473" name="组合 59472"/>
          <p:cNvGrpSpPr/>
          <p:nvPr/>
        </p:nvGrpSpPr>
        <p:grpSpPr>
          <a:xfrm>
            <a:off x="1371600" y="1295400"/>
            <a:ext cx="2514600" cy="2546350"/>
            <a:chOff x="864" y="816"/>
            <a:chExt cx="1584" cy="1604"/>
          </a:xfrm>
        </p:grpSpPr>
        <p:grpSp>
          <p:nvGrpSpPr>
            <p:cNvPr id="59472" name="组合 59471"/>
            <p:cNvGrpSpPr/>
            <p:nvPr/>
          </p:nvGrpSpPr>
          <p:grpSpPr>
            <a:xfrm>
              <a:off x="2160" y="1732"/>
              <a:ext cx="288" cy="92"/>
              <a:chOff x="2208" y="1732"/>
              <a:chExt cx="174" cy="93"/>
            </a:xfrm>
          </p:grpSpPr>
          <p:sp>
            <p:nvSpPr>
              <p:cNvPr id="59402" name="直接连接符 59401"/>
              <p:cNvSpPr/>
              <p:nvPr/>
            </p:nvSpPr>
            <p:spPr>
              <a:xfrm>
                <a:off x="2208" y="1732"/>
                <a:ext cx="174" cy="1"/>
              </a:xfrm>
              <a:prstGeom prst="line">
                <a:avLst/>
              </a:prstGeom>
              <a:ln w="28575" cap="flat" cmpd="sng">
                <a:solidFill>
                  <a:srgbClr val="000000"/>
                </a:solidFill>
                <a:prstDash val="solid"/>
                <a:headEnd type="none" w="med" len="med"/>
                <a:tailEnd type="none" w="med" len="med"/>
              </a:ln>
            </p:spPr>
          </p:sp>
          <p:sp>
            <p:nvSpPr>
              <p:cNvPr id="59403" name="直接连接符 59402"/>
              <p:cNvSpPr/>
              <p:nvPr/>
            </p:nvSpPr>
            <p:spPr>
              <a:xfrm>
                <a:off x="2208" y="1824"/>
                <a:ext cx="174" cy="1"/>
              </a:xfrm>
              <a:prstGeom prst="line">
                <a:avLst/>
              </a:prstGeom>
              <a:ln w="28575" cap="flat" cmpd="sng">
                <a:solidFill>
                  <a:srgbClr val="000000"/>
                </a:solidFill>
                <a:prstDash val="solid"/>
                <a:headEnd type="none" w="med" len="med"/>
                <a:tailEnd type="none" w="med" len="med"/>
              </a:ln>
            </p:spPr>
          </p:sp>
        </p:grpSp>
        <p:sp>
          <p:nvSpPr>
            <p:cNvPr id="59406" name="直接连接符 59405"/>
            <p:cNvSpPr/>
            <p:nvPr/>
          </p:nvSpPr>
          <p:spPr>
            <a:xfrm>
              <a:off x="1632" y="1200"/>
              <a:ext cx="0" cy="624"/>
            </a:xfrm>
            <a:prstGeom prst="line">
              <a:avLst/>
            </a:prstGeom>
            <a:ln w="19050" cap="flat" cmpd="sng">
              <a:solidFill>
                <a:schemeClr val="tx1"/>
              </a:solidFill>
              <a:prstDash val="solid"/>
              <a:headEnd type="oval" w="med" len="med"/>
              <a:tailEnd type="none" w="med" len="med"/>
            </a:ln>
          </p:spPr>
        </p:sp>
        <p:sp>
          <p:nvSpPr>
            <p:cNvPr id="59407" name="直接连接符 59406"/>
            <p:cNvSpPr/>
            <p:nvPr/>
          </p:nvSpPr>
          <p:spPr>
            <a:xfrm>
              <a:off x="1008" y="1200"/>
              <a:ext cx="1284" cy="0"/>
            </a:xfrm>
            <a:prstGeom prst="line">
              <a:avLst/>
            </a:prstGeom>
            <a:ln w="19050" cap="flat" cmpd="sng">
              <a:solidFill>
                <a:schemeClr val="tx1"/>
              </a:solidFill>
              <a:prstDash val="solid"/>
              <a:headEnd type="none" w="med" len="med"/>
              <a:tailEnd type="none" w="med" len="med"/>
            </a:ln>
          </p:spPr>
        </p:sp>
        <p:sp>
          <p:nvSpPr>
            <p:cNvPr id="59408" name="直接连接符 59407"/>
            <p:cNvSpPr/>
            <p:nvPr/>
          </p:nvSpPr>
          <p:spPr>
            <a:xfrm>
              <a:off x="2292" y="1200"/>
              <a:ext cx="0" cy="528"/>
            </a:xfrm>
            <a:prstGeom prst="line">
              <a:avLst/>
            </a:prstGeom>
            <a:ln w="19050" cap="flat" cmpd="sng">
              <a:solidFill>
                <a:schemeClr val="tx1"/>
              </a:solidFill>
              <a:prstDash val="solid"/>
              <a:headEnd type="none" w="med" len="med"/>
              <a:tailEnd type="none" w="med" len="med"/>
            </a:ln>
          </p:spPr>
        </p:sp>
        <p:sp>
          <p:nvSpPr>
            <p:cNvPr id="59409" name="直接连接符 59408"/>
            <p:cNvSpPr/>
            <p:nvPr/>
          </p:nvSpPr>
          <p:spPr>
            <a:xfrm>
              <a:off x="2292" y="1824"/>
              <a:ext cx="0" cy="576"/>
            </a:xfrm>
            <a:prstGeom prst="line">
              <a:avLst/>
            </a:prstGeom>
            <a:ln w="19050" cap="flat" cmpd="sng">
              <a:solidFill>
                <a:schemeClr val="tx1"/>
              </a:solidFill>
              <a:prstDash val="solid"/>
              <a:headEnd type="none" w="med" len="med"/>
              <a:tailEnd type="none" w="med" len="med"/>
            </a:ln>
          </p:spPr>
        </p:sp>
        <p:sp>
          <p:nvSpPr>
            <p:cNvPr id="59410" name="直接连接符 59409"/>
            <p:cNvSpPr/>
            <p:nvPr/>
          </p:nvSpPr>
          <p:spPr>
            <a:xfrm>
              <a:off x="1632" y="2208"/>
              <a:ext cx="0" cy="192"/>
            </a:xfrm>
            <a:prstGeom prst="line">
              <a:avLst/>
            </a:prstGeom>
            <a:ln w="19050" cap="flat" cmpd="sng">
              <a:solidFill>
                <a:schemeClr val="tx1"/>
              </a:solidFill>
              <a:prstDash val="solid"/>
              <a:headEnd type="none" w="med" len="med"/>
              <a:tailEnd type="oval" w="med" len="med"/>
            </a:ln>
          </p:spPr>
        </p:sp>
        <p:sp>
          <p:nvSpPr>
            <p:cNvPr id="59396" name="矩形 59395"/>
            <p:cNvSpPr/>
            <p:nvPr/>
          </p:nvSpPr>
          <p:spPr>
            <a:xfrm>
              <a:off x="1572" y="139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59411" name="直接连接符 59410"/>
            <p:cNvSpPr/>
            <p:nvPr/>
          </p:nvSpPr>
          <p:spPr>
            <a:xfrm>
              <a:off x="1056" y="2400"/>
              <a:ext cx="1248" cy="0"/>
            </a:xfrm>
            <a:prstGeom prst="line">
              <a:avLst/>
            </a:prstGeom>
            <a:ln w="19050" cap="flat" cmpd="sng">
              <a:solidFill>
                <a:schemeClr val="tx1"/>
              </a:solidFill>
              <a:prstDash val="solid"/>
              <a:headEnd type="none" w="med" len="med"/>
              <a:tailEnd type="none" w="med" len="med"/>
            </a:ln>
          </p:spPr>
        </p:sp>
        <p:sp>
          <p:nvSpPr>
            <p:cNvPr id="59414" name="文本框 59413"/>
            <p:cNvSpPr txBox="1"/>
            <p:nvPr/>
          </p:nvSpPr>
          <p:spPr>
            <a:xfrm>
              <a:off x="1356" y="1872"/>
              <a:ext cx="233"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L</a:t>
              </a:r>
            </a:p>
          </p:txBody>
        </p:sp>
        <p:sp>
          <p:nvSpPr>
            <p:cNvPr id="59415" name="文本框 59414"/>
            <p:cNvSpPr txBox="1"/>
            <p:nvPr/>
          </p:nvSpPr>
          <p:spPr>
            <a:xfrm>
              <a:off x="1339" y="1392"/>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R</a:t>
              </a:r>
            </a:p>
          </p:txBody>
        </p:sp>
        <p:sp>
          <p:nvSpPr>
            <p:cNvPr id="59416" name="文本框 59415"/>
            <p:cNvSpPr txBox="1"/>
            <p:nvPr/>
          </p:nvSpPr>
          <p:spPr>
            <a:xfrm>
              <a:off x="1920" y="1632"/>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C</a:t>
              </a:r>
            </a:p>
          </p:txBody>
        </p:sp>
        <p:sp>
          <p:nvSpPr>
            <p:cNvPr id="59417" name="直接连接符 59416"/>
            <p:cNvSpPr/>
            <p:nvPr/>
          </p:nvSpPr>
          <p:spPr>
            <a:xfrm>
              <a:off x="1776" y="1248"/>
              <a:ext cx="0" cy="240"/>
            </a:xfrm>
            <a:prstGeom prst="line">
              <a:avLst/>
            </a:prstGeom>
            <a:ln w="12700" cap="flat" cmpd="sng">
              <a:solidFill>
                <a:srgbClr val="FF0000"/>
              </a:solidFill>
              <a:prstDash val="solid"/>
              <a:headEnd type="none" w="med" len="med"/>
              <a:tailEnd type="stealth" w="sm" len="med"/>
            </a:ln>
          </p:spPr>
        </p:sp>
        <p:sp>
          <p:nvSpPr>
            <p:cNvPr id="59418" name="直接连接符 59417"/>
            <p:cNvSpPr/>
            <p:nvPr/>
          </p:nvSpPr>
          <p:spPr>
            <a:xfrm>
              <a:off x="1968" y="1104"/>
              <a:ext cx="336" cy="0"/>
            </a:xfrm>
            <a:prstGeom prst="line">
              <a:avLst/>
            </a:prstGeom>
            <a:ln w="12700" cap="flat" cmpd="sng">
              <a:solidFill>
                <a:srgbClr val="FF0000"/>
              </a:solidFill>
              <a:prstDash val="solid"/>
              <a:headEnd type="none" w="med" len="med"/>
              <a:tailEnd type="stealth" w="sm" len="med"/>
            </a:ln>
          </p:spPr>
        </p:sp>
        <p:graphicFrame>
          <p:nvGraphicFramePr>
            <p:cNvPr id="59419" name="对象 59418"/>
            <p:cNvGraphicFramePr/>
            <p:nvPr/>
          </p:nvGraphicFramePr>
          <p:xfrm>
            <a:off x="864" y="1728"/>
            <a:ext cx="201" cy="248"/>
          </p:xfrm>
          <a:graphic>
            <a:graphicData uri="http://schemas.openxmlformats.org/presentationml/2006/ole">
              <mc:AlternateContent xmlns:mc="http://schemas.openxmlformats.org/markup-compatibility/2006">
                <mc:Choice xmlns:v="urn:schemas-microsoft-com:vml" Requires="v">
                  <p:oleObj spid="_x0000_s82420" r:id="rId11" imgW="165100" imgH="203200" progId="Equation.3">
                    <p:embed/>
                  </p:oleObj>
                </mc:Choice>
                <mc:Fallback>
                  <p:oleObj r:id="rId11" imgW="165100" imgH="203200" progId="Equation.3">
                    <p:embed/>
                    <p:pic>
                      <p:nvPicPr>
                        <p:cNvPr id="0" name="图片 3677"/>
                        <p:cNvPicPr/>
                        <p:nvPr/>
                      </p:nvPicPr>
                      <p:blipFill>
                        <a:blip r:embed="rId4"/>
                        <a:stretch>
                          <a:fillRect/>
                        </a:stretch>
                      </p:blipFill>
                      <p:spPr>
                        <a:xfrm>
                          <a:off x="864" y="1728"/>
                          <a:ext cx="201" cy="248"/>
                        </a:xfrm>
                        <a:prstGeom prst="rect">
                          <a:avLst/>
                        </a:prstGeom>
                        <a:noFill/>
                        <a:ln w="38100">
                          <a:noFill/>
                          <a:miter/>
                        </a:ln>
                      </p:spPr>
                    </p:pic>
                  </p:oleObj>
                </mc:Fallback>
              </mc:AlternateContent>
            </a:graphicData>
          </a:graphic>
        </p:graphicFrame>
        <p:graphicFrame>
          <p:nvGraphicFramePr>
            <p:cNvPr id="59420" name="对象 59419"/>
            <p:cNvGraphicFramePr/>
            <p:nvPr/>
          </p:nvGraphicFramePr>
          <p:xfrm>
            <a:off x="1200" y="849"/>
            <a:ext cx="136" cy="207"/>
          </p:xfrm>
          <a:graphic>
            <a:graphicData uri="http://schemas.openxmlformats.org/presentationml/2006/ole">
              <mc:AlternateContent xmlns:mc="http://schemas.openxmlformats.org/markup-compatibility/2006">
                <mc:Choice xmlns:v="urn:schemas-microsoft-com:vml" Requires="v">
                  <p:oleObj spid="_x0000_s82421" r:id="rId12" imgW="127000" imgH="189865" progId="Equation.3">
                    <p:embed/>
                  </p:oleObj>
                </mc:Choice>
                <mc:Fallback>
                  <p:oleObj r:id="rId12" imgW="127000" imgH="189865" progId="Equation.3">
                    <p:embed/>
                    <p:pic>
                      <p:nvPicPr>
                        <p:cNvPr id="0" name="图片 3678"/>
                        <p:cNvPicPr/>
                        <p:nvPr/>
                      </p:nvPicPr>
                      <p:blipFill>
                        <a:blip r:embed="rId6"/>
                        <a:stretch>
                          <a:fillRect/>
                        </a:stretch>
                      </p:blipFill>
                      <p:spPr>
                        <a:xfrm>
                          <a:off x="1200" y="849"/>
                          <a:ext cx="136" cy="207"/>
                        </a:xfrm>
                        <a:prstGeom prst="rect">
                          <a:avLst/>
                        </a:prstGeom>
                        <a:noFill/>
                        <a:ln w="38100">
                          <a:noFill/>
                          <a:miter/>
                        </a:ln>
                      </p:spPr>
                    </p:pic>
                  </p:oleObj>
                </mc:Fallback>
              </mc:AlternateContent>
            </a:graphicData>
          </a:graphic>
        </p:graphicFrame>
        <p:graphicFrame>
          <p:nvGraphicFramePr>
            <p:cNvPr id="59421" name="对象 59420"/>
            <p:cNvGraphicFramePr/>
            <p:nvPr/>
          </p:nvGraphicFramePr>
          <p:xfrm>
            <a:off x="1824" y="1248"/>
            <a:ext cx="234" cy="281"/>
          </p:xfrm>
          <a:graphic>
            <a:graphicData uri="http://schemas.openxmlformats.org/presentationml/2006/ole">
              <mc:AlternateContent xmlns:mc="http://schemas.openxmlformats.org/markup-compatibility/2006">
                <mc:Choice xmlns:v="urn:schemas-microsoft-com:vml" Requires="v">
                  <p:oleObj spid="_x0000_s82422" r:id="rId13" imgW="190500" imgH="228600" progId="Equation.3">
                    <p:embed/>
                  </p:oleObj>
                </mc:Choice>
                <mc:Fallback>
                  <p:oleObj r:id="rId13" imgW="190500" imgH="228600" progId="Equation.3">
                    <p:embed/>
                    <p:pic>
                      <p:nvPicPr>
                        <p:cNvPr id="0" name="图片 3676"/>
                        <p:cNvPicPr/>
                        <p:nvPr/>
                      </p:nvPicPr>
                      <p:blipFill>
                        <a:blip r:embed="rId8"/>
                        <a:stretch>
                          <a:fillRect/>
                        </a:stretch>
                      </p:blipFill>
                      <p:spPr>
                        <a:xfrm>
                          <a:off x="1824" y="1248"/>
                          <a:ext cx="234" cy="281"/>
                        </a:xfrm>
                        <a:prstGeom prst="rect">
                          <a:avLst/>
                        </a:prstGeom>
                        <a:noFill/>
                        <a:ln w="38100">
                          <a:noFill/>
                          <a:miter/>
                        </a:ln>
                      </p:spPr>
                    </p:pic>
                  </p:oleObj>
                </mc:Fallback>
              </mc:AlternateContent>
            </a:graphicData>
          </a:graphic>
        </p:graphicFrame>
        <p:graphicFrame>
          <p:nvGraphicFramePr>
            <p:cNvPr id="59422" name="对象 59421"/>
            <p:cNvGraphicFramePr/>
            <p:nvPr/>
          </p:nvGraphicFramePr>
          <p:xfrm>
            <a:off x="2016" y="816"/>
            <a:ext cx="239" cy="284"/>
          </p:xfrm>
          <a:graphic>
            <a:graphicData uri="http://schemas.openxmlformats.org/presentationml/2006/ole">
              <mc:AlternateContent xmlns:mc="http://schemas.openxmlformats.org/markup-compatibility/2006">
                <mc:Choice xmlns:v="urn:schemas-microsoft-com:vml" Requires="v">
                  <p:oleObj spid="_x0000_s82423" r:id="rId14" imgW="203200" imgH="241300" progId="Equation.3">
                    <p:embed/>
                  </p:oleObj>
                </mc:Choice>
                <mc:Fallback>
                  <p:oleObj r:id="rId14" imgW="203200" imgH="241300" progId="Equation.3">
                    <p:embed/>
                    <p:pic>
                      <p:nvPicPr>
                        <p:cNvPr id="0" name="图片 3674"/>
                        <p:cNvPicPr/>
                        <p:nvPr/>
                      </p:nvPicPr>
                      <p:blipFill>
                        <a:blip r:embed="rId15"/>
                        <a:stretch>
                          <a:fillRect/>
                        </a:stretch>
                      </p:blipFill>
                      <p:spPr>
                        <a:xfrm>
                          <a:off x="2016" y="816"/>
                          <a:ext cx="239" cy="284"/>
                        </a:xfrm>
                        <a:prstGeom prst="rect">
                          <a:avLst/>
                        </a:prstGeom>
                        <a:noFill/>
                        <a:ln w="38100">
                          <a:noFill/>
                          <a:miter/>
                        </a:ln>
                      </p:spPr>
                    </p:pic>
                  </p:oleObj>
                </mc:Fallback>
              </mc:AlternateContent>
            </a:graphicData>
          </a:graphic>
        </p:graphicFrame>
        <p:sp>
          <p:nvSpPr>
            <p:cNvPr id="59423" name="直接连接符 59422"/>
            <p:cNvSpPr/>
            <p:nvPr/>
          </p:nvSpPr>
          <p:spPr>
            <a:xfrm>
              <a:off x="1104" y="1104"/>
              <a:ext cx="336" cy="0"/>
            </a:xfrm>
            <a:prstGeom prst="line">
              <a:avLst/>
            </a:prstGeom>
            <a:ln w="12700" cap="flat" cmpd="sng">
              <a:solidFill>
                <a:srgbClr val="FF0000"/>
              </a:solidFill>
              <a:prstDash val="solid"/>
              <a:headEnd type="none" w="med" len="med"/>
              <a:tailEnd type="stealth" w="sm" len="med"/>
            </a:ln>
          </p:spPr>
        </p:sp>
        <p:sp>
          <p:nvSpPr>
            <p:cNvPr id="59424" name="文本框 59423"/>
            <p:cNvSpPr txBox="1"/>
            <p:nvPr/>
          </p:nvSpPr>
          <p:spPr>
            <a:xfrm>
              <a:off x="864" y="1296"/>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59425" name="文本框 59424"/>
            <p:cNvSpPr txBox="1"/>
            <p:nvPr/>
          </p:nvSpPr>
          <p:spPr>
            <a:xfrm>
              <a:off x="912" y="1968"/>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grpSp>
          <p:nvGrpSpPr>
            <p:cNvPr id="59463" name="组合 59462"/>
            <p:cNvGrpSpPr/>
            <p:nvPr/>
          </p:nvGrpSpPr>
          <p:grpSpPr>
            <a:xfrm rot="5400000">
              <a:off x="1468" y="1987"/>
              <a:ext cx="384" cy="57"/>
              <a:chOff x="666" y="1872"/>
              <a:chExt cx="489" cy="60"/>
            </a:xfrm>
          </p:grpSpPr>
          <p:sp>
            <p:nvSpPr>
              <p:cNvPr id="59464" name="任意多边形 59463"/>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59465" name="任意多边形 59464"/>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59466" name="任意多边形 59465"/>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59467" name="任意多边形 59466"/>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59468" name="椭圆 59467"/>
            <p:cNvSpPr/>
            <p:nvPr/>
          </p:nvSpPr>
          <p:spPr>
            <a:xfrm>
              <a:off x="988" y="2352"/>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59469" name="椭圆 59468"/>
            <p:cNvSpPr/>
            <p:nvPr/>
          </p:nvSpPr>
          <p:spPr>
            <a:xfrm>
              <a:off x="960" y="1152"/>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graphicFrame>
        <p:nvGraphicFramePr>
          <p:cNvPr id="59475" name="对象 59474"/>
          <p:cNvGraphicFramePr/>
          <p:nvPr/>
        </p:nvGraphicFramePr>
        <p:xfrm>
          <a:off x="889000" y="4303713"/>
          <a:ext cx="7685088" cy="1819275"/>
        </p:xfrm>
        <a:graphic>
          <a:graphicData uri="http://schemas.openxmlformats.org/presentationml/2006/ole">
            <mc:AlternateContent xmlns:mc="http://schemas.openxmlformats.org/markup-compatibility/2006">
              <mc:Choice xmlns:v="urn:schemas-microsoft-com:vml" Requires="v">
                <p:oleObj spid="_x0000_s82424" r:id="rId16" imgW="5156200" imgH="1219200" progId="Equation.DSMT4">
                  <p:embed/>
                </p:oleObj>
              </mc:Choice>
              <mc:Fallback>
                <p:oleObj r:id="rId16" imgW="5156200" imgH="1219200" progId="Equation.DSMT4">
                  <p:embed/>
                  <p:pic>
                    <p:nvPicPr>
                      <p:cNvPr id="0" name="图片 3675"/>
                      <p:cNvPicPr/>
                      <p:nvPr/>
                    </p:nvPicPr>
                    <p:blipFill>
                      <a:blip r:embed="rId17"/>
                      <a:stretch>
                        <a:fillRect/>
                      </a:stretch>
                    </p:blipFill>
                    <p:spPr>
                      <a:xfrm>
                        <a:off x="889000" y="4303713"/>
                        <a:ext cx="7685088" cy="18192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box(out)">
                                      <p:cBhvr>
                                        <p:cTn id="7" dur="500"/>
                                        <p:tgtEl>
                                          <p:spTgt spid="59394"/>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59395"/>
                                        </p:tgtEl>
                                        <p:attrNameLst>
                                          <p:attrName>style.visibility</p:attrName>
                                        </p:attrNameLst>
                                      </p:cBhvr>
                                      <p:to>
                                        <p:strVal val="visible"/>
                                      </p:to>
                                    </p:set>
                                    <p:anim calcmode="lin" valueType="num">
                                      <p:cBhvr>
                                        <p:cTn id="11" dur="1000" fill="hold"/>
                                        <p:tgtEl>
                                          <p:spTgt spid="59395"/>
                                        </p:tgtEl>
                                        <p:attrNameLst>
                                          <p:attrName>ppt_w</p:attrName>
                                        </p:attrNameLst>
                                      </p:cBhvr>
                                      <p:tavLst>
                                        <p:tav tm="0">
                                          <p:val>
                                            <p:fltVal val="0"/>
                                          </p:val>
                                        </p:tav>
                                        <p:tav tm="100000">
                                          <p:val>
                                            <p:strVal val="#ppt_w"/>
                                          </p:val>
                                        </p:tav>
                                      </p:tavLst>
                                    </p:anim>
                                    <p:anim calcmode="lin" valueType="num">
                                      <p:cBhvr>
                                        <p:cTn id="12" dur="1000" fill="hold"/>
                                        <p:tgtEl>
                                          <p:spTgt spid="59395"/>
                                        </p:tgtEl>
                                        <p:attrNameLst>
                                          <p:attrName>ppt_h</p:attrName>
                                        </p:attrNameLst>
                                      </p:cBhvr>
                                      <p:tavLst>
                                        <p:tav tm="0">
                                          <p:val>
                                            <p:fltVal val="0"/>
                                          </p:val>
                                        </p:tav>
                                        <p:tav tm="100000">
                                          <p:val>
                                            <p:strVal val="#ppt_h"/>
                                          </p:val>
                                        </p:tav>
                                      </p:tavLst>
                                    </p:anim>
                                    <p:anim calcmode="lin" valueType="num">
                                      <p:cBhvr>
                                        <p:cTn id="13" dur="1000" fill="hold"/>
                                        <p:tgtEl>
                                          <p:spTgt spid="5939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93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59473"/>
                                        </p:tgtEl>
                                        <p:attrNameLst>
                                          <p:attrName>style.visibility</p:attrName>
                                        </p:attrNameLst>
                                      </p:cBhvr>
                                      <p:to>
                                        <p:strVal val="visible"/>
                                      </p:to>
                                    </p:set>
                                    <p:animEffect transition="in" filter="box(out)">
                                      <p:cBhvr>
                                        <p:cTn id="19" dur="500"/>
                                        <p:tgtEl>
                                          <p:spTgt spid="594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9474"/>
                                        </p:tgtEl>
                                        <p:attrNameLst>
                                          <p:attrName>style.visibility</p:attrName>
                                        </p:attrNameLst>
                                      </p:cBhvr>
                                      <p:to>
                                        <p:strVal val="visible"/>
                                      </p:to>
                                    </p:set>
                                    <p:animEffect transition="in" filter="wipe(left)">
                                      <p:cBhvr>
                                        <p:cTn id="24" dur="500"/>
                                        <p:tgtEl>
                                          <p:spTgt spid="5947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9475"/>
                                        </p:tgtEl>
                                        <p:attrNameLst>
                                          <p:attrName>style.visibility</p:attrName>
                                        </p:attrNameLst>
                                      </p:cBhvr>
                                      <p:to>
                                        <p:strVal val="visible"/>
                                      </p:to>
                                    </p:set>
                                    <p:animEffect transition="in" filter="wipe(left)">
                                      <p:cBhvr>
                                        <p:cTn id="29" dur="500"/>
                                        <p:tgtEl>
                                          <p:spTgt spid="5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文本框 110593"/>
          <p:cNvSpPr txBox="1"/>
          <p:nvPr/>
        </p:nvSpPr>
        <p:spPr>
          <a:xfrm>
            <a:off x="577850" y="609600"/>
            <a:ext cx="2992438" cy="457200"/>
          </a:xfrm>
          <a:prstGeom prst="rect">
            <a:avLst/>
          </a:prstGeom>
          <a:noFill/>
          <a:ln w="9525">
            <a:noFill/>
          </a:ln>
        </p:spPr>
        <p:txBody>
          <a:bodyPr>
            <a:spAutoFit/>
          </a:bodyPr>
          <a:lstStyle/>
          <a:p>
            <a:pPr eaLnBrk="1" hangingPunct="1"/>
            <a:r>
              <a:rPr lang="zh-CN" altLang="en-US" b="1" dirty="0">
                <a:solidFill>
                  <a:srgbClr val="FF0000"/>
                </a:solidFill>
                <a:latin typeface="Times New Roman" panose="02020603050405020304" pitchFamily="18" charset="0"/>
              </a:rPr>
              <a:t>补偿容量的确定</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pSp>
        <p:nvGrpSpPr>
          <p:cNvPr id="110595" name="组合 110594"/>
          <p:cNvGrpSpPr/>
          <p:nvPr/>
        </p:nvGrpSpPr>
        <p:grpSpPr>
          <a:xfrm>
            <a:off x="5529263" y="608013"/>
            <a:ext cx="2890837" cy="1677987"/>
            <a:chOff x="3264" y="1336"/>
            <a:chExt cx="1821" cy="1057"/>
          </a:xfrm>
        </p:grpSpPr>
        <p:sp>
          <p:nvSpPr>
            <p:cNvPr id="110596" name="直接连接符 110595"/>
            <p:cNvSpPr/>
            <p:nvPr/>
          </p:nvSpPr>
          <p:spPr>
            <a:xfrm>
              <a:off x="3264" y="1488"/>
              <a:ext cx="1584" cy="0"/>
            </a:xfrm>
            <a:prstGeom prst="line">
              <a:avLst/>
            </a:prstGeom>
            <a:ln w="19050" cap="flat" cmpd="sng">
              <a:solidFill>
                <a:schemeClr val="tx1"/>
              </a:solidFill>
              <a:prstDash val="solid"/>
              <a:headEnd type="none" w="med" len="med"/>
              <a:tailEnd type="stealth" w="sm" len="med"/>
            </a:ln>
          </p:spPr>
        </p:sp>
        <p:sp>
          <p:nvSpPr>
            <p:cNvPr id="110597" name="直接连接符 110596"/>
            <p:cNvSpPr/>
            <p:nvPr/>
          </p:nvSpPr>
          <p:spPr>
            <a:xfrm>
              <a:off x="3264" y="1488"/>
              <a:ext cx="1056" cy="336"/>
            </a:xfrm>
            <a:prstGeom prst="line">
              <a:avLst/>
            </a:prstGeom>
            <a:ln w="19050" cap="flat" cmpd="sng">
              <a:solidFill>
                <a:schemeClr val="tx1"/>
              </a:solidFill>
              <a:prstDash val="solid"/>
              <a:headEnd type="none" w="med" len="med"/>
              <a:tailEnd type="stealth" w="sm" len="med"/>
            </a:ln>
          </p:spPr>
        </p:sp>
        <p:sp>
          <p:nvSpPr>
            <p:cNvPr id="110598" name="直接连接符 110597"/>
            <p:cNvSpPr/>
            <p:nvPr/>
          </p:nvSpPr>
          <p:spPr>
            <a:xfrm flipV="1">
              <a:off x="4320" y="1824"/>
              <a:ext cx="0" cy="384"/>
            </a:xfrm>
            <a:prstGeom prst="line">
              <a:avLst/>
            </a:prstGeom>
            <a:ln w="19050" cap="flat" cmpd="sng">
              <a:solidFill>
                <a:schemeClr val="tx1"/>
              </a:solidFill>
              <a:prstDash val="solid"/>
              <a:headEnd type="none" w="med" len="med"/>
              <a:tailEnd type="stealth" w="sm" len="med"/>
            </a:ln>
          </p:spPr>
        </p:sp>
        <p:sp>
          <p:nvSpPr>
            <p:cNvPr id="110599" name="直接连接符 110598"/>
            <p:cNvSpPr/>
            <p:nvPr/>
          </p:nvSpPr>
          <p:spPr>
            <a:xfrm>
              <a:off x="3264" y="1488"/>
              <a:ext cx="1056" cy="720"/>
            </a:xfrm>
            <a:prstGeom prst="line">
              <a:avLst/>
            </a:prstGeom>
            <a:ln w="19050" cap="flat" cmpd="sng">
              <a:solidFill>
                <a:schemeClr val="tx1"/>
              </a:solidFill>
              <a:prstDash val="solid"/>
              <a:headEnd type="none" w="med" len="med"/>
              <a:tailEnd type="stealth" w="sm" len="med"/>
            </a:ln>
          </p:spPr>
        </p:sp>
        <p:graphicFrame>
          <p:nvGraphicFramePr>
            <p:cNvPr id="110600" name="对象 110599"/>
            <p:cNvGraphicFramePr/>
            <p:nvPr/>
          </p:nvGraphicFramePr>
          <p:xfrm>
            <a:off x="4884" y="1336"/>
            <a:ext cx="201" cy="248"/>
          </p:xfrm>
          <a:graphic>
            <a:graphicData uri="http://schemas.openxmlformats.org/presentationml/2006/ole">
              <mc:AlternateContent xmlns:mc="http://schemas.openxmlformats.org/markup-compatibility/2006">
                <mc:Choice xmlns:v="urn:schemas-microsoft-com:vml" Requires="v">
                  <p:oleObj spid="_x0000_s83275" r:id="rId3" imgW="165100" imgH="203200" progId="Equation.3">
                    <p:embed/>
                  </p:oleObj>
                </mc:Choice>
                <mc:Fallback>
                  <p:oleObj r:id="rId3" imgW="165100" imgH="203200" progId="Equation.3">
                    <p:embed/>
                    <p:pic>
                      <p:nvPicPr>
                        <p:cNvPr id="0" name="图片 3683"/>
                        <p:cNvPicPr/>
                        <p:nvPr/>
                      </p:nvPicPr>
                      <p:blipFill>
                        <a:blip r:embed="rId4"/>
                        <a:stretch>
                          <a:fillRect/>
                        </a:stretch>
                      </p:blipFill>
                      <p:spPr>
                        <a:xfrm>
                          <a:off x="4884" y="1336"/>
                          <a:ext cx="201" cy="248"/>
                        </a:xfrm>
                        <a:prstGeom prst="rect">
                          <a:avLst/>
                        </a:prstGeom>
                        <a:noFill/>
                        <a:ln w="38100">
                          <a:noFill/>
                          <a:miter/>
                        </a:ln>
                      </p:spPr>
                    </p:pic>
                  </p:oleObj>
                </mc:Fallback>
              </mc:AlternateContent>
            </a:graphicData>
          </a:graphic>
        </p:graphicFrame>
        <p:graphicFrame>
          <p:nvGraphicFramePr>
            <p:cNvPr id="110601" name="对象 110600"/>
            <p:cNvGraphicFramePr/>
            <p:nvPr/>
          </p:nvGraphicFramePr>
          <p:xfrm>
            <a:off x="4183" y="1536"/>
            <a:ext cx="169" cy="256"/>
          </p:xfrm>
          <a:graphic>
            <a:graphicData uri="http://schemas.openxmlformats.org/presentationml/2006/ole">
              <mc:AlternateContent xmlns:mc="http://schemas.openxmlformats.org/markup-compatibility/2006">
                <mc:Choice xmlns:v="urn:schemas-microsoft-com:vml" Requires="v">
                  <p:oleObj spid="_x0000_s83276" r:id="rId5" imgW="127000" imgH="189865" progId="Equation.3">
                    <p:embed/>
                  </p:oleObj>
                </mc:Choice>
                <mc:Fallback>
                  <p:oleObj r:id="rId5" imgW="127000" imgH="189865" progId="Equation.3">
                    <p:embed/>
                    <p:pic>
                      <p:nvPicPr>
                        <p:cNvPr id="0" name="图片 3681"/>
                        <p:cNvPicPr/>
                        <p:nvPr/>
                      </p:nvPicPr>
                      <p:blipFill>
                        <a:blip r:embed="rId6"/>
                        <a:stretch>
                          <a:fillRect/>
                        </a:stretch>
                      </p:blipFill>
                      <p:spPr>
                        <a:xfrm>
                          <a:off x="4183" y="1536"/>
                          <a:ext cx="169" cy="256"/>
                        </a:xfrm>
                        <a:prstGeom prst="rect">
                          <a:avLst/>
                        </a:prstGeom>
                        <a:noFill/>
                        <a:ln w="38100">
                          <a:noFill/>
                          <a:miter/>
                        </a:ln>
                      </p:spPr>
                    </p:pic>
                  </p:oleObj>
                </mc:Fallback>
              </mc:AlternateContent>
            </a:graphicData>
          </a:graphic>
        </p:graphicFrame>
        <p:graphicFrame>
          <p:nvGraphicFramePr>
            <p:cNvPr id="110602" name="对象 110601"/>
            <p:cNvGraphicFramePr/>
            <p:nvPr/>
          </p:nvGraphicFramePr>
          <p:xfrm>
            <a:off x="4038" y="2112"/>
            <a:ext cx="234" cy="281"/>
          </p:xfrm>
          <a:graphic>
            <a:graphicData uri="http://schemas.openxmlformats.org/presentationml/2006/ole">
              <mc:AlternateContent xmlns:mc="http://schemas.openxmlformats.org/markup-compatibility/2006">
                <mc:Choice xmlns:v="urn:schemas-microsoft-com:vml" Requires="v">
                  <p:oleObj spid="_x0000_s83277" r:id="rId7" imgW="190500" imgH="228600" progId="Equation.3">
                    <p:embed/>
                  </p:oleObj>
                </mc:Choice>
                <mc:Fallback>
                  <p:oleObj r:id="rId7" imgW="190500" imgH="228600" progId="Equation.3">
                    <p:embed/>
                    <p:pic>
                      <p:nvPicPr>
                        <p:cNvPr id="0" name="图片 3680"/>
                        <p:cNvPicPr/>
                        <p:nvPr/>
                      </p:nvPicPr>
                      <p:blipFill>
                        <a:blip r:embed="rId8"/>
                        <a:stretch>
                          <a:fillRect/>
                        </a:stretch>
                      </p:blipFill>
                      <p:spPr>
                        <a:xfrm>
                          <a:off x="4038" y="2112"/>
                          <a:ext cx="234" cy="281"/>
                        </a:xfrm>
                        <a:prstGeom prst="rect">
                          <a:avLst/>
                        </a:prstGeom>
                        <a:noFill/>
                        <a:ln w="38100">
                          <a:noFill/>
                          <a:miter/>
                        </a:ln>
                      </p:spPr>
                    </p:pic>
                  </p:oleObj>
                </mc:Fallback>
              </mc:AlternateContent>
            </a:graphicData>
          </a:graphic>
        </p:graphicFrame>
        <p:graphicFrame>
          <p:nvGraphicFramePr>
            <p:cNvPr id="110603" name="对象 110602"/>
            <p:cNvGraphicFramePr/>
            <p:nvPr/>
          </p:nvGraphicFramePr>
          <p:xfrm>
            <a:off x="4370" y="1872"/>
            <a:ext cx="238" cy="284"/>
          </p:xfrm>
          <a:graphic>
            <a:graphicData uri="http://schemas.openxmlformats.org/presentationml/2006/ole">
              <mc:AlternateContent xmlns:mc="http://schemas.openxmlformats.org/markup-compatibility/2006">
                <mc:Choice xmlns:v="urn:schemas-microsoft-com:vml" Requires="v">
                  <p:oleObj spid="_x0000_s83278" r:id="rId9" imgW="203200" imgH="241300" progId="Equation.3">
                    <p:embed/>
                  </p:oleObj>
                </mc:Choice>
                <mc:Fallback>
                  <p:oleObj r:id="rId9" imgW="203200" imgH="241300" progId="Equation.3">
                    <p:embed/>
                    <p:pic>
                      <p:nvPicPr>
                        <p:cNvPr id="0" name="图片 3684"/>
                        <p:cNvPicPr/>
                        <p:nvPr/>
                      </p:nvPicPr>
                      <p:blipFill>
                        <a:blip r:embed="rId10"/>
                        <a:stretch>
                          <a:fillRect/>
                        </a:stretch>
                      </p:blipFill>
                      <p:spPr>
                        <a:xfrm>
                          <a:off x="4370" y="1872"/>
                          <a:ext cx="238" cy="284"/>
                        </a:xfrm>
                        <a:prstGeom prst="rect">
                          <a:avLst/>
                        </a:prstGeom>
                        <a:noFill/>
                        <a:ln w="38100">
                          <a:noFill/>
                          <a:miter/>
                        </a:ln>
                      </p:spPr>
                    </p:pic>
                  </p:oleObj>
                </mc:Fallback>
              </mc:AlternateContent>
            </a:graphicData>
          </a:graphic>
        </p:graphicFrame>
        <p:sp>
          <p:nvSpPr>
            <p:cNvPr id="110604" name="任意多边形 110603"/>
            <p:cNvSpPr/>
            <p:nvPr/>
          </p:nvSpPr>
          <p:spPr>
            <a:xfrm>
              <a:off x="3447" y="1488"/>
              <a:ext cx="45" cy="126"/>
            </a:xfrm>
            <a:custGeom>
              <a:avLst/>
              <a:gdLst/>
              <a:ahLst/>
              <a:cxnLst/>
              <a:rect l="0" t="0" r="0" b="0"/>
              <a:pathLst>
                <a:path w="45" h="126">
                  <a:moveTo>
                    <a:pt x="0" y="126"/>
                  </a:moveTo>
                  <a:cubicBezTo>
                    <a:pt x="35" y="91"/>
                    <a:pt x="45" y="54"/>
                    <a:pt x="45" y="0"/>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10605" name="文本框 110604"/>
            <p:cNvSpPr txBox="1"/>
            <p:nvPr/>
          </p:nvSpPr>
          <p:spPr>
            <a:xfrm>
              <a:off x="3448" y="1392"/>
              <a:ext cx="296" cy="288"/>
            </a:xfrm>
            <a:prstGeom prst="rect">
              <a:avLst/>
            </a:prstGeom>
            <a:noFill/>
            <a:ln w="12700">
              <a:noFill/>
            </a:ln>
          </p:spPr>
          <p:txBody>
            <a:bodyPr wrap="none" anchor="ctr">
              <a:spAutoFit/>
            </a:bodyPr>
            <a:lstStyle/>
            <a:p>
              <a:pPr algn="ctr" eaLnBrk="1" hangingPunct="1">
                <a:spcBef>
                  <a:spcPct val="0"/>
                </a:spcBef>
              </a:pPr>
              <a:r>
                <a:rPr lang="en-US" altLang="zh-CN" b="1" i="1">
                  <a:solidFill>
                    <a:srgbClr val="3333FF"/>
                  </a:solidFill>
                  <a:latin typeface="Symbol" panose="05050102010706020507" pitchFamily="18" charset="2"/>
                </a:rPr>
                <a:t>j</a:t>
              </a:r>
              <a:r>
                <a:rPr lang="en-US" altLang="zh-CN" b="1" baseline="-25000">
                  <a:solidFill>
                    <a:srgbClr val="3333FF"/>
                  </a:solidFill>
                  <a:latin typeface="Times New Roman" panose="02020603050405020304" pitchFamily="18" charset="0"/>
                </a:rPr>
                <a:t>1</a:t>
              </a:r>
              <a:endParaRPr lang="en-US" altLang="zh-CN" b="1">
                <a:solidFill>
                  <a:srgbClr val="3333FF"/>
                </a:solidFill>
                <a:latin typeface="Times New Roman" panose="02020603050405020304" pitchFamily="18" charset="0"/>
              </a:endParaRPr>
            </a:p>
          </p:txBody>
        </p:sp>
        <p:sp>
          <p:nvSpPr>
            <p:cNvPr id="110606" name="任意多边形 110605"/>
            <p:cNvSpPr/>
            <p:nvPr/>
          </p:nvSpPr>
          <p:spPr>
            <a:xfrm>
              <a:off x="3732" y="1488"/>
              <a:ext cx="34" cy="147"/>
            </a:xfrm>
            <a:custGeom>
              <a:avLst/>
              <a:gdLst/>
              <a:ahLst/>
              <a:cxnLst/>
              <a:rect l="0" t="0" r="0" b="0"/>
              <a:pathLst>
                <a:path w="34" h="147">
                  <a:moveTo>
                    <a:pt x="18" y="3"/>
                  </a:moveTo>
                  <a:cubicBezTo>
                    <a:pt x="24" y="0"/>
                    <a:pt x="34" y="57"/>
                    <a:pt x="33" y="81"/>
                  </a:cubicBezTo>
                  <a:cubicBezTo>
                    <a:pt x="30" y="105"/>
                    <a:pt x="7" y="133"/>
                    <a:pt x="0" y="147"/>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10607" name="任意多边形 110606"/>
            <p:cNvSpPr/>
            <p:nvPr/>
          </p:nvSpPr>
          <p:spPr>
            <a:xfrm>
              <a:off x="3765" y="1485"/>
              <a:ext cx="33" cy="162"/>
            </a:xfrm>
            <a:custGeom>
              <a:avLst/>
              <a:gdLst/>
              <a:ahLst/>
              <a:cxnLst/>
              <a:rect l="0" t="0" r="0" b="0"/>
              <a:pathLst>
                <a:path w="33" h="162">
                  <a:moveTo>
                    <a:pt x="18" y="0"/>
                  </a:moveTo>
                  <a:cubicBezTo>
                    <a:pt x="15" y="6"/>
                    <a:pt x="33" y="57"/>
                    <a:pt x="30" y="84"/>
                  </a:cubicBezTo>
                  <a:cubicBezTo>
                    <a:pt x="27" y="111"/>
                    <a:pt x="6" y="146"/>
                    <a:pt x="0" y="162"/>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10608" name="文本框 110607"/>
            <p:cNvSpPr txBox="1"/>
            <p:nvPr/>
          </p:nvSpPr>
          <p:spPr>
            <a:xfrm>
              <a:off x="3784" y="1392"/>
              <a:ext cx="296" cy="288"/>
            </a:xfrm>
            <a:prstGeom prst="rect">
              <a:avLst/>
            </a:prstGeom>
            <a:noFill/>
            <a:ln w="12700">
              <a:noFill/>
            </a:ln>
          </p:spPr>
          <p:txBody>
            <a:bodyPr wrap="none" anchor="ctr">
              <a:spAutoFit/>
            </a:bodyPr>
            <a:lstStyle/>
            <a:p>
              <a:pPr algn="ctr" eaLnBrk="1" hangingPunct="1">
                <a:spcBef>
                  <a:spcPct val="0"/>
                </a:spcBef>
              </a:pPr>
              <a:r>
                <a:rPr lang="en-US" altLang="zh-CN" b="1" i="1">
                  <a:solidFill>
                    <a:srgbClr val="FF0000"/>
                  </a:solidFill>
                  <a:latin typeface="Symbol" panose="05050102010706020507" pitchFamily="18" charset="2"/>
                </a:rPr>
                <a:t>j</a:t>
              </a:r>
              <a:r>
                <a:rPr lang="en-US" altLang="zh-CN" b="1" baseline="-25000">
                  <a:solidFill>
                    <a:srgbClr val="FF0000"/>
                  </a:solidFill>
                  <a:latin typeface="Times New Roman" panose="02020603050405020304" pitchFamily="18" charset="0"/>
                </a:rPr>
                <a:t>2</a:t>
              </a:r>
              <a:endParaRPr lang="en-US" altLang="zh-CN" b="1">
                <a:solidFill>
                  <a:srgbClr val="FF0000"/>
                </a:solidFill>
                <a:latin typeface="Times New Roman" panose="02020603050405020304" pitchFamily="18" charset="0"/>
              </a:endParaRPr>
            </a:p>
          </p:txBody>
        </p:sp>
      </p:grpSp>
      <p:graphicFrame>
        <p:nvGraphicFramePr>
          <p:cNvPr id="110609" name="对象 110608"/>
          <p:cNvGraphicFramePr/>
          <p:nvPr/>
        </p:nvGraphicFramePr>
        <p:xfrm>
          <a:off x="409575" y="1357313"/>
          <a:ext cx="5853113" cy="2778125"/>
        </p:xfrm>
        <a:graphic>
          <a:graphicData uri="http://schemas.openxmlformats.org/presentationml/2006/ole">
            <mc:AlternateContent xmlns:mc="http://schemas.openxmlformats.org/markup-compatibility/2006">
              <mc:Choice xmlns:v="urn:schemas-microsoft-com:vml" Requires="v">
                <p:oleObj spid="_x0000_s83279" r:id="rId11" imgW="3746500" imgH="1778000" progId="Equation.DSMT4">
                  <p:embed/>
                </p:oleObj>
              </mc:Choice>
              <mc:Fallback>
                <p:oleObj r:id="rId11" imgW="3746500" imgH="1778000" progId="Equation.DSMT4">
                  <p:embed/>
                  <p:pic>
                    <p:nvPicPr>
                      <p:cNvPr id="0" name="图片 3679"/>
                      <p:cNvPicPr/>
                      <p:nvPr/>
                    </p:nvPicPr>
                    <p:blipFill>
                      <a:blip r:embed="rId12"/>
                      <a:stretch>
                        <a:fillRect/>
                      </a:stretch>
                    </p:blipFill>
                    <p:spPr>
                      <a:xfrm>
                        <a:off x="409575" y="1357313"/>
                        <a:ext cx="5853113" cy="2778125"/>
                      </a:xfrm>
                      <a:prstGeom prst="rect">
                        <a:avLst/>
                      </a:prstGeom>
                      <a:noFill/>
                      <a:ln w="38100">
                        <a:noFill/>
                        <a:miter/>
                      </a:ln>
                    </p:spPr>
                  </p:pic>
                </p:oleObj>
              </mc:Fallback>
            </mc:AlternateContent>
          </a:graphicData>
        </a:graphic>
      </p:graphicFrame>
      <p:graphicFrame>
        <p:nvGraphicFramePr>
          <p:cNvPr id="110610" name="对象 110609"/>
          <p:cNvGraphicFramePr/>
          <p:nvPr/>
        </p:nvGraphicFramePr>
        <p:xfrm>
          <a:off x="1066800" y="4119563"/>
          <a:ext cx="4730750" cy="555625"/>
        </p:xfrm>
        <a:graphic>
          <a:graphicData uri="http://schemas.openxmlformats.org/presentationml/2006/ole">
            <mc:AlternateContent xmlns:mc="http://schemas.openxmlformats.org/markup-compatibility/2006">
              <mc:Choice xmlns:v="urn:schemas-microsoft-com:vml" Requires="v">
                <p:oleObj spid="_x0000_s83280" r:id="rId13" imgW="2575560" imgH="304800" progId="Equation.DSMT4">
                  <p:embed/>
                </p:oleObj>
              </mc:Choice>
              <mc:Fallback>
                <p:oleObj r:id="rId13" imgW="2575560" imgH="304800" progId="Equation.DSMT4">
                  <p:embed/>
                  <p:pic>
                    <p:nvPicPr>
                      <p:cNvPr id="0" name="图片 3682"/>
                      <p:cNvPicPr/>
                      <p:nvPr/>
                    </p:nvPicPr>
                    <p:blipFill>
                      <a:blip r:embed="rId14"/>
                      <a:stretch>
                        <a:fillRect/>
                      </a:stretch>
                    </p:blipFill>
                    <p:spPr>
                      <a:xfrm>
                        <a:off x="1066800" y="4119563"/>
                        <a:ext cx="4730750" cy="555625"/>
                      </a:xfrm>
                      <a:prstGeom prst="rect">
                        <a:avLst/>
                      </a:prstGeom>
                      <a:noFill/>
                      <a:ln w="38100">
                        <a:noFill/>
                        <a:miter/>
                      </a:ln>
                    </p:spPr>
                  </p:pic>
                </p:oleObj>
              </mc:Fallback>
            </mc:AlternateContent>
          </a:graphicData>
        </a:graphic>
      </p:graphicFrame>
      <p:grpSp>
        <p:nvGrpSpPr>
          <p:cNvPr id="110611" name="组合 110610"/>
          <p:cNvGrpSpPr/>
          <p:nvPr/>
        </p:nvGrpSpPr>
        <p:grpSpPr>
          <a:xfrm>
            <a:off x="409575" y="4724400"/>
            <a:ext cx="8329613" cy="1219200"/>
            <a:chOff x="468" y="1152"/>
            <a:chExt cx="5247" cy="768"/>
          </a:xfrm>
        </p:grpSpPr>
        <p:sp>
          <p:nvSpPr>
            <p:cNvPr id="110612" name="文本框 110611"/>
            <p:cNvSpPr txBox="1"/>
            <p:nvPr/>
          </p:nvSpPr>
          <p:spPr>
            <a:xfrm>
              <a:off x="468" y="1229"/>
              <a:ext cx="695" cy="518"/>
            </a:xfrm>
            <a:prstGeom prst="rect">
              <a:avLst/>
            </a:prstGeom>
            <a:noFill/>
            <a:ln w="12700">
              <a:noFill/>
            </a:ln>
          </p:spPr>
          <p:txBody>
            <a:bodyPr wrap="none" anchor="ctr">
              <a:spAutoFit/>
            </a:bodyPr>
            <a:lstStyle/>
            <a:p>
              <a:pPr algn="ctr" eaLnBrk="1" hangingPunct="1">
                <a:spcBef>
                  <a:spcPct val="0"/>
                </a:spcBef>
              </a:pPr>
              <a:r>
                <a:rPr lang="zh-CN" altLang="en-US" b="1" dirty="0">
                  <a:solidFill>
                    <a:srgbClr val="FF0000"/>
                  </a:solidFill>
                  <a:latin typeface="Times New Roman" panose="02020603050405020304" pitchFamily="18" charset="0"/>
                </a:rPr>
                <a:t>补偿容</a:t>
              </a:r>
            </a:p>
            <a:p>
              <a:pPr algn="ctr" eaLnBrk="1" hangingPunct="1">
                <a:spcBef>
                  <a:spcPct val="0"/>
                </a:spcBef>
              </a:pPr>
              <a:r>
                <a:rPr lang="zh-CN" altLang="en-US" b="1" dirty="0">
                  <a:solidFill>
                    <a:srgbClr val="FF0000"/>
                  </a:solidFill>
                  <a:latin typeface="Times New Roman" panose="02020603050405020304" pitchFamily="18" charset="0"/>
                </a:rPr>
                <a:t>量不同</a:t>
              </a:r>
              <a:endParaRPr lang="zh-CN" altLang="en-US" b="1">
                <a:latin typeface="Times New Roman" panose="02020603050405020304" pitchFamily="18" charset="0"/>
              </a:endParaRPr>
            </a:p>
          </p:txBody>
        </p:sp>
        <p:sp>
          <p:nvSpPr>
            <p:cNvPr id="110613" name="矩形 110612"/>
            <p:cNvSpPr/>
            <p:nvPr/>
          </p:nvSpPr>
          <p:spPr>
            <a:xfrm>
              <a:off x="1372" y="1392"/>
              <a:ext cx="4343" cy="288"/>
            </a:xfrm>
            <a:prstGeom prst="rect">
              <a:avLst/>
            </a:prstGeom>
            <a:noFill/>
            <a:ln w="12700">
              <a:noFill/>
            </a:ln>
          </p:spPr>
          <p:txBody>
            <a:bodyPr wrap="none" anchor="ctr">
              <a:spAutoFit/>
            </a:bodyPr>
            <a:lstStyle/>
            <a:p>
              <a:pPr eaLnBrk="1" hangingPunct="1">
                <a:spcBef>
                  <a:spcPct val="0"/>
                </a:spcBef>
              </a:pPr>
              <a:r>
                <a:rPr lang="zh-CN" altLang="en-US" b="1" dirty="0">
                  <a:solidFill>
                    <a:srgbClr val="660033"/>
                  </a:solidFill>
                  <a:latin typeface="Times New Roman" panose="02020603050405020304" pitchFamily="18" charset="0"/>
                </a:rPr>
                <a:t>全</a:t>
              </a:r>
              <a:r>
                <a:rPr lang="en-US" altLang="zh-CN" b="1">
                  <a:latin typeface="Times New Roman" panose="02020603050405020304" pitchFamily="18" charset="0"/>
                </a:rPr>
                <a:t>——</a:t>
              </a:r>
              <a:r>
                <a:rPr lang="zh-CN" altLang="en-US" b="1" dirty="0">
                  <a:latin typeface="Times New Roman" panose="02020603050405020304" pitchFamily="18" charset="0"/>
                </a:rPr>
                <a:t>不要求</a:t>
              </a:r>
              <a:r>
                <a:rPr lang="en-US" altLang="zh-CN" b="1" dirty="0">
                  <a:latin typeface="Times New Roman" panose="02020603050405020304" pitchFamily="18" charset="0"/>
                </a:rPr>
                <a:t>(</a:t>
              </a:r>
              <a:r>
                <a:rPr lang="zh-CN" altLang="en-US" b="1" dirty="0">
                  <a:latin typeface="Times New Roman" panose="02020603050405020304" pitchFamily="18" charset="0"/>
                </a:rPr>
                <a:t>电容设备投资增加</a:t>
              </a:r>
              <a:r>
                <a:rPr lang="en-US" altLang="zh-CN" b="1" dirty="0">
                  <a:latin typeface="Times New Roman" panose="02020603050405020304" pitchFamily="18" charset="0"/>
                </a:rPr>
                <a:t>,</a:t>
              </a:r>
              <a:r>
                <a:rPr lang="zh-CN" altLang="en-US" b="1" dirty="0">
                  <a:latin typeface="Times New Roman" panose="02020603050405020304" pitchFamily="18" charset="0"/>
                </a:rPr>
                <a:t>经济效果不明显</a:t>
              </a:r>
              <a:r>
                <a:rPr lang="en-US" altLang="zh-CN" b="1">
                  <a:latin typeface="Times New Roman" panose="02020603050405020304" pitchFamily="18" charset="0"/>
                </a:rPr>
                <a:t>)</a:t>
              </a:r>
            </a:p>
          </p:txBody>
        </p:sp>
        <p:sp>
          <p:nvSpPr>
            <p:cNvPr id="110614" name="矩形 110613"/>
            <p:cNvSpPr/>
            <p:nvPr/>
          </p:nvSpPr>
          <p:spPr>
            <a:xfrm>
              <a:off x="1391" y="1152"/>
              <a:ext cx="310" cy="288"/>
            </a:xfrm>
            <a:prstGeom prst="rect">
              <a:avLst/>
            </a:prstGeom>
            <a:noFill/>
            <a:ln w="12700">
              <a:noFill/>
            </a:ln>
          </p:spPr>
          <p:txBody>
            <a:bodyPr wrap="none" anchor="ctr">
              <a:spAutoFit/>
            </a:bodyPr>
            <a:lstStyle/>
            <a:p>
              <a:pPr algn="ctr" eaLnBrk="1" hangingPunct="1">
                <a:spcBef>
                  <a:spcPct val="0"/>
                </a:spcBef>
              </a:pPr>
              <a:r>
                <a:rPr lang="zh-CN" altLang="en-US" b="1" dirty="0">
                  <a:solidFill>
                    <a:srgbClr val="660033"/>
                  </a:solidFill>
                  <a:latin typeface="Times New Roman" panose="02020603050405020304" pitchFamily="18" charset="0"/>
                </a:rPr>
                <a:t>欠</a:t>
              </a:r>
            </a:p>
          </p:txBody>
        </p:sp>
        <p:sp>
          <p:nvSpPr>
            <p:cNvPr id="110615" name="矩形 110614"/>
            <p:cNvSpPr/>
            <p:nvPr/>
          </p:nvSpPr>
          <p:spPr>
            <a:xfrm>
              <a:off x="1392" y="1632"/>
              <a:ext cx="3523" cy="288"/>
            </a:xfrm>
            <a:prstGeom prst="rect">
              <a:avLst/>
            </a:prstGeom>
            <a:noFill/>
            <a:ln w="12700">
              <a:noFill/>
            </a:ln>
          </p:spPr>
          <p:txBody>
            <a:bodyPr wrap="none" anchor="ctr">
              <a:spAutoFit/>
            </a:bodyPr>
            <a:lstStyle/>
            <a:p>
              <a:pPr eaLnBrk="1" hangingPunct="1">
                <a:spcBef>
                  <a:spcPct val="0"/>
                </a:spcBef>
              </a:pPr>
              <a:r>
                <a:rPr lang="zh-CN" altLang="en-US" b="1" dirty="0">
                  <a:solidFill>
                    <a:srgbClr val="660033"/>
                  </a:solidFill>
                  <a:latin typeface="Times New Roman" panose="02020603050405020304" pitchFamily="18" charset="0"/>
                </a:rPr>
                <a:t>过</a:t>
              </a:r>
              <a:r>
                <a:rPr lang="en-US" altLang="zh-CN" b="1">
                  <a:latin typeface="Times New Roman" panose="02020603050405020304" pitchFamily="18" charset="0"/>
                </a:rPr>
                <a:t>——</a:t>
              </a:r>
              <a:r>
                <a:rPr lang="zh-CN" altLang="en-US" b="1" dirty="0">
                  <a:latin typeface="Times New Roman" panose="02020603050405020304" pitchFamily="18" charset="0"/>
                </a:rPr>
                <a:t>使功率因数又由高变低</a:t>
              </a:r>
              <a:r>
                <a:rPr lang="en-US" altLang="zh-CN" b="1" dirty="0">
                  <a:latin typeface="Times New Roman" panose="02020603050405020304" pitchFamily="18" charset="0"/>
                </a:rPr>
                <a:t>(</a:t>
              </a:r>
              <a:r>
                <a:rPr lang="zh-CN" altLang="en-US" b="1" dirty="0">
                  <a:latin typeface="Times New Roman" panose="02020603050405020304" pitchFamily="18" charset="0"/>
                </a:rPr>
                <a:t>性质不同</a:t>
              </a:r>
              <a:r>
                <a:rPr lang="en-US" altLang="zh-CN" b="1">
                  <a:latin typeface="Times New Roman" panose="02020603050405020304" pitchFamily="18" charset="0"/>
                </a:rPr>
                <a:t>)</a:t>
              </a:r>
            </a:p>
          </p:txBody>
        </p:sp>
        <p:sp>
          <p:nvSpPr>
            <p:cNvPr id="110616" name="左大括号 110615"/>
            <p:cNvSpPr/>
            <p:nvPr/>
          </p:nvSpPr>
          <p:spPr>
            <a:xfrm>
              <a:off x="1296" y="1248"/>
              <a:ext cx="48" cy="576"/>
            </a:xfrm>
            <a:prstGeom prst="leftBrace">
              <a:avLst>
                <a:gd name="adj1" fmla="val 100000"/>
                <a:gd name="adj2" fmla="val 50000"/>
              </a:avLst>
            </a:prstGeom>
            <a:noFill/>
            <a:ln w="12700" cap="flat" cmpd="sng">
              <a:solidFill>
                <a:schemeClr val="tx1"/>
              </a:solidFill>
              <a:prstDash val="solid"/>
              <a:headEnd type="none" w="med" len="med"/>
              <a:tailEnd type="none" w="med" len="med"/>
            </a:ln>
          </p:spPr>
          <p:txBody>
            <a:bodyPr/>
            <a:lstStyle/>
            <a:p>
              <a:endParaRPr lang="zh-CN" altLang="en-US"/>
            </a:p>
          </p:txBody>
        </p:sp>
      </p:grpSp>
      <p:sp>
        <p:nvSpPr>
          <p:cNvPr id="110617" name="文本框 110616"/>
          <p:cNvSpPr txBox="1"/>
          <p:nvPr/>
        </p:nvSpPr>
        <p:spPr>
          <a:xfrm>
            <a:off x="838200" y="5943600"/>
            <a:ext cx="6367463" cy="457200"/>
          </a:xfrm>
          <a:prstGeom prst="rect">
            <a:avLst/>
          </a:prstGeom>
          <a:noFill/>
          <a:ln w="12700">
            <a:noFill/>
          </a:ln>
        </p:spPr>
        <p:txBody>
          <a:bodyPr anchor="ctr">
            <a:spAutoFit/>
          </a:bodyPr>
          <a:lstStyle/>
          <a:p>
            <a:pPr algn="ctr" eaLnBrk="1" hangingPunct="1">
              <a:spcBef>
                <a:spcPct val="0"/>
              </a:spcBef>
            </a:pPr>
            <a:r>
              <a:rPr lang="zh-CN" altLang="en-US" b="1" dirty="0">
                <a:latin typeface="Times New Roman" panose="02020603050405020304" pitchFamily="18" charset="0"/>
              </a:rPr>
              <a:t>综合考虑，提高到适当值为宜</a:t>
            </a:r>
            <a:r>
              <a:rPr lang="en-US" altLang="zh-CN" b="1" dirty="0">
                <a:latin typeface="Times New Roman" panose="02020603050405020304" pitchFamily="18" charset="0"/>
              </a:rPr>
              <a:t>( 0.9 </a:t>
            </a:r>
            <a:r>
              <a:rPr lang="zh-CN" altLang="en-US" b="1" dirty="0">
                <a:latin typeface="Times New Roman" panose="02020603050405020304" pitchFamily="18" charset="0"/>
              </a:rPr>
              <a:t>左右</a:t>
            </a:r>
            <a:r>
              <a:rPr lang="en-US" altLang="zh-CN" b="1" dirty="0">
                <a:latin typeface="Times New Roman" panose="02020603050405020304" pitchFamily="18" charset="0"/>
              </a:rPr>
              <a:t>)</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110618" name="直接连接符 110617"/>
          <p:cNvSpPr/>
          <p:nvPr/>
        </p:nvSpPr>
        <p:spPr>
          <a:xfrm flipV="1">
            <a:off x="7239000" y="304800"/>
            <a:ext cx="0" cy="1676400"/>
          </a:xfrm>
          <a:prstGeom prst="line">
            <a:avLst/>
          </a:prstGeom>
          <a:ln w="9525" cap="flat" cmpd="sng">
            <a:solidFill>
              <a:srgbClr val="FF0000"/>
            </a:solidFill>
            <a:prstDash val="dash"/>
            <a:headEnd type="none" w="med" len="med"/>
            <a:tailEnd type="stealth" w="sm" len="med"/>
          </a:ln>
        </p:spPr>
      </p:sp>
      <p:sp>
        <p:nvSpPr>
          <p:cNvPr id="110619" name="直接连接符 110618"/>
          <p:cNvSpPr/>
          <p:nvPr/>
        </p:nvSpPr>
        <p:spPr>
          <a:xfrm flipV="1">
            <a:off x="5486400" y="304800"/>
            <a:ext cx="1752600" cy="533400"/>
          </a:xfrm>
          <a:prstGeom prst="line">
            <a:avLst/>
          </a:prstGeom>
          <a:ln w="9525" cap="flat" cmpd="sng">
            <a:solidFill>
              <a:srgbClr val="FF0000"/>
            </a:solidFill>
            <a:prstDash val="dash"/>
            <a:headEnd type="none" w="med" len="med"/>
            <a:tailEnd type="stealth" w="sm"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p:cTn id="7" dur="1000" fill="hold"/>
                                        <p:tgtEl>
                                          <p:spTgt spid="110594"/>
                                        </p:tgtEl>
                                        <p:attrNameLst>
                                          <p:attrName>ppt_w</p:attrName>
                                        </p:attrNameLst>
                                      </p:cBhvr>
                                      <p:tavLst>
                                        <p:tav tm="0">
                                          <p:val>
                                            <p:fltVal val="0"/>
                                          </p:val>
                                        </p:tav>
                                        <p:tav tm="100000">
                                          <p:val>
                                            <p:strVal val="#ppt_w"/>
                                          </p:val>
                                        </p:tav>
                                      </p:tavLst>
                                    </p:anim>
                                    <p:anim calcmode="lin" valueType="num">
                                      <p:cBhvr>
                                        <p:cTn id="8" dur="1000" fill="hold"/>
                                        <p:tgtEl>
                                          <p:spTgt spid="110594"/>
                                        </p:tgtEl>
                                        <p:attrNameLst>
                                          <p:attrName>ppt_h</p:attrName>
                                        </p:attrNameLst>
                                      </p:cBhvr>
                                      <p:tavLst>
                                        <p:tav tm="0">
                                          <p:val>
                                            <p:fltVal val="0"/>
                                          </p:val>
                                        </p:tav>
                                        <p:tav tm="100000">
                                          <p:val>
                                            <p:strVal val="#ppt_h"/>
                                          </p:val>
                                        </p:tav>
                                      </p:tavLst>
                                    </p:anim>
                                    <p:anim calcmode="lin" valueType="num">
                                      <p:cBhvr>
                                        <p:cTn id="9" dur="1000" fill="hold"/>
                                        <p:tgtEl>
                                          <p:spTgt spid="11059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059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110595"/>
                                        </p:tgtEl>
                                        <p:attrNameLst>
                                          <p:attrName>style.visibility</p:attrName>
                                        </p:attrNameLst>
                                      </p:cBhvr>
                                      <p:to>
                                        <p:strVal val="visible"/>
                                      </p:to>
                                    </p:set>
                                    <p:anim calcmode="lin" valueType="num">
                                      <p:cBhvr additive="base">
                                        <p:cTn id="14" dur="500" fill="hold"/>
                                        <p:tgtEl>
                                          <p:spTgt spid="110595"/>
                                        </p:tgtEl>
                                        <p:attrNameLst>
                                          <p:attrName>ppt_x</p:attrName>
                                        </p:attrNameLst>
                                      </p:cBhvr>
                                      <p:tavLst>
                                        <p:tav tm="0">
                                          <p:val>
                                            <p:strVal val="1+#ppt_w/2"/>
                                          </p:val>
                                        </p:tav>
                                        <p:tav tm="100000">
                                          <p:val>
                                            <p:strVal val="#ppt_x"/>
                                          </p:val>
                                        </p:tav>
                                      </p:tavLst>
                                    </p:anim>
                                    <p:anim calcmode="lin" valueType="num">
                                      <p:cBhvr additive="base">
                                        <p:cTn id="15" dur="500" fill="hold"/>
                                        <p:tgtEl>
                                          <p:spTgt spid="11059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5" fill="hold" nodeType="clickEffect">
                                  <p:stCondLst>
                                    <p:cond delay="0"/>
                                  </p:stCondLst>
                                  <p:childTnLst>
                                    <p:set>
                                      <p:cBhvr>
                                        <p:cTn id="19" dur="1" fill="hold">
                                          <p:stCondLst>
                                            <p:cond delay="0"/>
                                          </p:stCondLst>
                                        </p:cTn>
                                        <p:tgtEl>
                                          <p:spTgt spid="110609"/>
                                        </p:tgtEl>
                                        <p:attrNameLst>
                                          <p:attrName>style.visibility</p:attrName>
                                        </p:attrNameLst>
                                      </p:cBhvr>
                                      <p:to>
                                        <p:strVal val="visible"/>
                                      </p:to>
                                    </p:set>
                                    <p:animEffect transition="in" filter="checkerboard(down)">
                                      <p:cBhvr>
                                        <p:cTn id="20" dur="500"/>
                                        <p:tgtEl>
                                          <p:spTgt spid="11060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10610"/>
                                        </p:tgtEl>
                                        <p:attrNameLst>
                                          <p:attrName>style.visibility</p:attrName>
                                        </p:attrNameLst>
                                      </p:cBhvr>
                                      <p:to>
                                        <p:strVal val="visible"/>
                                      </p:to>
                                    </p:set>
                                    <p:animEffect transition="in" filter="checkerboard(across)">
                                      <p:cBhvr>
                                        <p:cTn id="25" dur="500"/>
                                        <p:tgtEl>
                                          <p:spTgt spid="1106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0611"/>
                                        </p:tgtEl>
                                        <p:attrNameLst>
                                          <p:attrName>style.visibility</p:attrName>
                                        </p:attrNameLst>
                                      </p:cBhvr>
                                      <p:to>
                                        <p:strVal val="visible"/>
                                      </p:to>
                                    </p:set>
                                    <p:animEffect transition="in" filter="wipe(up)">
                                      <p:cBhvr>
                                        <p:cTn id="30" dur="500"/>
                                        <p:tgtEl>
                                          <p:spTgt spid="110611"/>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4" fill="hold" nodeType="clickEffect">
                                  <p:stCondLst>
                                    <p:cond delay="0"/>
                                  </p:stCondLst>
                                  <p:childTnLst>
                                    <p:set>
                                      <p:cBhvr>
                                        <p:cTn id="34" dur="1" fill="hold">
                                          <p:stCondLst>
                                            <p:cond delay="0"/>
                                          </p:stCondLst>
                                        </p:cTn>
                                        <p:tgtEl>
                                          <p:spTgt spid="110618"/>
                                        </p:tgtEl>
                                        <p:attrNameLst>
                                          <p:attrName>style.visibility</p:attrName>
                                        </p:attrNameLst>
                                      </p:cBhvr>
                                      <p:to>
                                        <p:strVal val="visible"/>
                                      </p:to>
                                    </p:set>
                                    <p:anim calcmode="lin" valueType="num">
                                      <p:cBhvr>
                                        <p:cTn id="35" dur="500" fill="hold"/>
                                        <p:tgtEl>
                                          <p:spTgt spid="110618"/>
                                        </p:tgtEl>
                                        <p:attrNameLst>
                                          <p:attrName>ppt_x</p:attrName>
                                        </p:attrNameLst>
                                      </p:cBhvr>
                                      <p:tavLst>
                                        <p:tav tm="0">
                                          <p:val>
                                            <p:strVal val="#ppt_x"/>
                                          </p:val>
                                        </p:tav>
                                        <p:tav tm="100000">
                                          <p:val>
                                            <p:strVal val="#ppt_x"/>
                                          </p:val>
                                        </p:tav>
                                      </p:tavLst>
                                    </p:anim>
                                    <p:anim calcmode="lin" valueType="num">
                                      <p:cBhvr>
                                        <p:cTn id="36" dur="500" fill="hold"/>
                                        <p:tgtEl>
                                          <p:spTgt spid="110618"/>
                                        </p:tgtEl>
                                        <p:attrNameLst>
                                          <p:attrName>ppt_y</p:attrName>
                                        </p:attrNameLst>
                                      </p:cBhvr>
                                      <p:tavLst>
                                        <p:tav tm="0">
                                          <p:val>
                                            <p:strVal val="#ppt_y+#ppt_h/2"/>
                                          </p:val>
                                        </p:tav>
                                        <p:tav tm="100000">
                                          <p:val>
                                            <p:strVal val="#ppt_y"/>
                                          </p:val>
                                        </p:tav>
                                      </p:tavLst>
                                    </p:anim>
                                    <p:anim calcmode="lin" valueType="num">
                                      <p:cBhvr>
                                        <p:cTn id="37" dur="500" fill="hold"/>
                                        <p:tgtEl>
                                          <p:spTgt spid="110618"/>
                                        </p:tgtEl>
                                        <p:attrNameLst>
                                          <p:attrName>ppt_w</p:attrName>
                                        </p:attrNameLst>
                                      </p:cBhvr>
                                      <p:tavLst>
                                        <p:tav tm="0">
                                          <p:val>
                                            <p:strVal val="#ppt_w"/>
                                          </p:val>
                                        </p:tav>
                                        <p:tav tm="100000">
                                          <p:val>
                                            <p:strVal val="#ppt_w"/>
                                          </p:val>
                                        </p:tav>
                                      </p:tavLst>
                                    </p:anim>
                                    <p:anim calcmode="lin" valueType="num">
                                      <p:cBhvr>
                                        <p:cTn id="38" dur="500" fill="hold"/>
                                        <p:tgtEl>
                                          <p:spTgt spid="110618"/>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nodeType="clickEffect">
                                  <p:stCondLst>
                                    <p:cond delay="0"/>
                                  </p:stCondLst>
                                  <p:childTnLst>
                                    <p:set>
                                      <p:cBhvr>
                                        <p:cTn id="42" dur="1" fill="hold">
                                          <p:stCondLst>
                                            <p:cond delay="0"/>
                                          </p:stCondLst>
                                        </p:cTn>
                                        <p:tgtEl>
                                          <p:spTgt spid="110619"/>
                                        </p:tgtEl>
                                        <p:attrNameLst>
                                          <p:attrName>style.visibility</p:attrName>
                                        </p:attrNameLst>
                                      </p:cBhvr>
                                      <p:to>
                                        <p:strVal val="visible"/>
                                      </p:to>
                                    </p:set>
                                    <p:anim calcmode="lin" valueType="num">
                                      <p:cBhvr>
                                        <p:cTn id="43" dur="500" fill="hold"/>
                                        <p:tgtEl>
                                          <p:spTgt spid="110619"/>
                                        </p:tgtEl>
                                        <p:attrNameLst>
                                          <p:attrName>ppt_x</p:attrName>
                                        </p:attrNameLst>
                                      </p:cBhvr>
                                      <p:tavLst>
                                        <p:tav tm="0">
                                          <p:val>
                                            <p:strVal val="#ppt_x-#ppt_w/2"/>
                                          </p:val>
                                        </p:tav>
                                        <p:tav tm="100000">
                                          <p:val>
                                            <p:strVal val="#ppt_x"/>
                                          </p:val>
                                        </p:tav>
                                      </p:tavLst>
                                    </p:anim>
                                    <p:anim calcmode="lin" valueType="num">
                                      <p:cBhvr>
                                        <p:cTn id="44" dur="500" fill="hold"/>
                                        <p:tgtEl>
                                          <p:spTgt spid="110619"/>
                                        </p:tgtEl>
                                        <p:attrNameLst>
                                          <p:attrName>ppt_y</p:attrName>
                                        </p:attrNameLst>
                                      </p:cBhvr>
                                      <p:tavLst>
                                        <p:tav tm="0">
                                          <p:val>
                                            <p:strVal val="#ppt_y"/>
                                          </p:val>
                                        </p:tav>
                                        <p:tav tm="100000">
                                          <p:val>
                                            <p:strVal val="#ppt_y"/>
                                          </p:val>
                                        </p:tav>
                                      </p:tavLst>
                                    </p:anim>
                                    <p:anim calcmode="lin" valueType="num">
                                      <p:cBhvr>
                                        <p:cTn id="45" dur="500" fill="hold"/>
                                        <p:tgtEl>
                                          <p:spTgt spid="110619"/>
                                        </p:tgtEl>
                                        <p:attrNameLst>
                                          <p:attrName>ppt_w</p:attrName>
                                        </p:attrNameLst>
                                      </p:cBhvr>
                                      <p:tavLst>
                                        <p:tav tm="0">
                                          <p:val>
                                            <p:fltVal val="0"/>
                                          </p:val>
                                        </p:tav>
                                        <p:tav tm="100000">
                                          <p:val>
                                            <p:strVal val="#ppt_w"/>
                                          </p:val>
                                        </p:tav>
                                      </p:tavLst>
                                    </p:anim>
                                    <p:anim calcmode="lin" valueType="num">
                                      <p:cBhvr>
                                        <p:cTn id="46" dur="500" fill="hold"/>
                                        <p:tgtEl>
                                          <p:spTgt spid="110619"/>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110617"/>
                                        </p:tgtEl>
                                        <p:attrNameLst>
                                          <p:attrName>style.visibility</p:attrName>
                                        </p:attrNameLst>
                                      </p:cBhvr>
                                      <p:to>
                                        <p:strVal val="visible"/>
                                      </p:to>
                                    </p:set>
                                    <p:animEffect transition="in" filter="slide(fromTop)">
                                      <p:cBhvr>
                                        <p:cTn id="51" dur="500"/>
                                        <p:tgtEl>
                                          <p:spTgt spid="110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P spid="11061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6" name="文本框 60425"/>
          <p:cNvSpPr txBox="1"/>
          <p:nvPr/>
        </p:nvSpPr>
        <p:spPr>
          <a:xfrm>
            <a:off x="533400" y="514350"/>
            <a:ext cx="2941638" cy="457200"/>
          </a:xfrm>
          <a:prstGeom prst="rect">
            <a:avLst/>
          </a:prstGeom>
          <a:noFill/>
          <a:ln w="12700">
            <a:noFill/>
          </a:ln>
        </p:spPr>
        <p:txBody>
          <a:bodyPr wrap="none" anchor="ctr">
            <a:spAutoFit/>
          </a:bodyPr>
          <a:lstStyle/>
          <a:p>
            <a:pPr eaLnBrk="1" hangingPunct="1">
              <a:spcBef>
                <a:spcPct val="0"/>
              </a:spcBef>
            </a:pPr>
            <a:r>
              <a:rPr lang="zh-CN" altLang="en-US" b="1" dirty="0">
                <a:latin typeface="Times New Roman" panose="02020603050405020304" pitchFamily="18" charset="0"/>
              </a:rPr>
              <a:t>再从功率角度来看：</a:t>
            </a:r>
            <a:endParaRPr lang="zh-CN" altLang="en-US" b="1">
              <a:latin typeface="Times New Roman" panose="02020603050405020304" pitchFamily="18" charset="0"/>
            </a:endParaRPr>
          </a:p>
        </p:txBody>
      </p:sp>
      <p:sp>
        <p:nvSpPr>
          <p:cNvPr id="60427" name="文本框 60426"/>
          <p:cNvSpPr txBox="1"/>
          <p:nvPr/>
        </p:nvSpPr>
        <p:spPr>
          <a:xfrm>
            <a:off x="404813" y="1271588"/>
            <a:ext cx="8189912" cy="2282825"/>
          </a:xfrm>
          <a:prstGeom prst="rect">
            <a:avLst/>
          </a:prstGeom>
          <a:noFill/>
          <a:ln w="12700">
            <a:noFill/>
          </a:ln>
        </p:spPr>
        <p:txBody>
          <a:bodyPr anchor="ctr">
            <a:spAutoFit/>
          </a:bodyPr>
          <a:lstStyle/>
          <a:p>
            <a:pPr indent="571500" algn="just" eaLnBrk="1" hangingPunct="1">
              <a:lnSpc>
                <a:spcPct val="150000"/>
              </a:lnSpc>
              <a:spcBef>
                <a:spcPct val="0"/>
              </a:spcBef>
            </a:pPr>
            <a:r>
              <a:rPr lang="zh-CN" altLang="en-US" b="1" dirty="0">
                <a:latin typeface="Times New Roman" panose="02020603050405020304" pitchFamily="18" charset="0"/>
              </a:rPr>
              <a:t>并联</a:t>
            </a:r>
            <a:r>
              <a:rPr lang="en-US" altLang="zh-CN" b="1" i="1">
                <a:latin typeface="Times New Roman" panose="02020603050405020304" pitchFamily="18" charset="0"/>
              </a:rPr>
              <a:t>C</a:t>
            </a:r>
            <a:r>
              <a:rPr lang="zh-CN" altLang="en-US" b="1" dirty="0">
                <a:latin typeface="Times New Roman" panose="02020603050405020304" pitchFamily="18" charset="0"/>
              </a:rPr>
              <a:t>后，电源向负载输送的</a:t>
            </a:r>
            <a:r>
              <a:rPr lang="zh-CN" altLang="en-US" b="1" dirty="0">
                <a:solidFill>
                  <a:schemeClr val="accent2"/>
                </a:solidFill>
                <a:latin typeface="Times New Roman" panose="02020603050405020304" pitchFamily="18" charset="0"/>
              </a:rPr>
              <a:t>有功</a:t>
            </a:r>
            <a:r>
              <a:rPr lang="en-US" altLang="zh-CN" b="1" i="1">
                <a:latin typeface="Times New Roman" panose="02020603050405020304" pitchFamily="18" charset="0"/>
              </a:rPr>
              <a:t>UI</a:t>
            </a:r>
            <a:r>
              <a:rPr lang="en-US" altLang="zh-CN" b="1" i="1" baseline="-25000">
                <a:latin typeface="Times New Roman" panose="02020603050405020304" pitchFamily="18" charset="0"/>
              </a:rPr>
              <a:t>L</a:t>
            </a:r>
            <a:r>
              <a:rPr lang="en-US" altLang="zh-CN" b="1">
                <a:latin typeface="Times New Roman" panose="02020603050405020304" pitchFamily="18" charset="0"/>
              </a:rPr>
              <a:t> cos</a:t>
            </a:r>
            <a:r>
              <a:rPr lang="en-US" altLang="zh-CN" b="1" i="1">
                <a:latin typeface="Symbol" panose="05050102010706020507" pitchFamily="18" charset="2"/>
              </a:rPr>
              <a:t>j</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i="1">
                <a:latin typeface="Times New Roman" panose="02020603050405020304" pitchFamily="18" charset="0"/>
              </a:rPr>
              <a:t>UI</a:t>
            </a:r>
            <a:r>
              <a:rPr lang="en-US" altLang="zh-CN" b="1">
                <a:latin typeface="Times New Roman" panose="02020603050405020304" pitchFamily="18" charset="0"/>
              </a:rPr>
              <a:t> cos</a:t>
            </a:r>
            <a:r>
              <a:rPr lang="en-US" altLang="zh-CN" b="1" i="1">
                <a:latin typeface="Symbol" panose="05050102010706020507" pitchFamily="18" charset="2"/>
              </a:rPr>
              <a:t>j</a:t>
            </a:r>
            <a:r>
              <a:rPr lang="en-US" altLang="zh-CN" b="1" baseline="-25000">
                <a:latin typeface="Times New Roman" panose="02020603050405020304" pitchFamily="18" charset="0"/>
              </a:rPr>
              <a:t>2</a:t>
            </a:r>
            <a:r>
              <a:rPr lang="zh-CN" altLang="en-US" b="1" dirty="0">
                <a:latin typeface="Times New Roman" panose="02020603050405020304" pitchFamily="18" charset="0"/>
              </a:rPr>
              <a:t>不变，但是电源向负载输送的</a:t>
            </a:r>
            <a:r>
              <a:rPr lang="zh-CN" altLang="en-US" b="1" dirty="0">
                <a:solidFill>
                  <a:schemeClr val="accent2"/>
                </a:solidFill>
                <a:latin typeface="Times New Roman" panose="02020603050405020304" pitchFamily="18" charset="0"/>
              </a:rPr>
              <a:t>无功</a:t>
            </a:r>
            <a:r>
              <a:rPr lang="en-US" altLang="zh-CN" b="1" i="1">
                <a:latin typeface="Times New Roman" panose="02020603050405020304" pitchFamily="18" charset="0"/>
              </a:rPr>
              <a:t>UI</a:t>
            </a:r>
            <a:r>
              <a:rPr lang="en-US" altLang="zh-CN" b="1">
                <a:latin typeface="Times New Roman" panose="02020603050405020304" pitchFamily="18" charset="0"/>
              </a:rPr>
              <a:t>sin</a:t>
            </a:r>
            <a:r>
              <a:rPr lang="en-US" altLang="zh-CN" b="1" i="1">
                <a:latin typeface="Symbol" panose="05050102010706020507" pitchFamily="18" charset="2"/>
              </a:rPr>
              <a:t>j</a:t>
            </a:r>
            <a:r>
              <a:rPr lang="en-US" altLang="zh-CN" b="1" baseline="-25000">
                <a:latin typeface="Times New Roman" panose="02020603050405020304" pitchFamily="18" charset="0"/>
              </a:rPr>
              <a:t>2</a:t>
            </a:r>
            <a:r>
              <a:rPr lang="en-US" altLang="zh-CN" b="1">
                <a:latin typeface="Times New Roman" panose="02020603050405020304" pitchFamily="18" charset="0"/>
              </a:rPr>
              <a:t>&lt;</a:t>
            </a:r>
            <a:r>
              <a:rPr lang="en-US" altLang="zh-CN" b="1" i="1">
                <a:latin typeface="Times New Roman" panose="02020603050405020304" pitchFamily="18" charset="0"/>
              </a:rPr>
              <a:t>UI</a:t>
            </a:r>
            <a:r>
              <a:rPr lang="en-US" altLang="zh-CN" b="1" baseline="-25000">
                <a:latin typeface="Times New Roman" panose="02020603050405020304" pitchFamily="18" charset="0"/>
              </a:rPr>
              <a:t>L</a:t>
            </a:r>
            <a:r>
              <a:rPr lang="en-US" altLang="zh-CN" b="1">
                <a:latin typeface="Times New Roman" panose="02020603050405020304" pitchFamily="18" charset="0"/>
              </a:rPr>
              <a:t>sin</a:t>
            </a:r>
            <a:r>
              <a:rPr lang="en-US" altLang="zh-CN" b="1" i="1">
                <a:latin typeface="Symbol" panose="05050102010706020507" pitchFamily="18" charset="2"/>
              </a:rPr>
              <a:t>j</a:t>
            </a:r>
            <a:r>
              <a:rPr lang="en-US" altLang="zh-CN" b="1" baseline="-25000">
                <a:latin typeface="Times New Roman" panose="02020603050405020304" pitchFamily="18" charset="0"/>
              </a:rPr>
              <a:t>1</a:t>
            </a:r>
            <a:r>
              <a:rPr lang="zh-CN" altLang="en-US" b="1" dirty="0">
                <a:latin typeface="Times New Roman" panose="02020603050405020304" pitchFamily="18" charset="0"/>
              </a:rPr>
              <a:t>减少了，减少的这部分无功就由电容“产生”来补偿，使感性负载吸收的无功不变，而功率因数得到改善。</a:t>
            </a:r>
            <a:endParaRPr lang="zh-CN" altLang="en-US" b="1">
              <a:latin typeface="Times New Roman" panose="02020603050405020304" pitchFamily="18" charset="0"/>
            </a:endParaRPr>
          </a:p>
        </p:txBody>
      </p:sp>
      <p:sp>
        <p:nvSpPr>
          <p:cNvPr id="60430" name="文本框 60429"/>
          <p:cNvSpPr txBox="1"/>
          <p:nvPr/>
        </p:nvSpPr>
        <p:spPr>
          <a:xfrm>
            <a:off x="404813" y="4651375"/>
            <a:ext cx="8281987" cy="1844675"/>
          </a:xfrm>
          <a:prstGeom prst="rect">
            <a:avLst/>
          </a:prstGeom>
          <a:noFill/>
          <a:ln w="12700">
            <a:noFill/>
          </a:ln>
        </p:spPr>
        <p:txBody>
          <a:bodyPr anchor="ctr">
            <a:spAutoFit/>
          </a:bodyPr>
          <a:lstStyle/>
          <a:p>
            <a:pPr indent="666750" algn="just" eaLnBrk="1" hangingPunct="1">
              <a:lnSpc>
                <a:spcPct val="120000"/>
              </a:lnSpc>
              <a:spcBef>
                <a:spcPct val="0"/>
              </a:spcBef>
            </a:pPr>
            <a:r>
              <a:rPr lang="zh-CN" altLang="en-US" b="1" dirty="0">
                <a:latin typeface="Times New Roman" panose="02020603050405020304" pitchFamily="18" charset="0"/>
              </a:rPr>
              <a:t>单纯从提高</a:t>
            </a:r>
            <a:r>
              <a:rPr lang="en-US" altLang="zh-CN" b="1" err="1">
                <a:latin typeface="Times New Roman" panose="02020603050405020304" pitchFamily="18" charset="0"/>
              </a:rPr>
              <a:t>cos</a:t>
            </a:r>
            <a:r>
              <a:rPr lang="en-US" altLang="zh-CN" b="1" i="1" err="1">
                <a:latin typeface="Symbol" panose="05050102010706020507" pitchFamily="18" charset="2"/>
              </a:rPr>
              <a:t>j</a:t>
            </a:r>
            <a:r>
              <a:rPr lang="en-US" altLang="zh-CN" b="1" i="1">
                <a:latin typeface="Symbol" panose="05050102010706020507" pitchFamily="18" charset="2"/>
              </a:rPr>
              <a:t> </a:t>
            </a:r>
            <a:r>
              <a:rPr lang="zh-CN" altLang="en-US" b="1" dirty="0">
                <a:latin typeface="Times New Roman" panose="02020603050405020304" pitchFamily="18" charset="0"/>
              </a:rPr>
              <a:t>看是可以，但是负载上电压改变了。一般不会这样处理。</a:t>
            </a:r>
          </a:p>
          <a:p>
            <a:pPr indent="666750" algn="just" eaLnBrk="1" hangingPunct="1">
              <a:lnSpc>
                <a:spcPct val="120000"/>
              </a:lnSpc>
              <a:spcBef>
                <a:spcPct val="0"/>
              </a:spcBef>
            </a:pPr>
            <a:r>
              <a:rPr lang="zh-CN" altLang="en-US" b="1" dirty="0">
                <a:latin typeface="Times New Roman" panose="02020603050405020304" pitchFamily="18" charset="0"/>
              </a:rPr>
              <a:t>在电网与电网连接上有用这种方法的。对于普通用户来说，一般采用并联电容的办法。</a:t>
            </a:r>
            <a:endParaRPr lang="zh-CN" altLang="en-US" b="1">
              <a:latin typeface="Times New Roman" panose="02020603050405020304" pitchFamily="18" charset="0"/>
            </a:endParaRPr>
          </a:p>
        </p:txBody>
      </p:sp>
      <p:sp>
        <p:nvSpPr>
          <p:cNvPr id="60431" name="文本框 60430"/>
          <p:cNvSpPr txBox="1"/>
          <p:nvPr/>
        </p:nvSpPr>
        <p:spPr>
          <a:xfrm>
            <a:off x="228600" y="4060825"/>
            <a:ext cx="5784850" cy="457200"/>
          </a:xfrm>
          <a:prstGeom prst="rect">
            <a:avLst/>
          </a:prstGeom>
          <a:noFill/>
          <a:ln w="9525">
            <a:noFill/>
          </a:ln>
        </p:spPr>
        <p:txBody>
          <a:bodyPr wrap="none">
            <a:spAutoFit/>
          </a:bodyPr>
          <a:lstStyle/>
          <a:p>
            <a:pPr eaLnBrk="1" hangingPunct="1"/>
            <a:r>
              <a:rPr lang="zh-CN" altLang="en-US" b="1" i="1" dirty="0">
                <a:solidFill>
                  <a:srgbClr val="FF0000"/>
                </a:solidFill>
                <a:latin typeface="Times New Roman" panose="02020603050405020304" pitchFamily="18" charset="0"/>
              </a:rPr>
              <a:t>思考</a:t>
            </a:r>
            <a:r>
              <a:rPr lang="zh-CN" altLang="en-US" b="1" dirty="0">
                <a:latin typeface="Times New Roman" panose="02020603050405020304" pitchFamily="18" charset="0"/>
              </a:rPr>
              <a:t>：能否通过</a:t>
            </a:r>
            <a:r>
              <a:rPr lang="zh-CN" altLang="en-US" b="1" dirty="0">
                <a:solidFill>
                  <a:srgbClr val="FF0000"/>
                </a:solidFill>
                <a:latin typeface="Times New Roman" panose="02020603050405020304" pitchFamily="18" charset="0"/>
              </a:rPr>
              <a:t>串联</a:t>
            </a:r>
            <a:r>
              <a:rPr lang="zh-CN" altLang="en-US" b="1" dirty="0">
                <a:latin typeface="Times New Roman" panose="02020603050405020304" pitchFamily="18" charset="0"/>
              </a:rPr>
              <a:t>电容来提高</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dirty="0" err="1">
                <a:latin typeface="Times New Roman" panose="02020603050405020304" pitchFamily="18" charset="0"/>
              </a:rPr>
              <a:t>cos</a:t>
            </a:r>
            <a:r>
              <a:rPr lang="en-US" altLang="zh-CN" b="1" i="1" dirty="0" err="1">
                <a:latin typeface="Symbol" panose="05050102010706020507" pitchFamily="18" charset="2"/>
              </a:rPr>
              <a:t>j</a:t>
            </a:r>
            <a:r>
              <a:rPr lang="en-US" altLang="zh-CN" b="1" i="1" dirty="0">
                <a:latin typeface="Symbol" panose="05050102010706020507" pitchFamily="18" charset="2"/>
              </a:rPr>
              <a:t>  </a:t>
            </a:r>
            <a:r>
              <a:rPr lang="en-US" altLang="zh-CN" b="1" dirty="0">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26"/>
                                        </p:tgtEl>
                                        <p:attrNameLst>
                                          <p:attrName>style.visibility</p:attrName>
                                        </p:attrNameLst>
                                      </p:cBhvr>
                                      <p:to>
                                        <p:strVal val="visible"/>
                                      </p:to>
                                    </p:set>
                                    <p:anim calcmode="lin" valueType="num">
                                      <p:cBhvr additive="base">
                                        <p:cTn id="7" dur="500" fill="hold"/>
                                        <p:tgtEl>
                                          <p:spTgt spid="60426"/>
                                        </p:tgtEl>
                                        <p:attrNameLst>
                                          <p:attrName>ppt_x</p:attrName>
                                        </p:attrNameLst>
                                      </p:cBhvr>
                                      <p:tavLst>
                                        <p:tav tm="0">
                                          <p:val>
                                            <p:strVal val="0-#ppt_w/2"/>
                                          </p:val>
                                        </p:tav>
                                        <p:tav tm="100000">
                                          <p:val>
                                            <p:strVal val="#ppt_x"/>
                                          </p:val>
                                        </p:tav>
                                      </p:tavLst>
                                    </p:anim>
                                    <p:anim calcmode="lin" valueType="num">
                                      <p:cBhvr additive="base">
                                        <p:cTn id="8" dur="500" fill="hold"/>
                                        <p:tgtEl>
                                          <p:spTgt spid="604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60427"/>
                                        </p:tgtEl>
                                        <p:attrNameLst>
                                          <p:attrName>style.visibility</p:attrName>
                                        </p:attrNameLst>
                                      </p:cBhvr>
                                      <p:to>
                                        <p:strVal val="visible"/>
                                      </p:to>
                                    </p:set>
                                    <p:animEffect transition="in" filter="wipe(left)">
                                      <p:cBhvr>
                                        <p:cTn id="13" dur="75"/>
                                        <p:tgtEl>
                                          <p:spTgt spid="604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iterate type="wd">
                                    <p:tmPct val="100000"/>
                                  </p:iterate>
                                  <p:childTnLst>
                                    <p:set>
                                      <p:cBhvr>
                                        <p:cTn id="17" dur="1" fill="hold">
                                          <p:stCondLst>
                                            <p:cond delay="0"/>
                                          </p:stCondLst>
                                        </p:cTn>
                                        <p:tgtEl>
                                          <p:spTgt spid="60431"/>
                                        </p:tgtEl>
                                        <p:attrNameLst>
                                          <p:attrName>style.visibility</p:attrName>
                                        </p:attrNameLst>
                                      </p:cBhvr>
                                      <p:to>
                                        <p:strVal val="visible"/>
                                      </p:to>
                                    </p:set>
                                    <p:anim calcmode="lin" valueType="num">
                                      <p:cBhvr additive="base">
                                        <p:cTn id="18" dur="300" fill="hold"/>
                                        <p:tgtEl>
                                          <p:spTgt spid="60431"/>
                                        </p:tgtEl>
                                        <p:attrNameLst>
                                          <p:attrName>ppt_x</p:attrName>
                                        </p:attrNameLst>
                                      </p:cBhvr>
                                      <p:tavLst>
                                        <p:tav tm="0">
                                          <p:val>
                                            <p:strVal val="0-#ppt_w/2"/>
                                          </p:val>
                                        </p:tav>
                                        <p:tav tm="100000">
                                          <p:val>
                                            <p:strVal val="#ppt_x"/>
                                          </p:val>
                                        </p:tav>
                                      </p:tavLst>
                                    </p:anim>
                                    <p:anim calcmode="lin" valueType="num">
                                      <p:cBhvr additive="base">
                                        <p:cTn id="19" dur="300" fill="hold"/>
                                        <p:tgtEl>
                                          <p:spTgt spid="6043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iterate type="wd">
                                    <p:tmPct val="100000"/>
                                  </p:iterate>
                                  <p:childTnLst>
                                    <p:set>
                                      <p:cBhvr>
                                        <p:cTn id="23" dur="1" fill="hold">
                                          <p:stCondLst>
                                            <p:cond delay="0"/>
                                          </p:stCondLst>
                                        </p:cTn>
                                        <p:tgtEl>
                                          <p:spTgt spid="60430"/>
                                        </p:tgtEl>
                                        <p:attrNameLst>
                                          <p:attrName>style.visibility</p:attrName>
                                        </p:attrNameLst>
                                      </p:cBhvr>
                                      <p:to>
                                        <p:strVal val="visible"/>
                                      </p:to>
                                    </p:set>
                                    <p:anim calcmode="lin" valueType="num">
                                      <p:cBhvr additive="base">
                                        <p:cTn id="24" dur="300" fill="hold"/>
                                        <p:tgtEl>
                                          <p:spTgt spid="60430"/>
                                        </p:tgtEl>
                                        <p:attrNameLst>
                                          <p:attrName>ppt_x</p:attrName>
                                        </p:attrNameLst>
                                      </p:cBhvr>
                                      <p:tavLst>
                                        <p:tav tm="0">
                                          <p:val>
                                            <p:strVal val="0-#ppt_w/2"/>
                                          </p:val>
                                        </p:tav>
                                        <p:tav tm="100000">
                                          <p:val>
                                            <p:strVal val="#ppt_x"/>
                                          </p:val>
                                        </p:tav>
                                      </p:tavLst>
                                    </p:anim>
                                    <p:anim calcmode="lin" valueType="num">
                                      <p:cBhvr additive="base">
                                        <p:cTn id="25" dur="300" fill="hold"/>
                                        <p:tgtEl>
                                          <p:spTgt spid="604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6" grpId="0"/>
      <p:bldP spid="60427" grpId="0"/>
      <p:bldP spid="60430" grpId="0"/>
      <p:bldP spid="60431"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文本框 195585"/>
          <p:cNvSpPr txBox="1"/>
          <p:nvPr/>
        </p:nvSpPr>
        <p:spPr>
          <a:xfrm>
            <a:off x="868363" y="304800"/>
            <a:ext cx="8031162" cy="895350"/>
          </a:xfrm>
          <a:prstGeom prst="rect">
            <a:avLst/>
          </a:prstGeom>
          <a:noFill/>
          <a:ln w="12700">
            <a:noFill/>
          </a:ln>
        </p:spPr>
        <p:txBody>
          <a:bodyPr wrap="none" anchor="ctr">
            <a:spAutoFit/>
          </a:bodyPr>
          <a:lstStyle/>
          <a:p>
            <a:pPr eaLnBrk="1" hangingPunct="1">
              <a:lnSpc>
                <a:spcPct val="120000"/>
              </a:lnSpc>
              <a:spcBef>
                <a:spcPct val="0"/>
              </a:spcBef>
            </a:pPr>
            <a:r>
              <a:rPr lang="zh-CN" altLang="en-US" b="1" dirty="0">
                <a:latin typeface="Times New Roman" panose="02020603050405020304" pitchFamily="18" charset="0"/>
              </a:rPr>
              <a:t>已知：电动机 </a:t>
            </a:r>
            <a:r>
              <a:rPr lang="en-US" altLang="zh-CN" b="1" i="1">
                <a:latin typeface="Times New Roman" panose="02020603050405020304" pitchFamily="18" charset="0"/>
              </a:rPr>
              <a:t>P</a:t>
            </a:r>
            <a:r>
              <a:rPr lang="en-US" altLang="zh-CN" b="1" baseline="-25000">
                <a:latin typeface="Times New Roman" panose="02020603050405020304" pitchFamily="18" charset="0"/>
              </a:rPr>
              <a:t>D</a:t>
            </a:r>
            <a:r>
              <a:rPr lang="en-US" altLang="zh-CN" b="1">
                <a:latin typeface="Times New Roman" panose="02020603050405020304" pitchFamily="18" charset="0"/>
              </a:rPr>
              <a:t>=1000W</a:t>
            </a:r>
            <a:r>
              <a:rPr lang="zh-CN" altLang="en-US" b="1">
                <a:latin typeface="Times New Roman" panose="02020603050405020304" pitchFamily="18" charset="0"/>
              </a:rPr>
              <a:t>，</a:t>
            </a:r>
            <a:r>
              <a:rPr lang="en-US" altLang="zh-CN" b="1" i="1">
                <a:latin typeface="Times New Roman" panose="02020603050405020304" pitchFamily="18" charset="0"/>
              </a:rPr>
              <a:t>U</a:t>
            </a:r>
            <a:r>
              <a:rPr lang="en-US" altLang="zh-CN" b="1">
                <a:latin typeface="Times New Roman" panose="02020603050405020304" pitchFamily="18" charset="0"/>
              </a:rPr>
              <a:t>=220V</a:t>
            </a:r>
            <a:r>
              <a:rPr lang="zh-CN" altLang="en-US" b="1">
                <a:latin typeface="Times New Roman" panose="02020603050405020304" pitchFamily="18" charset="0"/>
              </a:rPr>
              <a:t>，</a:t>
            </a:r>
            <a:r>
              <a:rPr lang="en-US" altLang="zh-CN" b="1" i="1">
                <a:latin typeface="Times New Roman" panose="02020603050405020304" pitchFamily="18" charset="0"/>
              </a:rPr>
              <a:t>f </a:t>
            </a:r>
            <a:r>
              <a:rPr lang="en-US" altLang="zh-CN" b="1">
                <a:latin typeface="Times New Roman" panose="02020603050405020304" pitchFamily="18" charset="0"/>
              </a:rPr>
              <a:t>=50Hz</a:t>
            </a:r>
            <a:r>
              <a:rPr lang="zh-CN" altLang="en-US" b="1">
                <a:latin typeface="Times New Roman" panose="02020603050405020304" pitchFamily="18" charset="0"/>
              </a:rPr>
              <a:t>，</a:t>
            </a:r>
            <a:r>
              <a:rPr lang="en-US" altLang="zh-CN" b="1" i="1">
                <a:latin typeface="Times New Roman" panose="02020603050405020304" pitchFamily="18" charset="0"/>
              </a:rPr>
              <a:t>C </a:t>
            </a:r>
            <a:r>
              <a:rPr lang="en-US" altLang="zh-CN" b="1">
                <a:latin typeface="Times New Roman" panose="02020603050405020304" pitchFamily="18" charset="0"/>
              </a:rPr>
              <a:t>=30</a:t>
            </a:r>
            <a:r>
              <a:rPr lang="en-US" altLang="zh-CN"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F</a:t>
            </a:r>
            <a:r>
              <a:rPr lang="zh-CN" altLang="en-US" b="1">
                <a:latin typeface="Times New Roman" panose="02020603050405020304" pitchFamily="18" charset="0"/>
              </a:rPr>
              <a:t>。</a:t>
            </a:r>
          </a:p>
          <a:p>
            <a:pPr eaLnBrk="1" hangingPunct="1">
              <a:spcBef>
                <a:spcPct val="0"/>
              </a:spcBef>
            </a:pPr>
            <a:r>
              <a:rPr lang="zh-CN" altLang="en-US" b="1" dirty="0">
                <a:latin typeface="Times New Roman" panose="02020603050405020304" pitchFamily="18" charset="0"/>
              </a:rPr>
              <a:t>            求负载电路的功率因数。</a:t>
            </a:r>
            <a:r>
              <a:rPr lang="en-US" altLang="zh-CN" b="1" dirty="0">
                <a:latin typeface="Times New Roman" panose="02020603050405020304" pitchFamily="18" charset="0"/>
              </a:rPr>
              <a:t>D</a:t>
            </a:r>
            <a:r>
              <a:rPr lang="zh-CN" altLang="en-US" b="1" dirty="0">
                <a:latin typeface="Times New Roman" panose="02020603050405020304" pitchFamily="18" charset="0"/>
              </a:rPr>
              <a:t>的功率因素为</a:t>
            </a:r>
            <a:r>
              <a:rPr lang="en-US" altLang="zh-CN" b="1" dirty="0">
                <a:latin typeface="Times New Roman" panose="02020603050405020304" pitchFamily="18" charset="0"/>
              </a:rPr>
              <a:t>0.8(</a:t>
            </a:r>
            <a:r>
              <a:rPr lang="zh-CN" altLang="en-US" b="1" dirty="0">
                <a:latin typeface="Times New Roman" panose="02020603050405020304" pitchFamily="18" charset="0"/>
              </a:rPr>
              <a:t>滞后</a:t>
            </a:r>
            <a:r>
              <a:rPr lang="en-US" altLang="zh-CN" b="1" dirty="0">
                <a:latin typeface="Times New Roman" panose="02020603050405020304" pitchFamily="18" charset="0"/>
              </a:rPr>
              <a:t>)</a:t>
            </a:r>
            <a:r>
              <a:rPr lang="zh-CN" altLang="en-US" b="1" dirty="0">
                <a:latin typeface="Times New Roman" panose="02020603050405020304" pitchFamily="18" charset="0"/>
              </a:rPr>
              <a:t>。</a:t>
            </a:r>
          </a:p>
        </p:txBody>
      </p:sp>
      <mc:AlternateContent xmlns:mc="http://schemas.openxmlformats.org/markup-compatibility/2006">
        <mc:Choice xmlns:a14="http://schemas.microsoft.com/office/drawing/2010/main" Requires="a14">
          <p:sp>
            <p:nvSpPr>
              <p:cNvPr id="195587" name="对象 195586"/>
              <p:cNvSpPr txBox="1"/>
              <p:nvPr/>
            </p:nvSpPr>
            <p:spPr>
              <a:xfrm>
                <a:off x="556419" y="3355975"/>
                <a:ext cx="8031159" cy="3197225"/>
              </a:xfrm>
              <a:prstGeom prst="rect">
                <a:avLst/>
              </a:prstGeom>
              <a:noFill/>
              <a:ln w="38100">
                <a:noFill/>
                <a:miter/>
              </a:ln>
            </p:spPr>
            <p:txBody>
              <a:bodyPr>
                <a:normAutofit/>
              </a:bodyPr>
              <a:lstStyle/>
              <a:p>
                <a:pPr/>
                <a14:m>
                  <m:oMathPara xmlns:m="http://schemas.openxmlformats.org/officeDocument/2006/math">
                    <m:oMathParaPr>
                      <m:jc m:val="centerGroup"/>
                    </m:oMathParaPr>
                    <m:oMath xmlns:m="http://schemas.openxmlformats.org/officeDocument/2006/math">
                      <m:r>
                        <m:rPr>
                          <m:nor/>
                        </m:rP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𝑰</m:t>
                          </m:r>
                        </m:e>
                        <m:sub>
                          <m:r>
                            <a:rPr lang="zh-CN" altLang="en-US" b="1" i="0">
                              <a:solidFill>
                                <a:srgbClr val="000000"/>
                              </a:solidFill>
                              <a:latin typeface="Cambria Math" panose="02040503050406030204" pitchFamily="18" charset="0"/>
                            </a:rPr>
                            <m:t>𝐃</m:t>
                          </m:r>
                        </m:sub>
                      </m:sSub>
                      <m:r>
                        <a:rPr lang="zh-CN" altLang="en-US" b="1" i="1">
                          <a:solidFill>
                            <a:srgbClr val="000000"/>
                          </a:solidFill>
                          <a:latin typeface="Cambria Math" panose="02040503050406030204" pitchFamily="18" charset="0"/>
                        </a:rPr>
                        <m:t>=</m:t>
                      </m:r>
                      <m:f>
                        <m:fPr>
                          <m:ctrlPr>
                            <a:rPr lang="zh-CN" altLang="en-US" b="1" i="1">
                              <a:solidFill>
                                <a:srgbClr val="000000"/>
                              </a:solidFill>
                              <a:latin typeface="Cambria Math" panose="02040503050406030204" pitchFamily="18" charset="0"/>
                            </a:rPr>
                          </m:ctrlPr>
                        </m:fPr>
                        <m:num>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𝑷</m:t>
                              </m:r>
                            </m:e>
                            <m:sub>
                              <m:r>
                                <a:rPr lang="zh-CN" altLang="en-US" b="1" i="0">
                                  <a:solidFill>
                                    <a:srgbClr val="000000"/>
                                  </a:solidFill>
                                  <a:latin typeface="Cambria Math" panose="02040503050406030204" pitchFamily="18" charset="0"/>
                                </a:rPr>
                                <m:t>𝐃</m:t>
                              </m:r>
                            </m:sub>
                          </m:sSub>
                        </m:num>
                        <m:den>
                          <m:r>
                            <a:rPr lang="zh-CN" altLang="en-US" b="1" i="1">
                              <a:solidFill>
                                <a:srgbClr val="000000"/>
                              </a:solidFill>
                              <a:latin typeface="Cambria Math" panose="02040503050406030204" pitchFamily="18" charset="0"/>
                            </a:rPr>
                            <m:t>𝑼</m:t>
                          </m:r>
                          <m:r>
                            <m:rPr>
                              <m:nor/>
                            </m:rPr>
                            <a:rPr lang="zh-CN" altLang="en-US" b="1" i="0">
                              <a:solidFill>
                                <a:srgbClr val="000000"/>
                              </a:solidFill>
                              <a:latin typeface="Cambria Math" panose="02040503050406030204" pitchFamily="18" charset="0"/>
                            </a:rPr>
                            <m:t>cos</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𝝋</m:t>
                              </m:r>
                            </m:e>
                            <m:sub>
                              <m:r>
                                <a:rPr lang="zh-CN" altLang="en-US" b="1" i="0">
                                  <a:solidFill>
                                    <a:srgbClr val="000000"/>
                                  </a:solidFill>
                                  <a:latin typeface="Cambria Math" panose="02040503050406030204" pitchFamily="18" charset="0"/>
                                </a:rPr>
                                <m:t>𝐃</m:t>
                              </m:r>
                            </m:sub>
                          </m:sSub>
                        </m:den>
                      </m:f>
                      <m:r>
                        <a:rPr lang="zh-CN" altLang="en-US" b="1" i="1">
                          <a:solidFill>
                            <a:srgbClr val="000000"/>
                          </a:solidFill>
                          <a:latin typeface="Cambria Math" panose="02040503050406030204" pitchFamily="18" charset="0"/>
                        </a:rPr>
                        <m:t>=</m:t>
                      </m:r>
                      <m:f>
                        <m:fPr>
                          <m:ctrlPr>
                            <a:rPr lang="zh-CN" altLang="en-US" b="1" i="1">
                              <a:solidFill>
                                <a:srgbClr val="000000"/>
                              </a:solidFill>
                              <a:latin typeface="Cambria Math" panose="02040503050406030204" pitchFamily="18" charset="0"/>
                            </a:rPr>
                          </m:ctrlPr>
                        </m:fPr>
                        <m:num>
                          <m:r>
                            <a:rPr lang="zh-CN" altLang="en-US" b="1" i="1">
                              <a:solidFill>
                                <a:srgbClr val="000000"/>
                              </a:solidFill>
                              <a:latin typeface="Cambria Math" panose="02040503050406030204" pitchFamily="18" charset="0"/>
                            </a:rPr>
                            <m:t>𝟏𝟎𝟎𝟎</m:t>
                          </m:r>
                        </m:num>
                        <m:den>
                          <m:r>
                            <a:rPr lang="zh-CN" altLang="en-US" b="1" i="1">
                              <a:solidFill>
                                <a:srgbClr val="000000"/>
                              </a:solidFill>
                              <a:latin typeface="Cambria Math" panose="02040503050406030204" pitchFamily="18" charset="0"/>
                            </a:rPr>
                            <m:t>𝟐𝟐𝟎</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𝟎</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𝟖</m:t>
                          </m:r>
                        </m:den>
                      </m:f>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𝟓</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𝟔𝟖</m:t>
                      </m:r>
                      <m:r>
                        <a:rPr lang="zh-CN" altLang="en-US" b="1" i="0">
                          <a:solidFill>
                            <a:srgbClr val="000000"/>
                          </a:solidFill>
                          <a:latin typeface="Cambria Math" panose="02040503050406030204" pitchFamily="18" charset="0"/>
                        </a:rPr>
                        <m:t>𝐀</m:t>
                      </m:r>
                    </m:oMath>
                    <m:oMath xmlns:m="http://schemas.openxmlformats.org/officeDocument/2006/math">
                      <m:r>
                        <m:rPr>
                          <m:nor/>
                        </m:rPr>
                        <a:rPr lang="zh-CN" altLang="en-US" b="1" i="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m:t>
                      </m:r>
                      <m:r>
                        <m:rPr>
                          <m:nor/>
                        </m:rPr>
                        <a:rPr lang="zh-CN" altLang="en-US" b="1" i="0">
                          <a:solidFill>
                            <a:srgbClr val="000000"/>
                          </a:solidFill>
                          <a:latin typeface="Cambria Math" panose="02040503050406030204" pitchFamily="18" charset="0"/>
                        </a:rPr>
                        <m:t>      </m:t>
                      </m:r>
                      <m:r>
                        <m:rPr>
                          <m:nor/>
                        </m:rPr>
                        <a:rPr lang="zh-CN" altLang="en-US" b="1" i="0">
                          <a:solidFill>
                            <a:srgbClr val="000000"/>
                          </a:solidFill>
                          <a:latin typeface="Cambria Math" panose="02040503050406030204" pitchFamily="18" charset="0"/>
                        </a:rPr>
                        <m:t>cos</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𝝋</m:t>
                          </m:r>
                        </m:e>
                        <m:sub>
                          <m:r>
                            <a:rPr lang="zh-CN" altLang="en-US" b="1" i="0">
                              <a:solidFill>
                                <a:srgbClr val="000000"/>
                              </a:solidFill>
                              <a:latin typeface="Cambria Math" panose="02040503050406030204" pitchFamily="18" charset="0"/>
                            </a:rPr>
                            <m:t>𝐃</m:t>
                          </m:r>
                        </m:sub>
                      </m:sSub>
                      <m:r>
                        <a:rPr lang="zh-CN" altLang="en-US" b="1" i="1">
                          <a:solidFill>
                            <a:srgbClr val="000000"/>
                          </a:solidFill>
                          <a:latin typeface="Cambria Math" panose="02040503050406030204" pitchFamily="18" charset="0"/>
                        </a:rPr>
                        <m:t>=</m:t>
                      </m:r>
                      <m:r>
                        <m:rPr>
                          <m:nor/>
                        </m:rPr>
                        <a:rPr lang="zh-CN" altLang="en-US" b="1" i="0">
                          <a:solidFill>
                            <a:srgbClr val="000000"/>
                          </a:solidFill>
                          <a:latin typeface="Cambria Math" panose="02040503050406030204" pitchFamily="18" charset="0"/>
                        </a:rPr>
                        <m:t>0.8</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滞后）</m:t>
                      </m:r>
                      <m:r>
                        <a:rPr lang="zh-CN" altLang="en-US" b="1" i="1">
                          <a:solidFill>
                            <a:srgbClr val="000000"/>
                          </a:solidFill>
                          <a:latin typeface="Cambria Math" panose="02040503050406030204" pitchFamily="18" charset="0"/>
                        </a:rPr>
                        <m:t>,</m:t>
                      </m:r>
                      <m:r>
                        <m:rPr>
                          <m:nor/>
                        </m:rPr>
                        <a:rPr lang="zh-CN" altLang="en-US" b="1" i="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𝝋</m:t>
                          </m:r>
                        </m:e>
                        <m:sub>
                          <m:r>
                            <a:rPr lang="zh-CN" altLang="en-US" b="1" i="0">
                              <a:solidFill>
                                <a:srgbClr val="000000"/>
                              </a:solidFill>
                              <a:latin typeface="Cambria Math" panose="02040503050406030204" pitchFamily="18" charset="0"/>
                            </a:rPr>
                            <m:t>𝐃</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𝟑𝟔</m:t>
                      </m:r>
                      <m:r>
                        <a:rPr lang="zh-CN" altLang="en-US" b="1" i="1">
                          <a:solidFill>
                            <a:srgbClr val="000000"/>
                          </a:solidFill>
                          <a:latin typeface="Cambria Math" panose="02040503050406030204" pitchFamily="18" charset="0"/>
                        </a:rPr>
                        <m:t>.</m:t>
                      </m:r>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𝟖</m:t>
                          </m:r>
                        </m:e>
                        <m:sup>
                          <m:r>
                            <a:rPr lang="zh-CN" altLang="en-US" b="1" i="0">
                              <a:solidFill>
                                <a:srgbClr val="000000"/>
                              </a:solidFill>
                              <a:latin typeface="Cambria Math" panose="02040503050406030204" pitchFamily="18" charset="0"/>
                            </a:rPr>
                            <m:t>𝐨</m:t>
                          </m:r>
                        </m:sup>
                      </m:sSup>
                    </m:oMath>
                    <m:oMath xmlns:m="http://schemas.openxmlformats.org/officeDocument/2006/math">
                      <m:r>
                        <a:rPr lang="zh-CN" altLang="en-US" b="1" i="1">
                          <a:solidFill>
                            <a:srgbClr val="000000"/>
                          </a:solidFill>
                          <a:latin typeface="Cambria Math" panose="02040503050406030204" pitchFamily="18" charset="0"/>
                        </a:rPr>
                        <m:t>设</m:t>
                      </m:r>
                      <m:r>
                        <m:rPr>
                          <m:nor/>
                        </m:rPr>
                        <a:rPr lang="zh-CN" altLang="en-US" b="1" i="0">
                          <a:solidFill>
                            <a:srgbClr val="000000"/>
                          </a:solidFill>
                          <a:latin typeface="Cambria Math" panose="02040503050406030204" pitchFamily="18" charset="0"/>
                        </a:rPr>
                        <m:t>  </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𝟐𝟐𝟎</m:t>
                      </m:r>
                      <m:r>
                        <a:rPr lang="zh-CN" altLang="en-US" b="1" i="1">
                          <a:solidFill>
                            <a:srgbClr val="000000"/>
                          </a:solidFill>
                          <a:latin typeface="Cambria Math" panose="02040503050406030204" pitchFamily="18" charset="0"/>
                        </a:rPr>
                        <m:t>∠</m:t>
                      </m:r>
                      <m:sSup>
                        <m:sSupPr>
                          <m:ctrlPr>
                            <a:rPr lang="zh-CN" altLang="en-US" b="1" i="1" smtClean="0">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𝟎</m:t>
                          </m:r>
                        </m:e>
                        <m:sup>
                          <m:r>
                            <a:rPr lang="zh-CN" altLang="en-US" b="1" i="0">
                              <a:solidFill>
                                <a:srgbClr val="FF0000"/>
                              </a:solidFill>
                              <a:latin typeface="Cambria Math" panose="02040503050406030204" pitchFamily="18" charset="0"/>
                            </a:rPr>
                            <m:t>𝐨</m:t>
                          </m:r>
                        </m:sup>
                      </m:sSup>
                    </m:oMath>
                    <m:oMath xmlns:m="http://schemas.openxmlformats.org/officeDocument/2006/math">
                      <m:r>
                        <m:rPr>
                          <m:nor/>
                        </m:rP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e>
                        <m:sub>
                          <m:r>
                            <a:rPr lang="zh-CN" altLang="en-US" b="1" i="0">
                              <a:solidFill>
                                <a:srgbClr val="000000"/>
                              </a:solidFill>
                              <a:latin typeface="Cambria Math" panose="02040503050406030204" pitchFamily="18" charset="0"/>
                            </a:rPr>
                            <m:t>𝐃</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𝟓</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𝟔𝟖</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𝟑𝟔</m:t>
                      </m:r>
                      <m:r>
                        <a:rPr lang="zh-CN" altLang="en-US" b="1" i="1">
                          <a:solidFill>
                            <a:srgbClr val="000000"/>
                          </a:solidFill>
                          <a:latin typeface="Cambria Math" panose="02040503050406030204" pitchFamily="18" charset="0"/>
                        </a:rPr>
                        <m:t>.</m:t>
                      </m:r>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𝟖</m:t>
                          </m:r>
                        </m:e>
                        <m:sup>
                          <m:r>
                            <a:rPr lang="zh-CN" altLang="en-US" b="1" i="0">
                              <a:solidFill>
                                <a:srgbClr val="000000"/>
                              </a:solidFill>
                              <a:latin typeface="Cambria Math" panose="02040503050406030204" pitchFamily="18" charset="0"/>
                            </a:rPr>
                            <m:t>𝐨</m:t>
                          </m:r>
                        </m:sup>
                      </m:sSup>
                      <m:r>
                        <m:rPr>
                          <m:nor/>
                        </m:rPr>
                        <a:rPr lang="zh-CN" altLang="en-US" b="1" i="0">
                          <a:solidFill>
                            <a:srgbClr val="000000"/>
                          </a:solidFill>
                          <a:latin typeface="Cambria Math" panose="02040503050406030204" pitchFamily="18" charset="0"/>
                        </a:rPr>
                        <m:t>  ,   </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e>
                        <m:sub>
                          <m:r>
                            <a:rPr lang="zh-CN" altLang="en-US" b="1" i="1">
                              <a:solidFill>
                                <a:srgbClr val="000000"/>
                              </a:solidFill>
                              <a:latin typeface="Cambria Math" panose="02040503050406030204" pitchFamily="18" charset="0"/>
                            </a:rPr>
                            <m:t>𝑪</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𝟐𝟐𝟎</m:t>
                      </m:r>
                      <m:r>
                        <a:rPr lang="zh-CN" altLang="en-US" b="1" i="1">
                          <a:solidFill>
                            <a:srgbClr val="000000"/>
                          </a:solidFill>
                          <a:latin typeface="Cambria Math" panose="02040503050406030204" pitchFamily="18" charset="0"/>
                        </a:rPr>
                        <m:t>∠</m:t>
                      </m:r>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𝟎</m:t>
                          </m:r>
                        </m:e>
                        <m:sup>
                          <m:r>
                            <a:rPr lang="zh-CN" altLang="en-US" b="1" i="0">
                              <a:solidFill>
                                <a:srgbClr val="000000"/>
                              </a:solidFill>
                              <a:latin typeface="Cambria Math" panose="02040503050406030204" pitchFamily="18" charset="0"/>
                            </a:rPr>
                            <m:t>𝐨</m:t>
                          </m:r>
                        </m:sup>
                      </m:sSup>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𝐣</m:t>
                      </m:r>
                      <m:r>
                        <a:rPr lang="zh-CN" altLang="en-US" b="1" i="1">
                          <a:solidFill>
                            <a:srgbClr val="000000"/>
                          </a:solidFill>
                          <a:latin typeface="Cambria Math" panose="02040503050406030204" pitchFamily="18" charset="0"/>
                        </a:rPr>
                        <m:t>𝝎</m:t>
                      </m:r>
                      <m:r>
                        <a:rPr lang="zh-CN" altLang="en-US" b="1" i="1">
                          <a:solidFill>
                            <a:srgbClr val="000000"/>
                          </a:solidFill>
                          <a:latin typeface="Cambria Math" panose="02040503050406030204" pitchFamily="18" charset="0"/>
                        </a:rPr>
                        <m:t>𝑪</m:t>
                      </m:r>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𝐣</m:t>
                      </m:r>
                      <m:r>
                        <a:rPr lang="zh-CN" altLang="en-US" b="1" i="1">
                          <a:solidFill>
                            <a:srgbClr val="000000"/>
                          </a:solidFill>
                          <a:latin typeface="Cambria Math" panose="02040503050406030204" pitchFamily="18" charset="0"/>
                        </a:rPr>
                        <m:t>𝟐</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𝟎𝟖</m:t>
                      </m:r>
                    </m:oMath>
                    <m:oMath xmlns:m="http://schemas.openxmlformats.org/officeDocument/2006/math">
                      <m:r>
                        <m:rPr>
                          <m:nor/>
                        </m:rPr>
                        <a:rPr lang="zh-CN" altLang="en-US" b="1" i="0">
                          <a:solidFill>
                            <a:srgbClr val="000000"/>
                          </a:solidFill>
                          <a:latin typeface="Cambria Math" panose="02040503050406030204" pitchFamily="18" charset="0"/>
                        </a:rPr>
                        <m:t>     </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e>
                        <m:sub>
                          <m:r>
                            <a:rPr lang="zh-CN" altLang="en-US" b="1" i="0">
                              <a:solidFill>
                                <a:srgbClr val="000000"/>
                              </a:solidFill>
                              <a:latin typeface="Cambria Math" panose="02040503050406030204" pitchFamily="18" charset="0"/>
                            </a:rPr>
                            <m:t>𝐃</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e>
                        <m:sub>
                          <m:r>
                            <a:rPr lang="zh-CN" altLang="en-US" b="1" i="1">
                              <a:solidFill>
                                <a:srgbClr val="000000"/>
                              </a:solidFill>
                              <a:latin typeface="Cambria Math" panose="02040503050406030204" pitchFamily="18" charset="0"/>
                            </a:rPr>
                            <m:t>𝑪</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𝟒</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𝟓𝟒</m:t>
                      </m:r>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𝐣</m:t>
                      </m:r>
                      <m:r>
                        <a:rPr lang="zh-CN" altLang="en-US" b="1" i="1">
                          <a:solidFill>
                            <a:srgbClr val="000000"/>
                          </a:solidFill>
                          <a:latin typeface="Cambria Math" panose="02040503050406030204" pitchFamily="18" charset="0"/>
                        </a:rPr>
                        <m:t>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𝟑𝟑</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𝟒</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𝟕𝟑</m:t>
                      </m:r>
                      <m:r>
                        <a:rPr lang="zh-CN" altLang="en-US" b="1" i="1" smtClean="0">
                          <a:solidFill>
                            <a:srgbClr val="FF0000"/>
                          </a:solidFill>
                          <a:latin typeface="Cambria Math" panose="02040503050406030204" pitchFamily="18" charset="0"/>
                        </a:rPr>
                        <m:t>∠−</m:t>
                      </m:r>
                      <m:r>
                        <a:rPr lang="zh-CN" altLang="en-US" b="1" i="1" smtClean="0">
                          <a:solidFill>
                            <a:srgbClr val="FF0000"/>
                          </a:solidFill>
                          <a:latin typeface="Cambria Math" panose="02040503050406030204" pitchFamily="18" charset="0"/>
                        </a:rPr>
                        <m:t>𝟏𝟔</m:t>
                      </m:r>
                      <m:r>
                        <a:rPr lang="zh-CN" altLang="en-US" b="1" i="1" smtClean="0">
                          <a:solidFill>
                            <a:srgbClr val="FF0000"/>
                          </a:solidFill>
                          <a:latin typeface="Cambria Math" panose="02040503050406030204" pitchFamily="18" charset="0"/>
                        </a:rPr>
                        <m:t>.</m:t>
                      </m:r>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𝟑</m:t>
                          </m:r>
                        </m:e>
                        <m:sup>
                          <m:r>
                            <a:rPr lang="zh-CN" altLang="en-US" b="1" i="0">
                              <a:solidFill>
                                <a:srgbClr val="FF0000"/>
                              </a:solidFill>
                              <a:latin typeface="Cambria Math" panose="02040503050406030204" pitchFamily="18" charset="0"/>
                            </a:rPr>
                            <m:t>𝐨</m:t>
                          </m:r>
                        </m:sup>
                      </m:sSup>
                    </m:oMath>
                    <m:oMath xmlns:m="http://schemas.openxmlformats.org/officeDocument/2006/math">
                      <m:r>
                        <a:rPr lang="zh-CN" altLang="en-US" b="1" i="1">
                          <a:solidFill>
                            <a:srgbClr val="000000"/>
                          </a:solidFill>
                          <a:latin typeface="Cambria Math" panose="02040503050406030204" pitchFamily="18" charset="0"/>
                        </a:rPr>
                        <m:t>∴</m:t>
                      </m:r>
                      <m:r>
                        <m:rPr>
                          <m:nor/>
                        </m:rPr>
                        <a:rPr lang="zh-CN" altLang="en-US" b="1" i="0">
                          <a:solidFill>
                            <a:srgbClr val="000000"/>
                          </a:solidFill>
                          <a:latin typeface="Cambria Math" panose="02040503050406030204" pitchFamily="18" charset="0"/>
                        </a:rPr>
                        <m:t>   </m:t>
                      </m:r>
                      <m:r>
                        <m:rPr>
                          <m:nor/>
                        </m:rPr>
                        <a:rPr lang="zh-CN" altLang="en-US" b="1" i="0">
                          <a:solidFill>
                            <a:srgbClr val="000000"/>
                          </a:solidFill>
                          <a:latin typeface="Cambria Math" panose="02040503050406030204" pitchFamily="18" charset="0"/>
                        </a:rPr>
                        <m:t>cos</m:t>
                      </m:r>
                      <m:r>
                        <a:rPr lang="zh-CN" altLang="en-US" b="1" i="1">
                          <a:solidFill>
                            <a:srgbClr val="000000"/>
                          </a:solidFill>
                          <a:latin typeface="Cambria Math" panose="02040503050406030204" pitchFamily="18" charset="0"/>
                        </a:rPr>
                        <m:t>𝝋</m:t>
                      </m:r>
                      <m:r>
                        <a:rPr lang="zh-CN" altLang="en-US" b="1" i="1">
                          <a:solidFill>
                            <a:srgbClr val="000000"/>
                          </a:solidFill>
                          <a:latin typeface="Cambria Math" panose="02040503050406030204" pitchFamily="18" charset="0"/>
                        </a:rPr>
                        <m:t>=</m:t>
                      </m:r>
                      <m:r>
                        <m:rPr>
                          <m:nor/>
                        </m:rPr>
                        <a:rPr lang="zh-CN" altLang="en-US" b="1" i="0">
                          <a:solidFill>
                            <a:srgbClr val="000000"/>
                          </a:solidFill>
                          <a:latin typeface="Cambria Math" panose="02040503050406030204" pitchFamily="18" charset="0"/>
                        </a:rPr>
                        <m:t>cos</m:t>
                      </m:r>
                      <m:r>
                        <a:rPr lang="zh-CN" altLang="en-US" b="1" i="1">
                          <a:solidFill>
                            <a:srgbClr val="000000"/>
                          </a:solidFill>
                          <a:latin typeface="Cambria Math" panose="02040503050406030204" pitchFamily="18" charset="0"/>
                        </a:rPr>
                        <m:t>[</m:t>
                      </m:r>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𝟎</m:t>
                          </m:r>
                        </m:e>
                        <m:sup>
                          <m:r>
                            <a:rPr lang="zh-CN" altLang="en-US" b="1" i="0">
                              <a:solidFill>
                                <a:srgbClr val="000000"/>
                              </a:solidFill>
                              <a:latin typeface="Cambria Math" panose="02040503050406030204" pitchFamily="18" charset="0"/>
                            </a:rPr>
                            <m:t>𝐨</m:t>
                          </m:r>
                        </m:sup>
                      </m:sSup>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𝟏𝟔</m:t>
                      </m:r>
                      <m:r>
                        <a:rPr lang="zh-CN" altLang="en-US" b="1" i="1">
                          <a:solidFill>
                            <a:srgbClr val="000000"/>
                          </a:solidFill>
                          <a:latin typeface="Cambria Math" panose="02040503050406030204" pitchFamily="18" charset="0"/>
                        </a:rPr>
                        <m:t>.</m:t>
                      </m:r>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𝟑</m:t>
                          </m:r>
                        </m:e>
                        <m:sup>
                          <m:r>
                            <a:rPr lang="zh-CN" altLang="en-US" b="1" i="0">
                              <a:solidFill>
                                <a:srgbClr val="000000"/>
                              </a:solidFill>
                              <a:latin typeface="Cambria Math" panose="02040503050406030204" pitchFamily="18" charset="0"/>
                            </a:rPr>
                            <m:t>𝐨</m:t>
                          </m:r>
                        </m:sup>
                      </m:sSup>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𝟎</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𝟗𝟔</m:t>
                      </m:r>
                      <m:r>
                        <m:rPr>
                          <m:nor/>
                        </m:rPr>
                        <a:rPr lang="zh-CN" altLang="en-US" b="1" i="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滞后</m:t>
                      </m:r>
                      <m:r>
                        <a:rPr lang="zh-CN" altLang="en-US" b="1" i="1">
                          <a:solidFill>
                            <a:srgbClr val="000000"/>
                          </a:solidFill>
                          <a:latin typeface="Cambria Math" panose="02040503050406030204" pitchFamily="18" charset="0"/>
                        </a:rPr>
                        <m:t>)</m:t>
                      </m:r>
                    </m:oMath>
                  </m:oMathPara>
                </a14:m>
                <a:endParaRPr lang="zh-CN" altLang="en-US" b="1" dirty="0"/>
              </a:p>
            </p:txBody>
          </p:sp>
        </mc:Choice>
        <mc:Fallback>
          <p:sp>
            <p:nvSpPr>
              <p:cNvPr id="195587" name="对象 195586"/>
              <p:cNvSpPr txBox="1">
                <a:spLocks noRot="1" noChangeAspect="1" noMove="1" noResize="1" noEditPoints="1" noAdjustHandles="1" noChangeArrowheads="1" noChangeShapeType="1" noTextEdit="1"/>
              </p:cNvSpPr>
              <p:nvPr/>
            </p:nvSpPr>
            <p:spPr>
              <a:xfrm>
                <a:off x="556419" y="3355975"/>
                <a:ext cx="8031159" cy="3197225"/>
              </a:xfrm>
              <a:prstGeom prst="rect">
                <a:avLst/>
              </a:prstGeom>
              <a:blipFill>
                <a:blip r:embed="rId3"/>
                <a:stretch>
                  <a:fillRect/>
                </a:stretch>
              </a:blipFill>
              <a:ln w="38100">
                <a:noFill/>
                <a:miter/>
              </a:ln>
            </p:spPr>
            <p:txBody>
              <a:bodyPr/>
              <a:lstStyle/>
              <a:p>
                <a:r>
                  <a:rPr lang="zh-CN" altLang="en-US">
                    <a:noFill/>
                  </a:rPr>
                  <a:t> </a:t>
                </a:r>
              </a:p>
            </p:txBody>
          </p:sp>
        </mc:Fallback>
      </mc:AlternateContent>
      <p:grpSp>
        <p:nvGrpSpPr>
          <p:cNvPr id="195588" name="组合 195587"/>
          <p:cNvGrpSpPr/>
          <p:nvPr/>
        </p:nvGrpSpPr>
        <p:grpSpPr>
          <a:xfrm>
            <a:off x="1900238" y="1238250"/>
            <a:ext cx="3662362" cy="1981200"/>
            <a:chOff x="1197" y="780"/>
            <a:chExt cx="2307" cy="1248"/>
          </a:xfrm>
        </p:grpSpPr>
        <p:sp>
          <p:nvSpPr>
            <p:cNvPr id="195589" name="椭圆 195588"/>
            <p:cNvSpPr/>
            <p:nvPr/>
          </p:nvSpPr>
          <p:spPr>
            <a:xfrm>
              <a:off x="1392" y="1236"/>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195590" name="任意多边形 195589"/>
            <p:cNvSpPr/>
            <p:nvPr/>
          </p:nvSpPr>
          <p:spPr>
            <a:xfrm>
              <a:off x="1536" y="906"/>
              <a:ext cx="1704" cy="6"/>
            </a:xfrm>
            <a:custGeom>
              <a:avLst/>
              <a:gdLst/>
              <a:ahLst/>
              <a:cxnLst/>
              <a:rect l="0" t="0" r="0" b="0"/>
              <a:pathLst>
                <a:path w="1704" h="6">
                  <a:moveTo>
                    <a:pt x="0" y="6"/>
                  </a:moveTo>
                  <a:lnTo>
                    <a:pt x="1704"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95591" name="文本框 195590"/>
            <p:cNvSpPr txBox="1"/>
            <p:nvPr/>
          </p:nvSpPr>
          <p:spPr>
            <a:xfrm>
              <a:off x="1296" y="960"/>
              <a:ext cx="225" cy="288"/>
            </a:xfrm>
            <a:prstGeom prst="rect">
              <a:avLst/>
            </a:prstGeom>
            <a:noFill/>
            <a:ln w="12700">
              <a:noFill/>
            </a:ln>
          </p:spPr>
          <p:txBody>
            <a:bodyPr wrap="none"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a:t>
              </a:r>
            </a:p>
          </p:txBody>
        </p:sp>
        <p:sp>
          <p:nvSpPr>
            <p:cNvPr id="195592" name="文本框 195591"/>
            <p:cNvSpPr txBox="1"/>
            <p:nvPr/>
          </p:nvSpPr>
          <p:spPr>
            <a:xfrm>
              <a:off x="1309" y="1384"/>
              <a:ext cx="212" cy="288"/>
            </a:xfrm>
            <a:prstGeom prst="rect">
              <a:avLst/>
            </a:prstGeom>
            <a:noFill/>
            <a:ln w="12700">
              <a:noFill/>
            </a:ln>
          </p:spPr>
          <p:txBody>
            <a:bodyPr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_</a:t>
              </a:r>
            </a:p>
          </p:txBody>
        </p:sp>
        <p:grpSp>
          <p:nvGrpSpPr>
            <p:cNvPr id="195593" name="组合 195592"/>
            <p:cNvGrpSpPr/>
            <p:nvPr/>
          </p:nvGrpSpPr>
          <p:grpSpPr>
            <a:xfrm>
              <a:off x="3126" y="1395"/>
              <a:ext cx="234" cy="93"/>
              <a:chOff x="2975" y="1392"/>
              <a:chExt cx="174" cy="93"/>
            </a:xfrm>
          </p:grpSpPr>
          <p:sp>
            <p:nvSpPr>
              <p:cNvPr id="195594" name="直接连接符 195593"/>
              <p:cNvSpPr/>
              <p:nvPr/>
            </p:nvSpPr>
            <p:spPr>
              <a:xfrm>
                <a:off x="2975" y="1392"/>
                <a:ext cx="174" cy="1"/>
              </a:xfrm>
              <a:prstGeom prst="line">
                <a:avLst/>
              </a:prstGeom>
              <a:ln w="23813" cap="flat" cmpd="sng">
                <a:solidFill>
                  <a:srgbClr val="000000"/>
                </a:solidFill>
                <a:prstDash val="solid"/>
                <a:headEnd type="none" w="med" len="med"/>
                <a:tailEnd type="none" w="med" len="med"/>
              </a:ln>
            </p:spPr>
          </p:sp>
          <p:sp>
            <p:nvSpPr>
              <p:cNvPr id="195595" name="直接连接符 195594"/>
              <p:cNvSpPr/>
              <p:nvPr/>
            </p:nvSpPr>
            <p:spPr>
              <a:xfrm>
                <a:off x="2975" y="1484"/>
                <a:ext cx="174" cy="1"/>
              </a:xfrm>
              <a:prstGeom prst="line">
                <a:avLst/>
              </a:prstGeom>
              <a:ln w="23813" cap="flat" cmpd="sng">
                <a:solidFill>
                  <a:srgbClr val="000000"/>
                </a:solidFill>
                <a:prstDash val="solid"/>
                <a:headEnd type="none" w="med" len="med"/>
                <a:tailEnd type="none" w="med" len="med"/>
              </a:ln>
            </p:spPr>
          </p:sp>
        </p:grpSp>
        <p:sp>
          <p:nvSpPr>
            <p:cNvPr id="195596" name="任意多边形 195595"/>
            <p:cNvSpPr/>
            <p:nvPr/>
          </p:nvSpPr>
          <p:spPr>
            <a:xfrm>
              <a:off x="3240" y="906"/>
              <a:ext cx="1" cy="486"/>
            </a:xfrm>
            <a:custGeom>
              <a:avLst/>
              <a:gdLst/>
              <a:ahLst/>
              <a:cxnLst/>
              <a:rect l="0" t="0" r="0" b="0"/>
              <a:pathLst>
                <a:path w="1" h="486">
                  <a:moveTo>
                    <a:pt x="0" y="0"/>
                  </a:moveTo>
                  <a:lnTo>
                    <a:pt x="0" y="486"/>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95597" name="任意多边形 195596"/>
            <p:cNvSpPr/>
            <p:nvPr/>
          </p:nvSpPr>
          <p:spPr>
            <a:xfrm>
              <a:off x="3240" y="1488"/>
              <a:ext cx="3" cy="384"/>
            </a:xfrm>
            <a:custGeom>
              <a:avLst/>
              <a:gdLst/>
              <a:ahLst/>
              <a:cxnLst/>
              <a:rect l="0" t="0" r="0" b="0"/>
              <a:pathLst>
                <a:path w="3" h="384">
                  <a:moveTo>
                    <a:pt x="3" y="0"/>
                  </a:moveTo>
                  <a:lnTo>
                    <a:pt x="0" y="384"/>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95598" name="任意多边形 195597"/>
            <p:cNvSpPr/>
            <p:nvPr/>
          </p:nvSpPr>
          <p:spPr>
            <a:xfrm>
              <a:off x="1536" y="1872"/>
              <a:ext cx="1698" cy="1"/>
            </a:xfrm>
            <a:custGeom>
              <a:avLst/>
              <a:gdLst/>
              <a:ahLst/>
              <a:cxnLst/>
              <a:rect l="0" t="0" r="0" b="0"/>
              <a:pathLst>
                <a:path w="1698" h="1">
                  <a:moveTo>
                    <a:pt x="0" y="0"/>
                  </a:moveTo>
                  <a:lnTo>
                    <a:pt x="1698"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95599" name="直接连接符 195598"/>
            <p:cNvSpPr/>
            <p:nvPr/>
          </p:nvSpPr>
          <p:spPr>
            <a:xfrm>
              <a:off x="1536" y="912"/>
              <a:ext cx="0" cy="960"/>
            </a:xfrm>
            <a:prstGeom prst="line">
              <a:avLst/>
            </a:prstGeom>
            <a:ln w="19050" cap="flat" cmpd="sng">
              <a:solidFill>
                <a:schemeClr val="tx1"/>
              </a:solidFill>
              <a:prstDash val="solid"/>
              <a:headEnd type="none" w="med" len="med"/>
              <a:tailEnd type="none" w="med" len="med"/>
            </a:ln>
          </p:spPr>
        </p:sp>
        <p:sp>
          <p:nvSpPr>
            <p:cNvPr id="195600" name="直接连接符 195599"/>
            <p:cNvSpPr/>
            <p:nvPr/>
          </p:nvSpPr>
          <p:spPr>
            <a:xfrm>
              <a:off x="2352" y="912"/>
              <a:ext cx="0" cy="960"/>
            </a:xfrm>
            <a:prstGeom prst="line">
              <a:avLst/>
            </a:prstGeom>
            <a:ln w="19050" cap="flat" cmpd="sng">
              <a:solidFill>
                <a:schemeClr val="tx1"/>
              </a:solidFill>
              <a:prstDash val="solid"/>
              <a:headEnd type="oval" w="med" len="med"/>
              <a:tailEnd type="oval" w="med" len="med"/>
            </a:ln>
          </p:spPr>
        </p:sp>
        <p:sp>
          <p:nvSpPr>
            <p:cNvPr id="195601" name="椭圆 195600"/>
            <p:cNvSpPr/>
            <p:nvPr/>
          </p:nvSpPr>
          <p:spPr>
            <a:xfrm>
              <a:off x="2201" y="1241"/>
              <a:ext cx="295" cy="295"/>
            </a:xfrm>
            <a:prstGeom prst="ellipse">
              <a:avLst/>
            </a:prstGeom>
            <a:solidFill>
              <a:schemeClr val="accent1"/>
            </a:solidFill>
            <a:ln w="28575" cap="flat" cmpd="sng">
              <a:solidFill>
                <a:schemeClr val="tx1"/>
              </a:solidFill>
              <a:prstDash val="solid"/>
              <a:headEnd type="none" w="med" len="med"/>
              <a:tailEnd type="none" w="med" len="med"/>
            </a:ln>
          </p:spPr>
          <p:txBody>
            <a:bodyPr anchor="ctr"/>
            <a:lstStyle/>
            <a:p>
              <a:pPr algn="ctr" eaLnBrk="1" hangingPunct="1">
                <a:spcBef>
                  <a:spcPct val="0"/>
                </a:spcBef>
              </a:pPr>
              <a:r>
                <a:rPr lang="en-US" altLang="zh-CN" b="1">
                  <a:latin typeface="Times New Roman" panose="02020603050405020304" pitchFamily="18" charset="0"/>
                </a:rPr>
                <a:t>D</a:t>
              </a:r>
            </a:p>
          </p:txBody>
        </p:sp>
        <p:sp>
          <p:nvSpPr>
            <p:cNvPr id="195602" name="直接连接符 195601"/>
            <p:cNvSpPr/>
            <p:nvPr/>
          </p:nvSpPr>
          <p:spPr>
            <a:xfrm>
              <a:off x="2448" y="1584"/>
              <a:ext cx="0" cy="240"/>
            </a:xfrm>
            <a:prstGeom prst="line">
              <a:avLst/>
            </a:prstGeom>
            <a:ln w="9525" cap="flat" cmpd="sng">
              <a:solidFill>
                <a:srgbClr val="FF0000"/>
              </a:solidFill>
              <a:prstDash val="solid"/>
              <a:headEnd type="none" w="med" len="med"/>
              <a:tailEnd type="stealth" w="sm" len="med"/>
            </a:ln>
          </p:spPr>
        </p:sp>
        <p:sp>
          <p:nvSpPr>
            <p:cNvPr id="195603" name="直接连接符 195602"/>
            <p:cNvSpPr/>
            <p:nvPr/>
          </p:nvSpPr>
          <p:spPr>
            <a:xfrm>
              <a:off x="2640" y="1008"/>
              <a:ext cx="288" cy="0"/>
            </a:xfrm>
            <a:prstGeom prst="line">
              <a:avLst/>
            </a:prstGeom>
            <a:ln w="9525" cap="flat" cmpd="sng">
              <a:solidFill>
                <a:srgbClr val="FF0000"/>
              </a:solidFill>
              <a:prstDash val="solid"/>
              <a:headEnd type="none" w="med" len="med"/>
              <a:tailEnd type="stealth" w="sm" len="med"/>
            </a:ln>
          </p:spPr>
        </p:sp>
        <p:sp>
          <p:nvSpPr>
            <p:cNvPr id="195604" name="直接连接符 195603"/>
            <p:cNvSpPr/>
            <p:nvPr/>
          </p:nvSpPr>
          <p:spPr>
            <a:xfrm>
              <a:off x="1680" y="1008"/>
              <a:ext cx="288" cy="0"/>
            </a:xfrm>
            <a:prstGeom prst="line">
              <a:avLst/>
            </a:prstGeom>
            <a:ln w="9525" cap="flat" cmpd="sng">
              <a:solidFill>
                <a:srgbClr val="FF0000"/>
              </a:solidFill>
              <a:prstDash val="solid"/>
              <a:headEnd type="none" w="med" len="med"/>
              <a:tailEnd type="stealth" w="sm" len="med"/>
            </a:ln>
          </p:spPr>
        </p:sp>
        <p:sp>
          <p:nvSpPr>
            <p:cNvPr id="195605" name="文本框 195604"/>
            <p:cNvSpPr txBox="1"/>
            <p:nvPr/>
          </p:nvSpPr>
          <p:spPr>
            <a:xfrm>
              <a:off x="2904" y="1310"/>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C</a:t>
              </a:r>
              <a:endParaRPr lang="en-US" altLang="zh-CN" b="1">
                <a:latin typeface="Times New Roman" panose="02020603050405020304" pitchFamily="18" charset="0"/>
              </a:endParaRPr>
            </a:p>
          </p:txBody>
        </p:sp>
        <p:graphicFrame>
          <p:nvGraphicFramePr>
            <p:cNvPr id="195606" name="对象 195605"/>
            <p:cNvGraphicFramePr/>
            <p:nvPr/>
          </p:nvGraphicFramePr>
          <p:xfrm>
            <a:off x="1197" y="1248"/>
            <a:ext cx="195" cy="240"/>
          </p:xfrm>
          <a:graphic>
            <a:graphicData uri="http://schemas.openxmlformats.org/presentationml/2006/ole">
              <mc:AlternateContent xmlns:mc="http://schemas.openxmlformats.org/markup-compatibility/2006">
                <mc:Choice xmlns:v="urn:schemas-microsoft-com:vml" Requires="v">
                  <p:oleObj spid="_x0000_s84248" r:id="rId4" imgW="165100" imgH="203200" progId="Equation.3">
                    <p:embed/>
                  </p:oleObj>
                </mc:Choice>
                <mc:Fallback>
                  <p:oleObj r:id="rId4" imgW="165100" imgH="203200" progId="Equation.3">
                    <p:embed/>
                    <p:pic>
                      <p:nvPicPr>
                        <p:cNvPr id="0" name="图片 3686"/>
                        <p:cNvPicPr/>
                        <p:nvPr/>
                      </p:nvPicPr>
                      <p:blipFill>
                        <a:blip r:embed="rId5"/>
                        <a:stretch>
                          <a:fillRect/>
                        </a:stretch>
                      </p:blipFill>
                      <p:spPr>
                        <a:xfrm>
                          <a:off x="1197" y="1248"/>
                          <a:ext cx="195" cy="240"/>
                        </a:xfrm>
                        <a:prstGeom prst="rect">
                          <a:avLst/>
                        </a:prstGeom>
                        <a:noFill/>
                        <a:ln w="38100">
                          <a:noFill/>
                          <a:miter/>
                        </a:ln>
                      </p:spPr>
                    </p:pic>
                  </p:oleObj>
                </mc:Fallback>
              </mc:AlternateContent>
            </a:graphicData>
          </a:graphic>
        </p:graphicFrame>
        <p:graphicFrame>
          <p:nvGraphicFramePr>
            <p:cNvPr id="195607" name="对象 195606"/>
            <p:cNvGraphicFramePr/>
            <p:nvPr/>
          </p:nvGraphicFramePr>
          <p:xfrm>
            <a:off x="1776" y="1056"/>
            <a:ext cx="137" cy="208"/>
          </p:xfrm>
          <a:graphic>
            <a:graphicData uri="http://schemas.openxmlformats.org/presentationml/2006/ole">
              <mc:AlternateContent xmlns:mc="http://schemas.openxmlformats.org/markup-compatibility/2006">
                <mc:Choice xmlns:v="urn:schemas-microsoft-com:vml" Requires="v">
                  <p:oleObj spid="_x0000_s84249" r:id="rId6" imgW="127000" imgH="189865" progId="Equation.3">
                    <p:embed/>
                  </p:oleObj>
                </mc:Choice>
                <mc:Fallback>
                  <p:oleObj r:id="rId6" imgW="127000" imgH="189865" progId="Equation.3">
                    <p:embed/>
                    <p:pic>
                      <p:nvPicPr>
                        <p:cNvPr id="0" name="图片 3687"/>
                        <p:cNvPicPr/>
                        <p:nvPr/>
                      </p:nvPicPr>
                      <p:blipFill>
                        <a:blip r:embed="rId7"/>
                        <a:stretch>
                          <a:fillRect/>
                        </a:stretch>
                      </p:blipFill>
                      <p:spPr>
                        <a:xfrm>
                          <a:off x="1776" y="1056"/>
                          <a:ext cx="137" cy="208"/>
                        </a:xfrm>
                        <a:prstGeom prst="rect">
                          <a:avLst/>
                        </a:prstGeom>
                        <a:noFill/>
                        <a:ln w="38100">
                          <a:noFill/>
                          <a:miter/>
                        </a:ln>
                      </p:spPr>
                    </p:pic>
                  </p:oleObj>
                </mc:Fallback>
              </mc:AlternateContent>
            </a:graphicData>
          </a:graphic>
        </p:graphicFrame>
        <p:graphicFrame>
          <p:nvGraphicFramePr>
            <p:cNvPr id="195608" name="对象 195607"/>
            <p:cNvGraphicFramePr/>
            <p:nvPr/>
          </p:nvGraphicFramePr>
          <p:xfrm>
            <a:off x="2721" y="1045"/>
            <a:ext cx="211" cy="251"/>
          </p:xfrm>
          <a:graphic>
            <a:graphicData uri="http://schemas.openxmlformats.org/presentationml/2006/ole">
              <mc:AlternateContent xmlns:mc="http://schemas.openxmlformats.org/markup-compatibility/2006">
                <mc:Choice xmlns:v="urn:schemas-microsoft-com:vml" Requires="v">
                  <p:oleObj spid="_x0000_s84250" r:id="rId8" imgW="203200" imgH="241300" progId="Equation.3">
                    <p:embed/>
                  </p:oleObj>
                </mc:Choice>
                <mc:Fallback>
                  <p:oleObj r:id="rId8" imgW="203200" imgH="241300" progId="Equation.3">
                    <p:embed/>
                    <p:pic>
                      <p:nvPicPr>
                        <p:cNvPr id="0" name="图片 3689"/>
                        <p:cNvPicPr/>
                        <p:nvPr/>
                      </p:nvPicPr>
                      <p:blipFill>
                        <a:blip r:embed="rId9"/>
                        <a:stretch>
                          <a:fillRect/>
                        </a:stretch>
                      </p:blipFill>
                      <p:spPr>
                        <a:xfrm>
                          <a:off x="2721" y="1045"/>
                          <a:ext cx="211" cy="251"/>
                        </a:xfrm>
                        <a:prstGeom prst="rect">
                          <a:avLst/>
                        </a:prstGeom>
                        <a:noFill/>
                        <a:ln w="38100">
                          <a:noFill/>
                          <a:miter/>
                        </a:ln>
                      </p:spPr>
                    </p:pic>
                  </p:oleObj>
                </mc:Fallback>
              </mc:AlternateContent>
            </a:graphicData>
          </a:graphic>
        </p:graphicFrame>
        <p:graphicFrame>
          <p:nvGraphicFramePr>
            <p:cNvPr id="195609" name="对象 195608"/>
            <p:cNvGraphicFramePr/>
            <p:nvPr/>
          </p:nvGraphicFramePr>
          <p:xfrm>
            <a:off x="2454" y="1536"/>
            <a:ext cx="234" cy="281"/>
          </p:xfrm>
          <a:graphic>
            <a:graphicData uri="http://schemas.openxmlformats.org/presentationml/2006/ole">
              <mc:AlternateContent xmlns:mc="http://schemas.openxmlformats.org/markup-compatibility/2006">
                <mc:Choice xmlns:v="urn:schemas-microsoft-com:vml" Requires="v">
                  <p:oleObj spid="_x0000_s84251" r:id="rId10" imgW="190500" imgH="228600" progId="Equation.3">
                    <p:embed/>
                  </p:oleObj>
                </mc:Choice>
                <mc:Fallback>
                  <p:oleObj r:id="rId10" imgW="190500" imgH="228600" progId="Equation.3">
                    <p:embed/>
                    <p:pic>
                      <p:nvPicPr>
                        <p:cNvPr id="0" name="图片 3688"/>
                        <p:cNvPicPr/>
                        <p:nvPr/>
                      </p:nvPicPr>
                      <p:blipFill>
                        <a:blip r:embed="rId11"/>
                        <a:stretch>
                          <a:fillRect/>
                        </a:stretch>
                      </p:blipFill>
                      <p:spPr>
                        <a:xfrm>
                          <a:off x="2454" y="1536"/>
                          <a:ext cx="234" cy="281"/>
                        </a:xfrm>
                        <a:prstGeom prst="rect">
                          <a:avLst/>
                        </a:prstGeom>
                        <a:noFill/>
                        <a:ln w="38100">
                          <a:noFill/>
                          <a:miter/>
                        </a:ln>
                      </p:spPr>
                    </p:pic>
                  </p:oleObj>
                </mc:Fallback>
              </mc:AlternateContent>
            </a:graphicData>
          </a:graphic>
        </p:graphicFrame>
        <p:sp>
          <p:nvSpPr>
            <p:cNvPr id="195610" name="矩形 195609"/>
            <p:cNvSpPr/>
            <p:nvPr/>
          </p:nvSpPr>
          <p:spPr>
            <a:xfrm>
              <a:off x="2064" y="780"/>
              <a:ext cx="1440" cy="1248"/>
            </a:xfrm>
            <a:prstGeom prst="rect">
              <a:avLst/>
            </a:prstGeom>
            <a:noFill/>
            <a:ln w="9525" cap="rnd" cmpd="sng">
              <a:solidFill>
                <a:srgbClr val="3333FF"/>
              </a:solidFill>
              <a:prstDash val="sysDot"/>
              <a:miter/>
              <a:headEnd type="none" w="med" len="med"/>
              <a:tailEnd type="none" w="med" len="med"/>
            </a:ln>
          </p:spPr>
          <p:txBody>
            <a:bodyPr/>
            <a:lstStyle/>
            <a:p>
              <a:endParaRPr lang="zh-CN" altLang="en-US"/>
            </a:p>
          </p:txBody>
        </p:sp>
      </p:grpSp>
      <p:sp>
        <p:nvSpPr>
          <p:cNvPr id="195611" name="文本框 195610"/>
          <p:cNvSpPr txBox="1"/>
          <p:nvPr/>
        </p:nvSpPr>
        <p:spPr>
          <a:xfrm>
            <a:off x="196850" y="381000"/>
            <a:ext cx="719138"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1</a:t>
            </a:r>
            <a:r>
              <a:rPr lang="en-US" altLang="zh-CN" b="1">
                <a:latin typeface="Times New Roman" panose="02020603050405020304" pitchFamily="18" charset="0"/>
              </a:rPr>
              <a:t>.</a:t>
            </a:r>
          </a:p>
        </p:txBody>
      </p:sp>
      <p:sp>
        <p:nvSpPr>
          <p:cNvPr id="195612" name="文本框 195611"/>
          <p:cNvSpPr txBox="1"/>
          <p:nvPr/>
        </p:nvSpPr>
        <p:spPr>
          <a:xfrm>
            <a:off x="304800" y="3352800"/>
            <a:ext cx="800100" cy="457200"/>
          </a:xfrm>
          <a:prstGeom prst="rect">
            <a:avLst/>
          </a:prstGeom>
          <a:noFill/>
          <a:ln w="9525">
            <a:noFill/>
          </a:ln>
        </p:spPr>
        <p:txBody>
          <a:bodyPr wrap="none">
            <a:spAutoFit/>
          </a:bodyPr>
          <a:lstStyle/>
          <a:p>
            <a:pPr eaLnBrk="1" hangingPunct="1"/>
            <a:r>
              <a:rPr lang="zh-CN" altLang="en-US" b="1" dirty="0">
                <a:solidFill>
                  <a:srgbClr val="FF0000"/>
                </a:solidFill>
                <a:latin typeface="Times New Roman" panose="02020603050405020304" pitchFamily="18" charset="0"/>
              </a:rPr>
              <a:t>解</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95611"/>
                                        </p:tgtEl>
                                        <p:attrNameLst>
                                          <p:attrName>style.visibility</p:attrName>
                                        </p:attrNameLst>
                                      </p:cBhvr>
                                      <p:to>
                                        <p:strVal val="visible"/>
                                      </p:to>
                                    </p:set>
                                    <p:anim calcmode="lin" valueType="num">
                                      <p:cBhvr>
                                        <p:cTn id="7" dur="1000" fill="hold"/>
                                        <p:tgtEl>
                                          <p:spTgt spid="195611"/>
                                        </p:tgtEl>
                                        <p:attrNameLst>
                                          <p:attrName>ppt_w</p:attrName>
                                        </p:attrNameLst>
                                      </p:cBhvr>
                                      <p:tavLst>
                                        <p:tav tm="0">
                                          <p:val>
                                            <p:fltVal val="0"/>
                                          </p:val>
                                        </p:tav>
                                        <p:tav tm="100000">
                                          <p:val>
                                            <p:strVal val="#ppt_w"/>
                                          </p:val>
                                        </p:tav>
                                      </p:tavLst>
                                    </p:anim>
                                    <p:anim calcmode="lin" valueType="num">
                                      <p:cBhvr>
                                        <p:cTn id="8" dur="1000" fill="hold"/>
                                        <p:tgtEl>
                                          <p:spTgt spid="195611"/>
                                        </p:tgtEl>
                                        <p:attrNameLst>
                                          <p:attrName>ppt_h</p:attrName>
                                        </p:attrNameLst>
                                      </p:cBhvr>
                                      <p:tavLst>
                                        <p:tav tm="0">
                                          <p:val>
                                            <p:fltVal val="0"/>
                                          </p:val>
                                        </p:tav>
                                        <p:tav tm="100000">
                                          <p:val>
                                            <p:strVal val="#ppt_h"/>
                                          </p:val>
                                        </p:tav>
                                      </p:tavLst>
                                    </p:anim>
                                    <p:anim calcmode="lin" valueType="num">
                                      <p:cBhvr>
                                        <p:cTn id="9" dur="1000" fill="hold"/>
                                        <p:tgtEl>
                                          <p:spTgt spid="1956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56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5586"/>
                                        </p:tgtEl>
                                        <p:attrNameLst>
                                          <p:attrName>style.visibility</p:attrName>
                                        </p:attrNameLst>
                                      </p:cBhvr>
                                      <p:to>
                                        <p:strVal val="visible"/>
                                      </p:to>
                                    </p:set>
                                    <p:animEffect transition="in" filter="wipe(up)">
                                      <p:cBhvr>
                                        <p:cTn id="15" dur="500"/>
                                        <p:tgtEl>
                                          <p:spTgt spid="19558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95588"/>
                                        </p:tgtEl>
                                        <p:attrNameLst>
                                          <p:attrName>style.visibility</p:attrName>
                                        </p:attrNameLst>
                                      </p:cBhvr>
                                      <p:to>
                                        <p:strVal val="visible"/>
                                      </p:to>
                                    </p:set>
                                    <p:anim calcmode="lin" valueType="num">
                                      <p:cBhvr additive="base">
                                        <p:cTn id="20" dur="500" fill="hold"/>
                                        <p:tgtEl>
                                          <p:spTgt spid="195588"/>
                                        </p:tgtEl>
                                        <p:attrNameLst>
                                          <p:attrName>ppt_x</p:attrName>
                                        </p:attrNameLst>
                                      </p:cBhvr>
                                      <p:tavLst>
                                        <p:tav tm="0">
                                          <p:val>
                                            <p:strVal val="0-#ppt_w/2"/>
                                          </p:val>
                                        </p:tav>
                                        <p:tav tm="100000">
                                          <p:val>
                                            <p:strVal val="#ppt_x"/>
                                          </p:val>
                                        </p:tav>
                                      </p:tavLst>
                                    </p:anim>
                                    <p:anim calcmode="lin" valueType="num">
                                      <p:cBhvr additive="base">
                                        <p:cTn id="21" dur="500" fill="hold"/>
                                        <p:tgtEl>
                                          <p:spTgt spid="19558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95612"/>
                                        </p:tgtEl>
                                        <p:attrNameLst>
                                          <p:attrName>style.visibility</p:attrName>
                                        </p:attrNameLst>
                                      </p:cBhvr>
                                      <p:to>
                                        <p:strVal val="visible"/>
                                      </p:to>
                                    </p:set>
                                    <p:anim calcmode="lin" valueType="num">
                                      <p:cBhvr additive="base">
                                        <p:cTn id="26" dur="500" fill="hold"/>
                                        <p:tgtEl>
                                          <p:spTgt spid="195612"/>
                                        </p:tgtEl>
                                        <p:attrNameLst>
                                          <p:attrName>ppt_x</p:attrName>
                                        </p:attrNameLst>
                                      </p:cBhvr>
                                      <p:tavLst>
                                        <p:tav tm="0">
                                          <p:val>
                                            <p:strVal val="0-#ppt_w/2"/>
                                          </p:val>
                                        </p:tav>
                                        <p:tav tm="100000">
                                          <p:val>
                                            <p:strVal val="#ppt_x"/>
                                          </p:val>
                                        </p:tav>
                                      </p:tavLst>
                                    </p:anim>
                                    <p:anim calcmode="lin" valueType="num">
                                      <p:cBhvr additive="base">
                                        <p:cTn id="27" dur="500" fill="hold"/>
                                        <p:tgtEl>
                                          <p:spTgt spid="1956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P spid="195611" grpId="0"/>
      <p:bldP spid="19561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框 61441"/>
          <p:cNvSpPr txBox="1"/>
          <p:nvPr/>
        </p:nvSpPr>
        <p:spPr>
          <a:xfrm>
            <a:off x="1066800" y="152400"/>
            <a:ext cx="7620000" cy="968375"/>
          </a:xfrm>
          <a:prstGeom prst="rect">
            <a:avLst/>
          </a:prstGeom>
          <a:noFill/>
          <a:ln w="12700">
            <a:noFill/>
          </a:ln>
        </p:spPr>
        <p:txBody>
          <a:bodyPr anchor="ctr">
            <a:spAutoFit/>
          </a:bodyPr>
          <a:lstStyle/>
          <a:p>
            <a:pPr eaLnBrk="1" hangingPunct="1">
              <a:lnSpc>
                <a:spcPct val="120000"/>
              </a:lnSpc>
              <a:spcBef>
                <a:spcPct val="0"/>
              </a:spcBef>
            </a:pPr>
            <a:r>
              <a:rPr lang="zh-CN" altLang="en-US" b="1" dirty="0">
                <a:latin typeface="Times New Roman" panose="02020603050405020304" pitchFamily="18" charset="0"/>
              </a:rPr>
              <a:t>已知：</a:t>
            </a:r>
            <a:r>
              <a:rPr lang="en-US" altLang="zh-CN" b="1" i="1">
                <a:latin typeface="Times New Roman" panose="02020603050405020304" pitchFamily="18" charset="0"/>
              </a:rPr>
              <a:t>f</a:t>
            </a:r>
            <a:r>
              <a:rPr lang="en-US" altLang="zh-CN" b="1">
                <a:latin typeface="Times New Roman" panose="02020603050405020304" pitchFamily="18" charset="0"/>
              </a:rPr>
              <a:t>=50Hz, </a:t>
            </a:r>
            <a:r>
              <a:rPr lang="en-US" altLang="zh-CN" b="1" i="1">
                <a:latin typeface="Times New Roman" panose="02020603050405020304" pitchFamily="18" charset="0"/>
              </a:rPr>
              <a:t>U</a:t>
            </a:r>
            <a:r>
              <a:rPr lang="en-US" altLang="zh-CN" b="1">
                <a:latin typeface="Times New Roman" panose="02020603050405020304" pitchFamily="18" charset="0"/>
              </a:rPr>
              <a:t>=380V, </a:t>
            </a:r>
            <a:r>
              <a:rPr lang="en-US" altLang="zh-CN" b="1" i="1">
                <a:latin typeface="Times New Roman" panose="02020603050405020304" pitchFamily="18" charset="0"/>
              </a:rPr>
              <a:t>P</a:t>
            </a:r>
            <a:r>
              <a:rPr lang="en-US" altLang="zh-CN" b="1">
                <a:latin typeface="Times New Roman" panose="02020603050405020304" pitchFamily="18" charset="0"/>
              </a:rPr>
              <a:t>=20kW, cos</a:t>
            </a:r>
            <a:r>
              <a:rPr lang="en-US" altLang="zh-CN" b="1" i="1">
                <a:latin typeface="Symbol" panose="05050102010706020507" pitchFamily="18" charset="2"/>
              </a:rPr>
              <a:t>j</a:t>
            </a:r>
            <a:r>
              <a:rPr lang="en-US" altLang="zh-CN" b="1" baseline="-25000">
                <a:latin typeface="Times New Roman" panose="02020603050405020304" pitchFamily="18" charset="0"/>
              </a:rPr>
              <a:t>1</a:t>
            </a:r>
            <a:r>
              <a:rPr lang="en-US" altLang="zh-CN" b="1" dirty="0">
                <a:latin typeface="Times New Roman" panose="02020603050405020304" pitchFamily="18" charset="0"/>
              </a:rPr>
              <a:t>=0.6(</a:t>
            </a:r>
            <a:r>
              <a:rPr lang="zh-CN" altLang="en-US" b="1" dirty="0">
                <a:latin typeface="Times New Roman" panose="02020603050405020304" pitchFamily="18" charset="0"/>
              </a:rPr>
              <a:t>滞后</a:t>
            </a:r>
            <a:r>
              <a:rPr lang="en-US" altLang="zh-CN" b="1" dirty="0">
                <a:latin typeface="Times New Roman" panose="02020603050405020304" pitchFamily="18" charset="0"/>
              </a:rPr>
              <a:t>)</a:t>
            </a:r>
            <a:r>
              <a:rPr lang="zh-CN" altLang="en-US" b="1" dirty="0">
                <a:latin typeface="Times New Roman" panose="02020603050405020304" pitchFamily="18" charset="0"/>
              </a:rPr>
              <a:t>。要使功率因数提高到</a:t>
            </a:r>
            <a:r>
              <a:rPr lang="en-US" altLang="zh-CN" b="1" dirty="0">
                <a:latin typeface="Times New Roman" panose="02020603050405020304" pitchFamily="18" charset="0"/>
              </a:rPr>
              <a:t>0.9 , </a:t>
            </a:r>
            <a:r>
              <a:rPr lang="zh-CN" altLang="en-US" b="1" dirty="0">
                <a:latin typeface="Times New Roman" panose="02020603050405020304" pitchFamily="18" charset="0"/>
              </a:rPr>
              <a:t>求并联电容</a:t>
            </a:r>
            <a:r>
              <a:rPr lang="en-US" altLang="zh-CN" b="1" i="1">
                <a:latin typeface="Times New Roman" panose="02020603050405020304" pitchFamily="18" charset="0"/>
              </a:rPr>
              <a:t>C</a:t>
            </a:r>
            <a:r>
              <a:rPr lang="zh-CN" altLang="en-US" b="1">
                <a:latin typeface="Times New Roman" panose="02020603050405020304" pitchFamily="18" charset="0"/>
              </a:rPr>
              <a:t>。</a:t>
            </a:r>
          </a:p>
        </p:txBody>
      </p:sp>
      <p:sp>
        <p:nvSpPr>
          <p:cNvPr id="61462" name="右箭头 61461"/>
          <p:cNvSpPr/>
          <p:nvPr/>
        </p:nvSpPr>
        <p:spPr>
          <a:xfrm>
            <a:off x="4648200" y="1905000"/>
            <a:ext cx="609600" cy="457200"/>
          </a:xfrm>
          <a:prstGeom prst="rightArrow">
            <a:avLst>
              <a:gd name="adj1" fmla="val 50000"/>
              <a:gd name="adj2" fmla="val 33333"/>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a:p>
        </p:txBody>
      </p:sp>
      <p:graphicFrame>
        <p:nvGraphicFramePr>
          <p:cNvPr id="61488" name="对象 61487"/>
          <p:cNvGraphicFramePr/>
          <p:nvPr/>
        </p:nvGraphicFramePr>
        <p:xfrm>
          <a:off x="930275" y="3419475"/>
          <a:ext cx="4251325" cy="479425"/>
        </p:xfrm>
        <a:graphic>
          <a:graphicData uri="http://schemas.openxmlformats.org/presentationml/2006/ole">
            <mc:AlternateContent xmlns:mc="http://schemas.openxmlformats.org/markup-compatibility/2006">
              <mc:Choice xmlns:v="urn:schemas-microsoft-com:vml" Requires="v">
                <p:oleObj spid="_x0000_s85653" r:id="rId3" imgW="3096260" imgH="304800" progId="Equation.DSMT4">
                  <p:embed/>
                </p:oleObj>
              </mc:Choice>
              <mc:Fallback>
                <p:oleObj r:id="rId3" imgW="3096260" imgH="304800" progId="Equation.DSMT4">
                  <p:embed/>
                  <p:pic>
                    <p:nvPicPr>
                      <p:cNvPr id="0" name="图片 3690"/>
                      <p:cNvPicPr/>
                      <p:nvPr/>
                    </p:nvPicPr>
                    <p:blipFill>
                      <a:blip r:embed="rId4"/>
                      <a:stretch>
                        <a:fillRect/>
                      </a:stretch>
                    </p:blipFill>
                    <p:spPr>
                      <a:xfrm>
                        <a:off x="930275" y="3419475"/>
                        <a:ext cx="4251325" cy="479425"/>
                      </a:xfrm>
                      <a:prstGeom prst="rect">
                        <a:avLst/>
                      </a:prstGeom>
                      <a:noFill/>
                      <a:ln w="38100">
                        <a:noFill/>
                        <a:miter/>
                      </a:ln>
                    </p:spPr>
                  </p:pic>
                </p:oleObj>
              </mc:Fallback>
            </mc:AlternateContent>
          </a:graphicData>
        </a:graphic>
      </p:graphicFrame>
      <p:sp>
        <p:nvSpPr>
          <p:cNvPr id="61489" name="文本框 61488"/>
          <p:cNvSpPr txBox="1"/>
          <p:nvPr/>
        </p:nvSpPr>
        <p:spPr>
          <a:xfrm>
            <a:off x="196850" y="228600"/>
            <a:ext cx="719138"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2</a:t>
            </a:r>
            <a:r>
              <a:rPr lang="en-US" altLang="zh-CN" b="1">
                <a:latin typeface="Times New Roman" panose="02020603050405020304" pitchFamily="18" charset="0"/>
              </a:rPr>
              <a:t>.</a:t>
            </a:r>
          </a:p>
        </p:txBody>
      </p:sp>
      <p:grpSp>
        <p:nvGrpSpPr>
          <p:cNvPr id="61493" name="组合 61492"/>
          <p:cNvGrpSpPr/>
          <p:nvPr/>
        </p:nvGrpSpPr>
        <p:grpSpPr>
          <a:xfrm>
            <a:off x="939800" y="1143000"/>
            <a:ext cx="3403600" cy="2089150"/>
            <a:chOff x="592" y="1008"/>
            <a:chExt cx="2144" cy="1316"/>
          </a:xfrm>
        </p:grpSpPr>
        <p:sp>
          <p:nvSpPr>
            <p:cNvPr id="61443" name="矩形 61442"/>
            <p:cNvSpPr/>
            <p:nvPr/>
          </p:nvSpPr>
          <p:spPr>
            <a:xfrm>
              <a:off x="1008" y="1392"/>
              <a:ext cx="864" cy="624"/>
            </a:xfrm>
            <a:prstGeom prst="rect">
              <a:avLst/>
            </a:prstGeom>
            <a:noFill/>
            <a:ln w="28575" cap="flat" cmpd="sng">
              <a:solidFill>
                <a:schemeClr val="tx1"/>
              </a:solidFill>
              <a:prstDash val="solid"/>
              <a:miter/>
              <a:headEnd type="none" w="med" len="med"/>
              <a:tailEnd type="none" w="med" len="med"/>
            </a:ln>
          </p:spPr>
          <p:txBody>
            <a:bodyPr wrap="none" anchor="ctr"/>
            <a:lstStyle/>
            <a:p>
              <a:pPr algn="ctr" eaLnBrk="1" hangingPunct="1">
                <a:spcBef>
                  <a:spcPct val="0"/>
                </a:spcBef>
              </a:pPr>
              <a:r>
                <a:rPr lang="en-US" altLang="zh-CN" b="1" i="1">
                  <a:latin typeface="Times New Roman" panose="02020603050405020304" pitchFamily="18" charset="0"/>
                </a:rPr>
                <a:t>P</a:t>
              </a:r>
              <a:r>
                <a:rPr lang="en-US" altLang="zh-CN" b="1">
                  <a:latin typeface="Times New Roman" panose="02020603050405020304" pitchFamily="18" charset="0"/>
                </a:rPr>
                <a:t>=20kW</a:t>
              </a:r>
            </a:p>
            <a:p>
              <a:pPr algn="ctr" eaLnBrk="1" hangingPunct="1">
                <a:spcBef>
                  <a:spcPct val="0"/>
                </a:spcBef>
              </a:pPr>
              <a:r>
                <a:rPr lang="en-US" altLang="zh-CN" b="1">
                  <a:latin typeface="Times New Roman" panose="02020603050405020304" pitchFamily="18" charset="0"/>
                </a:rPr>
                <a:t> cos</a:t>
              </a:r>
              <a:r>
                <a:rPr lang="en-US" altLang="zh-CN" b="1" i="1">
                  <a:latin typeface="Symbol" panose="05050102010706020507" pitchFamily="18" charset="2"/>
                </a:rPr>
                <a:t>j</a:t>
              </a:r>
              <a:r>
                <a:rPr lang="en-US" altLang="zh-CN" b="1" baseline="-25000">
                  <a:latin typeface="Times New Roman" panose="02020603050405020304" pitchFamily="18" charset="0"/>
                </a:rPr>
                <a:t>1</a:t>
              </a:r>
              <a:r>
                <a:rPr lang="en-US" altLang="zh-CN" b="1">
                  <a:latin typeface="Times New Roman" panose="02020603050405020304" pitchFamily="18" charset="0"/>
                </a:rPr>
                <a:t>=0.6</a:t>
              </a:r>
            </a:p>
          </p:txBody>
        </p:sp>
        <p:sp>
          <p:nvSpPr>
            <p:cNvPr id="61444" name="直接连接符 61443"/>
            <p:cNvSpPr/>
            <p:nvPr/>
          </p:nvSpPr>
          <p:spPr>
            <a:xfrm>
              <a:off x="720" y="1056"/>
              <a:ext cx="1632" cy="0"/>
            </a:xfrm>
            <a:prstGeom prst="line">
              <a:avLst/>
            </a:prstGeom>
            <a:ln w="19050" cap="flat" cmpd="sng">
              <a:solidFill>
                <a:schemeClr val="tx1"/>
              </a:solidFill>
              <a:prstDash val="solid"/>
              <a:headEnd type="none" w="med" len="med"/>
              <a:tailEnd type="none" w="med" len="med"/>
            </a:ln>
          </p:spPr>
        </p:sp>
        <p:sp>
          <p:nvSpPr>
            <p:cNvPr id="61445" name="直接连接符 61444"/>
            <p:cNvSpPr/>
            <p:nvPr/>
          </p:nvSpPr>
          <p:spPr>
            <a:xfrm>
              <a:off x="732" y="2304"/>
              <a:ext cx="1632" cy="0"/>
            </a:xfrm>
            <a:prstGeom prst="line">
              <a:avLst/>
            </a:prstGeom>
            <a:ln w="19050" cap="flat" cmpd="sng">
              <a:solidFill>
                <a:schemeClr val="tx1"/>
              </a:solidFill>
              <a:prstDash val="solid"/>
              <a:headEnd type="none" w="med" len="med"/>
              <a:tailEnd type="none" w="med" len="med"/>
            </a:ln>
          </p:spPr>
        </p:sp>
        <p:sp>
          <p:nvSpPr>
            <p:cNvPr id="61446" name="直接连接符 61445"/>
            <p:cNvSpPr/>
            <p:nvPr/>
          </p:nvSpPr>
          <p:spPr>
            <a:xfrm>
              <a:off x="1440" y="1056"/>
              <a:ext cx="0" cy="336"/>
            </a:xfrm>
            <a:prstGeom prst="line">
              <a:avLst/>
            </a:prstGeom>
            <a:ln w="19050" cap="flat" cmpd="sng">
              <a:solidFill>
                <a:schemeClr val="tx1"/>
              </a:solidFill>
              <a:prstDash val="solid"/>
              <a:headEnd type="oval" w="med" len="med"/>
              <a:tailEnd type="none" w="med" len="med"/>
            </a:ln>
          </p:spPr>
        </p:sp>
        <p:sp>
          <p:nvSpPr>
            <p:cNvPr id="61447" name="直接连接符 61446"/>
            <p:cNvSpPr/>
            <p:nvPr/>
          </p:nvSpPr>
          <p:spPr>
            <a:xfrm>
              <a:off x="1440" y="2016"/>
              <a:ext cx="0" cy="288"/>
            </a:xfrm>
            <a:prstGeom prst="line">
              <a:avLst/>
            </a:prstGeom>
            <a:ln w="19050" cap="flat" cmpd="sng">
              <a:solidFill>
                <a:schemeClr val="tx1"/>
              </a:solidFill>
              <a:prstDash val="solid"/>
              <a:headEnd type="none" w="med" len="med"/>
              <a:tailEnd type="oval" w="med" len="med"/>
            </a:ln>
          </p:spPr>
        </p:sp>
        <p:grpSp>
          <p:nvGrpSpPr>
            <p:cNvPr id="61490" name="组合 61489"/>
            <p:cNvGrpSpPr/>
            <p:nvPr/>
          </p:nvGrpSpPr>
          <p:grpSpPr>
            <a:xfrm>
              <a:off x="2208" y="1584"/>
              <a:ext cx="282" cy="96"/>
              <a:chOff x="2262" y="1584"/>
              <a:chExt cx="174" cy="93"/>
            </a:xfrm>
          </p:grpSpPr>
          <p:sp>
            <p:nvSpPr>
              <p:cNvPr id="61449" name="直接连接符 61448"/>
              <p:cNvSpPr/>
              <p:nvPr/>
            </p:nvSpPr>
            <p:spPr>
              <a:xfrm>
                <a:off x="2262" y="1584"/>
                <a:ext cx="174" cy="1"/>
              </a:xfrm>
              <a:prstGeom prst="line">
                <a:avLst/>
              </a:prstGeom>
              <a:ln w="23813" cap="flat" cmpd="sng">
                <a:solidFill>
                  <a:srgbClr val="000000"/>
                </a:solidFill>
                <a:prstDash val="solid"/>
                <a:headEnd type="none" w="med" len="med"/>
                <a:tailEnd type="none" w="med" len="med"/>
              </a:ln>
            </p:spPr>
          </p:sp>
          <p:sp>
            <p:nvSpPr>
              <p:cNvPr id="61450" name="直接连接符 61449"/>
              <p:cNvSpPr/>
              <p:nvPr/>
            </p:nvSpPr>
            <p:spPr>
              <a:xfrm>
                <a:off x="2262" y="1676"/>
                <a:ext cx="174" cy="1"/>
              </a:xfrm>
              <a:prstGeom prst="line">
                <a:avLst/>
              </a:prstGeom>
              <a:ln w="23813" cap="flat" cmpd="sng">
                <a:solidFill>
                  <a:srgbClr val="000000"/>
                </a:solidFill>
                <a:prstDash val="solid"/>
                <a:headEnd type="none" w="med" len="med"/>
                <a:tailEnd type="none" w="med" len="med"/>
              </a:ln>
            </p:spPr>
          </p:sp>
        </p:grpSp>
        <p:sp>
          <p:nvSpPr>
            <p:cNvPr id="61453" name="直接连接符 61452"/>
            <p:cNvSpPr/>
            <p:nvPr/>
          </p:nvSpPr>
          <p:spPr>
            <a:xfrm>
              <a:off x="2352" y="1056"/>
              <a:ext cx="0" cy="528"/>
            </a:xfrm>
            <a:prstGeom prst="line">
              <a:avLst/>
            </a:prstGeom>
            <a:ln w="19050" cap="flat" cmpd="sng">
              <a:solidFill>
                <a:schemeClr val="tx1"/>
              </a:solidFill>
              <a:prstDash val="solid"/>
              <a:headEnd type="none" w="med" len="med"/>
              <a:tailEnd type="none" w="med" len="med"/>
            </a:ln>
          </p:spPr>
        </p:sp>
        <p:sp>
          <p:nvSpPr>
            <p:cNvPr id="61454" name="直接连接符 61453"/>
            <p:cNvSpPr/>
            <p:nvPr/>
          </p:nvSpPr>
          <p:spPr>
            <a:xfrm>
              <a:off x="2352" y="1680"/>
              <a:ext cx="0" cy="624"/>
            </a:xfrm>
            <a:prstGeom prst="line">
              <a:avLst/>
            </a:prstGeom>
            <a:ln w="19050" cap="flat" cmpd="sng">
              <a:solidFill>
                <a:schemeClr val="tx1"/>
              </a:solidFill>
              <a:prstDash val="solid"/>
              <a:headEnd type="none" w="med" len="med"/>
              <a:tailEnd type="none" w="med" len="med"/>
            </a:ln>
          </p:spPr>
        </p:sp>
        <p:sp>
          <p:nvSpPr>
            <p:cNvPr id="61457" name="文本框 61456"/>
            <p:cNvSpPr txBox="1"/>
            <p:nvPr/>
          </p:nvSpPr>
          <p:spPr>
            <a:xfrm>
              <a:off x="592" y="1152"/>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61458" name="文本框 61457"/>
            <p:cNvSpPr txBox="1"/>
            <p:nvPr/>
          </p:nvSpPr>
          <p:spPr>
            <a:xfrm>
              <a:off x="604" y="1872"/>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sp>
          <p:nvSpPr>
            <p:cNvPr id="61459" name="文本框 61458"/>
            <p:cNvSpPr txBox="1"/>
            <p:nvPr/>
          </p:nvSpPr>
          <p:spPr>
            <a:xfrm>
              <a:off x="2492" y="1488"/>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C</a:t>
              </a:r>
            </a:p>
          </p:txBody>
        </p:sp>
        <p:graphicFrame>
          <p:nvGraphicFramePr>
            <p:cNvPr id="61460" name="对象 61459"/>
            <p:cNvGraphicFramePr/>
            <p:nvPr/>
          </p:nvGraphicFramePr>
          <p:xfrm>
            <a:off x="602" y="1560"/>
            <a:ext cx="214" cy="264"/>
          </p:xfrm>
          <a:graphic>
            <a:graphicData uri="http://schemas.openxmlformats.org/presentationml/2006/ole">
              <mc:AlternateContent xmlns:mc="http://schemas.openxmlformats.org/markup-compatibility/2006">
                <mc:Choice xmlns:v="urn:schemas-microsoft-com:vml" Requires="v">
                  <p:oleObj spid="_x0000_s85654" r:id="rId5" imgW="165100" imgH="203200" progId="Equation.3">
                    <p:embed/>
                  </p:oleObj>
                </mc:Choice>
                <mc:Fallback>
                  <p:oleObj r:id="rId5" imgW="165100" imgH="203200" progId="Equation.3">
                    <p:embed/>
                    <p:pic>
                      <p:nvPicPr>
                        <p:cNvPr id="0" name="图片 3691"/>
                        <p:cNvPicPr/>
                        <p:nvPr/>
                      </p:nvPicPr>
                      <p:blipFill>
                        <a:blip r:embed="rId6"/>
                        <a:stretch>
                          <a:fillRect/>
                        </a:stretch>
                      </p:blipFill>
                      <p:spPr>
                        <a:xfrm>
                          <a:off x="602" y="1560"/>
                          <a:ext cx="214" cy="264"/>
                        </a:xfrm>
                        <a:prstGeom prst="rect">
                          <a:avLst/>
                        </a:prstGeom>
                        <a:noFill/>
                        <a:ln w="38100">
                          <a:noFill/>
                          <a:miter/>
                        </a:ln>
                      </p:spPr>
                    </p:pic>
                  </p:oleObj>
                </mc:Fallback>
              </mc:AlternateContent>
            </a:graphicData>
          </a:graphic>
        </p:graphicFrame>
        <p:sp>
          <p:nvSpPr>
            <p:cNvPr id="61491" name="椭圆 61490"/>
            <p:cNvSpPr/>
            <p:nvPr/>
          </p:nvSpPr>
          <p:spPr>
            <a:xfrm>
              <a:off x="672" y="2256"/>
              <a:ext cx="68" cy="6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61492" name="椭圆 61491"/>
            <p:cNvSpPr/>
            <p:nvPr/>
          </p:nvSpPr>
          <p:spPr>
            <a:xfrm>
              <a:off x="652" y="1008"/>
              <a:ext cx="68" cy="6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grpSp>
      <p:grpSp>
        <p:nvGrpSpPr>
          <p:cNvPr id="61494" name="组合 61493"/>
          <p:cNvGrpSpPr/>
          <p:nvPr/>
        </p:nvGrpSpPr>
        <p:grpSpPr>
          <a:xfrm>
            <a:off x="5715000" y="730250"/>
            <a:ext cx="2514600" cy="2546350"/>
            <a:chOff x="864" y="816"/>
            <a:chExt cx="1584" cy="1604"/>
          </a:xfrm>
        </p:grpSpPr>
        <p:grpSp>
          <p:nvGrpSpPr>
            <p:cNvPr id="61495" name="组合 61494"/>
            <p:cNvGrpSpPr/>
            <p:nvPr/>
          </p:nvGrpSpPr>
          <p:grpSpPr>
            <a:xfrm>
              <a:off x="2160" y="1732"/>
              <a:ext cx="288" cy="92"/>
              <a:chOff x="2208" y="1732"/>
              <a:chExt cx="174" cy="93"/>
            </a:xfrm>
          </p:grpSpPr>
          <p:sp>
            <p:nvSpPr>
              <p:cNvPr id="61496" name="直接连接符 61495"/>
              <p:cNvSpPr/>
              <p:nvPr/>
            </p:nvSpPr>
            <p:spPr>
              <a:xfrm>
                <a:off x="2208" y="1732"/>
                <a:ext cx="174" cy="1"/>
              </a:xfrm>
              <a:prstGeom prst="line">
                <a:avLst/>
              </a:prstGeom>
              <a:ln w="28575" cap="flat" cmpd="sng">
                <a:solidFill>
                  <a:srgbClr val="000000"/>
                </a:solidFill>
                <a:prstDash val="solid"/>
                <a:headEnd type="none" w="med" len="med"/>
                <a:tailEnd type="none" w="med" len="med"/>
              </a:ln>
            </p:spPr>
          </p:sp>
          <p:sp>
            <p:nvSpPr>
              <p:cNvPr id="61497" name="直接连接符 61496"/>
              <p:cNvSpPr/>
              <p:nvPr/>
            </p:nvSpPr>
            <p:spPr>
              <a:xfrm>
                <a:off x="2208" y="1824"/>
                <a:ext cx="174" cy="1"/>
              </a:xfrm>
              <a:prstGeom prst="line">
                <a:avLst/>
              </a:prstGeom>
              <a:ln w="28575" cap="flat" cmpd="sng">
                <a:solidFill>
                  <a:srgbClr val="000000"/>
                </a:solidFill>
                <a:prstDash val="solid"/>
                <a:headEnd type="none" w="med" len="med"/>
                <a:tailEnd type="none" w="med" len="med"/>
              </a:ln>
            </p:spPr>
          </p:sp>
        </p:grpSp>
        <p:sp>
          <p:nvSpPr>
            <p:cNvPr id="61498" name="直接连接符 61497"/>
            <p:cNvSpPr/>
            <p:nvPr/>
          </p:nvSpPr>
          <p:spPr>
            <a:xfrm>
              <a:off x="1632" y="1200"/>
              <a:ext cx="0" cy="624"/>
            </a:xfrm>
            <a:prstGeom prst="line">
              <a:avLst/>
            </a:prstGeom>
            <a:ln w="19050" cap="flat" cmpd="sng">
              <a:solidFill>
                <a:schemeClr val="tx1"/>
              </a:solidFill>
              <a:prstDash val="solid"/>
              <a:headEnd type="oval" w="med" len="med"/>
              <a:tailEnd type="none" w="med" len="med"/>
            </a:ln>
          </p:spPr>
        </p:sp>
        <p:sp>
          <p:nvSpPr>
            <p:cNvPr id="61499" name="直接连接符 61498"/>
            <p:cNvSpPr/>
            <p:nvPr/>
          </p:nvSpPr>
          <p:spPr>
            <a:xfrm>
              <a:off x="1008" y="1200"/>
              <a:ext cx="1284" cy="0"/>
            </a:xfrm>
            <a:prstGeom prst="line">
              <a:avLst/>
            </a:prstGeom>
            <a:ln w="19050" cap="flat" cmpd="sng">
              <a:solidFill>
                <a:schemeClr val="tx1"/>
              </a:solidFill>
              <a:prstDash val="solid"/>
              <a:headEnd type="none" w="med" len="med"/>
              <a:tailEnd type="none" w="med" len="med"/>
            </a:ln>
          </p:spPr>
        </p:sp>
        <p:sp>
          <p:nvSpPr>
            <p:cNvPr id="61500" name="直接连接符 61499"/>
            <p:cNvSpPr/>
            <p:nvPr/>
          </p:nvSpPr>
          <p:spPr>
            <a:xfrm>
              <a:off x="2292" y="1200"/>
              <a:ext cx="0" cy="528"/>
            </a:xfrm>
            <a:prstGeom prst="line">
              <a:avLst/>
            </a:prstGeom>
            <a:ln w="19050" cap="flat" cmpd="sng">
              <a:solidFill>
                <a:schemeClr val="tx1"/>
              </a:solidFill>
              <a:prstDash val="solid"/>
              <a:headEnd type="none" w="med" len="med"/>
              <a:tailEnd type="none" w="med" len="med"/>
            </a:ln>
          </p:spPr>
        </p:sp>
        <p:sp>
          <p:nvSpPr>
            <p:cNvPr id="61501" name="直接连接符 61500"/>
            <p:cNvSpPr/>
            <p:nvPr/>
          </p:nvSpPr>
          <p:spPr>
            <a:xfrm>
              <a:off x="2292" y="1824"/>
              <a:ext cx="0" cy="576"/>
            </a:xfrm>
            <a:prstGeom prst="line">
              <a:avLst/>
            </a:prstGeom>
            <a:ln w="19050" cap="flat" cmpd="sng">
              <a:solidFill>
                <a:schemeClr val="tx1"/>
              </a:solidFill>
              <a:prstDash val="solid"/>
              <a:headEnd type="none" w="med" len="med"/>
              <a:tailEnd type="none" w="med" len="med"/>
            </a:ln>
          </p:spPr>
        </p:sp>
        <p:sp>
          <p:nvSpPr>
            <p:cNvPr id="61502" name="直接连接符 61501"/>
            <p:cNvSpPr/>
            <p:nvPr/>
          </p:nvSpPr>
          <p:spPr>
            <a:xfrm>
              <a:off x="1632" y="2208"/>
              <a:ext cx="0" cy="192"/>
            </a:xfrm>
            <a:prstGeom prst="line">
              <a:avLst/>
            </a:prstGeom>
            <a:ln w="19050" cap="flat" cmpd="sng">
              <a:solidFill>
                <a:schemeClr val="tx1"/>
              </a:solidFill>
              <a:prstDash val="solid"/>
              <a:headEnd type="none" w="med" len="med"/>
              <a:tailEnd type="oval" w="med" len="med"/>
            </a:ln>
          </p:spPr>
        </p:sp>
        <p:sp>
          <p:nvSpPr>
            <p:cNvPr id="61503" name="矩形 61502"/>
            <p:cNvSpPr/>
            <p:nvPr/>
          </p:nvSpPr>
          <p:spPr>
            <a:xfrm>
              <a:off x="1572" y="139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61504" name="直接连接符 61503"/>
            <p:cNvSpPr/>
            <p:nvPr/>
          </p:nvSpPr>
          <p:spPr>
            <a:xfrm>
              <a:off x="1056" y="2400"/>
              <a:ext cx="1248" cy="0"/>
            </a:xfrm>
            <a:prstGeom prst="line">
              <a:avLst/>
            </a:prstGeom>
            <a:ln w="19050" cap="flat" cmpd="sng">
              <a:solidFill>
                <a:schemeClr val="tx1"/>
              </a:solidFill>
              <a:prstDash val="solid"/>
              <a:headEnd type="none" w="med" len="med"/>
              <a:tailEnd type="none" w="med" len="med"/>
            </a:ln>
          </p:spPr>
        </p:sp>
        <p:sp>
          <p:nvSpPr>
            <p:cNvPr id="61505" name="文本框 61504"/>
            <p:cNvSpPr txBox="1"/>
            <p:nvPr/>
          </p:nvSpPr>
          <p:spPr>
            <a:xfrm>
              <a:off x="1356" y="1872"/>
              <a:ext cx="233"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L</a:t>
              </a:r>
            </a:p>
          </p:txBody>
        </p:sp>
        <p:sp>
          <p:nvSpPr>
            <p:cNvPr id="61506" name="文本框 61505"/>
            <p:cNvSpPr txBox="1"/>
            <p:nvPr/>
          </p:nvSpPr>
          <p:spPr>
            <a:xfrm>
              <a:off x="1339" y="1392"/>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R</a:t>
              </a:r>
            </a:p>
          </p:txBody>
        </p:sp>
        <p:sp>
          <p:nvSpPr>
            <p:cNvPr id="61507" name="文本框 61506"/>
            <p:cNvSpPr txBox="1"/>
            <p:nvPr/>
          </p:nvSpPr>
          <p:spPr>
            <a:xfrm>
              <a:off x="1920" y="1632"/>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C</a:t>
              </a:r>
            </a:p>
          </p:txBody>
        </p:sp>
        <p:sp>
          <p:nvSpPr>
            <p:cNvPr id="61508" name="直接连接符 61507"/>
            <p:cNvSpPr/>
            <p:nvPr/>
          </p:nvSpPr>
          <p:spPr>
            <a:xfrm>
              <a:off x="1776" y="1248"/>
              <a:ext cx="0" cy="240"/>
            </a:xfrm>
            <a:prstGeom prst="line">
              <a:avLst/>
            </a:prstGeom>
            <a:ln w="12700" cap="flat" cmpd="sng">
              <a:solidFill>
                <a:srgbClr val="FF0000"/>
              </a:solidFill>
              <a:prstDash val="solid"/>
              <a:headEnd type="none" w="med" len="med"/>
              <a:tailEnd type="stealth" w="sm" len="med"/>
            </a:ln>
          </p:spPr>
        </p:sp>
        <p:sp>
          <p:nvSpPr>
            <p:cNvPr id="61509" name="直接连接符 61508"/>
            <p:cNvSpPr/>
            <p:nvPr/>
          </p:nvSpPr>
          <p:spPr>
            <a:xfrm>
              <a:off x="1968" y="1104"/>
              <a:ext cx="336" cy="0"/>
            </a:xfrm>
            <a:prstGeom prst="line">
              <a:avLst/>
            </a:prstGeom>
            <a:ln w="12700" cap="flat" cmpd="sng">
              <a:solidFill>
                <a:srgbClr val="FF0000"/>
              </a:solidFill>
              <a:prstDash val="solid"/>
              <a:headEnd type="none" w="med" len="med"/>
              <a:tailEnd type="stealth" w="sm" len="med"/>
            </a:ln>
          </p:spPr>
        </p:sp>
        <p:graphicFrame>
          <p:nvGraphicFramePr>
            <p:cNvPr id="61510" name="对象 61509"/>
            <p:cNvGraphicFramePr/>
            <p:nvPr/>
          </p:nvGraphicFramePr>
          <p:xfrm>
            <a:off x="864" y="1728"/>
            <a:ext cx="201" cy="248"/>
          </p:xfrm>
          <a:graphic>
            <a:graphicData uri="http://schemas.openxmlformats.org/presentationml/2006/ole">
              <mc:AlternateContent xmlns:mc="http://schemas.openxmlformats.org/markup-compatibility/2006">
                <mc:Choice xmlns:v="urn:schemas-microsoft-com:vml" Requires="v">
                  <p:oleObj spid="_x0000_s85655" r:id="rId7" imgW="165100" imgH="203200" progId="Equation.3">
                    <p:embed/>
                  </p:oleObj>
                </mc:Choice>
                <mc:Fallback>
                  <p:oleObj r:id="rId7" imgW="165100" imgH="203200" progId="Equation.3">
                    <p:embed/>
                    <p:pic>
                      <p:nvPicPr>
                        <p:cNvPr id="0" name="图片 3694"/>
                        <p:cNvPicPr/>
                        <p:nvPr/>
                      </p:nvPicPr>
                      <p:blipFill>
                        <a:blip r:embed="rId6"/>
                        <a:stretch>
                          <a:fillRect/>
                        </a:stretch>
                      </p:blipFill>
                      <p:spPr>
                        <a:xfrm>
                          <a:off x="864" y="1728"/>
                          <a:ext cx="201" cy="248"/>
                        </a:xfrm>
                        <a:prstGeom prst="rect">
                          <a:avLst/>
                        </a:prstGeom>
                        <a:noFill/>
                        <a:ln w="38100">
                          <a:noFill/>
                          <a:miter/>
                        </a:ln>
                      </p:spPr>
                    </p:pic>
                  </p:oleObj>
                </mc:Fallback>
              </mc:AlternateContent>
            </a:graphicData>
          </a:graphic>
        </p:graphicFrame>
        <p:graphicFrame>
          <p:nvGraphicFramePr>
            <p:cNvPr id="61511" name="对象 61510"/>
            <p:cNvGraphicFramePr/>
            <p:nvPr/>
          </p:nvGraphicFramePr>
          <p:xfrm>
            <a:off x="1200" y="849"/>
            <a:ext cx="136" cy="207"/>
          </p:xfrm>
          <a:graphic>
            <a:graphicData uri="http://schemas.openxmlformats.org/presentationml/2006/ole">
              <mc:AlternateContent xmlns:mc="http://schemas.openxmlformats.org/markup-compatibility/2006">
                <mc:Choice xmlns:v="urn:schemas-microsoft-com:vml" Requires="v">
                  <p:oleObj spid="_x0000_s85656" r:id="rId8" imgW="127000" imgH="189865" progId="Equation.3">
                    <p:embed/>
                  </p:oleObj>
                </mc:Choice>
                <mc:Fallback>
                  <p:oleObj r:id="rId8" imgW="127000" imgH="189865" progId="Equation.3">
                    <p:embed/>
                    <p:pic>
                      <p:nvPicPr>
                        <p:cNvPr id="0" name="图片 3696"/>
                        <p:cNvPicPr/>
                        <p:nvPr/>
                      </p:nvPicPr>
                      <p:blipFill>
                        <a:blip r:embed="rId9"/>
                        <a:stretch>
                          <a:fillRect/>
                        </a:stretch>
                      </p:blipFill>
                      <p:spPr>
                        <a:xfrm>
                          <a:off x="1200" y="849"/>
                          <a:ext cx="136" cy="207"/>
                        </a:xfrm>
                        <a:prstGeom prst="rect">
                          <a:avLst/>
                        </a:prstGeom>
                        <a:noFill/>
                        <a:ln w="38100">
                          <a:noFill/>
                          <a:miter/>
                        </a:ln>
                      </p:spPr>
                    </p:pic>
                  </p:oleObj>
                </mc:Fallback>
              </mc:AlternateContent>
            </a:graphicData>
          </a:graphic>
        </p:graphicFrame>
        <p:graphicFrame>
          <p:nvGraphicFramePr>
            <p:cNvPr id="61512" name="对象 61511"/>
            <p:cNvGraphicFramePr/>
            <p:nvPr/>
          </p:nvGraphicFramePr>
          <p:xfrm>
            <a:off x="1824" y="1248"/>
            <a:ext cx="234" cy="281"/>
          </p:xfrm>
          <a:graphic>
            <a:graphicData uri="http://schemas.openxmlformats.org/presentationml/2006/ole">
              <mc:AlternateContent xmlns:mc="http://schemas.openxmlformats.org/markup-compatibility/2006">
                <mc:Choice xmlns:v="urn:schemas-microsoft-com:vml" Requires="v">
                  <p:oleObj spid="_x0000_s85657" r:id="rId10" imgW="190500" imgH="228600" progId="Equation.3">
                    <p:embed/>
                  </p:oleObj>
                </mc:Choice>
                <mc:Fallback>
                  <p:oleObj r:id="rId10" imgW="190500" imgH="228600" progId="Equation.3">
                    <p:embed/>
                    <p:pic>
                      <p:nvPicPr>
                        <p:cNvPr id="0" name="图片 3699"/>
                        <p:cNvPicPr/>
                        <p:nvPr/>
                      </p:nvPicPr>
                      <p:blipFill>
                        <a:blip r:embed="rId11"/>
                        <a:stretch>
                          <a:fillRect/>
                        </a:stretch>
                      </p:blipFill>
                      <p:spPr>
                        <a:xfrm>
                          <a:off x="1824" y="1248"/>
                          <a:ext cx="234" cy="281"/>
                        </a:xfrm>
                        <a:prstGeom prst="rect">
                          <a:avLst/>
                        </a:prstGeom>
                        <a:noFill/>
                        <a:ln w="38100">
                          <a:noFill/>
                          <a:miter/>
                        </a:ln>
                      </p:spPr>
                    </p:pic>
                  </p:oleObj>
                </mc:Fallback>
              </mc:AlternateContent>
            </a:graphicData>
          </a:graphic>
        </p:graphicFrame>
        <p:graphicFrame>
          <p:nvGraphicFramePr>
            <p:cNvPr id="61513" name="对象 61512"/>
            <p:cNvGraphicFramePr/>
            <p:nvPr/>
          </p:nvGraphicFramePr>
          <p:xfrm>
            <a:off x="2016" y="816"/>
            <a:ext cx="239" cy="284"/>
          </p:xfrm>
          <a:graphic>
            <a:graphicData uri="http://schemas.openxmlformats.org/presentationml/2006/ole">
              <mc:AlternateContent xmlns:mc="http://schemas.openxmlformats.org/markup-compatibility/2006">
                <mc:Choice xmlns:v="urn:schemas-microsoft-com:vml" Requires="v">
                  <p:oleObj spid="_x0000_s85658" r:id="rId12" imgW="203200" imgH="241300" progId="Equation.3">
                    <p:embed/>
                  </p:oleObj>
                </mc:Choice>
                <mc:Fallback>
                  <p:oleObj r:id="rId12" imgW="203200" imgH="241300" progId="Equation.3">
                    <p:embed/>
                    <p:pic>
                      <p:nvPicPr>
                        <p:cNvPr id="0" name="图片 3701"/>
                        <p:cNvPicPr/>
                        <p:nvPr/>
                      </p:nvPicPr>
                      <p:blipFill>
                        <a:blip r:embed="rId13"/>
                        <a:stretch>
                          <a:fillRect/>
                        </a:stretch>
                      </p:blipFill>
                      <p:spPr>
                        <a:xfrm>
                          <a:off x="2016" y="816"/>
                          <a:ext cx="239" cy="284"/>
                        </a:xfrm>
                        <a:prstGeom prst="rect">
                          <a:avLst/>
                        </a:prstGeom>
                        <a:noFill/>
                        <a:ln w="38100">
                          <a:noFill/>
                          <a:miter/>
                        </a:ln>
                      </p:spPr>
                    </p:pic>
                  </p:oleObj>
                </mc:Fallback>
              </mc:AlternateContent>
            </a:graphicData>
          </a:graphic>
        </p:graphicFrame>
        <p:sp>
          <p:nvSpPr>
            <p:cNvPr id="61514" name="直接连接符 61513"/>
            <p:cNvSpPr/>
            <p:nvPr/>
          </p:nvSpPr>
          <p:spPr>
            <a:xfrm>
              <a:off x="1104" y="1104"/>
              <a:ext cx="336" cy="0"/>
            </a:xfrm>
            <a:prstGeom prst="line">
              <a:avLst/>
            </a:prstGeom>
            <a:ln w="12700" cap="flat" cmpd="sng">
              <a:solidFill>
                <a:srgbClr val="FF0000"/>
              </a:solidFill>
              <a:prstDash val="solid"/>
              <a:headEnd type="none" w="med" len="med"/>
              <a:tailEnd type="stealth" w="sm" len="med"/>
            </a:ln>
          </p:spPr>
        </p:sp>
        <p:sp>
          <p:nvSpPr>
            <p:cNvPr id="61515" name="文本框 61514"/>
            <p:cNvSpPr txBox="1"/>
            <p:nvPr/>
          </p:nvSpPr>
          <p:spPr>
            <a:xfrm>
              <a:off x="864" y="1296"/>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61516" name="文本框 61515"/>
            <p:cNvSpPr txBox="1"/>
            <p:nvPr/>
          </p:nvSpPr>
          <p:spPr>
            <a:xfrm>
              <a:off x="912" y="1968"/>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grpSp>
          <p:nvGrpSpPr>
            <p:cNvPr id="61517" name="组合 61516"/>
            <p:cNvGrpSpPr/>
            <p:nvPr/>
          </p:nvGrpSpPr>
          <p:grpSpPr>
            <a:xfrm rot="5400000">
              <a:off x="1468" y="1987"/>
              <a:ext cx="384" cy="57"/>
              <a:chOff x="666" y="1872"/>
              <a:chExt cx="489" cy="60"/>
            </a:xfrm>
          </p:grpSpPr>
          <p:sp>
            <p:nvSpPr>
              <p:cNvPr id="61518" name="任意多边形 61517"/>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61519" name="任意多边形 61518"/>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61520" name="任意多边形 61519"/>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61521" name="任意多边形 61520"/>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61522" name="椭圆 61521"/>
            <p:cNvSpPr/>
            <p:nvPr/>
          </p:nvSpPr>
          <p:spPr>
            <a:xfrm>
              <a:off x="988" y="2352"/>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61523" name="椭圆 61522"/>
            <p:cNvSpPr/>
            <p:nvPr/>
          </p:nvSpPr>
          <p:spPr>
            <a:xfrm>
              <a:off x="960" y="1152"/>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sp>
        <p:nvSpPr>
          <p:cNvPr id="61524" name="文本框 61523"/>
          <p:cNvSpPr txBox="1"/>
          <p:nvPr/>
        </p:nvSpPr>
        <p:spPr>
          <a:xfrm>
            <a:off x="228600" y="3276600"/>
            <a:ext cx="793750"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解</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aphicFrame>
        <p:nvGraphicFramePr>
          <p:cNvPr id="61525" name="对象 61524"/>
          <p:cNvGraphicFramePr/>
          <p:nvPr/>
        </p:nvGraphicFramePr>
        <p:xfrm>
          <a:off x="917575" y="3913188"/>
          <a:ext cx="4511675" cy="508000"/>
        </p:xfrm>
        <a:graphic>
          <a:graphicData uri="http://schemas.openxmlformats.org/presentationml/2006/ole">
            <mc:AlternateContent xmlns:mc="http://schemas.openxmlformats.org/markup-compatibility/2006">
              <mc:Choice xmlns:v="urn:schemas-microsoft-com:vml" Requires="v">
                <p:oleObj spid="_x0000_s85659" r:id="rId14" imgW="3020060" imgH="304800" progId="Equation.DSMT4">
                  <p:embed/>
                </p:oleObj>
              </mc:Choice>
              <mc:Fallback>
                <p:oleObj r:id="rId14" imgW="3020060" imgH="304800" progId="Equation.DSMT4">
                  <p:embed/>
                  <p:pic>
                    <p:nvPicPr>
                      <p:cNvPr id="0" name="图片 3700"/>
                      <p:cNvPicPr/>
                      <p:nvPr/>
                    </p:nvPicPr>
                    <p:blipFill>
                      <a:blip r:embed="rId15"/>
                      <a:stretch>
                        <a:fillRect/>
                      </a:stretch>
                    </p:blipFill>
                    <p:spPr>
                      <a:xfrm>
                        <a:off x="917575" y="3913188"/>
                        <a:ext cx="4511675" cy="508000"/>
                      </a:xfrm>
                      <a:prstGeom prst="rect">
                        <a:avLst/>
                      </a:prstGeom>
                      <a:noFill/>
                      <a:ln w="38100">
                        <a:noFill/>
                        <a:miter/>
                      </a:ln>
                    </p:spPr>
                  </p:pic>
                </p:oleObj>
              </mc:Fallback>
            </mc:AlternateContent>
          </a:graphicData>
        </a:graphic>
      </p:graphicFrame>
      <p:grpSp>
        <p:nvGrpSpPr>
          <p:cNvPr id="61526" name="组合 61525"/>
          <p:cNvGrpSpPr/>
          <p:nvPr/>
        </p:nvGrpSpPr>
        <p:grpSpPr>
          <a:xfrm>
            <a:off x="5791200" y="3732213"/>
            <a:ext cx="2890838" cy="1677987"/>
            <a:chOff x="3264" y="1336"/>
            <a:chExt cx="1821" cy="1057"/>
          </a:xfrm>
        </p:grpSpPr>
        <p:sp>
          <p:nvSpPr>
            <p:cNvPr id="61527" name="直接连接符 61526"/>
            <p:cNvSpPr/>
            <p:nvPr/>
          </p:nvSpPr>
          <p:spPr>
            <a:xfrm>
              <a:off x="3264" y="1488"/>
              <a:ext cx="1584" cy="0"/>
            </a:xfrm>
            <a:prstGeom prst="line">
              <a:avLst/>
            </a:prstGeom>
            <a:ln w="19050" cap="flat" cmpd="sng">
              <a:solidFill>
                <a:schemeClr val="tx1"/>
              </a:solidFill>
              <a:prstDash val="solid"/>
              <a:headEnd type="none" w="med" len="med"/>
              <a:tailEnd type="stealth" w="sm" len="med"/>
            </a:ln>
          </p:spPr>
        </p:sp>
        <p:sp>
          <p:nvSpPr>
            <p:cNvPr id="61528" name="直接连接符 61527"/>
            <p:cNvSpPr/>
            <p:nvPr/>
          </p:nvSpPr>
          <p:spPr>
            <a:xfrm>
              <a:off x="3264" y="1488"/>
              <a:ext cx="1056" cy="336"/>
            </a:xfrm>
            <a:prstGeom prst="line">
              <a:avLst/>
            </a:prstGeom>
            <a:ln w="19050" cap="flat" cmpd="sng">
              <a:solidFill>
                <a:schemeClr val="tx1"/>
              </a:solidFill>
              <a:prstDash val="solid"/>
              <a:headEnd type="none" w="med" len="med"/>
              <a:tailEnd type="stealth" w="sm" len="med"/>
            </a:ln>
          </p:spPr>
        </p:sp>
        <p:sp>
          <p:nvSpPr>
            <p:cNvPr id="61529" name="直接连接符 61528"/>
            <p:cNvSpPr/>
            <p:nvPr/>
          </p:nvSpPr>
          <p:spPr>
            <a:xfrm flipV="1">
              <a:off x="4320" y="1824"/>
              <a:ext cx="0" cy="384"/>
            </a:xfrm>
            <a:prstGeom prst="line">
              <a:avLst/>
            </a:prstGeom>
            <a:ln w="19050" cap="flat" cmpd="sng">
              <a:solidFill>
                <a:schemeClr val="tx1"/>
              </a:solidFill>
              <a:prstDash val="solid"/>
              <a:headEnd type="none" w="med" len="med"/>
              <a:tailEnd type="stealth" w="sm" len="med"/>
            </a:ln>
          </p:spPr>
        </p:sp>
        <p:sp>
          <p:nvSpPr>
            <p:cNvPr id="61530" name="直接连接符 61529"/>
            <p:cNvSpPr/>
            <p:nvPr/>
          </p:nvSpPr>
          <p:spPr>
            <a:xfrm>
              <a:off x="3264" y="1488"/>
              <a:ext cx="1056" cy="720"/>
            </a:xfrm>
            <a:prstGeom prst="line">
              <a:avLst/>
            </a:prstGeom>
            <a:ln w="19050" cap="flat" cmpd="sng">
              <a:solidFill>
                <a:schemeClr val="tx1"/>
              </a:solidFill>
              <a:prstDash val="solid"/>
              <a:headEnd type="none" w="med" len="med"/>
              <a:tailEnd type="stealth" w="sm" len="med"/>
            </a:ln>
          </p:spPr>
        </p:sp>
        <p:graphicFrame>
          <p:nvGraphicFramePr>
            <p:cNvPr id="61531" name="对象 61530"/>
            <p:cNvGraphicFramePr/>
            <p:nvPr/>
          </p:nvGraphicFramePr>
          <p:xfrm>
            <a:off x="4884" y="1336"/>
            <a:ext cx="201" cy="248"/>
          </p:xfrm>
          <a:graphic>
            <a:graphicData uri="http://schemas.openxmlformats.org/presentationml/2006/ole">
              <mc:AlternateContent xmlns:mc="http://schemas.openxmlformats.org/markup-compatibility/2006">
                <mc:Choice xmlns:v="urn:schemas-microsoft-com:vml" Requires="v">
                  <p:oleObj spid="_x0000_s85660" r:id="rId16" imgW="165100" imgH="203200" progId="Equation.3">
                    <p:embed/>
                  </p:oleObj>
                </mc:Choice>
                <mc:Fallback>
                  <p:oleObj r:id="rId16" imgW="165100" imgH="203200" progId="Equation.3">
                    <p:embed/>
                    <p:pic>
                      <p:nvPicPr>
                        <p:cNvPr id="0" name="图片 3697"/>
                        <p:cNvPicPr/>
                        <p:nvPr/>
                      </p:nvPicPr>
                      <p:blipFill>
                        <a:blip r:embed="rId6"/>
                        <a:stretch>
                          <a:fillRect/>
                        </a:stretch>
                      </p:blipFill>
                      <p:spPr>
                        <a:xfrm>
                          <a:off x="4884" y="1336"/>
                          <a:ext cx="201" cy="248"/>
                        </a:xfrm>
                        <a:prstGeom prst="rect">
                          <a:avLst/>
                        </a:prstGeom>
                        <a:noFill/>
                        <a:ln w="38100">
                          <a:noFill/>
                          <a:miter/>
                        </a:ln>
                      </p:spPr>
                    </p:pic>
                  </p:oleObj>
                </mc:Fallback>
              </mc:AlternateContent>
            </a:graphicData>
          </a:graphic>
        </p:graphicFrame>
        <p:graphicFrame>
          <p:nvGraphicFramePr>
            <p:cNvPr id="61532" name="对象 61531"/>
            <p:cNvGraphicFramePr/>
            <p:nvPr/>
          </p:nvGraphicFramePr>
          <p:xfrm>
            <a:off x="4183" y="1536"/>
            <a:ext cx="169" cy="256"/>
          </p:xfrm>
          <a:graphic>
            <a:graphicData uri="http://schemas.openxmlformats.org/presentationml/2006/ole">
              <mc:AlternateContent xmlns:mc="http://schemas.openxmlformats.org/markup-compatibility/2006">
                <mc:Choice xmlns:v="urn:schemas-microsoft-com:vml" Requires="v">
                  <p:oleObj spid="_x0000_s85661" r:id="rId17" imgW="127000" imgH="189865" progId="Equation.3">
                    <p:embed/>
                  </p:oleObj>
                </mc:Choice>
                <mc:Fallback>
                  <p:oleObj r:id="rId17" imgW="127000" imgH="189865" progId="Equation.3">
                    <p:embed/>
                    <p:pic>
                      <p:nvPicPr>
                        <p:cNvPr id="0" name="图片 3695"/>
                        <p:cNvPicPr/>
                        <p:nvPr/>
                      </p:nvPicPr>
                      <p:blipFill>
                        <a:blip r:embed="rId9"/>
                        <a:stretch>
                          <a:fillRect/>
                        </a:stretch>
                      </p:blipFill>
                      <p:spPr>
                        <a:xfrm>
                          <a:off x="4183" y="1536"/>
                          <a:ext cx="169" cy="256"/>
                        </a:xfrm>
                        <a:prstGeom prst="rect">
                          <a:avLst/>
                        </a:prstGeom>
                        <a:noFill/>
                        <a:ln w="38100">
                          <a:noFill/>
                          <a:miter/>
                        </a:ln>
                      </p:spPr>
                    </p:pic>
                  </p:oleObj>
                </mc:Fallback>
              </mc:AlternateContent>
            </a:graphicData>
          </a:graphic>
        </p:graphicFrame>
        <p:graphicFrame>
          <p:nvGraphicFramePr>
            <p:cNvPr id="61533" name="对象 61532"/>
            <p:cNvGraphicFramePr/>
            <p:nvPr/>
          </p:nvGraphicFramePr>
          <p:xfrm>
            <a:off x="4038" y="2112"/>
            <a:ext cx="234" cy="281"/>
          </p:xfrm>
          <a:graphic>
            <a:graphicData uri="http://schemas.openxmlformats.org/presentationml/2006/ole">
              <mc:AlternateContent xmlns:mc="http://schemas.openxmlformats.org/markup-compatibility/2006">
                <mc:Choice xmlns:v="urn:schemas-microsoft-com:vml" Requires="v">
                  <p:oleObj spid="_x0000_s85662" r:id="rId18" imgW="190500" imgH="228600" progId="Equation.3">
                    <p:embed/>
                  </p:oleObj>
                </mc:Choice>
                <mc:Fallback>
                  <p:oleObj r:id="rId18" imgW="190500" imgH="228600" progId="Equation.3">
                    <p:embed/>
                    <p:pic>
                      <p:nvPicPr>
                        <p:cNvPr id="0" name="图片 3692"/>
                        <p:cNvPicPr/>
                        <p:nvPr/>
                      </p:nvPicPr>
                      <p:blipFill>
                        <a:blip r:embed="rId11"/>
                        <a:stretch>
                          <a:fillRect/>
                        </a:stretch>
                      </p:blipFill>
                      <p:spPr>
                        <a:xfrm>
                          <a:off x="4038" y="2112"/>
                          <a:ext cx="234" cy="281"/>
                        </a:xfrm>
                        <a:prstGeom prst="rect">
                          <a:avLst/>
                        </a:prstGeom>
                        <a:noFill/>
                        <a:ln w="38100">
                          <a:noFill/>
                          <a:miter/>
                        </a:ln>
                      </p:spPr>
                    </p:pic>
                  </p:oleObj>
                </mc:Fallback>
              </mc:AlternateContent>
            </a:graphicData>
          </a:graphic>
        </p:graphicFrame>
        <p:graphicFrame>
          <p:nvGraphicFramePr>
            <p:cNvPr id="61534" name="对象 61533"/>
            <p:cNvGraphicFramePr/>
            <p:nvPr/>
          </p:nvGraphicFramePr>
          <p:xfrm>
            <a:off x="4370" y="1872"/>
            <a:ext cx="238" cy="284"/>
          </p:xfrm>
          <a:graphic>
            <a:graphicData uri="http://schemas.openxmlformats.org/presentationml/2006/ole">
              <mc:AlternateContent xmlns:mc="http://schemas.openxmlformats.org/markup-compatibility/2006">
                <mc:Choice xmlns:v="urn:schemas-microsoft-com:vml" Requires="v">
                  <p:oleObj spid="_x0000_s85663" r:id="rId19" imgW="203200" imgH="241300" progId="Equation.3">
                    <p:embed/>
                  </p:oleObj>
                </mc:Choice>
                <mc:Fallback>
                  <p:oleObj r:id="rId19" imgW="203200" imgH="241300" progId="Equation.3">
                    <p:embed/>
                    <p:pic>
                      <p:nvPicPr>
                        <p:cNvPr id="0" name="图片 3693"/>
                        <p:cNvPicPr/>
                        <p:nvPr/>
                      </p:nvPicPr>
                      <p:blipFill>
                        <a:blip r:embed="rId20"/>
                        <a:stretch>
                          <a:fillRect/>
                        </a:stretch>
                      </p:blipFill>
                      <p:spPr>
                        <a:xfrm>
                          <a:off x="4370" y="1872"/>
                          <a:ext cx="238" cy="284"/>
                        </a:xfrm>
                        <a:prstGeom prst="rect">
                          <a:avLst/>
                        </a:prstGeom>
                        <a:noFill/>
                        <a:ln w="38100">
                          <a:noFill/>
                          <a:miter/>
                        </a:ln>
                      </p:spPr>
                    </p:pic>
                  </p:oleObj>
                </mc:Fallback>
              </mc:AlternateContent>
            </a:graphicData>
          </a:graphic>
        </p:graphicFrame>
        <p:sp>
          <p:nvSpPr>
            <p:cNvPr id="61535" name="任意多边形 61534"/>
            <p:cNvSpPr/>
            <p:nvPr/>
          </p:nvSpPr>
          <p:spPr>
            <a:xfrm>
              <a:off x="3447" y="1488"/>
              <a:ext cx="45" cy="126"/>
            </a:xfrm>
            <a:custGeom>
              <a:avLst/>
              <a:gdLst/>
              <a:ahLst/>
              <a:cxnLst/>
              <a:rect l="0" t="0" r="0" b="0"/>
              <a:pathLst>
                <a:path w="45" h="126">
                  <a:moveTo>
                    <a:pt x="0" y="126"/>
                  </a:moveTo>
                  <a:cubicBezTo>
                    <a:pt x="35" y="91"/>
                    <a:pt x="45" y="54"/>
                    <a:pt x="45" y="0"/>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61536" name="文本框 61535"/>
            <p:cNvSpPr txBox="1"/>
            <p:nvPr/>
          </p:nvSpPr>
          <p:spPr>
            <a:xfrm>
              <a:off x="3448" y="1392"/>
              <a:ext cx="296" cy="288"/>
            </a:xfrm>
            <a:prstGeom prst="rect">
              <a:avLst/>
            </a:prstGeom>
            <a:noFill/>
            <a:ln w="12700">
              <a:noFill/>
            </a:ln>
          </p:spPr>
          <p:txBody>
            <a:bodyPr wrap="none" anchor="ctr">
              <a:spAutoFit/>
            </a:bodyPr>
            <a:lstStyle/>
            <a:p>
              <a:pPr algn="ctr" eaLnBrk="1" hangingPunct="1">
                <a:spcBef>
                  <a:spcPct val="0"/>
                </a:spcBef>
              </a:pPr>
              <a:r>
                <a:rPr lang="en-US" altLang="zh-CN" b="1" i="1">
                  <a:solidFill>
                    <a:srgbClr val="3333FF"/>
                  </a:solidFill>
                  <a:latin typeface="Symbol" panose="05050102010706020507" pitchFamily="18" charset="2"/>
                </a:rPr>
                <a:t>j</a:t>
              </a:r>
              <a:r>
                <a:rPr lang="en-US" altLang="zh-CN" b="1" baseline="-25000">
                  <a:solidFill>
                    <a:srgbClr val="3333FF"/>
                  </a:solidFill>
                  <a:latin typeface="Times New Roman" panose="02020603050405020304" pitchFamily="18" charset="0"/>
                </a:rPr>
                <a:t>1</a:t>
              </a:r>
              <a:endParaRPr lang="en-US" altLang="zh-CN" b="1">
                <a:solidFill>
                  <a:srgbClr val="3333FF"/>
                </a:solidFill>
                <a:latin typeface="Times New Roman" panose="02020603050405020304" pitchFamily="18" charset="0"/>
              </a:endParaRPr>
            </a:p>
          </p:txBody>
        </p:sp>
        <p:sp>
          <p:nvSpPr>
            <p:cNvPr id="61537" name="任意多边形 61536"/>
            <p:cNvSpPr/>
            <p:nvPr/>
          </p:nvSpPr>
          <p:spPr>
            <a:xfrm>
              <a:off x="3732" y="1488"/>
              <a:ext cx="34" cy="147"/>
            </a:xfrm>
            <a:custGeom>
              <a:avLst/>
              <a:gdLst/>
              <a:ahLst/>
              <a:cxnLst/>
              <a:rect l="0" t="0" r="0" b="0"/>
              <a:pathLst>
                <a:path w="34" h="147">
                  <a:moveTo>
                    <a:pt x="18" y="3"/>
                  </a:moveTo>
                  <a:cubicBezTo>
                    <a:pt x="24" y="0"/>
                    <a:pt x="34" y="57"/>
                    <a:pt x="33" y="81"/>
                  </a:cubicBezTo>
                  <a:cubicBezTo>
                    <a:pt x="30" y="105"/>
                    <a:pt x="7" y="133"/>
                    <a:pt x="0" y="147"/>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61538" name="任意多边形 61537"/>
            <p:cNvSpPr/>
            <p:nvPr/>
          </p:nvSpPr>
          <p:spPr>
            <a:xfrm>
              <a:off x="3765" y="1485"/>
              <a:ext cx="33" cy="162"/>
            </a:xfrm>
            <a:custGeom>
              <a:avLst/>
              <a:gdLst/>
              <a:ahLst/>
              <a:cxnLst/>
              <a:rect l="0" t="0" r="0" b="0"/>
              <a:pathLst>
                <a:path w="33" h="162">
                  <a:moveTo>
                    <a:pt x="18" y="0"/>
                  </a:moveTo>
                  <a:cubicBezTo>
                    <a:pt x="15" y="6"/>
                    <a:pt x="33" y="57"/>
                    <a:pt x="30" y="84"/>
                  </a:cubicBezTo>
                  <a:cubicBezTo>
                    <a:pt x="27" y="111"/>
                    <a:pt x="6" y="146"/>
                    <a:pt x="0" y="162"/>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61539" name="文本框 61538"/>
            <p:cNvSpPr txBox="1"/>
            <p:nvPr/>
          </p:nvSpPr>
          <p:spPr>
            <a:xfrm>
              <a:off x="3784" y="1392"/>
              <a:ext cx="296" cy="288"/>
            </a:xfrm>
            <a:prstGeom prst="rect">
              <a:avLst/>
            </a:prstGeom>
            <a:noFill/>
            <a:ln w="12700">
              <a:noFill/>
            </a:ln>
          </p:spPr>
          <p:txBody>
            <a:bodyPr wrap="none" anchor="ctr">
              <a:spAutoFit/>
            </a:bodyPr>
            <a:lstStyle/>
            <a:p>
              <a:pPr algn="ctr" eaLnBrk="1" hangingPunct="1">
                <a:spcBef>
                  <a:spcPct val="0"/>
                </a:spcBef>
              </a:pPr>
              <a:r>
                <a:rPr lang="en-US" altLang="zh-CN" b="1" i="1">
                  <a:solidFill>
                    <a:srgbClr val="FF0000"/>
                  </a:solidFill>
                  <a:latin typeface="Symbol" panose="05050102010706020507" pitchFamily="18" charset="2"/>
                </a:rPr>
                <a:t>j</a:t>
              </a:r>
              <a:r>
                <a:rPr lang="en-US" altLang="zh-CN" b="1" baseline="-25000">
                  <a:solidFill>
                    <a:srgbClr val="FF0000"/>
                  </a:solidFill>
                  <a:latin typeface="Times New Roman" panose="02020603050405020304" pitchFamily="18" charset="0"/>
                </a:rPr>
                <a:t>2</a:t>
              </a:r>
              <a:endParaRPr lang="en-US" altLang="zh-CN" b="1">
                <a:solidFill>
                  <a:srgbClr val="FF0000"/>
                </a:solidFill>
                <a:latin typeface="Times New Roman" panose="02020603050405020304" pitchFamily="18" charset="0"/>
              </a:endParaRPr>
            </a:p>
          </p:txBody>
        </p:sp>
      </p:grpSp>
      <p:graphicFrame>
        <p:nvGraphicFramePr>
          <p:cNvPr id="61540" name="对象 61539"/>
          <p:cNvGraphicFramePr/>
          <p:nvPr/>
        </p:nvGraphicFramePr>
        <p:xfrm>
          <a:off x="962025" y="4468813"/>
          <a:ext cx="5076825" cy="2035175"/>
        </p:xfrm>
        <a:graphic>
          <a:graphicData uri="http://schemas.openxmlformats.org/presentationml/2006/ole">
            <mc:AlternateContent xmlns:mc="http://schemas.openxmlformats.org/markup-compatibility/2006">
              <mc:Choice xmlns:v="urn:schemas-microsoft-com:vml" Requires="v">
                <p:oleObj spid="_x0000_s85664" r:id="rId21" imgW="3378200" imgH="1358900" progId="Equation.DSMT4">
                  <p:embed/>
                </p:oleObj>
              </mc:Choice>
              <mc:Fallback>
                <p:oleObj r:id="rId21" imgW="3378200" imgH="1358900" progId="Equation.DSMT4">
                  <p:embed/>
                  <p:pic>
                    <p:nvPicPr>
                      <p:cNvPr id="0" name="图片 3698"/>
                      <p:cNvPicPr/>
                      <p:nvPr/>
                    </p:nvPicPr>
                    <p:blipFill>
                      <a:blip r:embed="rId22"/>
                      <a:stretch>
                        <a:fillRect/>
                      </a:stretch>
                    </p:blipFill>
                    <p:spPr>
                      <a:xfrm>
                        <a:off x="962025" y="4468813"/>
                        <a:ext cx="5076825" cy="20351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61489"/>
                                        </p:tgtEl>
                                        <p:attrNameLst>
                                          <p:attrName>style.visibility</p:attrName>
                                        </p:attrNameLst>
                                      </p:cBhvr>
                                      <p:to>
                                        <p:strVal val="visible"/>
                                      </p:to>
                                    </p:set>
                                    <p:anim calcmode="lin" valueType="num">
                                      <p:cBhvr>
                                        <p:cTn id="7" dur="1000" fill="hold"/>
                                        <p:tgtEl>
                                          <p:spTgt spid="61489"/>
                                        </p:tgtEl>
                                        <p:attrNameLst>
                                          <p:attrName>ppt_w</p:attrName>
                                        </p:attrNameLst>
                                      </p:cBhvr>
                                      <p:tavLst>
                                        <p:tav tm="0">
                                          <p:val>
                                            <p:fltVal val="0"/>
                                          </p:val>
                                        </p:tav>
                                        <p:tav tm="100000">
                                          <p:val>
                                            <p:strVal val="#ppt_w"/>
                                          </p:val>
                                        </p:tav>
                                      </p:tavLst>
                                    </p:anim>
                                    <p:anim calcmode="lin" valueType="num">
                                      <p:cBhvr>
                                        <p:cTn id="8" dur="1000" fill="hold"/>
                                        <p:tgtEl>
                                          <p:spTgt spid="61489"/>
                                        </p:tgtEl>
                                        <p:attrNameLst>
                                          <p:attrName>ppt_h</p:attrName>
                                        </p:attrNameLst>
                                      </p:cBhvr>
                                      <p:tavLst>
                                        <p:tav tm="0">
                                          <p:val>
                                            <p:fltVal val="0"/>
                                          </p:val>
                                        </p:tav>
                                        <p:tav tm="100000">
                                          <p:val>
                                            <p:strVal val="#ppt_h"/>
                                          </p:val>
                                        </p:tav>
                                      </p:tavLst>
                                    </p:anim>
                                    <p:anim calcmode="lin" valueType="num">
                                      <p:cBhvr>
                                        <p:cTn id="9" dur="1000" fill="hold"/>
                                        <p:tgtEl>
                                          <p:spTgt spid="6148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148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61442"/>
                                        </p:tgtEl>
                                        <p:attrNameLst>
                                          <p:attrName>style.visibility</p:attrName>
                                        </p:attrNameLst>
                                      </p:cBhvr>
                                      <p:to>
                                        <p:strVal val="visible"/>
                                      </p:to>
                                    </p:set>
                                    <p:anim calcmode="lin" valueType="num">
                                      <p:cBhvr>
                                        <p:cTn id="15" dur="75" fill="hold"/>
                                        <p:tgtEl>
                                          <p:spTgt spid="61442"/>
                                        </p:tgtEl>
                                        <p:attrNameLst>
                                          <p:attrName>ppt_x</p:attrName>
                                        </p:attrNameLst>
                                      </p:cBhvr>
                                      <p:tavLst>
                                        <p:tav tm="0">
                                          <p:val>
                                            <p:strVal val="#ppt_x-#ppt_w/2"/>
                                          </p:val>
                                        </p:tav>
                                        <p:tav tm="100000">
                                          <p:val>
                                            <p:strVal val="#ppt_x"/>
                                          </p:val>
                                        </p:tav>
                                      </p:tavLst>
                                    </p:anim>
                                    <p:anim calcmode="lin" valueType="num">
                                      <p:cBhvr>
                                        <p:cTn id="16" dur="75" fill="hold"/>
                                        <p:tgtEl>
                                          <p:spTgt spid="61442"/>
                                        </p:tgtEl>
                                        <p:attrNameLst>
                                          <p:attrName>ppt_y</p:attrName>
                                        </p:attrNameLst>
                                      </p:cBhvr>
                                      <p:tavLst>
                                        <p:tav tm="0">
                                          <p:val>
                                            <p:strVal val="#ppt_y"/>
                                          </p:val>
                                        </p:tav>
                                        <p:tav tm="100000">
                                          <p:val>
                                            <p:strVal val="#ppt_y"/>
                                          </p:val>
                                        </p:tav>
                                      </p:tavLst>
                                    </p:anim>
                                    <p:anim calcmode="lin" valueType="num">
                                      <p:cBhvr>
                                        <p:cTn id="17" dur="75" fill="hold"/>
                                        <p:tgtEl>
                                          <p:spTgt spid="61442"/>
                                        </p:tgtEl>
                                        <p:attrNameLst>
                                          <p:attrName>ppt_w</p:attrName>
                                        </p:attrNameLst>
                                      </p:cBhvr>
                                      <p:tavLst>
                                        <p:tav tm="0">
                                          <p:val>
                                            <p:fltVal val="0"/>
                                          </p:val>
                                        </p:tav>
                                        <p:tav tm="100000">
                                          <p:val>
                                            <p:strVal val="#ppt_w"/>
                                          </p:val>
                                        </p:tav>
                                      </p:tavLst>
                                    </p:anim>
                                    <p:anim calcmode="lin" valueType="num">
                                      <p:cBhvr>
                                        <p:cTn id="18" dur="75" fill="hold"/>
                                        <p:tgtEl>
                                          <p:spTgt spid="61442"/>
                                        </p:tgtEl>
                                        <p:attrNameLst>
                                          <p:attrName>ppt_h</p:attrName>
                                        </p:attrNameLst>
                                      </p:cBhvr>
                                      <p:tavLst>
                                        <p:tav tm="0">
                                          <p:val>
                                            <p:strVal val="#ppt_h"/>
                                          </p:val>
                                        </p:tav>
                                        <p:tav tm="100000">
                                          <p:val>
                                            <p:strVal val="#ppt_h"/>
                                          </p:val>
                                        </p:tav>
                                      </p:tavLst>
                                    </p:anim>
                                  </p:childTnLst>
                                </p:cTn>
                              </p:par>
                            </p:childTnLst>
                          </p:cTn>
                        </p:par>
                        <p:par>
                          <p:cTn id="19" fill="hold">
                            <p:stCondLst>
                              <p:cond delay="4725"/>
                            </p:stCondLst>
                            <p:childTnLst>
                              <p:par>
                                <p:cTn id="20" presetID="23" presetClass="entr" presetSubtype="16" fill="hold" nodeType="afterEffect">
                                  <p:stCondLst>
                                    <p:cond delay="0"/>
                                  </p:stCondLst>
                                  <p:childTnLst>
                                    <p:set>
                                      <p:cBhvr>
                                        <p:cTn id="21" dur="1" fill="hold">
                                          <p:stCondLst>
                                            <p:cond delay="0"/>
                                          </p:stCondLst>
                                        </p:cTn>
                                        <p:tgtEl>
                                          <p:spTgt spid="61493"/>
                                        </p:tgtEl>
                                        <p:attrNameLst>
                                          <p:attrName>style.visibility</p:attrName>
                                        </p:attrNameLst>
                                      </p:cBhvr>
                                      <p:to>
                                        <p:strVal val="visible"/>
                                      </p:to>
                                    </p:set>
                                    <p:anim calcmode="lin" valueType="num">
                                      <p:cBhvr>
                                        <p:cTn id="22" dur="500" fill="hold"/>
                                        <p:tgtEl>
                                          <p:spTgt spid="61493"/>
                                        </p:tgtEl>
                                        <p:attrNameLst>
                                          <p:attrName>ppt_w</p:attrName>
                                        </p:attrNameLst>
                                      </p:cBhvr>
                                      <p:tavLst>
                                        <p:tav tm="0">
                                          <p:val>
                                            <p:fltVal val="0"/>
                                          </p:val>
                                        </p:tav>
                                        <p:tav tm="100000">
                                          <p:val>
                                            <p:strVal val="#ppt_w"/>
                                          </p:val>
                                        </p:tav>
                                      </p:tavLst>
                                    </p:anim>
                                    <p:anim calcmode="lin" valueType="num">
                                      <p:cBhvr>
                                        <p:cTn id="23" dur="500" fill="hold"/>
                                        <p:tgtEl>
                                          <p:spTgt spid="61493"/>
                                        </p:tgtEl>
                                        <p:attrNameLst>
                                          <p:attrName>ppt_h</p:attrName>
                                        </p:attrNameLst>
                                      </p:cBhvr>
                                      <p:tavLst>
                                        <p:tav tm="0">
                                          <p:val>
                                            <p:fltVal val="0"/>
                                          </p:val>
                                        </p:tav>
                                        <p:tav tm="100000">
                                          <p:val>
                                            <p:strVal val="#ppt_h"/>
                                          </p:val>
                                        </p:tav>
                                      </p:tavLst>
                                    </p:anim>
                                  </p:childTnLst>
                                </p:cTn>
                              </p:par>
                            </p:childTnLst>
                          </p:cTn>
                        </p:par>
                        <p:par>
                          <p:cTn id="24" fill="hold">
                            <p:stCondLst>
                              <p:cond delay="5225"/>
                            </p:stCondLst>
                            <p:childTnLst>
                              <p:par>
                                <p:cTn id="25" presetID="12" presetClass="entr" presetSubtype="8" fill="hold" nodeType="afterEffect">
                                  <p:stCondLst>
                                    <p:cond delay="0"/>
                                  </p:stCondLst>
                                  <p:childTnLst>
                                    <p:set>
                                      <p:cBhvr>
                                        <p:cTn id="26" dur="1" fill="hold">
                                          <p:stCondLst>
                                            <p:cond delay="0"/>
                                          </p:stCondLst>
                                        </p:cTn>
                                        <p:tgtEl>
                                          <p:spTgt spid="61462"/>
                                        </p:tgtEl>
                                        <p:attrNameLst>
                                          <p:attrName>style.visibility</p:attrName>
                                        </p:attrNameLst>
                                      </p:cBhvr>
                                      <p:to>
                                        <p:strVal val="visible"/>
                                      </p:to>
                                    </p:set>
                                    <p:animEffect transition="in" filter="slide(fromLeft)">
                                      <p:cBhvr>
                                        <p:cTn id="27" dur="500"/>
                                        <p:tgtEl>
                                          <p:spTgt spid="6146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61494"/>
                                        </p:tgtEl>
                                        <p:attrNameLst>
                                          <p:attrName>style.visibility</p:attrName>
                                        </p:attrNameLst>
                                      </p:cBhvr>
                                      <p:to>
                                        <p:strVal val="visible"/>
                                      </p:to>
                                    </p:set>
                                    <p:animEffect transition="in" filter="slide(fromLeft)">
                                      <p:cBhvr>
                                        <p:cTn id="32" dur="500"/>
                                        <p:tgtEl>
                                          <p:spTgt spid="61494"/>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61524"/>
                                        </p:tgtEl>
                                        <p:attrNameLst>
                                          <p:attrName>style.visibility</p:attrName>
                                        </p:attrNameLst>
                                      </p:cBhvr>
                                      <p:to>
                                        <p:strVal val="visible"/>
                                      </p:to>
                                    </p:set>
                                    <p:anim calcmode="lin" valueType="num">
                                      <p:cBhvr>
                                        <p:cTn id="37" dur="1000" fill="hold"/>
                                        <p:tgtEl>
                                          <p:spTgt spid="61524"/>
                                        </p:tgtEl>
                                        <p:attrNameLst>
                                          <p:attrName>ppt_w</p:attrName>
                                        </p:attrNameLst>
                                      </p:cBhvr>
                                      <p:tavLst>
                                        <p:tav tm="0">
                                          <p:val>
                                            <p:fltVal val="0"/>
                                          </p:val>
                                        </p:tav>
                                        <p:tav tm="100000">
                                          <p:val>
                                            <p:strVal val="#ppt_w"/>
                                          </p:val>
                                        </p:tav>
                                      </p:tavLst>
                                    </p:anim>
                                    <p:anim calcmode="lin" valueType="num">
                                      <p:cBhvr>
                                        <p:cTn id="38" dur="1000" fill="hold"/>
                                        <p:tgtEl>
                                          <p:spTgt spid="61524"/>
                                        </p:tgtEl>
                                        <p:attrNameLst>
                                          <p:attrName>ppt_h</p:attrName>
                                        </p:attrNameLst>
                                      </p:cBhvr>
                                      <p:tavLst>
                                        <p:tav tm="0">
                                          <p:val>
                                            <p:fltVal val="0"/>
                                          </p:val>
                                        </p:tav>
                                        <p:tav tm="100000">
                                          <p:val>
                                            <p:strVal val="#ppt_h"/>
                                          </p:val>
                                        </p:tav>
                                      </p:tavLst>
                                    </p:anim>
                                    <p:anim calcmode="lin" valueType="num">
                                      <p:cBhvr>
                                        <p:cTn id="39" dur="1000" fill="hold"/>
                                        <p:tgtEl>
                                          <p:spTgt spid="61524"/>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615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nodeType="clickEffect">
                                  <p:stCondLst>
                                    <p:cond delay="0"/>
                                  </p:stCondLst>
                                  <p:childTnLst>
                                    <p:set>
                                      <p:cBhvr>
                                        <p:cTn id="44" dur="1" fill="hold">
                                          <p:stCondLst>
                                            <p:cond delay="0"/>
                                          </p:stCondLst>
                                        </p:cTn>
                                        <p:tgtEl>
                                          <p:spTgt spid="61526"/>
                                        </p:tgtEl>
                                        <p:attrNameLst>
                                          <p:attrName>style.visibility</p:attrName>
                                        </p:attrNameLst>
                                      </p:cBhvr>
                                      <p:to>
                                        <p:strVal val="visible"/>
                                      </p:to>
                                    </p:set>
                                    <p:anim calcmode="lin" valueType="num">
                                      <p:cBhvr>
                                        <p:cTn id="45" dur="500" fill="hold"/>
                                        <p:tgtEl>
                                          <p:spTgt spid="61526"/>
                                        </p:tgtEl>
                                        <p:attrNameLst>
                                          <p:attrName>ppt_x</p:attrName>
                                        </p:attrNameLst>
                                      </p:cBhvr>
                                      <p:tavLst>
                                        <p:tav tm="0">
                                          <p:val>
                                            <p:strVal val="#ppt_x-#ppt_w/2"/>
                                          </p:val>
                                        </p:tav>
                                        <p:tav tm="100000">
                                          <p:val>
                                            <p:strVal val="#ppt_x"/>
                                          </p:val>
                                        </p:tav>
                                      </p:tavLst>
                                    </p:anim>
                                    <p:anim calcmode="lin" valueType="num">
                                      <p:cBhvr>
                                        <p:cTn id="46" dur="500" fill="hold"/>
                                        <p:tgtEl>
                                          <p:spTgt spid="61526"/>
                                        </p:tgtEl>
                                        <p:attrNameLst>
                                          <p:attrName>ppt_y</p:attrName>
                                        </p:attrNameLst>
                                      </p:cBhvr>
                                      <p:tavLst>
                                        <p:tav tm="0">
                                          <p:val>
                                            <p:strVal val="#ppt_y"/>
                                          </p:val>
                                        </p:tav>
                                        <p:tav tm="100000">
                                          <p:val>
                                            <p:strVal val="#ppt_y"/>
                                          </p:val>
                                        </p:tav>
                                      </p:tavLst>
                                    </p:anim>
                                    <p:anim calcmode="lin" valueType="num">
                                      <p:cBhvr>
                                        <p:cTn id="47" dur="500" fill="hold"/>
                                        <p:tgtEl>
                                          <p:spTgt spid="61526"/>
                                        </p:tgtEl>
                                        <p:attrNameLst>
                                          <p:attrName>ppt_w</p:attrName>
                                        </p:attrNameLst>
                                      </p:cBhvr>
                                      <p:tavLst>
                                        <p:tav tm="0">
                                          <p:val>
                                            <p:fltVal val="0"/>
                                          </p:val>
                                        </p:tav>
                                        <p:tav tm="100000">
                                          <p:val>
                                            <p:strVal val="#ppt_w"/>
                                          </p:val>
                                        </p:tav>
                                      </p:tavLst>
                                    </p:anim>
                                    <p:anim calcmode="lin" valueType="num">
                                      <p:cBhvr>
                                        <p:cTn id="48" dur="500" fill="hold"/>
                                        <p:tgtEl>
                                          <p:spTgt spid="61526"/>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1488"/>
                                        </p:tgtEl>
                                        <p:attrNameLst>
                                          <p:attrName>style.visibility</p:attrName>
                                        </p:attrNameLst>
                                      </p:cBhvr>
                                      <p:to>
                                        <p:strVal val="visible"/>
                                      </p:to>
                                    </p:set>
                                    <p:animEffect transition="in" filter="blinds(horizontal)">
                                      <p:cBhvr>
                                        <p:cTn id="53" dur="500"/>
                                        <p:tgtEl>
                                          <p:spTgt spid="6148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1525"/>
                                        </p:tgtEl>
                                        <p:attrNameLst>
                                          <p:attrName>style.visibility</p:attrName>
                                        </p:attrNameLst>
                                      </p:cBhvr>
                                      <p:to>
                                        <p:strVal val="visible"/>
                                      </p:to>
                                    </p:set>
                                    <p:animEffect transition="in" filter="blinds(horizontal)">
                                      <p:cBhvr>
                                        <p:cTn id="58" dur="500"/>
                                        <p:tgtEl>
                                          <p:spTgt spid="61525"/>
                                        </p:tgtEl>
                                      </p:cBhvr>
                                    </p:animEffect>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nodeType="clickEffect">
                                  <p:stCondLst>
                                    <p:cond delay="0"/>
                                  </p:stCondLst>
                                  <p:childTnLst>
                                    <p:set>
                                      <p:cBhvr>
                                        <p:cTn id="62" dur="1" fill="hold">
                                          <p:stCondLst>
                                            <p:cond delay="0"/>
                                          </p:stCondLst>
                                        </p:cTn>
                                        <p:tgtEl>
                                          <p:spTgt spid="61540"/>
                                        </p:tgtEl>
                                        <p:attrNameLst>
                                          <p:attrName>style.visibility</p:attrName>
                                        </p:attrNameLst>
                                      </p:cBhvr>
                                      <p:to>
                                        <p:strVal val="visible"/>
                                      </p:to>
                                    </p:set>
                                    <p:anim calcmode="lin" valueType="num">
                                      <p:cBhvr>
                                        <p:cTn id="63" dur="500" fill="hold"/>
                                        <p:tgtEl>
                                          <p:spTgt spid="61540"/>
                                        </p:tgtEl>
                                        <p:attrNameLst>
                                          <p:attrName>ppt_x</p:attrName>
                                        </p:attrNameLst>
                                      </p:cBhvr>
                                      <p:tavLst>
                                        <p:tav tm="0">
                                          <p:val>
                                            <p:strVal val="#ppt_x-#ppt_w/2"/>
                                          </p:val>
                                        </p:tav>
                                        <p:tav tm="100000">
                                          <p:val>
                                            <p:strVal val="#ppt_x"/>
                                          </p:val>
                                        </p:tav>
                                      </p:tavLst>
                                    </p:anim>
                                    <p:anim calcmode="lin" valueType="num">
                                      <p:cBhvr>
                                        <p:cTn id="64" dur="500" fill="hold"/>
                                        <p:tgtEl>
                                          <p:spTgt spid="61540"/>
                                        </p:tgtEl>
                                        <p:attrNameLst>
                                          <p:attrName>ppt_y</p:attrName>
                                        </p:attrNameLst>
                                      </p:cBhvr>
                                      <p:tavLst>
                                        <p:tav tm="0">
                                          <p:val>
                                            <p:strVal val="#ppt_y"/>
                                          </p:val>
                                        </p:tav>
                                        <p:tav tm="100000">
                                          <p:val>
                                            <p:strVal val="#ppt_y"/>
                                          </p:val>
                                        </p:tav>
                                      </p:tavLst>
                                    </p:anim>
                                    <p:anim calcmode="lin" valueType="num">
                                      <p:cBhvr>
                                        <p:cTn id="65" dur="500" fill="hold"/>
                                        <p:tgtEl>
                                          <p:spTgt spid="61540"/>
                                        </p:tgtEl>
                                        <p:attrNameLst>
                                          <p:attrName>ppt_w</p:attrName>
                                        </p:attrNameLst>
                                      </p:cBhvr>
                                      <p:tavLst>
                                        <p:tav tm="0">
                                          <p:val>
                                            <p:fltVal val="0"/>
                                          </p:val>
                                        </p:tav>
                                        <p:tav tm="100000">
                                          <p:val>
                                            <p:strVal val="#ppt_w"/>
                                          </p:val>
                                        </p:tav>
                                      </p:tavLst>
                                    </p:anim>
                                    <p:anim calcmode="lin" valueType="num">
                                      <p:cBhvr>
                                        <p:cTn id="66" dur="500" fill="hold"/>
                                        <p:tgtEl>
                                          <p:spTgt spid="615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89" grpId="0"/>
      <p:bldP spid="6152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111618"/>
          <p:cNvSpPr txBox="1"/>
          <p:nvPr/>
        </p:nvSpPr>
        <p:spPr>
          <a:xfrm>
            <a:off x="1333500" y="1066800"/>
            <a:ext cx="7346950"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讨论正弦电流电路中负载</a:t>
            </a:r>
            <a:r>
              <a:rPr lang="en-US" altLang="zh-CN" b="1" dirty="0">
                <a:latin typeface="Times New Roman" panose="02020603050405020304" pitchFamily="18" charset="0"/>
              </a:rPr>
              <a:t>Z</a:t>
            </a:r>
            <a:r>
              <a:rPr lang="zh-CN" altLang="en-US" b="1" dirty="0">
                <a:latin typeface="Times New Roman" panose="02020603050405020304" pitchFamily="18" charset="0"/>
              </a:rPr>
              <a:t>获得最大功率</a:t>
            </a:r>
            <a:r>
              <a:rPr lang="en-US" altLang="zh-CN" b="1" i="1" err="1">
                <a:latin typeface="Times New Roman" panose="02020603050405020304" pitchFamily="18" charset="0"/>
              </a:rPr>
              <a:t>P</a:t>
            </a:r>
            <a:r>
              <a:rPr lang="en-US" altLang="zh-CN" b="1" baseline="-25000" err="1">
                <a:latin typeface="Times New Roman" panose="02020603050405020304" pitchFamily="18" charset="0"/>
              </a:rPr>
              <a:t>max</a:t>
            </a:r>
            <a:r>
              <a:rPr lang="zh-CN" altLang="en-US" b="1" dirty="0">
                <a:latin typeface="Times New Roman" panose="02020603050405020304" pitchFamily="18" charset="0"/>
              </a:rPr>
              <a:t>的条件。</a:t>
            </a:r>
            <a:endParaRPr lang="zh-CN" altLang="en-US" b="1">
              <a:latin typeface="Times New Roman" panose="02020603050405020304" pitchFamily="18" charset="0"/>
            </a:endParaRPr>
          </a:p>
        </p:txBody>
      </p:sp>
      <p:sp>
        <p:nvSpPr>
          <p:cNvPr id="111639" name="文本框 111638"/>
          <p:cNvSpPr txBox="1"/>
          <p:nvPr/>
        </p:nvSpPr>
        <p:spPr>
          <a:xfrm>
            <a:off x="3752850" y="1866900"/>
            <a:ext cx="4182555" cy="461665"/>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设  </a:t>
            </a:r>
            <a:r>
              <a:rPr lang="en-US" altLang="zh-CN" b="1" i="1" dirty="0" err="1">
                <a:latin typeface="Times New Roman" panose="02020603050405020304" pitchFamily="18" charset="0"/>
              </a:rPr>
              <a:t>Z</a:t>
            </a:r>
            <a:r>
              <a:rPr lang="en-US" altLang="zh-CN" b="1" baseline="-25000" dirty="0" err="1">
                <a:latin typeface="Times New Roman" panose="02020603050405020304" pitchFamily="18" charset="0"/>
              </a:rPr>
              <a:t>eq</a:t>
            </a:r>
            <a:r>
              <a:rPr lang="en-US" altLang="zh-CN" b="1" dirty="0">
                <a:latin typeface="Times New Roman" panose="02020603050405020304" pitchFamily="18" charset="0"/>
              </a:rPr>
              <a:t>= </a:t>
            </a:r>
            <a:r>
              <a:rPr lang="en-US" altLang="zh-CN" b="1" i="1" dirty="0" err="1">
                <a:latin typeface="Times New Roman" panose="02020603050405020304" pitchFamily="18" charset="0"/>
              </a:rPr>
              <a:t>R</a:t>
            </a:r>
            <a:r>
              <a:rPr lang="en-US" altLang="zh-CN" b="1" baseline="-25000" dirty="0" err="1">
                <a:latin typeface="Times New Roman" panose="02020603050405020304" pitchFamily="18" charset="0"/>
              </a:rPr>
              <a:t>eq</a:t>
            </a:r>
            <a:r>
              <a:rPr lang="en-US" altLang="zh-CN" b="1" dirty="0">
                <a:latin typeface="Times New Roman" panose="02020603050405020304" pitchFamily="18" charset="0"/>
              </a:rPr>
              <a:t> +</a:t>
            </a:r>
            <a:r>
              <a:rPr lang="en-US" altLang="zh-CN" b="1" dirty="0" err="1">
                <a:latin typeface="Times New Roman" panose="02020603050405020304" pitchFamily="18" charset="0"/>
              </a:rPr>
              <a:t>j</a:t>
            </a:r>
            <a:r>
              <a:rPr lang="en-US" altLang="zh-CN" b="1" i="1" dirty="0" err="1">
                <a:latin typeface="Times New Roman" panose="02020603050405020304" pitchFamily="18" charset="0"/>
              </a:rPr>
              <a:t>X</a:t>
            </a:r>
            <a:r>
              <a:rPr lang="en-US" altLang="zh-CN" b="1" baseline="-25000" dirty="0" err="1">
                <a:latin typeface="Times New Roman" panose="02020603050405020304" pitchFamily="18" charset="0"/>
              </a:rPr>
              <a:t>eq</a:t>
            </a:r>
            <a:r>
              <a:rPr lang="zh-CN" altLang="en-US" b="1" dirty="0">
                <a:latin typeface="Times New Roman" panose="02020603050405020304" pitchFamily="18" charset="0"/>
              </a:rPr>
              <a:t>， </a:t>
            </a:r>
            <a:r>
              <a:rPr lang="en-US" altLang="zh-CN" b="1" i="1" dirty="0">
                <a:latin typeface="Times New Roman" panose="02020603050405020304" pitchFamily="18" charset="0"/>
              </a:rPr>
              <a:t>Z</a:t>
            </a:r>
            <a:r>
              <a:rPr lang="en-US" altLang="zh-CN" sz="1600" b="1" i="1" dirty="0">
                <a:latin typeface="Times New Roman" panose="02020603050405020304" pitchFamily="18" charset="0"/>
              </a:rPr>
              <a:t>L</a:t>
            </a:r>
            <a:r>
              <a:rPr lang="en-US" altLang="zh-CN" b="1" dirty="0">
                <a:latin typeface="Times New Roman" panose="02020603050405020304" pitchFamily="18" charset="0"/>
              </a:rPr>
              <a:t>= </a:t>
            </a:r>
            <a:r>
              <a:rPr lang="en-US" altLang="zh-CN" b="1" i="1" dirty="0">
                <a:latin typeface="Times New Roman" panose="02020603050405020304" pitchFamily="18" charset="0"/>
              </a:rPr>
              <a:t>R</a:t>
            </a:r>
            <a:r>
              <a:rPr lang="en-US" altLang="zh-CN" b="1" dirty="0">
                <a:latin typeface="Times New Roman" panose="02020603050405020304" pitchFamily="18" charset="0"/>
              </a:rPr>
              <a:t>+ </a:t>
            </a:r>
            <a:r>
              <a:rPr lang="en-US" altLang="zh-CN" b="1" dirty="0" err="1">
                <a:latin typeface="Times New Roman" panose="02020603050405020304" pitchFamily="18" charset="0"/>
              </a:rPr>
              <a:t>j</a:t>
            </a:r>
            <a:r>
              <a:rPr lang="en-US" altLang="zh-CN" b="1" i="1" dirty="0" err="1">
                <a:latin typeface="Times New Roman" panose="02020603050405020304" pitchFamily="18" charset="0"/>
              </a:rPr>
              <a:t>X</a:t>
            </a:r>
            <a:endParaRPr lang="en-US" altLang="zh-CN" b="1" baseline="-25000" dirty="0">
              <a:latin typeface="Times New Roman" panose="02020603050405020304" pitchFamily="18" charset="0"/>
            </a:endParaRPr>
          </a:p>
        </p:txBody>
      </p:sp>
      <p:graphicFrame>
        <p:nvGraphicFramePr>
          <p:cNvPr id="111640" name="对象 111639"/>
          <p:cNvGraphicFramePr/>
          <p:nvPr/>
        </p:nvGraphicFramePr>
        <p:xfrm>
          <a:off x="4143375" y="2693988"/>
          <a:ext cx="4181475" cy="1027112"/>
        </p:xfrm>
        <a:graphic>
          <a:graphicData uri="http://schemas.openxmlformats.org/presentationml/2006/ole">
            <mc:AlternateContent xmlns:mc="http://schemas.openxmlformats.org/markup-compatibility/2006">
              <mc:Choice xmlns:v="urn:schemas-microsoft-com:vml" Requires="v">
                <p:oleObj spid="_x0000_s86237" r:id="rId3" imgW="2476500" imgH="609600" progId="Equation.DSMT4">
                  <p:embed/>
                </p:oleObj>
              </mc:Choice>
              <mc:Fallback>
                <p:oleObj r:id="rId3" imgW="2476500" imgH="609600" progId="Equation.DSMT4">
                  <p:embed/>
                  <p:pic>
                    <p:nvPicPr>
                      <p:cNvPr id="0" name="图片 3704"/>
                      <p:cNvPicPr/>
                      <p:nvPr/>
                    </p:nvPicPr>
                    <p:blipFill>
                      <a:blip r:embed="rId4"/>
                      <a:stretch>
                        <a:fillRect/>
                      </a:stretch>
                    </p:blipFill>
                    <p:spPr>
                      <a:xfrm>
                        <a:off x="4143375" y="2693988"/>
                        <a:ext cx="4181475" cy="1027112"/>
                      </a:xfrm>
                      <a:prstGeom prst="rect">
                        <a:avLst/>
                      </a:prstGeom>
                      <a:noFill/>
                      <a:ln w="38100">
                        <a:noFill/>
                        <a:miter/>
                      </a:ln>
                    </p:spPr>
                  </p:pic>
                </p:oleObj>
              </mc:Fallback>
            </mc:AlternateContent>
          </a:graphicData>
        </a:graphic>
      </p:graphicFrame>
      <p:sp>
        <p:nvSpPr>
          <p:cNvPr id="111641" name="文本框 111640"/>
          <p:cNvSpPr txBox="1"/>
          <p:nvPr/>
        </p:nvSpPr>
        <p:spPr>
          <a:xfrm>
            <a:off x="1866900" y="4076700"/>
            <a:ext cx="6904038" cy="457200"/>
          </a:xfrm>
          <a:prstGeom prst="rect">
            <a:avLst/>
          </a:prstGeom>
          <a:noFill/>
          <a:ln w="9525">
            <a:noFill/>
          </a:ln>
        </p:spPr>
        <p:txBody>
          <a:bodyPr>
            <a:spAutoFit/>
          </a:bodyPr>
          <a:lstStyle/>
          <a:p>
            <a:pPr eaLnBrk="1" hangingPunct="1"/>
            <a:r>
              <a:rPr lang="zh-CN" altLang="en-US" b="1">
                <a:latin typeface="Times New Roman" panose="02020603050405020304" pitchFamily="18" charset="0"/>
              </a:rPr>
              <a:t>若</a:t>
            </a:r>
            <a:r>
              <a:rPr lang="en-US" altLang="zh-CN" b="1" i="1">
                <a:latin typeface="Times New Roman" panose="02020603050405020304" pitchFamily="18" charset="0"/>
              </a:rPr>
              <a:t>R</a:t>
            </a:r>
            <a:r>
              <a:rPr lang="zh-CN" altLang="en-US" b="1">
                <a:latin typeface="Times New Roman" panose="02020603050405020304" pitchFamily="18" charset="0"/>
              </a:rPr>
              <a:t>、</a:t>
            </a:r>
            <a:r>
              <a:rPr lang="en-US" altLang="zh-CN" b="1" i="1">
                <a:latin typeface="Times New Roman" panose="02020603050405020304" pitchFamily="18" charset="0"/>
              </a:rPr>
              <a:t>X</a:t>
            </a:r>
            <a:r>
              <a:rPr lang="zh-CN" altLang="en-US" b="1" dirty="0">
                <a:latin typeface="Times New Roman" panose="02020603050405020304" pitchFamily="18" charset="0"/>
              </a:rPr>
              <a:t>可任意改变，显然</a:t>
            </a:r>
            <a:r>
              <a:rPr lang="en-US" altLang="zh-CN" b="1" dirty="0">
                <a:latin typeface="Times New Roman" panose="02020603050405020304" pitchFamily="18" charset="0"/>
              </a:rPr>
              <a:t>P</a:t>
            </a:r>
            <a:r>
              <a:rPr lang="zh-CN" altLang="en-US" b="1" dirty="0">
                <a:latin typeface="Times New Roman" panose="02020603050405020304" pitchFamily="18" charset="0"/>
              </a:rPr>
              <a:t>获得最大值的条件是：</a:t>
            </a:r>
          </a:p>
        </p:txBody>
      </p:sp>
      <p:sp>
        <p:nvSpPr>
          <p:cNvPr id="111644" name="标题 111643"/>
          <p:cNvSpPr>
            <a:spLocks noGrp="1"/>
          </p:cNvSpPr>
          <p:nvPr>
            <p:ph type="title" idx="4294967295"/>
          </p:nvPr>
        </p:nvSpPr>
        <p:spPr>
          <a:xfrm>
            <a:off x="2286000" y="171450"/>
            <a:ext cx="3829050" cy="685800"/>
          </a:xfrm>
          <a:prstGeom prst="rect">
            <a:avLst/>
          </a:prstGeom>
          <a:solidFill>
            <a:srgbClr val="CC99FF">
              <a:alpha val="100000"/>
            </a:srgbClr>
          </a:solidFill>
          <a:ln w="9525">
            <a:noFill/>
          </a:ln>
        </p:spPr>
        <p:txBody>
          <a:bodyPr anchor="ctr"/>
          <a:lstStyle/>
          <a:p>
            <a:r>
              <a:rPr lang="en-US" altLang="zh-CN" sz="3200" b="1" dirty="0">
                <a:solidFill>
                  <a:schemeClr val="tx1"/>
                </a:solidFill>
              </a:rPr>
              <a:t>4.7.4  </a:t>
            </a:r>
            <a:r>
              <a:rPr lang="zh-CN" altLang="en-US" sz="3200" b="1" dirty="0">
                <a:solidFill>
                  <a:schemeClr val="tx1"/>
                </a:solidFill>
              </a:rPr>
              <a:t>最大功率传输</a:t>
            </a:r>
            <a:endParaRPr lang="zh-CN" altLang="en-US" sz="3200" dirty="0"/>
          </a:p>
        </p:txBody>
      </p:sp>
      <p:grpSp>
        <p:nvGrpSpPr>
          <p:cNvPr id="111650" name="组合 111649"/>
          <p:cNvGrpSpPr/>
          <p:nvPr/>
        </p:nvGrpSpPr>
        <p:grpSpPr>
          <a:xfrm>
            <a:off x="247650" y="1600200"/>
            <a:ext cx="3035300" cy="2324100"/>
            <a:chOff x="144" y="1008"/>
            <a:chExt cx="1912" cy="1464"/>
          </a:xfrm>
        </p:grpSpPr>
        <p:grpSp>
          <p:nvGrpSpPr>
            <p:cNvPr id="111649" name="组合 111648"/>
            <p:cNvGrpSpPr/>
            <p:nvPr/>
          </p:nvGrpSpPr>
          <p:grpSpPr>
            <a:xfrm>
              <a:off x="174" y="1008"/>
              <a:ext cx="1882" cy="1392"/>
              <a:chOff x="174" y="1008"/>
              <a:chExt cx="1882" cy="1392"/>
            </a:xfrm>
          </p:grpSpPr>
          <p:sp>
            <p:nvSpPr>
              <p:cNvPr id="111621" name="任意多边形 111620"/>
              <p:cNvSpPr/>
              <p:nvPr/>
            </p:nvSpPr>
            <p:spPr>
              <a:xfrm>
                <a:off x="564" y="1296"/>
                <a:ext cx="990" cy="1"/>
              </a:xfrm>
              <a:custGeom>
                <a:avLst/>
                <a:gdLst/>
                <a:ahLst/>
                <a:cxnLst/>
                <a:rect l="0" t="0" r="0" b="0"/>
                <a:pathLst>
                  <a:path w="990" h="1">
                    <a:moveTo>
                      <a:pt x="0" y="0"/>
                    </a:moveTo>
                    <a:lnTo>
                      <a:pt x="99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11622" name="直接连接符 111621"/>
              <p:cNvSpPr/>
              <p:nvPr/>
            </p:nvSpPr>
            <p:spPr>
              <a:xfrm>
                <a:off x="564" y="1296"/>
                <a:ext cx="0" cy="1008"/>
              </a:xfrm>
              <a:prstGeom prst="line">
                <a:avLst/>
              </a:prstGeom>
              <a:ln w="19050" cap="flat" cmpd="sng">
                <a:solidFill>
                  <a:schemeClr val="tx1"/>
                </a:solidFill>
                <a:prstDash val="solid"/>
                <a:headEnd type="none" w="med" len="med"/>
                <a:tailEnd type="none" w="med" len="med"/>
              </a:ln>
            </p:spPr>
          </p:sp>
          <p:sp>
            <p:nvSpPr>
              <p:cNvPr id="111623" name="任意多边形 111622"/>
              <p:cNvSpPr/>
              <p:nvPr/>
            </p:nvSpPr>
            <p:spPr>
              <a:xfrm>
                <a:off x="1554" y="1290"/>
                <a:ext cx="1" cy="1026"/>
              </a:xfrm>
              <a:custGeom>
                <a:avLst/>
                <a:gdLst/>
                <a:ahLst/>
                <a:cxnLst/>
                <a:rect l="0" t="0" r="0" b="0"/>
                <a:pathLst>
                  <a:path w="1" h="1026">
                    <a:moveTo>
                      <a:pt x="0" y="0"/>
                    </a:moveTo>
                    <a:lnTo>
                      <a:pt x="0" y="1026"/>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11624" name="任意多边形 111623"/>
              <p:cNvSpPr/>
              <p:nvPr/>
            </p:nvSpPr>
            <p:spPr>
              <a:xfrm>
                <a:off x="564" y="2304"/>
                <a:ext cx="996" cy="6"/>
              </a:xfrm>
              <a:custGeom>
                <a:avLst/>
                <a:gdLst/>
                <a:ahLst/>
                <a:cxnLst/>
                <a:rect l="0" t="0" r="0" b="0"/>
                <a:pathLst>
                  <a:path w="996" h="6">
                    <a:moveTo>
                      <a:pt x="0" y="0"/>
                    </a:moveTo>
                    <a:lnTo>
                      <a:pt x="996" y="6"/>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11625" name="矩形 111624"/>
              <p:cNvSpPr/>
              <p:nvPr/>
            </p:nvSpPr>
            <p:spPr>
              <a:xfrm>
                <a:off x="1500" y="165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11626" name="椭圆 111625"/>
              <p:cNvSpPr/>
              <p:nvPr/>
            </p:nvSpPr>
            <p:spPr>
              <a:xfrm>
                <a:off x="420" y="187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111627" name="矩形 111626"/>
              <p:cNvSpPr/>
              <p:nvPr/>
            </p:nvSpPr>
            <p:spPr>
              <a:xfrm>
                <a:off x="506" y="139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graphicFrame>
            <p:nvGraphicFramePr>
              <p:cNvPr id="111628" name="对象 111627"/>
              <p:cNvGraphicFramePr/>
              <p:nvPr/>
            </p:nvGraphicFramePr>
            <p:xfrm>
              <a:off x="174" y="1848"/>
              <a:ext cx="262" cy="307"/>
            </p:xfrm>
            <a:graphic>
              <a:graphicData uri="http://schemas.openxmlformats.org/presentationml/2006/ole">
                <mc:AlternateContent xmlns:mc="http://schemas.openxmlformats.org/markup-compatibility/2006">
                  <mc:Choice xmlns:v="urn:schemas-microsoft-com:vml" Requires="v">
                    <p:oleObj spid="_x0000_s86238" r:id="rId5" imgW="304800" imgH="355600" progId="Equation.DSMT4">
                      <p:embed/>
                    </p:oleObj>
                  </mc:Choice>
                  <mc:Fallback>
                    <p:oleObj r:id="rId5" imgW="304800" imgH="355600" progId="Equation.DSMT4">
                      <p:embed/>
                      <p:pic>
                        <p:nvPicPr>
                          <p:cNvPr id="0" name="图片 3703"/>
                          <p:cNvPicPr/>
                          <p:nvPr/>
                        </p:nvPicPr>
                        <p:blipFill>
                          <a:blip r:embed="rId6"/>
                          <a:stretch>
                            <a:fillRect/>
                          </a:stretch>
                        </p:blipFill>
                        <p:spPr>
                          <a:xfrm>
                            <a:off x="174" y="1848"/>
                            <a:ext cx="262" cy="307"/>
                          </a:xfrm>
                          <a:prstGeom prst="rect">
                            <a:avLst/>
                          </a:prstGeom>
                          <a:noFill/>
                          <a:ln w="38100">
                            <a:noFill/>
                            <a:miter/>
                          </a:ln>
                        </p:spPr>
                      </p:pic>
                    </p:oleObj>
                  </mc:Fallback>
                </mc:AlternateContent>
              </a:graphicData>
            </a:graphic>
          </p:graphicFrame>
          <p:sp>
            <p:nvSpPr>
              <p:cNvPr id="111629" name="文本框 111628"/>
              <p:cNvSpPr txBox="1"/>
              <p:nvPr/>
            </p:nvSpPr>
            <p:spPr>
              <a:xfrm>
                <a:off x="1620" y="1680"/>
                <a:ext cx="436" cy="291"/>
              </a:xfrm>
              <a:prstGeom prst="rect">
                <a:avLst/>
              </a:prstGeom>
              <a:noFill/>
              <a:ln w="9525">
                <a:noFill/>
              </a:ln>
            </p:spPr>
            <p:txBody>
              <a:bodyPr wrap="square">
                <a:spAutoFit/>
              </a:bodyPr>
              <a:lstStyle/>
              <a:p>
                <a:pPr eaLnBrk="1" hangingPunct="1">
                  <a:spcBef>
                    <a:spcPct val="0"/>
                  </a:spcBef>
                </a:pPr>
                <a:r>
                  <a:rPr lang="en-US" altLang="zh-CN" b="1" i="1" dirty="0">
                    <a:latin typeface="Times New Roman" panose="02020603050405020304" pitchFamily="18" charset="0"/>
                  </a:rPr>
                  <a:t>Z</a:t>
                </a:r>
                <a:r>
                  <a:rPr lang="en-US" altLang="zh-CN" sz="1400" b="1" i="1" dirty="0">
                    <a:latin typeface="Times New Roman" panose="02020603050405020304" pitchFamily="18" charset="0"/>
                  </a:rPr>
                  <a:t>L</a:t>
                </a:r>
              </a:p>
            </p:txBody>
          </p:sp>
          <p:sp>
            <p:nvSpPr>
              <p:cNvPr id="111630" name="文本框 111629"/>
              <p:cNvSpPr txBox="1"/>
              <p:nvPr/>
            </p:nvSpPr>
            <p:spPr>
              <a:xfrm>
                <a:off x="180" y="1344"/>
                <a:ext cx="361" cy="288"/>
              </a:xfrm>
              <a:prstGeom prst="rect">
                <a:avLst/>
              </a:prstGeom>
              <a:noFill/>
              <a:ln w="9525">
                <a:noFill/>
              </a:ln>
            </p:spPr>
            <p:txBody>
              <a:bodyPr wrap="none" anchor="t">
                <a:spAutoFit/>
              </a:bodyPr>
              <a:lstStyle/>
              <a:p>
                <a:pPr eaLnBrk="1" hangingPunct="1">
                  <a:spcBef>
                    <a:spcPct val="0"/>
                  </a:spcBef>
                </a:pPr>
                <a:r>
                  <a:rPr lang="en-US" altLang="zh-CN" b="1" i="1" err="1">
                    <a:latin typeface="Times New Roman" panose="02020603050405020304" pitchFamily="18" charset="0"/>
                  </a:rPr>
                  <a:t>Z</a:t>
                </a:r>
                <a:r>
                  <a:rPr lang="en-US" altLang="zh-CN" b="1" baseline="-25000" err="1">
                    <a:latin typeface="Times New Roman" panose="02020603050405020304" pitchFamily="18" charset="0"/>
                  </a:rPr>
                  <a:t>eq</a:t>
                </a:r>
                <a:endParaRPr lang="en-US" altLang="zh-CN" b="1">
                  <a:latin typeface="Times New Roman" panose="02020603050405020304" pitchFamily="18" charset="0"/>
                </a:endParaRPr>
              </a:p>
            </p:txBody>
          </p:sp>
          <p:sp>
            <p:nvSpPr>
              <p:cNvPr id="111633" name="直接连接符 111632"/>
              <p:cNvSpPr/>
              <p:nvPr/>
            </p:nvSpPr>
            <p:spPr>
              <a:xfrm>
                <a:off x="564" y="1872"/>
                <a:ext cx="0" cy="288"/>
              </a:xfrm>
              <a:prstGeom prst="line">
                <a:avLst/>
              </a:prstGeom>
              <a:ln w="19050" cap="flat" cmpd="sng">
                <a:solidFill>
                  <a:srgbClr val="000000"/>
                </a:solidFill>
                <a:prstDash val="solid"/>
                <a:headEnd type="none" w="med" len="med"/>
                <a:tailEnd type="none" w="med" len="med"/>
              </a:ln>
            </p:spPr>
          </p:sp>
          <p:sp>
            <p:nvSpPr>
              <p:cNvPr id="111634" name="直接连接符 111633"/>
              <p:cNvSpPr/>
              <p:nvPr/>
            </p:nvSpPr>
            <p:spPr>
              <a:xfrm rot="-5400000" flipH="1">
                <a:off x="996" y="1008"/>
                <a:ext cx="0" cy="288"/>
              </a:xfrm>
              <a:prstGeom prst="line">
                <a:avLst/>
              </a:prstGeom>
              <a:ln w="9525" cap="flat" cmpd="sng">
                <a:solidFill>
                  <a:schemeClr val="tx1"/>
                </a:solidFill>
                <a:prstDash val="solid"/>
                <a:headEnd type="none" w="med" len="med"/>
                <a:tailEnd type="stealth" w="sm" len="med"/>
              </a:ln>
            </p:spPr>
          </p:sp>
          <p:graphicFrame>
            <p:nvGraphicFramePr>
              <p:cNvPr id="111635" name="对象 111634"/>
              <p:cNvGraphicFramePr/>
              <p:nvPr/>
            </p:nvGraphicFramePr>
            <p:xfrm>
              <a:off x="1188" y="1008"/>
              <a:ext cx="177" cy="269"/>
            </p:xfrm>
            <a:graphic>
              <a:graphicData uri="http://schemas.openxmlformats.org/presentationml/2006/ole">
                <mc:AlternateContent xmlns:mc="http://schemas.openxmlformats.org/markup-compatibility/2006">
                  <mc:Choice xmlns:v="urn:schemas-microsoft-com:vml" Requires="v">
                    <p:oleObj spid="_x0000_s86239" r:id="rId7" imgW="127000" imgH="189865" progId="Equation.3">
                      <p:embed/>
                    </p:oleObj>
                  </mc:Choice>
                  <mc:Fallback>
                    <p:oleObj r:id="rId7" imgW="127000" imgH="189865" progId="Equation.3">
                      <p:embed/>
                      <p:pic>
                        <p:nvPicPr>
                          <p:cNvPr id="0" name="图片 3705"/>
                          <p:cNvPicPr/>
                          <p:nvPr/>
                        </p:nvPicPr>
                        <p:blipFill>
                          <a:blip r:embed="rId8"/>
                          <a:stretch>
                            <a:fillRect/>
                          </a:stretch>
                        </p:blipFill>
                        <p:spPr>
                          <a:xfrm>
                            <a:off x="1188" y="1008"/>
                            <a:ext cx="177" cy="269"/>
                          </a:xfrm>
                          <a:prstGeom prst="rect">
                            <a:avLst/>
                          </a:prstGeom>
                          <a:noFill/>
                          <a:ln w="38100">
                            <a:noFill/>
                            <a:miter/>
                          </a:ln>
                        </p:spPr>
                      </p:pic>
                    </p:oleObj>
                  </mc:Fallback>
                </mc:AlternateContent>
              </a:graphicData>
            </a:graphic>
          </p:graphicFrame>
          <p:sp>
            <p:nvSpPr>
              <p:cNvPr id="111636" name="文本框 111635"/>
              <p:cNvSpPr txBox="1"/>
              <p:nvPr/>
            </p:nvSpPr>
            <p:spPr>
              <a:xfrm>
                <a:off x="388" y="1632"/>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111637" name="文本框 111636"/>
              <p:cNvSpPr txBox="1"/>
              <p:nvPr/>
            </p:nvSpPr>
            <p:spPr>
              <a:xfrm>
                <a:off x="372" y="2112"/>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sp>
          <p:nvSpPr>
            <p:cNvPr id="111647" name="矩形 111646"/>
            <p:cNvSpPr/>
            <p:nvPr/>
          </p:nvSpPr>
          <p:spPr>
            <a:xfrm>
              <a:off x="144" y="1116"/>
              <a:ext cx="600" cy="1356"/>
            </a:xfrm>
            <a:prstGeom prst="rect">
              <a:avLst/>
            </a:prstGeom>
            <a:noFill/>
            <a:ln w="12700" cap="flat" cmpd="sng">
              <a:solidFill>
                <a:srgbClr val="FF00FF"/>
              </a:solidFill>
              <a:prstDash val="sysDot"/>
              <a:miter/>
              <a:headEnd type="none" w="med" len="med"/>
              <a:tailEnd type="none" w="med" len="med"/>
            </a:ln>
          </p:spPr>
          <p:txBody>
            <a:bodyPr/>
            <a:lstStyle/>
            <a:p>
              <a:endParaRPr lang="zh-CN" altLang="en-US"/>
            </a:p>
          </p:txBody>
        </p:sp>
      </p:grpSp>
      <p:sp>
        <p:nvSpPr>
          <p:cNvPr id="111651" name="矩形 111650"/>
          <p:cNvSpPr/>
          <p:nvPr/>
        </p:nvSpPr>
        <p:spPr>
          <a:xfrm>
            <a:off x="3508375" y="2914650"/>
            <a:ext cx="490538"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则</a:t>
            </a:r>
          </a:p>
        </p:txBody>
      </p:sp>
      <p:graphicFrame>
        <p:nvGraphicFramePr>
          <p:cNvPr id="111652" name="对象 111651"/>
          <p:cNvGraphicFramePr/>
          <p:nvPr/>
        </p:nvGraphicFramePr>
        <p:xfrm>
          <a:off x="3883025" y="4713288"/>
          <a:ext cx="3367088" cy="1712912"/>
        </p:xfrm>
        <a:graphic>
          <a:graphicData uri="http://schemas.openxmlformats.org/presentationml/2006/ole">
            <mc:AlternateContent xmlns:mc="http://schemas.openxmlformats.org/markup-compatibility/2006">
              <mc:Choice xmlns:v="urn:schemas-microsoft-com:vml" Requires="v">
                <p:oleObj spid="_x0000_s86240" r:id="rId9" imgW="1993900" imgH="1016000" progId="Equation.DSMT4">
                  <p:embed/>
                </p:oleObj>
              </mc:Choice>
              <mc:Fallback>
                <p:oleObj r:id="rId9" imgW="1993900" imgH="1016000" progId="Equation.DSMT4">
                  <p:embed/>
                  <p:pic>
                    <p:nvPicPr>
                      <p:cNvPr id="0" name="图片 3702"/>
                      <p:cNvPicPr/>
                      <p:nvPr/>
                    </p:nvPicPr>
                    <p:blipFill>
                      <a:blip r:embed="rId10"/>
                      <a:stretch>
                        <a:fillRect/>
                      </a:stretch>
                    </p:blipFill>
                    <p:spPr>
                      <a:xfrm>
                        <a:off x="3883025" y="4713288"/>
                        <a:ext cx="3367088" cy="1712912"/>
                      </a:xfrm>
                      <a:prstGeom prst="rect">
                        <a:avLst/>
                      </a:prstGeom>
                      <a:noFill/>
                      <a:ln w="38100">
                        <a:noFill/>
                        <a:miter/>
                      </a:ln>
                    </p:spPr>
                  </p:pic>
                </p:oleObj>
              </mc:Fallback>
            </mc:AlternateContent>
          </a:graphicData>
        </a:graphic>
      </p:graphicFrame>
      <p:sp>
        <p:nvSpPr>
          <p:cNvPr id="111653" name="矩形标注 111652"/>
          <p:cNvSpPr/>
          <p:nvPr/>
        </p:nvSpPr>
        <p:spPr>
          <a:xfrm>
            <a:off x="219075" y="4800600"/>
            <a:ext cx="1609725" cy="971550"/>
          </a:xfrm>
          <a:prstGeom prst="wedgeRectCallout">
            <a:avLst>
              <a:gd name="adj1" fmla="val -16866"/>
              <a:gd name="adj2" fmla="val -155556"/>
            </a:avLst>
          </a:prstGeom>
          <a:noFill/>
          <a:ln w="9525" cap="flat" cmpd="sng">
            <a:solidFill>
              <a:schemeClr val="accent2"/>
            </a:solidFill>
            <a:prstDash val="solid"/>
            <a:miter/>
            <a:headEnd type="none" w="med" len="med"/>
            <a:tailEnd type="none" w="med" len="med"/>
          </a:ln>
        </p:spPr>
        <p:txBody>
          <a:bodyPr/>
          <a:lstStyle/>
          <a:p>
            <a:r>
              <a:rPr lang="zh-CN" altLang="en-US" sz="2000" b="1" dirty="0">
                <a:solidFill>
                  <a:schemeClr val="accent2"/>
                </a:solidFill>
                <a:latin typeface="Times New Roman" panose="02020603050405020304" pitchFamily="18" charset="0"/>
              </a:rPr>
              <a:t>含源一端口的戴维宁等效电路</a:t>
            </a:r>
            <a:endParaRPr lang="zh-CN" altLang="en-US" sz="2000" b="1">
              <a:solidFill>
                <a:schemeClr val="accent2"/>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1619"/>
                                        </p:tgtEl>
                                        <p:attrNameLst>
                                          <p:attrName>style.visibility</p:attrName>
                                        </p:attrNameLst>
                                      </p:cBhvr>
                                      <p:to>
                                        <p:strVal val="visible"/>
                                      </p:to>
                                    </p:set>
                                    <p:animEffect transition="in" filter="wipe(left)">
                                      <p:cBhvr>
                                        <p:cTn id="7" dur="300"/>
                                        <p:tgtEl>
                                          <p:spTgt spid="1116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1650"/>
                                        </p:tgtEl>
                                        <p:attrNameLst>
                                          <p:attrName>style.visibility</p:attrName>
                                        </p:attrNameLst>
                                      </p:cBhvr>
                                      <p:to>
                                        <p:strVal val="visible"/>
                                      </p:to>
                                    </p:set>
                                    <p:anim calcmode="lin" valueType="num">
                                      <p:cBhvr additive="base">
                                        <p:cTn id="12" dur="500" fill="hold"/>
                                        <p:tgtEl>
                                          <p:spTgt spid="111650"/>
                                        </p:tgtEl>
                                        <p:attrNameLst>
                                          <p:attrName>ppt_x</p:attrName>
                                        </p:attrNameLst>
                                      </p:cBhvr>
                                      <p:tavLst>
                                        <p:tav tm="0">
                                          <p:val>
                                            <p:strVal val="0-#ppt_w/2"/>
                                          </p:val>
                                        </p:tav>
                                        <p:tav tm="100000">
                                          <p:val>
                                            <p:strVal val="#ppt_x"/>
                                          </p:val>
                                        </p:tav>
                                      </p:tavLst>
                                    </p:anim>
                                    <p:anim calcmode="lin" valueType="num">
                                      <p:cBhvr additive="base">
                                        <p:cTn id="13" dur="500" fill="hold"/>
                                        <p:tgtEl>
                                          <p:spTgt spid="111650"/>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11653"/>
                                        </p:tgtEl>
                                        <p:attrNameLst>
                                          <p:attrName>style.visibility</p:attrName>
                                        </p:attrNameLst>
                                      </p:cBhvr>
                                      <p:to>
                                        <p:strVal val="visible"/>
                                      </p:to>
                                    </p:set>
                                    <p:anim calcmode="lin" valueType="num">
                                      <p:cBhvr additive="base">
                                        <p:cTn id="17" dur="2000" fill="hold"/>
                                        <p:tgtEl>
                                          <p:spTgt spid="111653"/>
                                        </p:tgtEl>
                                        <p:attrNameLst>
                                          <p:attrName>ppt_x</p:attrName>
                                        </p:attrNameLst>
                                      </p:cBhvr>
                                      <p:tavLst>
                                        <p:tav tm="0">
                                          <p:val>
                                            <p:strVal val="0-#ppt_w/2"/>
                                          </p:val>
                                        </p:tav>
                                        <p:tav tm="100000">
                                          <p:val>
                                            <p:strVal val="#ppt_x"/>
                                          </p:val>
                                        </p:tav>
                                      </p:tavLst>
                                    </p:anim>
                                    <p:anim calcmode="lin" valueType="num">
                                      <p:cBhvr additive="base">
                                        <p:cTn id="18" dur="2000" fill="hold"/>
                                        <p:tgtEl>
                                          <p:spTgt spid="11165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1639"/>
                                        </p:tgtEl>
                                        <p:attrNameLst>
                                          <p:attrName>style.visibility</p:attrName>
                                        </p:attrNameLst>
                                      </p:cBhvr>
                                      <p:to>
                                        <p:strVal val="visible"/>
                                      </p:to>
                                    </p:set>
                                    <p:anim calcmode="lin" valueType="num">
                                      <p:cBhvr additive="base">
                                        <p:cTn id="23" dur="500" fill="hold"/>
                                        <p:tgtEl>
                                          <p:spTgt spid="111639"/>
                                        </p:tgtEl>
                                        <p:attrNameLst>
                                          <p:attrName>ppt_x</p:attrName>
                                        </p:attrNameLst>
                                      </p:cBhvr>
                                      <p:tavLst>
                                        <p:tav tm="0">
                                          <p:val>
                                            <p:strVal val="1+#ppt_w/2"/>
                                          </p:val>
                                        </p:tav>
                                        <p:tav tm="100000">
                                          <p:val>
                                            <p:strVal val="#ppt_x"/>
                                          </p:val>
                                        </p:tav>
                                      </p:tavLst>
                                    </p:anim>
                                    <p:anim calcmode="lin" valueType="num">
                                      <p:cBhvr additive="base">
                                        <p:cTn id="24" dur="500" fill="hold"/>
                                        <p:tgtEl>
                                          <p:spTgt spid="11163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1651"/>
                                        </p:tgtEl>
                                        <p:attrNameLst>
                                          <p:attrName>style.visibility</p:attrName>
                                        </p:attrNameLst>
                                      </p:cBhvr>
                                      <p:to>
                                        <p:strVal val="visible"/>
                                      </p:to>
                                    </p:set>
                                    <p:anim calcmode="lin" valueType="num">
                                      <p:cBhvr additive="base">
                                        <p:cTn id="29" dur="500" fill="hold"/>
                                        <p:tgtEl>
                                          <p:spTgt spid="111651"/>
                                        </p:tgtEl>
                                        <p:attrNameLst>
                                          <p:attrName>ppt_x</p:attrName>
                                        </p:attrNameLst>
                                      </p:cBhvr>
                                      <p:tavLst>
                                        <p:tav tm="0">
                                          <p:val>
                                            <p:strVal val="0-#ppt_w/2"/>
                                          </p:val>
                                        </p:tav>
                                        <p:tav tm="100000">
                                          <p:val>
                                            <p:strVal val="#ppt_x"/>
                                          </p:val>
                                        </p:tav>
                                      </p:tavLst>
                                    </p:anim>
                                    <p:anim calcmode="lin" valueType="num">
                                      <p:cBhvr additive="base">
                                        <p:cTn id="30" dur="500" fill="hold"/>
                                        <p:tgtEl>
                                          <p:spTgt spid="11165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111640"/>
                                        </p:tgtEl>
                                        <p:attrNameLst>
                                          <p:attrName>style.visibility</p:attrName>
                                        </p:attrNameLst>
                                      </p:cBhvr>
                                      <p:to>
                                        <p:strVal val="visible"/>
                                      </p:to>
                                    </p:set>
                                    <p:anim calcmode="lin" valueType="num">
                                      <p:cBhvr additive="base">
                                        <p:cTn id="34" dur="500" fill="hold"/>
                                        <p:tgtEl>
                                          <p:spTgt spid="111640"/>
                                        </p:tgtEl>
                                        <p:attrNameLst>
                                          <p:attrName>ppt_x</p:attrName>
                                        </p:attrNameLst>
                                      </p:cBhvr>
                                      <p:tavLst>
                                        <p:tav tm="0">
                                          <p:val>
                                            <p:strVal val="1+#ppt_w/2"/>
                                          </p:val>
                                        </p:tav>
                                        <p:tav tm="100000">
                                          <p:val>
                                            <p:strVal val="#ppt_x"/>
                                          </p:val>
                                        </p:tav>
                                      </p:tavLst>
                                    </p:anim>
                                    <p:anim calcmode="lin" valueType="num">
                                      <p:cBhvr additive="base">
                                        <p:cTn id="35" dur="500" fill="hold"/>
                                        <p:tgtEl>
                                          <p:spTgt spid="11164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grpId="0" nodeType="clickEffect">
                                  <p:stCondLst>
                                    <p:cond delay="0"/>
                                  </p:stCondLst>
                                  <p:childTnLst>
                                    <p:set>
                                      <p:cBhvr>
                                        <p:cTn id="39" dur="1" fill="hold">
                                          <p:stCondLst>
                                            <p:cond delay="0"/>
                                          </p:stCondLst>
                                        </p:cTn>
                                        <p:tgtEl>
                                          <p:spTgt spid="111641"/>
                                        </p:tgtEl>
                                        <p:attrNameLst>
                                          <p:attrName>style.visibility</p:attrName>
                                        </p:attrNameLst>
                                      </p:cBhvr>
                                      <p:to>
                                        <p:strVal val="visible"/>
                                      </p:to>
                                    </p:set>
                                    <p:anim calcmode="lin" valueType="num">
                                      <p:cBhvr>
                                        <p:cTn id="40" dur="500" fill="hold"/>
                                        <p:tgtEl>
                                          <p:spTgt spid="111641"/>
                                        </p:tgtEl>
                                        <p:attrNameLst>
                                          <p:attrName>ppt_x</p:attrName>
                                        </p:attrNameLst>
                                      </p:cBhvr>
                                      <p:tavLst>
                                        <p:tav tm="0">
                                          <p:val>
                                            <p:strVal val="#ppt_x"/>
                                          </p:val>
                                        </p:tav>
                                        <p:tav tm="100000">
                                          <p:val>
                                            <p:strVal val="#ppt_x"/>
                                          </p:val>
                                        </p:tav>
                                      </p:tavLst>
                                    </p:anim>
                                    <p:anim calcmode="lin" valueType="num">
                                      <p:cBhvr>
                                        <p:cTn id="41" dur="500" fill="hold"/>
                                        <p:tgtEl>
                                          <p:spTgt spid="111641"/>
                                        </p:tgtEl>
                                        <p:attrNameLst>
                                          <p:attrName>ppt_y</p:attrName>
                                        </p:attrNameLst>
                                      </p:cBhvr>
                                      <p:tavLst>
                                        <p:tav tm="0">
                                          <p:val>
                                            <p:strVal val="#ppt_y-#ppt_h/2"/>
                                          </p:val>
                                        </p:tav>
                                        <p:tav tm="100000">
                                          <p:val>
                                            <p:strVal val="#ppt_y"/>
                                          </p:val>
                                        </p:tav>
                                      </p:tavLst>
                                    </p:anim>
                                    <p:anim calcmode="lin" valueType="num">
                                      <p:cBhvr>
                                        <p:cTn id="42" dur="500" fill="hold"/>
                                        <p:tgtEl>
                                          <p:spTgt spid="111641"/>
                                        </p:tgtEl>
                                        <p:attrNameLst>
                                          <p:attrName>ppt_w</p:attrName>
                                        </p:attrNameLst>
                                      </p:cBhvr>
                                      <p:tavLst>
                                        <p:tav tm="0">
                                          <p:val>
                                            <p:strVal val="#ppt_w"/>
                                          </p:val>
                                        </p:tav>
                                        <p:tav tm="100000">
                                          <p:val>
                                            <p:strVal val="#ppt_w"/>
                                          </p:val>
                                        </p:tav>
                                      </p:tavLst>
                                    </p:anim>
                                    <p:anim calcmode="lin" valueType="num">
                                      <p:cBhvr>
                                        <p:cTn id="43" dur="500" fill="hold"/>
                                        <p:tgtEl>
                                          <p:spTgt spid="111641"/>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111652"/>
                                        </p:tgtEl>
                                        <p:attrNameLst>
                                          <p:attrName>style.visibility</p:attrName>
                                        </p:attrNameLst>
                                      </p:cBhvr>
                                      <p:to>
                                        <p:strVal val="visible"/>
                                      </p:to>
                                    </p:set>
                                    <p:anim calcmode="lin" valueType="num">
                                      <p:cBhvr additive="base">
                                        <p:cTn id="48" dur="500" fill="hold"/>
                                        <p:tgtEl>
                                          <p:spTgt spid="111652"/>
                                        </p:tgtEl>
                                        <p:attrNameLst>
                                          <p:attrName>ppt_x</p:attrName>
                                        </p:attrNameLst>
                                      </p:cBhvr>
                                      <p:tavLst>
                                        <p:tav tm="0">
                                          <p:val>
                                            <p:strVal val="1+#ppt_w/2"/>
                                          </p:val>
                                        </p:tav>
                                        <p:tav tm="100000">
                                          <p:val>
                                            <p:strVal val="#ppt_x"/>
                                          </p:val>
                                        </p:tav>
                                      </p:tavLst>
                                    </p:anim>
                                    <p:anim calcmode="lin" valueType="num">
                                      <p:cBhvr additive="base">
                                        <p:cTn id="49" dur="500" fill="hold"/>
                                        <p:tgtEl>
                                          <p:spTgt spid="111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639" grpId="0"/>
      <p:bldP spid="111641" grpId="0"/>
      <p:bldP spid="111651" grpId="0"/>
      <p:bldP spid="1116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文本框 265217"/>
          <p:cNvSpPr txBox="1"/>
          <p:nvPr/>
        </p:nvSpPr>
        <p:spPr>
          <a:xfrm>
            <a:off x="5676900" y="2362200"/>
            <a:ext cx="1997075" cy="457200"/>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W</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en-US" altLang="zh-CN" b="1" i="1">
                <a:latin typeface="Times New Roman" panose="02020603050405020304" pitchFamily="18" charset="0"/>
              </a:rPr>
              <a:t>I </a:t>
            </a:r>
            <a:r>
              <a:rPr lang="en-US" altLang="zh-CN" b="1" baseline="40000">
                <a:latin typeface="Times New Roman" panose="02020603050405020304" pitchFamily="18" charset="0"/>
              </a:rPr>
              <a:t>2</a:t>
            </a:r>
            <a:r>
              <a:rPr lang="en-US" altLang="zh-CN" b="1" i="1">
                <a:latin typeface="Times New Roman" panose="02020603050405020304" pitchFamily="18" charset="0"/>
              </a:rPr>
              <a:t>RT</a:t>
            </a:r>
            <a:endParaRPr lang="en-US" altLang="zh-CN" b="1">
              <a:latin typeface="Times New Roman" panose="02020603050405020304" pitchFamily="18" charset="0"/>
            </a:endParaRPr>
          </a:p>
        </p:txBody>
      </p:sp>
      <p:grpSp>
        <p:nvGrpSpPr>
          <p:cNvPr id="265219" name="组合 265218"/>
          <p:cNvGrpSpPr/>
          <p:nvPr/>
        </p:nvGrpSpPr>
        <p:grpSpPr>
          <a:xfrm>
            <a:off x="2171700" y="266700"/>
            <a:ext cx="1160463" cy="1752600"/>
            <a:chOff x="720" y="336"/>
            <a:chExt cx="731" cy="1104"/>
          </a:xfrm>
        </p:grpSpPr>
        <p:sp>
          <p:nvSpPr>
            <p:cNvPr id="265220" name="直接连接符 265219"/>
            <p:cNvSpPr/>
            <p:nvPr/>
          </p:nvSpPr>
          <p:spPr>
            <a:xfrm>
              <a:off x="775" y="696"/>
              <a:ext cx="384" cy="0"/>
            </a:xfrm>
            <a:prstGeom prst="line">
              <a:avLst/>
            </a:prstGeom>
            <a:ln w="19050" cap="flat" cmpd="sng">
              <a:solidFill>
                <a:schemeClr val="tx1"/>
              </a:solidFill>
              <a:prstDash val="solid"/>
              <a:headEnd type="none" w="med" len="med"/>
              <a:tailEnd type="none" w="med" len="med"/>
            </a:ln>
          </p:spPr>
        </p:sp>
        <p:sp>
          <p:nvSpPr>
            <p:cNvPr id="265221" name="任意多边形 265220"/>
            <p:cNvSpPr/>
            <p:nvPr/>
          </p:nvSpPr>
          <p:spPr>
            <a:xfrm>
              <a:off x="1152" y="696"/>
              <a:ext cx="8" cy="726"/>
            </a:xfrm>
            <a:custGeom>
              <a:avLst/>
              <a:gdLst/>
              <a:ahLst/>
              <a:cxnLst/>
              <a:rect l="0" t="0" r="0" b="0"/>
              <a:pathLst>
                <a:path w="8" h="726">
                  <a:moveTo>
                    <a:pt x="8" y="0"/>
                  </a:moveTo>
                  <a:lnTo>
                    <a:pt x="0" y="726"/>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65222" name="直接连接符 265221"/>
            <p:cNvSpPr/>
            <p:nvPr/>
          </p:nvSpPr>
          <p:spPr>
            <a:xfrm>
              <a:off x="775" y="1416"/>
              <a:ext cx="384" cy="0"/>
            </a:xfrm>
            <a:prstGeom prst="line">
              <a:avLst/>
            </a:prstGeom>
            <a:ln w="19050" cap="flat" cmpd="sng">
              <a:solidFill>
                <a:schemeClr val="tx1"/>
              </a:solidFill>
              <a:prstDash val="solid"/>
              <a:headEnd type="none" w="med" len="med"/>
              <a:tailEnd type="none" w="med" len="med"/>
            </a:ln>
          </p:spPr>
        </p:sp>
        <p:sp>
          <p:nvSpPr>
            <p:cNvPr id="265223" name="矩形 265222"/>
            <p:cNvSpPr/>
            <p:nvPr/>
          </p:nvSpPr>
          <p:spPr>
            <a:xfrm rot="-10800000">
              <a:off x="1099" y="876"/>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265224" name="文本框 265223"/>
            <p:cNvSpPr txBox="1"/>
            <p:nvPr/>
          </p:nvSpPr>
          <p:spPr>
            <a:xfrm>
              <a:off x="1207" y="888"/>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endParaRPr lang="en-US" altLang="zh-CN" b="1">
                <a:latin typeface="Times New Roman" panose="02020603050405020304" pitchFamily="18" charset="0"/>
              </a:endParaRPr>
            </a:p>
          </p:txBody>
        </p:sp>
        <p:sp>
          <p:nvSpPr>
            <p:cNvPr id="265225" name="文本框 265224"/>
            <p:cNvSpPr txBox="1"/>
            <p:nvPr/>
          </p:nvSpPr>
          <p:spPr>
            <a:xfrm>
              <a:off x="727" y="336"/>
              <a:ext cx="350"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i</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a:latin typeface="Times New Roman" panose="02020603050405020304" pitchFamily="18" charset="0"/>
                </a:rPr>
                <a:t>)</a:t>
              </a:r>
            </a:p>
          </p:txBody>
        </p:sp>
        <p:sp>
          <p:nvSpPr>
            <p:cNvPr id="265226" name="直接连接符 265225"/>
            <p:cNvSpPr/>
            <p:nvPr/>
          </p:nvSpPr>
          <p:spPr>
            <a:xfrm>
              <a:off x="775" y="624"/>
              <a:ext cx="288" cy="0"/>
            </a:xfrm>
            <a:prstGeom prst="line">
              <a:avLst/>
            </a:prstGeom>
            <a:ln w="19050" cap="flat" cmpd="sng">
              <a:solidFill>
                <a:srgbClr val="FF0000"/>
              </a:solidFill>
              <a:prstDash val="solid"/>
              <a:headEnd type="none" w="med" len="med"/>
              <a:tailEnd type="stealth" w="sm" len="med"/>
            </a:ln>
          </p:spPr>
        </p:sp>
        <p:sp>
          <p:nvSpPr>
            <p:cNvPr id="265227" name="椭圆 265226"/>
            <p:cNvSpPr/>
            <p:nvPr/>
          </p:nvSpPr>
          <p:spPr>
            <a:xfrm>
              <a:off x="720" y="67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265228" name="椭圆 265227"/>
            <p:cNvSpPr/>
            <p:nvPr/>
          </p:nvSpPr>
          <p:spPr>
            <a:xfrm>
              <a:off x="720" y="139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grpSp>
        <p:nvGrpSpPr>
          <p:cNvPr id="265229" name="组合 265228"/>
          <p:cNvGrpSpPr/>
          <p:nvPr/>
        </p:nvGrpSpPr>
        <p:grpSpPr>
          <a:xfrm>
            <a:off x="5999163" y="266700"/>
            <a:ext cx="1160462" cy="1752600"/>
            <a:chOff x="768" y="1824"/>
            <a:chExt cx="731" cy="1104"/>
          </a:xfrm>
        </p:grpSpPr>
        <p:sp>
          <p:nvSpPr>
            <p:cNvPr id="265230" name="直接连接符 265229"/>
            <p:cNvSpPr/>
            <p:nvPr/>
          </p:nvSpPr>
          <p:spPr>
            <a:xfrm>
              <a:off x="823" y="2184"/>
              <a:ext cx="384" cy="0"/>
            </a:xfrm>
            <a:prstGeom prst="line">
              <a:avLst/>
            </a:prstGeom>
            <a:ln w="19050" cap="flat" cmpd="sng">
              <a:solidFill>
                <a:schemeClr val="tx1"/>
              </a:solidFill>
              <a:prstDash val="solid"/>
              <a:headEnd type="none" w="med" len="med"/>
              <a:tailEnd type="none" w="med" len="med"/>
            </a:ln>
          </p:spPr>
        </p:sp>
        <p:sp>
          <p:nvSpPr>
            <p:cNvPr id="265231" name="任意多边形 265230"/>
            <p:cNvSpPr/>
            <p:nvPr/>
          </p:nvSpPr>
          <p:spPr>
            <a:xfrm>
              <a:off x="1200" y="2184"/>
              <a:ext cx="8" cy="726"/>
            </a:xfrm>
            <a:custGeom>
              <a:avLst/>
              <a:gdLst/>
              <a:ahLst/>
              <a:cxnLst/>
              <a:rect l="0" t="0" r="0" b="0"/>
              <a:pathLst>
                <a:path w="8" h="726">
                  <a:moveTo>
                    <a:pt x="8" y="0"/>
                  </a:moveTo>
                  <a:lnTo>
                    <a:pt x="0" y="726"/>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65232" name="直接连接符 265231"/>
            <p:cNvSpPr/>
            <p:nvPr/>
          </p:nvSpPr>
          <p:spPr>
            <a:xfrm>
              <a:off x="823" y="2904"/>
              <a:ext cx="384" cy="0"/>
            </a:xfrm>
            <a:prstGeom prst="line">
              <a:avLst/>
            </a:prstGeom>
            <a:ln w="19050" cap="flat" cmpd="sng">
              <a:solidFill>
                <a:schemeClr val="tx1"/>
              </a:solidFill>
              <a:prstDash val="solid"/>
              <a:headEnd type="none" w="med" len="med"/>
              <a:tailEnd type="none" w="med" len="med"/>
            </a:ln>
          </p:spPr>
        </p:sp>
        <p:sp>
          <p:nvSpPr>
            <p:cNvPr id="265233" name="矩形 265232"/>
            <p:cNvSpPr/>
            <p:nvPr/>
          </p:nvSpPr>
          <p:spPr>
            <a:xfrm rot="-10800000">
              <a:off x="1147" y="236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265234" name="文本框 265233"/>
            <p:cNvSpPr txBox="1"/>
            <p:nvPr/>
          </p:nvSpPr>
          <p:spPr>
            <a:xfrm>
              <a:off x="1255" y="2376"/>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endParaRPr lang="en-US" altLang="zh-CN" b="1">
                <a:latin typeface="Times New Roman" panose="02020603050405020304" pitchFamily="18" charset="0"/>
              </a:endParaRPr>
            </a:p>
          </p:txBody>
        </p:sp>
        <p:sp>
          <p:nvSpPr>
            <p:cNvPr id="265235" name="文本框 265234"/>
            <p:cNvSpPr txBox="1"/>
            <p:nvPr/>
          </p:nvSpPr>
          <p:spPr>
            <a:xfrm>
              <a:off x="912" y="1824"/>
              <a:ext cx="191"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I</a:t>
              </a:r>
              <a:endParaRPr lang="en-US" altLang="zh-CN" b="1">
                <a:latin typeface="Times New Roman" panose="02020603050405020304" pitchFamily="18" charset="0"/>
              </a:endParaRPr>
            </a:p>
          </p:txBody>
        </p:sp>
        <p:sp>
          <p:nvSpPr>
            <p:cNvPr id="265236" name="直接连接符 265235"/>
            <p:cNvSpPr/>
            <p:nvPr/>
          </p:nvSpPr>
          <p:spPr>
            <a:xfrm>
              <a:off x="823" y="2112"/>
              <a:ext cx="288" cy="0"/>
            </a:xfrm>
            <a:prstGeom prst="line">
              <a:avLst/>
            </a:prstGeom>
            <a:ln w="19050" cap="flat" cmpd="sng">
              <a:solidFill>
                <a:srgbClr val="FF0000"/>
              </a:solidFill>
              <a:prstDash val="solid"/>
              <a:headEnd type="none" w="med" len="med"/>
              <a:tailEnd type="stealth" w="sm" len="med"/>
            </a:ln>
          </p:spPr>
        </p:sp>
        <p:sp>
          <p:nvSpPr>
            <p:cNvPr id="265237" name="椭圆 265236"/>
            <p:cNvSpPr/>
            <p:nvPr/>
          </p:nvSpPr>
          <p:spPr>
            <a:xfrm>
              <a:off x="768" y="216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265238" name="椭圆 265237"/>
            <p:cNvSpPr/>
            <p:nvPr/>
          </p:nvSpPr>
          <p:spPr>
            <a:xfrm>
              <a:off x="768" y="288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sp>
        <p:nvSpPr>
          <p:cNvPr id="265239" name="文本框 265238"/>
          <p:cNvSpPr txBox="1"/>
          <p:nvPr/>
        </p:nvSpPr>
        <p:spPr>
          <a:xfrm>
            <a:off x="952500" y="4876800"/>
            <a:ext cx="5365750" cy="639763"/>
          </a:xfrm>
          <a:prstGeom prst="rect">
            <a:avLst/>
          </a:prstGeom>
          <a:noFill/>
          <a:ln w="9525">
            <a:noFill/>
          </a:ln>
        </p:spPr>
        <p:txBody>
          <a:bodyPr>
            <a:spAutoFit/>
          </a:bodyPr>
          <a:lstStyle/>
          <a:p>
            <a:pPr eaLnBrk="1" hangingPunct="1">
              <a:lnSpc>
                <a:spcPct val="150000"/>
              </a:lnSpc>
              <a:spcBef>
                <a:spcPct val="0"/>
              </a:spcBef>
            </a:pPr>
            <a:r>
              <a:rPr lang="zh-CN" altLang="en-US" b="1" dirty="0">
                <a:latin typeface="Times New Roman" panose="02020603050405020304" pitchFamily="18" charset="0"/>
              </a:rPr>
              <a:t>同样，可定义</a:t>
            </a:r>
            <a:r>
              <a:rPr lang="zh-CN" altLang="en-US" b="1" dirty="0">
                <a:solidFill>
                  <a:srgbClr val="FF0000"/>
                </a:solidFill>
                <a:latin typeface="Times New Roman" panose="02020603050405020304" pitchFamily="18" charset="0"/>
              </a:rPr>
              <a:t>电压有效值</a:t>
            </a:r>
            <a:r>
              <a:rPr lang="zh-CN" altLang="en-US" b="1" dirty="0">
                <a:latin typeface="Times New Roman" panose="02020603050405020304" pitchFamily="18" charset="0"/>
              </a:rPr>
              <a:t>：</a:t>
            </a:r>
          </a:p>
        </p:txBody>
      </p:sp>
      <p:graphicFrame>
        <p:nvGraphicFramePr>
          <p:cNvPr id="265240" name="对象 265239"/>
          <p:cNvGraphicFramePr/>
          <p:nvPr/>
        </p:nvGraphicFramePr>
        <p:xfrm>
          <a:off x="1230313" y="2209800"/>
          <a:ext cx="2827337" cy="698500"/>
        </p:xfrm>
        <a:graphic>
          <a:graphicData uri="http://schemas.openxmlformats.org/presentationml/2006/ole">
            <mc:AlternateContent xmlns:mc="http://schemas.openxmlformats.org/markup-compatibility/2006">
              <mc:Choice xmlns:v="urn:schemas-microsoft-com:vml" Requires="v">
                <p:oleObj spid="_x0000_s5341" r:id="rId3" imgW="1751965" imgH="431800" progId="Equation.DSMT4">
                  <p:embed/>
                </p:oleObj>
              </mc:Choice>
              <mc:Fallback>
                <p:oleObj r:id="rId3" imgW="1751965" imgH="431800" progId="Equation.DSMT4">
                  <p:embed/>
                  <p:pic>
                    <p:nvPicPr>
                      <p:cNvPr id="0" name="图片 3485"/>
                      <p:cNvPicPr/>
                      <p:nvPr/>
                    </p:nvPicPr>
                    <p:blipFill>
                      <a:blip r:embed="rId4"/>
                      <a:stretch>
                        <a:fillRect/>
                      </a:stretch>
                    </p:blipFill>
                    <p:spPr>
                      <a:xfrm>
                        <a:off x="1230313" y="2209800"/>
                        <a:ext cx="2827337" cy="698500"/>
                      </a:xfrm>
                      <a:prstGeom prst="rect">
                        <a:avLst/>
                      </a:prstGeom>
                      <a:noFill/>
                      <a:ln w="38100">
                        <a:noFill/>
                        <a:miter/>
                      </a:ln>
                    </p:spPr>
                  </p:pic>
                </p:oleObj>
              </mc:Fallback>
            </mc:AlternateContent>
          </a:graphicData>
        </a:graphic>
      </p:graphicFrame>
      <p:graphicFrame>
        <p:nvGraphicFramePr>
          <p:cNvPr id="265241" name="对象 265240"/>
          <p:cNvGraphicFramePr/>
          <p:nvPr/>
        </p:nvGraphicFramePr>
        <p:xfrm>
          <a:off x="2800350" y="3233738"/>
          <a:ext cx="2589213" cy="660400"/>
        </p:xfrm>
        <a:graphic>
          <a:graphicData uri="http://schemas.openxmlformats.org/presentationml/2006/ole">
            <mc:AlternateContent xmlns:mc="http://schemas.openxmlformats.org/markup-compatibility/2006">
              <mc:Choice xmlns:v="urn:schemas-microsoft-com:vml" Requires="v">
                <p:oleObj spid="_x0000_s5342" r:id="rId5" imgW="1294765" imgH="330200" progId="Equation.3">
                  <p:embed/>
                </p:oleObj>
              </mc:Choice>
              <mc:Fallback>
                <p:oleObj r:id="rId5" imgW="1294765" imgH="330200" progId="Equation.3">
                  <p:embed/>
                  <p:pic>
                    <p:nvPicPr>
                      <p:cNvPr id="0" name="图片 3484"/>
                      <p:cNvPicPr/>
                      <p:nvPr/>
                    </p:nvPicPr>
                    <p:blipFill>
                      <a:blip r:embed="rId6"/>
                      <a:stretch>
                        <a:fillRect/>
                      </a:stretch>
                    </p:blipFill>
                    <p:spPr>
                      <a:xfrm>
                        <a:off x="2800350" y="3233738"/>
                        <a:ext cx="2589213" cy="660400"/>
                      </a:xfrm>
                      <a:prstGeom prst="rect">
                        <a:avLst/>
                      </a:prstGeom>
                      <a:noFill/>
                      <a:ln w="38100">
                        <a:noFill/>
                        <a:miter/>
                      </a:ln>
                    </p:spPr>
                  </p:pic>
                </p:oleObj>
              </mc:Fallback>
            </mc:AlternateContent>
          </a:graphicData>
        </a:graphic>
      </p:graphicFrame>
      <p:graphicFrame>
        <p:nvGraphicFramePr>
          <p:cNvPr id="265242" name="对象 265241"/>
          <p:cNvGraphicFramePr/>
          <p:nvPr/>
        </p:nvGraphicFramePr>
        <p:xfrm>
          <a:off x="2830513" y="3976688"/>
          <a:ext cx="2309812" cy="885825"/>
        </p:xfrm>
        <a:graphic>
          <a:graphicData uri="http://schemas.openxmlformats.org/presentationml/2006/ole">
            <mc:AlternateContent xmlns:mc="http://schemas.openxmlformats.org/markup-compatibility/2006">
              <mc:Choice xmlns:v="urn:schemas-microsoft-com:vml" Requires="v">
                <p:oleObj spid="_x0000_s5343" r:id="rId7" imgW="1155065" imgH="444500" progId="Equation.3">
                  <p:embed/>
                </p:oleObj>
              </mc:Choice>
              <mc:Fallback>
                <p:oleObj r:id="rId7" imgW="1155065" imgH="444500" progId="Equation.3">
                  <p:embed/>
                  <p:pic>
                    <p:nvPicPr>
                      <p:cNvPr id="0" name="图片 3486"/>
                      <p:cNvPicPr/>
                      <p:nvPr/>
                    </p:nvPicPr>
                    <p:blipFill>
                      <a:blip r:embed="rId8"/>
                      <a:stretch>
                        <a:fillRect/>
                      </a:stretch>
                    </p:blipFill>
                    <p:spPr>
                      <a:xfrm>
                        <a:off x="2830513" y="3976688"/>
                        <a:ext cx="2309812" cy="885825"/>
                      </a:xfrm>
                      <a:prstGeom prst="rect">
                        <a:avLst/>
                      </a:prstGeom>
                      <a:noFill/>
                      <a:ln w="38100">
                        <a:noFill/>
                        <a:miter/>
                      </a:ln>
                    </p:spPr>
                  </p:pic>
                </p:oleObj>
              </mc:Fallback>
            </mc:AlternateContent>
          </a:graphicData>
        </a:graphic>
      </p:graphicFrame>
      <p:graphicFrame>
        <p:nvGraphicFramePr>
          <p:cNvPr id="265243" name="对象 265242"/>
          <p:cNvGraphicFramePr/>
          <p:nvPr/>
        </p:nvGraphicFramePr>
        <p:xfrm>
          <a:off x="3087688" y="5562600"/>
          <a:ext cx="2447925" cy="889000"/>
        </p:xfrm>
        <a:graphic>
          <a:graphicData uri="http://schemas.openxmlformats.org/presentationml/2006/ole">
            <mc:AlternateContent xmlns:mc="http://schemas.openxmlformats.org/markup-compatibility/2006">
              <mc:Choice xmlns:v="urn:schemas-microsoft-com:vml" Requires="v">
                <p:oleObj spid="_x0000_s5344" r:id="rId9" imgW="1218565" imgH="444500" progId="Equation.3">
                  <p:embed/>
                </p:oleObj>
              </mc:Choice>
              <mc:Fallback>
                <p:oleObj r:id="rId9" imgW="1218565" imgH="444500" progId="Equation.3">
                  <p:embed/>
                  <p:pic>
                    <p:nvPicPr>
                      <p:cNvPr id="0" name="图片 3480"/>
                      <p:cNvPicPr/>
                      <p:nvPr/>
                    </p:nvPicPr>
                    <p:blipFill>
                      <a:blip r:embed="rId10"/>
                      <a:stretch>
                        <a:fillRect/>
                      </a:stretch>
                    </p:blipFill>
                    <p:spPr>
                      <a:xfrm>
                        <a:off x="3087688" y="5562600"/>
                        <a:ext cx="2447925" cy="889000"/>
                      </a:xfrm>
                      <a:prstGeom prst="rect">
                        <a:avLst/>
                      </a:prstGeom>
                      <a:solidFill>
                        <a:srgbClr val="99FF33"/>
                      </a:solidFill>
                      <a:ln w="38100">
                        <a:noFill/>
                        <a:miter/>
                      </a:ln>
                      <a:effectLst>
                        <a:prstShdw prst="shdw17" dist="17961" dir="2699999">
                          <a:srgbClr val="99FF33">
                            <a:gamma/>
                            <a:shade val="60000"/>
                            <a:invGamma/>
                          </a:srgbClr>
                        </a:prstShdw>
                      </a:effectLst>
                    </p:spPr>
                  </p:pic>
                </p:oleObj>
              </mc:Fallback>
            </mc:AlternateContent>
          </a:graphicData>
        </a:graphic>
      </p:graphicFrame>
      <p:sp>
        <p:nvSpPr>
          <p:cNvPr id="265246" name="矩形 265245"/>
          <p:cNvSpPr/>
          <p:nvPr/>
        </p:nvSpPr>
        <p:spPr>
          <a:xfrm>
            <a:off x="5748338" y="3295650"/>
            <a:ext cx="1919287" cy="457200"/>
          </a:xfrm>
          <a:prstGeom prst="rect">
            <a:avLst/>
          </a:prstGeom>
          <a:noFill/>
          <a:ln w="9525">
            <a:noFill/>
          </a:ln>
        </p:spPr>
        <p:txBody>
          <a:bodyPr wrap="none" anchor="t">
            <a:spAutoFit/>
          </a:bodyPr>
          <a:lstStyle/>
          <a:p>
            <a:r>
              <a:rPr lang="en-US" altLang="zh-CN" b="1" dirty="0">
                <a:solidFill>
                  <a:srgbClr val="660033"/>
                </a:solidFill>
                <a:latin typeface="Times New Roman" panose="02020603050405020304" pitchFamily="18" charset="0"/>
              </a:rPr>
              <a:t>(</a:t>
            </a:r>
            <a:r>
              <a:rPr lang="zh-CN" altLang="en-US" b="1" dirty="0">
                <a:solidFill>
                  <a:srgbClr val="660033"/>
                </a:solidFill>
                <a:latin typeface="Times New Roman" panose="02020603050405020304" pitchFamily="18" charset="0"/>
              </a:rPr>
              <a:t>热效应相等</a:t>
            </a:r>
            <a:r>
              <a:rPr lang="en-US" altLang="zh-CN" b="1">
                <a:solidFill>
                  <a:srgbClr val="660033"/>
                </a:solidFill>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65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nodeType="clickEffect">
                                  <p:stCondLst>
                                    <p:cond delay="0"/>
                                  </p:stCondLst>
                                  <p:childTnLst>
                                    <p:set>
                                      <p:cBhvr>
                                        <p:cTn id="10" dur="1" fill="hold">
                                          <p:stCondLst>
                                            <p:cond delay="0"/>
                                          </p:stCondLst>
                                        </p:cTn>
                                        <p:tgtEl>
                                          <p:spTgt spid="265240"/>
                                        </p:tgtEl>
                                        <p:attrNameLst>
                                          <p:attrName>style.visibility</p:attrName>
                                        </p:attrNameLst>
                                      </p:cBhvr>
                                      <p:to>
                                        <p:strVal val="visible"/>
                                      </p:to>
                                    </p:set>
                                    <p:animEffect transition="in" filter="slide(fromTop)">
                                      <p:cBhvr>
                                        <p:cTn id="11" dur="500"/>
                                        <p:tgtEl>
                                          <p:spTgt spid="26524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652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265218"/>
                                        </p:tgtEl>
                                        <p:attrNameLst>
                                          <p:attrName>style.visibility</p:attrName>
                                        </p:attrNameLst>
                                      </p:cBhvr>
                                      <p:to>
                                        <p:strVal val="visible"/>
                                      </p:to>
                                    </p:set>
                                    <p:animEffect transition="in" filter="slide(fromTop)">
                                      <p:cBhvr>
                                        <p:cTn id="20" dur="500"/>
                                        <p:tgtEl>
                                          <p:spTgt spid="26521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265241"/>
                                        </p:tgtEl>
                                        <p:attrNameLst>
                                          <p:attrName>style.visibility</p:attrName>
                                        </p:attrNameLst>
                                      </p:cBhvr>
                                      <p:to>
                                        <p:strVal val="visible"/>
                                      </p:to>
                                    </p:set>
                                    <p:animEffect transition="in" filter="slide(fromTop)">
                                      <p:cBhvr>
                                        <p:cTn id="25" dur="500"/>
                                        <p:tgtEl>
                                          <p:spTgt spid="26524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5246"/>
                                        </p:tgtEl>
                                        <p:attrNameLst>
                                          <p:attrName>style.visibility</p:attrName>
                                        </p:attrNameLst>
                                      </p:cBhvr>
                                      <p:to>
                                        <p:strVal val="visible"/>
                                      </p:to>
                                    </p:set>
                                    <p:anim calcmode="lin" valueType="num">
                                      <p:cBhvr additive="base">
                                        <p:cTn id="30" dur="500" fill="hold"/>
                                        <p:tgtEl>
                                          <p:spTgt spid="265246"/>
                                        </p:tgtEl>
                                        <p:attrNameLst>
                                          <p:attrName>ppt_x</p:attrName>
                                        </p:attrNameLst>
                                      </p:cBhvr>
                                      <p:tavLst>
                                        <p:tav tm="0">
                                          <p:val>
                                            <p:strVal val="0-#ppt_w/2"/>
                                          </p:val>
                                        </p:tav>
                                        <p:tav tm="100000">
                                          <p:val>
                                            <p:strVal val="#ppt_x"/>
                                          </p:val>
                                        </p:tav>
                                      </p:tavLst>
                                    </p:anim>
                                    <p:anim calcmode="lin" valueType="num">
                                      <p:cBhvr additive="base">
                                        <p:cTn id="31" dur="500" fill="hold"/>
                                        <p:tgtEl>
                                          <p:spTgt spid="26524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nodeType="clickEffect">
                                  <p:stCondLst>
                                    <p:cond delay="0"/>
                                  </p:stCondLst>
                                  <p:childTnLst>
                                    <p:set>
                                      <p:cBhvr>
                                        <p:cTn id="35" dur="1" fill="hold">
                                          <p:stCondLst>
                                            <p:cond delay="0"/>
                                          </p:stCondLst>
                                        </p:cTn>
                                        <p:tgtEl>
                                          <p:spTgt spid="265242"/>
                                        </p:tgtEl>
                                        <p:attrNameLst>
                                          <p:attrName>style.visibility</p:attrName>
                                        </p:attrNameLst>
                                      </p:cBhvr>
                                      <p:to>
                                        <p:strVal val="visible"/>
                                      </p:to>
                                    </p:set>
                                    <p:animEffect transition="in" filter="slide(fromTop)">
                                      <p:cBhvr>
                                        <p:cTn id="36" dur="500"/>
                                        <p:tgtEl>
                                          <p:spTgt spid="26524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2" fill="hold" grpId="0" nodeType="clickEffect">
                                  <p:stCondLst>
                                    <p:cond delay="0"/>
                                  </p:stCondLst>
                                  <p:childTnLst>
                                    <p:set>
                                      <p:cBhvr>
                                        <p:cTn id="40" dur="1" fill="hold">
                                          <p:stCondLst>
                                            <p:cond delay="0"/>
                                          </p:stCondLst>
                                        </p:cTn>
                                        <p:tgtEl>
                                          <p:spTgt spid="265239"/>
                                        </p:tgtEl>
                                        <p:attrNameLst>
                                          <p:attrName>style.visibility</p:attrName>
                                        </p:attrNameLst>
                                      </p:cBhvr>
                                      <p:to>
                                        <p:strVal val="visible"/>
                                      </p:to>
                                    </p:set>
                                    <p:animEffect transition="in" filter="slide(fromRight)">
                                      <p:cBhvr>
                                        <p:cTn id="41" dur="500"/>
                                        <p:tgtEl>
                                          <p:spTgt spid="26523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65243"/>
                                        </p:tgtEl>
                                        <p:attrNameLst>
                                          <p:attrName>style.visibility</p:attrName>
                                        </p:attrNameLst>
                                      </p:cBhvr>
                                      <p:to>
                                        <p:strVal val="visible"/>
                                      </p:to>
                                    </p:set>
                                    <p:animEffect transition="in" filter="dissolve">
                                      <p:cBhvr>
                                        <p:cTn id="46" dur="500"/>
                                        <p:tgtEl>
                                          <p:spTgt spid="265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P spid="265239" grpId="0"/>
      <p:bldP spid="26524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0" name="文本框 112649"/>
          <p:cNvSpPr txBox="1"/>
          <p:nvPr/>
        </p:nvSpPr>
        <p:spPr>
          <a:xfrm>
            <a:off x="696913" y="514350"/>
            <a:ext cx="5264150"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可得负载</a:t>
            </a:r>
            <a:r>
              <a:rPr lang="en-US" altLang="zh-CN" b="1" dirty="0">
                <a:latin typeface="Times New Roman" panose="02020603050405020304" pitchFamily="18" charset="0"/>
              </a:rPr>
              <a:t>Z</a:t>
            </a:r>
            <a:r>
              <a:rPr lang="zh-CN" altLang="en-US" b="1" dirty="0">
                <a:latin typeface="Times New Roman" panose="02020603050405020304" pitchFamily="18" charset="0"/>
              </a:rPr>
              <a:t>上获得最大功率的条件是：</a:t>
            </a:r>
            <a:endParaRPr lang="zh-CN" altLang="en-US" b="1">
              <a:latin typeface="Times New Roman" panose="02020603050405020304" pitchFamily="18" charset="0"/>
            </a:endParaRPr>
          </a:p>
        </p:txBody>
      </p:sp>
      <p:sp>
        <p:nvSpPr>
          <p:cNvPr id="112659" name="矩形 112658"/>
          <p:cNvSpPr/>
          <p:nvPr/>
        </p:nvSpPr>
        <p:spPr>
          <a:xfrm>
            <a:off x="696913" y="3668713"/>
            <a:ext cx="2012950" cy="457200"/>
          </a:xfrm>
          <a:prstGeom prst="rect">
            <a:avLst/>
          </a:prstGeom>
          <a:noFill/>
          <a:ln w="9525">
            <a:noFill/>
          </a:ln>
        </p:spPr>
        <p:txBody>
          <a:bodyPr wrap="none" anchor="t">
            <a:spAutoFit/>
          </a:bodyPr>
          <a:lstStyle/>
          <a:p>
            <a:r>
              <a:rPr lang="zh-CN" altLang="en-US" b="1" dirty="0">
                <a:solidFill>
                  <a:srgbClr val="2520F2"/>
                </a:solidFill>
                <a:latin typeface="Times New Roman" panose="02020603050405020304" pitchFamily="18" charset="0"/>
              </a:rPr>
              <a:t>最大功率</a:t>
            </a:r>
            <a:r>
              <a:rPr lang="zh-CN" altLang="en-US" b="1" dirty="0">
                <a:latin typeface="Times New Roman" panose="02020603050405020304" pitchFamily="18" charset="0"/>
              </a:rPr>
              <a:t>为：</a:t>
            </a:r>
          </a:p>
        </p:txBody>
      </p:sp>
      <p:graphicFrame>
        <p:nvGraphicFramePr>
          <p:cNvPr id="112660" name="对象 112659"/>
          <p:cNvGraphicFramePr/>
          <p:nvPr/>
        </p:nvGraphicFramePr>
        <p:xfrm>
          <a:off x="3535363" y="3394075"/>
          <a:ext cx="1693862" cy="1004888"/>
        </p:xfrm>
        <a:graphic>
          <a:graphicData uri="http://schemas.openxmlformats.org/presentationml/2006/ole">
            <mc:AlternateContent xmlns:mc="http://schemas.openxmlformats.org/markup-compatibility/2006">
              <mc:Choice xmlns:v="urn:schemas-microsoft-com:vml" Requires="v">
                <p:oleObj spid="_x0000_s87151" r:id="rId3" imgW="1002665" imgH="596900" progId="Equation.DSMT4">
                  <p:embed/>
                </p:oleObj>
              </mc:Choice>
              <mc:Fallback>
                <p:oleObj r:id="rId3" imgW="1002665" imgH="596900" progId="Equation.DSMT4">
                  <p:embed/>
                  <p:pic>
                    <p:nvPicPr>
                      <p:cNvPr id="0" name="图片 3707"/>
                      <p:cNvPicPr/>
                      <p:nvPr/>
                    </p:nvPicPr>
                    <p:blipFill>
                      <a:blip r:embed="rId4"/>
                      <a:stretch>
                        <a:fillRect/>
                      </a:stretch>
                    </p:blipFill>
                    <p:spPr>
                      <a:xfrm>
                        <a:off x="3535363" y="3394075"/>
                        <a:ext cx="1693862" cy="1004888"/>
                      </a:xfrm>
                      <a:prstGeom prst="rect">
                        <a:avLst/>
                      </a:prstGeom>
                      <a:noFill/>
                      <a:ln w="38100">
                        <a:noFill/>
                        <a:miter/>
                      </a:ln>
                    </p:spPr>
                  </p:pic>
                </p:oleObj>
              </mc:Fallback>
            </mc:AlternateContent>
          </a:graphicData>
        </a:graphic>
      </p:graphicFrame>
      <p:sp>
        <p:nvSpPr>
          <p:cNvPr id="248834" name="文本框 248833"/>
          <p:cNvSpPr txBox="1"/>
          <p:nvPr/>
        </p:nvSpPr>
        <p:spPr>
          <a:xfrm>
            <a:off x="2066925" y="1257300"/>
            <a:ext cx="3174267" cy="461665"/>
          </a:xfrm>
          <a:prstGeom prst="rect">
            <a:avLst/>
          </a:prstGeom>
          <a:noFill/>
          <a:ln w="9525">
            <a:noFill/>
          </a:ln>
        </p:spPr>
        <p:txBody>
          <a:bodyPr wrap="none">
            <a:spAutoFit/>
          </a:bodyPr>
          <a:lstStyle/>
          <a:p>
            <a:pPr eaLnBrk="1" hangingPunct="1"/>
            <a:r>
              <a:rPr lang="en-US" altLang="zh-CN" b="1" dirty="0">
                <a:latin typeface="Times New Roman" panose="02020603050405020304" pitchFamily="18" charset="0"/>
              </a:rPr>
              <a:t>  </a:t>
            </a:r>
            <a:r>
              <a:rPr lang="en-US" altLang="zh-CN" b="1" i="1" dirty="0">
                <a:solidFill>
                  <a:srgbClr val="FF0000"/>
                </a:solidFill>
                <a:latin typeface="Times New Roman" panose="02020603050405020304" pitchFamily="18" charset="0"/>
              </a:rPr>
              <a:t>Z</a:t>
            </a:r>
            <a:r>
              <a:rPr lang="en-US" altLang="zh-CN" sz="1200" b="1" i="1" dirty="0">
                <a:solidFill>
                  <a:srgbClr val="FF0000"/>
                </a:solidFill>
                <a:latin typeface="Times New Roman" panose="02020603050405020304" pitchFamily="18" charset="0"/>
              </a:rPr>
              <a:t>L</a:t>
            </a:r>
            <a:r>
              <a:rPr lang="en-US" altLang="zh-CN" b="1" baseline="-25000" dirty="0">
                <a:solidFill>
                  <a:srgbClr val="FF0000"/>
                </a:solidFill>
                <a:latin typeface="Times New Roman" panose="02020603050405020304" pitchFamily="18" charset="0"/>
              </a:rPr>
              <a:t> </a:t>
            </a:r>
            <a:r>
              <a:rPr lang="en-US" altLang="zh-CN" b="1" dirty="0">
                <a:solidFill>
                  <a:srgbClr val="FF0000"/>
                </a:solidFill>
                <a:latin typeface="Times New Roman" panose="02020603050405020304" pitchFamily="18" charset="0"/>
              </a:rPr>
              <a:t>= </a:t>
            </a:r>
            <a:r>
              <a:rPr lang="en-US" altLang="zh-CN" b="1" i="1" dirty="0" err="1">
                <a:solidFill>
                  <a:srgbClr val="FF0000"/>
                </a:solidFill>
                <a:latin typeface="Times New Roman" panose="02020603050405020304" pitchFamily="18" charset="0"/>
              </a:rPr>
              <a:t>Z</a:t>
            </a:r>
            <a:r>
              <a:rPr lang="en-US" altLang="zh-CN" b="1" dirty="0" err="1">
                <a:solidFill>
                  <a:srgbClr val="FF0000"/>
                </a:solidFill>
                <a:latin typeface="Times New Roman" panose="02020603050405020304" pitchFamily="18" charset="0"/>
              </a:rPr>
              <a:t>eq</a:t>
            </a:r>
            <a:r>
              <a:rPr lang="en-US" altLang="zh-CN" b="1" dirty="0">
                <a:solidFill>
                  <a:srgbClr val="FF0000"/>
                </a:solidFill>
                <a:latin typeface="Times New Roman" panose="02020603050405020304" pitchFamily="18" charset="0"/>
              </a:rPr>
              <a:t>* = </a:t>
            </a:r>
            <a:r>
              <a:rPr lang="en-US" altLang="zh-CN" b="1" i="1" dirty="0" err="1">
                <a:solidFill>
                  <a:srgbClr val="FF0000"/>
                </a:solidFill>
                <a:latin typeface="Times New Roman" panose="02020603050405020304" pitchFamily="18" charset="0"/>
              </a:rPr>
              <a:t>R</a:t>
            </a:r>
            <a:r>
              <a:rPr lang="en-US" altLang="zh-CN" b="1" baseline="-25000" dirty="0" err="1">
                <a:solidFill>
                  <a:srgbClr val="FF0000"/>
                </a:solidFill>
                <a:latin typeface="Times New Roman" panose="02020603050405020304" pitchFamily="18" charset="0"/>
              </a:rPr>
              <a:t>eq</a:t>
            </a:r>
            <a:r>
              <a:rPr lang="en-US" altLang="zh-CN" b="1" dirty="0">
                <a:solidFill>
                  <a:srgbClr val="FF0000"/>
                </a:solidFill>
                <a:latin typeface="Times New Roman" panose="02020603050405020304" pitchFamily="18" charset="0"/>
              </a:rPr>
              <a:t> - </a:t>
            </a:r>
            <a:r>
              <a:rPr lang="en-US" altLang="zh-CN" b="1" dirty="0" err="1">
                <a:solidFill>
                  <a:srgbClr val="FF0000"/>
                </a:solidFill>
                <a:latin typeface="Times New Roman" panose="02020603050405020304" pitchFamily="18" charset="0"/>
              </a:rPr>
              <a:t>j</a:t>
            </a:r>
            <a:r>
              <a:rPr lang="en-US" altLang="zh-CN" b="1" i="1" dirty="0" err="1">
                <a:solidFill>
                  <a:srgbClr val="FF0000"/>
                </a:solidFill>
                <a:latin typeface="Times New Roman" panose="02020603050405020304" pitchFamily="18" charset="0"/>
              </a:rPr>
              <a:t>X</a:t>
            </a:r>
            <a:r>
              <a:rPr lang="en-US" altLang="zh-CN" b="1" baseline="-25000" dirty="0" err="1">
                <a:solidFill>
                  <a:srgbClr val="FF0000"/>
                </a:solidFill>
                <a:latin typeface="Times New Roman" panose="02020603050405020304" pitchFamily="18" charset="0"/>
              </a:rPr>
              <a:t>eq</a:t>
            </a:r>
            <a:endParaRPr lang="en-US" altLang="zh-CN" b="1" baseline="-25000" dirty="0">
              <a:solidFill>
                <a:srgbClr val="FF0000"/>
              </a:solidFill>
              <a:latin typeface="Times New Roman" panose="02020603050405020304" pitchFamily="18" charset="0"/>
            </a:endParaRPr>
          </a:p>
        </p:txBody>
      </p:sp>
      <p:sp>
        <p:nvSpPr>
          <p:cNvPr id="248835" name="矩形 248834"/>
          <p:cNvSpPr/>
          <p:nvPr/>
        </p:nvSpPr>
        <p:spPr>
          <a:xfrm>
            <a:off x="449263" y="2054225"/>
            <a:ext cx="7843837" cy="1187450"/>
          </a:xfrm>
          <a:prstGeom prst="rect">
            <a:avLst/>
          </a:prstGeom>
          <a:noFill/>
          <a:ln w="9525">
            <a:noFill/>
          </a:ln>
        </p:spPr>
        <p:txBody>
          <a:bodyPr>
            <a:spAutoFit/>
          </a:bodyPr>
          <a:lstStyle/>
          <a:p>
            <a:pPr eaLnBrk="1" hangingPunct="1">
              <a:lnSpc>
                <a:spcPct val="150000"/>
              </a:lnSpc>
            </a:pPr>
            <a:r>
              <a:rPr lang="zh-CN" altLang="en-US" b="1" dirty="0">
                <a:latin typeface="Times New Roman" panose="02020603050405020304" pitchFamily="18" charset="0"/>
              </a:rPr>
              <a:t>这一条件称为</a:t>
            </a:r>
            <a:r>
              <a:rPr lang="zh-CN" altLang="en-US" b="1" dirty="0">
                <a:solidFill>
                  <a:srgbClr val="FF0000"/>
                </a:solidFill>
                <a:latin typeface="Times New Roman" panose="02020603050405020304" pitchFamily="18" charset="0"/>
              </a:rPr>
              <a:t>最大功率匹配</a:t>
            </a:r>
            <a:r>
              <a:rPr lang="en-US" altLang="zh-CN" b="1" dirty="0">
                <a:latin typeface="Times New Roman" panose="02020603050405020304" pitchFamily="18" charset="0"/>
              </a:rPr>
              <a:t>(Maximum Power Matching)</a:t>
            </a:r>
            <a:r>
              <a:rPr lang="zh-CN" altLang="en-US" b="1" dirty="0">
                <a:latin typeface="Times New Roman" panose="02020603050405020304" pitchFamily="18" charset="0"/>
              </a:rPr>
              <a:t>或</a:t>
            </a:r>
            <a:r>
              <a:rPr lang="zh-CN" altLang="en-US" b="1" dirty="0">
                <a:solidFill>
                  <a:srgbClr val="FF0000"/>
                </a:solidFill>
                <a:latin typeface="Times New Roman" panose="02020603050405020304" pitchFamily="18" charset="0"/>
              </a:rPr>
              <a:t>共轭匹配</a:t>
            </a:r>
            <a:r>
              <a:rPr lang="en-US" altLang="zh-CN" b="1">
                <a:latin typeface="Times New Roman" panose="02020603050405020304" pitchFamily="18" charset="0"/>
              </a:rPr>
              <a:t>(Conjugate Matching) </a:t>
            </a:r>
          </a:p>
        </p:txBody>
      </p:sp>
      <p:sp>
        <p:nvSpPr>
          <p:cNvPr id="248837" name="矩形 248836"/>
          <p:cNvSpPr/>
          <p:nvPr/>
        </p:nvSpPr>
        <p:spPr>
          <a:xfrm>
            <a:off x="449263" y="4673600"/>
            <a:ext cx="3536950"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此时电路的</a:t>
            </a:r>
            <a:r>
              <a:rPr lang="zh-CN" altLang="en-US" b="1" dirty="0">
                <a:solidFill>
                  <a:srgbClr val="2520F2"/>
                </a:solidFill>
                <a:latin typeface="Times New Roman" panose="02020603050405020304" pitchFamily="18" charset="0"/>
              </a:rPr>
              <a:t>传输效率</a:t>
            </a:r>
            <a:r>
              <a:rPr lang="zh-CN" altLang="en-US" b="1" dirty="0">
                <a:latin typeface="Times New Roman" panose="02020603050405020304" pitchFamily="18" charset="0"/>
              </a:rPr>
              <a:t>为：</a:t>
            </a:r>
          </a:p>
        </p:txBody>
      </p:sp>
      <p:graphicFrame>
        <p:nvGraphicFramePr>
          <p:cNvPr id="248836" name="对象 248835"/>
          <p:cNvGraphicFramePr/>
          <p:nvPr/>
        </p:nvGraphicFramePr>
        <p:xfrm>
          <a:off x="2719388" y="5130800"/>
          <a:ext cx="4706937" cy="1103313"/>
        </p:xfrm>
        <a:graphic>
          <a:graphicData uri="http://schemas.openxmlformats.org/presentationml/2006/ole">
            <mc:AlternateContent xmlns:mc="http://schemas.openxmlformats.org/markup-compatibility/2006">
              <mc:Choice xmlns:v="urn:schemas-microsoft-com:vml" Requires="v">
                <p:oleObj spid="_x0000_s87152" r:id="rId5" imgW="1993900" imgH="469900" progId="Equation.3">
                  <p:embed/>
                </p:oleObj>
              </mc:Choice>
              <mc:Fallback>
                <p:oleObj r:id="rId5" imgW="1993900" imgH="469900" progId="Equation.3">
                  <p:embed/>
                  <p:pic>
                    <p:nvPicPr>
                      <p:cNvPr id="0" name="图片 3710"/>
                      <p:cNvPicPr/>
                      <p:nvPr/>
                    </p:nvPicPr>
                    <p:blipFill>
                      <a:blip r:embed="rId6"/>
                      <a:stretch>
                        <a:fillRect/>
                      </a:stretch>
                    </p:blipFill>
                    <p:spPr>
                      <a:xfrm>
                        <a:off x="2719388" y="5130800"/>
                        <a:ext cx="4706937" cy="110331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8834"/>
                                        </p:tgtEl>
                                        <p:attrNameLst>
                                          <p:attrName>style.visibility</p:attrName>
                                        </p:attrNameLst>
                                      </p:cBhvr>
                                      <p:to>
                                        <p:strVal val="visible"/>
                                      </p:to>
                                    </p:set>
                                    <p:anim calcmode="lin" valueType="num">
                                      <p:cBhvr additive="base">
                                        <p:cTn id="7" dur="500" fill="hold"/>
                                        <p:tgtEl>
                                          <p:spTgt spid="248834"/>
                                        </p:tgtEl>
                                        <p:attrNameLst>
                                          <p:attrName>ppt_x</p:attrName>
                                        </p:attrNameLst>
                                      </p:cBhvr>
                                      <p:tavLst>
                                        <p:tav tm="0">
                                          <p:val>
                                            <p:strVal val="1+#ppt_w/2"/>
                                          </p:val>
                                        </p:tav>
                                        <p:tav tm="100000">
                                          <p:val>
                                            <p:strVal val="#ppt_x"/>
                                          </p:val>
                                        </p:tav>
                                      </p:tavLst>
                                    </p:anim>
                                    <p:anim calcmode="lin" valueType="num">
                                      <p:cBhvr additive="base">
                                        <p:cTn id="8" dur="500" fill="hold"/>
                                        <p:tgtEl>
                                          <p:spTgt spid="2488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48835"/>
                                        </p:tgtEl>
                                        <p:attrNameLst>
                                          <p:attrName>style.visibility</p:attrName>
                                        </p:attrNameLst>
                                      </p:cBhvr>
                                      <p:to>
                                        <p:strVal val="visible"/>
                                      </p:to>
                                    </p:set>
                                    <p:animEffect transition="in" filter="wipe(left)">
                                      <p:cBhvr>
                                        <p:cTn id="13" dur="500"/>
                                        <p:tgtEl>
                                          <p:spTgt spid="2488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659"/>
                                        </p:tgtEl>
                                        <p:attrNameLst>
                                          <p:attrName>style.visibility</p:attrName>
                                        </p:attrNameLst>
                                      </p:cBhvr>
                                      <p:to>
                                        <p:strVal val="visible"/>
                                      </p:to>
                                    </p:set>
                                    <p:anim calcmode="lin" valueType="num">
                                      <p:cBhvr additive="base">
                                        <p:cTn id="18" dur="500" fill="hold"/>
                                        <p:tgtEl>
                                          <p:spTgt spid="112659"/>
                                        </p:tgtEl>
                                        <p:attrNameLst>
                                          <p:attrName>ppt_x</p:attrName>
                                        </p:attrNameLst>
                                      </p:cBhvr>
                                      <p:tavLst>
                                        <p:tav tm="0">
                                          <p:val>
                                            <p:strVal val="0-#ppt_w/2"/>
                                          </p:val>
                                        </p:tav>
                                        <p:tav tm="100000">
                                          <p:val>
                                            <p:strVal val="#ppt_x"/>
                                          </p:val>
                                        </p:tav>
                                      </p:tavLst>
                                    </p:anim>
                                    <p:anim calcmode="lin" valueType="num">
                                      <p:cBhvr additive="base">
                                        <p:cTn id="19" dur="500" fill="hold"/>
                                        <p:tgtEl>
                                          <p:spTgt spid="11265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12660"/>
                                        </p:tgtEl>
                                        <p:attrNameLst>
                                          <p:attrName>style.visibility</p:attrName>
                                        </p:attrNameLst>
                                      </p:cBhvr>
                                      <p:to>
                                        <p:strVal val="visible"/>
                                      </p:to>
                                    </p:set>
                                    <p:anim calcmode="lin" valueType="num">
                                      <p:cBhvr additive="base">
                                        <p:cTn id="24" dur="500" fill="hold"/>
                                        <p:tgtEl>
                                          <p:spTgt spid="112660"/>
                                        </p:tgtEl>
                                        <p:attrNameLst>
                                          <p:attrName>ppt_x</p:attrName>
                                        </p:attrNameLst>
                                      </p:cBhvr>
                                      <p:tavLst>
                                        <p:tav tm="0">
                                          <p:val>
                                            <p:strVal val="1+#ppt_w/2"/>
                                          </p:val>
                                        </p:tav>
                                        <p:tav tm="100000">
                                          <p:val>
                                            <p:strVal val="#ppt_x"/>
                                          </p:val>
                                        </p:tav>
                                      </p:tavLst>
                                    </p:anim>
                                    <p:anim calcmode="lin" valueType="num">
                                      <p:cBhvr additive="base">
                                        <p:cTn id="25" dur="500" fill="hold"/>
                                        <p:tgtEl>
                                          <p:spTgt spid="11266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8837"/>
                                        </p:tgtEl>
                                        <p:attrNameLst>
                                          <p:attrName>style.visibility</p:attrName>
                                        </p:attrNameLst>
                                      </p:cBhvr>
                                      <p:to>
                                        <p:strVal val="visible"/>
                                      </p:to>
                                    </p:set>
                                    <p:animEffect transition="in" filter="wipe(left)">
                                      <p:cBhvr>
                                        <p:cTn id="30" dur="500"/>
                                        <p:tgtEl>
                                          <p:spTgt spid="248837"/>
                                        </p:tgtEl>
                                      </p:cBhvr>
                                    </p:animEffect>
                                  </p:childTnLst>
                                </p:cTn>
                              </p:par>
                              <p:par>
                                <p:cTn id="31" presetID="22" presetClass="entr" presetSubtype="8" fill="hold" nodeType="withEffect">
                                  <p:stCondLst>
                                    <p:cond delay="0"/>
                                  </p:stCondLst>
                                  <p:childTnLst>
                                    <p:set>
                                      <p:cBhvr>
                                        <p:cTn id="32" dur="1" fill="hold">
                                          <p:stCondLst>
                                            <p:cond delay="0"/>
                                          </p:stCondLst>
                                        </p:cTn>
                                        <p:tgtEl>
                                          <p:spTgt spid="248836"/>
                                        </p:tgtEl>
                                        <p:attrNameLst>
                                          <p:attrName>style.visibility</p:attrName>
                                        </p:attrNameLst>
                                      </p:cBhvr>
                                      <p:to>
                                        <p:strVal val="visible"/>
                                      </p:to>
                                    </p:set>
                                    <p:animEffect transition="in" filter="wipe(left)">
                                      <p:cBhvr>
                                        <p:cTn id="33" dur="500"/>
                                        <p:tgtEl>
                                          <p:spTgt spid="248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9" grpId="0"/>
      <p:bldP spid="248834" grpId="0"/>
      <p:bldP spid="248835" grpId="0"/>
      <p:bldP spid="24883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矩形标注 247811"/>
          <p:cNvSpPr/>
          <p:nvPr/>
        </p:nvSpPr>
        <p:spPr>
          <a:xfrm>
            <a:off x="346075" y="3552825"/>
            <a:ext cx="1609725" cy="971550"/>
          </a:xfrm>
          <a:prstGeom prst="wedgeRectCallout">
            <a:avLst>
              <a:gd name="adj1" fmla="val -8185"/>
              <a:gd name="adj2" fmla="val -105556"/>
            </a:avLst>
          </a:prstGeom>
          <a:noFill/>
          <a:ln w="9525" cap="flat" cmpd="sng">
            <a:solidFill>
              <a:schemeClr val="accent2"/>
            </a:solidFill>
            <a:prstDash val="solid"/>
            <a:miter/>
            <a:headEnd type="none" w="med" len="med"/>
            <a:tailEnd type="none" w="med" len="med"/>
          </a:ln>
        </p:spPr>
        <p:txBody>
          <a:bodyPr/>
          <a:lstStyle/>
          <a:p>
            <a:r>
              <a:rPr lang="zh-CN" altLang="en-US" sz="2000" b="1" dirty="0">
                <a:solidFill>
                  <a:schemeClr val="accent2"/>
                </a:solidFill>
                <a:latin typeface="Times New Roman" panose="02020603050405020304" pitchFamily="18" charset="0"/>
              </a:rPr>
              <a:t>含源一端口的诺顿等效电路</a:t>
            </a:r>
            <a:endParaRPr lang="zh-CN" altLang="en-US" sz="2000" b="1">
              <a:solidFill>
                <a:schemeClr val="accent2"/>
              </a:solidFill>
              <a:latin typeface="Times New Roman" panose="02020603050405020304" pitchFamily="18" charset="0"/>
            </a:endParaRPr>
          </a:p>
        </p:txBody>
      </p:sp>
      <p:grpSp>
        <p:nvGrpSpPr>
          <p:cNvPr id="247813" name="组合 247812"/>
          <p:cNvGrpSpPr/>
          <p:nvPr/>
        </p:nvGrpSpPr>
        <p:grpSpPr>
          <a:xfrm>
            <a:off x="762000" y="857250"/>
            <a:ext cx="2962275" cy="2447925"/>
            <a:chOff x="852" y="1872"/>
            <a:chExt cx="1866" cy="1542"/>
          </a:xfrm>
        </p:grpSpPr>
        <p:sp>
          <p:nvSpPr>
            <p:cNvPr id="247814" name="直接连接符 247813"/>
            <p:cNvSpPr/>
            <p:nvPr/>
          </p:nvSpPr>
          <p:spPr>
            <a:xfrm>
              <a:off x="1224" y="2388"/>
              <a:ext cx="0" cy="288"/>
            </a:xfrm>
            <a:prstGeom prst="line">
              <a:avLst/>
            </a:prstGeom>
            <a:ln w="19050" cap="flat" cmpd="sng">
              <a:solidFill>
                <a:srgbClr val="000000"/>
              </a:solidFill>
              <a:prstDash val="solid"/>
              <a:headEnd type="triangle" w="med" len="med"/>
              <a:tailEnd type="none" w="med" len="med"/>
            </a:ln>
          </p:spPr>
        </p:sp>
        <p:sp>
          <p:nvSpPr>
            <p:cNvPr id="247815" name="任意多边形 247814"/>
            <p:cNvSpPr/>
            <p:nvPr/>
          </p:nvSpPr>
          <p:spPr>
            <a:xfrm>
              <a:off x="1224" y="2220"/>
              <a:ext cx="990" cy="1"/>
            </a:xfrm>
            <a:custGeom>
              <a:avLst/>
              <a:gdLst/>
              <a:ahLst/>
              <a:cxnLst/>
              <a:rect l="0" t="0" r="0" b="0"/>
              <a:pathLst>
                <a:path w="990" h="1">
                  <a:moveTo>
                    <a:pt x="0" y="0"/>
                  </a:moveTo>
                  <a:lnTo>
                    <a:pt x="99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47816" name="直接连接符 247815"/>
            <p:cNvSpPr/>
            <p:nvPr/>
          </p:nvSpPr>
          <p:spPr>
            <a:xfrm>
              <a:off x="1224" y="2220"/>
              <a:ext cx="0" cy="1008"/>
            </a:xfrm>
            <a:prstGeom prst="line">
              <a:avLst/>
            </a:prstGeom>
            <a:ln w="19050" cap="flat" cmpd="sng">
              <a:solidFill>
                <a:schemeClr val="tx1"/>
              </a:solidFill>
              <a:prstDash val="solid"/>
              <a:headEnd type="none" w="med" len="med"/>
              <a:tailEnd type="none" w="med" len="med"/>
            </a:ln>
          </p:spPr>
        </p:sp>
        <p:sp>
          <p:nvSpPr>
            <p:cNvPr id="247817" name="任意多边形 247816"/>
            <p:cNvSpPr/>
            <p:nvPr/>
          </p:nvSpPr>
          <p:spPr>
            <a:xfrm>
              <a:off x="2214" y="2214"/>
              <a:ext cx="1" cy="1026"/>
            </a:xfrm>
            <a:custGeom>
              <a:avLst/>
              <a:gdLst/>
              <a:ahLst/>
              <a:cxnLst/>
              <a:rect l="0" t="0" r="0" b="0"/>
              <a:pathLst>
                <a:path w="1" h="1026">
                  <a:moveTo>
                    <a:pt x="0" y="0"/>
                  </a:moveTo>
                  <a:lnTo>
                    <a:pt x="0" y="1026"/>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47818" name="任意多边形 247817"/>
            <p:cNvSpPr/>
            <p:nvPr/>
          </p:nvSpPr>
          <p:spPr>
            <a:xfrm>
              <a:off x="1224" y="3228"/>
              <a:ext cx="996" cy="6"/>
            </a:xfrm>
            <a:custGeom>
              <a:avLst/>
              <a:gdLst/>
              <a:ahLst/>
              <a:cxnLst/>
              <a:rect l="0" t="0" r="0" b="0"/>
              <a:pathLst>
                <a:path w="996" h="6">
                  <a:moveTo>
                    <a:pt x="0" y="0"/>
                  </a:moveTo>
                  <a:lnTo>
                    <a:pt x="996" y="6"/>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47819" name="矩形 247818"/>
            <p:cNvSpPr/>
            <p:nvPr/>
          </p:nvSpPr>
          <p:spPr>
            <a:xfrm>
              <a:off x="2160" y="258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graphicFrame>
          <p:nvGraphicFramePr>
            <p:cNvPr id="247820" name="对象 247819"/>
            <p:cNvGraphicFramePr/>
            <p:nvPr/>
          </p:nvGraphicFramePr>
          <p:xfrm>
            <a:off x="880" y="2532"/>
            <a:ext cx="218" cy="307"/>
          </p:xfrm>
          <a:graphic>
            <a:graphicData uri="http://schemas.openxmlformats.org/presentationml/2006/ole">
              <mc:AlternateContent xmlns:mc="http://schemas.openxmlformats.org/markup-compatibility/2006">
                <mc:Choice xmlns:v="urn:schemas-microsoft-com:vml" Requires="v">
                  <p:oleObj spid="_x0000_s88230" r:id="rId3" imgW="254000" imgH="355600" progId="Equation.DSMT4">
                    <p:embed/>
                  </p:oleObj>
                </mc:Choice>
                <mc:Fallback>
                  <p:oleObj r:id="rId3" imgW="254000" imgH="355600" progId="Equation.DSMT4">
                    <p:embed/>
                    <p:pic>
                      <p:nvPicPr>
                        <p:cNvPr id="0" name="图片 3708"/>
                        <p:cNvPicPr/>
                        <p:nvPr/>
                      </p:nvPicPr>
                      <p:blipFill>
                        <a:blip r:embed="rId4"/>
                        <a:stretch>
                          <a:fillRect/>
                        </a:stretch>
                      </p:blipFill>
                      <p:spPr>
                        <a:xfrm>
                          <a:off x="880" y="2532"/>
                          <a:ext cx="218" cy="307"/>
                        </a:xfrm>
                        <a:prstGeom prst="rect">
                          <a:avLst/>
                        </a:prstGeom>
                        <a:noFill/>
                        <a:ln w="38100">
                          <a:noFill/>
                          <a:miter/>
                        </a:ln>
                      </p:spPr>
                    </p:pic>
                  </p:oleObj>
                </mc:Fallback>
              </mc:AlternateContent>
            </a:graphicData>
          </a:graphic>
        </p:graphicFrame>
        <p:sp>
          <p:nvSpPr>
            <p:cNvPr id="247821" name="文本框 247820"/>
            <p:cNvSpPr txBox="1"/>
            <p:nvPr/>
          </p:nvSpPr>
          <p:spPr>
            <a:xfrm>
              <a:off x="2292" y="2580"/>
              <a:ext cx="426" cy="288"/>
            </a:xfrm>
            <a:prstGeom prst="rect">
              <a:avLst/>
            </a:prstGeom>
            <a:noFill/>
            <a:ln w="9525">
              <a:noFill/>
            </a:ln>
          </p:spPr>
          <p:txBody>
            <a:bodyPr wrap="square">
              <a:spAutoFit/>
            </a:bodyPr>
            <a:lstStyle/>
            <a:p>
              <a:pPr eaLnBrk="1" hangingPunct="1">
                <a:spcBef>
                  <a:spcPct val="0"/>
                </a:spcBef>
              </a:pPr>
              <a:r>
                <a:rPr lang="en-US" altLang="zh-CN" b="1" i="1" dirty="0">
                  <a:latin typeface="Times New Roman" panose="02020603050405020304" pitchFamily="18" charset="0"/>
                </a:rPr>
                <a:t>Y</a:t>
              </a:r>
              <a:r>
                <a:rPr lang="en-US" altLang="zh-CN" sz="1400" b="1" i="1" dirty="0">
                  <a:latin typeface="Times New Roman" panose="02020603050405020304" pitchFamily="18" charset="0"/>
                </a:rPr>
                <a:t>L</a:t>
              </a:r>
            </a:p>
          </p:txBody>
        </p:sp>
        <p:sp>
          <p:nvSpPr>
            <p:cNvPr id="247822" name="文本框 247821"/>
            <p:cNvSpPr txBox="1"/>
            <p:nvPr/>
          </p:nvSpPr>
          <p:spPr>
            <a:xfrm>
              <a:off x="1496" y="2310"/>
              <a:ext cx="361" cy="288"/>
            </a:xfrm>
            <a:prstGeom prst="rect">
              <a:avLst/>
            </a:prstGeom>
            <a:noFill/>
            <a:ln w="9525">
              <a:noFill/>
            </a:ln>
          </p:spPr>
          <p:txBody>
            <a:bodyPr wrap="none" anchor="t">
              <a:spAutoFit/>
            </a:bodyPr>
            <a:lstStyle/>
            <a:p>
              <a:pPr eaLnBrk="1" hangingPunct="1">
                <a:spcBef>
                  <a:spcPct val="0"/>
                </a:spcBef>
              </a:pPr>
              <a:r>
                <a:rPr lang="en-US" altLang="zh-CN" b="1" i="1" err="1">
                  <a:latin typeface="Times New Roman" panose="02020603050405020304" pitchFamily="18" charset="0"/>
                </a:rPr>
                <a:t>Y</a:t>
              </a:r>
              <a:r>
                <a:rPr lang="en-US" altLang="zh-CN" b="1" baseline="-25000" err="1">
                  <a:latin typeface="Times New Roman" panose="02020603050405020304" pitchFamily="18" charset="0"/>
                </a:rPr>
                <a:t>eq</a:t>
              </a:r>
              <a:endParaRPr lang="en-US" altLang="zh-CN" b="1">
                <a:latin typeface="Times New Roman" panose="02020603050405020304" pitchFamily="18" charset="0"/>
              </a:endParaRPr>
            </a:p>
          </p:txBody>
        </p:sp>
        <p:sp>
          <p:nvSpPr>
            <p:cNvPr id="247823" name="直接连接符 247822"/>
            <p:cNvSpPr/>
            <p:nvPr/>
          </p:nvSpPr>
          <p:spPr>
            <a:xfrm rot="-5400000" flipH="1">
              <a:off x="2028" y="2004"/>
              <a:ext cx="0" cy="288"/>
            </a:xfrm>
            <a:prstGeom prst="line">
              <a:avLst/>
            </a:prstGeom>
            <a:ln w="19050" cap="flat" cmpd="sng">
              <a:solidFill>
                <a:schemeClr val="tx1"/>
              </a:solidFill>
              <a:prstDash val="solid"/>
              <a:headEnd type="none" w="med" len="med"/>
              <a:tailEnd type="stealth" w="sm" len="med"/>
            </a:ln>
          </p:spPr>
        </p:sp>
        <p:graphicFrame>
          <p:nvGraphicFramePr>
            <p:cNvPr id="247824" name="对象 247823"/>
            <p:cNvGraphicFramePr/>
            <p:nvPr/>
          </p:nvGraphicFramePr>
          <p:xfrm>
            <a:off x="1944" y="1872"/>
            <a:ext cx="177" cy="269"/>
          </p:xfrm>
          <a:graphic>
            <a:graphicData uri="http://schemas.openxmlformats.org/presentationml/2006/ole">
              <mc:AlternateContent xmlns:mc="http://schemas.openxmlformats.org/markup-compatibility/2006">
                <mc:Choice xmlns:v="urn:schemas-microsoft-com:vml" Requires="v">
                  <p:oleObj spid="_x0000_s88231" r:id="rId5" imgW="127000" imgH="189865" progId="Equation.3">
                    <p:embed/>
                  </p:oleObj>
                </mc:Choice>
                <mc:Fallback>
                  <p:oleObj r:id="rId5" imgW="127000" imgH="189865" progId="Equation.3">
                    <p:embed/>
                    <p:pic>
                      <p:nvPicPr>
                        <p:cNvPr id="0" name="图片 3709"/>
                        <p:cNvPicPr/>
                        <p:nvPr/>
                      </p:nvPicPr>
                      <p:blipFill>
                        <a:blip r:embed="rId6"/>
                        <a:stretch>
                          <a:fillRect/>
                        </a:stretch>
                      </p:blipFill>
                      <p:spPr>
                        <a:xfrm>
                          <a:off x="1944" y="1872"/>
                          <a:ext cx="177" cy="269"/>
                        </a:xfrm>
                        <a:prstGeom prst="rect">
                          <a:avLst/>
                        </a:prstGeom>
                        <a:noFill/>
                        <a:ln w="38100">
                          <a:noFill/>
                          <a:miter/>
                        </a:ln>
                      </p:spPr>
                    </p:pic>
                  </p:oleObj>
                </mc:Fallback>
              </mc:AlternateContent>
            </a:graphicData>
          </a:graphic>
        </p:graphicFrame>
        <p:sp>
          <p:nvSpPr>
            <p:cNvPr id="247825" name="矩形 247824"/>
            <p:cNvSpPr/>
            <p:nvPr/>
          </p:nvSpPr>
          <p:spPr>
            <a:xfrm>
              <a:off x="852" y="2058"/>
              <a:ext cx="986" cy="1356"/>
            </a:xfrm>
            <a:prstGeom prst="rect">
              <a:avLst/>
            </a:prstGeom>
            <a:noFill/>
            <a:ln w="12700" cap="flat" cmpd="sng">
              <a:solidFill>
                <a:srgbClr val="FF00FF"/>
              </a:solidFill>
              <a:prstDash val="sysDot"/>
              <a:miter/>
              <a:headEnd type="none" w="med" len="med"/>
              <a:tailEnd type="none" w="med" len="med"/>
            </a:ln>
          </p:spPr>
          <p:txBody>
            <a:bodyPr/>
            <a:lstStyle/>
            <a:p>
              <a:endParaRPr lang="zh-CN" altLang="en-US"/>
            </a:p>
          </p:txBody>
        </p:sp>
        <p:sp>
          <p:nvSpPr>
            <p:cNvPr id="247826" name="椭圆 247825"/>
            <p:cNvSpPr/>
            <p:nvPr/>
          </p:nvSpPr>
          <p:spPr>
            <a:xfrm>
              <a:off x="1080" y="2568"/>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247827" name="直接连接符 247826"/>
            <p:cNvSpPr/>
            <p:nvPr/>
          </p:nvSpPr>
          <p:spPr>
            <a:xfrm>
              <a:off x="1544" y="2220"/>
              <a:ext cx="0" cy="1008"/>
            </a:xfrm>
            <a:prstGeom prst="line">
              <a:avLst/>
            </a:prstGeom>
            <a:ln w="19050" cap="flat" cmpd="sng">
              <a:solidFill>
                <a:schemeClr val="tx1"/>
              </a:solidFill>
              <a:prstDash val="solid"/>
              <a:headEnd type="none" w="med" len="med"/>
              <a:tailEnd type="none" w="med" len="med"/>
            </a:ln>
          </p:spPr>
        </p:sp>
        <p:sp>
          <p:nvSpPr>
            <p:cNvPr id="247828" name="矩形 247827"/>
            <p:cNvSpPr/>
            <p:nvPr/>
          </p:nvSpPr>
          <p:spPr>
            <a:xfrm>
              <a:off x="1484" y="258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247829" name="直接连接符 247828"/>
            <p:cNvSpPr/>
            <p:nvPr/>
          </p:nvSpPr>
          <p:spPr>
            <a:xfrm>
              <a:off x="1080" y="2712"/>
              <a:ext cx="288" cy="0"/>
            </a:xfrm>
            <a:prstGeom prst="line">
              <a:avLst/>
            </a:prstGeom>
            <a:ln w="19050" cap="flat" cmpd="sng">
              <a:solidFill>
                <a:schemeClr val="tx1"/>
              </a:solidFill>
              <a:prstDash val="solid"/>
              <a:headEnd type="none" w="med" len="med"/>
              <a:tailEnd type="none" w="med" len="med"/>
            </a:ln>
          </p:spPr>
        </p:sp>
      </p:grpSp>
      <p:sp>
        <p:nvSpPr>
          <p:cNvPr id="247830" name="矩形 247829"/>
          <p:cNvSpPr/>
          <p:nvPr/>
        </p:nvSpPr>
        <p:spPr>
          <a:xfrm>
            <a:off x="3552825" y="752475"/>
            <a:ext cx="5218113" cy="1735138"/>
          </a:xfrm>
          <a:prstGeom prst="rect">
            <a:avLst/>
          </a:prstGeom>
          <a:noFill/>
          <a:ln w="9525">
            <a:noFill/>
          </a:ln>
        </p:spPr>
        <p:txBody>
          <a:bodyPr>
            <a:spAutoFit/>
          </a:bodyPr>
          <a:lstStyle/>
          <a:p>
            <a:pPr eaLnBrk="1" hangingPunct="1">
              <a:lnSpc>
                <a:spcPct val="150000"/>
              </a:lnSpc>
            </a:pPr>
            <a:r>
              <a:rPr lang="zh-CN" altLang="en-US" b="1" dirty="0">
                <a:latin typeface="Times New Roman" panose="02020603050405020304" pitchFamily="18" charset="0"/>
              </a:rPr>
              <a:t>类似地，若含源一端口采用诺顿等效电路，设</a:t>
            </a:r>
            <a:r>
              <a:rPr lang="en-US" altLang="zh-CN" b="1" err="1">
                <a:latin typeface="Times New Roman" panose="02020603050405020304" pitchFamily="18" charset="0"/>
              </a:rPr>
              <a:t>Yeq=Geq+jBeq</a:t>
            </a:r>
            <a:r>
              <a:rPr lang="zh-CN" altLang="en-US" b="1" dirty="0">
                <a:latin typeface="Times New Roman" panose="02020603050405020304" pitchFamily="18" charset="0"/>
              </a:rPr>
              <a:t>，则获得最大功率的条件是：</a:t>
            </a:r>
          </a:p>
        </p:txBody>
      </p:sp>
      <p:sp>
        <p:nvSpPr>
          <p:cNvPr id="247831" name="文本框 247830"/>
          <p:cNvSpPr txBox="1"/>
          <p:nvPr/>
        </p:nvSpPr>
        <p:spPr>
          <a:xfrm>
            <a:off x="5065713" y="3009900"/>
            <a:ext cx="1244251" cy="461665"/>
          </a:xfrm>
          <a:prstGeom prst="rect">
            <a:avLst/>
          </a:prstGeom>
          <a:noFill/>
          <a:ln w="9525">
            <a:noFill/>
          </a:ln>
        </p:spPr>
        <p:txBody>
          <a:bodyPr wrap="none">
            <a:spAutoFit/>
          </a:bodyPr>
          <a:lstStyle/>
          <a:p>
            <a:pPr eaLnBrk="1" hangingPunct="1"/>
            <a:r>
              <a:rPr lang="en-US" altLang="zh-CN" b="1" i="1" dirty="0">
                <a:latin typeface="Times New Roman" panose="02020603050405020304" pitchFamily="18" charset="0"/>
              </a:rPr>
              <a:t>Y</a:t>
            </a:r>
            <a:r>
              <a:rPr lang="en-US" altLang="zh-CN" sz="1400" b="1" i="1" dirty="0">
                <a:latin typeface="Times New Roman" panose="02020603050405020304" pitchFamily="18" charset="0"/>
              </a:rPr>
              <a:t>L</a:t>
            </a:r>
            <a:r>
              <a:rPr lang="en-US" altLang="zh-CN" b="1" dirty="0">
                <a:latin typeface="Times New Roman" panose="02020603050405020304" pitchFamily="18" charset="0"/>
              </a:rPr>
              <a:t>= </a:t>
            </a:r>
            <a:r>
              <a:rPr lang="en-US" altLang="zh-CN" b="1" i="1" dirty="0" err="1">
                <a:latin typeface="Times New Roman" panose="02020603050405020304" pitchFamily="18" charset="0"/>
              </a:rPr>
              <a:t>Y</a:t>
            </a:r>
            <a:r>
              <a:rPr lang="en-US" altLang="zh-CN" b="1" baseline="-25000" dirty="0" err="1">
                <a:latin typeface="Times New Roman" panose="02020603050405020304" pitchFamily="18" charset="0"/>
              </a:rPr>
              <a:t>eq</a:t>
            </a:r>
            <a:r>
              <a:rPr lang="en-US" altLang="zh-CN" b="1" baseline="30000" dirty="0">
                <a:latin typeface="Times New Roman" panose="02020603050405020304" pitchFamily="18" charset="0"/>
              </a:rPr>
              <a:t>*</a:t>
            </a:r>
            <a:endParaRPr lang="en-US" altLang="zh-CN" b="1" baseline="-25000" dirty="0">
              <a:latin typeface="Times New Roman" panose="02020603050405020304" pitchFamily="18" charset="0"/>
            </a:endParaRPr>
          </a:p>
        </p:txBody>
      </p:sp>
      <p:sp>
        <p:nvSpPr>
          <p:cNvPr id="247832" name="矩形 247831"/>
          <p:cNvSpPr/>
          <p:nvPr/>
        </p:nvSpPr>
        <p:spPr>
          <a:xfrm>
            <a:off x="3905250" y="4295775"/>
            <a:ext cx="1708150"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最大功率为</a:t>
            </a:r>
          </a:p>
        </p:txBody>
      </p:sp>
      <p:graphicFrame>
        <p:nvGraphicFramePr>
          <p:cNvPr id="247833" name="对象 247832"/>
          <p:cNvGraphicFramePr/>
          <p:nvPr/>
        </p:nvGraphicFramePr>
        <p:xfrm>
          <a:off x="5065713" y="4994275"/>
          <a:ext cx="1693862" cy="1004888"/>
        </p:xfrm>
        <a:graphic>
          <a:graphicData uri="http://schemas.openxmlformats.org/presentationml/2006/ole">
            <mc:AlternateContent xmlns:mc="http://schemas.openxmlformats.org/markup-compatibility/2006">
              <mc:Choice xmlns:v="urn:schemas-microsoft-com:vml" Requires="v">
                <p:oleObj spid="_x0000_s88232" r:id="rId7" imgW="1002665" imgH="596900" progId="Equation.DSMT4">
                  <p:embed/>
                </p:oleObj>
              </mc:Choice>
              <mc:Fallback>
                <p:oleObj r:id="rId7" imgW="1002665" imgH="596900" progId="Equation.DSMT4">
                  <p:embed/>
                  <p:pic>
                    <p:nvPicPr>
                      <p:cNvPr id="0" name="图片 3706"/>
                      <p:cNvPicPr/>
                      <p:nvPr/>
                    </p:nvPicPr>
                    <p:blipFill>
                      <a:blip r:embed="rId8"/>
                      <a:stretch>
                        <a:fillRect/>
                      </a:stretch>
                    </p:blipFill>
                    <p:spPr>
                      <a:xfrm>
                        <a:off x="5065713" y="4994275"/>
                        <a:ext cx="1693862" cy="100488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0-#ppt_w/2"/>
                                          </p:val>
                                        </p:tav>
                                        <p:tav tm="100000">
                                          <p:val>
                                            <p:strVal val="#ppt_x"/>
                                          </p:val>
                                        </p:tav>
                                      </p:tavLst>
                                    </p:anim>
                                    <p:anim calcmode="lin" valueType="num">
                                      <p:cBhvr additive="base">
                                        <p:cTn id="8" dur="500" fill="hold"/>
                                        <p:tgtEl>
                                          <p:spTgt spid="2478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30"/>
                                        </p:tgtEl>
                                        <p:attrNameLst>
                                          <p:attrName>style.visibility</p:attrName>
                                        </p:attrNameLst>
                                      </p:cBhvr>
                                      <p:to>
                                        <p:strVal val="visible"/>
                                      </p:to>
                                    </p:set>
                                    <p:anim calcmode="lin" valueType="num">
                                      <p:cBhvr additive="base">
                                        <p:cTn id="13" dur="500" fill="hold"/>
                                        <p:tgtEl>
                                          <p:spTgt spid="247830"/>
                                        </p:tgtEl>
                                        <p:attrNameLst>
                                          <p:attrName>ppt_x</p:attrName>
                                        </p:attrNameLst>
                                      </p:cBhvr>
                                      <p:tavLst>
                                        <p:tav tm="0">
                                          <p:val>
                                            <p:strVal val="0-#ppt_w/2"/>
                                          </p:val>
                                        </p:tav>
                                        <p:tav tm="100000">
                                          <p:val>
                                            <p:strVal val="#ppt_x"/>
                                          </p:val>
                                        </p:tav>
                                      </p:tavLst>
                                    </p:anim>
                                    <p:anim calcmode="lin" valueType="num">
                                      <p:cBhvr additive="base">
                                        <p:cTn id="14" dur="500" fill="hold"/>
                                        <p:tgtEl>
                                          <p:spTgt spid="2478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7831"/>
                                        </p:tgtEl>
                                        <p:attrNameLst>
                                          <p:attrName>style.visibility</p:attrName>
                                        </p:attrNameLst>
                                      </p:cBhvr>
                                      <p:to>
                                        <p:strVal val="visible"/>
                                      </p:to>
                                    </p:set>
                                    <p:anim calcmode="lin" valueType="num">
                                      <p:cBhvr additive="base">
                                        <p:cTn id="19" dur="500" fill="hold"/>
                                        <p:tgtEl>
                                          <p:spTgt spid="247831"/>
                                        </p:tgtEl>
                                        <p:attrNameLst>
                                          <p:attrName>ppt_x</p:attrName>
                                        </p:attrNameLst>
                                      </p:cBhvr>
                                      <p:tavLst>
                                        <p:tav tm="0">
                                          <p:val>
                                            <p:strVal val="0-#ppt_w/2"/>
                                          </p:val>
                                        </p:tav>
                                        <p:tav tm="100000">
                                          <p:val>
                                            <p:strVal val="#ppt_x"/>
                                          </p:val>
                                        </p:tav>
                                      </p:tavLst>
                                    </p:anim>
                                    <p:anim calcmode="lin" valueType="num">
                                      <p:cBhvr additive="base">
                                        <p:cTn id="20" dur="500" fill="hold"/>
                                        <p:tgtEl>
                                          <p:spTgt spid="2478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7832"/>
                                        </p:tgtEl>
                                        <p:attrNameLst>
                                          <p:attrName>style.visibility</p:attrName>
                                        </p:attrNameLst>
                                      </p:cBhvr>
                                      <p:to>
                                        <p:strVal val="visible"/>
                                      </p:to>
                                    </p:set>
                                    <p:anim calcmode="lin" valueType="num">
                                      <p:cBhvr additive="base">
                                        <p:cTn id="25" dur="500" fill="hold"/>
                                        <p:tgtEl>
                                          <p:spTgt spid="247832"/>
                                        </p:tgtEl>
                                        <p:attrNameLst>
                                          <p:attrName>ppt_x</p:attrName>
                                        </p:attrNameLst>
                                      </p:cBhvr>
                                      <p:tavLst>
                                        <p:tav tm="0">
                                          <p:val>
                                            <p:strVal val="0-#ppt_w/2"/>
                                          </p:val>
                                        </p:tav>
                                        <p:tav tm="100000">
                                          <p:val>
                                            <p:strVal val="#ppt_x"/>
                                          </p:val>
                                        </p:tav>
                                      </p:tavLst>
                                    </p:anim>
                                    <p:anim calcmode="lin" valueType="num">
                                      <p:cBhvr additive="base">
                                        <p:cTn id="26" dur="500" fill="hold"/>
                                        <p:tgtEl>
                                          <p:spTgt spid="2478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47833"/>
                                        </p:tgtEl>
                                        <p:attrNameLst>
                                          <p:attrName>style.visibility</p:attrName>
                                        </p:attrNameLst>
                                      </p:cBhvr>
                                      <p:to>
                                        <p:strVal val="visible"/>
                                      </p:to>
                                    </p:set>
                                    <p:anim calcmode="lin" valueType="num">
                                      <p:cBhvr additive="base">
                                        <p:cTn id="31" dur="500" fill="hold"/>
                                        <p:tgtEl>
                                          <p:spTgt spid="247833"/>
                                        </p:tgtEl>
                                        <p:attrNameLst>
                                          <p:attrName>ppt_x</p:attrName>
                                        </p:attrNameLst>
                                      </p:cBhvr>
                                      <p:tavLst>
                                        <p:tav tm="0">
                                          <p:val>
                                            <p:strVal val="1+#ppt_w/2"/>
                                          </p:val>
                                        </p:tav>
                                        <p:tav tm="100000">
                                          <p:val>
                                            <p:strVal val="#ppt_x"/>
                                          </p:val>
                                        </p:tav>
                                      </p:tavLst>
                                    </p:anim>
                                    <p:anim calcmode="lin" valueType="num">
                                      <p:cBhvr additive="base">
                                        <p:cTn id="32" dur="500" fill="hold"/>
                                        <p:tgtEl>
                                          <p:spTgt spid="2478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nimBg="1"/>
      <p:bldP spid="247830" grpId="0"/>
      <p:bldP spid="247831" grpId="0"/>
      <p:bldP spid="24783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文本占位符 458754"/>
          <p:cNvSpPr>
            <a:spLocks noGrp="1"/>
          </p:cNvSpPr>
          <p:nvPr>
            <p:ph type="body" idx="1"/>
          </p:nvPr>
        </p:nvSpPr>
        <p:spPr>
          <a:xfrm>
            <a:off x="339725" y="323850"/>
            <a:ext cx="938213" cy="455613"/>
          </a:xfrm>
          <a:noFill/>
          <a:ln>
            <a:noFill/>
          </a:ln>
        </p:spPr>
        <p:txBody>
          <a:bodyPr/>
          <a:lstStyle/>
          <a:p>
            <a:pPr>
              <a:lnSpc>
                <a:spcPct val="80000"/>
              </a:lnSpc>
              <a:buNone/>
            </a:pPr>
            <a:r>
              <a:rPr lang="zh-CN" altLang="en-US" sz="2400" b="1" dirty="0">
                <a:solidFill>
                  <a:srgbClr val="2520F2"/>
                </a:solidFill>
              </a:rPr>
              <a:t>例：</a:t>
            </a:r>
          </a:p>
        </p:txBody>
      </p:sp>
      <p:sp>
        <p:nvSpPr>
          <p:cNvPr id="458756" name="矩形 458755"/>
          <p:cNvSpPr/>
          <p:nvPr/>
        </p:nvSpPr>
        <p:spPr>
          <a:xfrm>
            <a:off x="1047750" y="400050"/>
            <a:ext cx="7772400" cy="457200"/>
          </a:xfrm>
          <a:prstGeom prst="rect">
            <a:avLst/>
          </a:prstGeom>
          <a:noFill/>
          <a:ln w="9525">
            <a:noFill/>
          </a:ln>
        </p:spPr>
        <p:txBody>
          <a:bodyPr/>
          <a:lstStyle/>
          <a:p>
            <a:pPr marL="342900" indent="-342900" eaLnBrk="1" hangingPunct="1">
              <a:lnSpc>
                <a:spcPct val="80000"/>
              </a:lnSpc>
              <a:spcBef>
                <a:spcPct val="20000"/>
              </a:spcBef>
            </a:pPr>
            <a:r>
              <a:rPr lang="zh-CN" altLang="en-US" b="1" dirty="0">
                <a:latin typeface="Times New Roman" panose="02020603050405020304" pitchFamily="18" charset="0"/>
              </a:rPr>
              <a:t>电路中，为使负载获得最大功率，试求负载的阻抗</a:t>
            </a:r>
            <a:r>
              <a:rPr lang="en-US" altLang="zh-CN" b="1">
                <a:latin typeface="Times New Roman" panose="02020603050405020304" pitchFamily="18" charset="0"/>
              </a:rPr>
              <a:t>Z</a:t>
            </a:r>
            <a:r>
              <a:rPr lang="en-US" altLang="zh-CN" sz="1400" b="1">
                <a:latin typeface="Times New Roman" panose="02020603050405020304" pitchFamily="18" charset="0"/>
              </a:rPr>
              <a:t>L</a:t>
            </a:r>
            <a:r>
              <a:rPr lang="zh-CN" altLang="en-US" b="1" dirty="0">
                <a:latin typeface="Times New Roman" panose="02020603050405020304" pitchFamily="18" charset="0"/>
              </a:rPr>
              <a:t>。 </a:t>
            </a:r>
          </a:p>
        </p:txBody>
      </p:sp>
      <p:grpSp>
        <p:nvGrpSpPr>
          <p:cNvPr id="458760" name="组合 458759"/>
          <p:cNvGrpSpPr>
            <a:grpSpLocks noChangeAspect="1"/>
          </p:cNvGrpSpPr>
          <p:nvPr/>
        </p:nvGrpSpPr>
        <p:grpSpPr>
          <a:xfrm>
            <a:off x="1947863" y="779463"/>
            <a:ext cx="4708525" cy="2208212"/>
            <a:chOff x="1248" y="1273"/>
            <a:chExt cx="2966" cy="1391"/>
          </a:xfrm>
        </p:grpSpPr>
        <p:sp>
          <p:nvSpPr>
            <p:cNvPr id="458759" name="矩形 458758"/>
            <p:cNvSpPr>
              <a:spLocks noChangeAspect="1" noTextEdit="1"/>
            </p:cNvSpPr>
            <p:nvPr/>
          </p:nvSpPr>
          <p:spPr>
            <a:xfrm>
              <a:off x="1248" y="1273"/>
              <a:ext cx="2966" cy="1391"/>
            </a:xfrm>
            <a:prstGeom prst="rect">
              <a:avLst/>
            </a:prstGeom>
            <a:noFill/>
            <a:ln w="9525">
              <a:noFill/>
            </a:ln>
          </p:spPr>
          <p:txBody>
            <a:bodyPr/>
            <a:lstStyle/>
            <a:p>
              <a:endParaRPr lang="zh-CN" altLang="en-US"/>
            </a:p>
          </p:txBody>
        </p:sp>
        <p:grpSp>
          <p:nvGrpSpPr>
            <p:cNvPr id="458765" name="组合 458764"/>
            <p:cNvGrpSpPr/>
            <p:nvPr/>
          </p:nvGrpSpPr>
          <p:grpSpPr>
            <a:xfrm>
              <a:off x="2885" y="1701"/>
              <a:ext cx="210" cy="213"/>
              <a:chOff x="2885" y="1701"/>
              <a:chExt cx="210" cy="213"/>
            </a:xfrm>
          </p:grpSpPr>
          <p:sp>
            <p:nvSpPr>
              <p:cNvPr id="458761" name="矩形 458760"/>
              <p:cNvSpPr/>
              <p:nvPr/>
            </p:nvSpPr>
            <p:spPr>
              <a:xfrm>
                <a:off x="3043" y="1789"/>
                <a:ext cx="52" cy="125"/>
              </a:xfrm>
              <a:prstGeom prst="rect">
                <a:avLst/>
              </a:prstGeom>
              <a:noFill/>
              <a:ln w="9525">
                <a:noFill/>
              </a:ln>
            </p:spPr>
            <p:txBody>
              <a:bodyPr wrap="none" lIns="0" tIns="0" rIns="0" bIns="0">
                <a:spAutoFit/>
              </a:bodyPr>
              <a:lstStyle/>
              <a:p>
                <a:r>
                  <a:rPr lang="en-US" altLang="zh-CN" sz="1300">
                    <a:solidFill>
                      <a:srgbClr val="000000"/>
                    </a:solidFill>
                    <a:latin typeface="Times New Roman" panose="02020603050405020304" pitchFamily="18" charset="0"/>
                  </a:rPr>
                  <a:t>1</a:t>
                </a:r>
                <a:endParaRPr lang="en-US" altLang="zh-CN" b="1">
                  <a:latin typeface="Times New Roman" panose="02020603050405020304" pitchFamily="18" charset="0"/>
                </a:endParaRPr>
              </a:p>
            </p:txBody>
          </p:sp>
          <p:sp>
            <p:nvSpPr>
              <p:cNvPr id="458762" name="矩形 458761"/>
              <p:cNvSpPr/>
              <p:nvPr/>
            </p:nvSpPr>
            <p:spPr>
              <a:xfrm>
                <a:off x="2885" y="1728"/>
                <a:ext cx="68" cy="163"/>
              </a:xfrm>
              <a:prstGeom prst="rect">
                <a:avLst/>
              </a:prstGeom>
              <a:noFill/>
              <a:ln w="9525">
                <a:noFill/>
              </a:ln>
            </p:spPr>
            <p:txBody>
              <a:bodyPr wrap="none" lIns="0" tIns="0" rIns="0" bIns="0">
                <a:spAutoFit/>
              </a:bodyPr>
              <a:lstStyle/>
              <a:p>
                <a:r>
                  <a:rPr lang="en-US" altLang="zh-CN" sz="1700">
                    <a:solidFill>
                      <a:srgbClr val="000000"/>
                    </a:solidFill>
                    <a:latin typeface="Times New Roman" panose="02020603050405020304" pitchFamily="18" charset="0"/>
                  </a:rPr>
                  <a:t>4</a:t>
                </a:r>
                <a:endParaRPr lang="en-US" altLang="zh-CN" b="1">
                  <a:latin typeface="Times New Roman" panose="02020603050405020304" pitchFamily="18" charset="0"/>
                </a:endParaRPr>
              </a:p>
            </p:txBody>
          </p:sp>
          <p:sp>
            <p:nvSpPr>
              <p:cNvPr id="458763" name="矩形 458762"/>
              <p:cNvSpPr/>
              <p:nvPr/>
            </p:nvSpPr>
            <p:spPr>
              <a:xfrm>
                <a:off x="2945" y="1727"/>
                <a:ext cx="98" cy="163"/>
              </a:xfrm>
              <a:prstGeom prst="rect">
                <a:avLst/>
              </a:prstGeom>
              <a:noFill/>
              <a:ln w="9525">
                <a:noFill/>
              </a:ln>
            </p:spPr>
            <p:txBody>
              <a:bodyPr wrap="none" lIns="0" tIns="0" rIns="0" bIns="0">
                <a:spAutoFit/>
              </a:bodyPr>
              <a:lstStyle/>
              <a:p>
                <a:r>
                  <a:rPr lang="en-US" altLang="zh-CN" sz="1700" b="1" i="1">
                    <a:solidFill>
                      <a:srgbClr val="000000"/>
                    </a:solidFill>
                    <a:latin typeface="Times New Roman" panose="02020603050405020304" pitchFamily="18" charset="0"/>
                  </a:rPr>
                  <a:t>U</a:t>
                </a:r>
                <a:endParaRPr lang="en-US" altLang="zh-CN" b="1">
                  <a:latin typeface="Times New Roman" panose="02020603050405020304" pitchFamily="18" charset="0"/>
                </a:endParaRPr>
              </a:p>
            </p:txBody>
          </p:sp>
          <p:sp>
            <p:nvSpPr>
              <p:cNvPr id="458764" name="矩形 458763"/>
              <p:cNvSpPr/>
              <p:nvPr/>
            </p:nvSpPr>
            <p:spPr>
              <a:xfrm>
                <a:off x="2993" y="1701"/>
                <a:ext cx="45" cy="163"/>
              </a:xfrm>
              <a:prstGeom prst="rect">
                <a:avLst/>
              </a:prstGeom>
              <a:noFill/>
              <a:ln w="9525">
                <a:noFill/>
              </a:ln>
            </p:spPr>
            <p:txBody>
              <a:bodyPr wrap="none" lIns="0" tIns="0" rIns="0" bIns="0">
                <a:spAutoFit/>
              </a:bodyPr>
              <a:lstStyle/>
              <a:p>
                <a:r>
                  <a:rPr lang="en-US" altLang="zh-CN" sz="1700">
                    <a:solidFill>
                      <a:srgbClr val="000000"/>
                    </a:solidFill>
                    <a:latin typeface="MT Extra" panose="05050102010205020202" pitchFamily="18" charset="2"/>
                  </a:rPr>
                  <a:t>&amp;</a:t>
                </a:r>
                <a:endParaRPr lang="en-US" altLang="zh-CN" b="1">
                  <a:latin typeface="Times New Roman" panose="02020603050405020304" pitchFamily="18" charset="0"/>
                </a:endParaRPr>
              </a:p>
            </p:txBody>
          </p:sp>
        </p:grpSp>
        <p:sp>
          <p:nvSpPr>
            <p:cNvPr id="458766" name="矩形 458765"/>
            <p:cNvSpPr/>
            <p:nvPr/>
          </p:nvSpPr>
          <p:spPr>
            <a:xfrm>
              <a:off x="1301" y="1751"/>
              <a:ext cx="504"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1∠0°A</a:t>
              </a:r>
              <a:endParaRPr lang="en-US" altLang="zh-CN" b="1">
                <a:latin typeface="Times New Roman" panose="02020603050405020304" pitchFamily="18" charset="0"/>
              </a:endParaRPr>
            </a:p>
          </p:txBody>
        </p:sp>
        <p:sp>
          <p:nvSpPr>
            <p:cNvPr id="458767" name="矩形 458766"/>
            <p:cNvSpPr/>
            <p:nvPr/>
          </p:nvSpPr>
          <p:spPr>
            <a:xfrm>
              <a:off x="2582" y="1326"/>
              <a:ext cx="216"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j20</a:t>
              </a:r>
              <a:endParaRPr lang="en-US" altLang="zh-CN" b="1">
                <a:latin typeface="Times New Roman" panose="02020603050405020304" pitchFamily="18" charset="0"/>
              </a:endParaRPr>
            </a:p>
          </p:txBody>
        </p:sp>
        <p:sp>
          <p:nvSpPr>
            <p:cNvPr id="458768" name="矩形 458767"/>
            <p:cNvSpPr/>
            <p:nvPr/>
          </p:nvSpPr>
          <p:spPr>
            <a:xfrm>
              <a:off x="2806" y="1299"/>
              <a:ext cx="111" cy="173"/>
            </a:xfrm>
            <a:prstGeom prst="rect">
              <a:avLst/>
            </a:prstGeom>
            <a:noFill/>
            <a:ln w="9525">
              <a:noFill/>
            </a:ln>
          </p:spPr>
          <p:txBody>
            <a:bodyPr wrap="none" lIns="0" tIns="0" rIns="0" bIns="0">
              <a:spAutoFit/>
            </a:bodyPr>
            <a:lstStyle/>
            <a:p>
              <a:r>
                <a:rPr lang="en-US" altLang="zh-CN" sz="1800" b="1">
                  <a:solidFill>
                    <a:srgbClr val="000000"/>
                  </a:solidFill>
                  <a:latin typeface="Symbol" panose="05050102010706020507" pitchFamily="18" charset="2"/>
                </a:rPr>
                <a:t>W</a:t>
              </a:r>
              <a:endParaRPr lang="en-US" altLang="zh-CN" b="1">
                <a:latin typeface="Times New Roman" panose="02020603050405020304" pitchFamily="18" charset="0"/>
              </a:endParaRPr>
            </a:p>
          </p:txBody>
        </p:sp>
        <p:sp>
          <p:nvSpPr>
            <p:cNvPr id="458769" name="矩形 458768"/>
            <p:cNvSpPr/>
            <p:nvPr/>
          </p:nvSpPr>
          <p:spPr>
            <a:xfrm>
              <a:off x="3348" y="1936"/>
              <a:ext cx="183" cy="173"/>
            </a:xfrm>
            <a:prstGeom prst="rect">
              <a:avLst/>
            </a:prstGeom>
            <a:noFill/>
            <a:ln w="9525">
              <a:noFill/>
            </a:ln>
          </p:spPr>
          <p:txBody>
            <a:bodyPr wrap="none" lIns="0" tIns="0" rIns="0" bIns="0">
              <a:spAutoFit/>
            </a:bodyPr>
            <a:lstStyle/>
            <a:p>
              <a:r>
                <a:rPr lang="en-US" altLang="zh-CN" sz="1800" b="1">
                  <a:solidFill>
                    <a:srgbClr val="000000"/>
                  </a:solidFill>
                  <a:latin typeface="Symbol" panose="05050102010706020507" pitchFamily="18" charset="2"/>
                </a:rPr>
                <a:t>2W</a:t>
              </a:r>
              <a:endParaRPr lang="en-US" altLang="zh-CN" b="1">
                <a:latin typeface="Times New Roman" panose="02020603050405020304" pitchFamily="18" charset="0"/>
              </a:endParaRPr>
            </a:p>
          </p:txBody>
        </p:sp>
        <p:sp>
          <p:nvSpPr>
            <p:cNvPr id="458770" name="矩形 458769"/>
            <p:cNvSpPr/>
            <p:nvPr/>
          </p:nvSpPr>
          <p:spPr>
            <a:xfrm>
              <a:off x="4007" y="1912"/>
              <a:ext cx="91" cy="236"/>
            </a:xfrm>
            <a:prstGeom prst="rect">
              <a:avLst/>
            </a:prstGeom>
            <a:solidFill>
              <a:srgbClr val="FFFFFF"/>
            </a:solidFill>
            <a:ln w="9525">
              <a:noFill/>
            </a:ln>
          </p:spPr>
          <p:txBody>
            <a:bodyPr/>
            <a:lstStyle/>
            <a:p>
              <a:endParaRPr lang="zh-CN" altLang="en-US"/>
            </a:p>
          </p:txBody>
        </p:sp>
        <p:sp>
          <p:nvSpPr>
            <p:cNvPr id="458771" name="矩形 458770"/>
            <p:cNvSpPr/>
            <p:nvPr/>
          </p:nvSpPr>
          <p:spPr>
            <a:xfrm>
              <a:off x="4007" y="1912"/>
              <a:ext cx="91" cy="236"/>
            </a:xfrm>
            <a:prstGeom prst="rect">
              <a:avLst/>
            </a:prstGeom>
            <a:solidFill>
              <a:schemeClr val="accent1"/>
            </a:solidFill>
            <a:ln w="28575" cap="rnd" cmpd="sng">
              <a:solidFill>
                <a:srgbClr val="000000"/>
              </a:solidFill>
              <a:prstDash val="solid"/>
              <a:round/>
              <a:headEnd type="none" w="med" len="med"/>
              <a:tailEnd type="none" w="med" len="med"/>
            </a:ln>
          </p:spPr>
          <p:txBody>
            <a:bodyPr/>
            <a:lstStyle/>
            <a:p>
              <a:endParaRPr lang="zh-CN" altLang="en-US"/>
            </a:p>
          </p:txBody>
        </p:sp>
        <p:sp>
          <p:nvSpPr>
            <p:cNvPr id="458772" name="任意多边形 458771"/>
            <p:cNvSpPr/>
            <p:nvPr/>
          </p:nvSpPr>
          <p:spPr>
            <a:xfrm>
              <a:off x="1762" y="1912"/>
              <a:ext cx="218" cy="221"/>
            </a:xfrm>
            <a:custGeom>
              <a:avLst/>
              <a:gdLst/>
              <a:ahLst/>
              <a:cxnLst/>
              <a:rect l="0" t="0" r="0" b="0"/>
              <a:pathLst>
                <a:path w="264" h="267">
                  <a:moveTo>
                    <a:pt x="0" y="134"/>
                  </a:moveTo>
                  <a:cubicBezTo>
                    <a:pt x="0" y="60"/>
                    <a:pt x="59" y="0"/>
                    <a:pt x="132" y="0"/>
                  </a:cubicBezTo>
                  <a:cubicBezTo>
                    <a:pt x="205" y="0"/>
                    <a:pt x="264" y="60"/>
                    <a:pt x="264" y="134"/>
                  </a:cubicBezTo>
                  <a:cubicBezTo>
                    <a:pt x="264" y="134"/>
                    <a:pt x="264" y="134"/>
                    <a:pt x="264" y="134"/>
                  </a:cubicBezTo>
                  <a:cubicBezTo>
                    <a:pt x="264" y="208"/>
                    <a:pt x="205" y="267"/>
                    <a:pt x="132" y="267"/>
                  </a:cubicBezTo>
                  <a:cubicBezTo>
                    <a:pt x="59" y="267"/>
                    <a:pt x="0" y="208"/>
                    <a:pt x="0" y="134"/>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458773" name="任意多边形 458772"/>
            <p:cNvSpPr>
              <a:spLocks noEditPoints="1"/>
            </p:cNvSpPr>
            <p:nvPr/>
          </p:nvSpPr>
          <p:spPr>
            <a:xfrm>
              <a:off x="1762" y="1912"/>
              <a:ext cx="218" cy="221"/>
            </a:xfrm>
            <a:custGeom>
              <a:avLst/>
              <a:gdLst/>
              <a:ahLst/>
              <a:cxnLst/>
              <a:rect l="0" t="0" r="0" b="0"/>
              <a:pathLst>
                <a:path w="264" h="267">
                  <a:moveTo>
                    <a:pt x="0" y="134"/>
                  </a:moveTo>
                  <a:cubicBezTo>
                    <a:pt x="0" y="60"/>
                    <a:pt x="59" y="0"/>
                    <a:pt x="132" y="0"/>
                  </a:cubicBezTo>
                  <a:cubicBezTo>
                    <a:pt x="205" y="0"/>
                    <a:pt x="264" y="60"/>
                    <a:pt x="264" y="134"/>
                  </a:cubicBezTo>
                  <a:cubicBezTo>
                    <a:pt x="264" y="134"/>
                    <a:pt x="264" y="134"/>
                    <a:pt x="264" y="134"/>
                  </a:cubicBezTo>
                  <a:cubicBezTo>
                    <a:pt x="264" y="208"/>
                    <a:pt x="205" y="267"/>
                    <a:pt x="132" y="267"/>
                  </a:cubicBezTo>
                  <a:cubicBezTo>
                    <a:pt x="59" y="267"/>
                    <a:pt x="0" y="208"/>
                    <a:pt x="0" y="134"/>
                  </a:cubicBezTo>
                  <a:moveTo>
                    <a:pt x="0" y="134"/>
                  </a:moveTo>
                  <a:lnTo>
                    <a:pt x="264" y="134"/>
                  </a:lnTo>
                </a:path>
              </a:pathLst>
            </a:custGeom>
            <a:solidFill>
              <a:schemeClr val="accent1">
                <a:alpha val="100000"/>
              </a:schemeClr>
            </a:solidFill>
            <a:ln w="28575" cap="rnd" cmpd="sng">
              <a:solidFill>
                <a:srgbClr val="000000"/>
              </a:solidFill>
              <a:prstDash val="solid"/>
              <a:round/>
              <a:headEnd type="none" w="med" len="med"/>
              <a:tailEnd type="none" w="med" len="med"/>
            </a:ln>
          </p:spPr>
          <p:txBody>
            <a:bodyPr/>
            <a:lstStyle/>
            <a:p>
              <a:endParaRPr lang="zh-CN" altLang="en-US"/>
            </a:p>
          </p:txBody>
        </p:sp>
        <p:sp>
          <p:nvSpPr>
            <p:cNvPr id="458774" name="矩形 458773"/>
            <p:cNvSpPr/>
            <p:nvPr/>
          </p:nvSpPr>
          <p:spPr>
            <a:xfrm>
              <a:off x="2286" y="1927"/>
              <a:ext cx="90" cy="236"/>
            </a:xfrm>
            <a:prstGeom prst="rect">
              <a:avLst/>
            </a:prstGeom>
            <a:solidFill>
              <a:srgbClr val="FFFFFF"/>
            </a:solidFill>
            <a:ln w="9525">
              <a:noFill/>
            </a:ln>
          </p:spPr>
          <p:txBody>
            <a:bodyPr/>
            <a:lstStyle/>
            <a:p>
              <a:endParaRPr lang="zh-CN" altLang="en-US"/>
            </a:p>
          </p:txBody>
        </p:sp>
        <p:sp>
          <p:nvSpPr>
            <p:cNvPr id="458775" name="矩形 458774"/>
            <p:cNvSpPr/>
            <p:nvPr/>
          </p:nvSpPr>
          <p:spPr>
            <a:xfrm>
              <a:off x="2286" y="1927"/>
              <a:ext cx="90" cy="236"/>
            </a:xfrm>
            <a:prstGeom prst="rect">
              <a:avLst/>
            </a:prstGeom>
            <a:solidFill>
              <a:schemeClr val="accent1"/>
            </a:solidFill>
            <a:ln w="28575" cap="rnd" cmpd="sng">
              <a:solidFill>
                <a:srgbClr val="000000"/>
              </a:solidFill>
              <a:prstDash val="solid"/>
              <a:round/>
              <a:headEnd type="none" w="med" len="med"/>
              <a:tailEnd type="none" w="med" len="med"/>
            </a:ln>
          </p:spPr>
          <p:txBody>
            <a:bodyPr/>
            <a:lstStyle/>
            <a:p>
              <a:endParaRPr lang="zh-CN" altLang="en-US"/>
            </a:p>
          </p:txBody>
        </p:sp>
        <p:sp>
          <p:nvSpPr>
            <p:cNvPr id="458776" name="任意多边形 458775"/>
            <p:cNvSpPr/>
            <p:nvPr/>
          </p:nvSpPr>
          <p:spPr>
            <a:xfrm>
              <a:off x="2586" y="1557"/>
              <a:ext cx="330" cy="45"/>
            </a:xfrm>
            <a:custGeom>
              <a:avLst/>
              <a:gdLst/>
              <a:ahLst/>
              <a:cxnLst/>
              <a:rect l="0" t="0" r="0" b="0"/>
              <a:pathLst>
                <a:path w="330" h="45">
                  <a:moveTo>
                    <a:pt x="1" y="45"/>
                  </a:moveTo>
                  <a:cubicBezTo>
                    <a:pt x="0" y="22"/>
                    <a:pt x="18" y="2"/>
                    <a:pt x="40" y="1"/>
                  </a:cubicBezTo>
                  <a:cubicBezTo>
                    <a:pt x="64" y="0"/>
                    <a:pt x="83" y="18"/>
                    <a:pt x="83" y="42"/>
                  </a:cubicBezTo>
                  <a:cubicBezTo>
                    <a:pt x="83" y="43"/>
                    <a:pt x="83" y="44"/>
                    <a:pt x="83" y="45"/>
                  </a:cubicBezTo>
                  <a:cubicBezTo>
                    <a:pt x="83" y="22"/>
                    <a:pt x="100" y="2"/>
                    <a:pt x="123" y="1"/>
                  </a:cubicBezTo>
                  <a:cubicBezTo>
                    <a:pt x="146" y="0"/>
                    <a:pt x="165" y="18"/>
                    <a:pt x="166" y="42"/>
                  </a:cubicBezTo>
                  <a:cubicBezTo>
                    <a:pt x="166" y="43"/>
                    <a:pt x="166" y="44"/>
                    <a:pt x="166" y="45"/>
                  </a:cubicBezTo>
                  <a:cubicBezTo>
                    <a:pt x="165" y="22"/>
                    <a:pt x="182" y="2"/>
                    <a:pt x="206" y="1"/>
                  </a:cubicBezTo>
                  <a:cubicBezTo>
                    <a:pt x="228" y="0"/>
                    <a:pt x="247" y="18"/>
                    <a:pt x="248" y="42"/>
                  </a:cubicBezTo>
                  <a:cubicBezTo>
                    <a:pt x="248" y="43"/>
                    <a:pt x="248" y="44"/>
                    <a:pt x="248" y="45"/>
                  </a:cubicBezTo>
                  <a:cubicBezTo>
                    <a:pt x="247" y="22"/>
                    <a:pt x="265" y="2"/>
                    <a:pt x="287" y="1"/>
                  </a:cubicBezTo>
                  <a:cubicBezTo>
                    <a:pt x="310" y="0"/>
                    <a:pt x="329" y="18"/>
                    <a:pt x="330" y="42"/>
                  </a:cubicBezTo>
                  <a:cubicBezTo>
                    <a:pt x="330" y="43"/>
                    <a:pt x="330" y="44"/>
                    <a:pt x="330" y="45"/>
                  </a:cubicBez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458777" name="直接连接符 458776"/>
            <p:cNvSpPr/>
            <p:nvPr/>
          </p:nvSpPr>
          <p:spPr>
            <a:xfrm>
              <a:off x="2916" y="1602"/>
              <a:ext cx="79" cy="1"/>
            </a:xfrm>
            <a:prstGeom prst="line">
              <a:avLst/>
            </a:prstGeom>
            <a:ln w="17463" cap="rnd" cmpd="sng">
              <a:solidFill>
                <a:srgbClr val="000000"/>
              </a:solidFill>
              <a:prstDash val="solid"/>
              <a:headEnd type="none" w="med" len="med"/>
              <a:tailEnd type="none" w="med" len="med"/>
            </a:ln>
          </p:spPr>
        </p:sp>
        <p:sp>
          <p:nvSpPr>
            <p:cNvPr id="458778" name="直接连接符 458777"/>
            <p:cNvSpPr/>
            <p:nvPr/>
          </p:nvSpPr>
          <p:spPr>
            <a:xfrm flipH="1">
              <a:off x="2493" y="1602"/>
              <a:ext cx="94" cy="1"/>
            </a:xfrm>
            <a:prstGeom prst="line">
              <a:avLst/>
            </a:prstGeom>
            <a:ln w="17463" cap="rnd" cmpd="sng">
              <a:solidFill>
                <a:srgbClr val="000000"/>
              </a:solidFill>
              <a:prstDash val="solid"/>
              <a:headEnd type="none" w="med" len="med"/>
              <a:tailEnd type="none" w="med" len="med"/>
            </a:ln>
          </p:spPr>
        </p:sp>
        <p:sp>
          <p:nvSpPr>
            <p:cNvPr id="458779" name="矩形 458778"/>
            <p:cNvSpPr/>
            <p:nvPr/>
          </p:nvSpPr>
          <p:spPr>
            <a:xfrm>
              <a:off x="3572" y="1912"/>
              <a:ext cx="89" cy="236"/>
            </a:xfrm>
            <a:prstGeom prst="rect">
              <a:avLst/>
            </a:prstGeom>
            <a:solidFill>
              <a:srgbClr val="FFFFFF"/>
            </a:solidFill>
            <a:ln w="9525">
              <a:noFill/>
            </a:ln>
          </p:spPr>
          <p:txBody>
            <a:bodyPr/>
            <a:lstStyle/>
            <a:p>
              <a:endParaRPr lang="zh-CN" altLang="en-US"/>
            </a:p>
          </p:txBody>
        </p:sp>
        <p:sp>
          <p:nvSpPr>
            <p:cNvPr id="458780" name="矩形 458779"/>
            <p:cNvSpPr/>
            <p:nvPr/>
          </p:nvSpPr>
          <p:spPr>
            <a:xfrm>
              <a:off x="3572" y="1912"/>
              <a:ext cx="89" cy="236"/>
            </a:xfrm>
            <a:prstGeom prst="rect">
              <a:avLst/>
            </a:prstGeom>
            <a:solidFill>
              <a:schemeClr val="accent1"/>
            </a:solidFill>
            <a:ln w="28575" cap="rnd" cmpd="sng">
              <a:solidFill>
                <a:srgbClr val="000000"/>
              </a:solidFill>
              <a:prstDash val="solid"/>
              <a:round/>
              <a:headEnd type="none" w="med" len="med"/>
              <a:tailEnd type="none" w="med" len="med"/>
            </a:ln>
          </p:spPr>
          <p:txBody>
            <a:bodyPr/>
            <a:lstStyle/>
            <a:p>
              <a:endParaRPr lang="zh-CN" altLang="en-US"/>
            </a:p>
          </p:txBody>
        </p:sp>
        <p:sp>
          <p:nvSpPr>
            <p:cNvPr id="458781" name="直接连接符 458780"/>
            <p:cNvSpPr/>
            <p:nvPr/>
          </p:nvSpPr>
          <p:spPr>
            <a:xfrm flipH="1" flipV="1">
              <a:off x="3148" y="1917"/>
              <a:ext cx="132" cy="135"/>
            </a:xfrm>
            <a:prstGeom prst="line">
              <a:avLst/>
            </a:prstGeom>
            <a:ln w="28575" cap="rnd" cmpd="sng">
              <a:solidFill>
                <a:srgbClr val="000000"/>
              </a:solidFill>
              <a:prstDash val="solid"/>
              <a:headEnd type="none" w="med" len="med"/>
              <a:tailEnd type="none" w="med" len="med"/>
            </a:ln>
          </p:spPr>
        </p:sp>
        <p:sp>
          <p:nvSpPr>
            <p:cNvPr id="458782" name="直接连接符 458781"/>
            <p:cNvSpPr/>
            <p:nvPr/>
          </p:nvSpPr>
          <p:spPr>
            <a:xfrm flipH="1">
              <a:off x="3010" y="1912"/>
              <a:ext cx="133" cy="135"/>
            </a:xfrm>
            <a:prstGeom prst="line">
              <a:avLst/>
            </a:prstGeom>
            <a:ln w="28575" cap="rnd" cmpd="sng">
              <a:solidFill>
                <a:srgbClr val="000000"/>
              </a:solidFill>
              <a:prstDash val="solid"/>
              <a:headEnd type="none" w="med" len="med"/>
              <a:tailEnd type="none" w="med" len="med"/>
            </a:ln>
          </p:spPr>
        </p:sp>
        <p:sp>
          <p:nvSpPr>
            <p:cNvPr id="458783" name="直接连接符 458782"/>
            <p:cNvSpPr/>
            <p:nvPr/>
          </p:nvSpPr>
          <p:spPr>
            <a:xfrm flipH="1">
              <a:off x="3143" y="2052"/>
              <a:ext cx="137" cy="139"/>
            </a:xfrm>
            <a:prstGeom prst="line">
              <a:avLst/>
            </a:prstGeom>
            <a:ln w="28575" cap="rnd" cmpd="sng">
              <a:solidFill>
                <a:srgbClr val="000000"/>
              </a:solidFill>
              <a:prstDash val="solid"/>
              <a:headEnd type="none" w="med" len="med"/>
              <a:tailEnd type="none" w="med" len="med"/>
            </a:ln>
          </p:spPr>
        </p:sp>
        <p:sp>
          <p:nvSpPr>
            <p:cNvPr id="458784" name="直接连接符 458783"/>
            <p:cNvSpPr/>
            <p:nvPr/>
          </p:nvSpPr>
          <p:spPr>
            <a:xfrm flipH="1" flipV="1">
              <a:off x="3005" y="2052"/>
              <a:ext cx="138" cy="139"/>
            </a:xfrm>
            <a:prstGeom prst="line">
              <a:avLst/>
            </a:prstGeom>
            <a:ln w="28575" cap="rnd" cmpd="sng">
              <a:solidFill>
                <a:srgbClr val="000000"/>
              </a:solidFill>
              <a:prstDash val="solid"/>
              <a:headEnd type="none" w="med" len="med"/>
              <a:tailEnd type="none" w="med" len="med"/>
            </a:ln>
          </p:spPr>
        </p:sp>
        <p:sp>
          <p:nvSpPr>
            <p:cNvPr id="458785" name="直接连接符 458784"/>
            <p:cNvSpPr/>
            <p:nvPr/>
          </p:nvSpPr>
          <p:spPr>
            <a:xfrm flipH="1">
              <a:off x="3005" y="2052"/>
              <a:ext cx="275" cy="1"/>
            </a:xfrm>
            <a:prstGeom prst="line">
              <a:avLst/>
            </a:prstGeom>
            <a:ln w="28575" cap="rnd" cmpd="sng">
              <a:solidFill>
                <a:srgbClr val="000000"/>
              </a:solidFill>
              <a:prstDash val="solid"/>
              <a:headEnd type="none" w="med" len="med"/>
              <a:tailEnd type="none" w="med" len="med"/>
            </a:ln>
          </p:spPr>
        </p:sp>
        <p:sp>
          <p:nvSpPr>
            <p:cNvPr id="458786" name="矩形 458785"/>
            <p:cNvSpPr/>
            <p:nvPr/>
          </p:nvSpPr>
          <p:spPr>
            <a:xfrm>
              <a:off x="3850" y="1896"/>
              <a:ext cx="80"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Z</a:t>
              </a:r>
              <a:endParaRPr lang="en-US" altLang="zh-CN" b="1">
                <a:latin typeface="Times New Roman" panose="02020603050405020304" pitchFamily="18" charset="0"/>
              </a:endParaRPr>
            </a:p>
          </p:txBody>
        </p:sp>
        <p:sp>
          <p:nvSpPr>
            <p:cNvPr id="458787" name="矩形 458786"/>
            <p:cNvSpPr/>
            <p:nvPr/>
          </p:nvSpPr>
          <p:spPr>
            <a:xfrm>
              <a:off x="3929" y="2002"/>
              <a:ext cx="53" cy="115"/>
            </a:xfrm>
            <a:prstGeom prst="rect">
              <a:avLst/>
            </a:prstGeom>
            <a:noFill/>
            <a:ln w="9525">
              <a:noFill/>
            </a:ln>
          </p:spPr>
          <p:txBody>
            <a:bodyPr wrap="none" lIns="0" tIns="0" rIns="0" bIns="0">
              <a:spAutoFit/>
            </a:bodyPr>
            <a:lstStyle/>
            <a:p>
              <a:r>
                <a:rPr lang="en-US" altLang="zh-CN" sz="1200" i="1">
                  <a:solidFill>
                    <a:srgbClr val="000000"/>
                  </a:solidFill>
                  <a:latin typeface="Times New Roman" panose="02020603050405020304" pitchFamily="18" charset="0"/>
                </a:rPr>
                <a:t>L</a:t>
              </a:r>
              <a:endParaRPr lang="en-US" altLang="zh-CN" b="1">
                <a:latin typeface="Times New Roman" panose="02020603050405020304" pitchFamily="18" charset="0"/>
              </a:endParaRPr>
            </a:p>
          </p:txBody>
        </p:sp>
        <p:sp>
          <p:nvSpPr>
            <p:cNvPr id="458788" name="任意多边形 458787"/>
            <p:cNvSpPr>
              <a:spLocks noEditPoints="1"/>
            </p:cNvSpPr>
            <p:nvPr/>
          </p:nvSpPr>
          <p:spPr>
            <a:xfrm>
              <a:off x="2417" y="1691"/>
              <a:ext cx="87" cy="89"/>
            </a:xfrm>
            <a:custGeom>
              <a:avLst/>
              <a:gdLst/>
              <a:ahLst/>
              <a:cxnLst/>
              <a:rect l="0" t="0" r="0" b="0"/>
              <a:pathLst>
                <a:path w="87" h="89">
                  <a:moveTo>
                    <a:pt x="0" y="44"/>
                  </a:moveTo>
                  <a:lnTo>
                    <a:pt x="87" y="44"/>
                  </a:lnTo>
                  <a:moveTo>
                    <a:pt x="44" y="0"/>
                  </a:moveTo>
                  <a:lnTo>
                    <a:pt x="44" y="89"/>
                  </a:lnTo>
                </a:path>
              </a:pathLst>
            </a:custGeom>
            <a:noFill/>
            <a:ln w="17463" cap="rnd" cmpd="sng">
              <a:solidFill>
                <a:srgbClr val="000000"/>
              </a:solidFill>
              <a:prstDash val="solid"/>
              <a:round/>
              <a:headEnd type="none" w="med" len="med"/>
              <a:tailEnd type="none" w="med" len="med"/>
            </a:ln>
          </p:spPr>
          <p:txBody>
            <a:bodyPr/>
            <a:lstStyle/>
            <a:p>
              <a:endParaRPr lang="zh-CN" altLang="en-US"/>
            </a:p>
          </p:txBody>
        </p:sp>
        <p:sp>
          <p:nvSpPr>
            <p:cNvPr id="458789" name="直接连接符 458788"/>
            <p:cNvSpPr/>
            <p:nvPr/>
          </p:nvSpPr>
          <p:spPr>
            <a:xfrm>
              <a:off x="2417" y="2356"/>
              <a:ext cx="86" cy="1"/>
            </a:xfrm>
            <a:prstGeom prst="line">
              <a:avLst/>
            </a:prstGeom>
            <a:ln w="17463" cap="rnd" cmpd="sng">
              <a:solidFill>
                <a:srgbClr val="000000"/>
              </a:solidFill>
              <a:prstDash val="solid"/>
              <a:headEnd type="none" w="med" len="med"/>
              <a:tailEnd type="none" w="med" len="med"/>
            </a:ln>
          </p:spPr>
        </p:sp>
        <p:grpSp>
          <p:nvGrpSpPr>
            <p:cNvPr id="458793" name="组合 458792"/>
            <p:cNvGrpSpPr/>
            <p:nvPr/>
          </p:nvGrpSpPr>
          <p:grpSpPr>
            <a:xfrm>
              <a:off x="2428" y="1939"/>
              <a:ext cx="142" cy="197"/>
              <a:chOff x="2428" y="1939"/>
              <a:chExt cx="142" cy="197"/>
            </a:xfrm>
          </p:grpSpPr>
          <p:sp>
            <p:nvSpPr>
              <p:cNvPr id="458790" name="矩形 458789"/>
              <p:cNvSpPr/>
              <p:nvPr/>
            </p:nvSpPr>
            <p:spPr>
              <a:xfrm>
                <a:off x="2522" y="2021"/>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1</a:t>
                </a:r>
                <a:endParaRPr lang="en-US" altLang="zh-CN" b="1">
                  <a:latin typeface="Times New Roman" panose="02020603050405020304" pitchFamily="18" charset="0"/>
                </a:endParaRPr>
              </a:p>
            </p:txBody>
          </p:sp>
          <p:sp>
            <p:nvSpPr>
              <p:cNvPr id="458791" name="矩形 458790"/>
              <p:cNvSpPr/>
              <p:nvPr/>
            </p:nvSpPr>
            <p:spPr>
              <a:xfrm>
                <a:off x="2428" y="1964"/>
                <a:ext cx="92" cy="154"/>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pitchFamily="18" charset="0"/>
                  </a:rPr>
                  <a:t>U</a:t>
                </a:r>
                <a:endParaRPr lang="en-US" altLang="zh-CN" b="1">
                  <a:latin typeface="Times New Roman" panose="02020603050405020304" pitchFamily="18" charset="0"/>
                </a:endParaRPr>
              </a:p>
            </p:txBody>
          </p:sp>
          <p:sp>
            <p:nvSpPr>
              <p:cNvPr id="458792" name="矩形 458791"/>
              <p:cNvSpPr/>
              <p:nvPr/>
            </p:nvSpPr>
            <p:spPr>
              <a:xfrm>
                <a:off x="2474" y="1939"/>
                <a:ext cx="43" cy="154"/>
              </a:xfrm>
              <a:prstGeom prst="rect">
                <a:avLst/>
              </a:prstGeom>
              <a:noFill/>
              <a:ln w="9525">
                <a:noFill/>
              </a:ln>
            </p:spPr>
            <p:txBody>
              <a:bodyPr wrap="none" lIns="0" tIns="0" rIns="0" bIns="0">
                <a:spAutoFit/>
              </a:bodyPr>
              <a:lstStyle/>
              <a:p>
                <a:r>
                  <a:rPr lang="en-US" altLang="zh-CN" sz="1600">
                    <a:solidFill>
                      <a:srgbClr val="000000"/>
                    </a:solidFill>
                    <a:latin typeface="MT Extra" panose="05050102010205020202" pitchFamily="18" charset="2"/>
                  </a:rPr>
                  <a:t>&amp;</a:t>
                </a:r>
                <a:endParaRPr lang="en-US" altLang="zh-CN" b="1">
                  <a:latin typeface="Times New Roman" panose="02020603050405020304" pitchFamily="18" charset="0"/>
                </a:endParaRPr>
              </a:p>
            </p:txBody>
          </p:sp>
        </p:grpSp>
        <p:sp>
          <p:nvSpPr>
            <p:cNvPr id="458794" name="直接连接符 458793"/>
            <p:cNvSpPr/>
            <p:nvPr/>
          </p:nvSpPr>
          <p:spPr>
            <a:xfrm flipV="1">
              <a:off x="1871" y="1602"/>
              <a:ext cx="1" cy="310"/>
            </a:xfrm>
            <a:prstGeom prst="line">
              <a:avLst/>
            </a:prstGeom>
            <a:ln w="17463" cap="rnd" cmpd="sng">
              <a:solidFill>
                <a:srgbClr val="000000"/>
              </a:solidFill>
              <a:prstDash val="solid"/>
              <a:headEnd type="none" w="med" len="med"/>
              <a:tailEnd type="none" w="med" len="med"/>
            </a:ln>
          </p:spPr>
        </p:sp>
        <p:sp>
          <p:nvSpPr>
            <p:cNvPr id="458795" name="直接连接符 458794"/>
            <p:cNvSpPr/>
            <p:nvPr/>
          </p:nvSpPr>
          <p:spPr>
            <a:xfrm flipH="1">
              <a:off x="1871" y="1602"/>
              <a:ext cx="698" cy="1"/>
            </a:xfrm>
            <a:prstGeom prst="line">
              <a:avLst/>
            </a:prstGeom>
            <a:ln w="17463" cap="rnd" cmpd="sng">
              <a:solidFill>
                <a:srgbClr val="000000"/>
              </a:solidFill>
              <a:prstDash val="solid"/>
              <a:headEnd type="none" w="med" len="med"/>
              <a:tailEnd type="none" w="med" len="med"/>
            </a:ln>
          </p:spPr>
        </p:sp>
        <p:sp>
          <p:nvSpPr>
            <p:cNvPr id="458796" name="直接连接符 458795"/>
            <p:cNvSpPr/>
            <p:nvPr/>
          </p:nvSpPr>
          <p:spPr>
            <a:xfrm>
              <a:off x="2916" y="1602"/>
              <a:ext cx="1137" cy="1"/>
            </a:xfrm>
            <a:prstGeom prst="line">
              <a:avLst/>
            </a:prstGeom>
            <a:ln w="17463" cap="rnd" cmpd="sng">
              <a:solidFill>
                <a:srgbClr val="000000"/>
              </a:solidFill>
              <a:prstDash val="solid"/>
              <a:headEnd type="none" w="med" len="med"/>
              <a:tailEnd type="none" w="med" len="med"/>
            </a:ln>
          </p:spPr>
        </p:sp>
        <p:sp>
          <p:nvSpPr>
            <p:cNvPr id="458797" name="直接连接符 458796"/>
            <p:cNvSpPr/>
            <p:nvPr/>
          </p:nvSpPr>
          <p:spPr>
            <a:xfrm>
              <a:off x="4053" y="2148"/>
              <a:ext cx="1" cy="340"/>
            </a:xfrm>
            <a:prstGeom prst="line">
              <a:avLst/>
            </a:prstGeom>
            <a:ln w="17463" cap="rnd" cmpd="sng">
              <a:solidFill>
                <a:srgbClr val="000000"/>
              </a:solidFill>
              <a:prstDash val="solid"/>
              <a:headEnd type="none" w="med" len="med"/>
              <a:tailEnd type="none" w="med" len="med"/>
            </a:ln>
          </p:spPr>
        </p:sp>
        <p:sp>
          <p:nvSpPr>
            <p:cNvPr id="458798" name="直接连接符 458797"/>
            <p:cNvSpPr/>
            <p:nvPr/>
          </p:nvSpPr>
          <p:spPr>
            <a:xfrm flipH="1">
              <a:off x="1871" y="2488"/>
              <a:ext cx="2182" cy="1"/>
            </a:xfrm>
            <a:prstGeom prst="line">
              <a:avLst/>
            </a:prstGeom>
            <a:ln w="17463" cap="rnd" cmpd="sng">
              <a:solidFill>
                <a:srgbClr val="000000"/>
              </a:solidFill>
              <a:prstDash val="solid"/>
              <a:headEnd type="none" w="med" len="med"/>
              <a:tailEnd type="none" w="med" len="med"/>
            </a:ln>
          </p:spPr>
        </p:sp>
        <p:sp>
          <p:nvSpPr>
            <p:cNvPr id="458799" name="直接连接符 458798"/>
            <p:cNvSpPr/>
            <p:nvPr/>
          </p:nvSpPr>
          <p:spPr>
            <a:xfrm>
              <a:off x="1871" y="2133"/>
              <a:ext cx="1" cy="355"/>
            </a:xfrm>
            <a:prstGeom prst="line">
              <a:avLst/>
            </a:prstGeom>
            <a:ln w="17463" cap="rnd" cmpd="sng">
              <a:solidFill>
                <a:srgbClr val="000000"/>
              </a:solidFill>
              <a:prstDash val="solid"/>
              <a:headEnd type="none" w="med" len="med"/>
              <a:tailEnd type="none" w="med" len="med"/>
            </a:ln>
          </p:spPr>
        </p:sp>
        <p:sp>
          <p:nvSpPr>
            <p:cNvPr id="458800" name="直接连接符 458799"/>
            <p:cNvSpPr/>
            <p:nvPr/>
          </p:nvSpPr>
          <p:spPr>
            <a:xfrm flipV="1">
              <a:off x="2331" y="1602"/>
              <a:ext cx="1" cy="325"/>
            </a:xfrm>
            <a:prstGeom prst="line">
              <a:avLst/>
            </a:prstGeom>
            <a:ln w="17463" cap="rnd" cmpd="sng">
              <a:solidFill>
                <a:srgbClr val="000000"/>
              </a:solidFill>
              <a:prstDash val="solid"/>
              <a:headEnd type="none" w="med" len="med"/>
              <a:tailEnd type="none" w="med" len="med"/>
            </a:ln>
          </p:spPr>
        </p:sp>
        <p:sp>
          <p:nvSpPr>
            <p:cNvPr id="458801" name="直接连接符 458800"/>
            <p:cNvSpPr/>
            <p:nvPr/>
          </p:nvSpPr>
          <p:spPr>
            <a:xfrm>
              <a:off x="2331" y="2163"/>
              <a:ext cx="1" cy="325"/>
            </a:xfrm>
            <a:prstGeom prst="line">
              <a:avLst/>
            </a:prstGeom>
            <a:ln w="17463" cap="rnd" cmpd="sng">
              <a:solidFill>
                <a:srgbClr val="000000"/>
              </a:solidFill>
              <a:prstDash val="solid"/>
              <a:headEnd type="none" w="med" len="med"/>
              <a:tailEnd type="none" w="med" len="med"/>
            </a:ln>
          </p:spPr>
        </p:sp>
        <p:sp>
          <p:nvSpPr>
            <p:cNvPr id="458802" name="直接连接符 458801"/>
            <p:cNvSpPr/>
            <p:nvPr/>
          </p:nvSpPr>
          <p:spPr>
            <a:xfrm flipV="1">
              <a:off x="3616" y="1602"/>
              <a:ext cx="1" cy="310"/>
            </a:xfrm>
            <a:prstGeom prst="line">
              <a:avLst/>
            </a:prstGeom>
            <a:ln w="17463" cap="rnd" cmpd="sng">
              <a:solidFill>
                <a:srgbClr val="000000"/>
              </a:solidFill>
              <a:prstDash val="solid"/>
              <a:headEnd type="none" w="med" len="med"/>
              <a:tailEnd type="none" w="med" len="med"/>
            </a:ln>
          </p:spPr>
        </p:sp>
        <p:sp>
          <p:nvSpPr>
            <p:cNvPr id="458803" name="直接连接符 458802"/>
            <p:cNvSpPr/>
            <p:nvPr/>
          </p:nvSpPr>
          <p:spPr>
            <a:xfrm>
              <a:off x="3616" y="2148"/>
              <a:ext cx="1" cy="340"/>
            </a:xfrm>
            <a:prstGeom prst="line">
              <a:avLst/>
            </a:prstGeom>
            <a:ln w="17463" cap="rnd" cmpd="sng">
              <a:solidFill>
                <a:srgbClr val="000000"/>
              </a:solidFill>
              <a:prstDash val="solid"/>
              <a:headEnd type="none" w="med" len="med"/>
              <a:tailEnd type="none" w="med" len="med"/>
            </a:ln>
          </p:spPr>
        </p:sp>
        <p:sp>
          <p:nvSpPr>
            <p:cNvPr id="458804" name="直接连接符 458803"/>
            <p:cNvSpPr/>
            <p:nvPr/>
          </p:nvSpPr>
          <p:spPr>
            <a:xfrm flipV="1">
              <a:off x="4053" y="1602"/>
              <a:ext cx="1" cy="310"/>
            </a:xfrm>
            <a:prstGeom prst="line">
              <a:avLst/>
            </a:prstGeom>
            <a:ln w="17463" cap="rnd" cmpd="sng">
              <a:solidFill>
                <a:srgbClr val="000000"/>
              </a:solidFill>
              <a:prstDash val="solid"/>
              <a:headEnd type="none" w="med" len="med"/>
              <a:tailEnd type="none" w="med" len="med"/>
            </a:ln>
          </p:spPr>
        </p:sp>
        <p:sp>
          <p:nvSpPr>
            <p:cNvPr id="458805" name="直接连接符 458804"/>
            <p:cNvSpPr/>
            <p:nvPr/>
          </p:nvSpPr>
          <p:spPr>
            <a:xfrm flipV="1">
              <a:off x="3143" y="1602"/>
              <a:ext cx="1" cy="310"/>
            </a:xfrm>
            <a:prstGeom prst="line">
              <a:avLst/>
            </a:prstGeom>
            <a:ln w="17463" cap="rnd" cmpd="sng">
              <a:solidFill>
                <a:srgbClr val="000000"/>
              </a:solidFill>
              <a:prstDash val="solid"/>
              <a:headEnd type="none" w="med" len="med"/>
              <a:tailEnd type="none" w="med" len="med"/>
            </a:ln>
          </p:spPr>
        </p:sp>
        <p:sp>
          <p:nvSpPr>
            <p:cNvPr id="458806" name="直接连接符 458805"/>
            <p:cNvSpPr/>
            <p:nvPr/>
          </p:nvSpPr>
          <p:spPr>
            <a:xfrm>
              <a:off x="3143" y="2178"/>
              <a:ext cx="1" cy="310"/>
            </a:xfrm>
            <a:prstGeom prst="line">
              <a:avLst/>
            </a:prstGeom>
            <a:ln w="17463" cap="rnd" cmpd="sng">
              <a:solidFill>
                <a:srgbClr val="000000"/>
              </a:solidFill>
              <a:prstDash val="solid"/>
              <a:headEnd type="none" w="med" len="med"/>
              <a:tailEnd type="none" w="med" len="med"/>
            </a:ln>
          </p:spPr>
        </p:sp>
        <p:sp>
          <p:nvSpPr>
            <p:cNvPr id="458807" name="任意多边形 458806"/>
            <p:cNvSpPr/>
            <p:nvPr/>
          </p:nvSpPr>
          <p:spPr>
            <a:xfrm>
              <a:off x="2308" y="1580"/>
              <a:ext cx="44" cy="44"/>
            </a:xfrm>
            <a:custGeom>
              <a:avLst/>
              <a:gdLst/>
              <a:ahLst/>
              <a:cxnLst/>
              <a:rect l="0" t="0" r="0" b="0"/>
              <a:pathLst>
                <a:path w="53" h="53">
                  <a:moveTo>
                    <a:pt x="0" y="26"/>
                  </a:moveTo>
                  <a:cubicBezTo>
                    <a:pt x="0" y="12"/>
                    <a:pt x="12" y="0"/>
                    <a:pt x="26" y="0"/>
                  </a:cubicBezTo>
                  <a:cubicBezTo>
                    <a:pt x="41" y="0"/>
                    <a:pt x="53" y="12"/>
                    <a:pt x="53" y="26"/>
                  </a:cubicBezTo>
                  <a:cubicBezTo>
                    <a:pt x="53" y="26"/>
                    <a:pt x="53" y="26"/>
                    <a:pt x="53" y="26"/>
                  </a:cubicBezTo>
                  <a:cubicBezTo>
                    <a:pt x="53" y="41"/>
                    <a:pt x="41" y="53"/>
                    <a:pt x="26" y="53"/>
                  </a:cubicBezTo>
                  <a:cubicBezTo>
                    <a:pt x="12"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808" name="直接连接符 458807"/>
            <p:cNvSpPr/>
            <p:nvPr/>
          </p:nvSpPr>
          <p:spPr>
            <a:xfrm flipV="1">
              <a:off x="1871" y="1807"/>
              <a:ext cx="1" cy="105"/>
            </a:xfrm>
            <a:prstGeom prst="line">
              <a:avLst/>
            </a:prstGeom>
            <a:ln w="4763" cap="rnd" cmpd="sng">
              <a:solidFill>
                <a:srgbClr val="000000"/>
              </a:solidFill>
              <a:prstDash val="solid"/>
              <a:headEnd type="none" w="med" len="med"/>
              <a:tailEnd type="none" w="med" len="med"/>
            </a:ln>
          </p:spPr>
        </p:sp>
        <p:sp>
          <p:nvSpPr>
            <p:cNvPr id="458809" name="任意多边形 458808"/>
            <p:cNvSpPr/>
            <p:nvPr/>
          </p:nvSpPr>
          <p:spPr>
            <a:xfrm>
              <a:off x="1846" y="1735"/>
              <a:ext cx="52" cy="79"/>
            </a:xfrm>
            <a:custGeom>
              <a:avLst/>
              <a:gdLst/>
              <a:ahLst/>
              <a:cxnLst/>
              <a:rect l="0" t="0" r="0" b="0"/>
              <a:pathLst>
                <a:path w="52" h="79">
                  <a:moveTo>
                    <a:pt x="52" y="79"/>
                  </a:moveTo>
                  <a:lnTo>
                    <a:pt x="25" y="0"/>
                  </a:lnTo>
                  <a:lnTo>
                    <a:pt x="0" y="79"/>
                  </a:lnTo>
                  <a:lnTo>
                    <a:pt x="52" y="79"/>
                  </a:lnTo>
                  <a:close/>
                </a:path>
              </a:pathLst>
            </a:custGeom>
            <a:solidFill>
              <a:srgbClr val="000000"/>
            </a:solidFill>
            <a:ln w="9525">
              <a:noFill/>
            </a:ln>
          </p:spPr>
          <p:txBody>
            <a:bodyPr/>
            <a:lstStyle/>
            <a:p>
              <a:endParaRPr lang="zh-CN" altLang="en-US"/>
            </a:p>
          </p:txBody>
        </p:sp>
        <p:sp>
          <p:nvSpPr>
            <p:cNvPr id="458810" name="直接连接符 458809"/>
            <p:cNvSpPr/>
            <p:nvPr/>
          </p:nvSpPr>
          <p:spPr>
            <a:xfrm flipV="1">
              <a:off x="3143" y="1807"/>
              <a:ext cx="1" cy="105"/>
            </a:xfrm>
            <a:prstGeom prst="line">
              <a:avLst/>
            </a:prstGeom>
            <a:ln w="4763" cap="rnd" cmpd="sng">
              <a:solidFill>
                <a:srgbClr val="000000"/>
              </a:solidFill>
              <a:prstDash val="solid"/>
              <a:headEnd type="none" w="med" len="med"/>
              <a:tailEnd type="none" w="med" len="med"/>
            </a:ln>
          </p:spPr>
        </p:sp>
        <p:sp>
          <p:nvSpPr>
            <p:cNvPr id="458811" name="任意多边形 458810"/>
            <p:cNvSpPr/>
            <p:nvPr/>
          </p:nvSpPr>
          <p:spPr>
            <a:xfrm>
              <a:off x="3118" y="1735"/>
              <a:ext cx="51" cy="79"/>
            </a:xfrm>
            <a:custGeom>
              <a:avLst/>
              <a:gdLst/>
              <a:ahLst/>
              <a:cxnLst/>
              <a:rect l="0" t="0" r="0" b="0"/>
              <a:pathLst>
                <a:path w="51" h="79">
                  <a:moveTo>
                    <a:pt x="51" y="79"/>
                  </a:moveTo>
                  <a:lnTo>
                    <a:pt x="25" y="0"/>
                  </a:lnTo>
                  <a:lnTo>
                    <a:pt x="0" y="79"/>
                  </a:lnTo>
                  <a:lnTo>
                    <a:pt x="51" y="79"/>
                  </a:lnTo>
                  <a:close/>
                </a:path>
              </a:pathLst>
            </a:custGeom>
            <a:solidFill>
              <a:srgbClr val="000000"/>
            </a:solidFill>
            <a:ln w="9525">
              <a:noFill/>
            </a:ln>
          </p:spPr>
          <p:txBody>
            <a:bodyPr/>
            <a:lstStyle/>
            <a:p>
              <a:endParaRPr lang="zh-CN" altLang="en-US"/>
            </a:p>
          </p:txBody>
        </p:sp>
        <p:sp>
          <p:nvSpPr>
            <p:cNvPr id="458812" name="任意多边形 458811"/>
            <p:cNvSpPr/>
            <p:nvPr/>
          </p:nvSpPr>
          <p:spPr>
            <a:xfrm>
              <a:off x="3115" y="1580"/>
              <a:ext cx="43" cy="44"/>
            </a:xfrm>
            <a:custGeom>
              <a:avLst/>
              <a:gdLst/>
              <a:ahLst/>
              <a:cxnLst/>
              <a:rect l="0" t="0" r="0" b="0"/>
              <a:pathLst>
                <a:path w="52" h="53">
                  <a:moveTo>
                    <a:pt x="0" y="26"/>
                  </a:moveTo>
                  <a:cubicBezTo>
                    <a:pt x="0" y="12"/>
                    <a:pt x="11" y="0"/>
                    <a:pt x="26" y="0"/>
                  </a:cubicBezTo>
                  <a:cubicBezTo>
                    <a:pt x="41" y="0"/>
                    <a:pt x="52" y="12"/>
                    <a:pt x="52" y="26"/>
                  </a:cubicBezTo>
                  <a:cubicBezTo>
                    <a:pt x="52" y="26"/>
                    <a:pt x="52" y="26"/>
                    <a:pt x="52" y="26"/>
                  </a:cubicBezTo>
                  <a:cubicBezTo>
                    <a:pt x="52" y="41"/>
                    <a:pt x="41" y="53"/>
                    <a:pt x="26" y="53"/>
                  </a:cubicBezTo>
                  <a:cubicBezTo>
                    <a:pt x="11"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813" name="任意多边形 458812"/>
            <p:cNvSpPr/>
            <p:nvPr/>
          </p:nvSpPr>
          <p:spPr>
            <a:xfrm>
              <a:off x="3595" y="1580"/>
              <a:ext cx="43" cy="44"/>
            </a:xfrm>
            <a:custGeom>
              <a:avLst/>
              <a:gdLst/>
              <a:ahLst/>
              <a:cxnLst/>
              <a:rect l="0" t="0" r="0" b="0"/>
              <a:pathLst>
                <a:path w="53" h="53">
                  <a:moveTo>
                    <a:pt x="0" y="26"/>
                  </a:moveTo>
                  <a:cubicBezTo>
                    <a:pt x="0" y="12"/>
                    <a:pt x="12" y="0"/>
                    <a:pt x="26" y="0"/>
                  </a:cubicBezTo>
                  <a:cubicBezTo>
                    <a:pt x="41" y="0"/>
                    <a:pt x="53" y="12"/>
                    <a:pt x="53" y="26"/>
                  </a:cubicBezTo>
                  <a:cubicBezTo>
                    <a:pt x="53" y="26"/>
                    <a:pt x="53" y="26"/>
                    <a:pt x="53" y="26"/>
                  </a:cubicBezTo>
                  <a:cubicBezTo>
                    <a:pt x="53" y="41"/>
                    <a:pt x="41" y="53"/>
                    <a:pt x="26" y="53"/>
                  </a:cubicBezTo>
                  <a:cubicBezTo>
                    <a:pt x="12"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814" name="任意多边形 458813"/>
            <p:cNvSpPr/>
            <p:nvPr/>
          </p:nvSpPr>
          <p:spPr>
            <a:xfrm>
              <a:off x="2308" y="2465"/>
              <a:ext cx="44" cy="45"/>
            </a:xfrm>
            <a:custGeom>
              <a:avLst/>
              <a:gdLst/>
              <a:ahLst/>
              <a:cxnLst/>
              <a:rect l="0" t="0" r="0" b="0"/>
              <a:pathLst>
                <a:path w="53" h="54">
                  <a:moveTo>
                    <a:pt x="0" y="27"/>
                  </a:moveTo>
                  <a:cubicBezTo>
                    <a:pt x="0" y="12"/>
                    <a:pt x="12" y="0"/>
                    <a:pt x="26" y="0"/>
                  </a:cubicBezTo>
                  <a:cubicBezTo>
                    <a:pt x="41" y="0"/>
                    <a:pt x="53" y="12"/>
                    <a:pt x="53" y="27"/>
                  </a:cubicBezTo>
                  <a:cubicBezTo>
                    <a:pt x="53" y="27"/>
                    <a:pt x="53" y="27"/>
                    <a:pt x="53" y="27"/>
                  </a:cubicBezTo>
                  <a:cubicBezTo>
                    <a:pt x="53" y="42"/>
                    <a:pt x="41" y="54"/>
                    <a:pt x="26" y="54"/>
                  </a:cubicBezTo>
                  <a:cubicBezTo>
                    <a:pt x="12"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815" name="任意多边形 458814"/>
            <p:cNvSpPr/>
            <p:nvPr/>
          </p:nvSpPr>
          <p:spPr>
            <a:xfrm>
              <a:off x="3122" y="2465"/>
              <a:ext cx="43" cy="45"/>
            </a:xfrm>
            <a:custGeom>
              <a:avLst/>
              <a:gdLst/>
              <a:ahLst/>
              <a:cxnLst/>
              <a:rect l="0" t="0" r="0" b="0"/>
              <a:pathLst>
                <a:path w="52" h="54">
                  <a:moveTo>
                    <a:pt x="0" y="27"/>
                  </a:moveTo>
                  <a:cubicBezTo>
                    <a:pt x="0" y="12"/>
                    <a:pt x="11" y="0"/>
                    <a:pt x="26" y="0"/>
                  </a:cubicBezTo>
                  <a:cubicBezTo>
                    <a:pt x="41" y="0"/>
                    <a:pt x="52" y="12"/>
                    <a:pt x="52" y="27"/>
                  </a:cubicBezTo>
                  <a:cubicBezTo>
                    <a:pt x="52" y="27"/>
                    <a:pt x="52" y="27"/>
                    <a:pt x="52" y="27"/>
                  </a:cubicBezTo>
                  <a:cubicBezTo>
                    <a:pt x="52" y="42"/>
                    <a:pt x="41" y="54"/>
                    <a:pt x="26" y="54"/>
                  </a:cubicBezTo>
                  <a:cubicBezTo>
                    <a:pt x="11"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816" name="任意多边形 458815"/>
            <p:cNvSpPr/>
            <p:nvPr/>
          </p:nvSpPr>
          <p:spPr>
            <a:xfrm>
              <a:off x="3595" y="2465"/>
              <a:ext cx="43" cy="45"/>
            </a:xfrm>
            <a:custGeom>
              <a:avLst/>
              <a:gdLst/>
              <a:ahLst/>
              <a:cxnLst/>
              <a:rect l="0" t="0" r="0" b="0"/>
              <a:pathLst>
                <a:path w="53" h="54">
                  <a:moveTo>
                    <a:pt x="0" y="27"/>
                  </a:moveTo>
                  <a:cubicBezTo>
                    <a:pt x="0" y="12"/>
                    <a:pt x="12" y="0"/>
                    <a:pt x="26" y="0"/>
                  </a:cubicBezTo>
                  <a:cubicBezTo>
                    <a:pt x="41" y="0"/>
                    <a:pt x="53" y="12"/>
                    <a:pt x="53" y="27"/>
                  </a:cubicBezTo>
                  <a:cubicBezTo>
                    <a:pt x="53" y="27"/>
                    <a:pt x="53" y="27"/>
                    <a:pt x="53" y="27"/>
                  </a:cubicBezTo>
                  <a:cubicBezTo>
                    <a:pt x="53" y="42"/>
                    <a:pt x="41" y="54"/>
                    <a:pt x="26" y="54"/>
                  </a:cubicBezTo>
                  <a:cubicBezTo>
                    <a:pt x="12"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817" name="矩形 458816"/>
            <p:cNvSpPr/>
            <p:nvPr/>
          </p:nvSpPr>
          <p:spPr>
            <a:xfrm>
              <a:off x="2067" y="1962"/>
              <a:ext cx="183" cy="173"/>
            </a:xfrm>
            <a:prstGeom prst="rect">
              <a:avLst/>
            </a:prstGeom>
            <a:noFill/>
            <a:ln w="9525">
              <a:noFill/>
            </a:ln>
          </p:spPr>
          <p:txBody>
            <a:bodyPr wrap="none" lIns="0" tIns="0" rIns="0" bIns="0">
              <a:spAutoFit/>
            </a:bodyPr>
            <a:lstStyle/>
            <a:p>
              <a:r>
                <a:rPr lang="en-US" altLang="zh-CN" sz="1800" b="1">
                  <a:solidFill>
                    <a:srgbClr val="000000"/>
                  </a:solidFill>
                  <a:latin typeface="Symbol" panose="05050102010706020507" pitchFamily="18" charset="2"/>
                </a:rPr>
                <a:t>1W</a:t>
              </a:r>
              <a:endParaRPr lang="en-US" altLang="zh-CN" b="1">
                <a:latin typeface="Times New Roman" panose="02020603050405020304" pitchFamily="18" charset="0"/>
              </a:endParaRPr>
            </a:p>
          </p:txBody>
        </p:sp>
      </p:grpSp>
      <p:sp>
        <p:nvSpPr>
          <p:cNvPr id="458818" name="矩形 458817"/>
          <p:cNvSpPr/>
          <p:nvPr/>
        </p:nvSpPr>
        <p:spPr>
          <a:xfrm>
            <a:off x="339725" y="2443163"/>
            <a:ext cx="641350" cy="457200"/>
          </a:xfrm>
          <a:prstGeom prst="rect">
            <a:avLst/>
          </a:prstGeom>
          <a:noFill/>
          <a:ln w="19050">
            <a:noFill/>
          </a:ln>
        </p:spPr>
        <p:txBody>
          <a:bodyPr wrap="none" anchor="ctr">
            <a:spAutoFit/>
          </a:bodyPr>
          <a:lstStyle/>
          <a:p>
            <a:pPr>
              <a:spcBef>
                <a:spcPct val="0"/>
              </a:spcBef>
            </a:pPr>
            <a:r>
              <a:rPr lang="zh-CN" altLang="en-US" b="1" dirty="0">
                <a:solidFill>
                  <a:srgbClr val="FF0000"/>
                </a:solidFill>
                <a:latin typeface="宋体" panose="02010600030101010101" pitchFamily="2" charset="-122"/>
              </a:rPr>
              <a:t>解 </a:t>
            </a:r>
          </a:p>
        </p:txBody>
      </p:sp>
      <p:grpSp>
        <p:nvGrpSpPr>
          <p:cNvPr id="458823" name="组合 458822"/>
          <p:cNvGrpSpPr/>
          <p:nvPr/>
        </p:nvGrpSpPr>
        <p:grpSpPr>
          <a:xfrm>
            <a:off x="984250" y="2968625"/>
            <a:ext cx="7239000" cy="628650"/>
            <a:chOff x="600" y="2016"/>
            <a:chExt cx="4560" cy="396"/>
          </a:xfrm>
        </p:grpSpPr>
        <p:sp>
          <p:nvSpPr>
            <p:cNvPr id="458820" name="矩形 458819"/>
            <p:cNvSpPr/>
            <p:nvPr/>
          </p:nvSpPr>
          <p:spPr>
            <a:xfrm>
              <a:off x="600" y="2016"/>
              <a:ext cx="4560" cy="396"/>
            </a:xfrm>
            <a:prstGeom prst="rect">
              <a:avLst/>
            </a:prstGeom>
            <a:noFill/>
            <a:ln w="9525">
              <a:noFill/>
            </a:ln>
          </p:spPr>
          <p:txBody>
            <a:bodyPr/>
            <a:lstStyle/>
            <a:p>
              <a:pPr marL="342900" indent="-342900" eaLnBrk="1" hangingPunct="1"/>
              <a:r>
                <a:rPr lang="zh-CN" altLang="en-US" b="1" dirty="0">
                  <a:latin typeface="Times New Roman" panose="02020603050405020304" pitchFamily="18" charset="0"/>
                  <a:cs typeface="Times New Roman" panose="02020603050405020304" pitchFamily="18" charset="0"/>
                </a:rPr>
                <a:t>用外施电源法计算</a:t>
              </a:r>
              <a:r>
                <a:rPr lang="en-US" altLang="zh-CN" b="1">
                  <a:latin typeface="Times New Roman" panose="02020603050405020304" pitchFamily="18" charset="0"/>
                </a:rPr>
                <a:t>Z</a:t>
              </a:r>
              <a:r>
                <a:rPr lang="en-US" altLang="zh-CN" sz="1600" b="1">
                  <a:latin typeface="Times New Roman" panose="02020603050405020304" pitchFamily="18" charset="0"/>
                </a:rPr>
                <a:t>L</a:t>
              </a:r>
              <a:r>
                <a:rPr lang="zh-CN" altLang="en-US" b="1" dirty="0">
                  <a:latin typeface="Times New Roman" panose="02020603050405020304" pitchFamily="18" charset="0"/>
                  <a:cs typeface="Times New Roman" panose="02020603050405020304" pitchFamily="18" charset="0"/>
                </a:rPr>
                <a:t>以外的等效阻抗。将            </a:t>
              </a:r>
              <a:r>
                <a:rPr lang="en-US" altLang="zh-CN" b="1">
                  <a:latin typeface="Times New Roman" panose="02020603050405020304" pitchFamily="18" charset="0"/>
                </a:rPr>
                <a:t>A</a:t>
              </a:r>
            </a:p>
          </p:txBody>
        </p:sp>
        <p:graphicFrame>
          <p:nvGraphicFramePr>
            <p:cNvPr id="458819" name="对象 458818"/>
            <p:cNvGraphicFramePr/>
            <p:nvPr/>
          </p:nvGraphicFramePr>
          <p:xfrm>
            <a:off x="4217" y="2041"/>
            <a:ext cx="438" cy="225"/>
          </p:xfrm>
          <a:graphic>
            <a:graphicData uri="http://schemas.openxmlformats.org/presentationml/2006/ole">
              <mc:AlternateContent xmlns:mc="http://schemas.openxmlformats.org/markup-compatibility/2006">
                <mc:Choice xmlns:v="urn:schemas-microsoft-com:vml" Requires="v">
                  <p:oleObj spid="_x0000_s89145" r:id="rId3" imgW="354965" imgH="177800" progId="Equation.3">
                    <p:embed/>
                  </p:oleObj>
                </mc:Choice>
                <mc:Fallback>
                  <p:oleObj r:id="rId3" imgW="354965" imgH="177800" progId="Equation.3">
                    <p:embed/>
                    <p:pic>
                      <p:nvPicPr>
                        <p:cNvPr id="0" name="图片 3711"/>
                        <p:cNvPicPr/>
                        <p:nvPr/>
                      </p:nvPicPr>
                      <p:blipFill>
                        <a:blip r:embed="rId4"/>
                        <a:stretch>
                          <a:fillRect/>
                        </a:stretch>
                      </p:blipFill>
                      <p:spPr>
                        <a:xfrm>
                          <a:off x="4217" y="2041"/>
                          <a:ext cx="438" cy="225"/>
                        </a:xfrm>
                        <a:prstGeom prst="rect">
                          <a:avLst/>
                        </a:prstGeom>
                        <a:noFill/>
                        <a:ln w="38100">
                          <a:noFill/>
                          <a:miter/>
                        </a:ln>
                      </p:spPr>
                    </p:pic>
                  </p:oleObj>
                </mc:Fallback>
              </mc:AlternateContent>
            </a:graphicData>
          </a:graphic>
        </p:graphicFrame>
      </p:grpSp>
      <p:sp>
        <p:nvSpPr>
          <p:cNvPr id="458821" name="矩形 458820"/>
          <p:cNvSpPr/>
          <p:nvPr/>
        </p:nvSpPr>
        <p:spPr>
          <a:xfrm>
            <a:off x="1047750" y="3597275"/>
            <a:ext cx="6510338" cy="508000"/>
          </a:xfrm>
          <a:prstGeom prst="rect">
            <a:avLst/>
          </a:prstGeom>
          <a:noFill/>
          <a:ln w="9525">
            <a:noFill/>
          </a:ln>
        </p:spPr>
        <p:txBody>
          <a:bodyPr/>
          <a:lstStyle/>
          <a:p>
            <a:pPr marL="342900" indent="-342900" eaLnBrk="1" hangingPunct="1"/>
            <a:r>
              <a:rPr lang="zh-CN" altLang="en-US" b="1" dirty="0">
                <a:latin typeface="Times New Roman" panose="02020603050405020304" pitchFamily="18" charset="0"/>
                <a:cs typeface="Times New Roman" panose="02020603050405020304" pitchFamily="18" charset="0"/>
              </a:rPr>
              <a:t>电流源置零，用外施电源的方法求</a:t>
            </a:r>
            <a:r>
              <a:rPr lang="en-US" altLang="zh-CN" b="1" err="1">
                <a:latin typeface="Times New Roman" panose="02020603050405020304" pitchFamily="18" charset="0"/>
                <a:cs typeface="Times New Roman" panose="02020603050405020304" pitchFamily="18" charset="0"/>
              </a:rPr>
              <a:t>Zeq</a:t>
            </a:r>
            <a:r>
              <a:rPr lang="zh-CN" altLang="en-US"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ea typeface="Times New Roman" panose="02020603050405020304" pitchFamily="18" charset="0"/>
            </a:endParaRPr>
          </a:p>
        </p:txBody>
      </p:sp>
      <p:grpSp>
        <p:nvGrpSpPr>
          <p:cNvPr id="458886" name="组合 458885"/>
          <p:cNvGrpSpPr>
            <a:grpSpLocks noChangeAspect="1"/>
          </p:cNvGrpSpPr>
          <p:nvPr/>
        </p:nvGrpSpPr>
        <p:grpSpPr>
          <a:xfrm>
            <a:off x="2144713" y="4198938"/>
            <a:ext cx="4416425" cy="2055812"/>
            <a:chOff x="858" y="2586"/>
            <a:chExt cx="2782" cy="1295"/>
          </a:xfrm>
        </p:grpSpPr>
        <p:sp>
          <p:nvSpPr>
            <p:cNvPr id="458885" name="矩形 458884"/>
            <p:cNvSpPr>
              <a:spLocks noChangeAspect="1" noTextEdit="1"/>
            </p:cNvSpPr>
            <p:nvPr/>
          </p:nvSpPr>
          <p:spPr>
            <a:xfrm>
              <a:off x="858" y="2586"/>
              <a:ext cx="2782" cy="1295"/>
            </a:xfrm>
            <a:prstGeom prst="rect">
              <a:avLst/>
            </a:prstGeom>
            <a:noFill/>
            <a:ln w="9525">
              <a:noFill/>
            </a:ln>
          </p:spPr>
          <p:txBody>
            <a:bodyPr/>
            <a:lstStyle/>
            <a:p>
              <a:endParaRPr lang="zh-CN" altLang="en-US"/>
            </a:p>
          </p:txBody>
        </p:sp>
        <p:grpSp>
          <p:nvGrpSpPr>
            <p:cNvPr id="458891" name="组合 458890"/>
            <p:cNvGrpSpPr/>
            <p:nvPr/>
          </p:nvGrpSpPr>
          <p:grpSpPr>
            <a:xfrm>
              <a:off x="1895" y="3031"/>
              <a:ext cx="233" cy="212"/>
              <a:chOff x="1895" y="3031"/>
              <a:chExt cx="233" cy="212"/>
            </a:xfrm>
          </p:grpSpPr>
          <p:sp>
            <p:nvSpPr>
              <p:cNvPr id="458887" name="矩形 458886"/>
              <p:cNvSpPr/>
              <p:nvPr/>
            </p:nvSpPr>
            <p:spPr>
              <a:xfrm>
                <a:off x="2076" y="3118"/>
                <a:ext cx="52" cy="125"/>
              </a:xfrm>
              <a:prstGeom prst="rect">
                <a:avLst/>
              </a:prstGeom>
              <a:noFill/>
              <a:ln w="9525">
                <a:noFill/>
              </a:ln>
            </p:spPr>
            <p:txBody>
              <a:bodyPr wrap="none" lIns="0" tIns="0" rIns="0" bIns="0">
                <a:spAutoFit/>
              </a:bodyPr>
              <a:lstStyle/>
              <a:p>
                <a:r>
                  <a:rPr lang="en-US" altLang="zh-CN" sz="1300">
                    <a:solidFill>
                      <a:srgbClr val="000000"/>
                    </a:solidFill>
                    <a:latin typeface="Times New Roman" panose="02020603050405020304" pitchFamily="18" charset="0"/>
                  </a:rPr>
                  <a:t>1</a:t>
                </a:r>
                <a:endParaRPr lang="en-US" altLang="zh-CN" b="1">
                  <a:latin typeface="Times New Roman" panose="02020603050405020304" pitchFamily="18" charset="0"/>
                </a:endParaRPr>
              </a:p>
            </p:txBody>
          </p:sp>
          <p:sp>
            <p:nvSpPr>
              <p:cNvPr id="458888" name="矩形 458887"/>
              <p:cNvSpPr/>
              <p:nvPr/>
            </p:nvSpPr>
            <p:spPr>
              <a:xfrm>
                <a:off x="1895" y="3059"/>
                <a:ext cx="68" cy="163"/>
              </a:xfrm>
              <a:prstGeom prst="rect">
                <a:avLst/>
              </a:prstGeom>
              <a:noFill/>
              <a:ln w="9525">
                <a:noFill/>
              </a:ln>
            </p:spPr>
            <p:txBody>
              <a:bodyPr wrap="none" lIns="0" tIns="0" rIns="0" bIns="0">
                <a:spAutoFit/>
              </a:bodyPr>
              <a:lstStyle/>
              <a:p>
                <a:r>
                  <a:rPr lang="en-US" altLang="zh-CN" sz="1700">
                    <a:solidFill>
                      <a:srgbClr val="000000"/>
                    </a:solidFill>
                    <a:latin typeface="Times New Roman" panose="02020603050405020304" pitchFamily="18" charset="0"/>
                  </a:rPr>
                  <a:t>4</a:t>
                </a:r>
                <a:endParaRPr lang="en-US" altLang="zh-CN" b="1">
                  <a:latin typeface="Times New Roman" panose="02020603050405020304" pitchFamily="18" charset="0"/>
                </a:endParaRPr>
              </a:p>
            </p:txBody>
          </p:sp>
          <p:sp>
            <p:nvSpPr>
              <p:cNvPr id="458889" name="矩形 458888"/>
              <p:cNvSpPr/>
              <p:nvPr/>
            </p:nvSpPr>
            <p:spPr>
              <a:xfrm>
                <a:off x="1964" y="3058"/>
                <a:ext cx="98" cy="163"/>
              </a:xfrm>
              <a:prstGeom prst="rect">
                <a:avLst/>
              </a:prstGeom>
              <a:noFill/>
              <a:ln w="9525">
                <a:noFill/>
              </a:ln>
            </p:spPr>
            <p:txBody>
              <a:bodyPr wrap="none" lIns="0" tIns="0" rIns="0" bIns="0">
                <a:spAutoFit/>
              </a:bodyPr>
              <a:lstStyle/>
              <a:p>
                <a:r>
                  <a:rPr lang="en-US" altLang="zh-CN" sz="1700" b="1" i="1">
                    <a:solidFill>
                      <a:srgbClr val="000000"/>
                    </a:solidFill>
                    <a:latin typeface="Times New Roman" panose="02020603050405020304" pitchFamily="18" charset="0"/>
                  </a:rPr>
                  <a:t>U</a:t>
                </a:r>
                <a:endParaRPr lang="en-US" altLang="zh-CN" b="1">
                  <a:latin typeface="Times New Roman" panose="02020603050405020304" pitchFamily="18" charset="0"/>
                </a:endParaRPr>
              </a:p>
            </p:txBody>
          </p:sp>
          <p:sp>
            <p:nvSpPr>
              <p:cNvPr id="458890" name="矩形 458889"/>
              <p:cNvSpPr/>
              <p:nvPr/>
            </p:nvSpPr>
            <p:spPr>
              <a:xfrm>
                <a:off x="2019" y="3031"/>
                <a:ext cx="45" cy="163"/>
              </a:xfrm>
              <a:prstGeom prst="rect">
                <a:avLst/>
              </a:prstGeom>
              <a:noFill/>
              <a:ln w="9525">
                <a:noFill/>
              </a:ln>
            </p:spPr>
            <p:txBody>
              <a:bodyPr wrap="none" lIns="0" tIns="0" rIns="0" bIns="0">
                <a:spAutoFit/>
              </a:bodyPr>
              <a:lstStyle/>
              <a:p>
                <a:r>
                  <a:rPr lang="en-US" altLang="zh-CN" sz="1700">
                    <a:solidFill>
                      <a:srgbClr val="000000"/>
                    </a:solidFill>
                    <a:latin typeface="MT Extra" panose="05050102010205020202" pitchFamily="18" charset="2"/>
                  </a:rPr>
                  <a:t>&amp;</a:t>
                </a:r>
                <a:endParaRPr lang="en-US" altLang="zh-CN" b="1">
                  <a:latin typeface="Times New Roman" panose="02020603050405020304" pitchFamily="18" charset="0"/>
                </a:endParaRPr>
              </a:p>
            </p:txBody>
          </p:sp>
        </p:grpSp>
        <p:sp>
          <p:nvSpPr>
            <p:cNvPr id="458892" name="矩形 458891"/>
            <p:cNvSpPr/>
            <p:nvPr/>
          </p:nvSpPr>
          <p:spPr>
            <a:xfrm>
              <a:off x="1544" y="2627"/>
              <a:ext cx="228" cy="182"/>
            </a:xfrm>
            <a:prstGeom prst="rect">
              <a:avLst/>
            </a:prstGeom>
            <a:noFill/>
            <a:ln w="9525">
              <a:noFill/>
            </a:ln>
          </p:spPr>
          <p:txBody>
            <a:bodyPr wrap="none" lIns="0" tIns="0" rIns="0" bIns="0">
              <a:spAutoFit/>
            </a:bodyPr>
            <a:lstStyle/>
            <a:p>
              <a:r>
                <a:rPr lang="en-US" altLang="zh-CN" sz="1900" b="1">
                  <a:solidFill>
                    <a:srgbClr val="000000"/>
                  </a:solidFill>
                  <a:latin typeface="宋体" panose="02010600030101010101" pitchFamily="2" charset="-122"/>
                </a:rPr>
                <a:t>j20</a:t>
              </a:r>
              <a:endParaRPr lang="en-US" altLang="zh-CN" b="1">
                <a:latin typeface="Times New Roman" panose="02020603050405020304" pitchFamily="18" charset="0"/>
              </a:endParaRPr>
            </a:p>
          </p:txBody>
        </p:sp>
        <p:sp>
          <p:nvSpPr>
            <p:cNvPr id="458893" name="矩形 458892"/>
            <p:cNvSpPr/>
            <p:nvPr/>
          </p:nvSpPr>
          <p:spPr>
            <a:xfrm>
              <a:off x="1803" y="2600"/>
              <a:ext cx="117" cy="182"/>
            </a:xfrm>
            <a:prstGeom prst="rect">
              <a:avLst/>
            </a:prstGeom>
            <a:noFill/>
            <a:ln w="9525">
              <a:noFill/>
            </a:ln>
          </p:spPr>
          <p:txBody>
            <a:bodyPr wrap="none" lIns="0" tIns="0" rIns="0" bIns="0">
              <a:spAutoFit/>
            </a:bodyPr>
            <a:lstStyle/>
            <a:p>
              <a:r>
                <a:rPr lang="en-US" altLang="zh-CN" sz="1900" b="1">
                  <a:solidFill>
                    <a:srgbClr val="000000"/>
                  </a:solidFill>
                  <a:latin typeface="Symbol" panose="05050102010706020507" pitchFamily="18" charset="2"/>
                </a:rPr>
                <a:t>W</a:t>
              </a:r>
              <a:endParaRPr lang="en-US" altLang="zh-CN" b="1">
                <a:latin typeface="Times New Roman" panose="02020603050405020304" pitchFamily="18" charset="0"/>
              </a:endParaRPr>
            </a:p>
          </p:txBody>
        </p:sp>
        <p:sp>
          <p:nvSpPr>
            <p:cNvPr id="458894" name="矩形 458893"/>
            <p:cNvSpPr/>
            <p:nvPr/>
          </p:nvSpPr>
          <p:spPr>
            <a:xfrm>
              <a:off x="2429" y="3264"/>
              <a:ext cx="193" cy="182"/>
            </a:xfrm>
            <a:prstGeom prst="rect">
              <a:avLst/>
            </a:prstGeom>
            <a:noFill/>
            <a:ln w="9525">
              <a:noFill/>
            </a:ln>
          </p:spPr>
          <p:txBody>
            <a:bodyPr wrap="none" lIns="0" tIns="0" rIns="0" bIns="0">
              <a:spAutoFit/>
            </a:bodyPr>
            <a:lstStyle/>
            <a:p>
              <a:r>
                <a:rPr lang="en-US" altLang="zh-CN" sz="1900" b="1">
                  <a:solidFill>
                    <a:srgbClr val="000000"/>
                  </a:solidFill>
                  <a:latin typeface="Symbol" panose="05050102010706020507" pitchFamily="18" charset="2"/>
                </a:rPr>
                <a:t>2W</a:t>
              </a:r>
              <a:endParaRPr lang="en-US" altLang="zh-CN" b="1">
                <a:latin typeface="Times New Roman" panose="02020603050405020304" pitchFamily="18" charset="0"/>
              </a:endParaRPr>
            </a:p>
          </p:txBody>
        </p:sp>
        <p:sp>
          <p:nvSpPr>
            <p:cNvPr id="458895" name="矩形 458894"/>
            <p:cNvSpPr/>
            <p:nvPr/>
          </p:nvSpPr>
          <p:spPr>
            <a:xfrm>
              <a:off x="1202" y="3254"/>
              <a:ext cx="104" cy="247"/>
            </a:xfrm>
            <a:prstGeom prst="rect">
              <a:avLst/>
            </a:prstGeom>
            <a:solidFill>
              <a:srgbClr val="FFFFFF"/>
            </a:solidFill>
            <a:ln w="9525">
              <a:noFill/>
            </a:ln>
          </p:spPr>
          <p:txBody>
            <a:bodyPr/>
            <a:lstStyle/>
            <a:p>
              <a:endParaRPr lang="zh-CN" altLang="en-US"/>
            </a:p>
          </p:txBody>
        </p:sp>
        <p:sp>
          <p:nvSpPr>
            <p:cNvPr id="458896" name="矩形 458895"/>
            <p:cNvSpPr/>
            <p:nvPr/>
          </p:nvSpPr>
          <p:spPr>
            <a:xfrm>
              <a:off x="1202" y="3254"/>
              <a:ext cx="104" cy="247"/>
            </a:xfrm>
            <a:prstGeom prst="rect">
              <a:avLst/>
            </a:prstGeom>
            <a:solidFill>
              <a:schemeClr val="accent1"/>
            </a:solidFill>
            <a:ln w="33401" cap="rnd" cmpd="sng">
              <a:solidFill>
                <a:srgbClr val="000000"/>
              </a:solidFill>
              <a:prstDash val="solid"/>
              <a:round/>
              <a:headEnd type="none" w="med" len="med"/>
              <a:tailEnd type="none" w="med" len="med"/>
            </a:ln>
          </p:spPr>
          <p:txBody>
            <a:bodyPr/>
            <a:lstStyle/>
            <a:p>
              <a:endParaRPr lang="zh-CN" altLang="en-US"/>
            </a:p>
          </p:txBody>
        </p:sp>
        <p:sp>
          <p:nvSpPr>
            <p:cNvPr id="458897" name="任意多边形 458896"/>
            <p:cNvSpPr/>
            <p:nvPr/>
          </p:nvSpPr>
          <p:spPr>
            <a:xfrm>
              <a:off x="1548" y="2869"/>
              <a:ext cx="381" cy="47"/>
            </a:xfrm>
            <a:custGeom>
              <a:avLst/>
              <a:gdLst/>
              <a:ahLst/>
              <a:cxnLst/>
              <a:rect l="0" t="0" r="0" b="0"/>
              <a:pathLst>
                <a:path w="381" h="47">
                  <a:moveTo>
                    <a:pt x="2" y="47"/>
                  </a:moveTo>
                  <a:cubicBezTo>
                    <a:pt x="0" y="22"/>
                    <a:pt x="21" y="2"/>
                    <a:pt x="47" y="1"/>
                  </a:cubicBezTo>
                  <a:cubicBezTo>
                    <a:pt x="73" y="0"/>
                    <a:pt x="95" y="19"/>
                    <a:pt x="96" y="44"/>
                  </a:cubicBezTo>
                  <a:cubicBezTo>
                    <a:pt x="96" y="45"/>
                    <a:pt x="96" y="46"/>
                    <a:pt x="96" y="47"/>
                  </a:cubicBezTo>
                  <a:cubicBezTo>
                    <a:pt x="95" y="22"/>
                    <a:pt x="116" y="2"/>
                    <a:pt x="142" y="1"/>
                  </a:cubicBezTo>
                  <a:cubicBezTo>
                    <a:pt x="169" y="0"/>
                    <a:pt x="191" y="19"/>
                    <a:pt x="192" y="44"/>
                  </a:cubicBezTo>
                  <a:cubicBezTo>
                    <a:pt x="192" y="45"/>
                    <a:pt x="192" y="46"/>
                    <a:pt x="192" y="47"/>
                  </a:cubicBezTo>
                  <a:cubicBezTo>
                    <a:pt x="191" y="22"/>
                    <a:pt x="211" y="2"/>
                    <a:pt x="237" y="1"/>
                  </a:cubicBezTo>
                  <a:cubicBezTo>
                    <a:pt x="263" y="0"/>
                    <a:pt x="286" y="19"/>
                    <a:pt x="287" y="44"/>
                  </a:cubicBezTo>
                  <a:cubicBezTo>
                    <a:pt x="287" y="45"/>
                    <a:pt x="287" y="46"/>
                    <a:pt x="287" y="47"/>
                  </a:cubicBezTo>
                  <a:cubicBezTo>
                    <a:pt x="286" y="22"/>
                    <a:pt x="306" y="2"/>
                    <a:pt x="333" y="1"/>
                  </a:cubicBezTo>
                  <a:cubicBezTo>
                    <a:pt x="358" y="0"/>
                    <a:pt x="380" y="19"/>
                    <a:pt x="381" y="44"/>
                  </a:cubicBezTo>
                  <a:cubicBezTo>
                    <a:pt x="381" y="45"/>
                    <a:pt x="381" y="46"/>
                    <a:pt x="381" y="47"/>
                  </a:cubicBezTo>
                </a:path>
              </a:pathLst>
            </a:custGeom>
            <a:noFill/>
            <a:ln w="33338" cap="rnd" cmpd="sng">
              <a:solidFill>
                <a:srgbClr val="000000"/>
              </a:solidFill>
              <a:prstDash val="solid"/>
              <a:round/>
              <a:headEnd type="none" w="med" len="med"/>
              <a:tailEnd type="none" w="med" len="med"/>
            </a:ln>
          </p:spPr>
          <p:txBody>
            <a:bodyPr/>
            <a:lstStyle/>
            <a:p>
              <a:endParaRPr lang="zh-CN" altLang="en-US"/>
            </a:p>
          </p:txBody>
        </p:sp>
        <p:sp>
          <p:nvSpPr>
            <p:cNvPr id="458898" name="直接连接符 458897"/>
            <p:cNvSpPr/>
            <p:nvPr/>
          </p:nvSpPr>
          <p:spPr>
            <a:xfrm>
              <a:off x="1929" y="2916"/>
              <a:ext cx="91" cy="1"/>
            </a:xfrm>
            <a:prstGeom prst="line">
              <a:avLst/>
            </a:prstGeom>
            <a:ln w="19050" cap="rnd" cmpd="sng">
              <a:solidFill>
                <a:srgbClr val="000000"/>
              </a:solidFill>
              <a:prstDash val="solid"/>
              <a:headEnd type="none" w="med" len="med"/>
              <a:tailEnd type="none" w="med" len="med"/>
            </a:ln>
          </p:spPr>
        </p:sp>
        <p:sp>
          <p:nvSpPr>
            <p:cNvPr id="458899" name="直接连接符 458898"/>
            <p:cNvSpPr/>
            <p:nvPr/>
          </p:nvSpPr>
          <p:spPr>
            <a:xfrm flipH="1">
              <a:off x="1441" y="2916"/>
              <a:ext cx="109" cy="1"/>
            </a:xfrm>
            <a:prstGeom prst="line">
              <a:avLst/>
            </a:prstGeom>
            <a:ln w="19050" cap="rnd" cmpd="sng">
              <a:solidFill>
                <a:srgbClr val="000000"/>
              </a:solidFill>
              <a:prstDash val="solid"/>
              <a:headEnd type="none" w="med" len="med"/>
              <a:tailEnd type="none" w="med" len="med"/>
            </a:ln>
          </p:spPr>
        </p:sp>
        <p:sp>
          <p:nvSpPr>
            <p:cNvPr id="458900" name="矩形 458899"/>
            <p:cNvSpPr/>
            <p:nvPr/>
          </p:nvSpPr>
          <p:spPr>
            <a:xfrm>
              <a:off x="2686" y="3240"/>
              <a:ext cx="104" cy="246"/>
            </a:xfrm>
            <a:prstGeom prst="rect">
              <a:avLst/>
            </a:prstGeom>
            <a:solidFill>
              <a:srgbClr val="FFFFFF"/>
            </a:solidFill>
            <a:ln w="9525">
              <a:noFill/>
            </a:ln>
          </p:spPr>
          <p:txBody>
            <a:bodyPr/>
            <a:lstStyle/>
            <a:p>
              <a:endParaRPr lang="zh-CN" altLang="en-US"/>
            </a:p>
          </p:txBody>
        </p:sp>
        <p:sp>
          <p:nvSpPr>
            <p:cNvPr id="458901" name="矩形 458900"/>
            <p:cNvSpPr/>
            <p:nvPr/>
          </p:nvSpPr>
          <p:spPr>
            <a:xfrm>
              <a:off x="2686" y="3240"/>
              <a:ext cx="104" cy="246"/>
            </a:xfrm>
            <a:prstGeom prst="rect">
              <a:avLst/>
            </a:prstGeom>
            <a:solidFill>
              <a:schemeClr val="accent1"/>
            </a:solidFill>
            <a:ln w="33401" cap="rnd" cmpd="sng">
              <a:solidFill>
                <a:srgbClr val="000000"/>
              </a:solidFill>
              <a:prstDash val="solid"/>
              <a:round/>
              <a:headEnd type="none" w="med" len="med"/>
              <a:tailEnd type="none" w="med" len="med"/>
            </a:ln>
          </p:spPr>
          <p:txBody>
            <a:bodyPr/>
            <a:lstStyle/>
            <a:p>
              <a:endParaRPr lang="zh-CN" altLang="en-US"/>
            </a:p>
          </p:txBody>
        </p:sp>
        <p:sp>
          <p:nvSpPr>
            <p:cNvPr id="458902" name="直接连接符 458901"/>
            <p:cNvSpPr/>
            <p:nvPr/>
          </p:nvSpPr>
          <p:spPr>
            <a:xfrm flipH="1" flipV="1">
              <a:off x="2197" y="3245"/>
              <a:ext cx="154" cy="140"/>
            </a:xfrm>
            <a:prstGeom prst="line">
              <a:avLst/>
            </a:prstGeom>
            <a:ln w="33338" cap="rnd" cmpd="sng">
              <a:solidFill>
                <a:srgbClr val="000000"/>
              </a:solidFill>
              <a:prstDash val="solid"/>
              <a:headEnd type="none" w="med" len="med"/>
              <a:tailEnd type="none" w="med" len="med"/>
            </a:ln>
          </p:spPr>
        </p:sp>
        <p:sp>
          <p:nvSpPr>
            <p:cNvPr id="458903" name="直接连接符 458902"/>
            <p:cNvSpPr/>
            <p:nvPr/>
          </p:nvSpPr>
          <p:spPr>
            <a:xfrm flipH="1">
              <a:off x="2039" y="3240"/>
              <a:ext cx="152" cy="140"/>
            </a:xfrm>
            <a:prstGeom prst="line">
              <a:avLst/>
            </a:prstGeom>
            <a:ln w="33338" cap="rnd" cmpd="sng">
              <a:solidFill>
                <a:srgbClr val="000000"/>
              </a:solidFill>
              <a:prstDash val="solid"/>
              <a:headEnd type="none" w="med" len="med"/>
              <a:tailEnd type="none" w="med" len="med"/>
            </a:ln>
          </p:spPr>
        </p:sp>
        <p:sp>
          <p:nvSpPr>
            <p:cNvPr id="458904" name="直接连接符 458903"/>
            <p:cNvSpPr/>
            <p:nvPr/>
          </p:nvSpPr>
          <p:spPr>
            <a:xfrm flipH="1">
              <a:off x="2191" y="3385"/>
              <a:ext cx="160" cy="145"/>
            </a:xfrm>
            <a:prstGeom prst="line">
              <a:avLst/>
            </a:prstGeom>
            <a:ln w="33338" cap="rnd" cmpd="sng">
              <a:solidFill>
                <a:srgbClr val="000000"/>
              </a:solidFill>
              <a:prstDash val="solid"/>
              <a:headEnd type="none" w="med" len="med"/>
              <a:tailEnd type="none" w="med" len="med"/>
            </a:ln>
          </p:spPr>
        </p:sp>
        <p:sp>
          <p:nvSpPr>
            <p:cNvPr id="458905" name="直接连接符 458904"/>
            <p:cNvSpPr/>
            <p:nvPr/>
          </p:nvSpPr>
          <p:spPr>
            <a:xfrm flipH="1" flipV="1">
              <a:off x="2033" y="3385"/>
              <a:ext cx="158" cy="145"/>
            </a:xfrm>
            <a:prstGeom prst="line">
              <a:avLst/>
            </a:prstGeom>
            <a:ln w="33338" cap="rnd" cmpd="sng">
              <a:solidFill>
                <a:srgbClr val="000000"/>
              </a:solidFill>
              <a:prstDash val="solid"/>
              <a:headEnd type="none" w="med" len="med"/>
              <a:tailEnd type="none" w="med" len="med"/>
            </a:ln>
          </p:spPr>
        </p:sp>
        <p:sp>
          <p:nvSpPr>
            <p:cNvPr id="458906" name="直接连接符 458905"/>
            <p:cNvSpPr/>
            <p:nvPr/>
          </p:nvSpPr>
          <p:spPr>
            <a:xfrm flipH="1">
              <a:off x="2033" y="3385"/>
              <a:ext cx="318" cy="1"/>
            </a:xfrm>
            <a:prstGeom prst="line">
              <a:avLst/>
            </a:prstGeom>
            <a:ln w="33338" cap="rnd" cmpd="sng">
              <a:solidFill>
                <a:srgbClr val="000000"/>
              </a:solidFill>
              <a:prstDash val="solid"/>
              <a:headEnd type="none" w="med" len="med"/>
              <a:tailEnd type="none" w="med" len="med"/>
            </a:ln>
          </p:spPr>
        </p:sp>
        <p:sp>
          <p:nvSpPr>
            <p:cNvPr id="458907" name="任意多边形 458906"/>
            <p:cNvSpPr>
              <a:spLocks noEditPoints="1"/>
            </p:cNvSpPr>
            <p:nvPr/>
          </p:nvSpPr>
          <p:spPr>
            <a:xfrm>
              <a:off x="1353" y="3009"/>
              <a:ext cx="101" cy="92"/>
            </a:xfrm>
            <a:custGeom>
              <a:avLst/>
              <a:gdLst/>
              <a:ahLst/>
              <a:cxnLst/>
              <a:rect l="0" t="0" r="0" b="0"/>
              <a:pathLst>
                <a:path w="101" h="92">
                  <a:moveTo>
                    <a:pt x="0" y="46"/>
                  </a:moveTo>
                  <a:lnTo>
                    <a:pt x="101" y="46"/>
                  </a:lnTo>
                  <a:moveTo>
                    <a:pt x="50" y="0"/>
                  </a:moveTo>
                  <a:lnTo>
                    <a:pt x="50" y="92"/>
                  </a:lnTo>
                </a:path>
              </a:pathLst>
            </a:custGeom>
            <a:noFill/>
            <a:ln w="19050" cap="rnd" cmpd="sng">
              <a:solidFill>
                <a:srgbClr val="000000"/>
              </a:solidFill>
              <a:prstDash val="solid"/>
              <a:round/>
              <a:headEnd type="none" w="med" len="med"/>
              <a:tailEnd type="none" w="med" len="med"/>
            </a:ln>
          </p:spPr>
          <p:txBody>
            <a:bodyPr/>
            <a:lstStyle/>
            <a:p>
              <a:endParaRPr lang="zh-CN" altLang="en-US"/>
            </a:p>
          </p:txBody>
        </p:sp>
        <p:sp>
          <p:nvSpPr>
            <p:cNvPr id="458908" name="直接连接符 458907"/>
            <p:cNvSpPr/>
            <p:nvPr/>
          </p:nvSpPr>
          <p:spPr>
            <a:xfrm>
              <a:off x="1353" y="3702"/>
              <a:ext cx="99" cy="1"/>
            </a:xfrm>
            <a:prstGeom prst="line">
              <a:avLst/>
            </a:prstGeom>
            <a:ln w="19050" cap="rnd" cmpd="sng">
              <a:solidFill>
                <a:srgbClr val="000000"/>
              </a:solidFill>
              <a:prstDash val="solid"/>
              <a:headEnd type="none" w="med" len="med"/>
              <a:tailEnd type="none" w="med" len="med"/>
            </a:ln>
          </p:spPr>
        </p:sp>
        <p:grpSp>
          <p:nvGrpSpPr>
            <p:cNvPr id="458912" name="组合 458911"/>
            <p:cNvGrpSpPr/>
            <p:nvPr/>
          </p:nvGrpSpPr>
          <p:grpSpPr>
            <a:xfrm>
              <a:off x="1366" y="3266"/>
              <a:ext cx="161" cy="212"/>
              <a:chOff x="1366" y="3266"/>
              <a:chExt cx="161" cy="212"/>
            </a:xfrm>
          </p:grpSpPr>
          <p:sp>
            <p:nvSpPr>
              <p:cNvPr id="458909" name="矩形 458908"/>
              <p:cNvSpPr/>
              <p:nvPr/>
            </p:nvSpPr>
            <p:spPr>
              <a:xfrm>
                <a:off x="1475" y="3353"/>
                <a:ext cx="52" cy="125"/>
              </a:xfrm>
              <a:prstGeom prst="rect">
                <a:avLst/>
              </a:prstGeom>
              <a:noFill/>
              <a:ln w="9525">
                <a:noFill/>
              </a:ln>
            </p:spPr>
            <p:txBody>
              <a:bodyPr wrap="none" lIns="0" tIns="0" rIns="0" bIns="0">
                <a:spAutoFit/>
              </a:bodyPr>
              <a:lstStyle/>
              <a:p>
                <a:r>
                  <a:rPr lang="en-US" altLang="zh-CN" sz="1300">
                    <a:solidFill>
                      <a:srgbClr val="000000"/>
                    </a:solidFill>
                    <a:latin typeface="Times New Roman" panose="02020603050405020304" pitchFamily="18" charset="0"/>
                  </a:rPr>
                  <a:t>1</a:t>
                </a:r>
                <a:endParaRPr lang="en-US" altLang="zh-CN" b="1">
                  <a:latin typeface="Times New Roman" panose="02020603050405020304" pitchFamily="18" charset="0"/>
                </a:endParaRPr>
              </a:p>
            </p:txBody>
          </p:sp>
          <p:sp>
            <p:nvSpPr>
              <p:cNvPr id="458910" name="矩形 458909"/>
              <p:cNvSpPr/>
              <p:nvPr/>
            </p:nvSpPr>
            <p:spPr>
              <a:xfrm>
                <a:off x="1366" y="3293"/>
                <a:ext cx="98" cy="163"/>
              </a:xfrm>
              <a:prstGeom prst="rect">
                <a:avLst/>
              </a:prstGeom>
              <a:noFill/>
              <a:ln w="9525">
                <a:noFill/>
              </a:ln>
            </p:spPr>
            <p:txBody>
              <a:bodyPr wrap="none" lIns="0" tIns="0" rIns="0" bIns="0">
                <a:spAutoFit/>
              </a:bodyPr>
              <a:lstStyle/>
              <a:p>
                <a:r>
                  <a:rPr lang="en-US" altLang="zh-CN" sz="1700" b="1" i="1">
                    <a:solidFill>
                      <a:srgbClr val="000000"/>
                    </a:solidFill>
                    <a:latin typeface="Times New Roman" panose="02020603050405020304" pitchFamily="18" charset="0"/>
                  </a:rPr>
                  <a:t>U</a:t>
                </a:r>
                <a:endParaRPr lang="en-US" altLang="zh-CN" b="1">
                  <a:latin typeface="Times New Roman" panose="02020603050405020304" pitchFamily="18" charset="0"/>
                </a:endParaRPr>
              </a:p>
            </p:txBody>
          </p:sp>
          <p:sp>
            <p:nvSpPr>
              <p:cNvPr id="458911" name="矩形 458910"/>
              <p:cNvSpPr/>
              <p:nvPr/>
            </p:nvSpPr>
            <p:spPr>
              <a:xfrm>
                <a:off x="1419" y="3266"/>
                <a:ext cx="45" cy="163"/>
              </a:xfrm>
              <a:prstGeom prst="rect">
                <a:avLst/>
              </a:prstGeom>
              <a:noFill/>
              <a:ln w="9525">
                <a:noFill/>
              </a:ln>
            </p:spPr>
            <p:txBody>
              <a:bodyPr wrap="none" lIns="0" tIns="0" rIns="0" bIns="0">
                <a:spAutoFit/>
              </a:bodyPr>
              <a:lstStyle/>
              <a:p>
                <a:r>
                  <a:rPr lang="en-US" altLang="zh-CN" sz="1700">
                    <a:solidFill>
                      <a:srgbClr val="000000"/>
                    </a:solidFill>
                    <a:latin typeface="MT Extra" panose="05050102010205020202" pitchFamily="18" charset="2"/>
                  </a:rPr>
                  <a:t>&amp;</a:t>
                </a:r>
                <a:endParaRPr lang="en-US" altLang="zh-CN" b="1">
                  <a:latin typeface="Times New Roman" panose="02020603050405020304" pitchFamily="18" charset="0"/>
                </a:endParaRPr>
              </a:p>
            </p:txBody>
          </p:sp>
        </p:grpSp>
        <p:sp>
          <p:nvSpPr>
            <p:cNvPr id="458913" name="直接连接符 458912"/>
            <p:cNvSpPr/>
            <p:nvPr/>
          </p:nvSpPr>
          <p:spPr>
            <a:xfrm flipH="1">
              <a:off x="1256" y="2916"/>
              <a:ext cx="273" cy="1"/>
            </a:xfrm>
            <a:prstGeom prst="line">
              <a:avLst/>
            </a:prstGeom>
            <a:ln w="19050" cap="rnd" cmpd="sng">
              <a:solidFill>
                <a:srgbClr val="000000"/>
              </a:solidFill>
              <a:prstDash val="solid"/>
              <a:headEnd type="none" w="med" len="med"/>
              <a:tailEnd type="none" w="med" len="med"/>
            </a:ln>
          </p:spPr>
        </p:sp>
        <p:sp>
          <p:nvSpPr>
            <p:cNvPr id="458914" name="直接连接符 458913"/>
            <p:cNvSpPr/>
            <p:nvPr/>
          </p:nvSpPr>
          <p:spPr>
            <a:xfrm>
              <a:off x="1929" y="2916"/>
              <a:ext cx="1313" cy="1"/>
            </a:xfrm>
            <a:prstGeom prst="line">
              <a:avLst/>
            </a:prstGeom>
            <a:ln w="19050" cap="rnd" cmpd="sng">
              <a:solidFill>
                <a:srgbClr val="000000"/>
              </a:solidFill>
              <a:prstDash val="solid"/>
              <a:headEnd type="none" w="med" len="med"/>
              <a:tailEnd type="none" w="med" len="med"/>
            </a:ln>
          </p:spPr>
        </p:sp>
        <p:sp>
          <p:nvSpPr>
            <p:cNvPr id="458915" name="直接连接符 458914"/>
            <p:cNvSpPr/>
            <p:nvPr/>
          </p:nvSpPr>
          <p:spPr>
            <a:xfrm>
              <a:off x="3242" y="3466"/>
              <a:ext cx="1" cy="374"/>
            </a:xfrm>
            <a:prstGeom prst="line">
              <a:avLst/>
            </a:prstGeom>
            <a:ln w="19050" cap="rnd" cmpd="sng">
              <a:solidFill>
                <a:srgbClr val="000000"/>
              </a:solidFill>
              <a:prstDash val="solid"/>
              <a:headEnd type="none" w="med" len="med"/>
              <a:tailEnd type="none" w="med" len="med"/>
            </a:ln>
          </p:spPr>
        </p:sp>
        <p:sp>
          <p:nvSpPr>
            <p:cNvPr id="458916" name="直接连接符 458915"/>
            <p:cNvSpPr/>
            <p:nvPr/>
          </p:nvSpPr>
          <p:spPr>
            <a:xfrm flipH="1">
              <a:off x="1256" y="3840"/>
              <a:ext cx="1986" cy="1"/>
            </a:xfrm>
            <a:prstGeom prst="line">
              <a:avLst/>
            </a:prstGeom>
            <a:ln w="19050" cap="rnd" cmpd="sng">
              <a:solidFill>
                <a:srgbClr val="000000"/>
              </a:solidFill>
              <a:prstDash val="solid"/>
              <a:headEnd type="none" w="med" len="med"/>
              <a:tailEnd type="none" w="med" len="med"/>
            </a:ln>
          </p:spPr>
        </p:sp>
        <p:sp>
          <p:nvSpPr>
            <p:cNvPr id="458917" name="直接连接符 458916"/>
            <p:cNvSpPr/>
            <p:nvPr/>
          </p:nvSpPr>
          <p:spPr>
            <a:xfrm flipV="1">
              <a:off x="1254" y="2916"/>
              <a:ext cx="1" cy="338"/>
            </a:xfrm>
            <a:prstGeom prst="line">
              <a:avLst/>
            </a:prstGeom>
            <a:ln w="19050" cap="rnd" cmpd="sng">
              <a:solidFill>
                <a:srgbClr val="000000"/>
              </a:solidFill>
              <a:prstDash val="solid"/>
              <a:headEnd type="none" w="med" len="med"/>
              <a:tailEnd type="none" w="med" len="med"/>
            </a:ln>
          </p:spPr>
        </p:sp>
        <p:sp>
          <p:nvSpPr>
            <p:cNvPr id="458918" name="直接连接符 458917"/>
            <p:cNvSpPr/>
            <p:nvPr/>
          </p:nvSpPr>
          <p:spPr>
            <a:xfrm>
              <a:off x="1254" y="3501"/>
              <a:ext cx="1" cy="339"/>
            </a:xfrm>
            <a:prstGeom prst="line">
              <a:avLst/>
            </a:prstGeom>
            <a:ln w="19050" cap="rnd" cmpd="sng">
              <a:solidFill>
                <a:srgbClr val="000000"/>
              </a:solidFill>
              <a:prstDash val="solid"/>
              <a:headEnd type="none" w="med" len="med"/>
              <a:tailEnd type="none" w="med" len="med"/>
            </a:ln>
          </p:spPr>
        </p:sp>
        <p:sp>
          <p:nvSpPr>
            <p:cNvPr id="458919" name="直接连接符 458918"/>
            <p:cNvSpPr/>
            <p:nvPr/>
          </p:nvSpPr>
          <p:spPr>
            <a:xfrm flipV="1">
              <a:off x="2738" y="2916"/>
              <a:ext cx="1" cy="324"/>
            </a:xfrm>
            <a:prstGeom prst="line">
              <a:avLst/>
            </a:prstGeom>
            <a:ln w="19050" cap="rnd" cmpd="sng">
              <a:solidFill>
                <a:srgbClr val="000000"/>
              </a:solidFill>
              <a:prstDash val="solid"/>
              <a:headEnd type="none" w="med" len="med"/>
              <a:tailEnd type="none" w="med" len="med"/>
            </a:ln>
          </p:spPr>
        </p:sp>
        <p:sp>
          <p:nvSpPr>
            <p:cNvPr id="458920" name="直接连接符 458919"/>
            <p:cNvSpPr/>
            <p:nvPr/>
          </p:nvSpPr>
          <p:spPr>
            <a:xfrm>
              <a:off x="2738" y="3486"/>
              <a:ext cx="1" cy="354"/>
            </a:xfrm>
            <a:prstGeom prst="line">
              <a:avLst/>
            </a:prstGeom>
            <a:ln w="19050" cap="rnd" cmpd="sng">
              <a:solidFill>
                <a:srgbClr val="000000"/>
              </a:solidFill>
              <a:prstDash val="solid"/>
              <a:headEnd type="none" w="med" len="med"/>
              <a:tailEnd type="none" w="med" len="med"/>
            </a:ln>
          </p:spPr>
        </p:sp>
        <p:sp>
          <p:nvSpPr>
            <p:cNvPr id="458921" name="直接连接符 458920"/>
            <p:cNvSpPr/>
            <p:nvPr/>
          </p:nvSpPr>
          <p:spPr>
            <a:xfrm flipV="1">
              <a:off x="3242" y="2916"/>
              <a:ext cx="1" cy="324"/>
            </a:xfrm>
            <a:prstGeom prst="line">
              <a:avLst/>
            </a:prstGeom>
            <a:ln w="19050" cap="rnd" cmpd="sng">
              <a:solidFill>
                <a:srgbClr val="000000"/>
              </a:solidFill>
              <a:prstDash val="solid"/>
              <a:headEnd type="none" w="med" len="med"/>
              <a:tailEnd type="none" w="med" len="med"/>
            </a:ln>
          </p:spPr>
        </p:sp>
        <p:sp>
          <p:nvSpPr>
            <p:cNvPr id="458922" name="直接连接符 458921"/>
            <p:cNvSpPr/>
            <p:nvPr/>
          </p:nvSpPr>
          <p:spPr>
            <a:xfrm flipV="1">
              <a:off x="2191" y="2916"/>
              <a:ext cx="1" cy="324"/>
            </a:xfrm>
            <a:prstGeom prst="line">
              <a:avLst/>
            </a:prstGeom>
            <a:ln w="19050" cap="rnd" cmpd="sng">
              <a:solidFill>
                <a:srgbClr val="000000"/>
              </a:solidFill>
              <a:prstDash val="solid"/>
              <a:headEnd type="none" w="med" len="med"/>
              <a:tailEnd type="none" w="med" len="med"/>
            </a:ln>
          </p:spPr>
        </p:sp>
        <p:sp>
          <p:nvSpPr>
            <p:cNvPr id="458923" name="直接连接符 458922"/>
            <p:cNvSpPr/>
            <p:nvPr/>
          </p:nvSpPr>
          <p:spPr>
            <a:xfrm>
              <a:off x="2191" y="3516"/>
              <a:ext cx="1" cy="324"/>
            </a:xfrm>
            <a:prstGeom prst="line">
              <a:avLst/>
            </a:prstGeom>
            <a:ln w="19050" cap="rnd" cmpd="sng">
              <a:solidFill>
                <a:srgbClr val="000000"/>
              </a:solidFill>
              <a:prstDash val="solid"/>
              <a:headEnd type="none" w="med" len="med"/>
              <a:tailEnd type="none" w="med" len="med"/>
            </a:ln>
          </p:spPr>
        </p:sp>
        <p:sp>
          <p:nvSpPr>
            <p:cNvPr id="458924" name="直接连接符 458923"/>
            <p:cNvSpPr/>
            <p:nvPr/>
          </p:nvSpPr>
          <p:spPr>
            <a:xfrm flipV="1">
              <a:off x="2191" y="3130"/>
              <a:ext cx="1" cy="110"/>
            </a:xfrm>
            <a:prstGeom prst="line">
              <a:avLst/>
            </a:prstGeom>
            <a:ln w="6350" cap="rnd" cmpd="sng">
              <a:solidFill>
                <a:srgbClr val="000000"/>
              </a:solidFill>
              <a:prstDash val="solid"/>
              <a:headEnd type="none" w="med" len="med"/>
              <a:tailEnd type="none" w="med" len="med"/>
            </a:ln>
          </p:spPr>
        </p:sp>
        <p:sp>
          <p:nvSpPr>
            <p:cNvPr id="458925" name="任意多边形 458924"/>
            <p:cNvSpPr/>
            <p:nvPr/>
          </p:nvSpPr>
          <p:spPr>
            <a:xfrm>
              <a:off x="2162" y="3055"/>
              <a:ext cx="59" cy="82"/>
            </a:xfrm>
            <a:custGeom>
              <a:avLst/>
              <a:gdLst/>
              <a:ahLst/>
              <a:cxnLst/>
              <a:rect l="0" t="0" r="0" b="0"/>
              <a:pathLst>
                <a:path w="59" h="82">
                  <a:moveTo>
                    <a:pt x="59" y="82"/>
                  </a:moveTo>
                  <a:lnTo>
                    <a:pt x="29" y="0"/>
                  </a:lnTo>
                  <a:lnTo>
                    <a:pt x="0" y="82"/>
                  </a:lnTo>
                  <a:lnTo>
                    <a:pt x="59" y="82"/>
                  </a:lnTo>
                  <a:close/>
                </a:path>
              </a:pathLst>
            </a:custGeom>
            <a:solidFill>
              <a:srgbClr val="000000"/>
            </a:solidFill>
            <a:ln w="9525">
              <a:noFill/>
            </a:ln>
          </p:spPr>
          <p:txBody>
            <a:bodyPr/>
            <a:lstStyle/>
            <a:p>
              <a:endParaRPr lang="zh-CN" altLang="en-US"/>
            </a:p>
          </p:txBody>
        </p:sp>
        <p:sp>
          <p:nvSpPr>
            <p:cNvPr id="458926" name="任意多边形 458925"/>
            <p:cNvSpPr/>
            <p:nvPr/>
          </p:nvSpPr>
          <p:spPr>
            <a:xfrm>
              <a:off x="2159" y="2893"/>
              <a:ext cx="50" cy="46"/>
            </a:xfrm>
            <a:custGeom>
              <a:avLst/>
              <a:gdLst/>
              <a:ahLst/>
              <a:cxnLst/>
              <a:rect l="0" t="0" r="0" b="0"/>
              <a:pathLst>
                <a:path w="53" h="53">
                  <a:moveTo>
                    <a:pt x="0" y="27"/>
                  </a:moveTo>
                  <a:cubicBezTo>
                    <a:pt x="0" y="12"/>
                    <a:pt x="12" y="0"/>
                    <a:pt x="26" y="0"/>
                  </a:cubicBezTo>
                  <a:cubicBezTo>
                    <a:pt x="41" y="0"/>
                    <a:pt x="53" y="12"/>
                    <a:pt x="53" y="27"/>
                  </a:cubicBezTo>
                  <a:cubicBezTo>
                    <a:pt x="53" y="27"/>
                    <a:pt x="53" y="27"/>
                    <a:pt x="53" y="27"/>
                  </a:cubicBezTo>
                  <a:cubicBezTo>
                    <a:pt x="53" y="41"/>
                    <a:pt x="41" y="53"/>
                    <a:pt x="26" y="53"/>
                  </a:cubicBezTo>
                  <a:cubicBezTo>
                    <a:pt x="12" y="53"/>
                    <a:pt x="0" y="41"/>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927" name="任意多边形 458926"/>
            <p:cNvSpPr/>
            <p:nvPr/>
          </p:nvSpPr>
          <p:spPr>
            <a:xfrm>
              <a:off x="2713" y="2893"/>
              <a:ext cx="50" cy="46"/>
            </a:xfrm>
            <a:custGeom>
              <a:avLst/>
              <a:gdLst/>
              <a:ahLst/>
              <a:cxnLst/>
              <a:rect l="0" t="0" r="0" b="0"/>
              <a:pathLst>
                <a:path w="53" h="53">
                  <a:moveTo>
                    <a:pt x="0" y="27"/>
                  </a:moveTo>
                  <a:cubicBezTo>
                    <a:pt x="0" y="12"/>
                    <a:pt x="12" y="0"/>
                    <a:pt x="27" y="0"/>
                  </a:cubicBezTo>
                  <a:cubicBezTo>
                    <a:pt x="41" y="0"/>
                    <a:pt x="53" y="12"/>
                    <a:pt x="53" y="27"/>
                  </a:cubicBezTo>
                  <a:cubicBezTo>
                    <a:pt x="53" y="27"/>
                    <a:pt x="53" y="27"/>
                    <a:pt x="53" y="27"/>
                  </a:cubicBezTo>
                  <a:cubicBezTo>
                    <a:pt x="53" y="41"/>
                    <a:pt x="41" y="53"/>
                    <a:pt x="27" y="53"/>
                  </a:cubicBezTo>
                  <a:cubicBezTo>
                    <a:pt x="12" y="53"/>
                    <a:pt x="0" y="41"/>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928" name="任意多边形 458927"/>
            <p:cNvSpPr/>
            <p:nvPr/>
          </p:nvSpPr>
          <p:spPr>
            <a:xfrm>
              <a:off x="2167" y="3817"/>
              <a:ext cx="50" cy="46"/>
            </a:xfrm>
            <a:custGeom>
              <a:avLst/>
              <a:gdLst/>
              <a:ahLst/>
              <a:cxnLst/>
              <a:rect l="0" t="0" r="0" b="0"/>
              <a:pathLst>
                <a:path w="53" h="54">
                  <a:moveTo>
                    <a:pt x="0" y="27"/>
                  </a:moveTo>
                  <a:cubicBezTo>
                    <a:pt x="0" y="12"/>
                    <a:pt x="11" y="0"/>
                    <a:pt x="26" y="0"/>
                  </a:cubicBezTo>
                  <a:cubicBezTo>
                    <a:pt x="41" y="0"/>
                    <a:pt x="53" y="12"/>
                    <a:pt x="53" y="27"/>
                  </a:cubicBezTo>
                  <a:cubicBezTo>
                    <a:pt x="53" y="27"/>
                    <a:pt x="53" y="27"/>
                    <a:pt x="53" y="27"/>
                  </a:cubicBezTo>
                  <a:cubicBezTo>
                    <a:pt x="53" y="42"/>
                    <a:pt x="41" y="54"/>
                    <a:pt x="26" y="54"/>
                  </a:cubicBezTo>
                  <a:cubicBezTo>
                    <a:pt x="11"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929" name="任意多边形 458928"/>
            <p:cNvSpPr/>
            <p:nvPr/>
          </p:nvSpPr>
          <p:spPr>
            <a:xfrm>
              <a:off x="2713" y="3817"/>
              <a:ext cx="50" cy="46"/>
            </a:xfrm>
            <a:custGeom>
              <a:avLst/>
              <a:gdLst/>
              <a:ahLst/>
              <a:cxnLst/>
              <a:rect l="0" t="0" r="0" b="0"/>
              <a:pathLst>
                <a:path w="53" h="54">
                  <a:moveTo>
                    <a:pt x="0" y="27"/>
                  </a:moveTo>
                  <a:cubicBezTo>
                    <a:pt x="0" y="12"/>
                    <a:pt x="12" y="0"/>
                    <a:pt x="27" y="0"/>
                  </a:cubicBezTo>
                  <a:cubicBezTo>
                    <a:pt x="41" y="0"/>
                    <a:pt x="53" y="12"/>
                    <a:pt x="53" y="27"/>
                  </a:cubicBezTo>
                  <a:cubicBezTo>
                    <a:pt x="53" y="27"/>
                    <a:pt x="53" y="27"/>
                    <a:pt x="53" y="27"/>
                  </a:cubicBezTo>
                  <a:cubicBezTo>
                    <a:pt x="53" y="42"/>
                    <a:pt x="41" y="54"/>
                    <a:pt x="27" y="54"/>
                  </a:cubicBezTo>
                  <a:cubicBezTo>
                    <a:pt x="12"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8930" name="任意多边形 458929"/>
            <p:cNvSpPr>
              <a:spLocks noEditPoints="1"/>
            </p:cNvSpPr>
            <p:nvPr/>
          </p:nvSpPr>
          <p:spPr>
            <a:xfrm>
              <a:off x="3346" y="3072"/>
              <a:ext cx="101" cy="93"/>
            </a:xfrm>
            <a:custGeom>
              <a:avLst/>
              <a:gdLst/>
              <a:ahLst/>
              <a:cxnLst/>
              <a:rect l="0" t="0" r="0" b="0"/>
              <a:pathLst>
                <a:path w="101" h="93">
                  <a:moveTo>
                    <a:pt x="101" y="47"/>
                  </a:moveTo>
                  <a:lnTo>
                    <a:pt x="0" y="47"/>
                  </a:lnTo>
                  <a:moveTo>
                    <a:pt x="51" y="0"/>
                  </a:moveTo>
                  <a:lnTo>
                    <a:pt x="51" y="93"/>
                  </a:lnTo>
                </a:path>
              </a:pathLst>
            </a:custGeom>
            <a:noFill/>
            <a:ln w="19050" cap="rnd" cmpd="sng">
              <a:solidFill>
                <a:srgbClr val="000000"/>
              </a:solidFill>
              <a:prstDash val="solid"/>
              <a:round/>
              <a:headEnd type="none" w="med" len="med"/>
              <a:tailEnd type="none" w="med" len="med"/>
            </a:ln>
          </p:spPr>
          <p:txBody>
            <a:bodyPr/>
            <a:lstStyle/>
            <a:p>
              <a:endParaRPr lang="zh-CN" altLang="en-US"/>
            </a:p>
          </p:txBody>
        </p:sp>
        <p:sp>
          <p:nvSpPr>
            <p:cNvPr id="458931" name="直接连接符 458930"/>
            <p:cNvSpPr/>
            <p:nvPr/>
          </p:nvSpPr>
          <p:spPr>
            <a:xfrm flipH="1">
              <a:off x="3348" y="3527"/>
              <a:ext cx="99" cy="1"/>
            </a:xfrm>
            <a:prstGeom prst="line">
              <a:avLst/>
            </a:prstGeom>
            <a:ln w="19050" cap="rnd" cmpd="sng">
              <a:solidFill>
                <a:srgbClr val="000000"/>
              </a:solidFill>
              <a:prstDash val="solid"/>
              <a:headEnd type="none" w="med" len="med"/>
              <a:tailEnd type="none" w="med" len="med"/>
            </a:ln>
          </p:spPr>
        </p:sp>
        <p:sp>
          <p:nvSpPr>
            <p:cNvPr id="458932" name="任意多边形 458931"/>
            <p:cNvSpPr/>
            <p:nvPr/>
          </p:nvSpPr>
          <p:spPr>
            <a:xfrm>
              <a:off x="3118" y="3240"/>
              <a:ext cx="247" cy="226"/>
            </a:xfrm>
            <a:custGeom>
              <a:avLst/>
              <a:gdLst/>
              <a:ahLst/>
              <a:cxnLst/>
              <a:rect l="0" t="0" r="0" b="0"/>
              <a:pathLst>
                <a:path w="259" h="262">
                  <a:moveTo>
                    <a:pt x="130" y="262"/>
                  </a:moveTo>
                  <a:cubicBezTo>
                    <a:pt x="201" y="262"/>
                    <a:pt x="259" y="203"/>
                    <a:pt x="259" y="131"/>
                  </a:cubicBezTo>
                  <a:cubicBezTo>
                    <a:pt x="259" y="58"/>
                    <a:pt x="201" y="0"/>
                    <a:pt x="130" y="0"/>
                  </a:cubicBezTo>
                  <a:cubicBezTo>
                    <a:pt x="130" y="0"/>
                    <a:pt x="130" y="0"/>
                    <a:pt x="130" y="0"/>
                  </a:cubicBezTo>
                  <a:cubicBezTo>
                    <a:pt x="58" y="0"/>
                    <a:pt x="0" y="58"/>
                    <a:pt x="0" y="131"/>
                  </a:cubicBezTo>
                  <a:cubicBezTo>
                    <a:pt x="0" y="203"/>
                    <a:pt x="58" y="262"/>
                    <a:pt x="130" y="262"/>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458933" name="任意多边形 458932"/>
            <p:cNvSpPr>
              <a:spLocks noEditPoints="1"/>
            </p:cNvSpPr>
            <p:nvPr/>
          </p:nvSpPr>
          <p:spPr>
            <a:xfrm>
              <a:off x="3118" y="3240"/>
              <a:ext cx="247" cy="226"/>
            </a:xfrm>
            <a:custGeom>
              <a:avLst/>
              <a:gdLst/>
              <a:ahLst/>
              <a:cxnLst/>
              <a:rect l="0" t="0" r="0" b="0"/>
              <a:pathLst>
                <a:path w="259" h="262">
                  <a:moveTo>
                    <a:pt x="130" y="262"/>
                  </a:moveTo>
                  <a:cubicBezTo>
                    <a:pt x="201" y="262"/>
                    <a:pt x="259" y="203"/>
                    <a:pt x="259" y="131"/>
                  </a:cubicBezTo>
                  <a:cubicBezTo>
                    <a:pt x="259" y="58"/>
                    <a:pt x="201" y="0"/>
                    <a:pt x="130" y="0"/>
                  </a:cubicBezTo>
                  <a:cubicBezTo>
                    <a:pt x="130" y="0"/>
                    <a:pt x="130" y="0"/>
                    <a:pt x="130" y="0"/>
                  </a:cubicBezTo>
                  <a:cubicBezTo>
                    <a:pt x="58" y="0"/>
                    <a:pt x="0" y="58"/>
                    <a:pt x="0" y="131"/>
                  </a:cubicBezTo>
                  <a:cubicBezTo>
                    <a:pt x="0" y="203"/>
                    <a:pt x="58" y="262"/>
                    <a:pt x="130" y="262"/>
                  </a:cubicBezTo>
                  <a:moveTo>
                    <a:pt x="130" y="262"/>
                  </a:moveTo>
                  <a:lnTo>
                    <a:pt x="130" y="0"/>
                  </a:lnTo>
                </a:path>
              </a:pathLst>
            </a:custGeom>
            <a:solidFill>
              <a:schemeClr val="accent1">
                <a:alpha val="100000"/>
              </a:schemeClr>
            </a:solidFill>
            <a:ln w="33401" cap="rnd" cmpd="sng">
              <a:solidFill>
                <a:srgbClr val="000000">
                  <a:alpha val="100000"/>
                </a:srgbClr>
              </a:solidFill>
              <a:prstDash val="solid"/>
              <a:round/>
              <a:headEnd type="none" w="med" len="med"/>
              <a:tailEnd type="none" w="med" len="med"/>
            </a:ln>
          </p:spPr>
          <p:txBody>
            <a:bodyPr/>
            <a:lstStyle/>
            <a:p>
              <a:endParaRPr lang="zh-CN" altLang="en-US"/>
            </a:p>
          </p:txBody>
        </p:sp>
        <p:grpSp>
          <p:nvGrpSpPr>
            <p:cNvPr id="458936" name="组合 458935"/>
            <p:cNvGrpSpPr/>
            <p:nvPr/>
          </p:nvGrpSpPr>
          <p:grpSpPr>
            <a:xfrm>
              <a:off x="3455" y="3238"/>
              <a:ext cx="104" cy="203"/>
              <a:chOff x="3455" y="3238"/>
              <a:chExt cx="104" cy="203"/>
            </a:xfrm>
          </p:grpSpPr>
          <p:sp>
            <p:nvSpPr>
              <p:cNvPr id="458934" name="矩形 458933"/>
              <p:cNvSpPr/>
              <p:nvPr/>
            </p:nvSpPr>
            <p:spPr>
              <a:xfrm>
                <a:off x="3455" y="3268"/>
                <a:ext cx="104" cy="173"/>
              </a:xfrm>
              <a:prstGeom prst="rect">
                <a:avLst/>
              </a:prstGeom>
              <a:noFill/>
              <a:ln w="9525">
                <a:noFill/>
              </a:ln>
            </p:spPr>
            <p:txBody>
              <a:bodyPr wrap="none" lIns="0" tIns="0" rIns="0" bIns="0">
                <a:spAutoFit/>
              </a:bodyPr>
              <a:lstStyle/>
              <a:p>
                <a:r>
                  <a:rPr lang="en-US" altLang="zh-CN" sz="1800" b="1" i="1" dirty="0">
                    <a:solidFill>
                      <a:srgbClr val="FF0000"/>
                    </a:solidFill>
                    <a:latin typeface="Times New Roman" panose="02020603050405020304" pitchFamily="18" charset="0"/>
                  </a:rPr>
                  <a:t>U</a:t>
                </a:r>
                <a:endParaRPr lang="en-US" altLang="zh-CN" b="1" dirty="0">
                  <a:solidFill>
                    <a:srgbClr val="FF0000"/>
                  </a:solidFill>
                  <a:latin typeface="Times New Roman" panose="02020603050405020304" pitchFamily="18" charset="0"/>
                </a:endParaRPr>
              </a:p>
            </p:txBody>
          </p:sp>
          <p:sp>
            <p:nvSpPr>
              <p:cNvPr id="458935" name="矩形 458934"/>
              <p:cNvSpPr/>
              <p:nvPr/>
            </p:nvSpPr>
            <p:spPr>
              <a:xfrm>
                <a:off x="3509" y="3238"/>
                <a:ext cx="48" cy="173"/>
              </a:xfrm>
              <a:prstGeom prst="rect">
                <a:avLst/>
              </a:prstGeom>
              <a:noFill/>
              <a:ln w="9525">
                <a:noFill/>
              </a:ln>
            </p:spPr>
            <p:txBody>
              <a:bodyPr wrap="none" lIns="0" tIns="0" rIns="0" bIns="0">
                <a:spAutoFit/>
              </a:bodyPr>
              <a:lstStyle/>
              <a:p>
                <a:r>
                  <a:rPr lang="en-US" altLang="zh-CN" sz="1800">
                    <a:solidFill>
                      <a:srgbClr val="000000"/>
                    </a:solidFill>
                    <a:latin typeface="MT Extra" panose="05050102010205020202" pitchFamily="18" charset="2"/>
                  </a:rPr>
                  <a:t>&amp;</a:t>
                </a:r>
                <a:endParaRPr lang="en-US" altLang="zh-CN" b="1">
                  <a:latin typeface="Times New Roman" panose="02020603050405020304" pitchFamily="18" charset="0"/>
                </a:endParaRPr>
              </a:p>
            </p:txBody>
          </p:sp>
        </p:grpSp>
        <p:grpSp>
          <p:nvGrpSpPr>
            <p:cNvPr id="458939" name="组合 458938"/>
            <p:cNvGrpSpPr/>
            <p:nvPr/>
          </p:nvGrpSpPr>
          <p:grpSpPr>
            <a:xfrm>
              <a:off x="2982" y="2703"/>
              <a:ext cx="250" cy="212"/>
              <a:chOff x="2982" y="2703"/>
              <a:chExt cx="250" cy="212"/>
            </a:xfrm>
          </p:grpSpPr>
          <p:sp>
            <p:nvSpPr>
              <p:cNvPr id="458937" name="矩形 458936"/>
              <p:cNvSpPr/>
              <p:nvPr/>
            </p:nvSpPr>
            <p:spPr>
              <a:xfrm>
                <a:off x="2982" y="2742"/>
                <a:ext cx="56" cy="173"/>
              </a:xfrm>
              <a:prstGeom prst="rect">
                <a:avLst/>
              </a:prstGeom>
              <a:noFill/>
              <a:ln w="9525">
                <a:noFill/>
              </a:ln>
            </p:spPr>
            <p:txBody>
              <a:bodyPr wrap="none" lIns="0" tIns="0" rIns="0" bIns="0">
                <a:spAutoFit/>
              </a:bodyPr>
              <a:lstStyle/>
              <a:p>
                <a:r>
                  <a:rPr lang="en-US" altLang="zh-CN" sz="1800" b="1" i="1" dirty="0">
                    <a:solidFill>
                      <a:srgbClr val="FF0000"/>
                    </a:solidFill>
                    <a:latin typeface="Times New Roman" panose="02020603050405020304" pitchFamily="18" charset="0"/>
                  </a:rPr>
                  <a:t>I</a:t>
                </a:r>
                <a:endParaRPr lang="en-US" altLang="zh-CN" b="1" dirty="0">
                  <a:solidFill>
                    <a:srgbClr val="FF0000"/>
                  </a:solidFill>
                  <a:latin typeface="Times New Roman" panose="02020603050405020304" pitchFamily="18" charset="0"/>
                </a:endParaRPr>
              </a:p>
            </p:txBody>
          </p:sp>
          <p:sp>
            <p:nvSpPr>
              <p:cNvPr id="458938" name="矩形 458937"/>
              <p:cNvSpPr/>
              <p:nvPr/>
            </p:nvSpPr>
            <p:spPr>
              <a:xfrm>
                <a:off x="3004" y="2703"/>
                <a:ext cx="228" cy="174"/>
              </a:xfrm>
              <a:prstGeom prst="rect">
                <a:avLst/>
              </a:prstGeom>
              <a:noFill/>
              <a:ln w="9525">
                <a:noFill/>
              </a:ln>
            </p:spPr>
            <p:txBody>
              <a:bodyPr wrap="square" lIns="0" tIns="0" rIns="0" bIns="0">
                <a:spAutoFit/>
              </a:bodyPr>
              <a:lstStyle/>
              <a:p>
                <a:r>
                  <a:rPr lang="en-US" altLang="zh-CN" sz="1800" dirty="0">
                    <a:solidFill>
                      <a:srgbClr val="000000"/>
                    </a:solidFill>
                    <a:latin typeface="MT Extra" panose="05050102010205020202" pitchFamily="18" charset="2"/>
                  </a:rPr>
                  <a:t>&amp;</a:t>
                </a:r>
                <a:endParaRPr lang="en-US" altLang="zh-CN" b="1" dirty="0">
                  <a:latin typeface="Times New Roman" panose="02020603050405020304" pitchFamily="18" charset="0"/>
                </a:endParaRPr>
              </a:p>
            </p:txBody>
          </p:sp>
        </p:grpSp>
        <p:sp>
          <p:nvSpPr>
            <p:cNvPr id="458940" name="直接连接符 458939"/>
            <p:cNvSpPr/>
            <p:nvPr/>
          </p:nvSpPr>
          <p:spPr>
            <a:xfrm flipH="1">
              <a:off x="3000" y="2916"/>
              <a:ext cx="95" cy="1"/>
            </a:xfrm>
            <a:prstGeom prst="line">
              <a:avLst/>
            </a:prstGeom>
            <a:ln w="6350" cap="rnd" cmpd="sng">
              <a:solidFill>
                <a:srgbClr val="000000"/>
              </a:solidFill>
              <a:prstDash val="solid"/>
              <a:headEnd type="none" w="med" len="med"/>
              <a:tailEnd type="none" w="med" len="med"/>
            </a:ln>
          </p:spPr>
        </p:sp>
        <p:sp>
          <p:nvSpPr>
            <p:cNvPr id="458941" name="任意多边形 458940"/>
            <p:cNvSpPr/>
            <p:nvPr/>
          </p:nvSpPr>
          <p:spPr>
            <a:xfrm>
              <a:off x="2919" y="2889"/>
              <a:ext cx="89" cy="54"/>
            </a:xfrm>
            <a:custGeom>
              <a:avLst/>
              <a:gdLst/>
              <a:ahLst/>
              <a:cxnLst/>
              <a:rect l="0" t="0" r="0" b="0"/>
              <a:pathLst>
                <a:path w="89" h="54">
                  <a:moveTo>
                    <a:pt x="89" y="0"/>
                  </a:moveTo>
                  <a:lnTo>
                    <a:pt x="0" y="27"/>
                  </a:lnTo>
                  <a:lnTo>
                    <a:pt x="89" y="54"/>
                  </a:lnTo>
                  <a:lnTo>
                    <a:pt x="89" y="0"/>
                  </a:lnTo>
                  <a:close/>
                </a:path>
              </a:pathLst>
            </a:custGeom>
            <a:solidFill>
              <a:srgbClr val="000000"/>
            </a:solidFill>
            <a:ln w="9525">
              <a:noFill/>
            </a:ln>
          </p:spPr>
          <p:txBody>
            <a:bodyPr/>
            <a:lstStyle/>
            <a:p>
              <a:endParaRPr lang="zh-CN" altLang="en-US"/>
            </a:p>
          </p:txBody>
        </p:sp>
        <p:sp>
          <p:nvSpPr>
            <p:cNvPr id="458942" name="矩形 458941"/>
            <p:cNvSpPr/>
            <p:nvPr/>
          </p:nvSpPr>
          <p:spPr>
            <a:xfrm>
              <a:off x="873" y="3264"/>
              <a:ext cx="76"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1</a:t>
              </a:r>
              <a:endParaRPr lang="en-US" altLang="zh-CN" b="1">
                <a:latin typeface="Times New Roman" panose="02020603050405020304" pitchFamily="18" charset="0"/>
              </a:endParaRPr>
            </a:p>
          </p:txBody>
        </p:sp>
        <p:sp>
          <p:nvSpPr>
            <p:cNvPr id="458943" name="矩形 458942"/>
            <p:cNvSpPr/>
            <p:nvPr/>
          </p:nvSpPr>
          <p:spPr>
            <a:xfrm>
              <a:off x="965" y="3278"/>
              <a:ext cx="159" cy="230"/>
            </a:xfrm>
            <a:prstGeom prst="rect">
              <a:avLst/>
            </a:prstGeom>
            <a:noFill/>
            <a:ln w="9525">
              <a:noFill/>
            </a:ln>
          </p:spPr>
          <p:txBody>
            <a:bodyPr wrap="none" lIns="0" tIns="0" rIns="0" bIns="0">
              <a:spAutoFit/>
            </a:bodyPr>
            <a:lstStyle/>
            <a:p>
              <a:r>
                <a:rPr lang="en-US" altLang="zh-CN" sz="1800" b="1">
                  <a:solidFill>
                    <a:srgbClr val="000000"/>
                  </a:solidFill>
                  <a:latin typeface="Symbol" panose="05050102010706020507" pitchFamily="18" charset="2"/>
                </a:rPr>
                <a:t>W</a:t>
              </a:r>
              <a:r>
                <a:rPr lang="en-US" altLang="zh-CN" b="1">
                  <a:solidFill>
                    <a:srgbClr val="000000"/>
                  </a:solidFill>
                  <a:latin typeface="Times New Roman" panose="02020603050405020304" pitchFamily="18" charset="0"/>
                </a:rPr>
                <a:t>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8760"/>
                                        </p:tgtEl>
                                        <p:attrNameLst>
                                          <p:attrName>style.visibility</p:attrName>
                                        </p:attrNameLst>
                                      </p:cBhvr>
                                      <p:to>
                                        <p:strVal val="visible"/>
                                      </p:to>
                                    </p:set>
                                    <p:anim calcmode="lin" valueType="num">
                                      <p:cBhvr additive="base">
                                        <p:cTn id="7" dur="500" fill="hold"/>
                                        <p:tgtEl>
                                          <p:spTgt spid="458760"/>
                                        </p:tgtEl>
                                        <p:attrNameLst>
                                          <p:attrName>ppt_x</p:attrName>
                                        </p:attrNameLst>
                                      </p:cBhvr>
                                      <p:tavLst>
                                        <p:tav tm="0">
                                          <p:val>
                                            <p:strVal val="#ppt_x"/>
                                          </p:val>
                                        </p:tav>
                                        <p:tav tm="100000">
                                          <p:val>
                                            <p:strVal val="#ppt_x"/>
                                          </p:val>
                                        </p:tav>
                                      </p:tavLst>
                                    </p:anim>
                                    <p:anim calcmode="lin" valueType="num">
                                      <p:cBhvr additive="base">
                                        <p:cTn id="8" dur="500" fill="hold"/>
                                        <p:tgtEl>
                                          <p:spTgt spid="4587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58756"/>
                                        </p:tgtEl>
                                        <p:attrNameLst>
                                          <p:attrName>style.visibility</p:attrName>
                                        </p:attrNameLst>
                                      </p:cBhvr>
                                      <p:to>
                                        <p:strVal val="visible"/>
                                      </p:to>
                                    </p:set>
                                    <p:animEffect transition="in" filter="wipe(left)">
                                      <p:cBhvr>
                                        <p:cTn id="13" dur="500"/>
                                        <p:tgtEl>
                                          <p:spTgt spid="45875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58818"/>
                                        </p:tgtEl>
                                        <p:attrNameLst>
                                          <p:attrName>style.visibility</p:attrName>
                                        </p:attrNameLst>
                                      </p:cBhvr>
                                      <p:to>
                                        <p:strVal val="visible"/>
                                      </p:to>
                                    </p:set>
                                    <p:anim calcmode="lin" valueType="num">
                                      <p:cBhvr additive="base">
                                        <p:cTn id="18" dur="500" fill="hold"/>
                                        <p:tgtEl>
                                          <p:spTgt spid="458818"/>
                                        </p:tgtEl>
                                        <p:attrNameLst>
                                          <p:attrName>ppt_x</p:attrName>
                                        </p:attrNameLst>
                                      </p:cBhvr>
                                      <p:tavLst>
                                        <p:tav tm="0">
                                          <p:val>
                                            <p:strVal val="0-#ppt_w/2"/>
                                          </p:val>
                                        </p:tav>
                                        <p:tav tm="100000">
                                          <p:val>
                                            <p:strVal val="#ppt_x"/>
                                          </p:val>
                                        </p:tav>
                                      </p:tavLst>
                                    </p:anim>
                                    <p:anim calcmode="lin" valueType="num">
                                      <p:cBhvr additive="base">
                                        <p:cTn id="19" dur="500" fill="hold"/>
                                        <p:tgtEl>
                                          <p:spTgt spid="4588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58823"/>
                                        </p:tgtEl>
                                        <p:attrNameLst>
                                          <p:attrName>style.visibility</p:attrName>
                                        </p:attrNameLst>
                                      </p:cBhvr>
                                      <p:to>
                                        <p:strVal val="visible"/>
                                      </p:to>
                                    </p:set>
                                    <p:animEffect transition="in" filter="wipe(left)">
                                      <p:cBhvr>
                                        <p:cTn id="24" dur="500"/>
                                        <p:tgtEl>
                                          <p:spTgt spid="45882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58821"/>
                                        </p:tgtEl>
                                        <p:attrNameLst>
                                          <p:attrName>style.visibility</p:attrName>
                                        </p:attrNameLst>
                                      </p:cBhvr>
                                      <p:to>
                                        <p:strVal val="visible"/>
                                      </p:to>
                                    </p:set>
                                    <p:animEffect transition="in" filter="wipe(left)">
                                      <p:cBhvr>
                                        <p:cTn id="27" dur="500"/>
                                        <p:tgtEl>
                                          <p:spTgt spid="4588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8886"/>
                                        </p:tgtEl>
                                        <p:attrNameLst>
                                          <p:attrName>style.visibility</p:attrName>
                                        </p:attrNameLst>
                                      </p:cBhvr>
                                      <p:to>
                                        <p:strVal val="visible"/>
                                      </p:to>
                                    </p:set>
                                    <p:animEffect transition="in" filter="blinds(horizontal)">
                                      <p:cBhvr>
                                        <p:cTn id="32" dur="500"/>
                                        <p:tgtEl>
                                          <p:spTgt spid="45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P spid="458818" grpId="0"/>
      <p:bldP spid="45882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1" name="矩形 459780"/>
          <p:cNvSpPr/>
          <p:nvPr/>
        </p:nvSpPr>
        <p:spPr>
          <a:xfrm>
            <a:off x="0" y="3205163"/>
            <a:ext cx="9144000" cy="0"/>
          </a:xfrm>
          <a:prstGeom prst="rect">
            <a:avLst/>
          </a:prstGeom>
          <a:noFill/>
          <a:ln w="19050">
            <a:noFill/>
          </a:ln>
        </p:spPr>
        <p:txBody>
          <a:bodyPr/>
          <a:lstStyle/>
          <a:p>
            <a:endParaRPr lang="zh-CN" altLang="en-US"/>
          </a:p>
        </p:txBody>
      </p:sp>
      <p:graphicFrame>
        <p:nvGraphicFramePr>
          <p:cNvPr id="459780" name="对象 459779"/>
          <p:cNvGraphicFramePr/>
          <p:nvPr/>
        </p:nvGraphicFramePr>
        <p:xfrm>
          <a:off x="1976438" y="2762250"/>
          <a:ext cx="5351462" cy="885825"/>
        </p:xfrm>
        <a:graphic>
          <a:graphicData uri="http://schemas.openxmlformats.org/presentationml/2006/ole">
            <mc:AlternateContent xmlns:mc="http://schemas.openxmlformats.org/markup-compatibility/2006">
              <mc:Choice xmlns:v="urn:schemas-microsoft-com:vml" Requires="v">
                <p:oleObj spid="_x0000_s90273" r:id="rId3" imgW="2705100" imgH="444500" progId="Equation.3">
                  <p:embed/>
                </p:oleObj>
              </mc:Choice>
              <mc:Fallback>
                <p:oleObj r:id="rId3" imgW="2705100" imgH="444500" progId="Equation.3">
                  <p:embed/>
                  <p:pic>
                    <p:nvPicPr>
                      <p:cNvPr id="0" name="图片 3713"/>
                      <p:cNvPicPr/>
                      <p:nvPr/>
                    </p:nvPicPr>
                    <p:blipFill>
                      <a:blip r:embed="rId4"/>
                      <a:stretch>
                        <a:fillRect/>
                      </a:stretch>
                    </p:blipFill>
                    <p:spPr>
                      <a:xfrm>
                        <a:off x="1976438" y="2762250"/>
                        <a:ext cx="5351462" cy="885825"/>
                      </a:xfrm>
                      <a:prstGeom prst="rect">
                        <a:avLst/>
                      </a:prstGeom>
                      <a:noFill/>
                      <a:ln w="38100">
                        <a:noFill/>
                        <a:miter/>
                      </a:ln>
                    </p:spPr>
                  </p:pic>
                </p:oleObj>
              </mc:Fallback>
            </mc:AlternateContent>
          </a:graphicData>
        </a:graphic>
      </p:graphicFrame>
      <p:sp>
        <p:nvSpPr>
          <p:cNvPr id="459783" name="矩形 459782"/>
          <p:cNvSpPr/>
          <p:nvPr/>
        </p:nvSpPr>
        <p:spPr>
          <a:xfrm>
            <a:off x="0" y="3205163"/>
            <a:ext cx="9144000" cy="0"/>
          </a:xfrm>
          <a:prstGeom prst="rect">
            <a:avLst/>
          </a:prstGeom>
          <a:noFill/>
          <a:ln w="19050">
            <a:noFill/>
          </a:ln>
        </p:spPr>
        <p:txBody>
          <a:bodyPr/>
          <a:lstStyle/>
          <a:p>
            <a:endParaRPr lang="zh-CN" altLang="en-US"/>
          </a:p>
        </p:txBody>
      </p:sp>
      <p:graphicFrame>
        <p:nvGraphicFramePr>
          <p:cNvPr id="459782" name="对象 459781"/>
          <p:cNvGraphicFramePr/>
          <p:nvPr>
            <p:extLst>
              <p:ext uri="{D42A27DB-BD31-4B8C-83A1-F6EECF244321}">
                <p14:modId xmlns:p14="http://schemas.microsoft.com/office/powerpoint/2010/main" val="3898026486"/>
              </p:ext>
            </p:extLst>
          </p:nvPr>
        </p:nvGraphicFramePr>
        <p:xfrm>
          <a:off x="1525588" y="4103688"/>
          <a:ext cx="5843587" cy="860425"/>
        </p:xfrm>
        <a:graphic>
          <a:graphicData uri="http://schemas.openxmlformats.org/presentationml/2006/ole">
            <mc:AlternateContent xmlns:mc="http://schemas.openxmlformats.org/markup-compatibility/2006">
              <mc:Choice xmlns:v="urn:schemas-microsoft-com:vml" Requires="v">
                <p:oleObj spid="_x0000_s90274" name="公式" r:id="rId5" imgW="2958840" imgH="431640" progId="Equation.3">
                  <p:embed/>
                </p:oleObj>
              </mc:Choice>
              <mc:Fallback>
                <p:oleObj name="公式" r:id="rId5" imgW="2958840" imgH="431640" progId="Equation.3">
                  <p:embed/>
                  <p:pic>
                    <p:nvPicPr>
                      <p:cNvPr id="0" name="图片 3712"/>
                      <p:cNvPicPr/>
                      <p:nvPr/>
                    </p:nvPicPr>
                    <p:blipFill>
                      <a:blip r:embed="rId6"/>
                      <a:stretch>
                        <a:fillRect/>
                      </a:stretch>
                    </p:blipFill>
                    <p:spPr>
                      <a:xfrm>
                        <a:off x="1525588" y="4103688"/>
                        <a:ext cx="5843587" cy="860425"/>
                      </a:xfrm>
                      <a:prstGeom prst="rect">
                        <a:avLst/>
                      </a:prstGeom>
                      <a:noFill/>
                      <a:ln w="38100">
                        <a:noFill/>
                        <a:miter/>
                      </a:ln>
                    </p:spPr>
                  </p:pic>
                </p:oleObj>
              </mc:Fallback>
            </mc:AlternateContent>
          </a:graphicData>
        </a:graphic>
      </p:graphicFrame>
      <p:sp>
        <p:nvSpPr>
          <p:cNvPr id="459784" name="矩形 459783"/>
          <p:cNvSpPr/>
          <p:nvPr/>
        </p:nvSpPr>
        <p:spPr>
          <a:xfrm>
            <a:off x="931863" y="5293668"/>
            <a:ext cx="4902304" cy="461665"/>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rPr>
              <a:t>因此，负载获得最大功率条件是： </a:t>
            </a:r>
          </a:p>
        </p:txBody>
      </p:sp>
      <p:grpSp>
        <p:nvGrpSpPr>
          <p:cNvPr id="459785" name="组合 459784"/>
          <p:cNvGrpSpPr>
            <a:grpSpLocks noChangeAspect="1"/>
          </p:cNvGrpSpPr>
          <p:nvPr/>
        </p:nvGrpSpPr>
        <p:grpSpPr>
          <a:xfrm>
            <a:off x="1952625" y="253477"/>
            <a:ext cx="4416425" cy="2055813"/>
            <a:chOff x="858" y="2586"/>
            <a:chExt cx="2782" cy="1295"/>
          </a:xfrm>
        </p:grpSpPr>
        <p:sp>
          <p:nvSpPr>
            <p:cNvPr id="459786" name="矩形 459785"/>
            <p:cNvSpPr>
              <a:spLocks noChangeAspect="1" noTextEdit="1"/>
            </p:cNvSpPr>
            <p:nvPr/>
          </p:nvSpPr>
          <p:spPr>
            <a:xfrm>
              <a:off x="858" y="2586"/>
              <a:ext cx="2782" cy="1295"/>
            </a:xfrm>
            <a:prstGeom prst="rect">
              <a:avLst/>
            </a:prstGeom>
            <a:noFill/>
            <a:ln w="9525">
              <a:noFill/>
            </a:ln>
          </p:spPr>
          <p:txBody>
            <a:bodyPr/>
            <a:lstStyle/>
            <a:p>
              <a:endParaRPr lang="zh-CN" altLang="en-US"/>
            </a:p>
          </p:txBody>
        </p:sp>
        <p:grpSp>
          <p:nvGrpSpPr>
            <p:cNvPr id="459787" name="组合 459786"/>
            <p:cNvGrpSpPr/>
            <p:nvPr/>
          </p:nvGrpSpPr>
          <p:grpSpPr>
            <a:xfrm>
              <a:off x="1895" y="3031"/>
              <a:ext cx="233" cy="212"/>
              <a:chOff x="1895" y="3031"/>
              <a:chExt cx="233" cy="212"/>
            </a:xfrm>
          </p:grpSpPr>
          <p:sp>
            <p:nvSpPr>
              <p:cNvPr id="459788" name="矩形 459787"/>
              <p:cNvSpPr/>
              <p:nvPr/>
            </p:nvSpPr>
            <p:spPr>
              <a:xfrm>
                <a:off x="2076" y="3118"/>
                <a:ext cx="52" cy="125"/>
              </a:xfrm>
              <a:prstGeom prst="rect">
                <a:avLst/>
              </a:prstGeom>
              <a:noFill/>
              <a:ln w="9525">
                <a:noFill/>
              </a:ln>
            </p:spPr>
            <p:txBody>
              <a:bodyPr wrap="none" lIns="0" tIns="0" rIns="0" bIns="0">
                <a:spAutoFit/>
              </a:bodyPr>
              <a:lstStyle/>
              <a:p>
                <a:r>
                  <a:rPr lang="en-US" altLang="zh-CN" sz="1300">
                    <a:solidFill>
                      <a:srgbClr val="000000"/>
                    </a:solidFill>
                    <a:latin typeface="Times New Roman" panose="02020603050405020304" pitchFamily="18" charset="0"/>
                  </a:rPr>
                  <a:t>1</a:t>
                </a:r>
                <a:endParaRPr lang="en-US" altLang="zh-CN" b="1">
                  <a:latin typeface="Times New Roman" panose="02020603050405020304" pitchFamily="18" charset="0"/>
                </a:endParaRPr>
              </a:p>
            </p:txBody>
          </p:sp>
          <p:sp>
            <p:nvSpPr>
              <p:cNvPr id="459789" name="矩形 459788"/>
              <p:cNvSpPr/>
              <p:nvPr/>
            </p:nvSpPr>
            <p:spPr>
              <a:xfrm>
                <a:off x="1895" y="3059"/>
                <a:ext cx="68" cy="163"/>
              </a:xfrm>
              <a:prstGeom prst="rect">
                <a:avLst/>
              </a:prstGeom>
              <a:noFill/>
              <a:ln w="9525">
                <a:noFill/>
              </a:ln>
            </p:spPr>
            <p:txBody>
              <a:bodyPr wrap="none" lIns="0" tIns="0" rIns="0" bIns="0">
                <a:spAutoFit/>
              </a:bodyPr>
              <a:lstStyle/>
              <a:p>
                <a:r>
                  <a:rPr lang="en-US" altLang="zh-CN" sz="1700">
                    <a:solidFill>
                      <a:srgbClr val="000000"/>
                    </a:solidFill>
                    <a:latin typeface="Times New Roman" panose="02020603050405020304" pitchFamily="18" charset="0"/>
                  </a:rPr>
                  <a:t>4</a:t>
                </a:r>
                <a:endParaRPr lang="en-US" altLang="zh-CN" b="1">
                  <a:latin typeface="Times New Roman" panose="02020603050405020304" pitchFamily="18" charset="0"/>
                </a:endParaRPr>
              </a:p>
            </p:txBody>
          </p:sp>
          <p:sp>
            <p:nvSpPr>
              <p:cNvPr id="459790" name="矩形 459789"/>
              <p:cNvSpPr/>
              <p:nvPr/>
            </p:nvSpPr>
            <p:spPr>
              <a:xfrm>
                <a:off x="1964" y="3058"/>
                <a:ext cx="98" cy="163"/>
              </a:xfrm>
              <a:prstGeom prst="rect">
                <a:avLst/>
              </a:prstGeom>
              <a:noFill/>
              <a:ln w="9525">
                <a:noFill/>
              </a:ln>
            </p:spPr>
            <p:txBody>
              <a:bodyPr wrap="none" lIns="0" tIns="0" rIns="0" bIns="0">
                <a:spAutoFit/>
              </a:bodyPr>
              <a:lstStyle/>
              <a:p>
                <a:r>
                  <a:rPr lang="en-US" altLang="zh-CN" sz="1700" b="1" i="1">
                    <a:solidFill>
                      <a:srgbClr val="000000"/>
                    </a:solidFill>
                    <a:latin typeface="Times New Roman" panose="02020603050405020304" pitchFamily="18" charset="0"/>
                  </a:rPr>
                  <a:t>U</a:t>
                </a:r>
                <a:endParaRPr lang="en-US" altLang="zh-CN" b="1">
                  <a:latin typeface="Times New Roman" panose="02020603050405020304" pitchFamily="18" charset="0"/>
                </a:endParaRPr>
              </a:p>
            </p:txBody>
          </p:sp>
          <p:sp>
            <p:nvSpPr>
              <p:cNvPr id="459791" name="矩形 459790"/>
              <p:cNvSpPr/>
              <p:nvPr/>
            </p:nvSpPr>
            <p:spPr>
              <a:xfrm>
                <a:off x="2019" y="3031"/>
                <a:ext cx="45" cy="163"/>
              </a:xfrm>
              <a:prstGeom prst="rect">
                <a:avLst/>
              </a:prstGeom>
              <a:noFill/>
              <a:ln w="9525">
                <a:noFill/>
              </a:ln>
            </p:spPr>
            <p:txBody>
              <a:bodyPr wrap="none" lIns="0" tIns="0" rIns="0" bIns="0">
                <a:spAutoFit/>
              </a:bodyPr>
              <a:lstStyle/>
              <a:p>
                <a:r>
                  <a:rPr lang="en-US" altLang="zh-CN" sz="1700">
                    <a:solidFill>
                      <a:srgbClr val="000000"/>
                    </a:solidFill>
                    <a:latin typeface="MT Extra" panose="05050102010205020202" pitchFamily="18" charset="2"/>
                  </a:rPr>
                  <a:t>&amp;</a:t>
                </a:r>
                <a:endParaRPr lang="en-US" altLang="zh-CN" b="1">
                  <a:latin typeface="Times New Roman" panose="02020603050405020304" pitchFamily="18" charset="0"/>
                </a:endParaRPr>
              </a:p>
            </p:txBody>
          </p:sp>
        </p:grpSp>
        <p:sp>
          <p:nvSpPr>
            <p:cNvPr id="459792" name="矩形 459791"/>
            <p:cNvSpPr/>
            <p:nvPr/>
          </p:nvSpPr>
          <p:spPr>
            <a:xfrm>
              <a:off x="1544" y="2627"/>
              <a:ext cx="228" cy="182"/>
            </a:xfrm>
            <a:prstGeom prst="rect">
              <a:avLst/>
            </a:prstGeom>
            <a:noFill/>
            <a:ln w="9525">
              <a:noFill/>
            </a:ln>
          </p:spPr>
          <p:txBody>
            <a:bodyPr wrap="none" lIns="0" tIns="0" rIns="0" bIns="0">
              <a:spAutoFit/>
            </a:bodyPr>
            <a:lstStyle/>
            <a:p>
              <a:r>
                <a:rPr lang="en-US" altLang="zh-CN" sz="1900" b="1">
                  <a:solidFill>
                    <a:srgbClr val="000000"/>
                  </a:solidFill>
                  <a:latin typeface="宋体" panose="02010600030101010101" pitchFamily="2" charset="-122"/>
                </a:rPr>
                <a:t>j20</a:t>
              </a:r>
              <a:endParaRPr lang="en-US" altLang="zh-CN" b="1">
                <a:latin typeface="Times New Roman" panose="02020603050405020304" pitchFamily="18" charset="0"/>
              </a:endParaRPr>
            </a:p>
          </p:txBody>
        </p:sp>
        <p:sp>
          <p:nvSpPr>
            <p:cNvPr id="459793" name="矩形 459792"/>
            <p:cNvSpPr/>
            <p:nvPr/>
          </p:nvSpPr>
          <p:spPr>
            <a:xfrm>
              <a:off x="1803" y="2600"/>
              <a:ext cx="117" cy="182"/>
            </a:xfrm>
            <a:prstGeom prst="rect">
              <a:avLst/>
            </a:prstGeom>
            <a:noFill/>
            <a:ln w="9525">
              <a:noFill/>
            </a:ln>
          </p:spPr>
          <p:txBody>
            <a:bodyPr wrap="none" lIns="0" tIns="0" rIns="0" bIns="0">
              <a:spAutoFit/>
            </a:bodyPr>
            <a:lstStyle/>
            <a:p>
              <a:r>
                <a:rPr lang="en-US" altLang="zh-CN" sz="1900" b="1">
                  <a:solidFill>
                    <a:srgbClr val="000000"/>
                  </a:solidFill>
                  <a:latin typeface="Symbol" panose="05050102010706020507" pitchFamily="18" charset="2"/>
                </a:rPr>
                <a:t>W</a:t>
              </a:r>
              <a:endParaRPr lang="en-US" altLang="zh-CN" b="1">
                <a:latin typeface="Times New Roman" panose="02020603050405020304" pitchFamily="18" charset="0"/>
              </a:endParaRPr>
            </a:p>
          </p:txBody>
        </p:sp>
        <p:sp>
          <p:nvSpPr>
            <p:cNvPr id="459794" name="矩形 459793"/>
            <p:cNvSpPr/>
            <p:nvPr/>
          </p:nvSpPr>
          <p:spPr>
            <a:xfrm>
              <a:off x="2429" y="3264"/>
              <a:ext cx="193" cy="182"/>
            </a:xfrm>
            <a:prstGeom prst="rect">
              <a:avLst/>
            </a:prstGeom>
            <a:noFill/>
            <a:ln w="9525">
              <a:noFill/>
            </a:ln>
          </p:spPr>
          <p:txBody>
            <a:bodyPr wrap="none" lIns="0" tIns="0" rIns="0" bIns="0">
              <a:spAutoFit/>
            </a:bodyPr>
            <a:lstStyle/>
            <a:p>
              <a:r>
                <a:rPr lang="en-US" altLang="zh-CN" sz="1900" b="1">
                  <a:solidFill>
                    <a:srgbClr val="000000"/>
                  </a:solidFill>
                  <a:latin typeface="Symbol" panose="05050102010706020507" pitchFamily="18" charset="2"/>
                </a:rPr>
                <a:t>2W</a:t>
              </a:r>
              <a:endParaRPr lang="en-US" altLang="zh-CN" b="1">
                <a:latin typeface="Times New Roman" panose="02020603050405020304" pitchFamily="18" charset="0"/>
              </a:endParaRPr>
            </a:p>
          </p:txBody>
        </p:sp>
        <p:sp>
          <p:nvSpPr>
            <p:cNvPr id="459795" name="矩形 459794"/>
            <p:cNvSpPr/>
            <p:nvPr/>
          </p:nvSpPr>
          <p:spPr>
            <a:xfrm>
              <a:off x="1202" y="3254"/>
              <a:ext cx="104" cy="247"/>
            </a:xfrm>
            <a:prstGeom prst="rect">
              <a:avLst/>
            </a:prstGeom>
            <a:solidFill>
              <a:srgbClr val="FFFFFF"/>
            </a:solidFill>
            <a:ln w="9525">
              <a:noFill/>
            </a:ln>
          </p:spPr>
          <p:txBody>
            <a:bodyPr/>
            <a:lstStyle/>
            <a:p>
              <a:endParaRPr lang="zh-CN" altLang="en-US"/>
            </a:p>
          </p:txBody>
        </p:sp>
        <p:sp>
          <p:nvSpPr>
            <p:cNvPr id="459796" name="矩形 459795"/>
            <p:cNvSpPr/>
            <p:nvPr/>
          </p:nvSpPr>
          <p:spPr>
            <a:xfrm>
              <a:off x="1202" y="3254"/>
              <a:ext cx="104" cy="247"/>
            </a:xfrm>
            <a:prstGeom prst="rect">
              <a:avLst/>
            </a:prstGeom>
            <a:solidFill>
              <a:schemeClr val="accent1"/>
            </a:solidFill>
            <a:ln w="33401" cap="rnd" cmpd="sng">
              <a:solidFill>
                <a:srgbClr val="000000"/>
              </a:solidFill>
              <a:prstDash val="solid"/>
              <a:round/>
              <a:headEnd type="none" w="med" len="med"/>
              <a:tailEnd type="none" w="med" len="med"/>
            </a:ln>
          </p:spPr>
          <p:txBody>
            <a:bodyPr/>
            <a:lstStyle/>
            <a:p>
              <a:endParaRPr lang="zh-CN" altLang="en-US"/>
            </a:p>
          </p:txBody>
        </p:sp>
        <p:sp>
          <p:nvSpPr>
            <p:cNvPr id="459797" name="任意多边形 459796"/>
            <p:cNvSpPr/>
            <p:nvPr/>
          </p:nvSpPr>
          <p:spPr>
            <a:xfrm>
              <a:off x="1548" y="2869"/>
              <a:ext cx="381" cy="47"/>
            </a:xfrm>
            <a:custGeom>
              <a:avLst/>
              <a:gdLst/>
              <a:ahLst/>
              <a:cxnLst/>
              <a:rect l="0" t="0" r="0" b="0"/>
              <a:pathLst>
                <a:path w="381" h="47">
                  <a:moveTo>
                    <a:pt x="2" y="47"/>
                  </a:moveTo>
                  <a:cubicBezTo>
                    <a:pt x="0" y="22"/>
                    <a:pt x="21" y="2"/>
                    <a:pt x="47" y="1"/>
                  </a:cubicBezTo>
                  <a:cubicBezTo>
                    <a:pt x="73" y="0"/>
                    <a:pt x="95" y="19"/>
                    <a:pt x="96" y="44"/>
                  </a:cubicBezTo>
                  <a:cubicBezTo>
                    <a:pt x="96" y="45"/>
                    <a:pt x="96" y="46"/>
                    <a:pt x="96" y="47"/>
                  </a:cubicBezTo>
                  <a:cubicBezTo>
                    <a:pt x="95" y="22"/>
                    <a:pt x="116" y="2"/>
                    <a:pt x="142" y="1"/>
                  </a:cubicBezTo>
                  <a:cubicBezTo>
                    <a:pt x="169" y="0"/>
                    <a:pt x="191" y="19"/>
                    <a:pt x="192" y="44"/>
                  </a:cubicBezTo>
                  <a:cubicBezTo>
                    <a:pt x="192" y="45"/>
                    <a:pt x="192" y="46"/>
                    <a:pt x="192" y="47"/>
                  </a:cubicBezTo>
                  <a:cubicBezTo>
                    <a:pt x="191" y="22"/>
                    <a:pt x="211" y="2"/>
                    <a:pt x="237" y="1"/>
                  </a:cubicBezTo>
                  <a:cubicBezTo>
                    <a:pt x="263" y="0"/>
                    <a:pt x="286" y="19"/>
                    <a:pt x="287" y="44"/>
                  </a:cubicBezTo>
                  <a:cubicBezTo>
                    <a:pt x="287" y="45"/>
                    <a:pt x="287" y="46"/>
                    <a:pt x="287" y="47"/>
                  </a:cubicBezTo>
                  <a:cubicBezTo>
                    <a:pt x="286" y="22"/>
                    <a:pt x="306" y="2"/>
                    <a:pt x="333" y="1"/>
                  </a:cubicBezTo>
                  <a:cubicBezTo>
                    <a:pt x="358" y="0"/>
                    <a:pt x="380" y="19"/>
                    <a:pt x="381" y="44"/>
                  </a:cubicBezTo>
                  <a:cubicBezTo>
                    <a:pt x="381" y="45"/>
                    <a:pt x="381" y="46"/>
                    <a:pt x="381" y="47"/>
                  </a:cubicBezTo>
                </a:path>
              </a:pathLst>
            </a:custGeom>
            <a:noFill/>
            <a:ln w="33338" cap="rnd" cmpd="sng">
              <a:solidFill>
                <a:srgbClr val="000000"/>
              </a:solidFill>
              <a:prstDash val="solid"/>
              <a:round/>
              <a:headEnd type="none" w="med" len="med"/>
              <a:tailEnd type="none" w="med" len="med"/>
            </a:ln>
          </p:spPr>
          <p:txBody>
            <a:bodyPr/>
            <a:lstStyle/>
            <a:p>
              <a:endParaRPr lang="zh-CN" altLang="en-US"/>
            </a:p>
          </p:txBody>
        </p:sp>
        <p:sp>
          <p:nvSpPr>
            <p:cNvPr id="459798" name="直接连接符 459797"/>
            <p:cNvSpPr/>
            <p:nvPr/>
          </p:nvSpPr>
          <p:spPr>
            <a:xfrm>
              <a:off x="1929" y="2916"/>
              <a:ext cx="91" cy="1"/>
            </a:xfrm>
            <a:prstGeom prst="line">
              <a:avLst/>
            </a:prstGeom>
            <a:ln w="19050" cap="rnd" cmpd="sng">
              <a:solidFill>
                <a:srgbClr val="000000"/>
              </a:solidFill>
              <a:prstDash val="solid"/>
              <a:headEnd type="none" w="med" len="med"/>
              <a:tailEnd type="none" w="med" len="med"/>
            </a:ln>
          </p:spPr>
        </p:sp>
        <p:sp>
          <p:nvSpPr>
            <p:cNvPr id="459799" name="直接连接符 459798"/>
            <p:cNvSpPr/>
            <p:nvPr/>
          </p:nvSpPr>
          <p:spPr>
            <a:xfrm flipH="1">
              <a:off x="1441" y="2916"/>
              <a:ext cx="109" cy="1"/>
            </a:xfrm>
            <a:prstGeom prst="line">
              <a:avLst/>
            </a:prstGeom>
            <a:ln w="19050" cap="rnd" cmpd="sng">
              <a:solidFill>
                <a:srgbClr val="000000"/>
              </a:solidFill>
              <a:prstDash val="solid"/>
              <a:headEnd type="none" w="med" len="med"/>
              <a:tailEnd type="none" w="med" len="med"/>
            </a:ln>
          </p:spPr>
        </p:sp>
        <p:sp>
          <p:nvSpPr>
            <p:cNvPr id="459800" name="矩形 459799"/>
            <p:cNvSpPr/>
            <p:nvPr/>
          </p:nvSpPr>
          <p:spPr>
            <a:xfrm>
              <a:off x="2686" y="3240"/>
              <a:ext cx="104" cy="246"/>
            </a:xfrm>
            <a:prstGeom prst="rect">
              <a:avLst/>
            </a:prstGeom>
            <a:solidFill>
              <a:srgbClr val="FFFFFF"/>
            </a:solidFill>
            <a:ln w="9525">
              <a:noFill/>
            </a:ln>
          </p:spPr>
          <p:txBody>
            <a:bodyPr/>
            <a:lstStyle/>
            <a:p>
              <a:endParaRPr lang="zh-CN" altLang="en-US"/>
            </a:p>
          </p:txBody>
        </p:sp>
        <p:sp>
          <p:nvSpPr>
            <p:cNvPr id="459801" name="矩形 459800"/>
            <p:cNvSpPr/>
            <p:nvPr/>
          </p:nvSpPr>
          <p:spPr>
            <a:xfrm>
              <a:off x="2686" y="3240"/>
              <a:ext cx="104" cy="246"/>
            </a:xfrm>
            <a:prstGeom prst="rect">
              <a:avLst/>
            </a:prstGeom>
            <a:solidFill>
              <a:schemeClr val="accent1"/>
            </a:solidFill>
            <a:ln w="33401" cap="rnd" cmpd="sng">
              <a:solidFill>
                <a:srgbClr val="000000"/>
              </a:solidFill>
              <a:prstDash val="solid"/>
              <a:round/>
              <a:headEnd type="none" w="med" len="med"/>
              <a:tailEnd type="none" w="med" len="med"/>
            </a:ln>
          </p:spPr>
          <p:txBody>
            <a:bodyPr/>
            <a:lstStyle/>
            <a:p>
              <a:endParaRPr lang="zh-CN" altLang="en-US"/>
            </a:p>
          </p:txBody>
        </p:sp>
        <p:sp>
          <p:nvSpPr>
            <p:cNvPr id="459802" name="直接连接符 459801"/>
            <p:cNvSpPr/>
            <p:nvPr/>
          </p:nvSpPr>
          <p:spPr>
            <a:xfrm flipH="1" flipV="1">
              <a:off x="2197" y="3245"/>
              <a:ext cx="154" cy="140"/>
            </a:xfrm>
            <a:prstGeom prst="line">
              <a:avLst/>
            </a:prstGeom>
            <a:ln w="33338" cap="rnd" cmpd="sng">
              <a:solidFill>
                <a:srgbClr val="000000"/>
              </a:solidFill>
              <a:prstDash val="solid"/>
              <a:headEnd type="none" w="med" len="med"/>
              <a:tailEnd type="none" w="med" len="med"/>
            </a:ln>
          </p:spPr>
        </p:sp>
        <p:sp>
          <p:nvSpPr>
            <p:cNvPr id="459803" name="直接连接符 459802"/>
            <p:cNvSpPr/>
            <p:nvPr/>
          </p:nvSpPr>
          <p:spPr>
            <a:xfrm flipH="1">
              <a:off x="2039" y="3240"/>
              <a:ext cx="152" cy="140"/>
            </a:xfrm>
            <a:prstGeom prst="line">
              <a:avLst/>
            </a:prstGeom>
            <a:ln w="33338" cap="rnd" cmpd="sng">
              <a:solidFill>
                <a:srgbClr val="000000"/>
              </a:solidFill>
              <a:prstDash val="solid"/>
              <a:headEnd type="none" w="med" len="med"/>
              <a:tailEnd type="none" w="med" len="med"/>
            </a:ln>
          </p:spPr>
        </p:sp>
        <p:sp>
          <p:nvSpPr>
            <p:cNvPr id="459804" name="直接连接符 459803"/>
            <p:cNvSpPr/>
            <p:nvPr/>
          </p:nvSpPr>
          <p:spPr>
            <a:xfrm flipH="1">
              <a:off x="2191" y="3385"/>
              <a:ext cx="160" cy="145"/>
            </a:xfrm>
            <a:prstGeom prst="line">
              <a:avLst/>
            </a:prstGeom>
            <a:ln w="33338" cap="rnd" cmpd="sng">
              <a:solidFill>
                <a:srgbClr val="000000"/>
              </a:solidFill>
              <a:prstDash val="solid"/>
              <a:headEnd type="none" w="med" len="med"/>
              <a:tailEnd type="none" w="med" len="med"/>
            </a:ln>
          </p:spPr>
        </p:sp>
        <p:sp>
          <p:nvSpPr>
            <p:cNvPr id="459805" name="直接连接符 459804"/>
            <p:cNvSpPr/>
            <p:nvPr/>
          </p:nvSpPr>
          <p:spPr>
            <a:xfrm flipH="1" flipV="1">
              <a:off x="2033" y="3385"/>
              <a:ext cx="158" cy="145"/>
            </a:xfrm>
            <a:prstGeom prst="line">
              <a:avLst/>
            </a:prstGeom>
            <a:ln w="33338" cap="rnd" cmpd="sng">
              <a:solidFill>
                <a:srgbClr val="000000"/>
              </a:solidFill>
              <a:prstDash val="solid"/>
              <a:headEnd type="none" w="med" len="med"/>
              <a:tailEnd type="none" w="med" len="med"/>
            </a:ln>
          </p:spPr>
        </p:sp>
        <p:sp>
          <p:nvSpPr>
            <p:cNvPr id="459806" name="直接连接符 459805"/>
            <p:cNvSpPr/>
            <p:nvPr/>
          </p:nvSpPr>
          <p:spPr>
            <a:xfrm flipH="1">
              <a:off x="2033" y="3385"/>
              <a:ext cx="318" cy="1"/>
            </a:xfrm>
            <a:prstGeom prst="line">
              <a:avLst/>
            </a:prstGeom>
            <a:ln w="33338" cap="rnd" cmpd="sng">
              <a:solidFill>
                <a:srgbClr val="000000"/>
              </a:solidFill>
              <a:prstDash val="solid"/>
              <a:headEnd type="none" w="med" len="med"/>
              <a:tailEnd type="none" w="med" len="med"/>
            </a:ln>
          </p:spPr>
        </p:sp>
        <p:sp>
          <p:nvSpPr>
            <p:cNvPr id="459807" name="任意多边形 459806"/>
            <p:cNvSpPr>
              <a:spLocks noEditPoints="1"/>
            </p:cNvSpPr>
            <p:nvPr/>
          </p:nvSpPr>
          <p:spPr>
            <a:xfrm>
              <a:off x="1353" y="3009"/>
              <a:ext cx="101" cy="92"/>
            </a:xfrm>
            <a:custGeom>
              <a:avLst/>
              <a:gdLst/>
              <a:ahLst/>
              <a:cxnLst/>
              <a:rect l="0" t="0" r="0" b="0"/>
              <a:pathLst>
                <a:path w="101" h="92">
                  <a:moveTo>
                    <a:pt x="0" y="46"/>
                  </a:moveTo>
                  <a:lnTo>
                    <a:pt x="101" y="46"/>
                  </a:lnTo>
                  <a:moveTo>
                    <a:pt x="50" y="0"/>
                  </a:moveTo>
                  <a:lnTo>
                    <a:pt x="50" y="92"/>
                  </a:lnTo>
                </a:path>
              </a:pathLst>
            </a:custGeom>
            <a:noFill/>
            <a:ln w="19050" cap="rnd" cmpd="sng">
              <a:solidFill>
                <a:srgbClr val="000000"/>
              </a:solidFill>
              <a:prstDash val="solid"/>
              <a:round/>
              <a:headEnd type="none" w="med" len="med"/>
              <a:tailEnd type="none" w="med" len="med"/>
            </a:ln>
          </p:spPr>
          <p:txBody>
            <a:bodyPr/>
            <a:lstStyle/>
            <a:p>
              <a:endParaRPr lang="zh-CN" altLang="en-US"/>
            </a:p>
          </p:txBody>
        </p:sp>
        <p:sp>
          <p:nvSpPr>
            <p:cNvPr id="459808" name="直接连接符 459807"/>
            <p:cNvSpPr/>
            <p:nvPr/>
          </p:nvSpPr>
          <p:spPr>
            <a:xfrm>
              <a:off x="1353" y="3702"/>
              <a:ext cx="99" cy="1"/>
            </a:xfrm>
            <a:prstGeom prst="line">
              <a:avLst/>
            </a:prstGeom>
            <a:ln w="19050" cap="rnd" cmpd="sng">
              <a:solidFill>
                <a:srgbClr val="000000"/>
              </a:solidFill>
              <a:prstDash val="solid"/>
              <a:headEnd type="none" w="med" len="med"/>
              <a:tailEnd type="none" w="med" len="med"/>
            </a:ln>
          </p:spPr>
        </p:sp>
        <p:grpSp>
          <p:nvGrpSpPr>
            <p:cNvPr id="459809" name="组合 459808"/>
            <p:cNvGrpSpPr/>
            <p:nvPr/>
          </p:nvGrpSpPr>
          <p:grpSpPr>
            <a:xfrm>
              <a:off x="1366" y="3266"/>
              <a:ext cx="161" cy="212"/>
              <a:chOff x="1366" y="3266"/>
              <a:chExt cx="161" cy="212"/>
            </a:xfrm>
          </p:grpSpPr>
          <p:sp>
            <p:nvSpPr>
              <p:cNvPr id="459810" name="矩形 459809"/>
              <p:cNvSpPr/>
              <p:nvPr/>
            </p:nvSpPr>
            <p:spPr>
              <a:xfrm>
                <a:off x="1475" y="3353"/>
                <a:ext cx="52" cy="125"/>
              </a:xfrm>
              <a:prstGeom prst="rect">
                <a:avLst/>
              </a:prstGeom>
              <a:noFill/>
              <a:ln w="9525">
                <a:noFill/>
              </a:ln>
            </p:spPr>
            <p:txBody>
              <a:bodyPr wrap="none" lIns="0" tIns="0" rIns="0" bIns="0">
                <a:spAutoFit/>
              </a:bodyPr>
              <a:lstStyle/>
              <a:p>
                <a:r>
                  <a:rPr lang="en-US" altLang="zh-CN" sz="1300">
                    <a:solidFill>
                      <a:srgbClr val="000000"/>
                    </a:solidFill>
                    <a:latin typeface="Times New Roman" panose="02020603050405020304" pitchFamily="18" charset="0"/>
                  </a:rPr>
                  <a:t>1</a:t>
                </a:r>
                <a:endParaRPr lang="en-US" altLang="zh-CN" b="1">
                  <a:latin typeface="Times New Roman" panose="02020603050405020304" pitchFamily="18" charset="0"/>
                </a:endParaRPr>
              </a:p>
            </p:txBody>
          </p:sp>
          <p:sp>
            <p:nvSpPr>
              <p:cNvPr id="459811" name="矩形 459810"/>
              <p:cNvSpPr/>
              <p:nvPr/>
            </p:nvSpPr>
            <p:spPr>
              <a:xfrm>
                <a:off x="1366" y="3293"/>
                <a:ext cx="98" cy="163"/>
              </a:xfrm>
              <a:prstGeom prst="rect">
                <a:avLst/>
              </a:prstGeom>
              <a:noFill/>
              <a:ln w="9525">
                <a:noFill/>
              </a:ln>
            </p:spPr>
            <p:txBody>
              <a:bodyPr wrap="none" lIns="0" tIns="0" rIns="0" bIns="0">
                <a:spAutoFit/>
              </a:bodyPr>
              <a:lstStyle/>
              <a:p>
                <a:r>
                  <a:rPr lang="en-US" altLang="zh-CN" sz="1700" b="1" i="1">
                    <a:solidFill>
                      <a:srgbClr val="000000"/>
                    </a:solidFill>
                    <a:latin typeface="Times New Roman" panose="02020603050405020304" pitchFamily="18" charset="0"/>
                  </a:rPr>
                  <a:t>U</a:t>
                </a:r>
                <a:endParaRPr lang="en-US" altLang="zh-CN" b="1">
                  <a:latin typeface="Times New Roman" panose="02020603050405020304" pitchFamily="18" charset="0"/>
                </a:endParaRPr>
              </a:p>
            </p:txBody>
          </p:sp>
          <p:sp>
            <p:nvSpPr>
              <p:cNvPr id="459812" name="矩形 459811"/>
              <p:cNvSpPr/>
              <p:nvPr/>
            </p:nvSpPr>
            <p:spPr>
              <a:xfrm>
                <a:off x="1419" y="3266"/>
                <a:ext cx="45" cy="163"/>
              </a:xfrm>
              <a:prstGeom prst="rect">
                <a:avLst/>
              </a:prstGeom>
              <a:noFill/>
              <a:ln w="9525">
                <a:noFill/>
              </a:ln>
            </p:spPr>
            <p:txBody>
              <a:bodyPr wrap="none" lIns="0" tIns="0" rIns="0" bIns="0">
                <a:spAutoFit/>
              </a:bodyPr>
              <a:lstStyle/>
              <a:p>
                <a:r>
                  <a:rPr lang="en-US" altLang="zh-CN" sz="1700">
                    <a:solidFill>
                      <a:srgbClr val="000000"/>
                    </a:solidFill>
                    <a:latin typeface="MT Extra" panose="05050102010205020202" pitchFamily="18" charset="2"/>
                  </a:rPr>
                  <a:t>&amp;</a:t>
                </a:r>
                <a:endParaRPr lang="en-US" altLang="zh-CN" b="1">
                  <a:latin typeface="Times New Roman" panose="02020603050405020304" pitchFamily="18" charset="0"/>
                </a:endParaRPr>
              </a:p>
            </p:txBody>
          </p:sp>
        </p:grpSp>
        <p:sp>
          <p:nvSpPr>
            <p:cNvPr id="459813" name="直接连接符 459812"/>
            <p:cNvSpPr/>
            <p:nvPr/>
          </p:nvSpPr>
          <p:spPr>
            <a:xfrm flipH="1">
              <a:off x="1256" y="2916"/>
              <a:ext cx="273" cy="1"/>
            </a:xfrm>
            <a:prstGeom prst="line">
              <a:avLst/>
            </a:prstGeom>
            <a:ln w="19050" cap="rnd" cmpd="sng">
              <a:solidFill>
                <a:srgbClr val="000000"/>
              </a:solidFill>
              <a:prstDash val="solid"/>
              <a:headEnd type="none" w="med" len="med"/>
              <a:tailEnd type="none" w="med" len="med"/>
            </a:ln>
          </p:spPr>
        </p:sp>
        <p:sp>
          <p:nvSpPr>
            <p:cNvPr id="459814" name="直接连接符 459813"/>
            <p:cNvSpPr/>
            <p:nvPr/>
          </p:nvSpPr>
          <p:spPr>
            <a:xfrm>
              <a:off x="1929" y="2916"/>
              <a:ext cx="1313" cy="1"/>
            </a:xfrm>
            <a:prstGeom prst="line">
              <a:avLst/>
            </a:prstGeom>
            <a:ln w="19050" cap="rnd" cmpd="sng">
              <a:solidFill>
                <a:srgbClr val="000000"/>
              </a:solidFill>
              <a:prstDash val="solid"/>
              <a:headEnd type="none" w="med" len="med"/>
              <a:tailEnd type="none" w="med" len="med"/>
            </a:ln>
          </p:spPr>
        </p:sp>
        <p:sp>
          <p:nvSpPr>
            <p:cNvPr id="459815" name="直接连接符 459814"/>
            <p:cNvSpPr/>
            <p:nvPr/>
          </p:nvSpPr>
          <p:spPr>
            <a:xfrm>
              <a:off x="3242" y="3466"/>
              <a:ext cx="1" cy="374"/>
            </a:xfrm>
            <a:prstGeom prst="line">
              <a:avLst/>
            </a:prstGeom>
            <a:ln w="19050" cap="rnd" cmpd="sng">
              <a:solidFill>
                <a:srgbClr val="000000"/>
              </a:solidFill>
              <a:prstDash val="solid"/>
              <a:headEnd type="none" w="med" len="med"/>
              <a:tailEnd type="none" w="med" len="med"/>
            </a:ln>
          </p:spPr>
        </p:sp>
        <p:sp>
          <p:nvSpPr>
            <p:cNvPr id="459816" name="直接连接符 459815"/>
            <p:cNvSpPr/>
            <p:nvPr/>
          </p:nvSpPr>
          <p:spPr>
            <a:xfrm flipH="1">
              <a:off x="1256" y="3840"/>
              <a:ext cx="1986" cy="1"/>
            </a:xfrm>
            <a:prstGeom prst="line">
              <a:avLst/>
            </a:prstGeom>
            <a:ln w="19050" cap="rnd" cmpd="sng">
              <a:solidFill>
                <a:srgbClr val="000000"/>
              </a:solidFill>
              <a:prstDash val="solid"/>
              <a:headEnd type="none" w="med" len="med"/>
              <a:tailEnd type="none" w="med" len="med"/>
            </a:ln>
          </p:spPr>
        </p:sp>
        <p:sp>
          <p:nvSpPr>
            <p:cNvPr id="459817" name="直接连接符 459816"/>
            <p:cNvSpPr/>
            <p:nvPr/>
          </p:nvSpPr>
          <p:spPr>
            <a:xfrm flipV="1">
              <a:off x="1254" y="2916"/>
              <a:ext cx="1" cy="338"/>
            </a:xfrm>
            <a:prstGeom prst="line">
              <a:avLst/>
            </a:prstGeom>
            <a:ln w="19050" cap="rnd" cmpd="sng">
              <a:solidFill>
                <a:srgbClr val="000000"/>
              </a:solidFill>
              <a:prstDash val="solid"/>
              <a:headEnd type="none" w="med" len="med"/>
              <a:tailEnd type="none" w="med" len="med"/>
            </a:ln>
          </p:spPr>
        </p:sp>
        <p:sp>
          <p:nvSpPr>
            <p:cNvPr id="459818" name="直接连接符 459817"/>
            <p:cNvSpPr/>
            <p:nvPr/>
          </p:nvSpPr>
          <p:spPr>
            <a:xfrm>
              <a:off x="1254" y="3501"/>
              <a:ext cx="1" cy="339"/>
            </a:xfrm>
            <a:prstGeom prst="line">
              <a:avLst/>
            </a:prstGeom>
            <a:ln w="19050" cap="rnd" cmpd="sng">
              <a:solidFill>
                <a:srgbClr val="000000"/>
              </a:solidFill>
              <a:prstDash val="solid"/>
              <a:headEnd type="none" w="med" len="med"/>
              <a:tailEnd type="none" w="med" len="med"/>
            </a:ln>
          </p:spPr>
        </p:sp>
        <p:sp>
          <p:nvSpPr>
            <p:cNvPr id="459819" name="直接连接符 459818"/>
            <p:cNvSpPr/>
            <p:nvPr/>
          </p:nvSpPr>
          <p:spPr>
            <a:xfrm flipV="1">
              <a:off x="2738" y="2916"/>
              <a:ext cx="1" cy="324"/>
            </a:xfrm>
            <a:prstGeom prst="line">
              <a:avLst/>
            </a:prstGeom>
            <a:ln w="19050" cap="rnd" cmpd="sng">
              <a:solidFill>
                <a:srgbClr val="000000"/>
              </a:solidFill>
              <a:prstDash val="solid"/>
              <a:headEnd type="none" w="med" len="med"/>
              <a:tailEnd type="none" w="med" len="med"/>
            </a:ln>
          </p:spPr>
        </p:sp>
        <p:sp>
          <p:nvSpPr>
            <p:cNvPr id="459820" name="直接连接符 459819"/>
            <p:cNvSpPr/>
            <p:nvPr/>
          </p:nvSpPr>
          <p:spPr>
            <a:xfrm>
              <a:off x="2738" y="3486"/>
              <a:ext cx="1" cy="354"/>
            </a:xfrm>
            <a:prstGeom prst="line">
              <a:avLst/>
            </a:prstGeom>
            <a:ln w="19050" cap="rnd" cmpd="sng">
              <a:solidFill>
                <a:srgbClr val="000000"/>
              </a:solidFill>
              <a:prstDash val="solid"/>
              <a:headEnd type="none" w="med" len="med"/>
              <a:tailEnd type="none" w="med" len="med"/>
            </a:ln>
          </p:spPr>
        </p:sp>
        <p:sp>
          <p:nvSpPr>
            <p:cNvPr id="459821" name="直接连接符 459820"/>
            <p:cNvSpPr/>
            <p:nvPr/>
          </p:nvSpPr>
          <p:spPr>
            <a:xfrm flipV="1">
              <a:off x="3242" y="2916"/>
              <a:ext cx="1" cy="324"/>
            </a:xfrm>
            <a:prstGeom prst="line">
              <a:avLst/>
            </a:prstGeom>
            <a:ln w="19050" cap="rnd" cmpd="sng">
              <a:solidFill>
                <a:srgbClr val="000000"/>
              </a:solidFill>
              <a:prstDash val="solid"/>
              <a:headEnd type="none" w="med" len="med"/>
              <a:tailEnd type="none" w="med" len="med"/>
            </a:ln>
          </p:spPr>
        </p:sp>
        <p:sp>
          <p:nvSpPr>
            <p:cNvPr id="459822" name="直接连接符 459821"/>
            <p:cNvSpPr/>
            <p:nvPr/>
          </p:nvSpPr>
          <p:spPr>
            <a:xfrm flipV="1">
              <a:off x="2191" y="2916"/>
              <a:ext cx="1" cy="324"/>
            </a:xfrm>
            <a:prstGeom prst="line">
              <a:avLst/>
            </a:prstGeom>
            <a:ln w="19050" cap="rnd" cmpd="sng">
              <a:solidFill>
                <a:srgbClr val="000000"/>
              </a:solidFill>
              <a:prstDash val="solid"/>
              <a:headEnd type="none" w="med" len="med"/>
              <a:tailEnd type="none" w="med" len="med"/>
            </a:ln>
          </p:spPr>
        </p:sp>
        <p:sp>
          <p:nvSpPr>
            <p:cNvPr id="459823" name="直接连接符 459822"/>
            <p:cNvSpPr/>
            <p:nvPr/>
          </p:nvSpPr>
          <p:spPr>
            <a:xfrm>
              <a:off x="2191" y="3516"/>
              <a:ext cx="1" cy="324"/>
            </a:xfrm>
            <a:prstGeom prst="line">
              <a:avLst/>
            </a:prstGeom>
            <a:ln w="19050" cap="rnd" cmpd="sng">
              <a:solidFill>
                <a:srgbClr val="000000"/>
              </a:solidFill>
              <a:prstDash val="solid"/>
              <a:headEnd type="none" w="med" len="med"/>
              <a:tailEnd type="none" w="med" len="med"/>
            </a:ln>
          </p:spPr>
        </p:sp>
        <p:sp>
          <p:nvSpPr>
            <p:cNvPr id="459824" name="直接连接符 459823"/>
            <p:cNvSpPr/>
            <p:nvPr/>
          </p:nvSpPr>
          <p:spPr>
            <a:xfrm flipV="1">
              <a:off x="2191" y="3130"/>
              <a:ext cx="1" cy="110"/>
            </a:xfrm>
            <a:prstGeom prst="line">
              <a:avLst/>
            </a:prstGeom>
            <a:ln w="6350" cap="rnd" cmpd="sng">
              <a:solidFill>
                <a:srgbClr val="000000"/>
              </a:solidFill>
              <a:prstDash val="solid"/>
              <a:headEnd type="none" w="med" len="med"/>
              <a:tailEnd type="none" w="med" len="med"/>
            </a:ln>
          </p:spPr>
        </p:sp>
        <p:sp>
          <p:nvSpPr>
            <p:cNvPr id="459825" name="任意多边形 459824"/>
            <p:cNvSpPr/>
            <p:nvPr/>
          </p:nvSpPr>
          <p:spPr>
            <a:xfrm>
              <a:off x="2162" y="3055"/>
              <a:ext cx="59" cy="82"/>
            </a:xfrm>
            <a:custGeom>
              <a:avLst/>
              <a:gdLst/>
              <a:ahLst/>
              <a:cxnLst/>
              <a:rect l="0" t="0" r="0" b="0"/>
              <a:pathLst>
                <a:path w="59" h="82">
                  <a:moveTo>
                    <a:pt x="59" y="82"/>
                  </a:moveTo>
                  <a:lnTo>
                    <a:pt x="29" y="0"/>
                  </a:lnTo>
                  <a:lnTo>
                    <a:pt x="0" y="82"/>
                  </a:lnTo>
                  <a:lnTo>
                    <a:pt x="59" y="82"/>
                  </a:lnTo>
                  <a:close/>
                </a:path>
              </a:pathLst>
            </a:custGeom>
            <a:solidFill>
              <a:srgbClr val="000000"/>
            </a:solidFill>
            <a:ln w="9525">
              <a:noFill/>
            </a:ln>
          </p:spPr>
          <p:txBody>
            <a:bodyPr/>
            <a:lstStyle/>
            <a:p>
              <a:endParaRPr lang="zh-CN" altLang="en-US"/>
            </a:p>
          </p:txBody>
        </p:sp>
        <p:sp>
          <p:nvSpPr>
            <p:cNvPr id="459826" name="任意多边形 459825"/>
            <p:cNvSpPr/>
            <p:nvPr/>
          </p:nvSpPr>
          <p:spPr>
            <a:xfrm>
              <a:off x="2159" y="2893"/>
              <a:ext cx="50" cy="46"/>
            </a:xfrm>
            <a:custGeom>
              <a:avLst/>
              <a:gdLst/>
              <a:ahLst/>
              <a:cxnLst/>
              <a:rect l="0" t="0" r="0" b="0"/>
              <a:pathLst>
                <a:path w="53" h="53">
                  <a:moveTo>
                    <a:pt x="0" y="27"/>
                  </a:moveTo>
                  <a:cubicBezTo>
                    <a:pt x="0" y="12"/>
                    <a:pt x="12" y="0"/>
                    <a:pt x="26" y="0"/>
                  </a:cubicBezTo>
                  <a:cubicBezTo>
                    <a:pt x="41" y="0"/>
                    <a:pt x="53" y="12"/>
                    <a:pt x="53" y="27"/>
                  </a:cubicBezTo>
                  <a:cubicBezTo>
                    <a:pt x="53" y="27"/>
                    <a:pt x="53" y="27"/>
                    <a:pt x="53" y="27"/>
                  </a:cubicBezTo>
                  <a:cubicBezTo>
                    <a:pt x="53" y="41"/>
                    <a:pt x="41" y="53"/>
                    <a:pt x="26" y="53"/>
                  </a:cubicBezTo>
                  <a:cubicBezTo>
                    <a:pt x="12" y="53"/>
                    <a:pt x="0" y="41"/>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9827" name="任意多边形 459826"/>
            <p:cNvSpPr/>
            <p:nvPr/>
          </p:nvSpPr>
          <p:spPr>
            <a:xfrm>
              <a:off x="2713" y="2893"/>
              <a:ext cx="50" cy="46"/>
            </a:xfrm>
            <a:custGeom>
              <a:avLst/>
              <a:gdLst/>
              <a:ahLst/>
              <a:cxnLst/>
              <a:rect l="0" t="0" r="0" b="0"/>
              <a:pathLst>
                <a:path w="53" h="53">
                  <a:moveTo>
                    <a:pt x="0" y="27"/>
                  </a:moveTo>
                  <a:cubicBezTo>
                    <a:pt x="0" y="12"/>
                    <a:pt x="12" y="0"/>
                    <a:pt x="27" y="0"/>
                  </a:cubicBezTo>
                  <a:cubicBezTo>
                    <a:pt x="41" y="0"/>
                    <a:pt x="53" y="12"/>
                    <a:pt x="53" y="27"/>
                  </a:cubicBezTo>
                  <a:cubicBezTo>
                    <a:pt x="53" y="27"/>
                    <a:pt x="53" y="27"/>
                    <a:pt x="53" y="27"/>
                  </a:cubicBezTo>
                  <a:cubicBezTo>
                    <a:pt x="53" y="41"/>
                    <a:pt x="41" y="53"/>
                    <a:pt x="27" y="53"/>
                  </a:cubicBezTo>
                  <a:cubicBezTo>
                    <a:pt x="12" y="53"/>
                    <a:pt x="0" y="41"/>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9828" name="任意多边形 459827"/>
            <p:cNvSpPr/>
            <p:nvPr/>
          </p:nvSpPr>
          <p:spPr>
            <a:xfrm>
              <a:off x="2167" y="3817"/>
              <a:ext cx="50" cy="46"/>
            </a:xfrm>
            <a:custGeom>
              <a:avLst/>
              <a:gdLst/>
              <a:ahLst/>
              <a:cxnLst/>
              <a:rect l="0" t="0" r="0" b="0"/>
              <a:pathLst>
                <a:path w="53" h="54">
                  <a:moveTo>
                    <a:pt x="0" y="27"/>
                  </a:moveTo>
                  <a:cubicBezTo>
                    <a:pt x="0" y="12"/>
                    <a:pt x="11" y="0"/>
                    <a:pt x="26" y="0"/>
                  </a:cubicBezTo>
                  <a:cubicBezTo>
                    <a:pt x="41" y="0"/>
                    <a:pt x="53" y="12"/>
                    <a:pt x="53" y="27"/>
                  </a:cubicBezTo>
                  <a:cubicBezTo>
                    <a:pt x="53" y="27"/>
                    <a:pt x="53" y="27"/>
                    <a:pt x="53" y="27"/>
                  </a:cubicBezTo>
                  <a:cubicBezTo>
                    <a:pt x="53" y="42"/>
                    <a:pt x="41" y="54"/>
                    <a:pt x="26" y="54"/>
                  </a:cubicBezTo>
                  <a:cubicBezTo>
                    <a:pt x="11"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9829" name="任意多边形 459828"/>
            <p:cNvSpPr/>
            <p:nvPr/>
          </p:nvSpPr>
          <p:spPr>
            <a:xfrm>
              <a:off x="2713" y="3817"/>
              <a:ext cx="50" cy="46"/>
            </a:xfrm>
            <a:custGeom>
              <a:avLst/>
              <a:gdLst/>
              <a:ahLst/>
              <a:cxnLst/>
              <a:rect l="0" t="0" r="0" b="0"/>
              <a:pathLst>
                <a:path w="53" h="54">
                  <a:moveTo>
                    <a:pt x="0" y="27"/>
                  </a:moveTo>
                  <a:cubicBezTo>
                    <a:pt x="0" y="12"/>
                    <a:pt x="12" y="0"/>
                    <a:pt x="27" y="0"/>
                  </a:cubicBezTo>
                  <a:cubicBezTo>
                    <a:pt x="41" y="0"/>
                    <a:pt x="53" y="12"/>
                    <a:pt x="53" y="27"/>
                  </a:cubicBezTo>
                  <a:cubicBezTo>
                    <a:pt x="53" y="27"/>
                    <a:pt x="53" y="27"/>
                    <a:pt x="53" y="27"/>
                  </a:cubicBezTo>
                  <a:cubicBezTo>
                    <a:pt x="53" y="42"/>
                    <a:pt x="41" y="54"/>
                    <a:pt x="27" y="54"/>
                  </a:cubicBezTo>
                  <a:cubicBezTo>
                    <a:pt x="12"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459830" name="任意多边形 459829"/>
            <p:cNvSpPr>
              <a:spLocks noEditPoints="1"/>
            </p:cNvSpPr>
            <p:nvPr/>
          </p:nvSpPr>
          <p:spPr>
            <a:xfrm>
              <a:off x="3346" y="3072"/>
              <a:ext cx="101" cy="93"/>
            </a:xfrm>
            <a:custGeom>
              <a:avLst/>
              <a:gdLst/>
              <a:ahLst/>
              <a:cxnLst/>
              <a:rect l="0" t="0" r="0" b="0"/>
              <a:pathLst>
                <a:path w="101" h="93">
                  <a:moveTo>
                    <a:pt x="101" y="47"/>
                  </a:moveTo>
                  <a:lnTo>
                    <a:pt x="0" y="47"/>
                  </a:lnTo>
                  <a:moveTo>
                    <a:pt x="51" y="0"/>
                  </a:moveTo>
                  <a:lnTo>
                    <a:pt x="51" y="93"/>
                  </a:lnTo>
                </a:path>
              </a:pathLst>
            </a:custGeom>
            <a:noFill/>
            <a:ln w="19050" cap="rnd" cmpd="sng">
              <a:solidFill>
                <a:srgbClr val="000000"/>
              </a:solidFill>
              <a:prstDash val="solid"/>
              <a:round/>
              <a:headEnd type="none" w="med" len="med"/>
              <a:tailEnd type="none" w="med" len="med"/>
            </a:ln>
          </p:spPr>
          <p:txBody>
            <a:bodyPr/>
            <a:lstStyle/>
            <a:p>
              <a:endParaRPr lang="zh-CN" altLang="en-US"/>
            </a:p>
          </p:txBody>
        </p:sp>
        <p:sp>
          <p:nvSpPr>
            <p:cNvPr id="459831" name="直接连接符 459830"/>
            <p:cNvSpPr/>
            <p:nvPr/>
          </p:nvSpPr>
          <p:spPr>
            <a:xfrm flipH="1">
              <a:off x="3348" y="3527"/>
              <a:ext cx="99" cy="1"/>
            </a:xfrm>
            <a:prstGeom prst="line">
              <a:avLst/>
            </a:prstGeom>
            <a:ln w="19050" cap="rnd" cmpd="sng">
              <a:solidFill>
                <a:srgbClr val="000000"/>
              </a:solidFill>
              <a:prstDash val="solid"/>
              <a:headEnd type="none" w="med" len="med"/>
              <a:tailEnd type="none" w="med" len="med"/>
            </a:ln>
          </p:spPr>
        </p:sp>
        <p:sp>
          <p:nvSpPr>
            <p:cNvPr id="459832" name="任意多边形 459831"/>
            <p:cNvSpPr/>
            <p:nvPr/>
          </p:nvSpPr>
          <p:spPr>
            <a:xfrm>
              <a:off x="3118" y="3240"/>
              <a:ext cx="247" cy="226"/>
            </a:xfrm>
            <a:custGeom>
              <a:avLst/>
              <a:gdLst/>
              <a:ahLst/>
              <a:cxnLst/>
              <a:rect l="0" t="0" r="0" b="0"/>
              <a:pathLst>
                <a:path w="259" h="262">
                  <a:moveTo>
                    <a:pt x="130" y="262"/>
                  </a:moveTo>
                  <a:cubicBezTo>
                    <a:pt x="201" y="262"/>
                    <a:pt x="259" y="203"/>
                    <a:pt x="259" y="131"/>
                  </a:cubicBezTo>
                  <a:cubicBezTo>
                    <a:pt x="259" y="58"/>
                    <a:pt x="201" y="0"/>
                    <a:pt x="130" y="0"/>
                  </a:cubicBezTo>
                  <a:cubicBezTo>
                    <a:pt x="130" y="0"/>
                    <a:pt x="130" y="0"/>
                    <a:pt x="130" y="0"/>
                  </a:cubicBezTo>
                  <a:cubicBezTo>
                    <a:pt x="58" y="0"/>
                    <a:pt x="0" y="58"/>
                    <a:pt x="0" y="131"/>
                  </a:cubicBezTo>
                  <a:cubicBezTo>
                    <a:pt x="0" y="203"/>
                    <a:pt x="58" y="262"/>
                    <a:pt x="130" y="262"/>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459833" name="任意多边形 459832"/>
            <p:cNvSpPr>
              <a:spLocks noEditPoints="1"/>
            </p:cNvSpPr>
            <p:nvPr/>
          </p:nvSpPr>
          <p:spPr>
            <a:xfrm>
              <a:off x="3118" y="3240"/>
              <a:ext cx="247" cy="226"/>
            </a:xfrm>
            <a:custGeom>
              <a:avLst/>
              <a:gdLst/>
              <a:ahLst/>
              <a:cxnLst/>
              <a:rect l="0" t="0" r="0" b="0"/>
              <a:pathLst>
                <a:path w="259" h="262">
                  <a:moveTo>
                    <a:pt x="130" y="262"/>
                  </a:moveTo>
                  <a:cubicBezTo>
                    <a:pt x="201" y="262"/>
                    <a:pt x="259" y="203"/>
                    <a:pt x="259" y="131"/>
                  </a:cubicBezTo>
                  <a:cubicBezTo>
                    <a:pt x="259" y="58"/>
                    <a:pt x="201" y="0"/>
                    <a:pt x="130" y="0"/>
                  </a:cubicBezTo>
                  <a:cubicBezTo>
                    <a:pt x="130" y="0"/>
                    <a:pt x="130" y="0"/>
                    <a:pt x="130" y="0"/>
                  </a:cubicBezTo>
                  <a:cubicBezTo>
                    <a:pt x="58" y="0"/>
                    <a:pt x="0" y="58"/>
                    <a:pt x="0" y="131"/>
                  </a:cubicBezTo>
                  <a:cubicBezTo>
                    <a:pt x="0" y="203"/>
                    <a:pt x="58" y="262"/>
                    <a:pt x="130" y="262"/>
                  </a:cubicBezTo>
                  <a:moveTo>
                    <a:pt x="130" y="262"/>
                  </a:moveTo>
                  <a:lnTo>
                    <a:pt x="130" y="0"/>
                  </a:lnTo>
                </a:path>
              </a:pathLst>
            </a:custGeom>
            <a:solidFill>
              <a:schemeClr val="accent1">
                <a:alpha val="100000"/>
              </a:schemeClr>
            </a:solidFill>
            <a:ln w="33401" cap="rnd" cmpd="sng">
              <a:solidFill>
                <a:srgbClr val="000000">
                  <a:alpha val="100000"/>
                </a:srgbClr>
              </a:solidFill>
              <a:prstDash val="solid"/>
              <a:round/>
              <a:headEnd type="none" w="med" len="med"/>
              <a:tailEnd type="none" w="med" len="med"/>
            </a:ln>
          </p:spPr>
          <p:txBody>
            <a:bodyPr/>
            <a:lstStyle/>
            <a:p>
              <a:endParaRPr lang="zh-CN" altLang="en-US"/>
            </a:p>
          </p:txBody>
        </p:sp>
        <p:grpSp>
          <p:nvGrpSpPr>
            <p:cNvPr id="459834" name="组合 459833"/>
            <p:cNvGrpSpPr/>
            <p:nvPr/>
          </p:nvGrpSpPr>
          <p:grpSpPr>
            <a:xfrm>
              <a:off x="3455" y="3238"/>
              <a:ext cx="104" cy="203"/>
              <a:chOff x="3455" y="3238"/>
              <a:chExt cx="104" cy="203"/>
            </a:xfrm>
          </p:grpSpPr>
          <p:sp>
            <p:nvSpPr>
              <p:cNvPr id="459835" name="矩形 459834"/>
              <p:cNvSpPr/>
              <p:nvPr/>
            </p:nvSpPr>
            <p:spPr>
              <a:xfrm>
                <a:off x="3455" y="3268"/>
                <a:ext cx="104" cy="173"/>
              </a:xfrm>
              <a:prstGeom prst="rect">
                <a:avLst/>
              </a:prstGeom>
              <a:noFill/>
              <a:ln w="9525">
                <a:noFill/>
              </a:ln>
            </p:spPr>
            <p:txBody>
              <a:bodyPr wrap="none" lIns="0" tIns="0" rIns="0" bIns="0">
                <a:spAutoFit/>
              </a:bodyPr>
              <a:lstStyle/>
              <a:p>
                <a:r>
                  <a:rPr lang="en-US" altLang="zh-CN" sz="1800" b="1" i="1" dirty="0">
                    <a:solidFill>
                      <a:srgbClr val="FF0000"/>
                    </a:solidFill>
                    <a:latin typeface="Times New Roman" panose="02020603050405020304" pitchFamily="18" charset="0"/>
                  </a:rPr>
                  <a:t>U</a:t>
                </a:r>
                <a:endParaRPr lang="en-US" altLang="zh-CN" b="1" dirty="0">
                  <a:solidFill>
                    <a:srgbClr val="FF0000"/>
                  </a:solidFill>
                  <a:latin typeface="Times New Roman" panose="02020603050405020304" pitchFamily="18" charset="0"/>
                </a:endParaRPr>
              </a:p>
            </p:txBody>
          </p:sp>
          <p:sp>
            <p:nvSpPr>
              <p:cNvPr id="459836" name="矩形 459835"/>
              <p:cNvSpPr/>
              <p:nvPr/>
            </p:nvSpPr>
            <p:spPr>
              <a:xfrm>
                <a:off x="3509" y="3238"/>
                <a:ext cx="48" cy="173"/>
              </a:xfrm>
              <a:prstGeom prst="rect">
                <a:avLst/>
              </a:prstGeom>
              <a:noFill/>
              <a:ln w="9525">
                <a:noFill/>
              </a:ln>
            </p:spPr>
            <p:txBody>
              <a:bodyPr wrap="none" lIns="0" tIns="0" rIns="0" bIns="0">
                <a:spAutoFit/>
              </a:bodyPr>
              <a:lstStyle/>
              <a:p>
                <a:r>
                  <a:rPr lang="en-US" altLang="zh-CN" sz="1800" dirty="0">
                    <a:solidFill>
                      <a:srgbClr val="000000"/>
                    </a:solidFill>
                    <a:latin typeface="MT Extra" panose="05050102010205020202" pitchFamily="18" charset="2"/>
                  </a:rPr>
                  <a:t>&amp;</a:t>
                </a:r>
                <a:endParaRPr lang="en-US" altLang="zh-CN" b="1" dirty="0">
                  <a:latin typeface="Times New Roman" panose="02020603050405020304" pitchFamily="18" charset="0"/>
                </a:endParaRPr>
              </a:p>
            </p:txBody>
          </p:sp>
        </p:grpSp>
        <p:grpSp>
          <p:nvGrpSpPr>
            <p:cNvPr id="459837" name="组合 459836"/>
            <p:cNvGrpSpPr/>
            <p:nvPr/>
          </p:nvGrpSpPr>
          <p:grpSpPr>
            <a:xfrm>
              <a:off x="2983" y="2714"/>
              <a:ext cx="149" cy="201"/>
              <a:chOff x="2983" y="2714"/>
              <a:chExt cx="149" cy="201"/>
            </a:xfrm>
          </p:grpSpPr>
          <p:sp>
            <p:nvSpPr>
              <p:cNvPr id="459838" name="矩形 459837"/>
              <p:cNvSpPr/>
              <p:nvPr/>
            </p:nvSpPr>
            <p:spPr>
              <a:xfrm>
                <a:off x="2983" y="2742"/>
                <a:ext cx="149" cy="173"/>
              </a:xfrm>
              <a:prstGeom prst="rect">
                <a:avLst/>
              </a:prstGeom>
              <a:noFill/>
              <a:ln w="9525">
                <a:noFill/>
              </a:ln>
            </p:spPr>
            <p:txBody>
              <a:bodyPr wrap="square" lIns="0" tIns="0" rIns="0" bIns="0">
                <a:spAutoFit/>
              </a:bodyPr>
              <a:lstStyle/>
              <a:p>
                <a:r>
                  <a:rPr lang="en-US" altLang="zh-CN" sz="1800" b="1" i="1" dirty="0">
                    <a:solidFill>
                      <a:srgbClr val="FF0000"/>
                    </a:solidFill>
                    <a:latin typeface="Times New Roman" panose="02020603050405020304" pitchFamily="18" charset="0"/>
                  </a:rPr>
                  <a:t>I</a:t>
                </a:r>
                <a:endParaRPr lang="en-US" altLang="zh-CN" b="1" dirty="0">
                  <a:solidFill>
                    <a:srgbClr val="FF0000"/>
                  </a:solidFill>
                  <a:latin typeface="Times New Roman" panose="02020603050405020304" pitchFamily="18" charset="0"/>
                </a:endParaRPr>
              </a:p>
            </p:txBody>
          </p:sp>
          <p:sp>
            <p:nvSpPr>
              <p:cNvPr id="459839" name="矩形 459838"/>
              <p:cNvSpPr/>
              <p:nvPr/>
            </p:nvSpPr>
            <p:spPr>
              <a:xfrm>
                <a:off x="3002" y="2714"/>
                <a:ext cx="48" cy="173"/>
              </a:xfrm>
              <a:prstGeom prst="rect">
                <a:avLst/>
              </a:prstGeom>
              <a:noFill/>
              <a:ln w="9525">
                <a:noFill/>
              </a:ln>
            </p:spPr>
            <p:txBody>
              <a:bodyPr wrap="square" lIns="0" tIns="0" rIns="0" bIns="0">
                <a:spAutoFit/>
              </a:bodyPr>
              <a:lstStyle/>
              <a:p>
                <a:r>
                  <a:rPr lang="en-US" altLang="zh-CN" sz="1800" dirty="0">
                    <a:solidFill>
                      <a:srgbClr val="000000"/>
                    </a:solidFill>
                    <a:latin typeface="MT Extra" panose="05050102010205020202" pitchFamily="18" charset="2"/>
                  </a:rPr>
                  <a:t>&amp;</a:t>
                </a:r>
                <a:endParaRPr lang="en-US" altLang="zh-CN" b="1" dirty="0">
                  <a:latin typeface="Times New Roman" panose="02020603050405020304" pitchFamily="18" charset="0"/>
                </a:endParaRPr>
              </a:p>
            </p:txBody>
          </p:sp>
        </p:grpSp>
        <p:sp>
          <p:nvSpPr>
            <p:cNvPr id="459840" name="直接连接符 459839"/>
            <p:cNvSpPr/>
            <p:nvPr/>
          </p:nvSpPr>
          <p:spPr>
            <a:xfrm flipH="1">
              <a:off x="3000" y="2916"/>
              <a:ext cx="95" cy="1"/>
            </a:xfrm>
            <a:prstGeom prst="line">
              <a:avLst/>
            </a:prstGeom>
            <a:ln w="6350" cap="rnd" cmpd="sng">
              <a:solidFill>
                <a:srgbClr val="000000"/>
              </a:solidFill>
              <a:prstDash val="solid"/>
              <a:headEnd type="none" w="med" len="med"/>
              <a:tailEnd type="none" w="med" len="med"/>
            </a:ln>
          </p:spPr>
        </p:sp>
        <p:sp>
          <p:nvSpPr>
            <p:cNvPr id="459841" name="任意多边形 459840"/>
            <p:cNvSpPr/>
            <p:nvPr/>
          </p:nvSpPr>
          <p:spPr>
            <a:xfrm>
              <a:off x="2919" y="2889"/>
              <a:ext cx="89" cy="54"/>
            </a:xfrm>
            <a:custGeom>
              <a:avLst/>
              <a:gdLst/>
              <a:ahLst/>
              <a:cxnLst/>
              <a:rect l="0" t="0" r="0" b="0"/>
              <a:pathLst>
                <a:path w="89" h="54">
                  <a:moveTo>
                    <a:pt x="89" y="0"/>
                  </a:moveTo>
                  <a:lnTo>
                    <a:pt x="0" y="27"/>
                  </a:lnTo>
                  <a:lnTo>
                    <a:pt x="89" y="54"/>
                  </a:lnTo>
                  <a:lnTo>
                    <a:pt x="89" y="0"/>
                  </a:lnTo>
                  <a:close/>
                </a:path>
              </a:pathLst>
            </a:custGeom>
            <a:solidFill>
              <a:srgbClr val="000000"/>
            </a:solidFill>
            <a:ln w="9525">
              <a:noFill/>
            </a:ln>
          </p:spPr>
          <p:txBody>
            <a:bodyPr/>
            <a:lstStyle/>
            <a:p>
              <a:endParaRPr lang="zh-CN" altLang="en-US"/>
            </a:p>
          </p:txBody>
        </p:sp>
        <p:sp>
          <p:nvSpPr>
            <p:cNvPr id="459842" name="矩形 459841"/>
            <p:cNvSpPr/>
            <p:nvPr/>
          </p:nvSpPr>
          <p:spPr>
            <a:xfrm>
              <a:off x="873" y="3264"/>
              <a:ext cx="76"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1</a:t>
              </a:r>
              <a:endParaRPr lang="en-US" altLang="zh-CN" b="1">
                <a:latin typeface="Times New Roman" panose="02020603050405020304" pitchFamily="18" charset="0"/>
              </a:endParaRPr>
            </a:p>
          </p:txBody>
        </p:sp>
        <p:sp>
          <p:nvSpPr>
            <p:cNvPr id="459843" name="矩形 459842"/>
            <p:cNvSpPr/>
            <p:nvPr/>
          </p:nvSpPr>
          <p:spPr>
            <a:xfrm>
              <a:off x="965" y="3278"/>
              <a:ext cx="159" cy="230"/>
            </a:xfrm>
            <a:prstGeom prst="rect">
              <a:avLst/>
            </a:prstGeom>
            <a:noFill/>
            <a:ln w="9525">
              <a:noFill/>
            </a:ln>
          </p:spPr>
          <p:txBody>
            <a:bodyPr wrap="none" lIns="0" tIns="0" rIns="0" bIns="0">
              <a:spAutoFit/>
            </a:bodyPr>
            <a:lstStyle/>
            <a:p>
              <a:r>
                <a:rPr lang="en-US" altLang="zh-CN" sz="1800" b="1">
                  <a:solidFill>
                    <a:srgbClr val="000000"/>
                  </a:solidFill>
                  <a:latin typeface="Symbol" panose="05050102010706020507" pitchFamily="18" charset="2"/>
                </a:rPr>
                <a:t>W</a:t>
              </a:r>
              <a:r>
                <a:rPr lang="en-US" altLang="zh-CN" b="1">
                  <a:solidFill>
                    <a:srgbClr val="000000"/>
                  </a:solidFill>
                  <a:latin typeface="Times New Roman" panose="02020603050405020304" pitchFamily="18" charset="0"/>
                </a:rPr>
                <a:t> </a:t>
              </a:r>
            </a:p>
          </p:txBody>
        </p:sp>
      </p:grpSp>
      <p:graphicFrame>
        <p:nvGraphicFramePr>
          <p:cNvPr id="66" name="对象 65"/>
          <p:cNvGraphicFramePr/>
          <p:nvPr>
            <p:extLst>
              <p:ext uri="{D42A27DB-BD31-4B8C-83A1-F6EECF244321}">
                <p14:modId xmlns:p14="http://schemas.microsoft.com/office/powerpoint/2010/main" val="2200304047"/>
              </p:ext>
            </p:extLst>
          </p:nvPr>
        </p:nvGraphicFramePr>
        <p:xfrm>
          <a:off x="2478088" y="5805488"/>
          <a:ext cx="3938587" cy="557212"/>
        </p:xfrm>
        <a:graphic>
          <a:graphicData uri="http://schemas.openxmlformats.org/presentationml/2006/ole">
            <mc:AlternateContent xmlns:mc="http://schemas.openxmlformats.org/markup-compatibility/2006">
              <mc:Choice xmlns:v="urn:schemas-microsoft-com:vml" Requires="v">
                <p:oleObj spid="_x0000_s90275" name="公式" r:id="rId7" imgW="1993680" imgH="279360" progId="Equation.3">
                  <p:embed/>
                </p:oleObj>
              </mc:Choice>
              <mc:Fallback>
                <p:oleObj name="公式" r:id="rId7" imgW="1993680" imgH="279360" progId="Equation.3">
                  <p:embed/>
                  <p:pic>
                    <p:nvPicPr>
                      <p:cNvPr id="459782" name="对象 459781"/>
                      <p:cNvPicPr/>
                      <p:nvPr/>
                    </p:nvPicPr>
                    <p:blipFill>
                      <a:blip r:embed="rId8"/>
                      <a:stretch>
                        <a:fillRect/>
                      </a:stretch>
                    </p:blipFill>
                    <p:spPr>
                      <a:xfrm>
                        <a:off x="2478088" y="5805488"/>
                        <a:ext cx="3938587" cy="55721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9780"/>
                                        </p:tgtEl>
                                        <p:attrNameLst>
                                          <p:attrName>style.visibility</p:attrName>
                                        </p:attrNameLst>
                                      </p:cBhvr>
                                      <p:to>
                                        <p:strVal val="visible"/>
                                      </p:to>
                                    </p:set>
                                    <p:anim calcmode="lin" valueType="num">
                                      <p:cBhvr additive="base">
                                        <p:cTn id="7" dur="500" fill="hold"/>
                                        <p:tgtEl>
                                          <p:spTgt spid="459780"/>
                                        </p:tgtEl>
                                        <p:attrNameLst>
                                          <p:attrName>ppt_x</p:attrName>
                                        </p:attrNameLst>
                                      </p:cBhvr>
                                      <p:tavLst>
                                        <p:tav tm="0">
                                          <p:val>
                                            <p:strVal val="0-#ppt_w/2"/>
                                          </p:val>
                                        </p:tav>
                                        <p:tav tm="100000">
                                          <p:val>
                                            <p:strVal val="#ppt_x"/>
                                          </p:val>
                                        </p:tav>
                                      </p:tavLst>
                                    </p:anim>
                                    <p:anim calcmode="lin" valueType="num">
                                      <p:cBhvr additive="base">
                                        <p:cTn id="8" dur="500" fill="hold"/>
                                        <p:tgtEl>
                                          <p:spTgt spid="4597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59782"/>
                                        </p:tgtEl>
                                        <p:attrNameLst>
                                          <p:attrName>style.visibility</p:attrName>
                                        </p:attrNameLst>
                                      </p:cBhvr>
                                      <p:to>
                                        <p:strVal val="visible"/>
                                      </p:to>
                                    </p:set>
                                    <p:anim calcmode="lin" valueType="num">
                                      <p:cBhvr additive="base">
                                        <p:cTn id="13" dur="500" fill="hold"/>
                                        <p:tgtEl>
                                          <p:spTgt spid="459782"/>
                                        </p:tgtEl>
                                        <p:attrNameLst>
                                          <p:attrName>ppt_x</p:attrName>
                                        </p:attrNameLst>
                                      </p:cBhvr>
                                      <p:tavLst>
                                        <p:tav tm="0">
                                          <p:val>
                                            <p:strVal val="0-#ppt_w/2"/>
                                          </p:val>
                                        </p:tav>
                                        <p:tav tm="100000">
                                          <p:val>
                                            <p:strVal val="#ppt_x"/>
                                          </p:val>
                                        </p:tav>
                                      </p:tavLst>
                                    </p:anim>
                                    <p:anim calcmode="lin" valueType="num">
                                      <p:cBhvr additive="base">
                                        <p:cTn id="14" dur="500" fill="hold"/>
                                        <p:tgtEl>
                                          <p:spTgt spid="4597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9784"/>
                                        </p:tgtEl>
                                        <p:attrNameLst>
                                          <p:attrName>style.visibility</p:attrName>
                                        </p:attrNameLst>
                                      </p:cBhvr>
                                      <p:to>
                                        <p:strVal val="visible"/>
                                      </p:to>
                                    </p:set>
                                    <p:anim calcmode="lin" valueType="num">
                                      <p:cBhvr additive="base">
                                        <p:cTn id="19" dur="500" fill="hold"/>
                                        <p:tgtEl>
                                          <p:spTgt spid="459784"/>
                                        </p:tgtEl>
                                        <p:attrNameLst>
                                          <p:attrName>ppt_x</p:attrName>
                                        </p:attrNameLst>
                                      </p:cBhvr>
                                      <p:tavLst>
                                        <p:tav tm="0">
                                          <p:val>
                                            <p:strVal val="#ppt_x"/>
                                          </p:val>
                                        </p:tav>
                                        <p:tav tm="100000">
                                          <p:val>
                                            <p:strVal val="#ppt_x"/>
                                          </p:val>
                                        </p:tav>
                                      </p:tavLst>
                                    </p:anim>
                                    <p:anim calcmode="lin" valueType="num">
                                      <p:cBhvr additive="base">
                                        <p:cTn id="20" dur="500" fill="hold"/>
                                        <p:tgtEl>
                                          <p:spTgt spid="4597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fill="hold"/>
                                        <p:tgtEl>
                                          <p:spTgt spid="66"/>
                                        </p:tgtEl>
                                        <p:attrNameLst>
                                          <p:attrName>ppt_x</p:attrName>
                                        </p:attrNameLst>
                                      </p:cBhvr>
                                      <p:tavLst>
                                        <p:tav tm="0">
                                          <p:val>
                                            <p:strVal val="0-#ppt_w/2"/>
                                          </p:val>
                                        </p:tav>
                                        <p:tav tm="100000">
                                          <p:val>
                                            <p:strVal val="#ppt_x"/>
                                          </p:val>
                                        </p:tav>
                                      </p:tavLst>
                                    </p:anim>
                                    <p:anim calcmode="lin" valueType="num">
                                      <p:cBhvr additive="base">
                                        <p:cTn id="26"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92513"/>
            <a:ext cx="8229600" cy="1143000"/>
          </a:xfrm>
        </p:spPr>
        <p:txBody>
          <a:bodyPr/>
          <a:lstStyle/>
          <a:p>
            <a:r>
              <a:rPr lang="zh-CN" altLang="en-US" dirty="0"/>
              <a:t>本章结束</a:t>
            </a:r>
          </a:p>
        </p:txBody>
      </p:sp>
      <p:sp>
        <p:nvSpPr>
          <p:cNvPr id="3" name="竖排文字占位符 2"/>
          <p:cNvSpPr>
            <a:spLocks noGrp="1"/>
          </p:cNvSpPr>
          <p:nvPr>
            <p:ph type="body" orient="vert" idx="1"/>
          </p:nvPr>
        </p:nvSpPr>
        <p:spPr/>
        <p:txBody>
          <a:bodyPr/>
          <a:lstStyle/>
          <a:p>
            <a:endParaRPr lang="zh-CN" altLang="en-US" dirty="0"/>
          </a:p>
        </p:txBody>
      </p:sp>
    </p:spTree>
    <p:extLst>
      <p:ext uri="{BB962C8B-B14F-4D97-AF65-F5344CB8AC3E}">
        <p14:creationId xmlns:p14="http://schemas.microsoft.com/office/powerpoint/2010/main" val="2429141941"/>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文本框 266241"/>
          <p:cNvSpPr txBox="1"/>
          <p:nvPr/>
        </p:nvSpPr>
        <p:spPr>
          <a:xfrm>
            <a:off x="533400" y="554038"/>
            <a:ext cx="3859213" cy="457200"/>
          </a:xfrm>
          <a:prstGeom prst="rect">
            <a:avLst/>
          </a:prstGeom>
          <a:noFill/>
          <a:ln w="9525">
            <a:noFill/>
          </a:ln>
        </p:spPr>
        <p:txBody>
          <a:bodyPr wrap="none" anchor="t">
            <a:spAutoFit/>
          </a:bodyPr>
          <a:lstStyle/>
          <a:p>
            <a:pPr eaLnBrk="1" hangingPunct="1"/>
            <a:r>
              <a:rPr lang="en-US" altLang="zh-CN" b="1" dirty="0">
                <a:latin typeface="Times New Roman" panose="02020603050405020304" pitchFamily="18" charset="0"/>
              </a:rPr>
              <a:t>2. </a:t>
            </a:r>
            <a:r>
              <a:rPr lang="zh-CN" altLang="en-US" b="1" dirty="0">
                <a:latin typeface="Times New Roman" panose="02020603050405020304" pitchFamily="18" charset="0"/>
              </a:rPr>
              <a:t>正弦电流、电压的有效值</a:t>
            </a:r>
            <a:endParaRPr lang="zh-CN" altLang="en-US" b="1">
              <a:latin typeface="Times New Roman" panose="02020603050405020304" pitchFamily="18" charset="0"/>
            </a:endParaRPr>
          </a:p>
        </p:txBody>
      </p:sp>
      <p:sp>
        <p:nvSpPr>
          <p:cNvPr id="266243" name="文本框 266242"/>
          <p:cNvSpPr txBox="1"/>
          <p:nvPr/>
        </p:nvSpPr>
        <p:spPr>
          <a:xfrm>
            <a:off x="1493838" y="1181100"/>
            <a:ext cx="2947987"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设  </a:t>
            </a:r>
            <a:r>
              <a:rPr lang="en-US" altLang="zh-CN" b="1" i="1">
                <a:solidFill>
                  <a:srgbClr val="2520F2"/>
                </a:solidFill>
                <a:latin typeface="Times New Roman" panose="02020603050405020304" pitchFamily="18" charset="0"/>
              </a:rPr>
              <a:t>i</a:t>
            </a:r>
            <a:r>
              <a:rPr lang="en-US" altLang="zh-CN" b="1">
                <a:solidFill>
                  <a:srgbClr val="2520F2"/>
                </a:solidFill>
                <a:latin typeface="Times New Roman" panose="02020603050405020304" pitchFamily="18" charset="0"/>
              </a:rPr>
              <a:t>(</a:t>
            </a:r>
            <a:r>
              <a:rPr lang="en-US" altLang="zh-CN" b="1" i="1">
                <a:solidFill>
                  <a:srgbClr val="2520F2"/>
                </a:solidFill>
                <a:latin typeface="Times New Roman" panose="02020603050405020304" pitchFamily="18" charset="0"/>
              </a:rPr>
              <a:t>t</a:t>
            </a:r>
            <a:r>
              <a:rPr lang="en-US" altLang="zh-CN" b="1">
                <a:solidFill>
                  <a:srgbClr val="2520F2"/>
                </a:solidFill>
                <a:latin typeface="Times New Roman" panose="02020603050405020304" pitchFamily="18" charset="0"/>
              </a:rPr>
              <a:t>)=</a:t>
            </a:r>
            <a:r>
              <a:rPr lang="en-US" altLang="zh-CN" b="1" i="1" err="1">
                <a:solidFill>
                  <a:srgbClr val="2520F2"/>
                </a:solidFill>
                <a:latin typeface="Times New Roman" panose="02020603050405020304" pitchFamily="18" charset="0"/>
              </a:rPr>
              <a:t>I</a:t>
            </a:r>
            <a:r>
              <a:rPr lang="en-US" altLang="zh-CN" b="1" baseline="-25000" err="1">
                <a:solidFill>
                  <a:srgbClr val="2520F2"/>
                </a:solidFill>
                <a:latin typeface="Times New Roman" panose="02020603050405020304" pitchFamily="18" charset="0"/>
              </a:rPr>
              <a:t>m</a:t>
            </a:r>
            <a:r>
              <a:rPr lang="en-US" altLang="zh-CN" b="1" err="1">
                <a:solidFill>
                  <a:srgbClr val="2520F2"/>
                </a:solidFill>
                <a:latin typeface="Times New Roman" panose="02020603050405020304" pitchFamily="18" charset="0"/>
              </a:rPr>
              <a:t>cos</a:t>
            </a:r>
            <a:r>
              <a:rPr lang="en-US" altLang="zh-CN" b="1">
                <a:solidFill>
                  <a:srgbClr val="2520F2"/>
                </a:solidFill>
                <a:latin typeface="Times New Roman" panose="02020603050405020304" pitchFamily="18" charset="0"/>
              </a:rPr>
              <a:t>(</a:t>
            </a:r>
            <a:r>
              <a:rPr lang="en-US" altLang="zh-CN" b="1" i="1">
                <a:solidFill>
                  <a:srgbClr val="2520F2"/>
                </a:solidFill>
                <a:latin typeface="Times New Roman" panose="02020603050405020304" pitchFamily="18" charset="0"/>
                <a:sym typeface="Symbol" panose="05050102010706020507" pitchFamily="18" charset="2"/>
              </a:rPr>
              <a:t> t</a:t>
            </a:r>
            <a:r>
              <a:rPr lang="en-US" altLang="zh-CN" b="1">
                <a:solidFill>
                  <a:srgbClr val="2520F2"/>
                </a:solidFill>
                <a:latin typeface="Times New Roman" panose="02020603050405020304" pitchFamily="18" charset="0"/>
                <a:sym typeface="Symbol" panose="05050102010706020507" pitchFamily="18" charset="2"/>
              </a:rPr>
              <a:t>+</a:t>
            </a:r>
            <a:r>
              <a:rPr lang="en-US" altLang="zh-CN" b="1" i="1">
                <a:solidFill>
                  <a:srgbClr val="2520F2"/>
                </a:solidFill>
                <a:latin typeface="Times New Roman" panose="02020603050405020304" pitchFamily="18" charset="0"/>
                <a:sym typeface="Symbol" panose="05050102010706020507" pitchFamily="18" charset="2"/>
              </a:rPr>
              <a:t> </a:t>
            </a:r>
            <a:r>
              <a:rPr lang="en-US" altLang="zh-CN" b="1">
                <a:solidFill>
                  <a:srgbClr val="2520F2"/>
                </a:solidFill>
                <a:latin typeface="Times New Roman" panose="02020603050405020304" pitchFamily="18" charset="0"/>
              </a:rPr>
              <a:t>)</a:t>
            </a:r>
          </a:p>
        </p:txBody>
      </p:sp>
      <p:graphicFrame>
        <p:nvGraphicFramePr>
          <p:cNvPr id="266244" name="对象 266243"/>
          <p:cNvGraphicFramePr/>
          <p:nvPr/>
        </p:nvGraphicFramePr>
        <p:xfrm>
          <a:off x="1422400" y="1854200"/>
          <a:ext cx="3760788" cy="835025"/>
        </p:xfrm>
        <a:graphic>
          <a:graphicData uri="http://schemas.openxmlformats.org/presentationml/2006/ole">
            <mc:AlternateContent xmlns:mc="http://schemas.openxmlformats.org/markup-compatibility/2006">
              <mc:Choice xmlns:v="urn:schemas-microsoft-com:vml" Requires="v">
                <p:oleObj spid="_x0000_s6369" r:id="rId3" imgW="1879600" imgH="419100" progId="Equation.DSMT4">
                  <p:embed/>
                </p:oleObj>
              </mc:Choice>
              <mc:Fallback>
                <p:oleObj r:id="rId3" imgW="1879600" imgH="419100" progId="Equation.DSMT4">
                  <p:embed/>
                  <p:pic>
                    <p:nvPicPr>
                      <p:cNvPr id="0" name="图片 3481"/>
                      <p:cNvPicPr/>
                      <p:nvPr/>
                    </p:nvPicPr>
                    <p:blipFill>
                      <a:blip r:embed="rId4"/>
                      <a:stretch>
                        <a:fillRect/>
                      </a:stretch>
                    </p:blipFill>
                    <p:spPr>
                      <a:xfrm>
                        <a:off x="1422400" y="1854200"/>
                        <a:ext cx="3760788" cy="835025"/>
                      </a:xfrm>
                      <a:prstGeom prst="rect">
                        <a:avLst/>
                      </a:prstGeom>
                      <a:noFill/>
                      <a:ln w="38100">
                        <a:noFill/>
                        <a:miter/>
                      </a:ln>
                    </p:spPr>
                  </p:pic>
                </p:oleObj>
              </mc:Fallback>
            </mc:AlternateContent>
          </a:graphicData>
        </a:graphic>
      </p:graphicFrame>
      <p:graphicFrame>
        <p:nvGraphicFramePr>
          <p:cNvPr id="266245" name="对象 266244"/>
          <p:cNvGraphicFramePr/>
          <p:nvPr/>
        </p:nvGraphicFramePr>
        <p:xfrm>
          <a:off x="1065213" y="2960688"/>
          <a:ext cx="6783387" cy="735012"/>
        </p:xfrm>
        <a:graphic>
          <a:graphicData uri="http://schemas.openxmlformats.org/presentationml/2006/ole">
            <mc:AlternateContent xmlns:mc="http://schemas.openxmlformats.org/markup-compatibility/2006">
              <mc:Choice xmlns:v="urn:schemas-microsoft-com:vml" Requires="v">
                <p:oleObj spid="_x0000_s6370" r:id="rId5" imgW="3390900" imgH="368300" progId="Equation.DSMT4">
                  <p:embed/>
                </p:oleObj>
              </mc:Choice>
              <mc:Fallback>
                <p:oleObj r:id="rId5" imgW="3390900" imgH="368300" progId="Equation.DSMT4">
                  <p:embed/>
                  <p:pic>
                    <p:nvPicPr>
                      <p:cNvPr id="0" name="图片 3483"/>
                      <p:cNvPicPr/>
                      <p:nvPr/>
                    </p:nvPicPr>
                    <p:blipFill>
                      <a:blip r:embed="rId6"/>
                      <a:stretch>
                        <a:fillRect/>
                      </a:stretch>
                    </p:blipFill>
                    <p:spPr>
                      <a:xfrm>
                        <a:off x="1065213" y="2960688"/>
                        <a:ext cx="6783387" cy="735012"/>
                      </a:xfrm>
                      <a:prstGeom prst="rect">
                        <a:avLst/>
                      </a:prstGeom>
                      <a:noFill/>
                      <a:ln w="38100">
                        <a:noFill/>
                        <a:miter/>
                      </a:ln>
                    </p:spPr>
                  </p:pic>
                </p:oleObj>
              </mc:Fallback>
            </mc:AlternateContent>
          </a:graphicData>
        </a:graphic>
      </p:graphicFrame>
      <p:graphicFrame>
        <p:nvGraphicFramePr>
          <p:cNvPr id="266246" name="对象 266245"/>
          <p:cNvGraphicFramePr/>
          <p:nvPr/>
        </p:nvGraphicFramePr>
        <p:xfrm>
          <a:off x="1306513" y="3808413"/>
          <a:ext cx="5475287" cy="1493837"/>
        </p:xfrm>
        <a:graphic>
          <a:graphicData uri="http://schemas.openxmlformats.org/presentationml/2006/ole">
            <mc:AlternateContent xmlns:mc="http://schemas.openxmlformats.org/markup-compatibility/2006">
              <mc:Choice xmlns:v="urn:schemas-microsoft-com:vml" Requires="v">
                <p:oleObj spid="_x0000_s6371" r:id="rId7" imgW="3721100" imgH="1016000" progId="Equation.DSMT4">
                  <p:embed/>
                </p:oleObj>
              </mc:Choice>
              <mc:Fallback>
                <p:oleObj r:id="rId7" imgW="3721100" imgH="1016000" progId="Equation.DSMT4">
                  <p:embed/>
                  <p:pic>
                    <p:nvPicPr>
                      <p:cNvPr id="0" name="图片 3482"/>
                      <p:cNvPicPr/>
                      <p:nvPr/>
                    </p:nvPicPr>
                    <p:blipFill>
                      <a:blip r:embed="rId8"/>
                      <a:stretch>
                        <a:fillRect/>
                      </a:stretch>
                    </p:blipFill>
                    <p:spPr>
                      <a:xfrm>
                        <a:off x="1306513" y="3808413"/>
                        <a:ext cx="5475287" cy="1493837"/>
                      </a:xfrm>
                      <a:prstGeom prst="rect">
                        <a:avLst/>
                      </a:prstGeom>
                      <a:noFill/>
                      <a:ln w="38100">
                        <a:noFill/>
                        <a:miter/>
                      </a:ln>
                    </p:spPr>
                  </p:pic>
                </p:oleObj>
              </mc:Fallback>
            </mc:AlternateContent>
          </a:graphicData>
        </a:graphic>
      </p:graphicFrame>
      <p:graphicFrame>
        <p:nvGraphicFramePr>
          <p:cNvPr id="266247" name="对象 266246"/>
          <p:cNvGraphicFramePr/>
          <p:nvPr>
            <p:extLst>
              <p:ext uri="{D42A27DB-BD31-4B8C-83A1-F6EECF244321}">
                <p14:modId xmlns:p14="http://schemas.microsoft.com/office/powerpoint/2010/main" val="3299541078"/>
              </p:ext>
            </p:extLst>
          </p:nvPr>
        </p:nvGraphicFramePr>
        <p:xfrm>
          <a:off x="1509713" y="5465763"/>
          <a:ext cx="6246812" cy="517525"/>
        </p:xfrm>
        <a:graphic>
          <a:graphicData uri="http://schemas.openxmlformats.org/presentationml/2006/ole">
            <mc:AlternateContent xmlns:mc="http://schemas.openxmlformats.org/markup-compatibility/2006">
              <mc:Choice xmlns:v="urn:schemas-microsoft-com:vml" Requires="v">
                <p:oleObj spid="_x0000_s6372" r:id="rId9" imgW="4100195" imgH="342900" progId="Equation.DSMT4">
                  <p:embed/>
                </p:oleObj>
              </mc:Choice>
              <mc:Fallback>
                <p:oleObj r:id="rId9" imgW="4100195" imgH="342900" progId="Equation.DSMT4">
                  <p:embed/>
                  <p:pic>
                    <p:nvPicPr>
                      <p:cNvPr id="0" name="图片 3479"/>
                      <p:cNvPicPr/>
                      <p:nvPr/>
                    </p:nvPicPr>
                    <p:blipFill>
                      <a:blip r:embed="rId10"/>
                      <a:stretch>
                        <a:fillRect/>
                      </a:stretch>
                    </p:blipFill>
                    <p:spPr>
                      <a:xfrm>
                        <a:off x="1509713" y="5465763"/>
                        <a:ext cx="6246812" cy="517525"/>
                      </a:xfrm>
                      <a:prstGeom prst="rect">
                        <a:avLst/>
                      </a:prstGeom>
                      <a:noFill/>
                      <a:ln w="38100">
                        <a:noFill/>
                        <a:miter/>
                      </a:ln>
                    </p:spPr>
                  </p:pic>
                </p:oleObj>
              </mc:Fallback>
            </mc:AlternateContent>
          </a:graphicData>
        </a:graphic>
      </p:graphicFrame>
      <p:sp>
        <p:nvSpPr>
          <p:cNvPr id="266250" name="矩形 266249"/>
          <p:cNvSpPr/>
          <p:nvPr/>
        </p:nvSpPr>
        <p:spPr>
          <a:xfrm>
            <a:off x="762000" y="5495925"/>
            <a:ext cx="490538" cy="457200"/>
          </a:xfrm>
          <a:prstGeom prst="rect">
            <a:avLst/>
          </a:prstGeom>
          <a:noFill/>
          <a:ln w="9525">
            <a:noFill/>
          </a:ln>
        </p:spPr>
        <p:txBody>
          <a:bodyPr wrap="none" anchor="t">
            <a:spAutoFit/>
          </a:bodyPr>
          <a:lstStyle/>
          <a:p>
            <a:pPr algn="ctr"/>
            <a:r>
              <a:rPr lang="zh-CN" altLang="en-US" b="1" dirty="0">
                <a:latin typeface="Times New Roman" panose="02020603050405020304" pitchFamily="18" charset="0"/>
              </a:rPr>
              <a:t>故</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42"/>
                                        </p:tgtEl>
                                        <p:attrNameLst>
                                          <p:attrName>style.visibility</p:attrName>
                                        </p:attrNameLst>
                                      </p:cBhvr>
                                      <p:to>
                                        <p:strVal val="visible"/>
                                      </p:to>
                                    </p:set>
                                    <p:animEffect transition="in" filter="wipe(left)">
                                      <p:cBhvr>
                                        <p:cTn id="7" dur="500"/>
                                        <p:tgtEl>
                                          <p:spTgt spid="266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66243"/>
                                        </p:tgtEl>
                                        <p:attrNameLst>
                                          <p:attrName>style.visibility</p:attrName>
                                        </p:attrNameLst>
                                      </p:cBhvr>
                                      <p:to>
                                        <p:strVal val="visible"/>
                                      </p:to>
                                    </p:set>
                                    <p:animEffect transition="in" filter="slide(fromRight)">
                                      <p:cBhvr>
                                        <p:cTn id="12" dur="500"/>
                                        <p:tgtEl>
                                          <p:spTgt spid="26624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266244"/>
                                        </p:tgtEl>
                                        <p:attrNameLst>
                                          <p:attrName>style.visibility</p:attrName>
                                        </p:attrNameLst>
                                      </p:cBhvr>
                                      <p:to>
                                        <p:strVal val="visible"/>
                                      </p:to>
                                    </p:set>
                                    <p:animEffect transition="in" filter="slide(fromRight)">
                                      <p:cBhvr>
                                        <p:cTn id="17" dur="500"/>
                                        <p:tgtEl>
                                          <p:spTgt spid="26624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266245"/>
                                        </p:tgtEl>
                                        <p:attrNameLst>
                                          <p:attrName>style.visibility</p:attrName>
                                        </p:attrNameLst>
                                      </p:cBhvr>
                                      <p:to>
                                        <p:strVal val="visible"/>
                                      </p:to>
                                    </p:set>
                                    <p:animEffect transition="in" filter="slide(fromRight)">
                                      <p:cBhvr>
                                        <p:cTn id="22" dur="500"/>
                                        <p:tgtEl>
                                          <p:spTgt spid="26624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266246"/>
                                        </p:tgtEl>
                                        <p:attrNameLst>
                                          <p:attrName>style.visibility</p:attrName>
                                        </p:attrNameLst>
                                      </p:cBhvr>
                                      <p:to>
                                        <p:strVal val="visible"/>
                                      </p:to>
                                    </p:set>
                                    <p:animEffect transition="in" filter="slide(fromRight)">
                                      <p:cBhvr>
                                        <p:cTn id="27" dur="500"/>
                                        <p:tgtEl>
                                          <p:spTgt spid="26624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66250"/>
                                        </p:tgtEl>
                                        <p:attrNameLst>
                                          <p:attrName>style.visibility</p:attrName>
                                        </p:attrNameLst>
                                      </p:cBhvr>
                                      <p:to>
                                        <p:strVal val="visible"/>
                                      </p:to>
                                    </p:set>
                                    <p:anim calcmode="lin" valueType="num">
                                      <p:cBhvr additive="base">
                                        <p:cTn id="32" dur="500" fill="hold"/>
                                        <p:tgtEl>
                                          <p:spTgt spid="266250"/>
                                        </p:tgtEl>
                                        <p:attrNameLst>
                                          <p:attrName>ppt_x</p:attrName>
                                        </p:attrNameLst>
                                      </p:cBhvr>
                                      <p:tavLst>
                                        <p:tav tm="0">
                                          <p:val>
                                            <p:strVal val="0-#ppt_w/2"/>
                                          </p:val>
                                        </p:tav>
                                        <p:tav tm="100000">
                                          <p:val>
                                            <p:strVal val="#ppt_x"/>
                                          </p:val>
                                        </p:tav>
                                      </p:tavLst>
                                    </p:anim>
                                    <p:anim calcmode="lin" valueType="num">
                                      <p:cBhvr additive="base">
                                        <p:cTn id="33" dur="500" fill="hold"/>
                                        <p:tgtEl>
                                          <p:spTgt spid="266250"/>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2" presetClass="entr" presetSubtype="2" fill="hold" nodeType="afterEffect">
                                  <p:stCondLst>
                                    <p:cond delay="0"/>
                                  </p:stCondLst>
                                  <p:childTnLst>
                                    <p:set>
                                      <p:cBhvr>
                                        <p:cTn id="36" dur="1" fill="hold">
                                          <p:stCondLst>
                                            <p:cond delay="0"/>
                                          </p:stCondLst>
                                        </p:cTn>
                                        <p:tgtEl>
                                          <p:spTgt spid="266247"/>
                                        </p:tgtEl>
                                        <p:attrNameLst>
                                          <p:attrName>style.visibility</p:attrName>
                                        </p:attrNameLst>
                                      </p:cBhvr>
                                      <p:to>
                                        <p:strVal val="visible"/>
                                      </p:to>
                                    </p:set>
                                    <p:animEffect transition="in" filter="slide(fromRight)">
                                      <p:cBhvr>
                                        <p:cTn id="37"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p:bldP spid="266243" grpId="0"/>
      <p:bldP spid="2662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文本框 267265"/>
          <p:cNvSpPr txBox="1"/>
          <p:nvPr/>
        </p:nvSpPr>
        <p:spPr>
          <a:xfrm>
            <a:off x="762000" y="381000"/>
            <a:ext cx="6280150"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同理，可得正弦电压有效值与最大值的关系：</a:t>
            </a:r>
            <a:endParaRPr lang="zh-CN" altLang="en-US" b="1">
              <a:latin typeface="Times New Roman" panose="02020603050405020304" pitchFamily="18" charset="0"/>
            </a:endParaRPr>
          </a:p>
        </p:txBody>
      </p:sp>
      <p:graphicFrame>
        <p:nvGraphicFramePr>
          <p:cNvPr id="267267" name="对象 267266"/>
          <p:cNvGraphicFramePr/>
          <p:nvPr/>
        </p:nvGraphicFramePr>
        <p:xfrm>
          <a:off x="1531938" y="812800"/>
          <a:ext cx="5065712" cy="879475"/>
        </p:xfrm>
        <a:graphic>
          <a:graphicData uri="http://schemas.openxmlformats.org/presentationml/2006/ole">
            <mc:AlternateContent xmlns:mc="http://schemas.openxmlformats.org/markup-compatibility/2006">
              <mc:Choice xmlns:v="urn:schemas-microsoft-com:vml" Requires="v">
                <p:oleObj spid="_x0000_s7225" r:id="rId3" imgW="3351530" imgH="584200" progId="Equation.DSMT4">
                  <p:embed/>
                </p:oleObj>
              </mc:Choice>
              <mc:Fallback>
                <p:oleObj r:id="rId3" imgW="3351530" imgH="584200" progId="Equation.DSMT4">
                  <p:embed/>
                  <p:pic>
                    <p:nvPicPr>
                      <p:cNvPr id="0" name="图片 3487"/>
                      <p:cNvPicPr/>
                      <p:nvPr/>
                    </p:nvPicPr>
                    <p:blipFill>
                      <a:blip r:embed="rId4"/>
                      <a:stretch>
                        <a:fillRect/>
                      </a:stretch>
                    </p:blipFill>
                    <p:spPr>
                      <a:xfrm>
                        <a:off x="1531938" y="812800"/>
                        <a:ext cx="5065712" cy="879475"/>
                      </a:xfrm>
                      <a:prstGeom prst="rect">
                        <a:avLst/>
                      </a:prstGeom>
                      <a:noFill/>
                      <a:ln w="38100">
                        <a:noFill/>
                        <a:miter/>
                      </a:ln>
                    </p:spPr>
                  </p:pic>
                </p:oleObj>
              </mc:Fallback>
            </mc:AlternateContent>
          </a:graphicData>
        </a:graphic>
      </p:graphicFrame>
      <p:sp>
        <p:nvSpPr>
          <p:cNvPr id="267268" name="文本框 267267"/>
          <p:cNvSpPr txBox="1"/>
          <p:nvPr/>
        </p:nvSpPr>
        <p:spPr>
          <a:xfrm>
            <a:off x="685800" y="1690688"/>
            <a:ext cx="7977188"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若一交流电压有效值为</a:t>
            </a:r>
            <a:r>
              <a:rPr lang="en-US" altLang="zh-CN" b="1" i="1">
                <a:latin typeface="Times New Roman" panose="02020603050405020304" pitchFamily="18" charset="0"/>
              </a:rPr>
              <a:t>U</a:t>
            </a:r>
            <a:r>
              <a:rPr lang="en-US" altLang="zh-CN" b="1" dirty="0">
                <a:latin typeface="Times New Roman" panose="02020603050405020304" pitchFamily="18" charset="0"/>
              </a:rPr>
              <a:t>=220V</a:t>
            </a:r>
            <a:r>
              <a:rPr lang="zh-CN" altLang="en-US" b="1" dirty="0">
                <a:latin typeface="Times New Roman" panose="02020603050405020304" pitchFamily="18" charset="0"/>
              </a:rPr>
              <a:t>，则其最大值为</a:t>
            </a:r>
            <a:r>
              <a:rPr lang="en-US" altLang="zh-CN" b="1" i="1">
                <a:latin typeface="Times New Roman" panose="02020603050405020304" pitchFamily="18" charset="0"/>
              </a:rPr>
              <a:t>U</a:t>
            </a:r>
            <a:r>
              <a:rPr lang="en-US" altLang="zh-CN" b="1" baseline="-25000">
                <a:latin typeface="Times New Roman" panose="02020603050405020304" pitchFamily="18" charset="0"/>
              </a:rPr>
              <a:t>m</a:t>
            </a:r>
            <a:r>
              <a:rPr lang="en-US" altLang="zh-CN"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311V</a:t>
            </a:r>
            <a:r>
              <a:rPr lang="zh-CN" altLang="en-US" b="1">
                <a:latin typeface="Times New Roman" panose="02020603050405020304" pitchFamily="18" charset="0"/>
              </a:rPr>
              <a:t>；</a:t>
            </a:r>
          </a:p>
        </p:txBody>
      </p:sp>
      <p:sp>
        <p:nvSpPr>
          <p:cNvPr id="267269" name="文本框 267268"/>
          <p:cNvSpPr txBox="1"/>
          <p:nvPr/>
        </p:nvSpPr>
        <p:spPr>
          <a:xfrm>
            <a:off x="3733800" y="2209800"/>
            <a:ext cx="4929188" cy="457200"/>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U</a:t>
            </a:r>
            <a:r>
              <a:rPr lang="en-US" altLang="zh-CN" b="1">
                <a:latin typeface="Times New Roman" panose="02020603050405020304" pitchFamily="18" charset="0"/>
              </a:rPr>
              <a:t>=380V</a:t>
            </a:r>
            <a:r>
              <a:rPr lang="zh-CN" altLang="en-US" b="1">
                <a:latin typeface="Times New Roman" panose="02020603050405020304" pitchFamily="18" charset="0"/>
              </a:rPr>
              <a:t>，                        </a:t>
            </a:r>
            <a:r>
              <a:rPr lang="en-US" altLang="zh-CN" b="1" i="1">
                <a:latin typeface="Times New Roman" panose="02020603050405020304" pitchFamily="18" charset="0"/>
              </a:rPr>
              <a:t>U</a:t>
            </a:r>
            <a:r>
              <a:rPr lang="en-US" altLang="zh-CN" b="1" baseline="-25000">
                <a:latin typeface="Times New Roman" panose="02020603050405020304" pitchFamily="18" charset="0"/>
              </a:rPr>
              <a:t>m</a:t>
            </a:r>
            <a:r>
              <a:rPr lang="en-US" altLang="zh-CN"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537V</a:t>
            </a:r>
            <a:r>
              <a:rPr lang="zh-CN" altLang="en-US" b="1">
                <a:latin typeface="Times New Roman" panose="02020603050405020304" pitchFamily="18" charset="0"/>
              </a:rPr>
              <a:t>。</a:t>
            </a:r>
          </a:p>
        </p:txBody>
      </p:sp>
      <p:sp>
        <p:nvSpPr>
          <p:cNvPr id="267270" name="文本框 267269"/>
          <p:cNvSpPr txBox="1"/>
          <p:nvPr/>
        </p:nvSpPr>
        <p:spPr>
          <a:xfrm>
            <a:off x="425450" y="3089275"/>
            <a:ext cx="8108950" cy="1406525"/>
          </a:xfrm>
          <a:prstGeom prst="rect">
            <a:avLst/>
          </a:prstGeom>
          <a:noFill/>
          <a:ln w="9525">
            <a:noFill/>
          </a:ln>
        </p:spPr>
        <p:txBody>
          <a:bodyPr>
            <a:spAutoFit/>
          </a:bodyPr>
          <a:lstStyle/>
          <a:p>
            <a:pPr indent="571500" algn="just" defTabSz="914400" eaLnBrk="1" hangingPunct="1">
              <a:lnSpc>
                <a:spcPct val="120000"/>
              </a:lnSpc>
              <a:spcBef>
                <a:spcPct val="0"/>
              </a:spcBef>
              <a:tabLst>
                <a:tab pos="476250" algn="l"/>
                <a:tab pos="571500" algn="l"/>
              </a:tabLst>
            </a:pPr>
            <a:r>
              <a:rPr lang="zh-CN" altLang="en-US" b="1" dirty="0">
                <a:solidFill>
                  <a:schemeClr val="accent2"/>
                </a:solidFill>
                <a:latin typeface="Times New Roman" panose="02020603050405020304" pitchFamily="18" charset="0"/>
              </a:rPr>
              <a:t>工程上</a:t>
            </a:r>
            <a:r>
              <a:rPr lang="zh-CN" altLang="en-US" b="1" dirty="0">
                <a:latin typeface="Times New Roman" panose="02020603050405020304" pitchFamily="18" charset="0"/>
              </a:rPr>
              <a:t>说的正弦电压、电流一般指</a:t>
            </a:r>
            <a:r>
              <a:rPr lang="zh-CN" altLang="en-US" b="1" dirty="0">
                <a:solidFill>
                  <a:schemeClr val="accent2"/>
                </a:solidFill>
                <a:latin typeface="Times New Roman" panose="02020603050405020304" pitchFamily="18" charset="0"/>
              </a:rPr>
              <a:t>有效值</a:t>
            </a:r>
            <a:r>
              <a:rPr lang="zh-CN" altLang="en-US" b="1" dirty="0">
                <a:latin typeface="Times New Roman" panose="02020603050405020304" pitchFamily="18" charset="0"/>
              </a:rPr>
              <a:t>，如设备铭牌</a:t>
            </a:r>
            <a:r>
              <a:rPr lang="zh-CN" altLang="en-US" b="1" dirty="0">
                <a:solidFill>
                  <a:schemeClr val="accent2"/>
                </a:solidFill>
                <a:latin typeface="Times New Roman" panose="02020603050405020304" pitchFamily="18" charset="0"/>
              </a:rPr>
              <a:t>额定值</a:t>
            </a:r>
            <a:r>
              <a:rPr lang="zh-CN" altLang="en-US" b="1" dirty="0">
                <a:latin typeface="Times New Roman" panose="02020603050405020304" pitchFamily="18" charset="0"/>
              </a:rPr>
              <a:t>、</a:t>
            </a:r>
            <a:r>
              <a:rPr lang="zh-CN" altLang="en-US" b="1" dirty="0">
                <a:solidFill>
                  <a:schemeClr val="accent2"/>
                </a:solidFill>
                <a:latin typeface="Times New Roman" panose="02020603050405020304" pitchFamily="18" charset="0"/>
              </a:rPr>
              <a:t>电网的电压等级</a:t>
            </a:r>
            <a:r>
              <a:rPr lang="zh-CN" altLang="en-US" b="1" dirty="0">
                <a:latin typeface="Times New Roman" panose="02020603050405020304" pitchFamily="18" charset="0"/>
              </a:rPr>
              <a:t>等。但</a:t>
            </a:r>
            <a:r>
              <a:rPr lang="zh-CN" altLang="en-US" b="1" dirty="0">
                <a:solidFill>
                  <a:srgbClr val="660033"/>
                </a:solidFill>
                <a:latin typeface="Times New Roman" panose="02020603050405020304" pitchFamily="18" charset="0"/>
              </a:rPr>
              <a:t>绝缘水平</a:t>
            </a:r>
            <a:r>
              <a:rPr lang="zh-CN" altLang="en-US" b="1" dirty="0">
                <a:latin typeface="Times New Roman" panose="02020603050405020304" pitchFamily="18" charset="0"/>
              </a:rPr>
              <a:t>、</a:t>
            </a:r>
            <a:r>
              <a:rPr lang="zh-CN" altLang="en-US" b="1" dirty="0">
                <a:solidFill>
                  <a:srgbClr val="660033"/>
                </a:solidFill>
                <a:latin typeface="Times New Roman" panose="02020603050405020304" pitchFamily="18" charset="0"/>
              </a:rPr>
              <a:t>耐压值</a:t>
            </a:r>
            <a:r>
              <a:rPr lang="zh-CN" altLang="en-US" b="1" dirty="0">
                <a:latin typeface="Times New Roman" panose="02020603050405020304" pitchFamily="18" charset="0"/>
              </a:rPr>
              <a:t>指的是最大值。故对于电器设备的耐压水平，应按最大值考虑。</a:t>
            </a:r>
          </a:p>
        </p:txBody>
      </p:sp>
      <p:sp>
        <p:nvSpPr>
          <p:cNvPr id="267271" name="文本框 267270"/>
          <p:cNvSpPr txBox="1"/>
          <p:nvPr/>
        </p:nvSpPr>
        <p:spPr>
          <a:xfrm>
            <a:off x="654050" y="4733925"/>
            <a:ext cx="7194550" cy="457200"/>
          </a:xfrm>
          <a:prstGeom prst="rect">
            <a:avLst/>
          </a:prstGeom>
          <a:noFill/>
          <a:ln w="9525">
            <a:noFill/>
          </a:ln>
        </p:spPr>
        <p:txBody>
          <a:bodyPr wrap="none" anchor="t">
            <a:spAutoFit/>
          </a:bodyPr>
          <a:lstStyle/>
          <a:p>
            <a:pPr eaLnBrk="1" hangingPunct="1"/>
            <a:r>
              <a:rPr lang="zh-CN" altLang="en-US" b="1" dirty="0">
                <a:solidFill>
                  <a:schemeClr val="accent2"/>
                </a:solidFill>
                <a:latin typeface="Times New Roman" panose="02020603050405020304" pitchFamily="18" charset="0"/>
              </a:rPr>
              <a:t>测量</a:t>
            </a:r>
            <a:r>
              <a:rPr lang="zh-CN" altLang="en-US" b="1" dirty="0">
                <a:latin typeface="Times New Roman" panose="02020603050405020304" pitchFamily="18" charset="0"/>
              </a:rPr>
              <a:t>中，电磁式交流电压、电流表读数均为</a:t>
            </a:r>
            <a:r>
              <a:rPr lang="zh-CN" altLang="en-US" b="1" dirty="0">
                <a:solidFill>
                  <a:schemeClr val="accent2"/>
                </a:solidFill>
                <a:latin typeface="Times New Roman" panose="02020603050405020304" pitchFamily="18" charset="0"/>
              </a:rPr>
              <a:t>有效值</a:t>
            </a:r>
            <a:r>
              <a:rPr lang="zh-CN" altLang="en-US" b="1" dirty="0">
                <a:latin typeface="Times New Roman" panose="02020603050405020304" pitchFamily="18" charset="0"/>
              </a:rPr>
              <a:t>。</a:t>
            </a:r>
          </a:p>
        </p:txBody>
      </p:sp>
      <p:sp>
        <p:nvSpPr>
          <p:cNvPr id="267272" name="文本框 267271"/>
          <p:cNvSpPr txBox="1"/>
          <p:nvPr/>
        </p:nvSpPr>
        <p:spPr>
          <a:xfrm>
            <a:off x="425450" y="5334000"/>
            <a:ext cx="7531229" cy="461665"/>
          </a:xfrm>
          <a:prstGeom prst="rect">
            <a:avLst/>
          </a:prstGeom>
          <a:noFill/>
          <a:ln w="9525">
            <a:noFill/>
          </a:ln>
        </p:spPr>
        <p:txBody>
          <a:bodyPr wrap="none" anchor="t">
            <a:spAutoFit/>
          </a:bodyPr>
          <a:lstStyle/>
          <a:p>
            <a:pPr eaLnBrk="1" hangingPunct="1"/>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区分电压、电流的</a:t>
            </a:r>
            <a:r>
              <a:rPr lang="zh-CN" altLang="en-US" b="1" dirty="0">
                <a:solidFill>
                  <a:srgbClr val="0070C0"/>
                </a:solidFill>
                <a:latin typeface="Times New Roman" panose="02020603050405020304" pitchFamily="18" charset="0"/>
              </a:rPr>
              <a:t>瞬时值、最大值、有效值</a:t>
            </a:r>
            <a:r>
              <a:rPr lang="zh-CN" altLang="en-US" b="1" dirty="0">
                <a:solidFill>
                  <a:srgbClr val="FF0000"/>
                </a:solidFill>
                <a:latin typeface="Times New Roman" panose="02020603050405020304" pitchFamily="18" charset="0"/>
              </a:rPr>
              <a:t>的符号。</a:t>
            </a:r>
            <a:endParaRPr lang="zh-CN" altLang="en-US" b="1" dirty="0">
              <a:latin typeface="Times New Roman" panose="02020603050405020304" pitchFamily="18" charset="0"/>
            </a:endParaRPr>
          </a:p>
        </p:txBody>
      </p:sp>
      <p:sp>
        <p:nvSpPr>
          <p:cNvPr id="267275" name="文本框 267274"/>
          <p:cNvSpPr txBox="1"/>
          <p:nvPr/>
        </p:nvSpPr>
        <p:spPr>
          <a:xfrm>
            <a:off x="3354676" y="5705475"/>
            <a:ext cx="2879725" cy="457200"/>
          </a:xfrm>
          <a:prstGeom prst="rect">
            <a:avLst/>
          </a:prstGeom>
          <a:noFill/>
          <a:ln w="9525">
            <a:noFill/>
          </a:ln>
        </p:spPr>
        <p:txBody>
          <a:bodyPr wrap="none" anchor="t">
            <a:spAutoFit/>
          </a:bodyPr>
          <a:lstStyle/>
          <a:p>
            <a:pPr eaLnBrk="1" hangingPunct="1"/>
            <a:r>
              <a:rPr lang="en-US" altLang="zh-CN" b="1" i="1" dirty="0" err="1">
                <a:solidFill>
                  <a:srgbClr val="0070C0"/>
                </a:solidFill>
                <a:latin typeface="Times New Roman" panose="02020603050405020304" pitchFamily="18" charset="0"/>
              </a:rPr>
              <a:t>u,i</a:t>
            </a:r>
            <a:r>
              <a:rPr lang="en-US" altLang="zh-CN" b="1" i="1" dirty="0">
                <a:solidFill>
                  <a:srgbClr val="0070C0"/>
                </a:solidFill>
                <a:latin typeface="Times New Roman" panose="02020603050405020304" pitchFamily="18" charset="0"/>
              </a:rPr>
              <a:t>     </a:t>
            </a:r>
            <a:r>
              <a:rPr lang="zh-CN" altLang="en-US" b="1" i="1" dirty="0">
                <a:solidFill>
                  <a:srgbClr val="0070C0"/>
                </a:solidFill>
                <a:latin typeface="Times New Roman" panose="02020603050405020304" pitchFamily="18" charset="0"/>
              </a:rPr>
              <a:t>、</a:t>
            </a:r>
            <a:r>
              <a:rPr lang="en-US" altLang="zh-CN" b="1" i="1" dirty="0" err="1">
                <a:solidFill>
                  <a:srgbClr val="0070C0"/>
                </a:solidFill>
                <a:latin typeface="Times New Roman" panose="02020603050405020304" pitchFamily="18" charset="0"/>
              </a:rPr>
              <a:t>U</a:t>
            </a:r>
            <a:r>
              <a:rPr lang="en-US" altLang="zh-CN" b="1" i="1" baseline="-25000" dirty="0" err="1">
                <a:solidFill>
                  <a:srgbClr val="0070C0"/>
                </a:solidFill>
                <a:latin typeface="Times New Roman" panose="02020603050405020304" pitchFamily="18" charset="0"/>
              </a:rPr>
              <a:t>m</a:t>
            </a:r>
            <a:r>
              <a:rPr lang="en-US" altLang="zh-CN" b="1" i="1" dirty="0" err="1">
                <a:solidFill>
                  <a:srgbClr val="0070C0"/>
                </a:solidFill>
                <a:latin typeface="Times New Roman" panose="02020603050405020304" pitchFamily="18" charset="0"/>
              </a:rPr>
              <a:t>,I</a:t>
            </a:r>
            <a:r>
              <a:rPr lang="en-US" altLang="zh-CN" b="1" i="1" baseline="-25000" dirty="0" err="1">
                <a:solidFill>
                  <a:srgbClr val="0070C0"/>
                </a:solidFill>
                <a:latin typeface="Times New Roman" panose="02020603050405020304" pitchFamily="18" charset="0"/>
              </a:rPr>
              <a:t>m</a:t>
            </a:r>
            <a:r>
              <a:rPr lang="en-US" altLang="zh-CN" b="1" i="1" baseline="-25000" dirty="0">
                <a:solidFill>
                  <a:srgbClr val="0070C0"/>
                </a:solidFill>
                <a:latin typeface="Times New Roman" panose="02020603050405020304" pitchFamily="18" charset="0"/>
              </a:rPr>
              <a:t> </a:t>
            </a:r>
            <a:r>
              <a:rPr lang="zh-CN" altLang="en-US" b="1" i="1" dirty="0">
                <a:solidFill>
                  <a:srgbClr val="0070C0"/>
                </a:solidFill>
                <a:latin typeface="Times New Roman" panose="02020603050405020304" pitchFamily="18" charset="0"/>
              </a:rPr>
              <a:t>、  </a:t>
            </a:r>
            <a:r>
              <a:rPr lang="en-US" altLang="zh-CN" b="1" i="1" dirty="0">
                <a:solidFill>
                  <a:srgbClr val="0070C0"/>
                </a:solidFill>
                <a:latin typeface="Times New Roman" panose="02020603050405020304" pitchFamily="18" charset="0"/>
              </a:rPr>
              <a:t>U,I</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7266"/>
                                        </p:tgtEl>
                                        <p:attrNameLst>
                                          <p:attrName>style.visibility</p:attrName>
                                        </p:attrNameLst>
                                      </p:cBhvr>
                                      <p:to>
                                        <p:strVal val="visible"/>
                                      </p:to>
                                    </p:set>
                                    <p:anim calcmode="lin" valueType="num">
                                      <p:cBhvr additive="base">
                                        <p:cTn id="7" dur="500" fill="hold"/>
                                        <p:tgtEl>
                                          <p:spTgt spid="267266"/>
                                        </p:tgtEl>
                                        <p:attrNameLst>
                                          <p:attrName>ppt_x</p:attrName>
                                        </p:attrNameLst>
                                      </p:cBhvr>
                                      <p:tavLst>
                                        <p:tav tm="0">
                                          <p:val>
                                            <p:strVal val="#ppt_x"/>
                                          </p:val>
                                        </p:tav>
                                        <p:tav tm="100000">
                                          <p:val>
                                            <p:strVal val="#ppt_x"/>
                                          </p:val>
                                        </p:tav>
                                      </p:tavLst>
                                    </p:anim>
                                    <p:anim calcmode="lin" valueType="num">
                                      <p:cBhvr additive="base">
                                        <p:cTn id="8" dur="500" fill="hold"/>
                                        <p:tgtEl>
                                          <p:spTgt spid="2672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4" fill="hold" nodeType="clickEffect">
                                  <p:stCondLst>
                                    <p:cond delay="0"/>
                                  </p:stCondLst>
                                  <p:childTnLst>
                                    <p:set>
                                      <p:cBhvr>
                                        <p:cTn id="12" dur="1" fill="hold">
                                          <p:stCondLst>
                                            <p:cond delay="0"/>
                                          </p:stCondLst>
                                        </p:cTn>
                                        <p:tgtEl>
                                          <p:spTgt spid="267267"/>
                                        </p:tgtEl>
                                        <p:attrNameLst>
                                          <p:attrName>style.visibility</p:attrName>
                                        </p:attrNameLst>
                                      </p:cBhvr>
                                      <p:to>
                                        <p:strVal val="visible"/>
                                      </p:to>
                                    </p:set>
                                    <p:anim calcmode="lin" valueType="num">
                                      <p:cBhvr>
                                        <p:cTn id="13" dur="500" fill="hold"/>
                                        <p:tgtEl>
                                          <p:spTgt spid="267267"/>
                                        </p:tgtEl>
                                        <p:attrNameLst>
                                          <p:attrName>ppt_x</p:attrName>
                                        </p:attrNameLst>
                                      </p:cBhvr>
                                      <p:tavLst>
                                        <p:tav tm="0">
                                          <p:val>
                                            <p:strVal val="#ppt_x"/>
                                          </p:val>
                                        </p:tav>
                                        <p:tav tm="100000">
                                          <p:val>
                                            <p:strVal val="#ppt_x"/>
                                          </p:val>
                                        </p:tav>
                                      </p:tavLst>
                                    </p:anim>
                                    <p:anim calcmode="lin" valueType="num">
                                      <p:cBhvr>
                                        <p:cTn id="14" dur="500" fill="hold"/>
                                        <p:tgtEl>
                                          <p:spTgt spid="267267"/>
                                        </p:tgtEl>
                                        <p:attrNameLst>
                                          <p:attrName>ppt_y</p:attrName>
                                        </p:attrNameLst>
                                      </p:cBhvr>
                                      <p:tavLst>
                                        <p:tav tm="0">
                                          <p:val>
                                            <p:strVal val="#ppt_y+#ppt_h/2"/>
                                          </p:val>
                                        </p:tav>
                                        <p:tav tm="100000">
                                          <p:val>
                                            <p:strVal val="#ppt_y"/>
                                          </p:val>
                                        </p:tav>
                                      </p:tavLst>
                                    </p:anim>
                                    <p:anim calcmode="lin" valueType="num">
                                      <p:cBhvr>
                                        <p:cTn id="15" dur="500" fill="hold"/>
                                        <p:tgtEl>
                                          <p:spTgt spid="267267"/>
                                        </p:tgtEl>
                                        <p:attrNameLst>
                                          <p:attrName>ppt_w</p:attrName>
                                        </p:attrNameLst>
                                      </p:cBhvr>
                                      <p:tavLst>
                                        <p:tav tm="0">
                                          <p:val>
                                            <p:strVal val="#ppt_w"/>
                                          </p:val>
                                        </p:tav>
                                        <p:tav tm="100000">
                                          <p:val>
                                            <p:strVal val="#ppt_w"/>
                                          </p:val>
                                        </p:tav>
                                      </p:tavLst>
                                    </p:anim>
                                    <p:anim calcmode="lin" valueType="num">
                                      <p:cBhvr>
                                        <p:cTn id="16" dur="500" fill="hold"/>
                                        <p:tgtEl>
                                          <p:spTgt spid="267267"/>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7268"/>
                                        </p:tgtEl>
                                        <p:attrNameLst>
                                          <p:attrName>style.visibility</p:attrName>
                                        </p:attrNameLst>
                                      </p:cBhvr>
                                      <p:to>
                                        <p:strVal val="visible"/>
                                      </p:to>
                                    </p:set>
                                    <p:animEffect transition="in" filter="blinds(horizontal)">
                                      <p:cBhvr>
                                        <p:cTn id="21" dur="500"/>
                                        <p:tgtEl>
                                          <p:spTgt spid="26726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7269"/>
                                        </p:tgtEl>
                                        <p:attrNameLst>
                                          <p:attrName>style.visibility</p:attrName>
                                        </p:attrNameLst>
                                      </p:cBhvr>
                                      <p:to>
                                        <p:strVal val="visible"/>
                                      </p:to>
                                    </p:set>
                                    <p:animEffect transition="in" filter="blinds(horizontal)">
                                      <p:cBhvr>
                                        <p:cTn id="26" dur="500"/>
                                        <p:tgtEl>
                                          <p:spTgt spid="267269"/>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267270"/>
                                        </p:tgtEl>
                                        <p:attrNameLst>
                                          <p:attrName>style.visibility</p:attrName>
                                        </p:attrNameLst>
                                      </p:cBhvr>
                                      <p:to>
                                        <p:strVal val="visible"/>
                                      </p:to>
                                    </p:set>
                                    <p:anim calcmode="lin" valueType="num">
                                      <p:cBhvr>
                                        <p:cTn id="31" dur="75" fill="hold"/>
                                        <p:tgtEl>
                                          <p:spTgt spid="267270"/>
                                        </p:tgtEl>
                                        <p:attrNameLst>
                                          <p:attrName>ppt_x</p:attrName>
                                        </p:attrNameLst>
                                      </p:cBhvr>
                                      <p:tavLst>
                                        <p:tav tm="0">
                                          <p:val>
                                            <p:strVal val="#ppt_x-#ppt_w/2"/>
                                          </p:val>
                                        </p:tav>
                                        <p:tav tm="100000">
                                          <p:val>
                                            <p:strVal val="#ppt_x"/>
                                          </p:val>
                                        </p:tav>
                                      </p:tavLst>
                                    </p:anim>
                                    <p:anim calcmode="lin" valueType="num">
                                      <p:cBhvr>
                                        <p:cTn id="32" dur="75" fill="hold"/>
                                        <p:tgtEl>
                                          <p:spTgt spid="267270"/>
                                        </p:tgtEl>
                                        <p:attrNameLst>
                                          <p:attrName>ppt_y</p:attrName>
                                        </p:attrNameLst>
                                      </p:cBhvr>
                                      <p:tavLst>
                                        <p:tav tm="0">
                                          <p:val>
                                            <p:strVal val="#ppt_y"/>
                                          </p:val>
                                        </p:tav>
                                        <p:tav tm="100000">
                                          <p:val>
                                            <p:strVal val="#ppt_y"/>
                                          </p:val>
                                        </p:tav>
                                      </p:tavLst>
                                    </p:anim>
                                    <p:anim calcmode="lin" valueType="num">
                                      <p:cBhvr>
                                        <p:cTn id="33" dur="75" fill="hold"/>
                                        <p:tgtEl>
                                          <p:spTgt spid="267270"/>
                                        </p:tgtEl>
                                        <p:attrNameLst>
                                          <p:attrName>ppt_w</p:attrName>
                                        </p:attrNameLst>
                                      </p:cBhvr>
                                      <p:tavLst>
                                        <p:tav tm="0">
                                          <p:val>
                                            <p:fltVal val="0"/>
                                          </p:val>
                                        </p:tav>
                                        <p:tav tm="100000">
                                          <p:val>
                                            <p:strVal val="#ppt_w"/>
                                          </p:val>
                                        </p:tav>
                                      </p:tavLst>
                                    </p:anim>
                                    <p:anim calcmode="lin" valueType="num">
                                      <p:cBhvr>
                                        <p:cTn id="34" dur="75" fill="hold"/>
                                        <p:tgtEl>
                                          <p:spTgt spid="267270"/>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267271"/>
                                        </p:tgtEl>
                                        <p:attrNameLst>
                                          <p:attrName>style.visibility</p:attrName>
                                        </p:attrNameLst>
                                      </p:cBhvr>
                                      <p:to>
                                        <p:strVal val="visible"/>
                                      </p:to>
                                    </p:set>
                                    <p:animEffect transition="in" filter="wipe(left)">
                                      <p:cBhvr>
                                        <p:cTn id="39" dur="300"/>
                                        <p:tgtEl>
                                          <p:spTgt spid="267271"/>
                                        </p:tgtEl>
                                      </p:cBhvr>
                                    </p:animEffect>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267272"/>
                                        </p:tgtEl>
                                        <p:attrNameLst>
                                          <p:attrName>style.visibility</p:attrName>
                                        </p:attrNameLst>
                                      </p:cBhvr>
                                      <p:to>
                                        <p:strVal val="visible"/>
                                      </p:to>
                                    </p:set>
                                    <p:anim calcmode="lin" valueType="num">
                                      <p:cBhvr>
                                        <p:cTn id="44" dur="1000" fill="hold"/>
                                        <p:tgtEl>
                                          <p:spTgt spid="267272"/>
                                        </p:tgtEl>
                                        <p:attrNameLst>
                                          <p:attrName>ppt_w</p:attrName>
                                        </p:attrNameLst>
                                      </p:cBhvr>
                                      <p:tavLst>
                                        <p:tav tm="0">
                                          <p:val>
                                            <p:fltVal val="0"/>
                                          </p:val>
                                        </p:tav>
                                        <p:tav tm="100000">
                                          <p:val>
                                            <p:strVal val="#ppt_w"/>
                                          </p:val>
                                        </p:tav>
                                      </p:tavLst>
                                    </p:anim>
                                    <p:anim calcmode="lin" valueType="num">
                                      <p:cBhvr>
                                        <p:cTn id="45" dur="1000" fill="hold"/>
                                        <p:tgtEl>
                                          <p:spTgt spid="267272"/>
                                        </p:tgtEl>
                                        <p:attrNameLst>
                                          <p:attrName>ppt_h</p:attrName>
                                        </p:attrNameLst>
                                      </p:cBhvr>
                                      <p:tavLst>
                                        <p:tav tm="0">
                                          <p:val>
                                            <p:fltVal val="0"/>
                                          </p:val>
                                        </p:tav>
                                        <p:tav tm="100000">
                                          <p:val>
                                            <p:strVal val="#ppt_h"/>
                                          </p:val>
                                        </p:tav>
                                      </p:tavLst>
                                    </p:anim>
                                    <p:anim calcmode="lin" valueType="num">
                                      <p:cBhvr>
                                        <p:cTn id="46" dur="1000" fill="hold"/>
                                        <p:tgtEl>
                                          <p:spTgt spid="267272"/>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2672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p:stCondLst>
                        <p:cond delay="indefinite"/>
                      </p:stCondLst>
                      <p:childTnLst>
                        <p:par>
                          <p:cTn id="49" fill="hold">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267275"/>
                                        </p:tgtEl>
                                        <p:attrNameLst>
                                          <p:attrName>style.visibility</p:attrName>
                                        </p:attrNameLst>
                                      </p:cBhvr>
                                      <p:to>
                                        <p:strVal val="visible"/>
                                      </p:to>
                                    </p:set>
                                    <p:anim calcmode="lin" valueType="num">
                                      <p:cBhvr>
                                        <p:cTn id="52" dur="1000" fill="hold"/>
                                        <p:tgtEl>
                                          <p:spTgt spid="267275"/>
                                        </p:tgtEl>
                                        <p:attrNameLst>
                                          <p:attrName>ppt_w</p:attrName>
                                        </p:attrNameLst>
                                      </p:cBhvr>
                                      <p:tavLst>
                                        <p:tav tm="0">
                                          <p:val>
                                            <p:fltVal val="0"/>
                                          </p:val>
                                        </p:tav>
                                        <p:tav tm="100000">
                                          <p:val>
                                            <p:strVal val="#ppt_w"/>
                                          </p:val>
                                        </p:tav>
                                      </p:tavLst>
                                    </p:anim>
                                    <p:anim calcmode="lin" valueType="num">
                                      <p:cBhvr>
                                        <p:cTn id="53" dur="1000" fill="hold"/>
                                        <p:tgtEl>
                                          <p:spTgt spid="267275"/>
                                        </p:tgtEl>
                                        <p:attrNameLst>
                                          <p:attrName>ppt_h</p:attrName>
                                        </p:attrNameLst>
                                      </p:cBhvr>
                                      <p:tavLst>
                                        <p:tav tm="0">
                                          <p:val>
                                            <p:fltVal val="0"/>
                                          </p:val>
                                        </p:tav>
                                        <p:tav tm="100000">
                                          <p:val>
                                            <p:strVal val="#ppt_h"/>
                                          </p:val>
                                        </p:tav>
                                      </p:tavLst>
                                    </p:anim>
                                    <p:anim calcmode="lin" valueType="num">
                                      <p:cBhvr>
                                        <p:cTn id="54" dur="1000" fill="hold"/>
                                        <p:tgtEl>
                                          <p:spTgt spid="267275"/>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26727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p:bldP spid="267268" grpId="0"/>
      <p:bldP spid="267269" grpId="0"/>
      <p:bldP spid="267270" grpId="0"/>
      <p:bldP spid="267271" grpId="0"/>
      <p:bldP spid="267272" grpId="0"/>
      <p:bldP spid="26727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8290" name="文本框 268289"/>
          <p:cNvSpPr txBox="1"/>
          <p:nvPr/>
        </p:nvSpPr>
        <p:spPr>
          <a:xfrm>
            <a:off x="342900" y="247650"/>
            <a:ext cx="5365571" cy="461665"/>
          </a:xfrm>
          <a:prstGeom prst="rect">
            <a:avLst/>
          </a:prstGeom>
          <a:noFill/>
          <a:ln w="9525">
            <a:noFill/>
          </a:ln>
        </p:spPr>
        <p:txBody>
          <a:bodyPr wrap="none" anchor="t">
            <a:spAutoFit/>
          </a:bodyPr>
          <a:lstStyle/>
          <a:p>
            <a:pPr eaLnBrk="1" hangingPunct="1">
              <a:spcBef>
                <a:spcPct val="0"/>
              </a:spcBef>
            </a:pPr>
            <a:r>
              <a:rPr lang="zh-CN" altLang="en-US" b="1" dirty="0">
                <a:solidFill>
                  <a:srgbClr val="FFFF00"/>
                </a:solidFill>
                <a:latin typeface="Times New Roman" panose="02020603050405020304" pitchFamily="18" charset="0"/>
              </a:rPr>
              <a:t>重新思考一个问题：</a:t>
            </a:r>
            <a:r>
              <a:rPr lang="zh-CN" altLang="en-US" b="1" i="1" dirty="0">
                <a:solidFill>
                  <a:srgbClr val="FF0000"/>
                </a:solidFill>
                <a:latin typeface="Times New Roman" panose="02020603050405020304" pitchFamily="18" charset="0"/>
              </a:rPr>
              <a:t>为什么用正弦量 </a:t>
            </a:r>
            <a:r>
              <a:rPr lang="en-US" altLang="zh-CN" b="1" i="1" dirty="0">
                <a:solidFill>
                  <a:srgbClr val="FF0000"/>
                </a:solidFill>
                <a:latin typeface="Times New Roman" panose="02020603050405020304" pitchFamily="18" charset="0"/>
              </a:rPr>
              <a:t>?</a:t>
            </a:r>
          </a:p>
        </p:txBody>
      </p:sp>
      <p:sp>
        <p:nvSpPr>
          <p:cNvPr id="268291" name="文本框 268290"/>
          <p:cNvSpPr txBox="1"/>
          <p:nvPr/>
        </p:nvSpPr>
        <p:spPr>
          <a:xfrm>
            <a:off x="647700" y="685800"/>
            <a:ext cx="2927350" cy="457200"/>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主要考虑以下几点：</a:t>
            </a:r>
            <a:endParaRPr lang="zh-CN" altLang="en-US" b="1">
              <a:latin typeface="Times New Roman" panose="02020603050405020304" pitchFamily="18" charset="0"/>
            </a:endParaRPr>
          </a:p>
        </p:txBody>
      </p:sp>
      <p:sp>
        <p:nvSpPr>
          <p:cNvPr id="268292" name="文本框 268291"/>
          <p:cNvSpPr txBox="1"/>
          <p:nvPr/>
        </p:nvSpPr>
        <p:spPr>
          <a:xfrm>
            <a:off x="723900" y="1143000"/>
            <a:ext cx="7620000" cy="822325"/>
          </a:xfrm>
          <a:prstGeom prst="rect">
            <a:avLst/>
          </a:prstGeom>
          <a:noFill/>
          <a:ln w="9525">
            <a:noFill/>
          </a:ln>
        </p:spPr>
        <p:txBody>
          <a:bodyPr>
            <a:spAutoFit/>
          </a:bodyPr>
          <a:lstStyle/>
          <a:p>
            <a:pPr marL="285750" indent="-285750" algn="just" eaLnBrk="1" hangingPunct="1">
              <a:spcBef>
                <a:spcPct val="0"/>
              </a:spcBef>
            </a:pPr>
            <a:r>
              <a:rPr lang="en-US" altLang="zh-CN" b="1">
                <a:solidFill>
                  <a:schemeClr val="accent2"/>
                </a:solidFill>
                <a:latin typeface="Times New Roman" panose="02020603050405020304" pitchFamily="18"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正弦量是</a:t>
            </a:r>
            <a:r>
              <a:rPr lang="zh-CN" altLang="en-US" b="1" dirty="0">
                <a:solidFill>
                  <a:srgbClr val="660033"/>
                </a:solidFill>
                <a:latin typeface="Times New Roman" panose="02020603050405020304" pitchFamily="18" charset="0"/>
              </a:rPr>
              <a:t>最简单</a:t>
            </a:r>
            <a:r>
              <a:rPr lang="zh-CN" altLang="en-US" b="1" dirty="0">
                <a:latin typeface="Times New Roman" panose="02020603050405020304" pitchFamily="18" charset="0"/>
              </a:rPr>
              <a:t>的周期量之一，同频正弦量在</a:t>
            </a:r>
            <a:r>
              <a:rPr lang="zh-CN" altLang="en-US" b="1" dirty="0">
                <a:solidFill>
                  <a:srgbClr val="660033"/>
                </a:solidFill>
                <a:latin typeface="Times New Roman" panose="02020603050405020304" pitchFamily="18" charset="0"/>
              </a:rPr>
              <a:t>加</a:t>
            </a:r>
            <a:r>
              <a:rPr lang="zh-CN" altLang="en-US" b="1" dirty="0">
                <a:latin typeface="Times New Roman" panose="02020603050405020304" pitchFamily="18" charset="0"/>
              </a:rPr>
              <a:t>、</a:t>
            </a:r>
            <a:r>
              <a:rPr lang="zh-CN" altLang="en-US" b="1" dirty="0">
                <a:solidFill>
                  <a:srgbClr val="660033"/>
                </a:solidFill>
                <a:latin typeface="Times New Roman" panose="02020603050405020304" pitchFamily="18" charset="0"/>
              </a:rPr>
              <a:t>减</a:t>
            </a:r>
            <a:r>
              <a:rPr lang="zh-CN" altLang="en-US" b="1" dirty="0">
                <a:latin typeface="Times New Roman" panose="02020603050405020304" pitchFamily="18" charset="0"/>
              </a:rPr>
              <a:t>、</a:t>
            </a:r>
            <a:r>
              <a:rPr lang="zh-CN" altLang="en-US" b="1" dirty="0">
                <a:solidFill>
                  <a:srgbClr val="660033"/>
                </a:solidFill>
                <a:latin typeface="Times New Roman" panose="02020603050405020304" pitchFamily="18" charset="0"/>
              </a:rPr>
              <a:t>微分</a:t>
            </a:r>
            <a:r>
              <a:rPr lang="zh-CN" altLang="en-US" b="1" dirty="0">
                <a:latin typeface="Times New Roman" panose="02020603050405020304" pitchFamily="18" charset="0"/>
              </a:rPr>
              <a:t>、</a:t>
            </a:r>
            <a:r>
              <a:rPr lang="zh-CN" altLang="en-US" b="1" dirty="0">
                <a:solidFill>
                  <a:srgbClr val="660033"/>
                </a:solidFill>
                <a:latin typeface="Times New Roman" panose="02020603050405020304" pitchFamily="18" charset="0"/>
              </a:rPr>
              <a:t>积分</a:t>
            </a:r>
            <a:r>
              <a:rPr lang="zh-CN" altLang="en-US" b="1" dirty="0">
                <a:latin typeface="Times New Roman" panose="02020603050405020304" pitchFamily="18" charset="0"/>
              </a:rPr>
              <a:t>运算后得到的仍为同频正弦量；</a:t>
            </a:r>
          </a:p>
        </p:txBody>
      </p:sp>
      <p:sp>
        <p:nvSpPr>
          <p:cNvPr id="268293" name="文本框 268292"/>
          <p:cNvSpPr txBox="1"/>
          <p:nvPr/>
        </p:nvSpPr>
        <p:spPr>
          <a:xfrm>
            <a:off x="762154" y="4838700"/>
            <a:ext cx="2012950" cy="457200"/>
          </a:xfrm>
          <a:prstGeom prst="rect">
            <a:avLst/>
          </a:prstGeom>
          <a:noFill/>
          <a:ln w="9525">
            <a:noFill/>
          </a:ln>
        </p:spPr>
        <p:txBody>
          <a:bodyPr wrap="none" anchor="t">
            <a:spAutoFit/>
          </a:bodyPr>
          <a:lstStyle/>
          <a:p>
            <a:pPr eaLnBrk="1" hangingPunct="1">
              <a:spcBef>
                <a:spcPct val="0"/>
              </a:spcBef>
            </a:pPr>
            <a:r>
              <a:rPr lang="en-US" altLang="zh-CN" b="1" dirty="0">
                <a:solidFill>
                  <a:schemeClr val="accent2"/>
                </a:solidFill>
                <a:latin typeface="Times New Roman" panose="02020603050405020304" pitchFamily="18" charset="0"/>
              </a:rPr>
              <a:t>2.</a:t>
            </a:r>
            <a:r>
              <a:rPr lang="en-US" altLang="zh-CN" b="1" dirty="0">
                <a:latin typeface="Times New Roman" panose="02020603050405020304" pitchFamily="18" charset="0"/>
              </a:rPr>
              <a:t> </a:t>
            </a:r>
            <a:r>
              <a:rPr lang="zh-CN" altLang="en-US" b="1" dirty="0">
                <a:latin typeface="Times New Roman" panose="02020603050405020304" pitchFamily="18" charset="0"/>
              </a:rPr>
              <a:t>应用广泛；</a:t>
            </a:r>
          </a:p>
        </p:txBody>
      </p:sp>
      <p:sp>
        <p:nvSpPr>
          <p:cNvPr id="268294" name="文本框 268293"/>
          <p:cNvSpPr txBox="1"/>
          <p:nvPr/>
        </p:nvSpPr>
        <p:spPr>
          <a:xfrm>
            <a:off x="765175" y="5462289"/>
            <a:ext cx="7499350" cy="457200"/>
          </a:xfrm>
          <a:prstGeom prst="rect">
            <a:avLst/>
          </a:prstGeom>
          <a:noFill/>
          <a:ln w="9525">
            <a:noFill/>
          </a:ln>
        </p:spPr>
        <p:txBody>
          <a:bodyPr wrap="none" anchor="t">
            <a:spAutoFit/>
          </a:bodyPr>
          <a:lstStyle/>
          <a:p>
            <a:pPr eaLnBrk="1" hangingPunct="1">
              <a:spcBef>
                <a:spcPct val="0"/>
              </a:spcBef>
            </a:pPr>
            <a:r>
              <a:rPr lang="en-US" altLang="zh-CN" b="1" dirty="0">
                <a:solidFill>
                  <a:schemeClr val="accent2"/>
                </a:solidFill>
                <a:latin typeface="Times New Roman" panose="02020603050405020304" pitchFamily="18" charset="0"/>
              </a:rPr>
              <a:t>3.</a:t>
            </a:r>
            <a:r>
              <a:rPr lang="en-US" altLang="zh-CN" b="1" dirty="0">
                <a:latin typeface="Times New Roman" panose="02020603050405020304" pitchFamily="18" charset="0"/>
              </a:rPr>
              <a:t> </a:t>
            </a:r>
            <a:r>
              <a:rPr lang="zh-CN" altLang="en-US" b="1" dirty="0">
                <a:latin typeface="Times New Roman" panose="02020603050405020304" pitchFamily="18" charset="0"/>
              </a:rPr>
              <a:t>非正弦量用傅立叶级数展开后得到一系列正弦函数。</a:t>
            </a:r>
          </a:p>
        </p:txBody>
      </p:sp>
      <p:sp>
        <p:nvSpPr>
          <p:cNvPr id="268295" name="文本框 268294"/>
          <p:cNvSpPr txBox="1"/>
          <p:nvPr/>
        </p:nvSpPr>
        <p:spPr>
          <a:xfrm>
            <a:off x="787400" y="2247900"/>
            <a:ext cx="24701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33CC"/>
                </a:solidFill>
                <a:latin typeface="Times New Roman" panose="02020603050405020304" pitchFamily="18" charset="0"/>
              </a:rPr>
              <a:t>例</a:t>
            </a:r>
            <a:r>
              <a:rPr lang="en-US" altLang="zh-CN" b="1">
                <a:solidFill>
                  <a:srgbClr val="FF33CC"/>
                </a:solidFill>
                <a:latin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同频方波相加</a:t>
            </a:r>
            <a:endParaRPr lang="zh-CN" altLang="en-US" b="1">
              <a:latin typeface="Times New Roman" panose="02020603050405020304" pitchFamily="18" charset="0"/>
            </a:endParaRPr>
          </a:p>
        </p:txBody>
      </p:sp>
      <p:grpSp>
        <p:nvGrpSpPr>
          <p:cNvPr id="268296" name="组合 268295"/>
          <p:cNvGrpSpPr/>
          <p:nvPr/>
        </p:nvGrpSpPr>
        <p:grpSpPr>
          <a:xfrm>
            <a:off x="3562350" y="1943100"/>
            <a:ext cx="3019314" cy="3276599"/>
            <a:chOff x="2112" y="2064"/>
            <a:chExt cx="2064" cy="2064"/>
          </a:xfrm>
        </p:grpSpPr>
        <p:sp>
          <p:nvSpPr>
            <p:cNvPr id="268297" name="直接连接符 268296"/>
            <p:cNvSpPr/>
            <p:nvPr/>
          </p:nvSpPr>
          <p:spPr>
            <a:xfrm>
              <a:off x="2112" y="2448"/>
              <a:ext cx="2064" cy="0"/>
            </a:xfrm>
            <a:prstGeom prst="line">
              <a:avLst/>
            </a:prstGeom>
            <a:ln w="9525" cap="flat" cmpd="sng">
              <a:solidFill>
                <a:schemeClr val="tx1"/>
              </a:solidFill>
              <a:prstDash val="solid"/>
              <a:headEnd type="none" w="med" len="med"/>
              <a:tailEnd type="triangle" w="med" len="med"/>
            </a:ln>
          </p:spPr>
        </p:sp>
        <p:sp>
          <p:nvSpPr>
            <p:cNvPr id="268298" name="直接连接符 268297"/>
            <p:cNvSpPr/>
            <p:nvPr/>
          </p:nvSpPr>
          <p:spPr>
            <a:xfrm>
              <a:off x="2112" y="3024"/>
              <a:ext cx="2064" cy="0"/>
            </a:xfrm>
            <a:prstGeom prst="line">
              <a:avLst/>
            </a:prstGeom>
            <a:ln w="9525" cap="flat" cmpd="sng">
              <a:solidFill>
                <a:schemeClr val="tx1"/>
              </a:solidFill>
              <a:prstDash val="solid"/>
              <a:headEnd type="none" w="med" len="med"/>
              <a:tailEnd type="triangle" w="med" len="med"/>
            </a:ln>
          </p:spPr>
        </p:sp>
        <p:sp>
          <p:nvSpPr>
            <p:cNvPr id="268299" name="直接连接符 268298"/>
            <p:cNvSpPr/>
            <p:nvPr/>
          </p:nvSpPr>
          <p:spPr>
            <a:xfrm>
              <a:off x="2112" y="3744"/>
              <a:ext cx="2064" cy="0"/>
            </a:xfrm>
            <a:prstGeom prst="line">
              <a:avLst/>
            </a:prstGeom>
            <a:ln w="9525" cap="flat" cmpd="sng">
              <a:solidFill>
                <a:schemeClr val="tx1"/>
              </a:solidFill>
              <a:prstDash val="solid"/>
              <a:headEnd type="none" w="med" len="med"/>
              <a:tailEnd type="triangle" w="med" len="med"/>
            </a:ln>
          </p:spPr>
        </p:sp>
        <p:sp>
          <p:nvSpPr>
            <p:cNvPr id="268300" name="直接连接符 268299"/>
            <p:cNvSpPr/>
            <p:nvPr/>
          </p:nvSpPr>
          <p:spPr>
            <a:xfrm flipV="1">
              <a:off x="2340" y="2064"/>
              <a:ext cx="0" cy="2064"/>
            </a:xfrm>
            <a:prstGeom prst="line">
              <a:avLst/>
            </a:prstGeom>
            <a:ln w="9525" cap="flat" cmpd="sng">
              <a:solidFill>
                <a:schemeClr val="tx1"/>
              </a:solidFill>
              <a:prstDash val="solid"/>
              <a:headEnd type="none" w="med" len="med"/>
              <a:tailEnd type="triangle" w="med" len="med"/>
            </a:ln>
          </p:spPr>
        </p:sp>
      </p:grpSp>
      <p:grpSp>
        <p:nvGrpSpPr>
          <p:cNvPr id="268301" name="组合 268300"/>
          <p:cNvGrpSpPr/>
          <p:nvPr/>
        </p:nvGrpSpPr>
        <p:grpSpPr>
          <a:xfrm>
            <a:off x="3943350" y="2095500"/>
            <a:ext cx="3841750" cy="704850"/>
            <a:chOff x="2352" y="2160"/>
            <a:chExt cx="2420" cy="444"/>
          </a:xfrm>
        </p:grpSpPr>
        <p:grpSp>
          <p:nvGrpSpPr>
            <p:cNvPr id="268302" name="组合 268301"/>
            <p:cNvGrpSpPr/>
            <p:nvPr/>
          </p:nvGrpSpPr>
          <p:grpSpPr>
            <a:xfrm>
              <a:off x="2352" y="2268"/>
              <a:ext cx="1152" cy="336"/>
              <a:chOff x="2352" y="2400"/>
              <a:chExt cx="1152" cy="480"/>
            </a:xfrm>
          </p:grpSpPr>
          <p:sp>
            <p:nvSpPr>
              <p:cNvPr id="268303" name="直接连接符 268302"/>
              <p:cNvSpPr/>
              <p:nvPr/>
            </p:nvSpPr>
            <p:spPr>
              <a:xfrm>
                <a:off x="2352" y="2400"/>
                <a:ext cx="288" cy="0"/>
              </a:xfrm>
              <a:prstGeom prst="line">
                <a:avLst/>
              </a:prstGeom>
              <a:ln w="9525" cap="flat" cmpd="sng">
                <a:solidFill>
                  <a:srgbClr val="FF0000"/>
                </a:solidFill>
                <a:prstDash val="solid"/>
                <a:headEnd type="none" w="med" len="med"/>
                <a:tailEnd type="none" w="med" len="med"/>
              </a:ln>
            </p:spPr>
          </p:sp>
          <p:sp>
            <p:nvSpPr>
              <p:cNvPr id="268304" name="直接连接符 268303"/>
              <p:cNvSpPr/>
              <p:nvPr/>
            </p:nvSpPr>
            <p:spPr>
              <a:xfrm>
                <a:off x="2640" y="2400"/>
                <a:ext cx="0" cy="480"/>
              </a:xfrm>
              <a:prstGeom prst="line">
                <a:avLst/>
              </a:prstGeom>
              <a:ln w="9525" cap="flat" cmpd="sng">
                <a:solidFill>
                  <a:srgbClr val="FF0000"/>
                </a:solidFill>
                <a:prstDash val="solid"/>
                <a:headEnd type="none" w="med" len="med"/>
                <a:tailEnd type="none" w="med" len="med"/>
              </a:ln>
            </p:spPr>
          </p:sp>
          <p:sp>
            <p:nvSpPr>
              <p:cNvPr id="268305" name="直接连接符 268304"/>
              <p:cNvSpPr/>
              <p:nvPr/>
            </p:nvSpPr>
            <p:spPr>
              <a:xfrm>
                <a:off x="2640" y="2880"/>
                <a:ext cx="288" cy="0"/>
              </a:xfrm>
              <a:prstGeom prst="line">
                <a:avLst/>
              </a:prstGeom>
              <a:ln w="9525" cap="flat" cmpd="sng">
                <a:solidFill>
                  <a:srgbClr val="FF0000"/>
                </a:solidFill>
                <a:prstDash val="solid"/>
                <a:headEnd type="none" w="med" len="med"/>
                <a:tailEnd type="none" w="med" len="med"/>
              </a:ln>
            </p:spPr>
          </p:sp>
          <p:sp>
            <p:nvSpPr>
              <p:cNvPr id="268306" name="直接连接符 268305"/>
              <p:cNvSpPr/>
              <p:nvPr/>
            </p:nvSpPr>
            <p:spPr>
              <a:xfrm>
                <a:off x="2928" y="2400"/>
                <a:ext cx="0" cy="480"/>
              </a:xfrm>
              <a:prstGeom prst="line">
                <a:avLst/>
              </a:prstGeom>
              <a:ln w="9525" cap="flat" cmpd="sng">
                <a:solidFill>
                  <a:srgbClr val="FF0000"/>
                </a:solidFill>
                <a:prstDash val="solid"/>
                <a:headEnd type="none" w="med" len="med"/>
                <a:tailEnd type="none" w="med" len="med"/>
              </a:ln>
            </p:spPr>
          </p:sp>
          <p:sp>
            <p:nvSpPr>
              <p:cNvPr id="268307" name="直接连接符 268306"/>
              <p:cNvSpPr/>
              <p:nvPr/>
            </p:nvSpPr>
            <p:spPr>
              <a:xfrm>
                <a:off x="2928" y="2400"/>
                <a:ext cx="288" cy="0"/>
              </a:xfrm>
              <a:prstGeom prst="line">
                <a:avLst/>
              </a:prstGeom>
              <a:ln w="9525" cap="flat" cmpd="sng">
                <a:solidFill>
                  <a:srgbClr val="FF0000"/>
                </a:solidFill>
                <a:prstDash val="solid"/>
                <a:headEnd type="none" w="med" len="med"/>
                <a:tailEnd type="none" w="med" len="med"/>
              </a:ln>
            </p:spPr>
          </p:sp>
          <p:sp>
            <p:nvSpPr>
              <p:cNvPr id="268308" name="直接连接符 268307"/>
              <p:cNvSpPr/>
              <p:nvPr/>
            </p:nvSpPr>
            <p:spPr>
              <a:xfrm>
                <a:off x="3216" y="2400"/>
                <a:ext cx="0" cy="480"/>
              </a:xfrm>
              <a:prstGeom prst="line">
                <a:avLst/>
              </a:prstGeom>
              <a:ln w="9525" cap="flat" cmpd="sng">
                <a:solidFill>
                  <a:srgbClr val="FF0000"/>
                </a:solidFill>
                <a:prstDash val="solid"/>
                <a:headEnd type="none" w="med" len="med"/>
                <a:tailEnd type="none" w="med" len="med"/>
              </a:ln>
            </p:spPr>
          </p:sp>
          <p:sp>
            <p:nvSpPr>
              <p:cNvPr id="268309" name="直接连接符 268308"/>
              <p:cNvSpPr/>
              <p:nvPr/>
            </p:nvSpPr>
            <p:spPr>
              <a:xfrm>
                <a:off x="3216" y="2880"/>
                <a:ext cx="288" cy="0"/>
              </a:xfrm>
              <a:prstGeom prst="line">
                <a:avLst/>
              </a:prstGeom>
              <a:ln w="9525" cap="flat" cmpd="sng">
                <a:solidFill>
                  <a:srgbClr val="FF0000"/>
                </a:solidFill>
                <a:prstDash val="solid"/>
                <a:headEnd type="none" w="med" len="med"/>
                <a:tailEnd type="none" w="med" len="med"/>
              </a:ln>
            </p:spPr>
          </p:sp>
          <p:sp>
            <p:nvSpPr>
              <p:cNvPr id="268310" name="直接连接符 268309"/>
              <p:cNvSpPr/>
              <p:nvPr/>
            </p:nvSpPr>
            <p:spPr>
              <a:xfrm>
                <a:off x="3504" y="2400"/>
                <a:ext cx="0" cy="480"/>
              </a:xfrm>
              <a:prstGeom prst="line">
                <a:avLst/>
              </a:prstGeom>
              <a:ln w="9525" cap="flat" cmpd="sng">
                <a:solidFill>
                  <a:srgbClr val="FF0000"/>
                </a:solidFill>
                <a:prstDash val="solid"/>
                <a:headEnd type="none" w="med" len="med"/>
                <a:tailEnd type="none" w="med" len="med"/>
              </a:ln>
            </p:spPr>
          </p:sp>
        </p:grpSp>
        <p:sp>
          <p:nvSpPr>
            <p:cNvPr id="268311" name="矩形 268310"/>
            <p:cNvSpPr/>
            <p:nvPr/>
          </p:nvSpPr>
          <p:spPr>
            <a:xfrm>
              <a:off x="4272" y="2160"/>
              <a:ext cx="500" cy="288"/>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方波</a:t>
              </a:r>
            </a:p>
          </p:txBody>
        </p:sp>
      </p:grpSp>
      <p:grpSp>
        <p:nvGrpSpPr>
          <p:cNvPr id="268312" name="组合 268311"/>
          <p:cNvGrpSpPr/>
          <p:nvPr/>
        </p:nvGrpSpPr>
        <p:grpSpPr>
          <a:xfrm>
            <a:off x="3714750" y="3162300"/>
            <a:ext cx="4070350" cy="571500"/>
            <a:chOff x="2208" y="2832"/>
            <a:chExt cx="2564" cy="360"/>
          </a:xfrm>
        </p:grpSpPr>
        <p:grpSp>
          <p:nvGrpSpPr>
            <p:cNvPr id="268313" name="组合 268312"/>
            <p:cNvGrpSpPr/>
            <p:nvPr/>
          </p:nvGrpSpPr>
          <p:grpSpPr>
            <a:xfrm>
              <a:off x="2208" y="2844"/>
              <a:ext cx="1440" cy="348"/>
              <a:chOff x="2208" y="2844"/>
              <a:chExt cx="1440" cy="348"/>
            </a:xfrm>
          </p:grpSpPr>
          <p:sp>
            <p:nvSpPr>
              <p:cNvPr id="268314" name="直接连接符 268313"/>
              <p:cNvSpPr/>
              <p:nvPr/>
            </p:nvSpPr>
            <p:spPr>
              <a:xfrm>
                <a:off x="2496" y="2844"/>
                <a:ext cx="288" cy="0"/>
              </a:xfrm>
              <a:prstGeom prst="line">
                <a:avLst/>
              </a:prstGeom>
              <a:ln w="9525" cap="flat" cmpd="sng">
                <a:solidFill>
                  <a:schemeClr val="accent2"/>
                </a:solidFill>
                <a:prstDash val="solid"/>
                <a:headEnd type="none" w="med" len="med"/>
                <a:tailEnd type="none" w="med" len="med"/>
              </a:ln>
            </p:spPr>
          </p:sp>
          <p:sp>
            <p:nvSpPr>
              <p:cNvPr id="268315" name="直接连接符 268314"/>
              <p:cNvSpPr/>
              <p:nvPr/>
            </p:nvSpPr>
            <p:spPr>
              <a:xfrm>
                <a:off x="2784" y="2844"/>
                <a:ext cx="0" cy="336"/>
              </a:xfrm>
              <a:prstGeom prst="line">
                <a:avLst/>
              </a:prstGeom>
              <a:ln w="9525" cap="flat" cmpd="sng">
                <a:solidFill>
                  <a:schemeClr val="accent2"/>
                </a:solidFill>
                <a:prstDash val="solid"/>
                <a:headEnd type="none" w="med" len="med"/>
                <a:tailEnd type="none" w="med" len="med"/>
              </a:ln>
            </p:spPr>
          </p:sp>
          <p:sp>
            <p:nvSpPr>
              <p:cNvPr id="268316" name="直接连接符 268315"/>
              <p:cNvSpPr/>
              <p:nvPr/>
            </p:nvSpPr>
            <p:spPr>
              <a:xfrm>
                <a:off x="2784" y="3180"/>
                <a:ext cx="288" cy="0"/>
              </a:xfrm>
              <a:prstGeom prst="line">
                <a:avLst/>
              </a:prstGeom>
              <a:ln w="9525" cap="flat" cmpd="sng">
                <a:solidFill>
                  <a:schemeClr val="accent2"/>
                </a:solidFill>
                <a:prstDash val="solid"/>
                <a:headEnd type="none" w="med" len="med"/>
                <a:tailEnd type="none" w="med" len="med"/>
              </a:ln>
            </p:spPr>
          </p:sp>
          <p:sp>
            <p:nvSpPr>
              <p:cNvPr id="268317" name="直接连接符 268316"/>
              <p:cNvSpPr/>
              <p:nvPr/>
            </p:nvSpPr>
            <p:spPr>
              <a:xfrm>
                <a:off x="3072" y="2844"/>
                <a:ext cx="0" cy="336"/>
              </a:xfrm>
              <a:prstGeom prst="line">
                <a:avLst/>
              </a:prstGeom>
              <a:ln w="9525" cap="flat" cmpd="sng">
                <a:solidFill>
                  <a:schemeClr val="accent2"/>
                </a:solidFill>
                <a:prstDash val="solid"/>
                <a:headEnd type="none" w="med" len="med"/>
                <a:tailEnd type="none" w="med" len="med"/>
              </a:ln>
            </p:spPr>
          </p:sp>
          <p:sp>
            <p:nvSpPr>
              <p:cNvPr id="268318" name="直接连接符 268317"/>
              <p:cNvSpPr/>
              <p:nvPr/>
            </p:nvSpPr>
            <p:spPr>
              <a:xfrm>
                <a:off x="3072" y="2844"/>
                <a:ext cx="288" cy="0"/>
              </a:xfrm>
              <a:prstGeom prst="line">
                <a:avLst/>
              </a:prstGeom>
              <a:ln w="9525" cap="flat" cmpd="sng">
                <a:solidFill>
                  <a:schemeClr val="accent2"/>
                </a:solidFill>
                <a:prstDash val="solid"/>
                <a:headEnd type="none" w="med" len="med"/>
                <a:tailEnd type="none" w="med" len="med"/>
              </a:ln>
            </p:spPr>
          </p:sp>
          <p:sp>
            <p:nvSpPr>
              <p:cNvPr id="268319" name="直接连接符 268318"/>
              <p:cNvSpPr/>
              <p:nvPr/>
            </p:nvSpPr>
            <p:spPr>
              <a:xfrm>
                <a:off x="3360" y="2844"/>
                <a:ext cx="0" cy="336"/>
              </a:xfrm>
              <a:prstGeom prst="line">
                <a:avLst/>
              </a:prstGeom>
              <a:ln w="9525" cap="flat" cmpd="sng">
                <a:solidFill>
                  <a:schemeClr val="accent2"/>
                </a:solidFill>
                <a:prstDash val="solid"/>
                <a:headEnd type="none" w="med" len="med"/>
                <a:tailEnd type="none" w="med" len="med"/>
              </a:ln>
            </p:spPr>
          </p:sp>
          <p:sp>
            <p:nvSpPr>
              <p:cNvPr id="268320" name="直接连接符 268319"/>
              <p:cNvSpPr/>
              <p:nvPr/>
            </p:nvSpPr>
            <p:spPr>
              <a:xfrm>
                <a:off x="3360" y="3180"/>
                <a:ext cx="288" cy="0"/>
              </a:xfrm>
              <a:prstGeom prst="line">
                <a:avLst/>
              </a:prstGeom>
              <a:ln w="9525" cap="flat" cmpd="sng">
                <a:solidFill>
                  <a:schemeClr val="accent2"/>
                </a:solidFill>
                <a:prstDash val="solid"/>
                <a:headEnd type="none" w="med" len="med"/>
                <a:tailEnd type="none" w="med" len="med"/>
              </a:ln>
            </p:spPr>
          </p:sp>
          <p:sp>
            <p:nvSpPr>
              <p:cNvPr id="268321" name="直接连接符 268320"/>
              <p:cNvSpPr/>
              <p:nvPr/>
            </p:nvSpPr>
            <p:spPr>
              <a:xfrm>
                <a:off x="3648" y="2844"/>
                <a:ext cx="0" cy="336"/>
              </a:xfrm>
              <a:prstGeom prst="line">
                <a:avLst/>
              </a:prstGeom>
              <a:ln w="9525" cap="flat" cmpd="sng">
                <a:solidFill>
                  <a:schemeClr val="accent2"/>
                </a:solidFill>
                <a:prstDash val="solid"/>
                <a:headEnd type="none" w="med" len="med"/>
                <a:tailEnd type="none" w="med" len="med"/>
              </a:ln>
            </p:spPr>
          </p:sp>
          <p:sp>
            <p:nvSpPr>
              <p:cNvPr id="268322" name="直接连接符 268321"/>
              <p:cNvSpPr/>
              <p:nvPr/>
            </p:nvSpPr>
            <p:spPr>
              <a:xfrm>
                <a:off x="2496" y="2856"/>
                <a:ext cx="0" cy="336"/>
              </a:xfrm>
              <a:prstGeom prst="line">
                <a:avLst/>
              </a:prstGeom>
              <a:ln w="9525" cap="flat" cmpd="sng">
                <a:solidFill>
                  <a:schemeClr val="accent2"/>
                </a:solidFill>
                <a:prstDash val="solid"/>
                <a:headEnd type="none" w="med" len="med"/>
                <a:tailEnd type="none" w="med" len="med"/>
              </a:ln>
            </p:spPr>
          </p:sp>
          <p:sp>
            <p:nvSpPr>
              <p:cNvPr id="268323" name="直接连接符 268322"/>
              <p:cNvSpPr/>
              <p:nvPr/>
            </p:nvSpPr>
            <p:spPr>
              <a:xfrm>
                <a:off x="2208" y="3192"/>
                <a:ext cx="288" cy="0"/>
              </a:xfrm>
              <a:prstGeom prst="line">
                <a:avLst/>
              </a:prstGeom>
              <a:ln w="9525" cap="flat" cmpd="sng">
                <a:solidFill>
                  <a:schemeClr val="accent2"/>
                </a:solidFill>
                <a:prstDash val="solid"/>
                <a:headEnd type="none" w="med" len="med"/>
                <a:tailEnd type="none" w="med" len="med"/>
              </a:ln>
            </p:spPr>
          </p:sp>
        </p:grpSp>
        <p:sp>
          <p:nvSpPr>
            <p:cNvPr id="268324" name="矩形 268323"/>
            <p:cNvSpPr/>
            <p:nvPr/>
          </p:nvSpPr>
          <p:spPr>
            <a:xfrm>
              <a:off x="4272" y="2832"/>
              <a:ext cx="500" cy="288"/>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方波</a:t>
              </a:r>
            </a:p>
          </p:txBody>
        </p:sp>
      </p:grpSp>
      <p:grpSp>
        <p:nvGrpSpPr>
          <p:cNvPr id="268325" name="组合 268324"/>
          <p:cNvGrpSpPr/>
          <p:nvPr/>
        </p:nvGrpSpPr>
        <p:grpSpPr>
          <a:xfrm>
            <a:off x="3943350" y="3924300"/>
            <a:ext cx="4451350" cy="1371600"/>
            <a:chOff x="2352" y="3312"/>
            <a:chExt cx="2804" cy="864"/>
          </a:xfrm>
        </p:grpSpPr>
        <p:grpSp>
          <p:nvGrpSpPr>
            <p:cNvPr id="268326" name="组合 268325"/>
            <p:cNvGrpSpPr/>
            <p:nvPr/>
          </p:nvGrpSpPr>
          <p:grpSpPr>
            <a:xfrm>
              <a:off x="2352" y="3312"/>
              <a:ext cx="1296" cy="864"/>
              <a:chOff x="2352" y="3312"/>
              <a:chExt cx="1296" cy="864"/>
            </a:xfrm>
          </p:grpSpPr>
          <p:sp>
            <p:nvSpPr>
              <p:cNvPr id="268327" name="直接连接符 268326"/>
              <p:cNvSpPr/>
              <p:nvPr/>
            </p:nvSpPr>
            <p:spPr>
              <a:xfrm>
                <a:off x="2352" y="3744"/>
                <a:ext cx="144" cy="0"/>
              </a:xfrm>
              <a:prstGeom prst="line">
                <a:avLst/>
              </a:prstGeom>
              <a:ln w="9525" cap="flat" cmpd="sng">
                <a:solidFill>
                  <a:srgbClr val="FF0000"/>
                </a:solidFill>
                <a:prstDash val="solid"/>
                <a:headEnd type="none" w="med" len="med"/>
                <a:tailEnd type="none" w="med" len="med"/>
              </a:ln>
            </p:spPr>
          </p:sp>
          <p:sp>
            <p:nvSpPr>
              <p:cNvPr id="268328" name="直接连接符 268327"/>
              <p:cNvSpPr/>
              <p:nvPr/>
            </p:nvSpPr>
            <p:spPr>
              <a:xfrm flipV="1">
                <a:off x="2496" y="3312"/>
                <a:ext cx="0" cy="432"/>
              </a:xfrm>
              <a:prstGeom prst="line">
                <a:avLst/>
              </a:prstGeom>
              <a:ln w="9525" cap="flat" cmpd="sng">
                <a:solidFill>
                  <a:srgbClr val="FF0000"/>
                </a:solidFill>
                <a:prstDash val="solid"/>
                <a:headEnd type="none" w="med" len="med"/>
                <a:tailEnd type="none" w="med" len="med"/>
              </a:ln>
            </p:spPr>
          </p:sp>
          <p:sp>
            <p:nvSpPr>
              <p:cNvPr id="268329" name="直接连接符 268328"/>
              <p:cNvSpPr/>
              <p:nvPr/>
            </p:nvSpPr>
            <p:spPr>
              <a:xfrm>
                <a:off x="2496" y="3312"/>
                <a:ext cx="144" cy="0"/>
              </a:xfrm>
              <a:prstGeom prst="line">
                <a:avLst/>
              </a:prstGeom>
              <a:ln w="9525" cap="flat" cmpd="sng">
                <a:solidFill>
                  <a:srgbClr val="FF0000"/>
                </a:solidFill>
                <a:prstDash val="solid"/>
                <a:headEnd type="none" w="med" len="med"/>
                <a:tailEnd type="none" w="med" len="med"/>
              </a:ln>
            </p:spPr>
          </p:sp>
          <p:sp>
            <p:nvSpPr>
              <p:cNvPr id="268330" name="直接连接符 268329"/>
              <p:cNvSpPr/>
              <p:nvPr/>
            </p:nvSpPr>
            <p:spPr>
              <a:xfrm flipV="1">
                <a:off x="2640" y="3312"/>
                <a:ext cx="0" cy="432"/>
              </a:xfrm>
              <a:prstGeom prst="line">
                <a:avLst/>
              </a:prstGeom>
              <a:ln w="9525" cap="flat" cmpd="sng">
                <a:solidFill>
                  <a:srgbClr val="FF0000"/>
                </a:solidFill>
                <a:prstDash val="solid"/>
                <a:headEnd type="none" w="med" len="med"/>
                <a:tailEnd type="none" w="med" len="med"/>
              </a:ln>
            </p:spPr>
          </p:sp>
          <p:sp>
            <p:nvSpPr>
              <p:cNvPr id="268331" name="直接连接符 268330"/>
              <p:cNvSpPr/>
              <p:nvPr/>
            </p:nvSpPr>
            <p:spPr>
              <a:xfrm>
                <a:off x="2640" y="3744"/>
                <a:ext cx="144" cy="0"/>
              </a:xfrm>
              <a:prstGeom prst="line">
                <a:avLst/>
              </a:prstGeom>
              <a:ln w="9525" cap="flat" cmpd="sng">
                <a:solidFill>
                  <a:srgbClr val="FF0000"/>
                </a:solidFill>
                <a:prstDash val="solid"/>
                <a:headEnd type="none" w="med" len="med"/>
                <a:tailEnd type="none" w="med" len="med"/>
              </a:ln>
            </p:spPr>
          </p:sp>
          <p:sp>
            <p:nvSpPr>
              <p:cNvPr id="268332" name="直接连接符 268331"/>
              <p:cNvSpPr/>
              <p:nvPr/>
            </p:nvSpPr>
            <p:spPr>
              <a:xfrm flipV="1">
                <a:off x="2784" y="3744"/>
                <a:ext cx="0" cy="432"/>
              </a:xfrm>
              <a:prstGeom prst="line">
                <a:avLst/>
              </a:prstGeom>
              <a:ln w="9525" cap="flat" cmpd="sng">
                <a:solidFill>
                  <a:srgbClr val="FF0000"/>
                </a:solidFill>
                <a:prstDash val="solid"/>
                <a:headEnd type="none" w="med" len="med"/>
                <a:tailEnd type="none" w="med" len="med"/>
              </a:ln>
            </p:spPr>
          </p:sp>
          <p:sp>
            <p:nvSpPr>
              <p:cNvPr id="268333" name="直接连接符 268332"/>
              <p:cNvSpPr/>
              <p:nvPr/>
            </p:nvSpPr>
            <p:spPr>
              <a:xfrm>
                <a:off x="2784" y="4176"/>
                <a:ext cx="144" cy="0"/>
              </a:xfrm>
              <a:prstGeom prst="line">
                <a:avLst/>
              </a:prstGeom>
              <a:ln w="9525" cap="flat" cmpd="sng">
                <a:solidFill>
                  <a:srgbClr val="FF0000"/>
                </a:solidFill>
                <a:prstDash val="solid"/>
                <a:headEnd type="none" w="med" len="med"/>
                <a:tailEnd type="none" w="med" len="med"/>
              </a:ln>
            </p:spPr>
          </p:sp>
          <p:sp>
            <p:nvSpPr>
              <p:cNvPr id="268334" name="直接连接符 268333"/>
              <p:cNvSpPr/>
              <p:nvPr/>
            </p:nvSpPr>
            <p:spPr>
              <a:xfrm flipV="1">
                <a:off x="2928" y="3744"/>
                <a:ext cx="0" cy="432"/>
              </a:xfrm>
              <a:prstGeom prst="line">
                <a:avLst/>
              </a:prstGeom>
              <a:ln w="9525" cap="flat" cmpd="sng">
                <a:solidFill>
                  <a:srgbClr val="FF0000"/>
                </a:solidFill>
                <a:prstDash val="solid"/>
                <a:headEnd type="none" w="med" len="med"/>
                <a:tailEnd type="none" w="med" len="med"/>
              </a:ln>
            </p:spPr>
          </p:sp>
          <p:sp>
            <p:nvSpPr>
              <p:cNvPr id="268335" name="直接连接符 268334"/>
              <p:cNvSpPr/>
              <p:nvPr/>
            </p:nvSpPr>
            <p:spPr>
              <a:xfrm>
                <a:off x="2928" y="3744"/>
                <a:ext cx="144" cy="0"/>
              </a:xfrm>
              <a:prstGeom prst="line">
                <a:avLst/>
              </a:prstGeom>
              <a:ln w="9525" cap="flat" cmpd="sng">
                <a:solidFill>
                  <a:srgbClr val="FF0000"/>
                </a:solidFill>
                <a:prstDash val="solid"/>
                <a:headEnd type="none" w="med" len="med"/>
                <a:tailEnd type="none" w="med" len="med"/>
              </a:ln>
            </p:spPr>
          </p:sp>
          <p:sp>
            <p:nvSpPr>
              <p:cNvPr id="268336" name="直接连接符 268335"/>
              <p:cNvSpPr/>
              <p:nvPr/>
            </p:nvSpPr>
            <p:spPr>
              <a:xfrm flipV="1">
                <a:off x="3072" y="3312"/>
                <a:ext cx="0" cy="432"/>
              </a:xfrm>
              <a:prstGeom prst="line">
                <a:avLst/>
              </a:prstGeom>
              <a:ln w="9525" cap="flat" cmpd="sng">
                <a:solidFill>
                  <a:srgbClr val="FF0000"/>
                </a:solidFill>
                <a:prstDash val="solid"/>
                <a:headEnd type="none" w="med" len="med"/>
                <a:tailEnd type="none" w="med" len="med"/>
              </a:ln>
            </p:spPr>
          </p:sp>
          <p:sp>
            <p:nvSpPr>
              <p:cNvPr id="268337" name="直接连接符 268336"/>
              <p:cNvSpPr/>
              <p:nvPr/>
            </p:nvSpPr>
            <p:spPr>
              <a:xfrm>
                <a:off x="3072" y="3312"/>
                <a:ext cx="144" cy="0"/>
              </a:xfrm>
              <a:prstGeom prst="line">
                <a:avLst/>
              </a:prstGeom>
              <a:ln w="9525" cap="flat" cmpd="sng">
                <a:solidFill>
                  <a:srgbClr val="FF0000"/>
                </a:solidFill>
                <a:prstDash val="solid"/>
                <a:headEnd type="none" w="med" len="med"/>
                <a:tailEnd type="none" w="med" len="med"/>
              </a:ln>
            </p:spPr>
          </p:sp>
          <p:sp>
            <p:nvSpPr>
              <p:cNvPr id="268338" name="直接连接符 268337"/>
              <p:cNvSpPr/>
              <p:nvPr/>
            </p:nvSpPr>
            <p:spPr>
              <a:xfrm flipV="1">
                <a:off x="3216" y="3312"/>
                <a:ext cx="0" cy="432"/>
              </a:xfrm>
              <a:prstGeom prst="line">
                <a:avLst/>
              </a:prstGeom>
              <a:ln w="9525" cap="flat" cmpd="sng">
                <a:solidFill>
                  <a:srgbClr val="FF0000"/>
                </a:solidFill>
                <a:prstDash val="solid"/>
                <a:headEnd type="none" w="med" len="med"/>
                <a:tailEnd type="none" w="med" len="med"/>
              </a:ln>
            </p:spPr>
          </p:sp>
          <p:sp>
            <p:nvSpPr>
              <p:cNvPr id="268339" name="直接连接符 268338"/>
              <p:cNvSpPr/>
              <p:nvPr/>
            </p:nvSpPr>
            <p:spPr>
              <a:xfrm>
                <a:off x="3216" y="3744"/>
                <a:ext cx="144" cy="0"/>
              </a:xfrm>
              <a:prstGeom prst="line">
                <a:avLst/>
              </a:prstGeom>
              <a:ln w="9525" cap="flat" cmpd="sng">
                <a:solidFill>
                  <a:srgbClr val="FF0000"/>
                </a:solidFill>
                <a:prstDash val="solid"/>
                <a:headEnd type="none" w="med" len="med"/>
                <a:tailEnd type="none" w="med" len="med"/>
              </a:ln>
            </p:spPr>
          </p:sp>
          <p:sp>
            <p:nvSpPr>
              <p:cNvPr id="268340" name="直接连接符 268339"/>
              <p:cNvSpPr/>
              <p:nvPr/>
            </p:nvSpPr>
            <p:spPr>
              <a:xfrm flipV="1">
                <a:off x="3360" y="3744"/>
                <a:ext cx="0" cy="432"/>
              </a:xfrm>
              <a:prstGeom prst="line">
                <a:avLst/>
              </a:prstGeom>
              <a:ln w="9525" cap="flat" cmpd="sng">
                <a:solidFill>
                  <a:srgbClr val="FF0000"/>
                </a:solidFill>
                <a:prstDash val="solid"/>
                <a:headEnd type="none" w="med" len="med"/>
                <a:tailEnd type="none" w="med" len="med"/>
              </a:ln>
            </p:spPr>
          </p:sp>
          <p:sp>
            <p:nvSpPr>
              <p:cNvPr id="268341" name="直接连接符 268340"/>
              <p:cNvSpPr/>
              <p:nvPr/>
            </p:nvSpPr>
            <p:spPr>
              <a:xfrm>
                <a:off x="3360" y="4176"/>
                <a:ext cx="144" cy="0"/>
              </a:xfrm>
              <a:prstGeom prst="line">
                <a:avLst/>
              </a:prstGeom>
              <a:ln w="9525" cap="flat" cmpd="sng">
                <a:solidFill>
                  <a:srgbClr val="FF0000"/>
                </a:solidFill>
                <a:prstDash val="solid"/>
                <a:headEnd type="none" w="med" len="med"/>
                <a:tailEnd type="none" w="med" len="med"/>
              </a:ln>
            </p:spPr>
          </p:sp>
          <p:sp>
            <p:nvSpPr>
              <p:cNvPr id="268342" name="直接连接符 268341"/>
              <p:cNvSpPr/>
              <p:nvPr/>
            </p:nvSpPr>
            <p:spPr>
              <a:xfrm flipV="1">
                <a:off x="3504" y="3744"/>
                <a:ext cx="0" cy="432"/>
              </a:xfrm>
              <a:prstGeom prst="line">
                <a:avLst/>
              </a:prstGeom>
              <a:ln w="9525" cap="flat" cmpd="sng">
                <a:solidFill>
                  <a:srgbClr val="FF0000"/>
                </a:solidFill>
                <a:prstDash val="solid"/>
                <a:headEnd type="none" w="med" len="med"/>
                <a:tailEnd type="none" w="med" len="med"/>
              </a:ln>
            </p:spPr>
          </p:sp>
          <p:sp>
            <p:nvSpPr>
              <p:cNvPr id="268343" name="直接连接符 268342"/>
              <p:cNvSpPr/>
              <p:nvPr/>
            </p:nvSpPr>
            <p:spPr>
              <a:xfrm>
                <a:off x="3504" y="3744"/>
                <a:ext cx="144" cy="0"/>
              </a:xfrm>
              <a:prstGeom prst="line">
                <a:avLst/>
              </a:prstGeom>
              <a:ln w="9525" cap="flat" cmpd="sng">
                <a:solidFill>
                  <a:srgbClr val="FF0000"/>
                </a:solidFill>
                <a:prstDash val="solid"/>
                <a:headEnd type="none" w="med" len="med"/>
                <a:tailEnd type="none" w="med" len="med"/>
              </a:ln>
            </p:spPr>
          </p:sp>
        </p:grpSp>
        <p:sp>
          <p:nvSpPr>
            <p:cNvPr id="268344" name="文本框 268343"/>
            <p:cNvSpPr txBox="1"/>
            <p:nvPr/>
          </p:nvSpPr>
          <p:spPr>
            <a:xfrm>
              <a:off x="4272" y="3517"/>
              <a:ext cx="884" cy="288"/>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不是方波</a:t>
              </a:r>
              <a:endParaRPr lang="zh-CN" altLang="en-US" b="1">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type="wd">
                                    <p:tmPct val="100000"/>
                                  </p:iterate>
                                  <p:childTnLst>
                                    <p:set>
                                      <p:cBhvr>
                                        <p:cTn id="6" dur="1" fill="hold">
                                          <p:stCondLst>
                                            <p:cond delay="0"/>
                                          </p:stCondLst>
                                        </p:cTn>
                                        <p:tgtEl>
                                          <p:spTgt spid="268290"/>
                                        </p:tgtEl>
                                        <p:attrNameLst>
                                          <p:attrName>style.visibility</p:attrName>
                                        </p:attrNameLst>
                                      </p:cBhvr>
                                      <p:to>
                                        <p:strVal val="visible"/>
                                      </p:to>
                                    </p:set>
                                    <p:anim calcmode="lin" valueType="num">
                                      <p:cBhvr>
                                        <p:cTn id="7" dur="1000" fill="hold"/>
                                        <p:tgtEl>
                                          <p:spTgt spid="268290"/>
                                        </p:tgtEl>
                                        <p:attrNameLst>
                                          <p:attrName>ppt_w</p:attrName>
                                        </p:attrNameLst>
                                      </p:cBhvr>
                                      <p:tavLst>
                                        <p:tav tm="0" fmla="#ppt_w*sin(2.5*pi*$)">
                                          <p:val>
                                            <p:fltVal val="0"/>
                                          </p:val>
                                        </p:tav>
                                        <p:tav tm="100000">
                                          <p:val>
                                            <p:fltVal val="1"/>
                                          </p:val>
                                        </p:tav>
                                      </p:tavLst>
                                    </p:anim>
                                    <p:anim calcmode="lin" valueType="num">
                                      <p:cBhvr>
                                        <p:cTn id="8" dur="1000" fill="hold"/>
                                        <p:tgtEl>
                                          <p:spTgt spid="26829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8291"/>
                                        </p:tgtEl>
                                        <p:attrNameLst>
                                          <p:attrName>style.visibility</p:attrName>
                                        </p:attrNameLst>
                                      </p:cBhvr>
                                      <p:to>
                                        <p:strVal val="visible"/>
                                      </p:to>
                                    </p:set>
                                    <p:anim calcmode="lin" valueType="num">
                                      <p:cBhvr additive="base">
                                        <p:cTn id="13" dur="500" fill="hold"/>
                                        <p:tgtEl>
                                          <p:spTgt spid="268291"/>
                                        </p:tgtEl>
                                        <p:attrNameLst>
                                          <p:attrName>ppt_x</p:attrName>
                                        </p:attrNameLst>
                                      </p:cBhvr>
                                      <p:tavLst>
                                        <p:tav tm="0">
                                          <p:val>
                                            <p:strVal val="0-#ppt_w/2"/>
                                          </p:val>
                                        </p:tav>
                                        <p:tav tm="100000">
                                          <p:val>
                                            <p:strVal val="#ppt_x"/>
                                          </p:val>
                                        </p:tav>
                                      </p:tavLst>
                                    </p:anim>
                                    <p:anim calcmode="lin" valueType="num">
                                      <p:cBhvr additive="base">
                                        <p:cTn id="14" dur="500" fill="hold"/>
                                        <p:tgtEl>
                                          <p:spTgt spid="26829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68292"/>
                                        </p:tgtEl>
                                        <p:attrNameLst>
                                          <p:attrName>style.visibility</p:attrName>
                                        </p:attrNameLst>
                                      </p:cBhvr>
                                      <p:to>
                                        <p:strVal val="visible"/>
                                      </p:to>
                                    </p:set>
                                    <p:animEffect transition="in" filter="slide(fromBottom)">
                                      <p:cBhvr>
                                        <p:cTn id="19" dur="500"/>
                                        <p:tgtEl>
                                          <p:spTgt spid="26829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8295"/>
                                        </p:tgtEl>
                                        <p:attrNameLst>
                                          <p:attrName>style.visibility</p:attrName>
                                        </p:attrNameLst>
                                      </p:cBhvr>
                                      <p:to>
                                        <p:strVal val="visible"/>
                                      </p:to>
                                    </p:set>
                                    <p:anim calcmode="lin" valueType="num">
                                      <p:cBhvr additive="base">
                                        <p:cTn id="24" dur="500" fill="hold"/>
                                        <p:tgtEl>
                                          <p:spTgt spid="268295"/>
                                        </p:tgtEl>
                                        <p:attrNameLst>
                                          <p:attrName>ppt_x</p:attrName>
                                        </p:attrNameLst>
                                      </p:cBhvr>
                                      <p:tavLst>
                                        <p:tav tm="0">
                                          <p:val>
                                            <p:strVal val="0-#ppt_w/2"/>
                                          </p:val>
                                        </p:tav>
                                        <p:tav tm="100000">
                                          <p:val>
                                            <p:strVal val="#ppt_x"/>
                                          </p:val>
                                        </p:tav>
                                      </p:tavLst>
                                    </p:anim>
                                    <p:anim calcmode="lin" valueType="num">
                                      <p:cBhvr additive="base">
                                        <p:cTn id="25" dur="500" fill="hold"/>
                                        <p:tgtEl>
                                          <p:spTgt spid="26829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6829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8301"/>
                                        </p:tgtEl>
                                        <p:attrNameLst>
                                          <p:attrName>style.visibility</p:attrName>
                                        </p:attrNameLst>
                                      </p:cBhvr>
                                      <p:to>
                                        <p:strVal val="visible"/>
                                      </p:to>
                                    </p:set>
                                    <p:animEffect transition="in" filter="wipe(left)">
                                      <p:cBhvr>
                                        <p:cTn id="34" dur="500"/>
                                        <p:tgtEl>
                                          <p:spTgt spid="26830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8312"/>
                                        </p:tgtEl>
                                        <p:attrNameLst>
                                          <p:attrName>style.visibility</p:attrName>
                                        </p:attrNameLst>
                                      </p:cBhvr>
                                      <p:to>
                                        <p:strVal val="visible"/>
                                      </p:to>
                                    </p:set>
                                    <p:animEffect transition="in" filter="wipe(left)">
                                      <p:cBhvr>
                                        <p:cTn id="39" dur="500"/>
                                        <p:tgtEl>
                                          <p:spTgt spid="2683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68325"/>
                                        </p:tgtEl>
                                        <p:attrNameLst>
                                          <p:attrName>style.visibility</p:attrName>
                                        </p:attrNameLst>
                                      </p:cBhvr>
                                      <p:to>
                                        <p:strVal val="visible"/>
                                      </p:to>
                                    </p:set>
                                    <p:animEffect transition="in" filter="wipe(left)">
                                      <p:cBhvr>
                                        <p:cTn id="44" dur="500"/>
                                        <p:tgtEl>
                                          <p:spTgt spid="26832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8293"/>
                                        </p:tgtEl>
                                        <p:attrNameLst>
                                          <p:attrName>style.visibility</p:attrName>
                                        </p:attrNameLst>
                                      </p:cBhvr>
                                      <p:to>
                                        <p:strVal val="visible"/>
                                      </p:to>
                                    </p:set>
                                    <p:anim calcmode="lin" valueType="num">
                                      <p:cBhvr additive="base">
                                        <p:cTn id="49" dur="500" fill="hold"/>
                                        <p:tgtEl>
                                          <p:spTgt spid="268293"/>
                                        </p:tgtEl>
                                        <p:attrNameLst>
                                          <p:attrName>ppt_x</p:attrName>
                                        </p:attrNameLst>
                                      </p:cBhvr>
                                      <p:tavLst>
                                        <p:tav tm="0">
                                          <p:val>
                                            <p:strVal val="0-#ppt_w/2"/>
                                          </p:val>
                                        </p:tav>
                                        <p:tav tm="100000">
                                          <p:val>
                                            <p:strVal val="#ppt_x"/>
                                          </p:val>
                                        </p:tav>
                                      </p:tavLst>
                                    </p:anim>
                                    <p:anim calcmode="lin" valueType="num">
                                      <p:cBhvr additive="base">
                                        <p:cTn id="50"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8294"/>
                                        </p:tgtEl>
                                        <p:attrNameLst>
                                          <p:attrName>style.visibility</p:attrName>
                                        </p:attrNameLst>
                                      </p:cBhvr>
                                      <p:to>
                                        <p:strVal val="visible"/>
                                      </p:to>
                                    </p:set>
                                    <p:anim calcmode="lin" valueType="num">
                                      <p:cBhvr additive="base">
                                        <p:cTn id="55" dur="500" fill="hold"/>
                                        <p:tgtEl>
                                          <p:spTgt spid="268294"/>
                                        </p:tgtEl>
                                        <p:attrNameLst>
                                          <p:attrName>ppt_x</p:attrName>
                                        </p:attrNameLst>
                                      </p:cBhvr>
                                      <p:tavLst>
                                        <p:tav tm="0">
                                          <p:val>
                                            <p:strVal val="0-#ppt_w/2"/>
                                          </p:val>
                                        </p:tav>
                                        <p:tav tm="100000">
                                          <p:val>
                                            <p:strVal val="#ppt_x"/>
                                          </p:val>
                                        </p:tav>
                                      </p:tavLst>
                                    </p:anim>
                                    <p:anim calcmode="lin" valueType="num">
                                      <p:cBhvr additive="base">
                                        <p:cTn id="56" dur="500" fill="hold"/>
                                        <p:tgtEl>
                                          <p:spTgt spid="268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p:bldP spid="268291" grpId="0"/>
      <p:bldP spid="268292" grpId="0"/>
      <p:bldP spid="268293" grpId="0"/>
      <p:bldP spid="268294" grpId="0"/>
      <p:bldP spid="2682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文本框 253953"/>
          <p:cNvSpPr txBox="1"/>
          <p:nvPr/>
        </p:nvSpPr>
        <p:spPr>
          <a:xfrm>
            <a:off x="381000" y="1143000"/>
            <a:ext cx="8123571" cy="461665"/>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相位差</a:t>
            </a: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phase difference</a:t>
            </a:r>
            <a:r>
              <a:rPr lang="en-US" altLang="zh-CN" b="1" dirty="0">
                <a:latin typeface="Times New Roman" panose="02020603050405020304" pitchFamily="18" charset="0"/>
              </a:rPr>
              <a:t>)</a:t>
            </a:r>
            <a:r>
              <a:rPr lang="zh-CN" altLang="en-US" b="1" dirty="0">
                <a:latin typeface="Times New Roman" panose="02020603050405020304" pitchFamily="18" charset="0"/>
              </a:rPr>
              <a:t>：两个</a:t>
            </a:r>
            <a:r>
              <a:rPr lang="zh-CN" altLang="en-US" b="1" dirty="0">
                <a:solidFill>
                  <a:srgbClr val="FF0000"/>
                </a:solidFill>
                <a:latin typeface="Times New Roman" panose="02020603050405020304" pitchFamily="18" charset="0"/>
              </a:rPr>
              <a:t>同频</a:t>
            </a:r>
            <a:r>
              <a:rPr lang="zh-CN" altLang="en-US" b="1" dirty="0">
                <a:latin typeface="Times New Roman" panose="02020603050405020304" pitchFamily="18" charset="0"/>
              </a:rPr>
              <a:t>率正弦量相位角之差。</a:t>
            </a:r>
          </a:p>
        </p:txBody>
      </p:sp>
      <p:sp>
        <p:nvSpPr>
          <p:cNvPr id="253955" name="文本框 253954"/>
          <p:cNvSpPr txBox="1"/>
          <p:nvPr/>
        </p:nvSpPr>
        <p:spPr>
          <a:xfrm>
            <a:off x="571500" y="2876550"/>
            <a:ext cx="5772150" cy="457200"/>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设  </a:t>
            </a:r>
            <a:r>
              <a:rPr lang="en-US" altLang="zh-CN" b="1" i="1" dirty="0">
                <a:latin typeface="Times New Roman" panose="02020603050405020304" pitchFamily="18" charset="0"/>
              </a:rPr>
              <a:t>u</a:t>
            </a:r>
            <a:r>
              <a:rPr lang="en-US" altLang="zh-CN" b="1" dirty="0">
                <a:latin typeface="Times New Roman" panose="02020603050405020304" pitchFamily="18" charset="0"/>
              </a:rPr>
              <a:t>(</a:t>
            </a:r>
            <a:r>
              <a:rPr lang="en-US" altLang="zh-CN" b="1" i="1" dirty="0">
                <a:latin typeface="Times New Roman" panose="02020603050405020304" pitchFamily="18" charset="0"/>
              </a:rPr>
              <a:t>t</a:t>
            </a:r>
            <a:r>
              <a:rPr lang="en-US" altLang="zh-CN" b="1" dirty="0">
                <a:latin typeface="Times New Roman" panose="02020603050405020304" pitchFamily="18" charset="0"/>
              </a:rPr>
              <a:t>)=</a:t>
            </a:r>
            <a:r>
              <a:rPr lang="en-US" altLang="zh-CN" b="1" i="1" dirty="0" err="1">
                <a:latin typeface="Times New Roman" panose="02020603050405020304" pitchFamily="18" charset="0"/>
              </a:rPr>
              <a:t>U</a:t>
            </a:r>
            <a:r>
              <a:rPr lang="en-US" altLang="zh-CN" b="1" baseline="-25000" dirty="0" err="1">
                <a:latin typeface="Times New Roman" panose="02020603050405020304" pitchFamily="18" charset="0"/>
              </a:rPr>
              <a:t>m</a:t>
            </a:r>
            <a:r>
              <a:rPr lang="en-US" altLang="zh-CN" b="1" dirty="0" err="1">
                <a:latin typeface="Times New Roman" panose="02020603050405020304" pitchFamily="18" charset="0"/>
              </a:rPr>
              <a:t>cos</a:t>
            </a:r>
            <a:r>
              <a:rPr lang="en-US" altLang="zh-CN" b="1" dirty="0">
                <a:latin typeface="Times New Roman" panose="02020603050405020304" pitchFamily="18" charset="0"/>
              </a:rPr>
              <a:t>(</a:t>
            </a:r>
            <a:r>
              <a:rPr lang="en-US" altLang="zh-CN" b="1" i="1" dirty="0">
                <a:solidFill>
                  <a:srgbClr val="FF0000"/>
                </a:solidFill>
                <a:latin typeface="Symbol" panose="05050102010706020507" pitchFamily="18" charset="2"/>
              </a:rPr>
              <a:t>w</a:t>
            </a:r>
            <a:r>
              <a:rPr lang="en-US" altLang="zh-CN" b="1" i="1" dirty="0">
                <a:latin typeface="Symbol" panose="05050102010706020507" pitchFamily="18" charset="2"/>
              </a:rPr>
              <a:t> </a:t>
            </a:r>
            <a:r>
              <a:rPr lang="en-US" altLang="zh-CN" b="1" i="1" dirty="0" err="1">
                <a:latin typeface="Times New Roman" panose="02020603050405020304" pitchFamily="18" charset="0"/>
              </a:rPr>
              <a:t>t</a:t>
            </a:r>
            <a:r>
              <a:rPr lang="en-US" altLang="zh-CN" b="1" dirty="0" err="1">
                <a:latin typeface="Times New Roman" panose="02020603050405020304" pitchFamily="18" charset="0"/>
              </a:rPr>
              <a:t>+</a:t>
            </a:r>
            <a:r>
              <a:rPr lang="en-US" altLang="zh-CN" b="1" i="1" dirty="0" err="1">
                <a:latin typeface="Symbol" panose="05050102010706020507" pitchFamily="18" charset="2"/>
              </a:rPr>
              <a:t>y</a:t>
            </a:r>
            <a:r>
              <a:rPr lang="en-US" altLang="zh-CN" b="1" i="1" dirty="0">
                <a:latin typeface="Symbol" panose="05050102010706020507" pitchFamily="18" charset="2"/>
              </a:rPr>
              <a:t> </a:t>
            </a:r>
            <a:r>
              <a:rPr lang="en-US" altLang="zh-CN" b="1" i="1" baseline="-25000" dirty="0">
                <a:latin typeface="Times New Roman" panose="02020603050405020304" pitchFamily="18" charset="0"/>
              </a:rPr>
              <a:t>u</a:t>
            </a:r>
            <a:r>
              <a:rPr lang="en-US" altLang="zh-CN" b="1" dirty="0">
                <a:latin typeface="Times New Roman" panose="02020603050405020304" pitchFamily="18" charset="0"/>
              </a:rPr>
              <a:t>),  </a:t>
            </a:r>
            <a:r>
              <a:rPr lang="en-US" altLang="zh-CN" b="1" i="1" dirty="0" err="1">
                <a:latin typeface="Times New Roman" panose="02020603050405020304" pitchFamily="18" charset="0"/>
              </a:rPr>
              <a:t>i</a:t>
            </a:r>
            <a:r>
              <a:rPr lang="en-US" altLang="zh-CN" b="1" dirty="0">
                <a:latin typeface="Times New Roman" panose="02020603050405020304" pitchFamily="18" charset="0"/>
              </a:rPr>
              <a:t>(</a:t>
            </a:r>
            <a:r>
              <a:rPr lang="en-US" altLang="zh-CN" b="1" i="1" dirty="0">
                <a:latin typeface="Times New Roman" panose="02020603050405020304" pitchFamily="18" charset="0"/>
              </a:rPr>
              <a:t>t</a:t>
            </a:r>
            <a:r>
              <a:rPr lang="en-US" altLang="zh-CN" b="1" dirty="0">
                <a:latin typeface="Times New Roman" panose="02020603050405020304" pitchFamily="18" charset="0"/>
              </a:rPr>
              <a:t>)=</a:t>
            </a:r>
            <a:r>
              <a:rPr lang="en-US" altLang="zh-CN" b="1" i="1" dirty="0" err="1">
                <a:latin typeface="Times New Roman" panose="02020603050405020304" pitchFamily="18" charset="0"/>
              </a:rPr>
              <a:t>I</a:t>
            </a:r>
            <a:r>
              <a:rPr lang="en-US" altLang="zh-CN" b="1" baseline="-25000" dirty="0" err="1">
                <a:latin typeface="Times New Roman" panose="02020603050405020304" pitchFamily="18" charset="0"/>
              </a:rPr>
              <a:t>m</a:t>
            </a:r>
            <a:r>
              <a:rPr lang="en-US" altLang="zh-CN" b="1" dirty="0" err="1">
                <a:latin typeface="Times New Roman" panose="02020603050405020304" pitchFamily="18" charset="0"/>
              </a:rPr>
              <a:t>cos</a:t>
            </a:r>
            <a:r>
              <a:rPr lang="en-US" altLang="zh-CN" b="1" dirty="0">
                <a:latin typeface="Times New Roman" panose="02020603050405020304" pitchFamily="18" charset="0"/>
              </a:rPr>
              <a:t>(</a:t>
            </a:r>
            <a:r>
              <a:rPr lang="en-US" altLang="zh-CN" b="1" i="1" dirty="0">
                <a:solidFill>
                  <a:srgbClr val="FF0000"/>
                </a:solidFill>
                <a:latin typeface="Symbol" panose="05050102010706020507" pitchFamily="18" charset="2"/>
              </a:rPr>
              <a:t>w</a:t>
            </a:r>
            <a:r>
              <a:rPr lang="en-US" altLang="zh-CN" b="1" i="1" dirty="0">
                <a:latin typeface="Symbol" panose="05050102010706020507" pitchFamily="18" charset="2"/>
              </a:rPr>
              <a:t> </a:t>
            </a:r>
            <a:r>
              <a:rPr lang="en-US" altLang="zh-CN" b="1" i="1" dirty="0" err="1">
                <a:latin typeface="Times New Roman" panose="02020603050405020304" pitchFamily="18" charset="0"/>
              </a:rPr>
              <a:t>t</a:t>
            </a:r>
            <a:r>
              <a:rPr lang="en-US" altLang="zh-CN" b="1" dirty="0" err="1">
                <a:latin typeface="Times New Roman" panose="02020603050405020304" pitchFamily="18" charset="0"/>
              </a:rPr>
              <a:t>+</a:t>
            </a:r>
            <a:r>
              <a:rPr lang="en-US" altLang="zh-CN" b="1" i="1" dirty="0" err="1">
                <a:latin typeface="Symbol" panose="05050102010706020507" pitchFamily="18" charset="2"/>
              </a:rPr>
              <a:t>y</a:t>
            </a:r>
            <a:r>
              <a:rPr lang="en-US" altLang="zh-CN" b="1" i="1" dirty="0">
                <a:latin typeface="Symbol" panose="05050102010706020507" pitchFamily="18" charset="2"/>
              </a:rPr>
              <a:t> </a:t>
            </a:r>
            <a:r>
              <a:rPr lang="en-US" altLang="zh-CN" b="1" i="1" baseline="-25000" dirty="0" err="1">
                <a:latin typeface="Times New Roman" panose="02020603050405020304" pitchFamily="18" charset="0"/>
              </a:rPr>
              <a:t>i</a:t>
            </a:r>
            <a:r>
              <a:rPr lang="en-US" altLang="zh-CN" b="1" dirty="0">
                <a:latin typeface="Times New Roman" panose="02020603050405020304" pitchFamily="18" charset="0"/>
              </a:rPr>
              <a:t>)</a:t>
            </a:r>
          </a:p>
        </p:txBody>
      </p:sp>
      <p:sp>
        <p:nvSpPr>
          <p:cNvPr id="253956" name="文本框 253955"/>
          <p:cNvSpPr txBox="1"/>
          <p:nvPr/>
        </p:nvSpPr>
        <p:spPr>
          <a:xfrm>
            <a:off x="571500" y="3867150"/>
            <a:ext cx="5943600"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则  相位差 </a:t>
            </a:r>
            <a:r>
              <a:rPr lang="en-US" altLang="zh-CN" b="1" i="1" dirty="0">
                <a:solidFill>
                  <a:srgbClr val="FF0000"/>
                </a:solidFill>
                <a:latin typeface="Symbol" panose="05050102010706020507" pitchFamily="18" charset="2"/>
              </a:rPr>
              <a:t>j</a:t>
            </a:r>
            <a:r>
              <a:rPr lang="en-US" altLang="zh-CN" b="1" i="1" dirty="0">
                <a:latin typeface="Symbol" panose="05050102010706020507" pitchFamily="18" charset="2"/>
              </a:rPr>
              <a:t> </a:t>
            </a:r>
            <a:r>
              <a:rPr lang="en-US" altLang="zh-CN" b="1" dirty="0">
                <a:latin typeface="Times New Roman" panose="02020603050405020304" pitchFamily="18" charset="0"/>
              </a:rPr>
              <a:t>= (</a:t>
            </a:r>
            <a:r>
              <a:rPr lang="en-US" altLang="zh-CN" b="1" i="1" dirty="0">
                <a:latin typeface="Symbol" panose="05050102010706020507" pitchFamily="18" charset="2"/>
              </a:rPr>
              <a:t>w </a:t>
            </a:r>
            <a:r>
              <a:rPr lang="en-US" altLang="zh-CN" b="1" i="1" dirty="0" err="1">
                <a:latin typeface="Times New Roman" panose="02020603050405020304" pitchFamily="18" charset="0"/>
              </a:rPr>
              <a:t>t</a:t>
            </a:r>
            <a:r>
              <a:rPr lang="en-US" altLang="zh-CN" b="1" dirty="0" err="1">
                <a:latin typeface="Times New Roman" panose="02020603050405020304" pitchFamily="18" charset="0"/>
              </a:rPr>
              <a:t>+</a:t>
            </a:r>
            <a:r>
              <a:rPr lang="en-US" altLang="zh-CN" b="1" i="1" dirty="0" err="1">
                <a:latin typeface="Symbol" panose="05050102010706020507" pitchFamily="18" charset="2"/>
              </a:rPr>
              <a:t>y</a:t>
            </a:r>
            <a:r>
              <a:rPr lang="en-US" altLang="zh-CN" b="1" i="1" dirty="0">
                <a:latin typeface="Symbol" panose="05050102010706020507" pitchFamily="18" charset="2"/>
              </a:rPr>
              <a:t> </a:t>
            </a:r>
            <a:r>
              <a:rPr lang="en-US" altLang="zh-CN" b="1" i="1" baseline="-25000" dirty="0">
                <a:latin typeface="Times New Roman" panose="02020603050405020304" pitchFamily="18" charset="0"/>
              </a:rPr>
              <a:t>u</a:t>
            </a:r>
            <a:r>
              <a:rPr lang="en-US" altLang="zh-CN" b="1" dirty="0">
                <a:latin typeface="Times New Roman" panose="02020603050405020304" pitchFamily="18" charset="0"/>
              </a:rPr>
              <a:t>)</a:t>
            </a:r>
            <a:r>
              <a:rPr lang="en-US" altLang="zh-CN" b="1" dirty="0">
                <a:latin typeface="宋体" panose="02010600030101010101" pitchFamily="2" charset="-122"/>
              </a:rPr>
              <a:t>-</a:t>
            </a:r>
            <a:r>
              <a:rPr lang="en-US" altLang="zh-CN" b="1" dirty="0">
                <a:latin typeface="Times New Roman" panose="02020603050405020304" pitchFamily="18" charset="0"/>
              </a:rPr>
              <a:t> (</a:t>
            </a:r>
            <a:r>
              <a:rPr lang="en-US" altLang="zh-CN" b="1" i="1" dirty="0">
                <a:latin typeface="Symbol" panose="05050102010706020507" pitchFamily="18" charset="2"/>
              </a:rPr>
              <a:t>w </a:t>
            </a:r>
            <a:r>
              <a:rPr lang="en-US" altLang="zh-CN" b="1" i="1" dirty="0" err="1">
                <a:latin typeface="Times New Roman" panose="02020603050405020304" pitchFamily="18" charset="0"/>
              </a:rPr>
              <a:t>t</a:t>
            </a:r>
            <a:r>
              <a:rPr lang="en-US" altLang="zh-CN" b="1" dirty="0" err="1">
                <a:latin typeface="Times New Roman" panose="02020603050405020304" pitchFamily="18" charset="0"/>
              </a:rPr>
              <a:t>+</a:t>
            </a:r>
            <a:r>
              <a:rPr lang="en-US" altLang="zh-CN" b="1" i="1" dirty="0" err="1">
                <a:latin typeface="Symbol" panose="05050102010706020507" pitchFamily="18" charset="2"/>
              </a:rPr>
              <a:t>y</a:t>
            </a:r>
            <a:r>
              <a:rPr lang="en-US" altLang="zh-CN" b="1" i="1" dirty="0">
                <a:latin typeface="Symbol" panose="05050102010706020507" pitchFamily="18" charset="2"/>
              </a:rPr>
              <a:t> </a:t>
            </a:r>
            <a:r>
              <a:rPr lang="en-US" altLang="zh-CN" b="1" i="1" baseline="-25000" dirty="0" err="1">
                <a:latin typeface="Times New Roman" panose="02020603050405020304" pitchFamily="18" charset="0"/>
              </a:rPr>
              <a:t>i</a:t>
            </a:r>
            <a:r>
              <a:rPr lang="en-US" altLang="zh-CN" b="1" dirty="0">
                <a:latin typeface="Times New Roman" panose="02020603050405020304" pitchFamily="18" charset="0"/>
              </a:rPr>
              <a:t>)= </a:t>
            </a:r>
            <a:r>
              <a:rPr lang="en-US" altLang="zh-CN" b="1" i="1" dirty="0">
                <a:solidFill>
                  <a:srgbClr val="FF0000"/>
                </a:solidFill>
                <a:latin typeface="Symbol" panose="05050102010706020507" pitchFamily="18" charset="2"/>
              </a:rPr>
              <a:t>y </a:t>
            </a:r>
            <a:r>
              <a:rPr lang="en-US" altLang="zh-CN" b="1" i="1" baseline="-25000" dirty="0">
                <a:solidFill>
                  <a:srgbClr val="FF0000"/>
                </a:solidFill>
                <a:latin typeface="Times New Roman" panose="02020603050405020304" pitchFamily="18" charset="0"/>
              </a:rPr>
              <a:t>u</a:t>
            </a:r>
            <a:r>
              <a:rPr lang="en-US" altLang="zh-CN" b="1" dirty="0">
                <a:solidFill>
                  <a:srgbClr val="FF0000"/>
                </a:solidFill>
                <a:latin typeface="宋体" panose="02010600030101010101" pitchFamily="2" charset="-122"/>
              </a:rPr>
              <a:t>-</a:t>
            </a:r>
            <a:r>
              <a:rPr lang="en-US" altLang="zh-CN" b="1" i="1" dirty="0">
                <a:solidFill>
                  <a:srgbClr val="FF0000"/>
                </a:solidFill>
                <a:latin typeface="Symbol" panose="05050102010706020507" pitchFamily="18" charset="2"/>
              </a:rPr>
              <a:t>y </a:t>
            </a:r>
            <a:r>
              <a:rPr lang="en-US" altLang="zh-CN" b="1" i="1" baseline="-25000" dirty="0" err="1">
                <a:solidFill>
                  <a:srgbClr val="FF0000"/>
                </a:solidFill>
                <a:latin typeface="Times New Roman" panose="02020603050405020304" pitchFamily="18" charset="0"/>
              </a:rPr>
              <a:t>i</a:t>
            </a:r>
            <a:endParaRPr lang="en-US" altLang="zh-CN" b="1" baseline="-25000" dirty="0">
              <a:solidFill>
                <a:srgbClr val="FF0000"/>
              </a:solidFill>
              <a:latin typeface="Times New Roman" panose="02020603050405020304" pitchFamily="18" charset="0"/>
            </a:endParaRPr>
          </a:p>
        </p:txBody>
      </p:sp>
      <p:sp>
        <p:nvSpPr>
          <p:cNvPr id="253976" name="矩形 253975"/>
          <p:cNvSpPr/>
          <p:nvPr/>
        </p:nvSpPr>
        <p:spPr>
          <a:xfrm>
            <a:off x="6286500" y="3925888"/>
            <a:ext cx="2825750" cy="457200"/>
          </a:xfrm>
          <a:prstGeom prst="rect">
            <a:avLst/>
          </a:prstGeom>
          <a:noFill/>
          <a:ln w="9525">
            <a:noFill/>
          </a:ln>
        </p:spPr>
        <p:txBody>
          <a:bodyPr wrap="none" anchor="t">
            <a:spAutoFit/>
          </a:bodyPr>
          <a:lstStyle/>
          <a:p>
            <a:r>
              <a:rPr lang="en-US" altLang="zh-CN" b="1" dirty="0">
                <a:solidFill>
                  <a:schemeClr val="accent2"/>
                </a:solidFill>
                <a:latin typeface="Times New Roman" panose="02020603050405020304" pitchFamily="18" charset="0"/>
                <a:sym typeface="Symbol" panose="05050102010706020507" pitchFamily="18" charset="2"/>
              </a:rPr>
              <a:t>(</a:t>
            </a:r>
            <a:r>
              <a:rPr lang="zh-CN" altLang="en-US" b="1" dirty="0">
                <a:solidFill>
                  <a:schemeClr val="accent2"/>
                </a:solidFill>
                <a:latin typeface="Times New Roman" panose="02020603050405020304" pitchFamily="18" charset="0"/>
                <a:sym typeface="Symbol" panose="05050102010706020507" pitchFamily="18" charset="2"/>
              </a:rPr>
              <a:t>在主值范围内取值</a:t>
            </a:r>
            <a:r>
              <a:rPr lang="en-US" altLang="zh-CN" b="1">
                <a:solidFill>
                  <a:schemeClr val="accent2"/>
                </a:solidFill>
                <a:latin typeface="Times New Roman" panose="02020603050405020304" pitchFamily="18" charset="0"/>
                <a:sym typeface="Symbol" panose="05050102010706020507" pitchFamily="18" charset="2"/>
              </a:rPr>
              <a:t>)</a:t>
            </a:r>
          </a:p>
        </p:txBody>
      </p:sp>
      <p:sp>
        <p:nvSpPr>
          <p:cNvPr id="253977" name="矩形 253976"/>
          <p:cNvSpPr/>
          <p:nvPr/>
        </p:nvSpPr>
        <p:spPr>
          <a:xfrm>
            <a:off x="457200" y="349250"/>
            <a:ext cx="2671763" cy="519113"/>
          </a:xfrm>
          <a:prstGeom prst="rect">
            <a:avLst/>
          </a:prstGeom>
          <a:solidFill>
            <a:srgbClr val="CC99FF"/>
          </a:solidFill>
          <a:ln w="19050">
            <a:noFill/>
          </a:ln>
        </p:spPr>
        <p:txBody>
          <a:bodyPr anchor="ctr">
            <a:spAutoFit/>
          </a:bodyPr>
          <a:lstStyle/>
          <a:p>
            <a:pPr>
              <a:spcBef>
                <a:spcPct val="0"/>
              </a:spcBef>
            </a:pPr>
            <a:r>
              <a:rPr lang="en-US" altLang="zh-CN" sz="2800" b="1" dirty="0">
                <a:latin typeface="Times New Roman" panose="02020603050405020304" pitchFamily="18" charset="0"/>
              </a:rPr>
              <a:t>4. 1. 3 </a:t>
            </a:r>
            <a:r>
              <a:rPr lang="zh-CN" altLang="en-US" sz="2800" b="1" dirty="0">
                <a:latin typeface="Times New Roman" panose="02020603050405020304" pitchFamily="18" charset="0"/>
              </a:rPr>
              <a:t>相位差</a:t>
            </a:r>
          </a:p>
        </p:txBody>
      </p:sp>
      <p:sp>
        <p:nvSpPr>
          <p:cNvPr id="253978" name="矩形 253977"/>
          <p:cNvSpPr/>
          <p:nvPr/>
        </p:nvSpPr>
        <p:spPr>
          <a:xfrm>
            <a:off x="1450975" y="1905000"/>
            <a:ext cx="5441950" cy="457200"/>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用来描述同频率正弦量之间的相位关系 </a:t>
            </a:r>
          </a:p>
        </p:txBody>
      </p:sp>
      <p:sp>
        <p:nvSpPr>
          <p:cNvPr id="253979" name="矩形 253978"/>
          <p:cNvSpPr/>
          <p:nvPr/>
        </p:nvSpPr>
        <p:spPr>
          <a:xfrm>
            <a:off x="571500" y="4610100"/>
            <a:ext cx="7235825" cy="1130246"/>
          </a:xfrm>
          <a:prstGeom prst="rect">
            <a:avLst/>
          </a:prstGeom>
          <a:noFill/>
          <a:ln w="9525">
            <a:noFill/>
          </a:ln>
        </p:spPr>
        <p:txBody>
          <a:bodyPr>
            <a:spAutoFit/>
          </a:bodyPr>
          <a:lstStyle/>
          <a:p>
            <a:pPr eaLnBrk="1" hangingPunct="1">
              <a:lnSpc>
                <a:spcPct val="150000"/>
              </a:lnSpc>
              <a:spcBef>
                <a:spcPct val="0"/>
              </a:spcBef>
            </a:pPr>
            <a:r>
              <a:rPr lang="zh-CN" altLang="en-US" b="1" dirty="0">
                <a:solidFill>
                  <a:srgbClr val="FF0000"/>
                </a:solidFill>
                <a:latin typeface="Times New Roman" panose="02020603050405020304" pitchFamily="18" charset="0"/>
              </a:rPr>
              <a:t>两个</a:t>
            </a:r>
            <a:r>
              <a:rPr lang="zh-CN" altLang="en-US" b="1" dirty="0">
                <a:solidFill>
                  <a:srgbClr val="0070C0"/>
                </a:solidFill>
                <a:latin typeface="Times New Roman" panose="02020603050405020304" pitchFamily="18" charset="0"/>
              </a:rPr>
              <a:t>同频率</a:t>
            </a:r>
            <a:r>
              <a:rPr lang="zh-CN" altLang="en-US" b="1" dirty="0">
                <a:solidFill>
                  <a:srgbClr val="FF0000"/>
                </a:solidFill>
                <a:latin typeface="Times New Roman" panose="02020603050405020304" pitchFamily="18" charset="0"/>
              </a:rPr>
              <a:t>的正弦量的相位差等于它们的初相之差，是一个与时间无关的常数。 </a:t>
            </a:r>
            <a:r>
              <a:rPr lang="zh-CN" altLang="en-US" b="1" dirty="0">
                <a:solidFill>
                  <a:srgbClr val="0070C0"/>
                </a:solidFill>
                <a:latin typeface="Times New Roman" panose="02020603050405020304" pitchFamily="18" charset="0"/>
              </a:rPr>
              <a:t>不同频率不做比较</a:t>
            </a:r>
            <a:r>
              <a:rPr lang="zh-CN" altLang="en-US" b="1" dirty="0">
                <a:solidFill>
                  <a:srgbClr val="FF0000"/>
                </a:solidFill>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3954"/>
                                        </p:tgtEl>
                                        <p:attrNameLst>
                                          <p:attrName>style.visibility</p:attrName>
                                        </p:attrNameLst>
                                      </p:cBhvr>
                                      <p:to>
                                        <p:strVal val="visible"/>
                                      </p:to>
                                    </p:set>
                                    <p:anim calcmode="lin" valueType="num">
                                      <p:cBhvr additive="base">
                                        <p:cTn id="7" dur="500" fill="hold"/>
                                        <p:tgtEl>
                                          <p:spTgt spid="253954"/>
                                        </p:tgtEl>
                                        <p:attrNameLst>
                                          <p:attrName>ppt_x</p:attrName>
                                        </p:attrNameLst>
                                      </p:cBhvr>
                                      <p:tavLst>
                                        <p:tav tm="0">
                                          <p:val>
                                            <p:strVal val="0-#ppt_w/2"/>
                                          </p:val>
                                        </p:tav>
                                        <p:tav tm="100000">
                                          <p:val>
                                            <p:strVal val="#ppt_x"/>
                                          </p:val>
                                        </p:tav>
                                      </p:tavLst>
                                    </p:anim>
                                    <p:anim calcmode="lin" valueType="num">
                                      <p:cBhvr additive="base">
                                        <p:cTn id="8" dur="500" fill="hold"/>
                                        <p:tgtEl>
                                          <p:spTgt spid="2539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78"/>
                                        </p:tgtEl>
                                        <p:attrNameLst>
                                          <p:attrName>style.visibility</p:attrName>
                                        </p:attrNameLst>
                                      </p:cBhvr>
                                      <p:to>
                                        <p:strVal val="visible"/>
                                      </p:to>
                                    </p:set>
                                    <p:anim calcmode="lin" valueType="num">
                                      <p:cBhvr additive="base">
                                        <p:cTn id="13" dur="500" fill="hold"/>
                                        <p:tgtEl>
                                          <p:spTgt spid="253978"/>
                                        </p:tgtEl>
                                        <p:attrNameLst>
                                          <p:attrName>ppt_x</p:attrName>
                                        </p:attrNameLst>
                                      </p:cBhvr>
                                      <p:tavLst>
                                        <p:tav tm="0">
                                          <p:val>
                                            <p:strVal val="0-#ppt_w/2"/>
                                          </p:val>
                                        </p:tav>
                                        <p:tav tm="100000">
                                          <p:val>
                                            <p:strVal val="#ppt_x"/>
                                          </p:val>
                                        </p:tav>
                                      </p:tavLst>
                                    </p:anim>
                                    <p:anim calcmode="lin" valueType="num">
                                      <p:cBhvr additive="base">
                                        <p:cTn id="14" dur="500" fill="hold"/>
                                        <p:tgtEl>
                                          <p:spTgt spid="2539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3955"/>
                                        </p:tgtEl>
                                        <p:attrNameLst>
                                          <p:attrName>style.visibility</p:attrName>
                                        </p:attrNameLst>
                                      </p:cBhvr>
                                      <p:to>
                                        <p:strVal val="visible"/>
                                      </p:to>
                                    </p:set>
                                    <p:anim calcmode="lin" valueType="num">
                                      <p:cBhvr additive="base">
                                        <p:cTn id="19" dur="500" fill="hold"/>
                                        <p:tgtEl>
                                          <p:spTgt spid="253955"/>
                                        </p:tgtEl>
                                        <p:attrNameLst>
                                          <p:attrName>ppt_x</p:attrName>
                                        </p:attrNameLst>
                                      </p:cBhvr>
                                      <p:tavLst>
                                        <p:tav tm="0">
                                          <p:val>
                                            <p:strVal val="0-#ppt_w/2"/>
                                          </p:val>
                                        </p:tav>
                                        <p:tav tm="100000">
                                          <p:val>
                                            <p:strVal val="#ppt_x"/>
                                          </p:val>
                                        </p:tav>
                                      </p:tavLst>
                                    </p:anim>
                                    <p:anim calcmode="lin" valueType="num">
                                      <p:cBhvr additive="base">
                                        <p:cTn id="20" dur="500" fill="hold"/>
                                        <p:tgtEl>
                                          <p:spTgt spid="2539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3956"/>
                                        </p:tgtEl>
                                        <p:attrNameLst>
                                          <p:attrName>style.visibility</p:attrName>
                                        </p:attrNameLst>
                                      </p:cBhvr>
                                      <p:to>
                                        <p:strVal val="visible"/>
                                      </p:to>
                                    </p:set>
                                    <p:anim calcmode="lin" valueType="num">
                                      <p:cBhvr additive="base">
                                        <p:cTn id="25" dur="500" fill="hold"/>
                                        <p:tgtEl>
                                          <p:spTgt spid="253956"/>
                                        </p:tgtEl>
                                        <p:attrNameLst>
                                          <p:attrName>ppt_x</p:attrName>
                                        </p:attrNameLst>
                                      </p:cBhvr>
                                      <p:tavLst>
                                        <p:tav tm="0">
                                          <p:val>
                                            <p:strVal val="0-#ppt_w/2"/>
                                          </p:val>
                                        </p:tav>
                                        <p:tav tm="100000">
                                          <p:val>
                                            <p:strVal val="#ppt_x"/>
                                          </p:val>
                                        </p:tav>
                                      </p:tavLst>
                                    </p:anim>
                                    <p:anim calcmode="lin" valueType="num">
                                      <p:cBhvr additive="base">
                                        <p:cTn id="26" dur="500" fill="hold"/>
                                        <p:tgtEl>
                                          <p:spTgt spid="25395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253976"/>
                                        </p:tgtEl>
                                        <p:attrNameLst>
                                          <p:attrName>style.visibility</p:attrName>
                                        </p:attrNameLst>
                                      </p:cBhvr>
                                      <p:to>
                                        <p:strVal val="visible"/>
                                      </p:to>
                                    </p:set>
                                    <p:anim calcmode="lin" valueType="num">
                                      <p:cBhvr additive="base">
                                        <p:cTn id="30" dur="500" fill="hold"/>
                                        <p:tgtEl>
                                          <p:spTgt spid="253976"/>
                                        </p:tgtEl>
                                        <p:attrNameLst>
                                          <p:attrName>ppt_x</p:attrName>
                                        </p:attrNameLst>
                                      </p:cBhvr>
                                      <p:tavLst>
                                        <p:tav tm="0">
                                          <p:val>
                                            <p:strVal val="0-#ppt_w/2"/>
                                          </p:val>
                                        </p:tav>
                                        <p:tav tm="100000">
                                          <p:val>
                                            <p:strVal val="#ppt_x"/>
                                          </p:val>
                                        </p:tav>
                                      </p:tavLst>
                                    </p:anim>
                                    <p:anim calcmode="lin" valueType="num">
                                      <p:cBhvr additive="base">
                                        <p:cTn id="31" dur="500" fill="hold"/>
                                        <p:tgtEl>
                                          <p:spTgt spid="25397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53979"/>
                                        </p:tgtEl>
                                        <p:attrNameLst>
                                          <p:attrName>style.visibility</p:attrName>
                                        </p:attrNameLst>
                                      </p:cBhvr>
                                      <p:to>
                                        <p:strVal val="visible"/>
                                      </p:to>
                                    </p:set>
                                    <p:animEffect transition="in" filter="checkerboard(across)">
                                      <p:cBhvr>
                                        <p:cTn id="36" dur="500"/>
                                        <p:tgtEl>
                                          <p:spTgt spid="25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p:bldP spid="253955" grpId="0"/>
      <p:bldP spid="253956" grpId="0"/>
      <p:bldP spid="253976" grpId="0"/>
      <p:bldP spid="253978" grpId="0"/>
      <p:bldP spid="2539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矩形 270339"/>
          <p:cNvSpPr/>
          <p:nvPr/>
        </p:nvSpPr>
        <p:spPr>
          <a:xfrm>
            <a:off x="685800" y="5129213"/>
            <a:ext cx="8085138" cy="968375"/>
          </a:xfrm>
          <a:prstGeom prst="rect">
            <a:avLst/>
          </a:prstGeom>
          <a:noFill/>
          <a:ln w="9525">
            <a:noFill/>
          </a:ln>
        </p:spPr>
        <p:txBody>
          <a:bodyPr>
            <a:spAutoFit/>
          </a:bodyPr>
          <a:lstStyle/>
          <a:p>
            <a:pPr eaLnBrk="1" hangingPunct="1">
              <a:lnSpc>
                <a:spcPct val="120000"/>
              </a:lnSpc>
              <a:spcBef>
                <a:spcPct val="0"/>
              </a:spcBef>
            </a:pPr>
            <a:r>
              <a:rPr lang="en-US" altLang="zh-CN" b="1">
                <a:latin typeface="Symbol" panose="05050102010706020507" pitchFamily="18" charset="2"/>
                <a:sym typeface="Symbol" panose="05050102010706020507" pitchFamily="18" charset="2"/>
              </a:rPr>
              <a:t>  </a:t>
            </a:r>
            <a:r>
              <a:rPr lang="en-US" altLang="zh-CN" b="1" i="1">
                <a:latin typeface="Symbol" panose="05050102010706020507" pitchFamily="18" charset="2"/>
              </a:rPr>
              <a:t>j </a:t>
            </a:r>
            <a:r>
              <a:rPr lang="en-US" altLang="zh-CN" b="1" i="1">
                <a:latin typeface="Times New Roman" panose="02020603050405020304" pitchFamily="18" charset="0"/>
              </a:rPr>
              <a:t>&lt;</a:t>
            </a:r>
            <a:r>
              <a:rPr lang="en-US" altLang="zh-CN" b="1">
                <a:latin typeface="Times New Roman" panose="02020603050405020304" pitchFamily="18" charset="0"/>
              </a:rPr>
              <a:t>0</a:t>
            </a:r>
            <a:r>
              <a:rPr lang="zh-CN" altLang="en-US" b="1">
                <a:latin typeface="Times New Roman" panose="02020603050405020304" pitchFamily="18" charset="0"/>
              </a:rPr>
              <a:t>， </a:t>
            </a:r>
            <a:r>
              <a:rPr lang="en-US" altLang="zh-CN" b="1" i="1">
                <a:latin typeface="Times New Roman" panose="02020603050405020304" pitchFamily="18" charset="0"/>
              </a:rPr>
              <a:t>i </a:t>
            </a:r>
            <a:r>
              <a:rPr lang="zh-CN" altLang="zh-CN" b="1" dirty="0">
                <a:latin typeface="Times New Roman" panose="02020603050405020304" pitchFamily="18" charset="0"/>
              </a:rPr>
              <a:t>领先(超前) </a:t>
            </a:r>
            <a:r>
              <a:rPr lang="en-US" altLang="zh-CN" b="1" i="1">
                <a:latin typeface="Times New Roman" panose="02020603050405020304" pitchFamily="18" charset="0"/>
              </a:rPr>
              <a:t>u</a:t>
            </a:r>
            <a:r>
              <a:rPr lang="zh-CN" altLang="zh-CN" b="1" dirty="0">
                <a:latin typeface="Times New Roman" panose="02020603050405020304" pitchFamily="18" charset="0"/>
              </a:rPr>
              <a:t>，或</a:t>
            </a:r>
            <a:r>
              <a:rPr lang="en-US" altLang="zh-CN" b="1" i="1">
                <a:latin typeface="Times New Roman" panose="02020603050405020304" pitchFamily="18" charset="0"/>
              </a:rPr>
              <a:t>u </a:t>
            </a:r>
            <a:r>
              <a:rPr lang="zh-CN" altLang="zh-CN" b="1" dirty="0">
                <a:latin typeface="Times New Roman" panose="02020603050405020304" pitchFamily="18" charset="0"/>
              </a:rPr>
              <a:t>落后</a:t>
            </a:r>
            <a:r>
              <a:rPr lang="en-US" altLang="zh-CN" b="1" dirty="0">
                <a:latin typeface="Times New Roman" panose="02020603050405020304" pitchFamily="18" charset="0"/>
              </a:rPr>
              <a:t>(</a:t>
            </a:r>
            <a:r>
              <a:rPr lang="zh-CN" altLang="en-US" b="1" dirty="0">
                <a:latin typeface="Times New Roman" panose="02020603050405020304" pitchFamily="18" charset="0"/>
              </a:rPr>
              <a:t>滞后</a:t>
            </a:r>
            <a:r>
              <a:rPr lang="zh-CN" altLang="zh-CN" b="1">
                <a:latin typeface="Times New Roman" panose="02020603050405020304" pitchFamily="18" charset="0"/>
              </a:rPr>
              <a:t>) </a:t>
            </a:r>
            <a:r>
              <a:rPr lang="en-US" altLang="zh-CN" b="1" i="1">
                <a:latin typeface="Times New Roman" panose="02020603050405020304" pitchFamily="18" charset="0"/>
              </a:rPr>
              <a:t>i </a:t>
            </a:r>
            <a:r>
              <a:rPr lang="en-US" altLang="zh-CN" b="1">
                <a:latin typeface="Times New Roman" panose="02020603050405020304" pitchFamily="18" charset="0"/>
              </a:rPr>
              <a:t>(</a:t>
            </a:r>
            <a:r>
              <a:rPr lang="en-US" altLang="zh-CN" b="1" i="1">
                <a:latin typeface="Times New Roman" panose="02020603050405020304" pitchFamily="18" charset="0"/>
              </a:rPr>
              <a:t>i </a:t>
            </a:r>
            <a:r>
              <a:rPr lang="zh-CN" altLang="en-US" b="1" dirty="0">
                <a:latin typeface="Times New Roman" panose="02020603050405020304" pitchFamily="18" charset="0"/>
              </a:rPr>
              <a:t>比 </a:t>
            </a:r>
            <a:r>
              <a:rPr lang="en-US" altLang="zh-CN" b="1" i="1">
                <a:latin typeface="Times New Roman" panose="02020603050405020304" pitchFamily="18" charset="0"/>
              </a:rPr>
              <a:t>u </a:t>
            </a:r>
            <a:r>
              <a:rPr lang="zh-CN" altLang="en-US" b="1" dirty="0">
                <a:latin typeface="Times New Roman" panose="02020603050405020304" pitchFamily="18" charset="0"/>
              </a:rPr>
              <a:t>先到达最大值</a:t>
            </a:r>
            <a:r>
              <a:rPr lang="en-US" altLang="zh-CN" b="1">
                <a:latin typeface="Times New Roman" panose="02020603050405020304" pitchFamily="18" charset="0"/>
              </a:rPr>
              <a:t>)</a:t>
            </a:r>
            <a:r>
              <a:rPr lang="zh-CN" altLang="en-US" b="1">
                <a:latin typeface="Times New Roman" panose="02020603050405020304" pitchFamily="18" charset="0"/>
              </a:rPr>
              <a:t>。</a:t>
            </a:r>
          </a:p>
        </p:txBody>
      </p:sp>
      <p:sp>
        <p:nvSpPr>
          <p:cNvPr id="270341" name="文本框 270340"/>
          <p:cNvSpPr txBox="1"/>
          <p:nvPr/>
        </p:nvSpPr>
        <p:spPr>
          <a:xfrm>
            <a:off x="5999163" y="2592388"/>
            <a:ext cx="2687637" cy="1406525"/>
          </a:xfrm>
          <a:prstGeom prst="rect">
            <a:avLst/>
          </a:prstGeom>
          <a:noFill/>
          <a:ln w="9525">
            <a:noFill/>
          </a:ln>
        </p:spPr>
        <p:txBody>
          <a:bodyPr>
            <a:spAutoFit/>
          </a:bodyPr>
          <a:lstStyle/>
          <a:p>
            <a:pPr algn="just" eaLnBrk="1" hangingPunct="1">
              <a:lnSpc>
                <a:spcPct val="120000"/>
              </a:lnSpc>
              <a:spcBef>
                <a:spcPct val="0"/>
              </a:spcBef>
            </a:pPr>
            <a:r>
              <a:rPr lang="zh-CN" altLang="en-US" b="1" dirty="0">
                <a:solidFill>
                  <a:srgbClr val="660033"/>
                </a:solidFill>
                <a:latin typeface="Times New Roman" panose="02020603050405020304" pitchFamily="18" charset="0"/>
              </a:rPr>
              <a:t>从波形图上看，相位差可取变化趋势相同的点来反映。</a:t>
            </a:r>
            <a:endParaRPr lang="zh-CN" altLang="en-US" b="1">
              <a:solidFill>
                <a:srgbClr val="660033"/>
              </a:solidFill>
              <a:latin typeface="Times New Roman" panose="02020603050405020304" pitchFamily="18" charset="0"/>
            </a:endParaRPr>
          </a:p>
        </p:txBody>
      </p:sp>
      <p:grpSp>
        <p:nvGrpSpPr>
          <p:cNvPr id="270342" name="组合 270341"/>
          <p:cNvGrpSpPr/>
          <p:nvPr/>
        </p:nvGrpSpPr>
        <p:grpSpPr>
          <a:xfrm>
            <a:off x="1527175" y="2254251"/>
            <a:ext cx="4176713" cy="2874962"/>
            <a:chOff x="811" y="1728"/>
            <a:chExt cx="2631" cy="1811"/>
          </a:xfrm>
        </p:grpSpPr>
        <p:sp>
          <p:nvSpPr>
            <p:cNvPr id="270343" name="直接连接符 270342"/>
            <p:cNvSpPr/>
            <p:nvPr/>
          </p:nvSpPr>
          <p:spPr>
            <a:xfrm flipV="1">
              <a:off x="1244" y="1801"/>
              <a:ext cx="0" cy="1399"/>
            </a:xfrm>
            <a:prstGeom prst="line">
              <a:avLst/>
            </a:prstGeom>
            <a:ln w="19050" cap="flat" cmpd="sng">
              <a:solidFill>
                <a:schemeClr val="tx1"/>
              </a:solidFill>
              <a:prstDash val="solid"/>
              <a:headEnd type="none" w="med" len="med"/>
              <a:tailEnd type="stealth" w="sm" len="med"/>
            </a:ln>
          </p:spPr>
        </p:sp>
        <p:sp>
          <p:nvSpPr>
            <p:cNvPr id="270344" name="直接连接符 270343"/>
            <p:cNvSpPr/>
            <p:nvPr/>
          </p:nvSpPr>
          <p:spPr>
            <a:xfrm flipV="1">
              <a:off x="811" y="2649"/>
              <a:ext cx="2553" cy="8"/>
            </a:xfrm>
            <a:prstGeom prst="line">
              <a:avLst/>
            </a:prstGeom>
            <a:ln w="19050" cap="flat" cmpd="sng">
              <a:solidFill>
                <a:schemeClr val="tx1"/>
              </a:solidFill>
              <a:prstDash val="solid"/>
              <a:headEnd type="none" w="med" len="med"/>
              <a:tailEnd type="stealth" w="sm" len="med"/>
            </a:ln>
          </p:spPr>
        </p:sp>
        <p:sp>
          <p:nvSpPr>
            <p:cNvPr id="270345" name="文本框 270344"/>
            <p:cNvSpPr txBox="1"/>
            <p:nvPr/>
          </p:nvSpPr>
          <p:spPr>
            <a:xfrm>
              <a:off x="3093" y="2645"/>
              <a:ext cx="349" cy="288"/>
            </a:xfrm>
            <a:prstGeom prst="rect">
              <a:avLst/>
            </a:prstGeom>
            <a:noFill/>
            <a:ln w="19050">
              <a:noFill/>
            </a:ln>
          </p:spPr>
          <p:txBody>
            <a:bodyPr wrap="none" anchor="t">
              <a:spAutoFit/>
            </a:bodyPr>
            <a:lstStyle/>
            <a:p>
              <a:pPr>
                <a:spcBef>
                  <a:spcPct val="0"/>
                </a:spcBef>
              </a:pP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t</a:t>
              </a:r>
            </a:p>
          </p:txBody>
        </p:sp>
        <p:sp>
          <p:nvSpPr>
            <p:cNvPr id="270346" name="任意多边形 270345"/>
            <p:cNvSpPr/>
            <p:nvPr/>
          </p:nvSpPr>
          <p:spPr>
            <a:xfrm>
              <a:off x="987" y="2172"/>
              <a:ext cx="2039" cy="963"/>
            </a:xfrm>
            <a:custGeom>
              <a:avLst/>
              <a:gdLst/>
              <a:ahLst/>
              <a:cxnLst/>
              <a:rect l="0" t="0" r="0" b="0"/>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270347" name="任意多边形 270346"/>
            <p:cNvSpPr/>
            <p:nvPr/>
          </p:nvSpPr>
          <p:spPr>
            <a:xfrm>
              <a:off x="1071" y="2413"/>
              <a:ext cx="2039" cy="478"/>
            </a:xfrm>
            <a:custGeom>
              <a:avLst/>
              <a:gdLst/>
              <a:ahLst/>
              <a:cxnLst/>
              <a:rect l="0" t="0" r="0" b="0"/>
              <a:pathLst>
                <a:path w="2262" h="541">
                  <a:moveTo>
                    <a:pt x="0" y="540"/>
                  </a:moveTo>
                  <a:cubicBezTo>
                    <a:pt x="31" y="531"/>
                    <a:pt x="115" y="528"/>
                    <a:pt x="186" y="483"/>
                  </a:cubicBezTo>
                  <a:cubicBezTo>
                    <a:pt x="257" y="438"/>
                    <a:pt x="345" y="339"/>
                    <a:pt x="423" y="270"/>
                  </a:cubicBezTo>
                  <a:cubicBezTo>
                    <a:pt x="501" y="201"/>
                    <a:pt x="581" y="110"/>
                    <a:pt x="654" y="66"/>
                  </a:cubicBezTo>
                  <a:cubicBezTo>
                    <a:pt x="727" y="22"/>
                    <a:pt x="795" y="0"/>
                    <a:pt x="864" y="3"/>
                  </a:cubicBezTo>
                  <a:cubicBezTo>
                    <a:pt x="933" y="6"/>
                    <a:pt x="1000" y="39"/>
                    <a:pt x="1068" y="84"/>
                  </a:cubicBezTo>
                  <a:cubicBezTo>
                    <a:pt x="1136" y="129"/>
                    <a:pt x="1198" y="205"/>
                    <a:pt x="1275" y="273"/>
                  </a:cubicBezTo>
                  <a:cubicBezTo>
                    <a:pt x="1352" y="341"/>
                    <a:pt x="1462" y="451"/>
                    <a:pt x="1533" y="495"/>
                  </a:cubicBezTo>
                  <a:cubicBezTo>
                    <a:pt x="1604" y="539"/>
                    <a:pt x="1645" y="539"/>
                    <a:pt x="1698" y="540"/>
                  </a:cubicBezTo>
                  <a:cubicBezTo>
                    <a:pt x="1751" y="541"/>
                    <a:pt x="1797" y="527"/>
                    <a:pt x="1851" y="498"/>
                  </a:cubicBezTo>
                  <a:cubicBezTo>
                    <a:pt x="1905" y="469"/>
                    <a:pt x="1978" y="405"/>
                    <a:pt x="2025" y="366"/>
                  </a:cubicBezTo>
                  <a:cubicBezTo>
                    <a:pt x="2072" y="327"/>
                    <a:pt x="2093" y="299"/>
                    <a:pt x="2133" y="261"/>
                  </a:cubicBezTo>
                  <a:cubicBezTo>
                    <a:pt x="2173" y="223"/>
                    <a:pt x="2235" y="166"/>
                    <a:pt x="2262" y="141"/>
                  </a:cubicBezTo>
                </a:path>
              </a:pathLst>
            </a:custGeom>
            <a:noFill/>
            <a:ln w="28575" cap="flat" cmpd="sng">
              <a:solidFill>
                <a:srgbClr val="3333FF">
                  <a:alpha val="100000"/>
                </a:srgbClr>
              </a:solidFill>
              <a:prstDash val="solid"/>
              <a:headEnd type="none" w="med" len="med"/>
              <a:tailEnd type="none" w="med" len="med"/>
            </a:ln>
          </p:spPr>
          <p:txBody>
            <a:bodyPr/>
            <a:lstStyle/>
            <a:p>
              <a:endParaRPr lang="zh-CN" altLang="en-US"/>
            </a:p>
          </p:txBody>
        </p:sp>
        <p:sp>
          <p:nvSpPr>
            <p:cNvPr id="270348" name="文本框 270347"/>
            <p:cNvSpPr txBox="1"/>
            <p:nvPr/>
          </p:nvSpPr>
          <p:spPr>
            <a:xfrm>
              <a:off x="898" y="1728"/>
              <a:ext cx="372"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u</a:t>
              </a:r>
              <a:r>
                <a:rPr lang="en-US" altLang="zh-CN" b="1">
                  <a:latin typeface="Times New Roman" panose="02020603050405020304" pitchFamily="18" charset="0"/>
                </a:rPr>
                <a:t>, </a:t>
              </a:r>
              <a:r>
                <a:rPr lang="en-US" altLang="zh-CN" b="1" i="1">
                  <a:latin typeface="Times New Roman" panose="02020603050405020304" pitchFamily="18" charset="0"/>
                </a:rPr>
                <a:t>i</a:t>
              </a:r>
              <a:endParaRPr lang="en-US" altLang="zh-CN" b="1">
                <a:latin typeface="Times New Roman" panose="02020603050405020304" pitchFamily="18" charset="0"/>
              </a:endParaRPr>
            </a:p>
          </p:txBody>
        </p:sp>
        <p:sp>
          <p:nvSpPr>
            <p:cNvPr id="270349" name="文本框 270348"/>
            <p:cNvSpPr txBox="1"/>
            <p:nvPr/>
          </p:nvSpPr>
          <p:spPr>
            <a:xfrm>
              <a:off x="1459" y="1971"/>
              <a:ext cx="223" cy="288"/>
            </a:xfrm>
            <a:prstGeom prst="rect">
              <a:avLst/>
            </a:prstGeom>
            <a:noFill/>
            <a:ln w="9525">
              <a:noFill/>
            </a:ln>
          </p:spPr>
          <p:txBody>
            <a:bodyPr wrap="none" anchor="t">
              <a:spAutoFit/>
            </a:bodyPr>
            <a:lstStyle/>
            <a:p>
              <a:pPr eaLnBrk="1" hangingPunct="1"/>
              <a:r>
                <a:rPr lang="en-US" altLang="zh-CN" b="1" i="1">
                  <a:solidFill>
                    <a:srgbClr val="FF0000"/>
                  </a:solidFill>
                  <a:latin typeface="Times New Roman" panose="02020603050405020304" pitchFamily="18" charset="0"/>
                </a:rPr>
                <a:t>u</a:t>
              </a:r>
              <a:endParaRPr lang="en-US" altLang="zh-CN" b="1">
                <a:latin typeface="Times New Roman" panose="02020603050405020304" pitchFamily="18" charset="0"/>
              </a:endParaRPr>
            </a:p>
          </p:txBody>
        </p:sp>
        <p:sp>
          <p:nvSpPr>
            <p:cNvPr id="270350" name="文本框 270349"/>
            <p:cNvSpPr txBox="1"/>
            <p:nvPr/>
          </p:nvSpPr>
          <p:spPr>
            <a:xfrm>
              <a:off x="1893" y="2225"/>
              <a:ext cx="217" cy="288"/>
            </a:xfrm>
            <a:prstGeom prst="rect">
              <a:avLst/>
            </a:prstGeom>
            <a:noFill/>
            <a:ln w="9525">
              <a:noFill/>
            </a:ln>
          </p:spPr>
          <p:txBody>
            <a:bodyPr wrap="none" anchor="t">
              <a:spAutoFit/>
            </a:bodyPr>
            <a:lstStyle/>
            <a:p>
              <a:pPr eaLnBrk="1" hangingPunct="1"/>
              <a:r>
                <a:rPr lang="en-US" altLang="zh-CN" b="1">
                  <a:solidFill>
                    <a:srgbClr val="3333FF"/>
                  </a:solidFill>
                  <a:latin typeface="Times New Roman" panose="02020603050405020304" pitchFamily="18" charset="0"/>
                </a:rPr>
                <a:t> </a:t>
              </a:r>
              <a:r>
                <a:rPr lang="en-US" altLang="zh-CN" b="1" i="1">
                  <a:solidFill>
                    <a:srgbClr val="3333FF"/>
                  </a:solidFill>
                  <a:latin typeface="Times New Roman" panose="02020603050405020304" pitchFamily="18" charset="0"/>
                </a:rPr>
                <a:t>i</a:t>
              </a:r>
              <a:endParaRPr lang="en-US" altLang="zh-CN" b="1">
                <a:latin typeface="Times New Roman" panose="02020603050405020304" pitchFamily="18" charset="0"/>
              </a:endParaRPr>
            </a:p>
          </p:txBody>
        </p:sp>
        <p:sp>
          <p:nvSpPr>
            <p:cNvPr id="270351" name="直接连接符 270350"/>
            <p:cNvSpPr/>
            <p:nvPr/>
          </p:nvSpPr>
          <p:spPr>
            <a:xfrm>
              <a:off x="984" y="2649"/>
              <a:ext cx="0" cy="890"/>
            </a:xfrm>
            <a:prstGeom prst="line">
              <a:avLst/>
            </a:prstGeom>
            <a:ln w="9525" cap="flat" cmpd="sng">
              <a:solidFill>
                <a:schemeClr val="tx1"/>
              </a:solidFill>
              <a:prstDash val="dash"/>
              <a:headEnd type="none" w="med" len="med"/>
              <a:tailEnd type="none" w="med" len="med"/>
            </a:ln>
          </p:spPr>
        </p:sp>
        <p:sp>
          <p:nvSpPr>
            <p:cNvPr id="270352" name="直接连接符 270351"/>
            <p:cNvSpPr/>
            <p:nvPr/>
          </p:nvSpPr>
          <p:spPr>
            <a:xfrm>
              <a:off x="1460" y="2649"/>
              <a:ext cx="0" cy="848"/>
            </a:xfrm>
            <a:prstGeom prst="line">
              <a:avLst/>
            </a:prstGeom>
            <a:ln w="9525" cap="flat" cmpd="sng">
              <a:solidFill>
                <a:schemeClr val="tx1"/>
              </a:solidFill>
              <a:prstDash val="dash"/>
              <a:headEnd type="none" w="med" len="med"/>
              <a:tailEnd type="none" w="med" len="med"/>
            </a:ln>
          </p:spPr>
        </p:sp>
        <p:sp>
          <p:nvSpPr>
            <p:cNvPr id="270353" name="直接连接符 270352"/>
            <p:cNvSpPr/>
            <p:nvPr/>
          </p:nvSpPr>
          <p:spPr>
            <a:xfrm>
              <a:off x="984" y="3369"/>
              <a:ext cx="476" cy="0"/>
            </a:xfrm>
            <a:prstGeom prst="line">
              <a:avLst/>
            </a:prstGeom>
            <a:ln w="9525" cap="flat" cmpd="sng">
              <a:solidFill>
                <a:schemeClr val="tx1"/>
              </a:solidFill>
              <a:prstDash val="solid"/>
              <a:headEnd type="stealth" w="sm" len="med"/>
              <a:tailEnd type="stealth" w="sm" len="med"/>
            </a:ln>
          </p:spPr>
        </p:sp>
        <p:sp>
          <p:nvSpPr>
            <p:cNvPr id="270354" name="文本框 270353"/>
            <p:cNvSpPr txBox="1"/>
            <p:nvPr/>
          </p:nvSpPr>
          <p:spPr>
            <a:xfrm>
              <a:off x="1114" y="3115"/>
              <a:ext cx="303" cy="288"/>
            </a:xfrm>
            <a:prstGeom prst="rect">
              <a:avLst/>
            </a:prstGeom>
            <a:noFill/>
            <a:ln w="9525">
              <a:noFill/>
            </a:ln>
          </p:spPr>
          <p:txBody>
            <a:bodyPr>
              <a:spAutoFit/>
            </a:bodyPr>
            <a:lstStyle/>
            <a:p>
              <a:pPr eaLnBrk="1" hangingPunct="1"/>
              <a:r>
                <a:rPr lang="en-US" altLang="zh-CN" b="1" i="1">
                  <a:latin typeface="Symbol" panose="05050102010706020507" pitchFamily="18" charset="2"/>
                </a:rPr>
                <a:t>j</a:t>
              </a:r>
            </a:p>
          </p:txBody>
        </p:sp>
        <p:sp>
          <p:nvSpPr>
            <p:cNvPr id="270355" name="文本框 270354"/>
            <p:cNvSpPr txBox="1"/>
            <p:nvPr/>
          </p:nvSpPr>
          <p:spPr>
            <a:xfrm>
              <a:off x="1212" y="2457"/>
              <a:ext cx="228" cy="231"/>
            </a:xfrm>
            <a:prstGeom prst="rect">
              <a:avLst/>
            </a:prstGeom>
            <a:noFill/>
            <a:ln w="9525">
              <a:noFill/>
            </a:ln>
          </p:spPr>
          <p:txBody>
            <a:bodyPr wrap="none" anchor="t">
              <a:spAutoFit/>
            </a:bodyPr>
            <a:lstStyle/>
            <a:p>
              <a:pPr eaLnBrk="1" hangingPunct="1"/>
              <a:r>
                <a:rPr lang="en-US" altLang="zh-CN" sz="1800" b="1">
                  <a:latin typeface="Times New Roman" panose="02020603050405020304" pitchFamily="18" charset="0"/>
                </a:rPr>
                <a:t>O</a:t>
              </a:r>
            </a:p>
          </p:txBody>
        </p:sp>
      </p:grpSp>
      <p:sp>
        <p:nvSpPr>
          <p:cNvPr id="270356" name="矩形 270355"/>
          <p:cNvSpPr/>
          <p:nvPr/>
        </p:nvSpPr>
        <p:spPr>
          <a:xfrm>
            <a:off x="674269" y="1258888"/>
            <a:ext cx="7734300" cy="968375"/>
          </a:xfrm>
          <a:prstGeom prst="rect">
            <a:avLst/>
          </a:prstGeom>
          <a:noFill/>
          <a:ln w="9525">
            <a:noFill/>
          </a:ln>
        </p:spPr>
        <p:txBody>
          <a:bodyPr>
            <a:spAutoFit/>
          </a:bodyPr>
          <a:lstStyle/>
          <a:p>
            <a:pPr marL="381000" indent="-381000" algn="just" eaLnBrk="1" hangingPunct="1">
              <a:lnSpc>
                <a:spcPct val="120000"/>
              </a:lnSpc>
              <a:spcBef>
                <a:spcPct val="0"/>
              </a:spcBef>
            </a:pPr>
            <a:r>
              <a:rPr lang="en-US" altLang="zh-CN" b="1" dirty="0">
                <a:latin typeface="Symbol" panose="05050102010706020507" pitchFamily="18" charset="2"/>
                <a:sym typeface="Symbol" panose="05050102010706020507" pitchFamily="18" charset="2"/>
              </a:rPr>
              <a:t> </a:t>
            </a:r>
            <a:r>
              <a:rPr lang="en-US" altLang="zh-CN" b="1" i="1" dirty="0">
                <a:latin typeface="Symbol" panose="05050102010706020507" pitchFamily="18" charset="2"/>
              </a:rPr>
              <a:t>j </a:t>
            </a:r>
            <a:r>
              <a:rPr lang="en-US" altLang="zh-CN" b="1" i="1" dirty="0">
                <a:latin typeface="Times New Roman" panose="02020603050405020304" pitchFamily="18" charset="0"/>
              </a:rPr>
              <a:t>&gt;</a:t>
            </a:r>
            <a:r>
              <a:rPr lang="en-US" altLang="zh-CN" b="1" dirty="0">
                <a:latin typeface="Times New Roman" panose="02020603050405020304" pitchFamily="18" charset="0"/>
              </a:rPr>
              <a:t>0</a:t>
            </a:r>
            <a:r>
              <a:rPr lang="zh-CN" altLang="en-US" b="1" dirty="0">
                <a:latin typeface="Times New Roman" panose="02020603050405020304" pitchFamily="18" charset="0"/>
              </a:rPr>
              <a:t>，</a:t>
            </a:r>
            <a:r>
              <a:rPr lang="en-US" altLang="zh-CN" b="1" i="1" dirty="0">
                <a:latin typeface="Times New Roman" panose="02020603050405020304" pitchFamily="18" charset="0"/>
              </a:rPr>
              <a:t>u </a:t>
            </a:r>
            <a:r>
              <a:rPr lang="zh-CN" altLang="zh-CN" b="1" dirty="0">
                <a:latin typeface="Times New Roman" panose="02020603050405020304" pitchFamily="18" charset="0"/>
              </a:rPr>
              <a:t>领先(</a:t>
            </a:r>
            <a:r>
              <a:rPr lang="zh-CN" altLang="zh-CN" b="1" dirty="0">
                <a:solidFill>
                  <a:srgbClr val="FF0000"/>
                </a:solidFill>
                <a:latin typeface="Times New Roman" panose="02020603050405020304" pitchFamily="18" charset="0"/>
              </a:rPr>
              <a:t>超前</a:t>
            </a:r>
            <a:r>
              <a:rPr lang="zh-CN" altLang="zh-CN" b="1" dirty="0">
                <a:latin typeface="Times New Roman" panose="02020603050405020304" pitchFamily="18" charset="0"/>
              </a:rPr>
              <a:t>)</a:t>
            </a:r>
            <a:r>
              <a:rPr lang="en-US" altLang="zh-CN" b="1" i="1" dirty="0" err="1">
                <a:latin typeface="Times New Roman" panose="02020603050405020304" pitchFamily="18" charset="0"/>
              </a:rPr>
              <a:t>i</a:t>
            </a:r>
            <a:r>
              <a:rPr lang="zh-CN" altLang="zh-CN" b="1" dirty="0">
                <a:latin typeface="Times New Roman" panose="02020603050405020304" pitchFamily="18" charset="0"/>
              </a:rPr>
              <a:t>，或</a:t>
            </a:r>
            <a:r>
              <a:rPr lang="en-US" altLang="zh-CN" b="1" i="1" dirty="0" err="1">
                <a:latin typeface="Times New Roman" panose="02020603050405020304" pitchFamily="18" charset="0"/>
              </a:rPr>
              <a:t>i</a:t>
            </a:r>
            <a:r>
              <a:rPr lang="en-US" altLang="zh-CN" b="1" i="1" dirty="0">
                <a:latin typeface="Times New Roman" panose="02020603050405020304" pitchFamily="18" charset="0"/>
              </a:rPr>
              <a:t> </a:t>
            </a:r>
            <a:r>
              <a:rPr lang="zh-CN" altLang="zh-CN" b="1" dirty="0">
                <a:latin typeface="Times New Roman" panose="02020603050405020304" pitchFamily="18" charset="0"/>
              </a:rPr>
              <a:t>落后</a:t>
            </a:r>
            <a:r>
              <a:rPr lang="en-US" altLang="zh-CN" b="1" dirty="0">
                <a:latin typeface="Times New Roman" panose="02020603050405020304" pitchFamily="18" charset="0"/>
              </a:rPr>
              <a:t>(</a:t>
            </a:r>
            <a:r>
              <a:rPr lang="zh-CN" altLang="en-US" b="1" dirty="0">
                <a:solidFill>
                  <a:srgbClr val="FF0000"/>
                </a:solidFill>
                <a:latin typeface="Times New Roman" panose="02020603050405020304" pitchFamily="18" charset="0"/>
              </a:rPr>
              <a:t>滞后</a:t>
            </a:r>
            <a:r>
              <a:rPr lang="zh-CN" altLang="zh-CN" b="1" dirty="0">
                <a:latin typeface="Times New Roman" panose="02020603050405020304" pitchFamily="18" charset="0"/>
              </a:rPr>
              <a:t>) </a:t>
            </a:r>
            <a:r>
              <a:rPr lang="en-US" altLang="zh-CN" b="1" i="1" dirty="0">
                <a:latin typeface="Times New Roman" panose="02020603050405020304" pitchFamily="18" charset="0"/>
              </a:rPr>
              <a:t>u </a:t>
            </a:r>
            <a:r>
              <a:rPr lang="en-US" altLang="zh-CN" b="1" dirty="0">
                <a:latin typeface="Times New Roman" panose="02020603050405020304" pitchFamily="18" charset="0"/>
              </a:rPr>
              <a:t>(</a:t>
            </a:r>
            <a:r>
              <a:rPr lang="en-US" altLang="zh-CN" b="1" i="1" dirty="0">
                <a:latin typeface="Times New Roman" panose="02020603050405020304" pitchFamily="18" charset="0"/>
              </a:rPr>
              <a:t>u </a:t>
            </a:r>
            <a:r>
              <a:rPr lang="zh-CN" altLang="en-US" b="1" dirty="0">
                <a:latin typeface="Times New Roman" panose="02020603050405020304" pitchFamily="18" charset="0"/>
              </a:rPr>
              <a:t>比 </a:t>
            </a:r>
            <a:r>
              <a:rPr lang="en-US" altLang="zh-CN" b="1" i="1" dirty="0" err="1">
                <a:latin typeface="Times New Roman" panose="02020603050405020304" pitchFamily="18" charset="0"/>
              </a:rPr>
              <a:t>i</a:t>
            </a:r>
            <a:r>
              <a:rPr lang="en-US" altLang="zh-CN" b="1" i="1" dirty="0">
                <a:latin typeface="Times New Roman" panose="02020603050405020304" pitchFamily="18" charset="0"/>
              </a:rPr>
              <a:t> </a:t>
            </a:r>
            <a:r>
              <a:rPr lang="zh-CN" altLang="en-US" b="1" dirty="0">
                <a:latin typeface="Times New Roman" panose="02020603050405020304" pitchFamily="18" charset="0"/>
              </a:rPr>
              <a:t>先到达最大值</a:t>
            </a:r>
            <a:r>
              <a:rPr lang="en-US" altLang="zh-CN" b="1" dirty="0">
                <a:latin typeface="Times New Roman" panose="02020603050405020304" pitchFamily="18" charset="0"/>
              </a:rPr>
              <a:t>)</a:t>
            </a:r>
            <a:r>
              <a:rPr lang="zh-CN" altLang="en-US" b="1" dirty="0">
                <a:latin typeface="Times New Roman" panose="02020603050405020304" pitchFamily="18" charset="0"/>
              </a:rPr>
              <a:t>；</a:t>
            </a:r>
          </a:p>
        </p:txBody>
      </p:sp>
      <p:sp>
        <p:nvSpPr>
          <p:cNvPr id="2" name="矩形 1"/>
          <p:cNvSpPr/>
          <p:nvPr/>
        </p:nvSpPr>
        <p:spPr>
          <a:xfrm>
            <a:off x="623853" y="762298"/>
            <a:ext cx="6586625" cy="461665"/>
          </a:xfrm>
          <a:prstGeom prst="rect">
            <a:avLst/>
          </a:prstGeom>
        </p:spPr>
        <p:txBody>
          <a:bodyPr wrap="square">
            <a:spAutoFit/>
          </a:bodyPr>
          <a:lstStyle/>
          <a:p>
            <a:pPr lvl="0" eaLnBrk="1" hangingPunct="1">
              <a:spcBef>
                <a:spcPct val="0"/>
              </a:spcBef>
            </a:pPr>
            <a:r>
              <a:rPr lang="zh-CN" altLang="en-US" b="1" dirty="0">
                <a:solidFill>
                  <a:srgbClr val="000000"/>
                </a:solidFill>
              </a:rPr>
              <a:t>相位差 </a:t>
            </a:r>
            <a:r>
              <a:rPr lang="en-US" altLang="zh-CN" b="1" i="1" dirty="0">
                <a:solidFill>
                  <a:srgbClr val="000000"/>
                </a:solidFill>
                <a:latin typeface="Symbol" panose="05050102010706020507" pitchFamily="18" charset="2"/>
              </a:rPr>
              <a:t>j </a:t>
            </a:r>
            <a:r>
              <a:rPr lang="en-US" altLang="zh-CN" b="1" dirty="0">
                <a:solidFill>
                  <a:srgbClr val="000000"/>
                </a:solidFill>
              </a:rPr>
              <a:t>= </a:t>
            </a:r>
            <a:r>
              <a:rPr lang="en-US" altLang="zh-CN" b="1" i="1" dirty="0">
                <a:solidFill>
                  <a:srgbClr val="000000"/>
                </a:solidFill>
                <a:latin typeface="Symbol" panose="05050102010706020507" pitchFamily="18" charset="2"/>
              </a:rPr>
              <a:t>y </a:t>
            </a:r>
            <a:r>
              <a:rPr lang="en-US" altLang="zh-CN" b="1" i="1" baseline="-25000" dirty="0">
                <a:solidFill>
                  <a:srgbClr val="000000"/>
                </a:solidFill>
              </a:rPr>
              <a:t>u</a:t>
            </a:r>
            <a:r>
              <a:rPr lang="en-US" altLang="zh-CN" b="1" dirty="0">
                <a:solidFill>
                  <a:srgbClr val="000000"/>
                </a:solidFill>
                <a:latin typeface="宋体" panose="02010600030101010101" pitchFamily="2" charset="-122"/>
              </a:rPr>
              <a:t>-</a:t>
            </a:r>
            <a:r>
              <a:rPr lang="en-US" altLang="zh-CN" b="1" i="1" dirty="0">
                <a:solidFill>
                  <a:srgbClr val="000000"/>
                </a:solidFill>
                <a:latin typeface="Symbol" panose="05050102010706020507" pitchFamily="18" charset="2"/>
              </a:rPr>
              <a:t>y </a:t>
            </a:r>
            <a:r>
              <a:rPr lang="en-US" altLang="zh-CN" b="1" i="1" baseline="-25000" dirty="0" err="1">
                <a:solidFill>
                  <a:srgbClr val="000000"/>
                </a:solidFill>
              </a:rPr>
              <a:t>i</a:t>
            </a:r>
            <a:endParaRPr lang="en-US" altLang="zh-CN" b="1" baseline="-25000" dirty="0">
              <a:solidFill>
                <a:srgbClr val="0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0342"/>
                                        </p:tgtEl>
                                        <p:attrNameLst>
                                          <p:attrName>style.visibility</p:attrName>
                                        </p:attrNameLst>
                                      </p:cBhvr>
                                      <p:to>
                                        <p:strVal val="visible"/>
                                      </p:to>
                                    </p:set>
                                    <p:anim calcmode="lin" valueType="num">
                                      <p:cBhvr additive="base">
                                        <p:cTn id="7" dur="500" fill="hold"/>
                                        <p:tgtEl>
                                          <p:spTgt spid="270342"/>
                                        </p:tgtEl>
                                        <p:attrNameLst>
                                          <p:attrName>ppt_x</p:attrName>
                                        </p:attrNameLst>
                                      </p:cBhvr>
                                      <p:tavLst>
                                        <p:tav tm="0">
                                          <p:val>
                                            <p:strVal val="0-#ppt_w/2"/>
                                          </p:val>
                                        </p:tav>
                                        <p:tav tm="100000">
                                          <p:val>
                                            <p:strVal val="#ppt_x"/>
                                          </p:val>
                                        </p:tav>
                                      </p:tavLst>
                                    </p:anim>
                                    <p:anim calcmode="lin" valueType="num">
                                      <p:cBhvr additive="base">
                                        <p:cTn id="8" dur="500" fill="hold"/>
                                        <p:tgtEl>
                                          <p:spTgt spid="2703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41"/>
                                        </p:tgtEl>
                                        <p:attrNameLst>
                                          <p:attrName>style.visibility</p:attrName>
                                        </p:attrNameLst>
                                      </p:cBhvr>
                                      <p:to>
                                        <p:strVal val="visible"/>
                                      </p:to>
                                    </p:set>
                                    <p:anim calcmode="lin" valueType="num">
                                      <p:cBhvr additive="base">
                                        <p:cTn id="13" dur="500" fill="hold"/>
                                        <p:tgtEl>
                                          <p:spTgt spid="270341"/>
                                        </p:tgtEl>
                                        <p:attrNameLst>
                                          <p:attrName>ppt_x</p:attrName>
                                        </p:attrNameLst>
                                      </p:cBhvr>
                                      <p:tavLst>
                                        <p:tav tm="0">
                                          <p:val>
                                            <p:strVal val="0-#ppt_w/2"/>
                                          </p:val>
                                        </p:tav>
                                        <p:tav tm="100000">
                                          <p:val>
                                            <p:strVal val="#ppt_x"/>
                                          </p:val>
                                        </p:tav>
                                      </p:tavLst>
                                    </p:anim>
                                    <p:anim calcmode="lin" valueType="num">
                                      <p:cBhvr additive="base">
                                        <p:cTn id="14"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0340"/>
                                        </p:tgtEl>
                                        <p:attrNameLst>
                                          <p:attrName>style.visibility</p:attrName>
                                        </p:attrNameLst>
                                      </p:cBhvr>
                                      <p:to>
                                        <p:strVal val="visible"/>
                                      </p:to>
                                    </p:set>
                                    <p:anim calcmode="lin" valueType="num">
                                      <p:cBhvr additive="base">
                                        <p:cTn id="19" dur="500" fill="hold"/>
                                        <p:tgtEl>
                                          <p:spTgt spid="270340"/>
                                        </p:tgtEl>
                                        <p:attrNameLst>
                                          <p:attrName>ppt_x</p:attrName>
                                        </p:attrNameLst>
                                      </p:cBhvr>
                                      <p:tavLst>
                                        <p:tav tm="0">
                                          <p:val>
                                            <p:strVal val="0-#ppt_w/2"/>
                                          </p:val>
                                        </p:tav>
                                        <p:tav tm="100000">
                                          <p:val>
                                            <p:strVal val="#ppt_x"/>
                                          </p:val>
                                        </p:tav>
                                      </p:tavLst>
                                    </p:anim>
                                    <p:anim calcmode="lin" valueType="num">
                                      <p:cBhvr additive="base">
                                        <p:cTn id="20" dur="500" fill="hold"/>
                                        <p:tgtEl>
                                          <p:spTgt spid="2703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0356"/>
                                        </p:tgtEl>
                                        <p:attrNameLst>
                                          <p:attrName>style.visibility</p:attrName>
                                        </p:attrNameLst>
                                      </p:cBhvr>
                                      <p:to>
                                        <p:strVal val="visible"/>
                                      </p:to>
                                    </p:set>
                                    <p:anim calcmode="lin" valueType="num">
                                      <p:cBhvr additive="base">
                                        <p:cTn id="25" dur="500" fill="hold"/>
                                        <p:tgtEl>
                                          <p:spTgt spid="270356"/>
                                        </p:tgtEl>
                                        <p:attrNameLst>
                                          <p:attrName>ppt_x</p:attrName>
                                        </p:attrNameLst>
                                      </p:cBhvr>
                                      <p:tavLst>
                                        <p:tav tm="0">
                                          <p:val>
                                            <p:strVal val="0-#ppt_w/2"/>
                                          </p:val>
                                        </p:tav>
                                        <p:tav tm="100000">
                                          <p:val>
                                            <p:strVal val="#ppt_x"/>
                                          </p:val>
                                        </p:tav>
                                      </p:tavLst>
                                    </p:anim>
                                    <p:anim calcmode="lin" valueType="num">
                                      <p:cBhvr additive="base">
                                        <p:cTn id="26" dur="500" fill="hold"/>
                                        <p:tgtEl>
                                          <p:spTgt spid="270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p:bldP spid="270341" grpId="0"/>
      <p:bldP spid="2703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文本框 254977"/>
          <p:cNvSpPr txBox="1"/>
          <p:nvPr/>
        </p:nvSpPr>
        <p:spPr>
          <a:xfrm>
            <a:off x="927100" y="857250"/>
            <a:ext cx="2167581" cy="461665"/>
          </a:xfrm>
          <a:prstGeom prst="rect">
            <a:avLst/>
          </a:prstGeom>
          <a:noFill/>
          <a:ln w="9525">
            <a:noFill/>
          </a:ln>
        </p:spPr>
        <p:txBody>
          <a:bodyPr wrap="none" anchor="t">
            <a:spAutoFit/>
          </a:bodyPr>
          <a:lstStyle/>
          <a:p>
            <a:pPr eaLnBrk="1" hangingPunct="1">
              <a:spcBef>
                <a:spcPct val="0"/>
              </a:spcBef>
            </a:pPr>
            <a:r>
              <a:rPr lang="en-US" altLang="zh-CN" b="1" i="1" dirty="0">
                <a:latin typeface="Symbol" panose="05050102010706020507" pitchFamily="18" charset="2"/>
              </a:rPr>
              <a:t>j  </a:t>
            </a:r>
            <a:r>
              <a:rPr lang="zh-CN" altLang="zh-CN" b="1" dirty="0">
                <a:latin typeface="Times New Roman" panose="02020603050405020304" pitchFamily="18" charset="0"/>
              </a:rPr>
              <a:t>=0， </a:t>
            </a:r>
            <a:r>
              <a:rPr lang="zh-CN" altLang="zh-CN" b="1" dirty="0">
                <a:solidFill>
                  <a:srgbClr val="FF0000"/>
                </a:solidFill>
                <a:latin typeface="Times New Roman" panose="02020603050405020304" pitchFamily="18" charset="0"/>
              </a:rPr>
              <a:t>同相</a:t>
            </a:r>
            <a:r>
              <a:rPr lang="zh-CN" altLang="zh-CN" b="1" dirty="0">
                <a:latin typeface="Times New Roman" panose="02020603050405020304" pitchFamily="18" charset="0"/>
              </a:rPr>
              <a:t>：</a:t>
            </a:r>
            <a:endParaRPr lang="en-US" altLang="zh-CN" b="1" dirty="0">
              <a:latin typeface="Symbol" panose="05050102010706020507" pitchFamily="18" charset="2"/>
            </a:endParaRPr>
          </a:p>
        </p:txBody>
      </p:sp>
      <p:sp>
        <p:nvSpPr>
          <p:cNvPr id="254979" name="矩形 254978"/>
          <p:cNvSpPr/>
          <p:nvPr/>
        </p:nvSpPr>
        <p:spPr>
          <a:xfrm>
            <a:off x="933450" y="3429000"/>
            <a:ext cx="2504212" cy="461665"/>
          </a:xfrm>
          <a:prstGeom prst="rect">
            <a:avLst/>
          </a:prstGeom>
          <a:noFill/>
          <a:ln w="9525">
            <a:noFill/>
          </a:ln>
        </p:spPr>
        <p:txBody>
          <a:bodyPr wrap="none" anchor="t">
            <a:spAutoFit/>
          </a:bodyPr>
          <a:lstStyle/>
          <a:p>
            <a:pPr eaLnBrk="1" hangingPunct="1">
              <a:spcBef>
                <a:spcPct val="0"/>
              </a:spcBef>
            </a:pPr>
            <a:r>
              <a:rPr lang="en-US" altLang="zh-CN" b="1" i="1" dirty="0">
                <a:latin typeface="Symbol" panose="05050102010706020507" pitchFamily="18" charset="2"/>
              </a:rPr>
              <a:t>j  </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 </a:t>
            </a:r>
            <a:r>
              <a:rPr lang="zh-CN" altLang="zh-CN" b="1" dirty="0">
                <a:latin typeface="Times New Roman" panose="02020603050405020304" pitchFamily="18" charset="0"/>
              </a:rPr>
              <a:t>，</a:t>
            </a:r>
            <a:r>
              <a:rPr lang="zh-CN" altLang="zh-CN" b="1" dirty="0">
                <a:solidFill>
                  <a:srgbClr val="FF0000"/>
                </a:solidFill>
                <a:latin typeface="Times New Roman" panose="02020603050405020304" pitchFamily="18" charset="0"/>
              </a:rPr>
              <a:t>反相</a:t>
            </a:r>
            <a:r>
              <a:rPr lang="zh-CN"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254980" name="文本框 254979"/>
          <p:cNvSpPr txBox="1"/>
          <p:nvPr/>
        </p:nvSpPr>
        <p:spPr>
          <a:xfrm>
            <a:off x="171450" y="152400"/>
            <a:ext cx="1098550" cy="457200"/>
          </a:xfrm>
          <a:prstGeom prst="rect">
            <a:avLst/>
          </a:prstGeom>
          <a:noFill/>
          <a:ln w="9525">
            <a:noFill/>
          </a:ln>
        </p:spPr>
        <p:txBody>
          <a:bodyPr wrap="none" anchor="t">
            <a:spAutoFit/>
          </a:bodyPr>
          <a:lstStyle/>
          <a:p>
            <a:pPr eaLnBrk="1" hangingPunct="1"/>
            <a:r>
              <a:rPr lang="zh-CN" altLang="en-US" b="1" dirty="0">
                <a:solidFill>
                  <a:schemeClr val="accent2"/>
                </a:solidFill>
                <a:latin typeface="Times New Roman" panose="02020603050405020304" pitchFamily="18" charset="0"/>
              </a:rPr>
              <a:t>特例：</a:t>
            </a:r>
            <a:endParaRPr lang="zh-CN" altLang="en-US" b="1">
              <a:solidFill>
                <a:schemeClr val="accent2"/>
              </a:solidFill>
              <a:latin typeface="Times New Roman" panose="02020603050405020304" pitchFamily="18" charset="0"/>
            </a:endParaRPr>
          </a:p>
        </p:txBody>
      </p:sp>
      <p:grpSp>
        <p:nvGrpSpPr>
          <p:cNvPr id="254981" name="组合 254980"/>
          <p:cNvGrpSpPr/>
          <p:nvPr/>
        </p:nvGrpSpPr>
        <p:grpSpPr>
          <a:xfrm>
            <a:off x="3783013" y="0"/>
            <a:ext cx="4294187" cy="2209800"/>
            <a:chOff x="1248" y="624"/>
            <a:chExt cx="2705" cy="1392"/>
          </a:xfrm>
        </p:grpSpPr>
        <p:sp>
          <p:nvSpPr>
            <p:cNvPr id="254982" name="直接连接符 254981"/>
            <p:cNvSpPr/>
            <p:nvPr/>
          </p:nvSpPr>
          <p:spPr>
            <a:xfrm flipV="1">
              <a:off x="1872" y="672"/>
              <a:ext cx="0" cy="1344"/>
            </a:xfrm>
            <a:prstGeom prst="line">
              <a:avLst/>
            </a:prstGeom>
            <a:ln w="19050" cap="flat" cmpd="sng">
              <a:solidFill>
                <a:schemeClr val="tx1"/>
              </a:solidFill>
              <a:prstDash val="solid"/>
              <a:headEnd type="none" w="med" len="med"/>
              <a:tailEnd type="stealth" w="sm" len="med"/>
            </a:ln>
          </p:spPr>
        </p:sp>
        <p:sp>
          <p:nvSpPr>
            <p:cNvPr id="254983" name="直接连接符 254982"/>
            <p:cNvSpPr/>
            <p:nvPr/>
          </p:nvSpPr>
          <p:spPr>
            <a:xfrm flipV="1">
              <a:off x="1433" y="1454"/>
              <a:ext cx="2429" cy="7"/>
            </a:xfrm>
            <a:prstGeom prst="line">
              <a:avLst/>
            </a:prstGeom>
            <a:ln w="19050" cap="flat" cmpd="sng">
              <a:solidFill>
                <a:schemeClr val="tx1"/>
              </a:solidFill>
              <a:prstDash val="solid"/>
              <a:headEnd type="none" w="med" len="med"/>
              <a:tailEnd type="stealth" w="sm" len="med"/>
            </a:ln>
          </p:spPr>
        </p:sp>
        <p:sp>
          <p:nvSpPr>
            <p:cNvPr id="254984" name="文本框 254983"/>
            <p:cNvSpPr txBox="1"/>
            <p:nvPr/>
          </p:nvSpPr>
          <p:spPr>
            <a:xfrm>
              <a:off x="3604" y="1451"/>
              <a:ext cx="349" cy="288"/>
            </a:xfrm>
            <a:prstGeom prst="rect">
              <a:avLst/>
            </a:prstGeom>
            <a:noFill/>
            <a:ln w="19050">
              <a:noFill/>
            </a:ln>
          </p:spPr>
          <p:txBody>
            <a:bodyPr wrap="none" anchor="t">
              <a:spAutoFit/>
            </a:bodyPr>
            <a:lstStyle/>
            <a:p>
              <a:pPr>
                <a:spcBef>
                  <a:spcPct val="0"/>
                </a:spcBef>
              </a:pP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t</a:t>
              </a:r>
            </a:p>
          </p:txBody>
        </p:sp>
        <p:sp>
          <p:nvSpPr>
            <p:cNvPr id="254985" name="任意多边形 254984"/>
            <p:cNvSpPr/>
            <p:nvPr/>
          </p:nvSpPr>
          <p:spPr>
            <a:xfrm>
              <a:off x="1422" y="1024"/>
              <a:ext cx="2118" cy="868"/>
            </a:xfrm>
            <a:custGeom>
              <a:avLst/>
              <a:gdLst/>
              <a:ahLst/>
              <a:cxnLst/>
              <a:rect l="0" t="0" r="0" b="0"/>
              <a:pathLst>
                <a:path w="2118" h="868">
                  <a:moveTo>
                    <a:pt x="0" y="734"/>
                  </a:moveTo>
                  <a:cubicBezTo>
                    <a:pt x="43" y="660"/>
                    <a:pt x="204" y="381"/>
                    <a:pt x="260" y="286"/>
                  </a:cubicBezTo>
                  <a:cubicBezTo>
                    <a:pt x="316" y="191"/>
                    <a:pt x="307" y="201"/>
                    <a:pt x="335" y="162"/>
                  </a:cubicBezTo>
                  <a:cubicBezTo>
                    <a:pt x="363" y="123"/>
                    <a:pt x="397" y="79"/>
                    <a:pt x="430" y="53"/>
                  </a:cubicBezTo>
                  <a:cubicBezTo>
                    <a:pt x="464" y="26"/>
                    <a:pt x="498" y="0"/>
                    <a:pt x="538" y="2"/>
                  </a:cubicBezTo>
                  <a:cubicBezTo>
                    <a:pt x="579" y="5"/>
                    <a:pt x="627" y="24"/>
                    <a:pt x="672" y="64"/>
                  </a:cubicBezTo>
                  <a:cubicBezTo>
                    <a:pt x="717" y="105"/>
                    <a:pt x="767" y="185"/>
                    <a:pt x="806" y="246"/>
                  </a:cubicBezTo>
                  <a:cubicBezTo>
                    <a:pt x="844" y="306"/>
                    <a:pt x="870" y="366"/>
                    <a:pt x="906" y="430"/>
                  </a:cubicBezTo>
                  <a:cubicBezTo>
                    <a:pt x="942" y="493"/>
                    <a:pt x="982" y="568"/>
                    <a:pt x="1019" y="628"/>
                  </a:cubicBezTo>
                  <a:cubicBezTo>
                    <a:pt x="1057" y="687"/>
                    <a:pt x="1086" y="749"/>
                    <a:pt x="1130" y="788"/>
                  </a:cubicBezTo>
                  <a:cubicBezTo>
                    <a:pt x="1174" y="827"/>
                    <a:pt x="1231" y="868"/>
                    <a:pt x="1284" y="862"/>
                  </a:cubicBezTo>
                  <a:cubicBezTo>
                    <a:pt x="1338" y="855"/>
                    <a:pt x="1390" y="817"/>
                    <a:pt x="1449" y="747"/>
                  </a:cubicBezTo>
                  <a:cubicBezTo>
                    <a:pt x="1508" y="677"/>
                    <a:pt x="1591" y="520"/>
                    <a:pt x="1637" y="442"/>
                  </a:cubicBezTo>
                  <a:cubicBezTo>
                    <a:pt x="1682" y="364"/>
                    <a:pt x="1685" y="339"/>
                    <a:pt x="1724" y="277"/>
                  </a:cubicBezTo>
                  <a:cubicBezTo>
                    <a:pt x="1764" y="215"/>
                    <a:pt x="1830" y="112"/>
                    <a:pt x="1876" y="67"/>
                  </a:cubicBezTo>
                  <a:cubicBezTo>
                    <a:pt x="1922" y="21"/>
                    <a:pt x="1962" y="7"/>
                    <a:pt x="2002" y="5"/>
                  </a:cubicBezTo>
                  <a:cubicBezTo>
                    <a:pt x="2043" y="2"/>
                    <a:pt x="2094" y="43"/>
                    <a:pt x="2118" y="53"/>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254986" name="任意多边形 254985"/>
            <p:cNvSpPr/>
            <p:nvPr/>
          </p:nvSpPr>
          <p:spPr>
            <a:xfrm>
              <a:off x="1248" y="1241"/>
              <a:ext cx="2307" cy="432"/>
            </a:xfrm>
            <a:custGeom>
              <a:avLst/>
              <a:gdLst/>
              <a:ahLst/>
              <a:cxnLst/>
              <a:rect l="0" t="0" r="0" b="0"/>
              <a:pathLst>
                <a:path w="2307" h="432">
                  <a:moveTo>
                    <a:pt x="0" y="430"/>
                  </a:moveTo>
                  <a:cubicBezTo>
                    <a:pt x="27" y="423"/>
                    <a:pt x="99" y="421"/>
                    <a:pt x="160" y="385"/>
                  </a:cubicBezTo>
                  <a:cubicBezTo>
                    <a:pt x="220" y="349"/>
                    <a:pt x="296" y="270"/>
                    <a:pt x="363" y="215"/>
                  </a:cubicBezTo>
                  <a:cubicBezTo>
                    <a:pt x="430" y="160"/>
                    <a:pt x="498" y="88"/>
                    <a:pt x="561" y="53"/>
                  </a:cubicBezTo>
                  <a:cubicBezTo>
                    <a:pt x="624" y="18"/>
                    <a:pt x="682" y="0"/>
                    <a:pt x="741" y="2"/>
                  </a:cubicBezTo>
                  <a:cubicBezTo>
                    <a:pt x="800" y="5"/>
                    <a:pt x="858" y="31"/>
                    <a:pt x="916" y="67"/>
                  </a:cubicBezTo>
                  <a:cubicBezTo>
                    <a:pt x="974" y="103"/>
                    <a:pt x="1028" y="164"/>
                    <a:pt x="1094" y="217"/>
                  </a:cubicBezTo>
                  <a:cubicBezTo>
                    <a:pt x="1160" y="270"/>
                    <a:pt x="1252" y="349"/>
                    <a:pt x="1311" y="385"/>
                  </a:cubicBezTo>
                  <a:cubicBezTo>
                    <a:pt x="1370" y="421"/>
                    <a:pt x="1400" y="428"/>
                    <a:pt x="1446" y="430"/>
                  </a:cubicBezTo>
                  <a:cubicBezTo>
                    <a:pt x="1492" y="432"/>
                    <a:pt x="1540" y="421"/>
                    <a:pt x="1588" y="397"/>
                  </a:cubicBezTo>
                  <a:cubicBezTo>
                    <a:pt x="1636" y="373"/>
                    <a:pt x="1691" y="318"/>
                    <a:pt x="1731" y="286"/>
                  </a:cubicBezTo>
                  <a:cubicBezTo>
                    <a:pt x="1771" y="254"/>
                    <a:pt x="1791" y="239"/>
                    <a:pt x="1830" y="205"/>
                  </a:cubicBezTo>
                  <a:cubicBezTo>
                    <a:pt x="1869" y="171"/>
                    <a:pt x="1917" y="114"/>
                    <a:pt x="1968" y="82"/>
                  </a:cubicBezTo>
                  <a:cubicBezTo>
                    <a:pt x="2019" y="50"/>
                    <a:pt x="2091" y="22"/>
                    <a:pt x="2139" y="13"/>
                  </a:cubicBezTo>
                  <a:cubicBezTo>
                    <a:pt x="2187" y="4"/>
                    <a:pt x="2228" y="21"/>
                    <a:pt x="2256" y="28"/>
                  </a:cubicBezTo>
                  <a:cubicBezTo>
                    <a:pt x="2284" y="35"/>
                    <a:pt x="2297" y="47"/>
                    <a:pt x="2307" y="52"/>
                  </a:cubicBezTo>
                </a:path>
              </a:pathLst>
            </a:custGeom>
            <a:noFill/>
            <a:ln w="28575" cap="flat" cmpd="sng">
              <a:solidFill>
                <a:srgbClr val="3333FF">
                  <a:alpha val="100000"/>
                </a:srgbClr>
              </a:solidFill>
              <a:prstDash val="solid"/>
              <a:headEnd type="none" w="med" len="med"/>
              <a:tailEnd type="none" w="med" len="med"/>
            </a:ln>
          </p:spPr>
          <p:txBody>
            <a:bodyPr/>
            <a:lstStyle/>
            <a:p>
              <a:endParaRPr lang="zh-CN" altLang="en-US"/>
            </a:p>
          </p:txBody>
        </p:sp>
        <p:sp>
          <p:nvSpPr>
            <p:cNvPr id="254987" name="文本框 254986"/>
            <p:cNvSpPr txBox="1"/>
            <p:nvPr/>
          </p:nvSpPr>
          <p:spPr>
            <a:xfrm>
              <a:off x="1516" y="624"/>
              <a:ext cx="372"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u</a:t>
              </a:r>
              <a:r>
                <a:rPr lang="en-US" altLang="zh-CN" b="1">
                  <a:latin typeface="Times New Roman" panose="02020603050405020304" pitchFamily="18" charset="0"/>
                </a:rPr>
                <a:t>, </a:t>
              </a:r>
              <a:r>
                <a:rPr lang="en-US" altLang="zh-CN" b="1" i="1">
                  <a:latin typeface="Times New Roman" panose="02020603050405020304" pitchFamily="18" charset="0"/>
                </a:rPr>
                <a:t>i</a:t>
              </a:r>
              <a:endParaRPr lang="en-US" altLang="zh-CN" b="1">
                <a:latin typeface="Times New Roman" panose="02020603050405020304" pitchFamily="18" charset="0"/>
              </a:endParaRPr>
            </a:p>
          </p:txBody>
        </p:sp>
        <p:sp>
          <p:nvSpPr>
            <p:cNvPr id="254988" name="文本框 254987"/>
            <p:cNvSpPr txBox="1"/>
            <p:nvPr/>
          </p:nvSpPr>
          <p:spPr>
            <a:xfrm>
              <a:off x="3532" y="864"/>
              <a:ext cx="223" cy="288"/>
            </a:xfrm>
            <a:prstGeom prst="rect">
              <a:avLst/>
            </a:prstGeom>
            <a:noFill/>
            <a:ln w="9525">
              <a:noFill/>
            </a:ln>
          </p:spPr>
          <p:txBody>
            <a:bodyPr wrap="none" anchor="t">
              <a:spAutoFit/>
            </a:bodyPr>
            <a:lstStyle/>
            <a:p>
              <a:pPr eaLnBrk="1" hangingPunct="1"/>
              <a:r>
                <a:rPr lang="en-US" altLang="zh-CN" b="1" i="1">
                  <a:solidFill>
                    <a:srgbClr val="FF0000"/>
                  </a:solidFill>
                  <a:latin typeface="Times New Roman" panose="02020603050405020304" pitchFamily="18" charset="0"/>
                </a:rPr>
                <a:t>u</a:t>
              </a:r>
              <a:endParaRPr lang="en-US" altLang="zh-CN" b="1">
                <a:latin typeface="Times New Roman" panose="02020603050405020304" pitchFamily="18" charset="0"/>
              </a:endParaRPr>
            </a:p>
          </p:txBody>
        </p:sp>
        <p:sp>
          <p:nvSpPr>
            <p:cNvPr id="254989" name="文本框 254988"/>
            <p:cNvSpPr txBox="1"/>
            <p:nvPr/>
          </p:nvSpPr>
          <p:spPr>
            <a:xfrm>
              <a:off x="3479" y="1152"/>
              <a:ext cx="217" cy="288"/>
            </a:xfrm>
            <a:prstGeom prst="rect">
              <a:avLst/>
            </a:prstGeom>
            <a:noFill/>
            <a:ln w="9525">
              <a:noFill/>
            </a:ln>
          </p:spPr>
          <p:txBody>
            <a:bodyPr wrap="none" anchor="t">
              <a:spAutoFit/>
            </a:bodyPr>
            <a:lstStyle/>
            <a:p>
              <a:pPr eaLnBrk="1" hangingPunct="1"/>
              <a:r>
                <a:rPr lang="en-US" altLang="zh-CN" b="1">
                  <a:solidFill>
                    <a:srgbClr val="3333FF"/>
                  </a:solidFill>
                  <a:latin typeface="Times New Roman" panose="02020603050405020304" pitchFamily="18" charset="0"/>
                </a:rPr>
                <a:t> </a:t>
              </a:r>
              <a:r>
                <a:rPr lang="en-US" altLang="zh-CN" b="1" i="1">
                  <a:solidFill>
                    <a:srgbClr val="3333FF"/>
                  </a:solidFill>
                  <a:latin typeface="Times New Roman" panose="02020603050405020304" pitchFamily="18" charset="0"/>
                </a:rPr>
                <a:t>i</a:t>
              </a:r>
              <a:endParaRPr lang="en-US" altLang="zh-CN" b="1">
                <a:latin typeface="Times New Roman" panose="02020603050405020304" pitchFamily="18" charset="0"/>
              </a:endParaRPr>
            </a:p>
          </p:txBody>
        </p:sp>
        <p:sp>
          <p:nvSpPr>
            <p:cNvPr id="254990" name="文本框 254989"/>
            <p:cNvSpPr txBox="1"/>
            <p:nvPr/>
          </p:nvSpPr>
          <p:spPr>
            <a:xfrm>
              <a:off x="1584" y="1440"/>
              <a:ext cx="255"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grpSp>
      <p:grpSp>
        <p:nvGrpSpPr>
          <p:cNvPr id="254991" name="组合 254990"/>
          <p:cNvGrpSpPr/>
          <p:nvPr/>
        </p:nvGrpSpPr>
        <p:grpSpPr>
          <a:xfrm>
            <a:off x="3783013" y="2247900"/>
            <a:ext cx="4294187" cy="2209800"/>
            <a:chOff x="2208" y="1872"/>
            <a:chExt cx="2705" cy="1392"/>
          </a:xfrm>
        </p:grpSpPr>
        <p:sp>
          <p:nvSpPr>
            <p:cNvPr id="254992" name="直接连接符 254991"/>
            <p:cNvSpPr/>
            <p:nvPr/>
          </p:nvSpPr>
          <p:spPr>
            <a:xfrm flipV="1">
              <a:off x="2832" y="1920"/>
              <a:ext cx="0" cy="1344"/>
            </a:xfrm>
            <a:prstGeom prst="line">
              <a:avLst/>
            </a:prstGeom>
            <a:ln w="19050" cap="flat" cmpd="sng">
              <a:solidFill>
                <a:schemeClr val="tx1"/>
              </a:solidFill>
              <a:prstDash val="solid"/>
              <a:headEnd type="none" w="med" len="med"/>
              <a:tailEnd type="stealth" w="sm" len="med"/>
            </a:ln>
          </p:spPr>
        </p:sp>
        <p:sp>
          <p:nvSpPr>
            <p:cNvPr id="254993" name="直接连接符 254992"/>
            <p:cNvSpPr/>
            <p:nvPr/>
          </p:nvSpPr>
          <p:spPr>
            <a:xfrm flipV="1">
              <a:off x="2393" y="2702"/>
              <a:ext cx="2429" cy="7"/>
            </a:xfrm>
            <a:prstGeom prst="line">
              <a:avLst/>
            </a:prstGeom>
            <a:ln w="19050" cap="flat" cmpd="sng">
              <a:solidFill>
                <a:schemeClr val="tx1"/>
              </a:solidFill>
              <a:prstDash val="solid"/>
              <a:headEnd type="none" w="med" len="med"/>
              <a:tailEnd type="stealth" w="sm" len="med"/>
            </a:ln>
          </p:spPr>
        </p:sp>
        <p:sp>
          <p:nvSpPr>
            <p:cNvPr id="254994" name="文本框 254993"/>
            <p:cNvSpPr txBox="1"/>
            <p:nvPr/>
          </p:nvSpPr>
          <p:spPr>
            <a:xfrm>
              <a:off x="4564" y="2699"/>
              <a:ext cx="349" cy="288"/>
            </a:xfrm>
            <a:prstGeom prst="rect">
              <a:avLst/>
            </a:prstGeom>
            <a:noFill/>
            <a:ln w="19050">
              <a:noFill/>
            </a:ln>
          </p:spPr>
          <p:txBody>
            <a:bodyPr wrap="none" anchor="t">
              <a:spAutoFit/>
            </a:bodyPr>
            <a:lstStyle/>
            <a:p>
              <a:pPr>
                <a:spcBef>
                  <a:spcPct val="0"/>
                </a:spcBef>
              </a:pP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t</a:t>
              </a:r>
            </a:p>
          </p:txBody>
        </p:sp>
        <p:sp>
          <p:nvSpPr>
            <p:cNvPr id="254995" name="任意多边形 254994"/>
            <p:cNvSpPr/>
            <p:nvPr/>
          </p:nvSpPr>
          <p:spPr>
            <a:xfrm>
              <a:off x="2382" y="2272"/>
              <a:ext cx="2118" cy="868"/>
            </a:xfrm>
            <a:custGeom>
              <a:avLst/>
              <a:gdLst/>
              <a:ahLst/>
              <a:cxnLst/>
              <a:rect l="0" t="0" r="0" b="0"/>
              <a:pathLst>
                <a:path w="2118" h="868">
                  <a:moveTo>
                    <a:pt x="0" y="734"/>
                  </a:moveTo>
                  <a:cubicBezTo>
                    <a:pt x="43" y="660"/>
                    <a:pt x="204" y="381"/>
                    <a:pt x="260" y="286"/>
                  </a:cubicBezTo>
                  <a:cubicBezTo>
                    <a:pt x="316" y="191"/>
                    <a:pt x="307" y="201"/>
                    <a:pt x="335" y="162"/>
                  </a:cubicBezTo>
                  <a:cubicBezTo>
                    <a:pt x="363" y="123"/>
                    <a:pt x="397" y="79"/>
                    <a:pt x="430" y="53"/>
                  </a:cubicBezTo>
                  <a:cubicBezTo>
                    <a:pt x="464" y="26"/>
                    <a:pt x="498" y="0"/>
                    <a:pt x="538" y="2"/>
                  </a:cubicBezTo>
                  <a:cubicBezTo>
                    <a:pt x="579" y="5"/>
                    <a:pt x="627" y="24"/>
                    <a:pt x="672" y="64"/>
                  </a:cubicBezTo>
                  <a:cubicBezTo>
                    <a:pt x="717" y="105"/>
                    <a:pt x="767" y="185"/>
                    <a:pt x="806" y="246"/>
                  </a:cubicBezTo>
                  <a:cubicBezTo>
                    <a:pt x="844" y="306"/>
                    <a:pt x="870" y="366"/>
                    <a:pt x="906" y="430"/>
                  </a:cubicBezTo>
                  <a:cubicBezTo>
                    <a:pt x="942" y="493"/>
                    <a:pt x="982" y="568"/>
                    <a:pt x="1019" y="628"/>
                  </a:cubicBezTo>
                  <a:cubicBezTo>
                    <a:pt x="1057" y="687"/>
                    <a:pt x="1086" y="749"/>
                    <a:pt x="1130" y="788"/>
                  </a:cubicBezTo>
                  <a:cubicBezTo>
                    <a:pt x="1174" y="827"/>
                    <a:pt x="1231" y="868"/>
                    <a:pt x="1284" y="862"/>
                  </a:cubicBezTo>
                  <a:cubicBezTo>
                    <a:pt x="1338" y="855"/>
                    <a:pt x="1390" y="817"/>
                    <a:pt x="1449" y="747"/>
                  </a:cubicBezTo>
                  <a:cubicBezTo>
                    <a:pt x="1508" y="677"/>
                    <a:pt x="1591" y="520"/>
                    <a:pt x="1637" y="442"/>
                  </a:cubicBezTo>
                  <a:cubicBezTo>
                    <a:pt x="1682" y="364"/>
                    <a:pt x="1685" y="339"/>
                    <a:pt x="1724" y="277"/>
                  </a:cubicBezTo>
                  <a:cubicBezTo>
                    <a:pt x="1764" y="215"/>
                    <a:pt x="1830" y="112"/>
                    <a:pt x="1876" y="67"/>
                  </a:cubicBezTo>
                  <a:cubicBezTo>
                    <a:pt x="1922" y="21"/>
                    <a:pt x="1962" y="7"/>
                    <a:pt x="2002" y="5"/>
                  </a:cubicBezTo>
                  <a:cubicBezTo>
                    <a:pt x="2043" y="2"/>
                    <a:pt x="2094" y="43"/>
                    <a:pt x="2118" y="53"/>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254996" name="任意多边形 254995"/>
            <p:cNvSpPr/>
            <p:nvPr/>
          </p:nvSpPr>
          <p:spPr>
            <a:xfrm flipV="1">
              <a:off x="2208" y="2489"/>
              <a:ext cx="2307" cy="432"/>
            </a:xfrm>
            <a:custGeom>
              <a:avLst/>
              <a:gdLst/>
              <a:ahLst/>
              <a:cxnLst/>
              <a:rect l="0" t="0" r="0" b="0"/>
              <a:pathLst>
                <a:path w="2307" h="432">
                  <a:moveTo>
                    <a:pt x="0" y="430"/>
                  </a:moveTo>
                  <a:cubicBezTo>
                    <a:pt x="27" y="423"/>
                    <a:pt x="99" y="421"/>
                    <a:pt x="160" y="385"/>
                  </a:cubicBezTo>
                  <a:cubicBezTo>
                    <a:pt x="220" y="349"/>
                    <a:pt x="296" y="270"/>
                    <a:pt x="363" y="215"/>
                  </a:cubicBezTo>
                  <a:cubicBezTo>
                    <a:pt x="430" y="160"/>
                    <a:pt x="498" y="88"/>
                    <a:pt x="561" y="53"/>
                  </a:cubicBezTo>
                  <a:cubicBezTo>
                    <a:pt x="624" y="18"/>
                    <a:pt x="682" y="0"/>
                    <a:pt x="741" y="2"/>
                  </a:cubicBezTo>
                  <a:cubicBezTo>
                    <a:pt x="800" y="5"/>
                    <a:pt x="858" y="31"/>
                    <a:pt x="916" y="67"/>
                  </a:cubicBezTo>
                  <a:cubicBezTo>
                    <a:pt x="974" y="103"/>
                    <a:pt x="1028" y="164"/>
                    <a:pt x="1094" y="217"/>
                  </a:cubicBezTo>
                  <a:cubicBezTo>
                    <a:pt x="1160" y="270"/>
                    <a:pt x="1252" y="349"/>
                    <a:pt x="1311" y="385"/>
                  </a:cubicBezTo>
                  <a:cubicBezTo>
                    <a:pt x="1370" y="421"/>
                    <a:pt x="1400" y="428"/>
                    <a:pt x="1446" y="430"/>
                  </a:cubicBezTo>
                  <a:cubicBezTo>
                    <a:pt x="1492" y="432"/>
                    <a:pt x="1540" y="421"/>
                    <a:pt x="1588" y="397"/>
                  </a:cubicBezTo>
                  <a:cubicBezTo>
                    <a:pt x="1636" y="373"/>
                    <a:pt x="1691" y="318"/>
                    <a:pt x="1731" y="286"/>
                  </a:cubicBezTo>
                  <a:cubicBezTo>
                    <a:pt x="1771" y="254"/>
                    <a:pt x="1791" y="239"/>
                    <a:pt x="1830" y="205"/>
                  </a:cubicBezTo>
                  <a:cubicBezTo>
                    <a:pt x="1869" y="171"/>
                    <a:pt x="1917" y="114"/>
                    <a:pt x="1968" y="82"/>
                  </a:cubicBezTo>
                  <a:cubicBezTo>
                    <a:pt x="2019" y="50"/>
                    <a:pt x="2091" y="22"/>
                    <a:pt x="2139" y="13"/>
                  </a:cubicBezTo>
                  <a:cubicBezTo>
                    <a:pt x="2187" y="4"/>
                    <a:pt x="2228" y="21"/>
                    <a:pt x="2256" y="28"/>
                  </a:cubicBezTo>
                  <a:cubicBezTo>
                    <a:pt x="2284" y="35"/>
                    <a:pt x="2297" y="47"/>
                    <a:pt x="2307" y="52"/>
                  </a:cubicBezTo>
                </a:path>
              </a:pathLst>
            </a:custGeom>
            <a:noFill/>
            <a:ln w="28575" cap="flat" cmpd="sng">
              <a:solidFill>
                <a:srgbClr val="3333FF">
                  <a:alpha val="100000"/>
                </a:srgbClr>
              </a:solidFill>
              <a:prstDash val="solid"/>
              <a:headEnd type="none" w="med" len="med"/>
              <a:tailEnd type="none" w="med" len="med"/>
            </a:ln>
          </p:spPr>
          <p:txBody>
            <a:bodyPr/>
            <a:lstStyle/>
            <a:p>
              <a:endParaRPr lang="zh-CN" altLang="en-US"/>
            </a:p>
          </p:txBody>
        </p:sp>
        <p:sp>
          <p:nvSpPr>
            <p:cNvPr id="254997" name="文本框 254996"/>
            <p:cNvSpPr txBox="1"/>
            <p:nvPr/>
          </p:nvSpPr>
          <p:spPr>
            <a:xfrm>
              <a:off x="2476" y="1872"/>
              <a:ext cx="372"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u</a:t>
              </a:r>
              <a:r>
                <a:rPr lang="en-US" altLang="zh-CN" b="1">
                  <a:latin typeface="Times New Roman" panose="02020603050405020304" pitchFamily="18" charset="0"/>
                </a:rPr>
                <a:t>, </a:t>
              </a:r>
              <a:r>
                <a:rPr lang="en-US" altLang="zh-CN" b="1" i="1">
                  <a:latin typeface="Times New Roman" panose="02020603050405020304" pitchFamily="18" charset="0"/>
                </a:rPr>
                <a:t>i</a:t>
              </a:r>
              <a:endParaRPr lang="en-US" altLang="zh-CN" b="1">
                <a:latin typeface="Times New Roman" panose="02020603050405020304" pitchFamily="18" charset="0"/>
              </a:endParaRPr>
            </a:p>
          </p:txBody>
        </p:sp>
        <p:sp>
          <p:nvSpPr>
            <p:cNvPr id="254998" name="文本框 254997"/>
            <p:cNvSpPr txBox="1"/>
            <p:nvPr/>
          </p:nvSpPr>
          <p:spPr>
            <a:xfrm>
              <a:off x="4492" y="2112"/>
              <a:ext cx="223" cy="288"/>
            </a:xfrm>
            <a:prstGeom prst="rect">
              <a:avLst/>
            </a:prstGeom>
            <a:noFill/>
            <a:ln w="9525">
              <a:noFill/>
            </a:ln>
          </p:spPr>
          <p:txBody>
            <a:bodyPr wrap="none" anchor="t">
              <a:spAutoFit/>
            </a:bodyPr>
            <a:lstStyle/>
            <a:p>
              <a:pPr eaLnBrk="1" hangingPunct="1"/>
              <a:r>
                <a:rPr lang="en-US" altLang="zh-CN" b="1" i="1">
                  <a:solidFill>
                    <a:srgbClr val="FF0000"/>
                  </a:solidFill>
                  <a:latin typeface="Times New Roman" panose="02020603050405020304" pitchFamily="18" charset="0"/>
                </a:rPr>
                <a:t>u</a:t>
              </a:r>
              <a:endParaRPr lang="en-US" altLang="zh-CN" b="1">
                <a:latin typeface="Times New Roman" panose="02020603050405020304" pitchFamily="18" charset="0"/>
              </a:endParaRPr>
            </a:p>
          </p:txBody>
        </p:sp>
        <p:sp>
          <p:nvSpPr>
            <p:cNvPr id="254999" name="文本框 254998"/>
            <p:cNvSpPr txBox="1"/>
            <p:nvPr/>
          </p:nvSpPr>
          <p:spPr>
            <a:xfrm>
              <a:off x="4439" y="2736"/>
              <a:ext cx="217" cy="288"/>
            </a:xfrm>
            <a:prstGeom prst="rect">
              <a:avLst/>
            </a:prstGeom>
            <a:noFill/>
            <a:ln w="9525">
              <a:noFill/>
            </a:ln>
          </p:spPr>
          <p:txBody>
            <a:bodyPr wrap="none" anchor="t">
              <a:spAutoFit/>
            </a:bodyPr>
            <a:lstStyle/>
            <a:p>
              <a:pPr eaLnBrk="1" hangingPunct="1"/>
              <a:r>
                <a:rPr lang="en-US" altLang="zh-CN" b="1">
                  <a:solidFill>
                    <a:srgbClr val="3333FF"/>
                  </a:solidFill>
                  <a:latin typeface="Times New Roman" panose="02020603050405020304" pitchFamily="18" charset="0"/>
                </a:rPr>
                <a:t> </a:t>
              </a:r>
              <a:r>
                <a:rPr lang="en-US" altLang="zh-CN" b="1" i="1">
                  <a:solidFill>
                    <a:srgbClr val="3333FF"/>
                  </a:solidFill>
                  <a:latin typeface="Times New Roman" panose="02020603050405020304" pitchFamily="18" charset="0"/>
                </a:rPr>
                <a:t>i</a:t>
              </a:r>
              <a:endParaRPr lang="en-US" altLang="zh-CN" b="1">
                <a:latin typeface="Times New Roman" panose="02020603050405020304" pitchFamily="18" charset="0"/>
              </a:endParaRPr>
            </a:p>
          </p:txBody>
        </p:sp>
        <p:sp>
          <p:nvSpPr>
            <p:cNvPr id="255000" name="文本框 254999"/>
            <p:cNvSpPr txBox="1"/>
            <p:nvPr/>
          </p:nvSpPr>
          <p:spPr>
            <a:xfrm>
              <a:off x="2544" y="2784"/>
              <a:ext cx="255"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grpSp>
      <p:grpSp>
        <p:nvGrpSpPr>
          <p:cNvPr id="255003" name="组合 255002"/>
          <p:cNvGrpSpPr/>
          <p:nvPr/>
        </p:nvGrpSpPr>
        <p:grpSpPr>
          <a:xfrm>
            <a:off x="3935413" y="4324350"/>
            <a:ext cx="4176712" cy="2457450"/>
            <a:chOff x="2479" y="2724"/>
            <a:chExt cx="2631" cy="1548"/>
          </a:xfrm>
        </p:grpSpPr>
        <p:sp>
          <p:nvSpPr>
            <p:cNvPr id="255004" name="直接连接符 255003"/>
            <p:cNvSpPr/>
            <p:nvPr/>
          </p:nvSpPr>
          <p:spPr>
            <a:xfrm flipV="1">
              <a:off x="3012" y="2873"/>
              <a:ext cx="0" cy="1399"/>
            </a:xfrm>
            <a:prstGeom prst="line">
              <a:avLst/>
            </a:prstGeom>
            <a:ln w="19050" cap="flat" cmpd="sng">
              <a:solidFill>
                <a:schemeClr val="tx1"/>
              </a:solidFill>
              <a:prstDash val="solid"/>
              <a:headEnd type="none" w="med" len="med"/>
              <a:tailEnd type="stealth" w="sm" len="med"/>
            </a:ln>
          </p:spPr>
        </p:sp>
        <p:sp>
          <p:nvSpPr>
            <p:cNvPr id="255005" name="直接连接符 255004"/>
            <p:cNvSpPr/>
            <p:nvPr/>
          </p:nvSpPr>
          <p:spPr>
            <a:xfrm flipV="1">
              <a:off x="2479" y="3721"/>
              <a:ext cx="2553" cy="8"/>
            </a:xfrm>
            <a:prstGeom prst="line">
              <a:avLst/>
            </a:prstGeom>
            <a:ln w="19050" cap="flat" cmpd="sng">
              <a:solidFill>
                <a:schemeClr val="tx1"/>
              </a:solidFill>
              <a:prstDash val="solid"/>
              <a:headEnd type="none" w="med" len="med"/>
              <a:tailEnd type="stealth" w="sm" len="med"/>
            </a:ln>
          </p:spPr>
        </p:sp>
        <p:sp>
          <p:nvSpPr>
            <p:cNvPr id="255006" name="文本框 255005"/>
            <p:cNvSpPr txBox="1"/>
            <p:nvPr/>
          </p:nvSpPr>
          <p:spPr>
            <a:xfrm>
              <a:off x="4761" y="3717"/>
              <a:ext cx="349" cy="288"/>
            </a:xfrm>
            <a:prstGeom prst="rect">
              <a:avLst/>
            </a:prstGeom>
            <a:noFill/>
            <a:ln w="19050">
              <a:noFill/>
            </a:ln>
          </p:spPr>
          <p:txBody>
            <a:bodyPr wrap="none" anchor="t">
              <a:spAutoFit/>
            </a:bodyPr>
            <a:lstStyle/>
            <a:p>
              <a:pPr>
                <a:spcBef>
                  <a:spcPct val="0"/>
                </a:spcBef>
              </a:pP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t</a:t>
              </a:r>
            </a:p>
          </p:txBody>
        </p:sp>
        <p:sp>
          <p:nvSpPr>
            <p:cNvPr id="255007" name="任意多边形 255006"/>
            <p:cNvSpPr/>
            <p:nvPr/>
          </p:nvSpPr>
          <p:spPr>
            <a:xfrm>
              <a:off x="2751" y="3244"/>
              <a:ext cx="2039" cy="963"/>
            </a:xfrm>
            <a:custGeom>
              <a:avLst/>
              <a:gdLst/>
              <a:ahLst/>
              <a:cxnLst/>
              <a:rect l="0" t="0" r="0" b="0"/>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255008" name="任意多边形 255007"/>
            <p:cNvSpPr/>
            <p:nvPr/>
          </p:nvSpPr>
          <p:spPr>
            <a:xfrm>
              <a:off x="2748" y="3485"/>
              <a:ext cx="2039" cy="478"/>
            </a:xfrm>
            <a:custGeom>
              <a:avLst/>
              <a:gdLst/>
              <a:ahLst/>
              <a:cxnLst/>
              <a:rect l="0" t="0" r="0" b="0"/>
              <a:pathLst>
                <a:path w="2262" h="541">
                  <a:moveTo>
                    <a:pt x="0" y="540"/>
                  </a:moveTo>
                  <a:cubicBezTo>
                    <a:pt x="31" y="531"/>
                    <a:pt x="115" y="528"/>
                    <a:pt x="186" y="483"/>
                  </a:cubicBezTo>
                  <a:cubicBezTo>
                    <a:pt x="257" y="438"/>
                    <a:pt x="345" y="339"/>
                    <a:pt x="423" y="270"/>
                  </a:cubicBezTo>
                  <a:cubicBezTo>
                    <a:pt x="501" y="201"/>
                    <a:pt x="581" y="110"/>
                    <a:pt x="654" y="66"/>
                  </a:cubicBezTo>
                  <a:cubicBezTo>
                    <a:pt x="727" y="22"/>
                    <a:pt x="795" y="0"/>
                    <a:pt x="864" y="3"/>
                  </a:cubicBezTo>
                  <a:cubicBezTo>
                    <a:pt x="933" y="6"/>
                    <a:pt x="1000" y="39"/>
                    <a:pt x="1068" y="84"/>
                  </a:cubicBezTo>
                  <a:cubicBezTo>
                    <a:pt x="1136" y="129"/>
                    <a:pt x="1198" y="205"/>
                    <a:pt x="1275" y="273"/>
                  </a:cubicBezTo>
                  <a:cubicBezTo>
                    <a:pt x="1352" y="341"/>
                    <a:pt x="1462" y="451"/>
                    <a:pt x="1533" y="495"/>
                  </a:cubicBezTo>
                  <a:cubicBezTo>
                    <a:pt x="1604" y="539"/>
                    <a:pt x="1645" y="539"/>
                    <a:pt x="1698" y="540"/>
                  </a:cubicBezTo>
                  <a:cubicBezTo>
                    <a:pt x="1751" y="541"/>
                    <a:pt x="1797" y="527"/>
                    <a:pt x="1851" y="498"/>
                  </a:cubicBezTo>
                  <a:cubicBezTo>
                    <a:pt x="1905" y="469"/>
                    <a:pt x="1978" y="405"/>
                    <a:pt x="2025" y="366"/>
                  </a:cubicBezTo>
                  <a:cubicBezTo>
                    <a:pt x="2072" y="327"/>
                    <a:pt x="2093" y="299"/>
                    <a:pt x="2133" y="261"/>
                  </a:cubicBezTo>
                  <a:cubicBezTo>
                    <a:pt x="2173" y="223"/>
                    <a:pt x="2235" y="166"/>
                    <a:pt x="2262" y="141"/>
                  </a:cubicBezTo>
                </a:path>
              </a:pathLst>
            </a:custGeom>
            <a:noFill/>
            <a:ln w="28575" cap="flat" cmpd="sng">
              <a:solidFill>
                <a:srgbClr val="3333FF">
                  <a:alpha val="100000"/>
                </a:srgbClr>
              </a:solidFill>
              <a:prstDash val="solid"/>
              <a:headEnd type="none" w="med" len="med"/>
              <a:tailEnd type="none" w="med" len="med"/>
            </a:ln>
          </p:spPr>
          <p:txBody>
            <a:bodyPr/>
            <a:lstStyle/>
            <a:p>
              <a:endParaRPr lang="zh-CN" altLang="en-US"/>
            </a:p>
          </p:txBody>
        </p:sp>
        <p:sp>
          <p:nvSpPr>
            <p:cNvPr id="255009" name="文本框 255008"/>
            <p:cNvSpPr txBox="1"/>
            <p:nvPr/>
          </p:nvSpPr>
          <p:spPr>
            <a:xfrm>
              <a:off x="2603" y="2800"/>
              <a:ext cx="372"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u</a:t>
              </a:r>
              <a:r>
                <a:rPr lang="en-US" altLang="zh-CN" b="1">
                  <a:latin typeface="Times New Roman" panose="02020603050405020304" pitchFamily="18" charset="0"/>
                </a:rPr>
                <a:t>, </a:t>
              </a:r>
              <a:r>
                <a:rPr lang="en-US" altLang="zh-CN" b="1" i="1">
                  <a:latin typeface="Times New Roman" panose="02020603050405020304" pitchFamily="18" charset="0"/>
                </a:rPr>
                <a:t>i</a:t>
              </a:r>
              <a:endParaRPr lang="en-US" altLang="zh-CN" b="1">
                <a:latin typeface="Times New Roman" panose="02020603050405020304" pitchFamily="18" charset="0"/>
              </a:endParaRPr>
            </a:p>
          </p:txBody>
        </p:sp>
        <p:sp>
          <p:nvSpPr>
            <p:cNvPr id="255010" name="文本框 255009"/>
            <p:cNvSpPr txBox="1"/>
            <p:nvPr/>
          </p:nvSpPr>
          <p:spPr>
            <a:xfrm>
              <a:off x="3259" y="3067"/>
              <a:ext cx="223" cy="288"/>
            </a:xfrm>
            <a:prstGeom prst="rect">
              <a:avLst/>
            </a:prstGeom>
            <a:noFill/>
            <a:ln w="9525">
              <a:noFill/>
            </a:ln>
          </p:spPr>
          <p:txBody>
            <a:bodyPr wrap="none" anchor="t">
              <a:spAutoFit/>
            </a:bodyPr>
            <a:lstStyle/>
            <a:p>
              <a:pPr eaLnBrk="1" hangingPunct="1"/>
              <a:r>
                <a:rPr lang="en-US" altLang="zh-CN" b="1" i="1">
                  <a:solidFill>
                    <a:srgbClr val="FF0000"/>
                  </a:solidFill>
                  <a:latin typeface="Times New Roman" panose="02020603050405020304" pitchFamily="18" charset="0"/>
                </a:rPr>
                <a:t>u</a:t>
              </a:r>
              <a:endParaRPr lang="en-US" altLang="zh-CN" b="1">
                <a:latin typeface="Times New Roman" panose="02020603050405020304" pitchFamily="18" charset="0"/>
              </a:endParaRPr>
            </a:p>
          </p:txBody>
        </p:sp>
        <p:sp>
          <p:nvSpPr>
            <p:cNvPr id="255011" name="文本框 255010"/>
            <p:cNvSpPr txBox="1"/>
            <p:nvPr/>
          </p:nvSpPr>
          <p:spPr>
            <a:xfrm>
              <a:off x="3717" y="3417"/>
              <a:ext cx="217" cy="288"/>
            </a:xfrm>
            <a:prstGeom prst="rect">
              <a:avLst/>
            </a:prstGeom>
            <a:noFill/>
            <a:ln w="9525">
              <a:noFill/>
            </a:ln>
          </p:spPr>
          <p:txBody>
            <a:bodyPr wrap="none" anchor="t">
              <a:spAutoFit/>
            </a:bodyPr>
            <a:lstStyle/>
            <a:p>
              <a:pPr eaLnBrk="1" hangingPunct="1"/>
              <a:r>
                <a:rPr lang="en-US" altLang="zh-CN" b="1">
                  <a:solidFill>
                    <a:srgbClr val="3333FF"/>
                  </a:solidFill>
                  <a:latin typeface="Times New Roman" panose="02020603050405020304" pitchFamily="18" charset="0"/>
                </a:rPr>
                <a:t> </a:t>
              </a:r>
              <a:r>
                <a:rPr lang="en-US" altLang="zh-CN" b="1" i="1">
                  <a:solidFill>
                    <a:srgbClr val="3333FF"/>
                  </a:solidFill>
                  <a:latin typeface="Times New Roman" panose="02020603050405020304" pitchFamily="18" charset="0"/>
                </a:rPr>
                <a:t>i</a:t>
              </a:r>
              <a:endParaRPr lang="en-US" altLang="zh-CN" b="1">
                <a:latin typeface="Times New Roman" panose="02020603050405020304" pitchFamily="18" charset="0"/>
              </a:endParaRPr>
            </a:p>
          </p:txBody>
        </p:sp>
        <p:sp>
          <p:nvSpPr>
            <p:cNvPr id="255012" name="文本框 255011"/>
            <p:cNvSpPr txBox="1"/>
            <p:nvPr/>
          </p:nvSpPr>
          <p:spPr>
            <a:xfrm>
              <a:off x="2997" y="3712"/>
              <a:ext cx="255"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sp>
          <p:nvSpPr>
            <p:cNvPr id="255013" name="直接连接符 255012"/>
            <p:cNvSpPr/>
            <p:nvPr/>
          </p:nvSpPr>
          <p:spPr>
            <a:xfrm flipV="1">
              <a:off x="3482" y="2800"/>
              <a:ext cx="0" cy="685"/>
            </a:xfrm>
            <a:prstGeom prst="line">
              <a:avLst/>
            </a:prstGeom>
            <a:ln w="9525" cap="flat" cmpd="sng">
              <a:solidFill>
                <a:schemeClr val="tx1"/>
              </a:solidFill>
              <a:prstDash val="dash"/>
              <a:headEnd type="none" w="med" len="med"/>
              <a:tailEnd type="none" w="med" len="med"/>
            </a:ln>
          </p:spPr>
        </p:sp>
        <p:sp>
          <p:nvSpPr>
            <p:cNvPr id="255014" name="直接连接符 255013"/>
            <p:cNvSpPr/>
            <p:nvPr/>
          </p:nvSpPr>
          <p:spPr>
            <a:xfrm>
              <a:off x="3132" y="2800"/>
              <a:ext cx="0" cy="444"/>
            </a:xfrm>
            <a:prstGeom prst="line">
              <a:avLst/>
            </a:prstGeom>
            <a:ln w="9525" cap="flat" cmpd="sng">
              <a:solidFill>
                <a:schemeClr val="tx1"/>
              </a:solidFill>
              <a:prstDash val="dash"/>
              <a:headEnd type="none" w="med" len="med"/>
              <a:tailEnd type="none" w="med" len="med"/>
            </a:ln>
          </p:spPr>
        </p:sp>
        <p:sp>
          <p:nvSpPr>
            <p:cNvPr id="255015" name="直接连接符 255014"/>
            <p:cNvSpPr/>
            <p:nvPr/>
          </p:nvSpPr>
          <p:spPr>
            <a:xfrm>
              <a:off x="3132" y="3067"/>
              <a:ext cx="350" cy="0"/>
            </a:xfrm>
            <a:prstGeom prst="line">
              <a:avLst/>
            </a:prstGeom>
            <a:ln w="9525" cap="flat" cmpd="sng">
              <a:solidFill>
                <a:schemeClr val="tx1"/>
              </a:solidFill>
              <a:prstDash val="solid"/>
              <a:headEnd type="triangle" w="med" len="med"/>
              <a:tailEnd type="triangle" w="med" len="med"/>
            </a:ln>
          </p:spPr>
        </p:sp>
        <p:sp>
          <p:nvSpPr>
            <p:cNvPr id="255016" name="矩形 255015"/>
            <p:cNvSpPr/>
            <p:nvPr/>
          </p:nvSpPr>
          <p:spPr>
            <a:xfrm>
              <a:off x="3127" y="2724"/>
              <a:ext cx="370" cy="288"/>
            </a:xfrm>
            <a:prstGeom prst="rect">
              <a:avLst/>
            </a:prstGeom>
            <a:noFill/>
            <a:ln w="9525">
              <a:noFill/>
            </a:ln>
          </p:spPr>
          <p:txBody>
            <a:bodyPr wrap="none" anchor="t">
              <a:spAutoFit/>
            </a:bodyPr>
            <a:lstStyle/>
            <a:p>
              <a:r>
                <a:rPr lang="en-US" altLang="zh-CN" b="1">
                  <a:latin typeface="Symbol" panose="05050102010706020507" pitchFamily="18" charset="2"/>
                </a:rPr>
                <a:t>p/2</a:t>
              </a:r>
            </a:p>
          </p:txBody>
        </p:sp>
      </p:grpSp>
      <p:sp>
        <p:nvSpPr>
          <p:cNvPr id="255017" name="文本框 255016"/>
          <p:cNvSpPr txBox="1"/>
          <p:nvPr/>
        </p:nvSpPr>
        <p:spPr>
          <a:xfrm>
            <a:off x="1047750" y="5634038"/>
            <a:ext cx="2647950" cy="457200"/>
          </a:xfrm>
          <a:prstGeom prst="rect">
            <a:avLst/>
          </a:prstGeom>
          <a:noFill/>
          <a:ln w="9525">
            <a:noFill/>
          </a:ln>
        </p:spPr>
        <p:txBody>
          <a:bodyPr>
            <a:spAutoFit/>
          </a:bodyPr>
          <a:lstStyle/>
          <a:p>
            <a:pPr algn="just" eaLnBrk="1" hangingPunct="1">
              <a:spcBef>
                <a:spcPct val="0"/>
              </a:spcBef>
            </a:pPr>
            <a:r>
              <a:rPr lang="en-US" altLang="zh-CN" b="1" i="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 </a:t>
            </a:r>
            <a:r>
              <a:rPr lang="en-US" altLang="zh-CN" b="1" dirty="0">
                <a:latin typeface="Symbol" panose="05050102010706020507" pitchFamily="18" charset="2"/>
              </a:rPr>
              <a:t>p/2</a:t>
            </a:r>
            <a:r>
              <a:rPr lang="zh-CN" altLang="en-US" b="1" dirty="0">
                <a:latin typeface="Symbol" panose="05050102010706020507" pitchFamily="18" charset="2"/>
              </a:rPr>
              <a:t>，</a:t>
            </a:r>
            <a:r>
              <a:rPr lang="zh-CN" altLang="en-US" b="1" dirty="0">
                <a:solidFill>
                  <a:srgbClr val="FF0000"/>
                </a:solidFill>
                <a:latin typeface="Times New Roman" panose="02020603050405020304" pitchFamily="18" charset="0"/>
              </a:rPr>
              <a:t>正交</a:t>
            </a:r>
            <a:r>
              <a:rPr lang="zh-CN" altLang="en-US" b="1" dirty="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54980"/>
                                        </p:tgtEl>
                                        <p:attrNameLst>
                                          <p:attrName>style.visibility</p:attrName>
                                        </p:attrNameLst>
                                      </p:cBhvr>
                                      <p:to>
                                        <p:strVal val="visible"/>
                                      </p:to>
                                    </p:set>
                                    <p:anim calcmode="lin" valueType="num">
                                      <p:cBhvr>
                                        <p:cTn id="7" dur="1000" fill="hold"/>
                                        <p:tgtEl>
                                          <p:spTgt spid="254980"/>
                                        </p:tgtEl>
                                        <p:attrNameLst>
                                          <p:attrName>ppt_w</p:attrName>
                                        </p:attrNameLst>
                                      </p:cBhvr>
                                      <p:tavLst>
                                        <p:tav tm="0">
                                          <p:val>
                                            <p:fltVal val="0"/>
                                          </p:val>
                                        </p:tav>
                                        <p:tav tm="100000">
                                          <p:val>
                                            <p:strVal val="#ppt_w"/>
                                          </p:val>
                                        </p:tav>
                                      </p:tavLst>
                                    </p:anim>
                                    <p:anim calcmode="lin" valueType="num">
                                      <p:cBhvr>
                                        <p:cTn id="8" dur="1000" fill="hold"/>
                                        <p:tgtEl>
                                          <p:spTgt spid="254980"/>
                                        </p:tgtEl>
                                        <p:attrNameLst>
                                          <p:attrName>ppt_h</p:attrName>
                                        </p:attrNameLst>
                                      </p:cBhvr>
                                      <p:tavLst>
                                        <p:tav tm="0">
                                          <p:val>
                                            <p:fltVal val="0"/>
                                          </p:val>
                                        </p:tav>
                                        <p:tav tm="100000">
                                          <p:val>
                                            <p:strVal val="#ppt_h"/>
                                          </p:val>
                                        </p:tav>
                                      </p:tavLst>
                                    </p:anim>
                                    <p:anim calcmode="lin" valueType="num">
                                      <p:cBhvr>
                                        <p:cTn id="9" dur="1000" fill="hold"/>
                                        <p:tgtEl>
                                          <p:spTgt spid="25498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498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54978"/>
                                        </p:tgtEl>
                                        <p:attrNameLst>
                                          <p:attrName>style.visibility</p:attrName>
                                        </p:attrNameLst>
                                      </p:cBhvr>
                                      <p:to>
                                        <p:strVal val="visible"/>
                                      </p:to>
                                    </p:set>
                                    <p:anim calcmode="lin" valueType="num">
                                      <p:cBhvr additive="base">
                                        <p:cTn id="15" dur="500" fill="hold"/>
                                        <p:tgtEl>
                                          <p:spTgt spid="254978"/>
                                        </p:tgtEl>
                                        <p:attrNameLst>
                                          <p:attrName>ppt_x</p:attrName>
                                        </p:attrNameLst>
                                      </p:cBhvr>
                                      <p:tavLst>
                                        <p:tav tm="0">
                                          <p:val>
                                            <p:strVal val="0-#ppt_w/2"/>
                                          </p:val>
                                        </p:tav>
                                        <p:tav tm="100000">
                                          <p:val>
                                            <p:strVal val="#ppt_x"/>
                                          </p:val>
                                        </p:tav>
                                      </p:tavLst>
                                    </p:anim>
                                    <p:anim calcmode="lin" valueType="num">
                                      <p:cBhvr additive="base">
                                        <p:cTn id="16" dur="500" fill="hold"/>
                                        <p:tgtEl>
                                          <p:spTgt spid="25497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54981"/>
                                        </p:tgtEl>
                                        <p:attrNameLst>
                                          <p:attrName>style.visibility</p:attrName>
                                        </p:attrNameLst>
                                      </p:cBhvr>
                                      <p:to>
                                        <p:strVal val="visible"/>
                                      </p:to>
                                    </p:set>
                                    <p:anim calcmode="lin" valueType="num">
                                      <p:cBhvr additive="base">
                                        <p:cTn id="21" dur="500" fill="hold"/>
                                        <p:tgtEl>
                                          <p:spTgt spid="254981"/>
                                        </p:tgtEl>
                                        <p:attrNameLst>
                                          <p:attrName>ppt_x</p:attrName>
                                        </p:attrNameLst>
                                      </p:cBhvr>
                                      <p:tavLst>
                                        <p:tav tm="0">
                                          <p:val>
                                            <p:strVal val="0-#ppt_w/2"/>
                                          </p:val>
                                        </p:tav>
                                        <p:tav tm="100000">
                                          <p:val>
                                            <p:strVal val="#ppt_x"/>
                                          </p:val>
                                        </p:tav>
                                      </p:tavLst>
                                    </p:anim>
                                    <p:anim calcmode="lin" valueType="num">
                                      <p:cBhvr additive="base">
                                        <p:cTn id="22" dur="500" fill="hold"/>
                                        <p:tgtEl>
                                          <p:spTgt spid="25498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54979"/>
                                        </p:tgtEl>
                                        <p:attrNameLst>
                                          <p:attrName>style.visibility</p:attrName>
                                        </p:attrNameLst>
                                      </p:cBhvr>
                                      <p:to>
                                        <p:strVal val="visible"/>
                                      </p:to>
                                    </p:set>
                                    <p:anim calcmode="lin" valueType="num">
                                      <p:cBhvr additive="base">
                                        <p:cTn id="27" dur="500" fill="hold"/>
                                        <p:tgtEl>
                                          <p:spTgt spid="254979"/>
                                        </p:tgtEl>
                                        <p:attrNameLst>
                                          <p:attrName>ppt_x</p:attrName>
                                        </p:attrNameLst>
                                      </p:cBhvr>
                                      <p:tavLst>
                                        <p:tav tm="0">
                                          <p:val>
                                            <p:strVal val="0-#ppt_w/2"/>
                                          </p:val>
                                        </p:tav>
                                        <p:tav tm="100000">
                                          <p:val>
                                            <p:strVal val="#ppt_x"/>
                                          </p:val>
                                        </p:tav>
                                      </p:tavLst>
                                    </p:anim>
                                    <p:anim calcmode="lin" valueType="num">
                                      <p:cBhvr additive="base">
                                        <p:cTn id="28" dur="500" fill="hold"/>
                                        <p:tgtEl>
                                          <p:spTgt spid="25497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54991"/>
                                        </p:tgtEl>
                                        <p:attrNameLst>
                                          <p:attrName>style.visibility</p:attrName>
                                        </p:attrNameLst>
                                      </p:cBhvr>
                                      <p:to>
                                        <p:strVal val="visible"/>
                                      </p:to>
                                    </p:set>
                                    <p:anim calcmode="lin" valueType="num">
                                      <p:cBhvr additive="base">
                                        <p:cTn id="33" dur="500" fill="hold"/>
                                        <p:tgtEl>
                                          <p:spTgt spid="254991"/>
                                        </p:tgtEl>
                                        <p:attrNameLst>
                                          <p:attrName>ppt_x</p:attrName>
                                        </p:attrNameLst>
                                      </p:cBhvr>
                                      <p:tavLst>
                                        <p:tav tm="0">
                                          <p:val>
                                            <p:strVal val="0-#ppt_w/2"/>
                                          </p:val>
                                        </p:tav>
                                        <p:tav tm="100000">
                                          <p:val>
                                            <p:strVal val="#ppt_x"/>
                                          </p:val>
                                        </p:tav>
                                      </p:tavLst>
                                    </p:anim>
                                    <p:anim calcmode="lin" valueType="num">
                                      <p:cBhvr additive="base">
                                        <p:cTn id="34" dur="500" fill="hold"/>
                                        <p:tgtEl>
                                          <p:spTgt spid="25499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55017"/>
                                        </p:tgtEl>
                                        <p:attrNameLst>
                                          <p:attrName>style.visibility</p:attrName>
                                        </p:attrNameLst>
                                      </p:cBhvr>
                                      <p:to>
                                        <p:strVal val="visible"/>
                                      </p:to>
                                    </p:set>
                                    <p:anim calcmode="lin" valueType="num">
                                      <p:cBhvr additive="base">
                                        <p:cTn id="39" dur="500" fill="hold"/>
                                        <p:tgtEl>
                                          <p:spTgt spid="255017"/>
                                        </p:tgtEl>
                                        <p:attrNameLst>
                                          <p:attrName>ppt_x</p:attrName>
                                        </p:attrNameLst>
                                      </p:cBhvr>
                                      <p:tavLst>
                                        <p:tav tm="0">
                                          <p:val>
                                            <p:strVal val="0-#ppt_w/2"/>
                                          </p:val>
                                        </p:tav>
                                        <p:tav tm="100000">
                                          <p:val>
                                            <p:strVal val="#ppt_x"/>
                                          </p:val>
                                        </p:tav>
                                      </p:tavLst>
                                    </p:anim>
                                    <p:anim calcmode="lin" valueType="num">
                                      <p:cBhvr additive="base">
                                        <p:cTn id="40" dur="500" fill="hold"/>
                                        <p:tgtEl>
                                          <p:spTgt spid="2550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55003"/>
                                        </p:tgtEl>
                                        <p:attrNameLst>
                                          <p:attrName>style.visibility</p:attrName>
                                        </p:attrNameLst>
                                      </p:cBhvr>
                                      <p:to>
                                        <p:strVal val="visible"/>
                                      </p:to>
                                    </p:set>
                                    <p:anim calcmode="lin" valueType="num">
                                      <p:cBhvr additive="base">
                                        <p:cTn id="45" dur="500" fill="hold"/>
                                        <p:tgtEl>
                                          <p:spTgt spid="255003"/>
                                        </p:tgtEl>
                                        <p:attrNameLst>
                                          <p:attrName>ppt_x</p:attrName>
                                        </p:attrNameLst>
                                      </p:cBhvr>
                                      <p:tavLst>
                                        <p:tav tm="0">
                                          <p:val>
                                            <p:strVal val="0-#ppt_w/2"/>
                                          </p:val>
                                        </p:tav>
                                        <p:tav tm="100000">
                                          <p:val>
                                            <p:strVal val="#ppt_x"/>
                                          </p:val>
                                        </p:tav>
                                      </p:tavLst>
                                    </p:anim>
                                    <p:anim calcmode="lin" valueType="num">
                                      <p:cBhvr additive="base">
                                        <p:cTn id="46" dur="500" fill="hold"/>
                                        <p:tgtEl>
                                          <p:spTgt spid="255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p:bldP spid="254979" grpId="0"/>
      <p:bldP spid="254980" grpId="0"/>
      <p:bldP spid="2550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文本框 272385"/>
          <p:cNvSpPr txBox="1"/>
          <p:nvPr/>
        </p:nvSpPr>
        <p:spPr>
          <a:xfrm>
            <a:off x="1227138" y="1662113"/>
            <a:ext cx="7234237" cy="1684244"/>
          </a:xfrm>
          <a:prstGeom prst="rect">
            <a:avLst/>
          </a:prstGeom>
          <a:noFill/>
          <a:ln w="9525">
            <a:noFill/>
          </a:ln>
        </p:spPr>
        <p:txBody>
          <a:bodyPr>
            <a:spAutoFit/>
          </a:bodyPr>
          <a:lstStyle/>
          <a:p>
            <a:pPr algn="just" eaLnBrk="1" hangingPunct="1">
              <a:lnSpc>
                <a:spcPct val="150000"/>
              </a:lnSpc>
              <a:spcBef>
                <a:spcPct val="0"/>
              </a:spcBef>
            </a:pPr>
            <a:r>
              <a:rPr lang="zh-CN" altLang="en-US" b="1" dirty="0">
                <a:latin typeface="Times New Roman" panose="02020603050405020304" pitchFamily="18" charset="0"/>
              </a:rPr>
              <a:t>正弦量有</a:t>
            </a:r>
            <a:r>
              <a:rPr lang="zh-CN" altLang="en-US" b="1" dirty="0">
                <a:solidFill>
                  <a:schemeClr val="accent2"/>
                </a:solidFill>
                <a:latin typeface="Times New Roman" panose="02020603050405020304" pitchFamily="18" charset="0"/>
              </a:rPr>
              <a:t>三要素：</a:t>
            </a:r>
            <a:r>
              <a:rPr lang="zh-CN" altLang="en-US" b="1" u="sng" dirty="0">
                <a:solidFill>
                  <a:srgbClr val="FF0000"/>
                </a:solidFill>
                <a:latin typeface="Times New Roman" panose="02020603050405020304" pitchFamily="18" charset="0"/>
              </a:rPr>
              <a:t>频率</a:t>
            </a:r>
            <a:r>
              <a:rPr lang="zh-CN" altLang="en-US" b="1" dirty="0">
                <a:latin typeface="Times New Roman" panose="02020603050405020304" pitchFamily="18" charset="0"/>
              </a:rPr>
              <a:t>、幅值、初相位。写出正弦量的三角函数表达式或画出波形图都可以将其三要素形象地表示出来。</a:t>
            </a:r>
          </a:p>
        </p:txBody>
      </p:sp>
      <p:sp>
        <p:nvSpPr>
          <p:cNvPr id="272392" name="矩形 272391"/>
          <p:cNvSpPr/>
          <p:nvPr/>
        </p:nvSpPr>
        <p:spPr>
          <a:xfrm>
            <a:off x="2324100" y="515938"/>
            <a:ext cx="4972050" cy="727075"/>
          </a:xfrm>
          <a:prstGeom prst="rect">
            <a:avLst/>
          </a:prstGeom>
          <a:solidFill>
            <a:srgbClr val="CC99FF"/>
          </a:solid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3200" b="1" dirty="0">
                <a:solidFill>
                  <a:schemeClr val="tx1"/>
                </a:solidFill>
              </a:rPr>
              <a:t>4.</a:t>
            </a:r>
            <a:r>
              <a:rPr lang="zh-CN" altLang="en-US" sz="3200" b="1" dirty="0">
                <a:solidFill>
                  <a:schemeClr val="tx1"/>
                </a:solidFill>
              </a:rPr>
              <a:t>２  正弦量的向量表示法</a:t>
            </a:r>
          </a:p>
        </p:txBody>
      </p:sp>
      <p:sp>
        <p:nvSpPr>
          <p:cNvPr id="272393" name="矩形 272392"/>
          <p:cNvSpPr/>
          <p:nvPr/>
        </p:nvSpPr>
        <p:spPr>
          <a:xfrm>
            <a:off x="566738" y="1204913"/>
            <a:ext cx="1708150" cy="457200"/>
          </a:xfrm>
          <a:prstGeom prst="rect">
            <a:avLst/>
          </a:prstGeom>
          <a:noFill/>
          <a:ln w="19050">
            <a:noFill/>
          </a:ln>
        </p:spPr>
        <p:txBody>
          <a:bodyPr wrap="none" anchor="t">
            <a:spAutoFit/>
          </a:bodyPr>
          <a:lstStyle/>
          <a:p>
            <a:r>
              <a:rPr lang="zh-CN" altLang="en-US" b="1" dirty="0">
                <a:solidFill>
                  <a:srgbClr val="FF0000"/>
                </a:solidFill>
                <a:latin typeface="Times New Roman" panose="02020603050405020304" pitchFamily="18" charset="0"/>
              </a:rPr>
              <a:t>基本想法：</a:t>
            </a:r>
          </a:p>
        </p:txBody>
      </p:sp>
      <p:sp>
        <p:nvSpPr>
          <p:cNvPr id="272394" name="矩形 272393"/>
          <p:cNvSpPr/>
          <p:nvPr/>
        </p:nvSpPr>
        <p:spPr>
          <a:xfrm>
            <a:off x="871538" y="3385415"/>
            <a:ext cx="8228535" cy="461665"/>
          </a:xfrm>
          <a:prstGeom prst="rect">
            <a:avLst/>
          </a:prstGeom>
          <a:noFill/>
          <a:ln w="19050">
            <a:noFill/>
          </a:ln>
        </p:spPr>
        <p:txBody>
          <a:bodyPr wrap="none" anchor="t">
            <a:spAutoFit/>
          </a:bodyPr>
          <a:lstStyle/>
          <a:p>
            <a:r>
              <a:rPr lang="zh-CN" altLang="en-US" b="1" dirty="0">
                <a:solidFill>
                  <a:srgbClr val="FF0000"/>
                </a:solidFill>
                <a:latin typeface="Times New Roman" panose="02020603050405020304" pitchFamily="18" charset="0"/>
              </a:rPr>
              <a:t>以此进行正弦量的运算比较繁琐，电路</a:t>
            </a:r>
            <a:r>
              <a:rPr lang="zh-CN" altLang="en-US" b="1" dirty="0">
                <a:solidFill>
                  <a:srgbClr val="FFFF00"/>
                </a:solidFill>
                <a:latin typeface="Times New Roman" panose="02020603050405020304" pitchFamily="18" charset="0"/>
              </a:rPr>
              <a:t>频率相同</a:t>
            </a:r>
            <a:r>
              <a:rPr lang="zh-CN" altLang="en-US" b="1" dirty="0">
                <a:solidFill>
                  <a:srgbClr val="FF0000"/>
                </a:solidFill>
                <a:latin typeface="Times New Roman" panose="02020603050405020304" pitchFamily="18" charset="0"/>
              </a:rPr>
              <a:t>可以省去。</a:t>
            </a:r>
          </a:p>
        </p:txBody>
      </p:sp>
      <p:sp>
        <p:nvSpPr>
          <p:cNvPr id="272395" name="矩形 272394"/>
          <p:cNvSpPr/>
          <p:nvPr/>
        </p:nvSpPr>
        <p:spPr>
          <a:xfrm>
            <a:off x="871538" y="4941888"/>
            <a:ext cx="7431087" cy="1516062"/>
          </a:xfrm>
          <a:prstGeom prst="rect">
            <a:avLst/>
          </a:prstGeom>
          <a:noFill/>
          <a:ln w="19050">
            <a:noFill/>
          </a:ln>
        </p:spPr>
        <p:txBody>
          <a:bodyPr>
            <a:spAutoFit/>
          </a:bodyPr>
          <a:lstStyle/>
          <a:p>
            <a:pPr>
              <a:lnSpc>
                <a:spcPct val="130000"/>
              </a:lnSpc>
            </a:pPr>
            <a:r>
              <a:rPr lang="zh-CN" altLang="en-US" b="1" dirty="0">
                <a:latin typeface="Times New Roman" panose="02020603050405020304" pitchFamily="18" charset="0"/>
              </a:rPr>
              <a:t>因此，可以把</a:t>
            </a:r>
            <a:r>
              <a:rPr lang="zh-CN" altLang="en-US" b="1" dirty="0">
                <a:solidFill>
                  <a:schemeClr val="accent2"/>
                </a:solidFill>
                <a:latin typeface="Times New Roman" panose="02020603050405020304" pitchFamily="18" charset="0"/>
              </a:rPr>
              <a:t>正弦量</a:t>
            </a:r>
            <a:r>
              <a:rPr lang="zh-CN" altLang="en-US" b="1" dirty="0">
                <a:latin typeface="Times New Roman" panose="02020603050405020304" pitchFamily="18" charset="0"/>
              </a:rPr>
              <a:t>与</a:t>
            </a:r>
            <a:r>
              <a:rPr lang="zh-CN" altLang="en-US" b="1" dirty="0">
                <a:solidFill>
                  <a:schemeClr val="accent2"/>
                </a:solidFill>
                <a:latin typeface="Times New Roman" panose="02020603050405020304" pitchFamily="18" charset="0"/>
              </a:rPr>
              <a:t>复数</a:t>
            </a:r>
            <a:r>
              <a:rPr lang="zh-CN" altLang="en-US" b="1" dirty="0">
                <a:latin typeface="Times New Roman" panose="02020603050405020304" pitchFamily="18" charset="0"/>
              </a:rPr>
              <a:t>联系起来，采用数学中的复数来表示正弦电压和电流，将三角函数运算变换为复数运算，使正弦电流电路获得一种简便的计算方法</a:t>
            </a:r>
          </a:p>
        </p:txBody>
      </p:sp>
      <p:sp>
        <p:nvSpPr>
          <p:cNvPr id="272396" name="矩形 272395"/>
          <p:cNvSpPr/>
          <p:nvPr/>
        </p:nvSpPr>
        <p:spPr>
          <a:xfrm>
            <a:off x="871538" y="3854450"/>
            <a:ext cx="2350323" cy="461665"/>
          </a:xfrm>
          <a:prstGeom prst="rect">
            <a:avLst/>
          </a:prstGeom>
          <a:noFill/>
          <a:ln w="19050">
            <a:noFill/>
          </a:ln>
        </p:spPr>
        <p:txBody>
          <a:bodyPr wrap="none" anchor="t">
            <a:spAutoFit/>
          </a:bodyPr>
          <a:lstStyle/>
          <a:p>
            <a:r>
              <a:rPr lang="zh-CN" altLang="en-US" b="1" dirty="0">
                <a:solidFill>
                  <a:srgbClr val="FF0000"/>
                </a:solidFill>
                <a:latin typeface="Times New Roman" panose="02020603050405020304" pitchFamily="18" charset="0"/>
              </a:rPr>
              <a:t>于是，引入</a:t>
            </a:r>
            <a:r>
              <a:rPr lang="zh-CN" altLang="en-US" b="1" dirty="0">
                <a:solidFill>
                  <a:srgbClr val="FFFF00"/>
                </a:solidFill>
                <a:latin typeface="Times New Roman" panose="02020603050405020304" pitchFamily="18" charset="0"/>
              </a:rPr>
              <a:t>复数</a:t>
            </a:r>
          </a:p>
        </p:txBody>
      </p:sp>
      <p:sp>
        <p:nvSpPr>
          <p:cNvPr id="272397" name="矩形 272396"/>
          <p:cNvSpPr/>
          <p:nvPr/>
        </p:nvSpPr>
        <p:spPr>
          <a:xfrm>
            <a:off x="1273250" y="4393493"/>
            <a:ext cx="3897221" cy="461665"/>
          </a:xfrm>
          <a:prstGeom prst="rect">
            <a:avLst/>
          </a:prstGeom>
          <a:noFill/>
          <a:ln w="19050">
            <a:noFill/>
          </a:ln>
        </p:spPr>
        <p:txBody>
          <a:bodyPr wrap="none" anchor="t">
            <a:spAutoFit/>
          </a:bodyPr>
          <a:lstStyle/>
          <a:p>
            <a:r>
              <a:rPr lang="zh-CN" altLang="en-US" b="1" dirty="0">
                <a:solidFill>
                  <a:srgbClr val="002060"/>
                </a:solidFill>
                <a:latin typeface="Times New Roman" panose="02020603050405020304" pitchFamily="18" charset="0"/>
              </a:rPr>
              <a:t>复数可被</a:t>
            </a:r>
            <a:r>
              <a:rPr lang="zh-CN" altLang="en-US" b="1" dirty="0">
                <a:solidFill>
                  <a:srgbClr val="FFFF00"/>
                </a:solidFill>
                <a:latin typeface="Times New Roman" panose="02020603050405020304" pitchFamily="18" charset="0"/>
              </a:rPr>
              <a:t>模、幅角</a:t>
            </a:r>
            <a:r>
              <a:rPr lang="zh-CN" altLang="en-US" b="1" dirty="0">
                <a:solidFill>
                  <a:srgbClr val="002060"/>
                </a:solidFill>
                <a:latin typeface="Times New Roman" panose="02020603050405020304" pitchFamily="18" charset="0"/>
              </a:rPr>
              <a:t>唯一确定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93"/>
                                        </p:tgtEl>
                                        <p:attrNameLst>
                                          <p:attrName>style.visibility</p:attrName>
                                        </p:attrNameLst>
                                      </p:cBhvr>
                                      <p:to>
                                        <p:strVal val="visible"/>
                                      </p:to>
                                    </p:set>
                                    <p:anim calcmode="lin" valueType="num">
                                      <p:cBhvr additive="base">
                                        <p:cTn id="7" dur="500" fill="hold"/>
                                        <p:tgtEl>
                                          <p:spTgt spid="272393"/>
                                        </p:tgtEl>
                                        <p:attrNameLst>
                                          <p:attrName>ppt_x</p:attrName>
                                        </p:attrNameLst>
                                      </p:cBhvr>
                                      <p:tavLst>
                                        <p:tav tm="0">
                                          <p:val>
                                            <p:strVal val="0-#ppt_w/2"/>
                                          </p:val>
                                        </p:tav>
                                        <p:tav tm="100000">
                                          <p:val>
                                            <p:strVal val="#ppt_x"/>
                                          </p:val>
                                        </p:tav>
                                      </p:tavLst>
                                    </p:anim>
                                    <p:anim calcmode="lin" valueType="num">
                                      <p:cBhvr additive="base">
                                        <p:cTn id="8" dur="500" fill="hold"/>
                                        <p:tgtEl>
                                          <p:spTgt spid="2723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2386"/>
                                        </p:tgtEl>
                                        <p:attrNameLst>
                                          <p:attrName>style.visibility</p:attrName>
                                        </p:attrNameLst>
                                      </p:cBhvr>
                                      <p:to>
                                        <p:strVal val="visible"/>
                                      </p:to>
                                    </p:set>
                                    <p:anim calcmode="lin" valueType="num">
                                      <p:cBhvr additive="base">
                                        <p:cTn id="13" dur="500" fill="hold"/>
                                        <p:tgtEl>
                                          <p:spTgt spid="272386"/>
                                        </p:tgtEl>
                                        <p:attrNameLst>
                                          <p:attrName>ppt_x</p:attrName>
                                        </p:attrNameLst>
                                      </p:cBhvr>
                                      <p:tavLst>
                                        <p:tav tm="0">
                                          <p:val>
                                            <p:strVal val="0-#ppt_w/2"/>
                                          </p:val>
                                        </p:tav>
                                        <p:tav tm="100000">
                                          <p:val>
                                            <p:strVal val="#ppt_x"/>
                                          </p:val>
                                        </p:tav>
                                      </p:tavLst>
                                    </p:anim>
                                    <p:anim calcmode="lin" valueType="num">
                                      <p:cBhvr additive="base">
                                        <p:cTn id="14" dur="500" fill="hold"/>
                                        <p:tgtEl>
                                          <p:spTgt spid="2723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72394"/>
                                        </p:tgtEl>
                                        <p:attrNameLst>
                                          <p:attrName>style.visibility</p:attrName>
                                        </p:attrNameLst>
                                      </p:cBhvr>
                                      <p:to>
                                        <p:strVal val="visible"/>
                                      </p:to>
                                    </p:set>
                                    <p:animEffect transition="in" filter="blinds(horizontal)">
                                      <p:cBhvr>
                                        <p:cTn id="19" dur="500"/>
                                        <p:tgtEl>
                                          <p:spTgt spid="27239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72396"/>
                                        </p:tgtEl>
                                        <p:attrNameLst>
                                          <p:attrName>style.visibility</p:attrName>
                                        </p:attrNameLst>
                                      </p:cBhvr>
                                      <p:to>
                                        <p:strVal val="visible"/>
                                      </p:to>
                                    </p:set>
                                    <p:anim calcmode="lin" valueType="num">
                                      <p:cBhvr additive="base">
                                        <p:cTn id="24" dur="500" fill="hold"/>
                                        <p:tgtEl>
                                          <p:spTgt spid="272396"/>
                                        </p:tgtEl>
                                        <p:attrNameLst>
                                          <p:attrName>ppt_x</p:attrName>
                                        </p:attrNameLst>
                                      </p:cBhvr>
                                      <p:tavLst>
                                        <p:tav tm="0">
                                          <p:val>
                                            <p:strVal val="0-#ppt_w/2"/>
                                          </p:val>
                                        </p:tav>
                                        <p:tav tm="100000">
                                          <p:val>
                                            <p:strVal val="#ppt_x"/>
                                          </p:val>
                                        </p:tav>
                                      </p:tavLst>
                                    </p:anim>
                                    <p:anim calcmode="lin" valueType="num">
                                      <p:cBhvr additive="base">
                                        <p:cTn id="25" dur="500" fill="hold"/>
                                        <p:tgtEl>
                                          <p:spTgt spid="27239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2397"/>
                                        </p:tgtEl>
                                        <p:attrNameLst>
                                          <p:attrName>style.visibility</p:attrName>
                                        </p:attrNameLst>
                                      </p:cBhvr>
                                      <p:to>
                                        <p:strVal val="visible"/>
                                      </p:to>
                                    </p:set>
                                    <p:animEffect transition="in" filter="wipe(left)">
                                      <p:cBhvr>
                                        <p:cTn id="30" dur="500"/>
                                        <p:tgtEl>
                                          <p:spTgt spid="27239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72395"/>
                                        </p:tgtEl>
                                        <p:attrNameLst>
                                          <p:attrName>style.visibility</p:attrName>
                                        </p:attrNameLst>
                                      </p:cBhvr>
                                      <p:to>
                                        <p:strVal val="visible"/>
                                      </p:to>
                                    </p:set>
                                    <p:animEffect transition="in" filter="blinds(horizontal)">
                                      <p:cBhvr>
                                        <p:cTn id="35" dur="500"/>
                                        <p:tgtEl>
                                          <p:spTgt spid="272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p:bldP spid="272393" grpId="0"/>
      <p:bldP spid="272394" grpId="0"/>
      <p:bldP spid="272395" grpId="0"/>
      <p:bldP spid="272396" grpId="0"/>
      <p:bldP spid="2723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文本框 287745"/>
          <p:cNvSpPr txBox="1"/>
          <p:nvPr/>
        </p:nvSpPr>
        <p:spPr>
          <a:xfrm>
            <a:off x="207963" y="1028700"/>
            <a:ext cx="32829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一</a:t>
            </a: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复数</a:t>
            </a:r>
            <a:r>
              <a:rPr lang="en-US" altLang="zh-CN" b="1" i="1">
                <a:solidFill>
                  <a:srgbClr val="FF0000"/>
                </a:solidFill>
                <a:latin typeface="Times New Roman" panose="02020603050405020304" pitchFamily="18" charset="0"/>
              </a:rPr>
              <a:t>F</a:t>
            </a:r>
            <a:r>
              <a:rPr lang="zh-CN" altLang="en-US" b="1" dirty="0">
                <a:solidFill>
                  <a:srgbClr val="FF0000"/>
                </a:solidFill>
                <a:latin typeface="Times New Roman" panose="02020603050405020304" pitchFamily="18" charset="0"/>
              </a:rPr>
              <a:t>的表示形式：</a:t>
            </a:r>
          </a:p>
        </p:txBody>
      </p:sp>
      <p:graphicFrame>
        <p:nvGraphicFramePr>
          <p:cNvPr id="287747" name="对象 287746"/>
          <p:cNvGraphicFramePr/>
          <p:nvPr/>
        </p:nvGraphicFramePr>
        <p:xfrm>
          <a:off x="3657600" y="1441450"/>
          <a:ext cx="2819400" cy="454025"/>
        </p:xfrm>
        <a:graphic>
          <a:graphicData uri="http://schemas.openxmlformats.org/presentationml/2006/ole">
            <mc:AlternateContent xmlns:mc="http://schemas.openxmlformats.org/markup-compatibility/2006">
              <mc:Choice xmlns:v="urn:schemas-microsoft-com:vml" Requires="v">
                <p:oleObj spid="_x0000_s8251" r:id="rId3" imgW="1485265" imgH="241300" progId="Equation.DSMT4">
                  <p:embed/>
                </p:oleObj>
              </mc:Choice>
              <mc:Fallback>
                <p:oleObj r:id="rId3" imgW="1485265" imgH="241300" progId="Equation.DSMT4">
                  <p:embed/>
                  <p:pic>
                    <p:nvPicPr>
                      <p:cNvPr id="0" name="图片 3488"/>
                      <p:cNvPicPr/>
                      <p:nvPr/>
                    </p:nvPicPr>
                    <p:blipFill>
                      <a:blip r:embed="rId4"/>
                      <a:stretch>
                        <a:fillRect/>
                      </a:stretch>
                    </p:blipFill>
                    <p:spPr>
                      <a:xfrm>
                        <a:off x="3657600" y="1441450"/>
                        <a:ext cx="2819400" cy="454025"/>
                      </a:xfrm>
                      <a:prstGeom prst="rect">
                        <a:avLst/>
                      </a:prstGeom>
                      <a:noFill/>
                      <a:ln w="38100">
                        <a:noFill/>
                        <a:miter/>
                      </a:ln>
                    </p:spPr>
                  </p:pic>
                </p:oleObj>
              </mc:Fallback>
            </mc:AlternateContent>
          </a:graphicData>
        </a:graphic>
      </p:graphicFrame>
      <p:sp>
        <p:nvSpPr>
          <p:cNvPr id="287748" name="文本框 287747"/>
          <p:cNvSpPr txBox="1"/>
          <p:nvPr/>
        </p:nvSpPr>
        <p:spPr>
          <a:xfrm>
            <a:off x="914400" y="4594225"/>
            <a:ext cx="7772400" cy="978729"/>
          </a:xfrm>
          <a:prstGeom prst="rect">
            <a:avLst/>
          </a:prstGeom>
          <a:noFill/>
          <a:ln w="9525">
            <a:noFill/>
          </a:ln>
        </p:spPr>
        <p:txBody>
          <a:bodyPr>
            <a:spAutoFit/>
          </a:bodyPr>
          <a:lstStyle/>
          <a:p>
            <a:pPr indent="571500" algn="just" eaLnBrk="1" hangingPunct="1">
              <a:lnSpc>
                <a:spcPct val="120000"/>
              </a:lnSpc>
            </a:pPr>
            <a:r>
              <a:rPr lang="zh-CN" altLang="en-US" b="1" dirty="0">
                <a:latin typeface="Times New Roman" panose="02020603050405020304" pitchFamily="18" charset="0"/>
              </a:rPr>
              <a:t>复数</a:t>
            </a:r>
            <a:r>
              <a:rPr lang="en-US" altLang="zh-CN" b="1" i="1" dirty="0">
                <a:latin typeface="Times New Roman" panose="02020603050405020304" pitchFamily="18" charset="0"/>
              </a:rPr>
              <a:t>F</a:t>
            </a:r>
            <a:r>
              <a:rPr lang="zh-CN" altLang="en-US" b="1" dirty="0">
                <a:latin typeface="Times New Roman" panose="02020603050405020304" pitchFamily="18" charset="0"/>
              </a:rPr>
              <a:t>在</a:t>
            </a:r>
            <a:r>
              <a:rPr lang="zh-CN" altLang="en-US" b="1" u="sng" dirty="0">
                <a:solidFill>
                  <a:srgbClr val="FF0000"/>
                </a:solidFill>
                <a:latin typeface="Times New Roman" panose="02020603050405020304" pitchFamily="18" charset="0"/>
              </a:rPr>
              <a:t>复平面</a:t>
            </a:r>
            <a:r>
              <a:rPr lang="zh-CN" altLang="en-US" b="1" dirty="0">
                <a:latin typeface="Times New Roman" panose="02020603050405020304" pitchFamily="18" charset="0"/>
              </a:rPr>
              <a:t>上可以表示为从</a:t>
            </a:r>
            <a:r>
              <a:rPr lang="zh-CN" altLang="en-US" b="1" dirty="0">
                <a:solidFill>
                  <a:srgbClr val="2520F2"/>
                </a:solidFill>
                <a:latin typeface="Times New Roman" panose="02020603050405020304" pitchFamily="18" charset="0"/>
              </a:rPr>
              <a:t>原点</a:t>
            </a:r>
            <a:r>
              <a:rPr lang="zh-CN" altLang="en-US" b="1" dirty="0">
                <a:latin typeface="Times New Roman" panose="02020603050405020304" pitchFamily="18" charset="0"/>
              </a:rPr>
              <a:t>到</a:t>
            </a:r>
            <a:r>
              <a:rPr lang="en-US" altLang="zh-CN" b="1" i="1" dirty="0">
                <a:latin typeface="Times New Roman" panose="02020603050405020304" pitchFamily="18" charset="0"/>
              </a:rPr>
              <a:t>F</a:t>
            </a:r>
            <a:r>
              <a:rPr lang="zh-CN" altLang="en-US" b="1" dirty="0">
                <a:latin typeface="Times New Roman" panose="02020603050405020304" pitchFamily="18" charset="0"/>
              </a:rPr>
              <a:t>对应的</a:t>
            </a:r>
            <a:r>
              <a:rPr lang="zh-CN" altLang="en-US" b="1" dirty="0">
                <a:solidFill>
                  <a:schemeClr val="accent2"/>
                </a:solidFill>
                <a:latin typeface="Times New Roman" panose="02020603050405020304" pitchFamily="18" charset="0"/>
              </a:rPr>
              <a:t>坐标点</a:t>
            </a:r>
            <a:r>
              <a:rPr lang="zh-CN" altLang="en-US" b="1" dirty="0">
                <a:latin typeface="Times New Roman" panose="02020603050405020304" pitchFamily="18" charset="0"/>
              </a:rPr>
              <a:t>的</a:t>
            </a:r>
            <a:r>
              <a:rPr lang="zh-CN" altLang="en-US" b="1" dirty="0">
                <a:solidFill>
                  <a:srgbClr val="FF0000"/>
                </a:solidFill>
                <a:latin typeface="Times New Roman" panose="02020603050405020304" pitchFamily="18" charset="0"/>
              </a:rPr>
              <a:t>有向线段</a:t>
            </a:r>
            <a:r>
              <a:rPr lang="en-US" altLang="zh-CN" b="1" dirty="0">
                <a:latin typeface="Times New Roman" panose="02020603050405020304" pitchFamily="18" charset="0"/>
              </a:rPr>
              <a:t>(</a:t>
            </a:r>
            <a:r>
              <a:rPr lang="zh-CN" altLang="en-US" b="1" dirty="0">
                <a:latin typeface="Times New Roman" panose="02020603050405020304" pitchFamily="18" charset="0"/>
              </a:rPr>
              <a:t>向量</a:t>
            </a:r>
            <a:r>
              <a:rPr lang="en-US" altLang="zh-CN" b="1" dirty="0">
                <a:latin typeface="Times New Roman" panose="02020603050405020304" pitchFamily="18" charset="0"/>
              </a:rPr>
              <a:t>)</a:t>
            </a:r>
            <a:r>
              <a:rPr lang="zh-CN" altLang="en-US" b="1" dirty="0">
                <a:latin typeface="Times New Roman" panose="02020603050405020304" pitchFamily="18" charset="0"/>
              </a:rPr>
              <a:t>。</a:t>
            </a:r>
            <a:endParaRPr lang="zh-CN" altLang="en-US" b="1" dirty="0">
              <a:latin typeface="Times New Roman" panose="02020603050405020304" pitchFamily="18" charset="0"/>
              <a:sym typeface="Symbol" panose="05050102010706020507" pitchFamily="18" charset="2"/>
            </a:endParaRPr>
          </a:p>
        </p:txBody>
      </p:sp>
      <p:sp>
        <p:nvSpPr>
          <p:cNvPr id="287749" name="文本框 287748"/>
          <p:cNvSpPr txBox="1"/>
          <p:nvPr/>
        </p:nvSpPr>
        <p:spPr>
          <a:xfrm>
            <a:off x="2349500" y="5829300"/>
            <a:ext cx="2614613" cy="457200"/>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F</a:t>
            </a:r>
            <a:r>
              <a:rPr lang="en-US" altLang="zh-CN" b="1">
                <a:latin typeface="Times New Roman" panose="02020603050405020304" pitchFamily="18" charset="0"/>
              </a:rPr>
              <a:t>=|</a:t>
            </a:r>
            <a:r>
              <a:rPr lang="en-US" altLang="zh-CN" b="1" i="1" err="1">
                <a:latin typeface="Times New Roman" panose="02020603050405020304" pitchFamily="18" charset="0"/>
              </a:rPr>
              <a:t>F</a:t>
            </a:r>
            <a:r>
              <a:rPr lang="en-US" altLang="zh-CN" b="1" err="1">
                <a:latin typeface="Times New Roman" panose="02020603050405020304" pitchFamily="18" charset="0"/>
              </a:rPr>
              <a:t>|(cos</a:t>
            </a:r>
            <a:r>
              <a:rPr lang="en-US" altLang="zh-CN" b="1" i="1" err="1">
                <a:latin typeface="Symbol" panose="05050102010706020507" pitchFamily="18" charset="2"/>
              </a:rPr>
              <a:t>q</a:t>
            </a:r>
            <a:r>
              <a:rPr lang="en-US" altLang="zh-CN" b="1" err="1">
                <a:latin typeface="Times New Roman" panose="02020603050405020304" pitchFamily="18" charset="0"/>
              </a:rPr>
              <a:t> +jsin</a:t>
            </a:r>
            <a:r>
              <a:rPr lang="en-US" altLang="zh-CN" b="1" i="1" err="1">
                <a:latin typeface="Symbol" panose="05050102010706020507" pitchFamily="18" charset="2"/>
              </a:rPr>
              <a:t>q</a:t>
            </a:r>
            <a:r>
              <a:rPr lang="en-US" altLang="zh-CN" b="1">
                <a:latin typeface="Times New Roman" panose="02020603050405020304" pitchFamily="18" charset="0"/>
              </a:rPr>
              <a:t>)</a:t>
            </a:r>
          </a:p>
        </p:txBody>
      </p:sp>
      <p:grpSp>
        <p:nvGrpSpPr>
          <p:cNvPr id="287750" name="组合 287749"/>
          <p:cNvGrpSpPr/>
          <p:nvPr/>
        </p:nvGrpSpPr>
        <p:grpSpPr>
          <a:xfrm>
            <a:off x="1752600" y="2762250"/>
            <a:ext cx="2738438" cy="1939925"/>
            <a:chOff x="1104" y="1248"/>
            <a:chExt cx="1725" cy="1222"/>
          </a:xfrm>
        </p:grpSpPr>
        <p:sp>
          <p:nvSpPr>
            <p:cNvPr id="287751" name="直接连接符 287750"/>
            <p:cNvSpPr/>
            <p:nvPr/>
          </p:nvSpPr>
          <p:spPr>
            <a:xfrm>
              <a:off x="1248" y="2208"/>
              <a:ext cx="1392" cy="0"/>
            </a:xfrm>
            <a:prstGeom prst="line">
              <a:avLst/>
            </a:prstGeom>
            <a:ln w="9525" cap="flat" cmpd="sng">
              <a:solidFill>
                <a:schemeClr val="tx1"/>
              </a:solidFill>
              <a:prstDash val="solid"/>
              <a:headEnd type="none" w="med" len="med"/>
              <a:tailEnd type="stealth" w="sm" len="med"/>
            </a:ln>
          </p:spPr>
        </p:sp>
        <p:sp>
          <p:nvSpPr>
            <p:cNvPr id="287752" name="直接连接符 287751"/>
            <p:cNvSpPr/>
            <p:nvPr/>
          </p:nvSpPr>
          <p:spPr>
            <a:xfrm flipV="1">
              <a:off x="1440" y="1344"/>
              <a:ext cx="2" cy="1016"/>
            </a:xfrm>
            <a:prstGeom prst="line">
              <a:avLst/>
            </a:prstGeom>
            <a:ln w="9525" cap="flat" cmpd="sng">
              <a:solidFill>
                <a:schemeClr val="tx1"/>
              </a:solidFill>
              <a:prstDash val="solid"/>
              <a:headEnd type="none" w="med" len="med"/>
              <a:tailEnd type="stealth" w="sm" len="med"/>
            </a:ln>
          </p:spPr>
        </p:sp>
        <p:sp>
          <p:nvSpPr>
            <p:cNvPr id="287753" name="直接连接符 287752"/>
            <p:cNvSpPr/>
            <p:nvPr/>
          </p:nvSpPr>
          <p:spPr>
            <a:xfrm>
              <a:off x="1440" y="1608"/>
              <a:ext cx="768" cy="0"/>
            </a:xfrm>
            <a:prstGeom prst="line">
              <a:avLst/>
            </a:prstGeom>
            <a:ln w="9525" cap="rnd" cmpd="sng">
              <a:solidFill>
                <a:schemeClr val="tx1"/>
              </a:solidFill>
              <a:prstDash val="sysDot"/>
              <a:headEnd type="none" w="med" len="med"/>
              <a:tailEnd type="none" w="med" len="med"/>
            </a:ln>
          </p:spPr>
        </p:sp>
        <p:sp>
          <p:nvSpPr>
            <p:cNvPr id="287754" name="直接连接符 287753"/>
            <p:cNvSpPr/>
            <p:nvPr/>
          </p:nvSpPr>
          <p:spPr>
            <a:xfrm flipV="1">
              <a:off x="2232" y="1632"/>
              <a:ext cx="0" cy="576"/>
            </a:xfrm>
            <a:prstGeom prst="line">
              <a:avLst/>
            </a:prstGeom>
            <a:ln w="9525" cap="rnd" cmpd="sng">
              <a:solidFill>
                <a:schemeClr val="tx1"/>
              </a:solidFill>
              <a:prstDash val="sysDot"/>
              <a:headEnd type="none" w="med" len="med"/>
              <a:tailEnd type="none" w="med" len="med"/>
            </a:ln>
          </p:spPr>
        </p:sp>
        <p:sp>
          <p:nvSpPr>
            <p:cNvPr id="287755" name="文本框 287754"/>
            <p:cNvSpPr txBox="1"/>
            <p:nvPr/>
          </p:nvSpPr>
          <p:spPr>
            <a:xfrm>
              <a:off x="2263" y="1392"/>
              <a:ext cx="233"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F</a:t>
              </a:r>
              <a:endParaRPr lang="en-US" altLang="zh-CN" b="1">
                <a:latin typeface="Times New Roman" panose="02020603050405020304" pitchFamily="18" charset="0"/>
              </a:endParaRPr>
            </a:p>
          </p:txBody>
        </p:sp>
        <p:sp>
          <p:nvSpPr>
            <p:cNvPr id="287756" name="文本框 287755"/>
            <p:cNvSpPr txBox="1"/>
            <p:nvPr/>
          </p:nvSpPr>
          <p:spPr>
            <a:xfrm>
              <a:off x="1228" y="1488"/>
              <a:ext cx="212"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b</a:t>
              </a:r>
              <a:endParaRPr lang="en-US" altLang="zh-CN" b="1">
                <a:latin typeface="Times New Roman" panose="02020603050405020304" pitchFamily="18" charset="0"/>
              </a:endParaRPr>
            </a:p>
          </p:txBody>
        </p:sp>
        <p:sp>
          <p:nvSpPr>
            <p:cNvPr id="287757" name="文本框 287756"/>
            <p:cNvSpPr txBox="1"/>
            <p:nvPr/>
          </p:nvSpPr>
          <p:spPr>
            <a:xfrm>
              <a:off x="2489" y="2182"/>
              <a:ext cx="340" cy="288"/>
            </a:xfrm>
            <a:prstGeom prst="rect">
              <a:avLst/>
            </a:prstGeom>
            <a:noFill/>
            <a:ln w="9525">
              <a:noFill/>
            </a:ln>
          </p:spPr>
          <p:txBody>
            <a:bodyPr wrap="none" anchor="t">
              <a:spAutoFit/>
            </a:bodyPr>
            <a:lstStyle/>
            <a:p>
              <a:pPr eaLnBrk="1" hangingPunct="1">
                <a:spcBef>
                  <a:spcPct val="0"/>
                </a:spcBef>
              </a:pPr>
              <a:r>
                <a:rPr lang="en-US" altLang="zh-CN" b="1" i="1" dirty="0">
                  <a:latin typeface="Times New Roman" panose="02020603050405020304" pitchFamily="18" charset="0"/>
                </a:rPr>
                <a:t>Re</a:t>
              </a:r>
            </a:p>
          </p:txBody>
        </p:sp>
        <p:sp>
          <p:nvSpPr>
            <p:cNvPr id="287758" name="文本框 287757"/>
            <p:cNvSpPr txBox="1"/>
            <p:nvPr/>
          </p:nvSpPr>
          <p:spPr>
            <a:xfrm>
              <a:off x="1104" y="1248"/>
              <a:ext cx="351" cy="288"/>
            </a:xfrm>
            <a:prstGeom prst="rect">
              <a:avLst/>
            </a:prstGeom>
            <a:noFill/>
            <a:ln w="9525">
              <a:noFill/>
            </a:ln>
          </p:spPr>
          <p:txBody>
            <a:bodyPr wrap="none" anchor="t">
              <a:spAutoFit/>
            </a:bodyPr>
            <a:lstStyle/>
            <a:p>
              <a:pPr eaLnBrk="1" hangingPunct="1">
                <a:spcBef>
                  <a:spcPct val="0"/>
                </a:spcBef>
              </a:pPr>
              <a:r>
                <a:rPr lang="en-US" altLang="zh-CN" b="1" i="1" dirty="0" err="1">
                  <a:latin typeface="Times New Roman" panose="02020603050405020304" pitchFamily="18" charset="0"/>
                </a:rPr>
                <a:t>Im</a:t>
              </a:r>
              <a:endParaRPr lang="en-US" altLang="zh-CN" b="1" i="1" dirty="0">
                <a:latin typeface="Times New Roman" panose="02020603050405020304" pitchFamily="18" charset="0"/>
              </a:endParaRPr>
            </a:p>
          </p:txBody>
        </p:sp>
        <p:sp>
          <p:nvSpPr>
            <p:cNvPr id="287759" name="文本框 287758"/>
            <p:cNvSpPr txBox="1"/>
            <p:nvPr/>
          </p:nvSpPr>
          <p:spPr>
            <a:xfrm>
              <a:off x="2064" y="2160"/>
              <a:ext cx="212"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a</a:t>
              </a:r>
              <a:endParaRPr lang="en-US" altLang="zh-CN" b="1">
                <a:latin typeface="Times New Roman" panose="02020603050405020304" pitchFamily="18" charset="0"/>
              </a:endParaRPr>
            </a:p>
          </p:txBody>
        </p:sp>
        <p:sp>
          <p:nvSpPr>
            <p:cNvPr id="287760" name="文本框 287759"/>
            <p:cNvSpPr txBox="1"/>
            <p:nvPr/>
          </p:nvSpPr>
          <p:spPr>
            <a:xfrm>
              <a:off x="1200" y="2160"/>
              <a:ext cx="240" cy="288"/>
            </a:xfrm>
            <a:prstGeom prst="rect">
              <a:avLst/>
            </a:prstGeom>
            <a:noFill/>
            <a:ln w="9525">
              <a:noFill/>
            </a:ln>
          </p:spPr>
          <p:txBody>
            <a:bodyPr>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sp>
          <p:nvSpPr>
            <p:cNvPr id="287761" name="椭圆 287760"/>
            <p:cNvSpPr/>
            <p:nvPr/>
          </p:nvSpPr>
          <p:spPr>
            <a:xfrm>
              <a:off x="2208" y="1584"/>
              <a:ext cx="48" cy="48"/>
            </a:xfrm>
            <a:prstGeom prst="ellipse">
              <a:avLst/>
            </a:prstGeom>
            <a:solidFill>
              <a:srgbClr val="FF0000"/>
            </a:solidFill>
            <a:ln w="9525" cap="flat" cmpd="sng">
              <a:solidFill>
                <a:srgbClr val="FF0000"/>
              </a:solidFill>
              <a:prstDash val="solid"/>
              <a:headEnd type="none" w="med" len="med"/>
              <a:tailEnd type="none" w="med" len="med"/>
            </a:ln>
          </p:spPr>
          <p:txBody>
            <a:bodyPr/>
            <a:lstStyle/>
            <a:p>
              <a:endParaRPr lang="zh-CN" altLang="en-US"/>
            </a:p>
          </p:txBody>
        </p:sp>
      </p:grpSp>
      <p:sp>
        <p:nvSpPr>
          <p:cNvPr id="287762" name="文本框 287761"/>
          <p:cNvSpPr txBox="1"/>
          <p:nvPr/>
        </p:nvSpPr>
        <p:spPr>
          <a:xfrm>
            <a:off x="2136775" y="1438275"/>
            <a:ext cx="1139825" cy="457200"/>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F</a:t>
            </a:r>
            <a:r>
              <a:rPr lang="en-US" altLang="zh-CN" b="1">
                <a:latin typeface="Times New Roman" panose="02020603050405020304" pitchFamily="18" charset="0"/>
              </a:rPr>
              <a:t>=</a:t>
            </a:r>
            <a:r>
              <a:rPr lang="en-US" altLang="zh-CN" b="1" i="1" err="1">
                <a:latin typeface="Times New Roman" panose="02020603050405020304" pitchFamily="18" charset="0"/>
              </a:rPr>
              <a:t>a</a:t>
            </a:r>
            <a:r>
              <a:rPr lang="en-US" altLang="zh-CN" b="1" err="1">
                <a:latin typeface="Times New Roman" panose="02020603050405020304" pitchFamily="18" charset="0"/>
              </a:rPr>
              <a:t>+j</a:t>
            </a:r>
            <a:r>
              <a:rPr lang="en-US" altLang="zh-CN" b="1" i="1" err="1">
                <a:latin typeface="Times New Roman" panose="02020603050405020304" pitchFamily="18" charset="0"/>
              </a:rPr>
              <a:t>b</a:t>
            </a:r>
            <a:endParaRPr lang="en-US" altLang="zh-CN" b="1" i="1">
              <a:latin typeface="Times New Roman" panose="02020603050405020304" pitchFamily="18" charset="0"/>
            </a:endParaRPr>
          </a:p>
        </p:txBody>
      </p:sp>
      <p:grpSp>
        <p:nvGrpSpPr>
          <p:cNvPr id="287763" name="组合 287762"/>
          <p:cNvGrpSpPr/>
          <p:nvPr/>
        </p:nvGrpSpPr>
        <p:grpSpPr>
          <a:xfrm>
            <a:off x="5029200" y="2686050"/>
            <a:ext cx="2738438" cy="1939925"/>
            <a:chOff x="3168" y="1692"/>
            <a:chExt cx="1725" cy="1222"/>
          </a:xfrm>
        </p:grpSpPr>
        <p:sp>
          <p:nvSpPr>
            <p:cNvPr id="287764" name="直接连接符 287763"/>
            <p:cNvSpPr/>
            <p:nvPr/>
          </p:nvSpPr>
          <p:spPr>
            <a:xfrm>
              <a:off x="3312" y="2652"/>
              <a:ext cx="1392" cy="0"/>
            </a:xfrm>
            <a:prstGeom prst="line">
              <a:avLst/>
            </a:prstGeom>
            <a:ln w="9525" cap="flat" cmpd="sng">
              <a:solidFill>
                <a:schemeClr val="tx1"/>
              </a:solidFill>
              <a:prstDash val="solid"/>
              <a:headEnd type="none" w="med" len="med"/>
              <a:tailEnd type="stealth" w="sm" len="med"/>
            </a:ln>
          </p:spPr>
        </p:sp>
        <p:sp>
          <p:nvSpPr>
            <p:cNvPr id="287765" name="直接连接符 287764"/>
            <p:cNvSpPr/>
            <p:nvPr/>
          </p:nvSpPr>
          <p:spPr>
            <a:xfrm flipV="1">
              <a:off x="3504" y="1788"/>
              <a:ext cx="2" cy="1016"/>
            </a:xfrm>
            <a:prstGeom prst="line">
              <a:avLst/>
            </a:prstGeom>
            <a:ln w="9525" cap="flat" cmpd="sng">
              <a:solidFill>
                <a:schemeClr val="tx1"/>
              </a:solidFill>
              <a:prstDash val="solid"/>
              <a:headEnd type="none" w="med" len="med"/>
              <a:tailEnd type="stealth" w="sm" len="med"/>
            </a:ln>
          </p:spPr>
        </p:sp>
        <p:sp>
          <p:nvSpPr>
            <p:cNvPr id="287766" name="直接连接符 287765"/>
            <p:cNvSpPr/>
            <p:nvPr/>
          </p:nvSpPr>
          <p:spPr>
            <a:xfrm flipH="1" flipV="1">
              <a:off x="3504" y="2076"/>
              <a:ext cx="0" cy="569"/>
            </a:xfrm>
            <a:prstGeom prst="line">
              <a:avLst/>
            </a:prstGeom>
            <a:ln w="28575" cap="flat" cmpd="sng">
              <a:solidFill>
                <a:srgbClr val="3333FF"/>
              </a:solidFill>
              <a:prstDash val="solid"/>
              <a:headEnd type="none" w="med" len="med"/>
              <a:tailEnd type="none" w="sm" len="med"/>
            </a:ln>
          </p:spPr>
        </p:sp>
        <p:sp>
          <p:nvSpPr>
            <p:cNvPr id="287767" name="直接连接符 287766"/>
            <p:cNvSpPr/>
            <p:nvPr/>
          </p:nvSpPr>
          <p:spPr>
            <a:xfrm>
              <a:off x="3504" y="2652"/>
              <a:ext cx="768" cy="0"/>
            </a:xfrm>
            <a:prstGeom prst="line">
              <a:avLst/>
            </a:prstGeom>
            <a:ln w="28575" cap="flat" cmpd="sng">
              <a:solidFill>
                <a:srgbClr val="3333FF"/>
              </a:solidFill>
              <a:prstDash val="solid"/>
              <a:headEnd type="none" w="med" len="med"/>
              <a:tailEnd type="none" w="sm" len="med"/>
            </a:ln>
          </p:spPr>
        </p:sp>
        <p:sp>
          <p:nvSpPr>
            <p:cNvPr id="287768" name="直接连接符 287767"/>
            <p:cNvSpPr/>
            <p:nvPr/>
          </p:nvSpPr>
          <p:spPr>
            <a:xfrm>
              <a:off x="3504" y="2076"/>
              <a:ext cx="768" cy="0"/>
            </a:xfrm>
            <a:prstGeom prst="line">
              <a:avLst/>
            </a:prstGeom>
            <a:ln w="9525" cap="rnd" cmpd="sng">
              <a:solidFill>
                <a:schemeClr val="tx1"/>
              </a:solidFill>
              <a:prstDash val="sysDot"/>
              <a:headEnd type="none" w="med" len="med"/>
              <a:tailEnd type="none" w="med" len="med"/>
            </a:ln>
          </p:spPr>
        </p:sp>
        <p:sp>
          <p:nvSpPr>
            <p:cNvPr id="287769" name="直接连接符 287768"/>
            <p:cNvSpPr/>
            <p:nvPr/>
          </p:nvSpPr>
          <p:spPr>
            <a:xfrm flipV="1">
              <a:off x="4272" y="2076"/>
              <a:ext cx="0" cy="576"/>
            </a:xfrm>
            <a:prstGeom prst="line">
              <a:avLst/>
            </a:prstGeom>
            <a:ln w="9525" cap="rnd" cmpd="sng">
              <a:solidFill>
                <a:schemeClr val="tx1"/>
              </a:solidFill>
              <a:prstDash val="sysDot"/>
              <a:headEnd type="none" w="med" len="med"/>
              <a:tailEnd type="none" w="med" len="med"/>
            </a:ln>
          </p:spPr>
        </p:sp>
        <p:sp>
          <p:nvSpPr>
            <p:cNvPr id="287770" name="直接连接符 287769"/>
            <p:cNvSpPr/>
            <p:nvPr/>
          </p:nvSpPr>
          <p:spPr>
            <a:xfrm flipV="1">
              <a:off x="3502" y="2076"/>
              <a:ext cx="770" cy="569"/>
            </a:xfrm>
            <a:prstGeom prst="line">
              <a:avLst/>
            </a:prstGeom>
            <a:ln w="28575" cap="flat" cmpd="sng">
              <a:solidFill>
                <a:srgbClr val="FF0000"/>
              </a:solidFill>
              <a:prstDash val="solid"/>
              <a:headEnd type="none" w="med" len="med"/>
              <a:tailEnd type="stealth" w="sm" len="med"/>
            </a:ln>
          </p:spPr>
        </p:sp>
        <p:sp>
          <p:nvSpPr>
            <p:cNvPr id="287771" name="文本框 287770"/>
            <p:cNvSpPr txBox="1"/>
            <p:nvPr/>
          </p:nvSpPr>
          <p:spPr>
            <a:xfrm>
              <a:off x="4272" y="1836"/>
              <a:ext cx="233"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F</a:t>
              </a:r>
              <a:endParaRPr lang="en-US" altLang="zh-CN" b="1">
                <a:latin typeface="Times New Roman" panose="02020603050405020304" pitchFamily="18" charset="0"/>
              </a:endParaRPr>
            </a:p>
          </p:txBody>
        </p:sp>
        <p:sp>
          <p:nvSpPr>
            <p:cNvPr id="287772" name="文本框 287771"/>
            <p:cNvSpPr txBox="1"/>
            <p:nvPr/>
          </p:nvSpPr>
          <p:spPr>
            <a:xfrm>
              <a:off x="3292" y="1932"/>
              <a:ext cx="212"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b</a:t>
              </a:r>
              <a:endParaRPr lang="en-US" altLang="zh-CN" b="1">
                <a:latin typeface="Times New Roman" panose="02020603050405020304" pitchFamily="18" charset="0"/>
              </a:endParaRPr>
            </a:p>
          </p:txBody>
        </p:sp>
        <p:sp>
          <p:nvSpPr>
            <p:cNvPr id="287773" name="文本框 287772"/>
            <p:cNvSpPr txBox="1"/>
            <p:nvPr/>
          </p:nvSpPr>
          <p:spPr>
            <a:xfrm>
              <a:off x="4553" y="2626"/>
              <a:ext cx="340" cy="288"/>
            </a:xfrm>
            <a:prstGeom prst="rect">
              <a:avLst/>
            </a:prstGeom>
            <a:noFill/>
            <a:ln w="9525">
              <a:noFill/>
            </a:ln>
          </p:spPr>
          <p:txBody>
            <a:bodyPr wrap="none" anchor="t">
              <a:spAutoFit/>
            </a:bodyPr>
            <a:lstStyle/>
            <a:p>
              <a:pPr eaLnBrk="1" hangingPunct="1">
                <a:spcBef>
                  <a:spcPct val="0"/>
                </a:spcBef>
              </a:pPr>
              <a:r>
                <a:rPr lang="en-US" altLang="zh-CN" b="1" i="1" dirty="0">
                  <a:latin typeface="Times New Roman" panose="02020603050405020304" pitchFamily="18" charset="0"/>
                </a:rPr>
                <a:t>Re</a:t>
              </a:r>
            </a:p>
          </p:txBody>
        </p:sp>
        <p:sp>
          <p:nvSpPr>
            <p:cNvPr id="287774" name="文本框 287773"/>
            <p:cNvSpPr txBox="1"/>
            <p:nvPr/>
          </p:nvSpPr>
          <p:spPr>
            <a:xfrm>
              <a:off x="3168" y="1692"/>
              <a:ext cx="351" cy="288"/>
            </a:xfrm>
            <a:prstGeom prst="rect">
              <a:avLst/>
            </a:prstGeom>
            <a:noFill/>
            <a:ln w="9525">
              <a:noFill/>
            </a:ln>
          </p:spPr>
          <p:txBody>
            <a:bodyPr wrap="none" anchor="t">
              <a:spAutoFit/>
            </a:bodyPr>
            <a:lstStyle/>
            <a:p>
              <a:pPr eaLnBrk="1" hangingPunct="1">
                <a:spcBef>
                  <a:spcPct val="0"/>
                </a:spcBef>
              </a:pPr>
              <a:r>
                <a:rPr lang="en-US" altLang="zh-CN" b="1" i="1" dirty="0" err="1">
                  <a:latin typeface="Times New Roman" panose="02020603050405020304" pitchFamily="18" charset="0"/>
                </a:rPr>
                <a:t>Im</a:t>
              </a:r>
              <a:endParaRPr lang="en-US" altLang="zh-CN" b="1" i="1" dirty="0">
                <a:latin typeface="Times New Roman" panose="02020603050405020304" pitchFamily="18" charset="0"/>
              </a:endParaRPr>
            </a:p>
          </p:txBody>
        </p:sp>
        <p:sp>
          <p:nvSpPr>
            <p:cNvPr id="287775" name="文本框 287774"/>
            <p:cNvSpPr txBox="1"/>
            <p:nvPr/>
          </p:nvSpPr>
          <p:spPr>
            <a:xfrm>
              <a:off x="4128" y="2604"/>
              <a:ext cx="212"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a</a:t>
              </a:r>
              <a:endParaRPr lang="en-US" altLang="zh-CN" b="1">
                <a:latin typeface="Times New Roman" panose="02020603050405020304" pitchFamily="18" charset="0"/>
              </a:endParaRPr>
            </a:p>
          </p:txBody>
        </p:sp>
        <p:sp>
          <p:nvSpPr>
            <p:cNvPr id="287776" name="文本框 287775"/>
            <p:cNvSpPr txBox="1"/>
            <p:nvPr/>
          </p:nvSpPr>
          <p:spPr>
            <a:xfrm>
              <a:off x="3264" y="2604"/>
              <a:ext cx="240" cy="288"/>
            </a:xfrm>
            <a:prstGeom prst="rect">
              <a:avLst/>
            </a:prstGeom>
            <a:noFill/>
            <a:ln w="9525">
              <a:noFill/>
            </a:ln>
          </p:spPr>
          <p:txBody>
            <a:bodyPr>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sp>
          <p:nvSpPr>
            <p:cNvPr id="287777" name="任意多边形 287776"/>
            <p:cNvSpPr/>
            <p:nvPr/>
          </p:nvSpPr>
          <p:spPr>
            <a:xfrm>
              <a:off x="3702" y="2496"/>
              <a:ext cx="47" cy="15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287778" name="矩形 287777"/>
            <p:cNvSpPr/>
            <p:nvPr/>
          </p:nvSpPr>
          <p:spPr>
            <a:xfrm>
              <a:off x="3719" y="2397"/>
              <a:ext cx="409" cy="288"/>
            </a:xfrm>
            <a:prstGeom prst="rect">
              <a:avLst/>
            </a:prstGeom>
            <a:noFill/>
            <a:ln w="9525">
              <a:noFill/>
            </a:ln>
          </p:spPr>
          <p:txBody>
            <a:bodyPr>
              <a:spAutoFit/>
            </a:bodyPr>
            <a:lstStyle/>
            <a:p>
              <a:pPr eaLnBrk="1" hangingPunct="1"/>
              <a:r>
                <a:rPr lang="en-US" altLang="zh-CN" b="1" i="1" dirty="0">
                  <a:latin typeface="Times New Roman" panose="02020603050405020304" pitchFamily="18" charset="0"/>
                  <a:sym typeface="Symbol" panose="05050102010706020507" pitchFamily="18" charset="2"/>
                </a:rPr>
                <a:t></a:t>
              </a:r>
            </a:p>
          </p:txBody>
        </p:sp>
      </p:grpSp>
      <p:sp>
        <p:nvSpPr>
          <p:cNvPr id="287781" name="矩形 287780"/>
          <p:cNvSpPr/>
          <p:nvPr/>
        </p:nvSpPr>
        <p:spPr>
          <a:xfrm>
            <a:off x="1089025" y="1981200"/>
            <a:ext cx="6848350" cy="461665"/>
          </a:xfrm>
          <a:prstGeom prst="rect">
            <a:avLst/>
          </a:prstGeom>
          <a:noFill/>
          <a:ln w="9525">
            <a:noFill/>
          </a:ln>
        </p:spPr>
        <p:txBody>
          <a:bodyPr wrap="none" anchor="t">
            <a:spAutoFit/>
          </a:bodyPr>
          <a:lstStyle/>
          <a:p>
            <a:r>
              <a:rPr lang="en-US" altLang="zh-CN" b="1" i="1" dirty="0">
                <a:latin typeface="Times New Roman" panose="02020603050405020304" pitchFamily="18" charset="0"/>
              </a:rPr>
              <a:t>Re[F]=a</a:t>
            </a:r>
            <a:r>
              <a:rPr lang="zh-CN" altLang="en-US" b="1" i="1" dirty="0">
                <a:latin typeface="Times New Roman" panose="02020603050405020304" pitchFamily="18" charset="0"/>
              </a:rPr>
              <a:t>，</a:t>
            </a:r>
            <a:r>
              <a:rPr lang="en-US" altLang="zh-CN" b="1" i="1" dirty="0" err="1">
                <a:latin typeface="Times New Roman" panose="02020603050405020304" pitchFamily="18" charset="0"/>
              </a:rPr>
              <a:t>Im</a:t>
            </a:r>
            <a:r>
              <a:rPr lang="en-US" altLang="zh-CN" b="1" i="1" dirty="0">
                <a:latin typeface="Times New Roman" panose="02020603050405020304" pitchFamily="18" charset="0"/>
              </a:rPr>
              <a:t>[F]=b</a:t>
            </a:r>
            <a:r>
              <a:rPr lang="en-US" altLang="zh-CN" b="1" dirty="0">
                <a:latin typeface="Times New Roman" panose="02020603050405020304" pitchFamily="18" charset="0"/>
              </a:rPr>
              <a:t>, </a:t>
            </a:r>
            <a:r>
              <a:rPr lang="zh-CN" altLang="en-US" b="1" dirty="0">
                <a:latin typeface="Times New Roman" panose="02020603050405020304" pitchFamily="18" charset="0"/>
              </a:rPr>
              <a:t>分别称复数</a:t>
            </a:r>
            <a:r>
              <a:rPr lang="zh-CN" altLang="en-US" b="1" dirty="0">
                <a:solidFill>
                  <a:schemeClr val="accent2"/>
                </a:solidFill>
                <a:latin typeface="Times New Roman" panose="02020603050405020304" pitchFamily="18" charset="0"/>
              </a:rPr>
              <a:t>取</a:t>
            </a:r>
            <a:r>
              <a:rPr lang="zh-CN" altLang="en-US" b="1" dirty="0">
                <a:latin typeface="Times New Roman" panose="02020603050405020304" pitchFamily="18" charset="0"/>
              </a:rPr>
              <a:t>实部、</a:t>
            </a:r>
            <a:r>
              <a:rPr lang="zh-CN" altLang="en-US" b="1" dirty="0">
                <a:solidFill>
                  <a:schemeClr val="accent2"/>
                </a:solidFill>
                <a:latin typeface="Times New Roman" panose="02020603050405020304" pitchFamily="18" charset="0"/>
              </a:rPr>
              <a:t>取</a:t>
            </a:r>
            <a:r>
              <a:rPr lang="zh-CN" altLang="en-US" b="1" dirty="0">
                <a:latin typeface="Times New Roman" panose="02020603050405020304" pitchFamily="18" charset="0"/>
              </a:rPr>
              <a:t>虚部。</a:t>
            </a:r>
          </a:p>
        </p:txBody>
      </p:sp>
      <p:sp>
        <p:nvSpPr>
          <p:cNvPr id="287782" name="矩形 287781"/>
          <p:cNvSpPr/>
          <p:nvPr/>
        </p:nvSpPr>
        <p:spPr>
          <a:xfrm>
            <a:off x="3844925" y="5086350"/>
            <a:ext cx="3722688"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由图知，</a:t>
            </a:r>
            <a:r>
              <a:rPr lang="zh-CN" altLang="en-US" b="1" dirty="0">
                <a:latin typeface="Times New Roman" panose="02020603050405020304" pitchFamily="18" charset="0"/>
                <a:sym typeface="Symbol" panose="05050102010706020507" pitchFamily="18" charset="2"/>
              </a:rPr>
              <a:t>复数</a:t>
            </a:r>
            <a:r>
              <a:rPr lang="en-US" altLang="zh-CN" b="1" dirty="0">
                <a:latin typeface="Times New Roman" panose="02020603050405020304" pitchFamily="18" charset="0"/>
                <a:sym typeface="Symbol" panose="05050102010706020507" pitchFamily="18" charset="2"/>
              </a:rPr>
              <a:t>F</a:t>
            </a:r>
            <a:r>
              <a:rPr lang="zh-CN" altLang="en-US" b="1" dirty="0">
                <a:latin typeface="Times New Roman" panose="02020603050405020304" pitchFamily="18" charset="0"/>
                <a:sym typeface="Symbol" panose="05050102010706020507" pitchFamily="18" charset="2"/>
              </a:rPr>
              <a:t>又可表示为</a:t>
            </a:r>
          </a:p>
        </p:txBody>
      </p:sp>
      <p:sp>
        <p:nvSpPr>
          <p:cNvPr id="287783" name="矩形 287782"/>
          <p:cNvSpPr/>
          <p:nvPr/>
        </p:nvSpPr>
        <p:spPr>
          <a:xfrm>
            <a:off x="6954838" y="1409700"/>
            <a:ext cx="1422184" cy="461665"/>
          </a:xfrm>
          <a:prstGeom prst="rect">
            <a:avLst/>
          </a:prstGeom>
          <a:noFill/>
          <a:ln w="9525">
            <a:noFill/>
          </a:ln>
        </p:spPr>
        <p:txBody>
          <a:bodyPr wrap="none" anchor="t">
            <a:spAutoFit/>
          </a:bodyPr>
          <a:lstStyle/>
          <a:p>
            <a:r>
              <a:rPr lang="zh-CN" altLang="en-US" b="1" u="sng" dirty="0">
                <a:solidFill>
                  <a:srgbClr val="FF0000"/>
                </a:solidFill>
                <a:latin typeface="Times New Roman" panose="02020603050405020304" pitchFamily="18" charset="0"/>
              </a:rPr>
              <a:t>代数形式</a:t>
            </a:r>
          </a:p>
        </p:txBody>
      </p:sp>
      <p:sp>
        <p:nvSpPr>
          <p:cNvPr id="287784" name="矩形 287783"/>
          <p:cNvSpPr/>
          <p:nvPr/>
        </p:nvSpPr>
        <p:spPr>
          <a:xfrm>
            <a:off x="6175375" y="5829300"/>
            <a:ext cx="1422184" cy="461665"/>
          </a:xfrm>
          <a:prstGeom prst="rect">
            <a:avLst/>
          </a:prstGeom>
          <a:noFill/>
          <a:ln w="9525">
            <a:noFill/>
          </a:ln>
        </p:spPr>
        <p:txBody>
          <a:bodyPr wrap="none" anchor="t">
            <a:spAutoFit/>
          </a:bodyPr>
          <a:lstStyle/>
          <a:p>
            <a:r>
              <a:rPr lang="zh-CN" altLang="en-US" b="1" u="sng" dirty="0">
                <a:solidFill>
                  <a:srgbClr val="FF0000"/>
                </a:solidFill>
                <a:latin typeface="Times New Roman" panose="02020603050405020304" pitchFamily="18" charset="0"/>
              </a:rPr>
              <a:t>三角形式</a:t>
            </a:r>
          </a:p>
        </p:txBody>
      </p:sp>
      <p:sp>
        <p:nvSpPr>
          <p:cNvPr id="287787" name="矩形 287786"/>
          <p:cNvSpPr/>
          <p:nvPr/>
        </p:nvSpPr>
        <p:spPr>
          <a:xfrm>
            <a:off x="790575" y="152400"/>
            <a:ext cx="5384800" cy="727075"/>
          </a:xfrm>
          <a:prstGeom prst="rect">
            <a:avLst/>
          </a:prstGeom>
          <a:solidFill>
            <a:srgbClr val="CC99FF"/>
          </a:solid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2800" b="1" dirty="0">
                <a:solidFill>
                  <a:schemeClr val="tx1"/>
                </a:solidFill>
              </a:rPr>
              <a:t>4.2.1  </a:t>
            </a:r>
            <a:r>
              <a:rPr lang="zh-CN" altLang="en-US" sz="2800" b="1" dirty="0">
                <a:solidFill>
                  <a:schemeClr val="tx1"/>
                </a:solidFill>
              </a:rPr>
              <a:t>复数及其运算（回顾）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box(out)">
                                      <p:cBhvr>
                                        <p:cTn id="7" dur="500"/>
                                        <p:tgtEl>
                                          <p:spTgt spid="2877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62"/>
                                        </p:tgtEl>
                                        <p:attrNameLst>
                                          <p:attrName>style.visibility</p:attrName>
                                        </p:attrNameLst>
                                      </p:cBhvr>
                                      <p:to>
                                        <p:strVal val="visible"/>
                                      </p:to>
                                    </p:set>
                                    <p:animEffect transition="in" filter="wipe(left)">
                                      <p:cBhvr>
                                        <p:cTn id="12" dur="500"/>
                                        <p:tgtEl>
                                          <p:spTgt spid="287762"/>
                                        </p:tgtEl>
                                      </p:cBhvr>
                                    </p:animEffect>
                                  </p:childTnLst>
                                </p:cTn>
                              </p:par>
                              <p:par>
                                <p:cTn id="13" presetID="22" presetClass="entr" presetSubtype="8" fill="hold" nodeType="withEffect">
                                  <p:stCondLst>
                                    <p:cond delay="0"/>
                                  </p:stCondLst>
                                  <p:childTnLst>
                                    <p:set>
                                      <p:cBhvr>
                                        <p:cTn id="14" dur="1" fill="hold">
                                          <p:stCondLst>
                                            <p:cond delay="0"/>
                                          </p:stCondLst>
                                        </p:cTn>
                                        <p:tgtEl>
                                          <p:spTgt spid="287747"/>
                                        </p:tgtEl>
                                        <p:attrNameLst>
                                          <p:attrName>style.visibility</p:attrName>
                                        </p:attrNameLst>
                                      </p:cBhvr>
                                      <p:to>
                                        <p:strVal val="visible"/>
                                      </p:to>
                                    </p:set>
                                    <p:animEffect transition="in" filter="wipe(left)">
                                      <p:cBhvr>
                                        <p:cTn id="15" dur="500"/>
                                        <p:tgtEl>
                                          <p:spTgt spid="28774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87783"/>
                                        </p:tgtEl>
                                        <p:attrNameLst>
                                          <p:attrName>style.visibility</p:attrName>
                                        </p:attrNameLst>
                                      </p:cBhvr>
                                      <p:to>
                                        <p:strVal val="visible"/>
                                      </p:to>
                                    </p:set>
                                    <p:anim calcmode="lin" valueType="num">
                                      <p:cBhvr additive="base">
                                        <p:cTn id="20" dur="500" fill="hold"/>
                                        <p:tgtEl>
                                          <p:spTgt spid="287783"/>
                                        </p:tgtEl>
                                        <p:attrNameLst>
                                          <p:attrName>ppt_x</p:attrName>
                                        </p:attrNameLst>
                                      </p:cBhvr>
                                      <p:tavLst>
                                        <p:tav tm="0">
                                          <p:val>
                                            <p:strVal val="0-#ppt_w/2"/>
                                          </p:val>
                                        </p:tav>
                                        <p:tav tm="100000">
                                          <p:val>
                                            <p:strVal val="#ppt_x"/>
                                          </p:val>
                                        </p:tav>
                                      </p:tavLst>
                                    </p:anim>
                                    <p:anim calcmode="lin" valueType="num">
                                      <p:cBhvr additive="base">
                                        <p:cTn id="21" dur="500" fill="hold"/>
                                        <p:tgtEl>
                                          <p:spTgt spid="28778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87781"/>
                                        </p:tgtEl>
                                        <p:attrNameLst>
                                          <p:attrName>style.visibility</p:attrName>
                                        </p:attrNameLst>
                                      </p:cBhvr>
                                      <p:to>
                                        <p:strVal val="visible"/>
                                      </p:to>
                                    </p:set>
                                    <p:anim calcmode="lin" valueType="num">
                                      <p:cBhvr additive="base">
                                        <p:cTn id="26" dur="500" fill="hold"/>
                                        <p:tgtEl>
                                          <p:spTgt spid="287781"/>
                                        </p:tgtEl>
                                        <p:attrNameLst>
                                          <p:attrName>ppt_x</p:attrName>
                                        </p:attrNameLst>
                                      </p:cBhvr>
                                      <p:tavLst>
                                        <p:tav tm="0">
                                          <p:val>
                                            <p:strVal val="0-#ppt_w/2"/>
                                          </p:val>
                                        </p:tav>
                                        <p:tav tm="100000">
                                          <p:val>
                                            <p:strVal val="#ppt_x"/>
                                          </p:val>
                                        </p:tav>
                                      </p:tavLst>
                                    </p:anim>
                                    <p:anim calcmode="lin" valueType="num">
                                      <p:cBhvr additive="base">
                                        <p:cTn id="27" dur="500" fill="hold"/>
                                        <p:tgtEl>
                                          <p:spTgt spid="28778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32" fill="hold" nodeType="clickEffect">
                                  <p:stCondLst>
                                    <p:cond delay="0"/>
                                  </p:stCondLst>
                                  <p:childTnLst>
                                    <p:set>
                                      <p:cBhvr>
                                        <p:cTn id="31" dur="1" fill="hold">
                                          <p:stCondLst>
                                            <p:cond delay="0"/>
                                          </p:stCondLst>
                                        </p:cTn>
                                        <p:tgtEl>
                                          <p:spTgt spid="287750"/>
                                        </p:tgtEl>
                                        <p:attrNameLst>
                                          <p:attrName>style.visibility</p:attrName>
                                        </p:attrNameLst>
                                      </p:cBhvr>
                                      <p:to>
                                        <p:strVal val="visible"/>
                                      </p:to>
                                    </p:set>
                                    <p:anim calcmode="lin" valueType="num">
                                      <p:cBhvr>
                                        <p:cTn id="32" dur="500" fill="hold"/>
                                        <p:tgtEl>
                                          <p:spTgt spid="287750"/>
                                        </p:tgtEl>
                                        <p:attrNameLst>
                                          <p:attrName>ppt_w</p:attrName>
                                        </p:attrNameLst>
                                      </p:cBhvr>
                                      <p:tavLst>
                                        <p:tav tm="0">
                                          <p:val>
                                            <p:strVal val="4*#ppt_w"/>
                                          </p:val>
                                        </p:tav>
                                        <p:tav tm="100000">
                                          <p:val>
                                            <p:strVal val="#ppt_w"/>
                                          </p:val>
                                        </p:tav>
                                      </p:tavLst>
                                    </p:anim>
                                    <p:anim calcmode="lin" valueType="num">
                                      <p:cBhvr>
                                        <p:cTn id="33" dur="500" fill="hold"/>
                                        <p:tgtEl>
                                          <p:spTgt spid="287750"/>
                                        </p:tgtEl>
                                        <p:attrNameLst>
                                          <p:attrName>ppt_h</p:attrName>
                                        </p:attrNameLst>
                                      </p:cBhvr>
                                      <p:tavLst>
                                        <p:tav tm="0">
                                          <p:val>
                                            <p:strVal val="4*#ppt_h"/>
                                          </p:val>
                                        </p:tav>
                                        <p:tav tm="100000">
                                          <p:val>
                                            <p:strVal val="#ppt_h"/>
                                          </p:val>
                                        </p:tav>
                                      </p:tavLst>
                                    </p:anim>
                                  </p:childTnLst>
                                </p:cTn>
                              </p:par>
                            </p:childTnLst>
                          </p:cTn>
                        </p:par>
                        <p:par>
                          <p:cTn id="34" fill="hold">
                            <p:stCondLst>
                              <p:cond delay="500"/>
                            </p:stCondLst>
                            <p:childTnLst>
                              <p:par>
                                <p:cTn id="35" presetID="2" presetClass="entr" presetSubtype="8" fill="hold" nodeType="afterEffect">
                                  <p:stCondLst>
                                    <p:cond delay="0"/>
                                  </p:stCondLst>
                                  <p:childTnLst>
                                    <p:set>
                                      <p:cBhvr>
                                        <p:cTn id="36" dur="1" fill="hold">
                                          <p:stCondLst>
                                            <p:cond delay="0"/>
                                          </p:stCondLst>
                                        </p:cTn>
                                        <p:tgtEl>
                                          <p:spTgt spid="287763"/>
                                        </p:tgtEl>
                                        <p:attrNameLst>
                                          <p:attrName>style.visibility</p:attrName>
                                        </p:attrNameLst>
                                      </p:cBhvr>
                                      <p:to>
                                        <p:strVal val="visible"/>
                                      </p:to>
                                    </p:set>
                                    <p:anim calcmode="lin" valueType="num">
                                      <p:cBhvr additive="base">
                                        <p:cTn id="37" dur="500" fill="hold"/>
                                        <p:tgtEl>
                                          <p:spTgt spid="287763"/>
                                        </p:tgtEl>
                                        <p:attrNameLst>
                                          <p:attrName>ppt_x</p:attrName>
                                        </p:attrNameLst>
                                      </p:cBhvr>
                                      <p:tavLst>
                                        <p:tav tm="0">
                                          <p:val>
                                            <p:strVal val="0-#ppt_w/2"/>
                                          </p:val>
                                        </p:tav>
                                        <p:tav tm="100000">
                                          <p:val>
                                            <p:strVal val="#ppt_x"/>
                                          </p:val>
                                        </p:tav>
                                      </p:tavLst>
                                    </p:anim>
                                    <p:anim calcmode="lin" valueType="num">
                                      <p:cBhvr additive="base">
                                        <p:cTn id="38" dur="500" fill="hold"/>
                                        <p:tgtEl>
                                          <p:spTgt spid="28776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7748"/>
                                        </p:tgtEl>
                                        <p:attrNameLst>
                                          <p:attrName>style.visibility</p:attrName>
                                        </p:attrNameLst>
                                      </p:cBhvr>
                                      <p:to>
                                        <p:strVal val="visible"/>
                                      </p:to>
                                    </p:set>
                                    <p:anim calcmode="lin" valueType="num">
                                      <p:cBhvr additive="base">
                                        <p:cTn id="43" dur="500" fill="hold"/>
                                        <p:tgtEl>
                                          <p:spTgt spid="287748"/>
                                        </p:tgtEl>
                                        <p:attrNameLst>
                                          <p:attrName>ppt_x</p:attrName>
                                        </p:attrNameLst>
                                      </p:cBhvr>
                                      <p:tavLst>
                                        <p:tav tm="0">
                                          <p:val>
                                            <p:strVal val="0-#ppt_w/2"/>
                                          </p:val>
                                        </p:tav>
                                        <p:tav tm="100000">
                                          <p:val>
                                            <p:strVal val="#ppt_x"/>
                                          </p:val>
                                        </p:tav>
                                      </p:tavLst>
                                    </p:anim>
                                    <p:anim calcmode="lin" valueType="num">
                                      <p:cBhvr additive="base">
                                        <p:cTn id="44" dur="500" fill="hold"/>
                                        <p:tgtEl>
                                          <p:spTgt spid="287748"/>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87782"/>
                                        </p:tgtEl>
                                        <p:attrNameLst>
                                          <p:attrName>style.visibility</p:attrName>
                                        </p:attrNameLst>
                                      </p:cBhvr>
                                      <p:to>
                                        <p:strVal val="visible"/>
                                      </p:to>
                                    </p:set>
                                    <p:anim calcmode="lin" valueType="num">
                                      <p:cBhvr additive="base">
                                        <p:cTn id="48" dur="500" fill="hold"/>
                                        <p:tgtEl>
                                          <p:spTgt spid="287782"/>
                                        </p:tgtEl>
                                        <p:attrNameLst>
                                          <p:attrName>ppt_x</p:attrName>
                                        </p:attrNameLst>
                                      </p:cBhvr>
                                      <p:tavLst>
                                        <p:tav tm="0">
                                          <p:val>
                                            <p:strVal val="0-#ppt_w/2"/>
                                          </p:val>
                                        </p:tav>
                                        <p:tav tm="100000">
                                          <p:val>
                                            <p:strVal val="#ppt_x"/>
                                          </p:val>
                                        </p:tav>
                                      </p:tavLst>
                                    </p:anim>
                                    <p:anim calcmode="lin" valueType="num">
                                      <p:cBhvr additive="base">
                                        <p:cTn id="49" dur="500" fill="hold"/>
                                        <p:tgtEl>
                                          <p:spTgt spid="287782"/>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287749"/>
                                        </p:tgtEl>
                                        <p:attrNameLst>
                                          <p:attrName>style.visibility</p:attrName>
                                        </p:attrNameLst>
                                      </p:cBhvr>
                                      <p:to>
                                        <p:strVal val="visible"/>
                                      </p:to>
                                    </p:set>
                                    <p:anim calcmode="lin" valueType="num">
                                      <p:cBhvr additive="base">
                                        <p:cTn id="53" dur="500" fill="hold"/>
                                        <p:tgtEl>
                                          <p:spTgt spid="287749"/>
                                        </p:tgtEl>
                                        <p:attrNameLst>
                                          <p:attrName>ppt_x</p:attrName>
                                        </p:attrNameLst>
                                      </p:cBhvr>
                                      <p:tavLst>
                                        <p:tav tm="0">
                                          <p:val>
                                            <p:strVal val="0-#ppt_w/2"/>
                                          </p:val>
                                        </p:tav>
                                        <p:tav tm="100000">
                                          <p:val>
                                            <p:strVal val="#ppt_x"/>
                                          </p:val>
                                        </p:tav>
                                      </p:tavLst>
                                    </p:anim>
                                    <p:anim calcmode="lin" valueType="num">
                                      <p:cBhvr additive="base">
                                        <p:cTn id="54" dur="500" fill="hold"/>
                                        <p:tgtEl>
                                          <p:spTgt spid="28774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87784"/>
                                        </p:tgtEl>
                                        <p:attrNameLst>
                                          <p:attrName>style.visibility</p:attrName>
                                        </p:attrNameLst>
                                      </p:cBhvr>
                                      <p:to>
                                        <p:strVal val="visible"/>
                                      </p:to>
                                    </p:set>
                                    <p:anim calcmode="lin" valueType="num">
                                      <p:cBhvr additive="base">
                                        <p:cTn id="59" dur="500" fill="hold"/>
                                        <p:tgtEl>
                                          <p:spTgt spid="287784"/>
                                        </p:tgtEl>
                                        <p:attrNameLst>
                                          <p:attrName>ppt_x</p:attrName>
                                        </p:attrNameLst>
                                      </p:cBhvr>
                                      <p:tavLst>
                                        <p:tav tm="0">
                                          <p:val>
                                            <p:strVal val="0-#ppt_w/2"/>
                                          </p:val>
                                        </p:tav>
                                        <p:tav tm="100000">
                                          <p:val>
                                            <p:strVal val="#ppt_x"/>
                                          </p:val>
                                        </p:tav>
                                      </p:tavLst>
                                    </p:anim>
                                    <p:anim calcmode="lin" valueType="num">
                                      <p:cBhvr additive="base">
                                        <p:cTn id="60" dur="500" fill="hold"/>
                                        <p:tgtEl>
                                          <p:spTgt spid="2877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P spid="287748" grpId="0"/>
      <p:bldP spid="287749" grpId="0"/>
      <p:bldP spid="287762" grpId="0"/>
      <p:bldP spid="287781" grpId="0"/>
      <p:bldP spid="287782" grpId="0"/>
      <p:bldP spid="287783" grpId="0"/>
      <p:bldP spid="2877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标题 7177" descr="新闻纸"/>
          <p:cNvSpPr>
            <a:spLocks noGrp="1"/>
          </p:cNvSpPr>
          <p:nvPr>
            <p:ph type="title" idx="4294967295"/>
          </p:nvPr>
        </p:nvSpPr>
        <p:spPr>
          <a:xfrm>
            <a:off x="1562100" y="533400"/>
            <a:ext cx="6305550" cy="828675"/>
          </a:xfrm>
          <a:prstGeom prst="rect">
            <a:avLst/>
          </a:prstGeom>
          <a:blipFill rotWithShape="0">
            <a:blip r:embed="rId2"/>
          </a:blipFill>
          <a:ln w="9525" cap="flat" cmpd="sng">
            <a:solidFill>
              <a:srgbClr val="000000"/>
            </a:solidFill>
            <a:prstDash val="solid"/>
            <a:headEnd type="none" w="med" len="med"/>
            <a:tailEnd type="none" w="med" len="med"/>
          </a:ln>
        </p:spPr>
        <p:txBody>
          <a:bodyPr/>
          <a:lstStyle/>
          <a:p>
            <a:r>
              <a:rPr lang="zh-CN" altLang="en-US" sz="3600" b="1">
                <a:solidFill>
                  <a:schemeClr val="tx1"/>
                </a:solidFill>
              </a:rPr>
              <a:t>第</a:t>
            </a:r>
            <a:r>
              <a:rPr lang="en-US" altLang="zh-CN" sz="3600" b="1">
                <a:solidFill>
                  <a:schemeClr val="tx1"/>
                </a:solidFill>
              </a:rPr>
              <a:t>4</a:t>
            </a:r>
            <a:r>
              <a:rPr lang="zh-CN" altLang="en-US" sz="3600" b="1">
                <a:solidFill>
                  <a:schemeClr val="tx1"/>
                </a:solidFill>
              </a:rPr>
              <a:t>章 正弦稳态交流电路</a:t>
            </a:r>
            <a:endParaRPr lang="zh-CN" altLang="en-US" sz="3600" b="1" dirty="0">
              <a:solidFill>
                <a:schemeClr val="tx1"/>
              </a:solidFill>
            </a:endParaRPr>
          </a:p>
        </p:txBody>
      </p:sp>
      <p:sp>
        <p:nvSpPr>
          <p:cNvPr id="7182" name="矩形 7181">
            <a:hlinkClick r:id="rId3" action="ppaction://hlinksldjump"/>
          </p:cNvPr>
          <p:cNvSpPr/>
          <p:nvPr/>
        </p:nvSpPr>
        <p:spPr>
          <a:xfrm>
            <a:off x="2038350" y="1474788"/>
            <a:ext cx="5353050" cy="576262"/>
          </a:xfrm>
          <a:prstGeom prst="rect">
            <a:avLst/>
          </a:prstGeom>
          <a:gradFill rotWithShape="0">
            <a:gsLst>
              <a:gs pos="0">
                <a:srgbClr val="99FF33"/>
              </a:gs>
              <a:gs pos="100000">
                <a:srgbClr val="99FF33">
                  <a:gamma/>
                  <a:shade val="46275"/>
                  <a:invGamma/>
                </a:srgbClr>
              </a:gs>
            </a:gsLst>
            <a:lin ang="5400000" scaled="1"/>
            <a:tileRect/>
          </a:gradFill>
          <a:ln w="9525">
            <a:noFill/>
          </a:ln>
          <a:effectLst>
            <a:prstShdw prst="shdw17" dist="17961" dir="2699999">
              <a:srgbClr val="99FF33">
                <a:gamma/>
                <a:shade val="60000"/>
                <a:invGamma/>
              </a:srgbClr>
            </a:prstShdw>
          </a:effectLst>
        </p:spPr>
        <p:txBody>
          <a:bodyPr wrap="none" anchor="ctr"/>
          <a:lstStyle/>
          <a:p>
            <a:pPr eaLnBrk="1" hangingPunct="1">
              <a:spcBef>
                <a:spcPct val="0"/>
              </a:spcBef>
            </a:pPr>
            <a:r>
              <a:rPr lang="en-US" altLang="zh-CN" sz="2800" b="1" dirty="0">
                <a:latin typeface="Times New Roman" panose="02020603050405020304" pitchFamily="18" charset="0"/>
              </a:rPr>
              <a:t>4.1  </a:t>
            </a:r>
            <a:r>
              <a:rPr lang="zh-CN" altLang="en-US" sz="2800" b="1" dirty="0">
                <a:latin typeface="Times New Roman" panose="02020603050405020304" pitchFamily="18" charset="0"/>
              </a:rPr>
              <a:t>正弦量的基本概念</a:t>
            </a:r>
          </a:p>
        </p:txBody>
      </p:sp>
      <p:sp>
        <p:nvSpPr>
          <p:cNvPr id="7183" name="矩形 7182">
            <a:hlinkClick r:id="rId3" action="ppaction://hlinksldjump"/>
          </p:cNvPr>
          <p:cNvSpPr/>
          <p:nvPr/>
        </p:nvSpPr>
        <p:spPr>
          <a:xfrm>
            <a:off x="2038350" y="4241007"/>
            <a:ext cx="5372100" cy="576263"/>
          </a:xfrm>
          <a:prstGeom prst="rect">
            <a:avLst/>
          </a:prstGeom>
          <a:gradFill rotWithShape="0">
            <a:gsLst>
              <a:gs pos="0">
                <a:srgbClr val="99FF33"/>
              </a:gs>
              <a:gs pos="100000">
                <a:srgbClr val="99FF33">
                  <a:gamma/>
                  <a:shade val="46275"/>
                  <a:invGamma/>
                </a:srgbClr>
              </a:gs>
            </a:gsLst>
            <a:lin ang="5400000" scaled="1"/>
            <a:tileRect/>
          </a:gradFill>
          <a:ln w="9525">
            <a:noFill/>
          </a:ln>
          <a:effectLst>
            <a:prstShdw prst="shdw17" dist="17961" dir="2699999">
              <a:srgbClr val="99FF33">
                <a:gamma/>
                <a:shade val="60000"/>
                <a:invGamma/>
              </a:srgbClr>
            </a:prstShdw>
          </a:effectLst>
        </p:spPr>
        <p:txBody>
          <a:bodyPr wrap="none" anchor="ctr"/>
          <a:lstStyle/>
          <a:p>
            <a:pPr eaLnBrk="1" hangingPunct="1">
              <a:spcBef>
                <a:spcPct val="0"/>
              </a:spcBef>
            </a:pPr>
            <a:r>
              <a:rPr lang="en-US" altLang="zh-CN" sz="2800" b="1" dirty="0">
                <a:latin typeface="Times New Roman" panose="02020603050405020304" pitchFamily="18" charset="0"/>
              </a:rPr>
              <a:t>4.5  </a:t>
            </a:r>
            <a:r>
              <a:rPr lang="zh-CN" altLang="en-US" sz="2800" b="1" dirty="0">
                <a:latin typeface="Times New Roman" panose="02020603050405020304" pitchFamily="18" charset="0"/>
              </a:rPr>
              <a:t>复阻抗和复导纳</a:t>
            </a:r>
          </a:p>
        </p:txBody>
      </p:sp>
      <p:sp>
        <p:nvSpPr>
          <p:cNvPr id="7184" name="矩形 7183">
            <a:hlinkClick r:id="rId3" action="ppaction://hlinksldjump"/>
          </p:cNvPr>
          <p:cNvSpPr/>
          <p:nvPr/>
        </p:nvSpPr>
        <p:spPr>
          <a:xfrm>
            <a:off x="2038350" y="2184400"/>
            <a:ext cx="5372100" cy="576263"/>
          </a:xfrm>
          <a:prstGeom prst="rect">
            <a:avLst/>
          </a:prstGeom>
          <a:gradFill rotWithShape="0">
            <a:gsLst>
              <a:gs pos="0">
                <a:srgbClr val="99FF33"/>
              </a:gs>
              <a:gs pos="100000">
                <a:srgbClr val="99FF33">
                  <a:gamma/>
                  <a:shade val="46275"/>
                  <a:invGamma/>
                </a:srgbClr>
              </a:gs>
            </a:gsLst>
            <a:lin ang="5400000" scaled="1"/>
            <a:tileRect/>
          </a:gradFill>
          <a:ln w="9525">
            <a:noFill/>
          </a:ln>
          <a:effectLst>
            <a:prstShdw prst="shdw17" dist="17961" dir="2699999">
              <a:srgbClr val="99FF33">
                <a:gamma/>
                <a:shade val="60000"/>
                <a:invGamma/>
              </a:srgbClr>
            </a:prstShdw>
          </a:effectLst>
        </p:spPr>
        <p:txBody>
          <a:bodyPr wrap="none" anchor="ctr"/>
          <a:lstStyle/>
          <a:p>
            <a:pPr eaLnBrk="1" hangingPunct="1">
              <a:spcBef>
                <a:spcPct val="0"/>
              </a:spcBef>
            </a:pPr>
            <a:r>
              <a:rPr lang="en-US" altLang="zh-CN" sz="2800" b="1" dirty="0">
                <a:latin typeface="Times New Roman" panose="02020603050405020304" pitchFamily="18" charset="0"/>
              </a:rPr>
              <a:t>4.2  </a:t>
            </a:r>
            <a:r>
              <a:rPr lang="zh-CN" altLang="en-US" sz="2800" b="1" dirty="0">
                <a:latin typeface="Times New Roman" panose="02020603050405020304" pitchFamily="18" charset="0"/>
              </a:rPr>
              <a:t>正弦量的相量表示法</a:t>
            </a:r>
          </a:p>
        </p:txBody>
      </p:sp>
      <p:sp>
        <p:nvSpPr>
          <p:cNvPr id="7185" name="矩形 7184">
            <a:hlinkClick r:id="rId3" action="ppaction://hlinksldjump"/>
          </p:cNvPr>
          <p:cNvSpPr/>
          <p:nvPr/>
        </p:nvSpPr>
        <p:spPr>
          <a:xfrm>
            <a:off x="2038350" y="3541713"/>
            <a:ext cx="5372100" cy="576263"/>
          </a:xfrm>
          <a:prstGeom prst="rect">
            <a:avLst/>
          </a:prstGeom>
          <a:gradFill rotWithShape="0">
            <a:gsLst>
              <a:gs pos="0">
                <a:srgbClr val="99FF33"/>
              </a:gs>
              <a:gs pos="100000">
                <a:srgbClr val="99FF33">
                  <a:gamma/>
                  <a:shade val="46275"/>
                  <a:invGamma/>
                </a:srgbClr>
              </a:gs>
            </a:gsLst>
            <a:lin ang="5400000" scaled="1"/>
            <a:tileRect/>
          </a:gradFill>
          <a:ln w="9525">
            <a:noFill/>
          </a:ln>
          <a:effectLst>
            <a:prstShdw prst="shdw17" dist="17961" dir="2699999">
              <a:srgbClr val="99FF33">
                <a:gamma/>
                <a:shade val="60000"/>
                <a:invGamma/>
              </a:srgbClr>
            </a:prstShdw>
          </a:effectLst>
        </p:spPr>
        <p:txBody>
          <a:bodyPr wrap="none" anchor="ctr"/>
          <a:lstStyle/>
          <a:p>
            <a:pPr eaLnBrk="1" hangingPunct="1">
              <a:spcBef>
                <a:spcPct val="0"/>
              </a:spcBef>
            </a:pPr>
            <a:r>
              <a:rPr lang="en-US" altLang="zh-CN" sz="2800" b="1" dirty="0">
                <a:latin typeface="Times New Roman" panose="02020603050405020304" pitchFamily="18" charset="0"/>
              </a:rPr>
              <a:t>4.4  </a:t>
            </a:r>
            <a:r>
              <a:rPr lang="zh-CN" altLang="en-US" sz="2800" b="1" dirty="0">
                <a:latin typeface="Times New Roman" panose="02020603050405020304" pitchFamily="18" charset="0"/>
              </a:rPr>
              <a:t>电路定律的相量形式</a:t>
            </a:r>
          </a:p>
        </p:txBody>
      </p:sp>
      <p:sp>
        <p:nvSpPr>
          <p:cNvPr id="7186" name="矩形 7185">
            <a:hlinkClick r:id="rId3" action="ppaction://hlinksldjump"/>
          </p:cNvPr>
          <p:cNvSpPr/>
          <p:nvPr/>
        </p:nvSpPr>
        <p:spPr>
          <a:xfrm>
            <a:off x="2038350" y="2852738"/>
            <a:ext cx="5372100" cy="576262"/>
          </a:xfrm>
          <a:prstGeom prst="rect">
            <a:avLst/>
          </a:prstGeom>
          <a:gradFill rotWithShape="0">
            <a:gsLst>
              <a:gs pos="0">
                <a:srgbClr val="99FF33"/>
              </a:gs>
              <a:gs pos="100000">
                <a:srgbClr val="99FF33">
                  <a:gamma/>
                  <a:shade val="46275"/>
                  <a:invGamma/>
                </a:srgbClr>
              </a:gs>
            </a:gsLst>
            <a:lin ang="5400000" scaled="1"/>
            <a:tileRect/>
          </a:gradFill>
          <a:ln w="9525">
            <a:noFill/>
          </a:ln>
          <a:effectLst>
            <a:prstShdw prst="shdw17" dist="17961" dir="2699999">
              <a:srgbClr val="99FF33">
                <a:gamma/>
                <a:shade val="60000"/>
                <a:invGamma/>
              </a:srgbClr>
            </a:prstShdw>
          </a:effectLst>
        </p:spPr>
        <p:txBody>
          <a:bodyPr wrap="none" anchor="ctr"/>
          <a:lstStyle/>
          <a:p>
            <a:pPr eaLnBrk="1" hangingPunct="1">
              <a:spcBef>
                <a:spcPct val="0"/>
              </a:spcBef>
            </a:pPr>
            <a:r>
              <a:rPr lang="en-US" altLang="zh-CN" sz="2800" b="1" dirty="0">
                <a:latin typeface="Times New Roman" panose="02020603050405020304" pitchFamily="18" charset="0"/>
              </a:rPr>
              <a:t>4.3  RLC</a:t>
            </a:r>
            <a:r>
              <a:rPr lang="zh-CN" altLang="en-US" sz="2800" b="1" dirty="0">
                <a:latin typeface="Times New Roman" panose="02020603050405020304" pitchFamily="18" charset="0"/>
              </a:rPr>
              <a:t>元件方程的相量形式</a:t>
            </a:r>
          </a:p>
        </p:txBody>
      </p:sp>
      <p:sp>
        <p:nvSpPr>
          <p:cNvPr id="8" name="矩形 7">
            <a:hlinkClick r:id="rId3" action="ppaction://hlinksldjump"/>
            <a:extLst>
              <a:ext uri="{FF2B5EF4-FFF2-40B4-BE49-F238E27FC236}">
                <a16:creationId xmlns:a16="http://schemas.microsoft.com/office/drawing/2014/main" id="{3F6AD1BF-F296-47D4-9FE5-B59B459341CF}"/>
              </a:ext>
            </a:extLst>
          </p:cNvPr>
          <p:cNvSpPr/>
          <p:nvPr/>
        </p:nvSpPr>
        <p:spPr>
          <a:xfrm>
            <a:off x="2019300" y="4919664"/>
            <a:ext cx="5372100" cy="576262"/>
          </a:xfrm>
          <a:prstGeom prst="rect">
            <a:avLst/>
          </a:prstGeom>
          <a:gradFill rotWithShape="0">
            <a:gsLst>
              <a:gs pos="0">
                <a:srgbClr val="99FF33"/>
              </a:gs>
              <a:gs pos="100000">
                <a:srgbClr val="99FF33">
                  <a:gamma/>
                  <a:shade val="46275"/>
                  <a:invGamma/>
                </a:srgbClr>
              </a:gs>
            </a:gsLst>
            <a:lin ang="5400000" scaled="1"/>
            <a:tileRect/>
          </a:gradFill>
          <a:ln w="9525">
            <a:noFill/>
          </a:ln>
          <a:effectLst>
            <a:prstShdw prst="shdw17" dist="17961" dir="2699999">
              <a:srgbClr val="99FF33">
                <a:gamma/>
                <a:shade val="60000"/>
                <a:invGamma/>
              </a:srgbClr>
            </a:prstShdw>
          </a:effectLst>
        </p:spPr>
        <p:txBody>
          <a:bodyPr wrap="none" anchor="ctr"/>
          <a:lstStyle/>
          <a:p>
            <a:pPr eaLnBrk="1" hangingPunct="1">
              <a:spcBef>
                <a:spcPct val="0"/>
              </a:spcBef>
            </a:pPr>
            <a:r>
              <a:rPr lang="en-US" altLang="zh-CN" sz="2800" b="1" dirty="0">
                <a:latin typeface="Times New Roman" panose="02020603050405020304" pitchFamily="18" charset="0"/>
              </a:rPr>
              <a:t>4.6  </a:t>
            </a:r>
            <a:r>
              <a:rPr lang="zh-CN" altLang="en-US" sz="2800" b="1" dirty="0">
                <a:latin typeface="Times New Roman" panose="02020603050405020304" pitchFamily="18" charset="0"/>
              </a:rPr>
              <a:t>正弦电路的分析</a:t>
            </a:r>
          </a:p>
        </p:txBody>
      </p:sp>
      <p:sp>
        <p:nvSpPr>
          <p:cNvPr id="9" name="矩形 8">
            <a:hlinkClick r:id="rId3" action="ppaction://hlinksldjump"/>
            <a:extLst>
              <a:ext uri="{FF2B5EF4-FFF2-40B4-BE49-F238E27FC236}">
                <a16:creationId xmlns:a16="http://schemas.microsoft.com/office/drawing/2014/main" id="{FD625851-DED5-44AD-82F5-3D8FD251D7AB}"/>
              </a:ext>
            </a:extLst>
          </p:cNvPr>
          <p:cNvSpPr/>
          <p:nvPr/>
        </p:nvSpPr>
        <p:spPr>
          <a:xfrm>
            <a:off x="2019300" y="5598320"/>
            <a:ext cx="5372100" cy="576263"/>
          </a:xfrm>
          <a:prstGeom prst="rect">
            <a:avLst/>
          </a:prstGeom>
          <a:gradFill rotWithShape="0">
            <a:gsLst>
              <a:gs pos="0">
                <a:srgbClr val="99FF33"/>
              </a:gs>
              <a:gs pos="100000">
                <a:srgbClr val="99FF33">
                  <a:gamma/>
                  <a:shade val="46275"/>
                  <a:invGamma/>
                </a:srgbClr>
              </a:gs>
            </a:gsLst>
            <a:lin ang="5400000" scaled="1"/>
            <a:tileRect/>
          </a:gradFill>
          <a:ln w="9525">
            <a:noFill/>
          </a:ln>
          <a:effectLst>
            <a:prstShdw prst="shdw17" dist="17961" dir="2699999">
              <a:srgbClr val="99FF33">
                <a:gamma/>
                <a:shade val="60000"/>
                <a:invGamma/>
              </a:srgbClr>
            </a:prstShdw>
          </a:effectLst>
        </p:spPr>
        <p:txBody>
          <a:bodyPr wrap="none" anchor="ctr"/>
          <a:lstStyle/>
          <a:p>
            <a:pPr eaLnBrk="1" hangingPunct="1">
              <a:spcBef>
                <a:spcPct val="0"/>
              </a:spcBef>
            </a:pPr>
            <a:r>
              <a:rPr lang="en-US" altLang="zh-CN" sz="2800" b="1" dirty="0">
                <a:latin typeface="Times New Roman" panose="02020603050405020304" pitchFamily="18" charset="0"/>
              </a:rPr>
              <a:t>4.7  </a:t>
            </a:r>
            <a:r>
              <a:rPr lang="zh-CN" altLang="en-US" sz="2800" b="1" dirty="0">
                <a:latin typeface="Times New Roman" panose="02020603050405020304" pitchFamily="18" charset="0"/>
              </a:rPr>
              <a:t>正弦电路的功率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178"/>
                                        </p:tgtEl>
                                        <p:attrNameLst>
                                          <p:attrName>style.visibility</p:attrName>
                                        </p:attrNameLst>
                                      </p:cBhvr>
                                      <p:to>
                                        <p:strVal val="visible"/>
                                      </p:to>
                                    </p:set>
                                    <p:anim calcmode="lin" valueType="num">
                                      <p:cBhvr>
                                        <p:cTn id="7" dur="1000" fill="hold"/>
                                        <p:tgtEl>
                                          <p:spTgt spid="7178"/>
                                        </p:tgtEl>
                                        <p:attrNameLst>
                                          <p:attrName>ppt_w</p:attrName>
                                        </p:attrNameLst>
                                      </p:cBhvr>
                                      <p:tavLst>
                                        <p:tav tm="0">
                                          <p:val>
                                            <p:fltVal val="0"/>
                                          </p:val>
                                        </p:tav>
                                        <p:tav tm="100000">
                                          <p:val>
                                            <p:strVal val="#ppt_w"/>
                                          </p:val>
                                        </p:tav>
                                      </p:tavLst>
                                    </p:anim>
                                    <p:anim calcmode="lin" valueType="num">
                                      <p:cBhvr>
                                        <p:cTn id="8" dur="1000" fill="hold"/>
                                        <p:tgtEl>
                                          <p:spTgt spid="7178"/>
                                        </p:tgtEl>
                                        <p:attrNameLst>
                                          <p:attrName>ppt_h</p:attrName>
                                        </p:attrNameLst>
                                      </p:cBhvr>
                                      <p:tavLst>
                                        <p:tav tm="0">
                                          <p:val>
                                            <p:fltVal val="0"/>
                                          </p:val>
                                        </p:tav>
                                        <p:tav tm="100000">
                                          <p:val>
                                            <p:strVal val="#ppt_h"/>
                                          </p:val>
                                        </p:tav>
                                      </p:tavLst>
                                    </p:anim>
                                    <p:anim calcmode="lin" valueType="num">
                                      <p:cBhvr>
                                        <p:cTn id="9" dur="1000" fill="hold"/>
                                        <p:tgtEl>
                                          <p:spTgt spid="717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1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182"/>
                                        </p:tgtEl>
                                        <p:attrNameLst>
                                          <p:attrName>style.visibility</p:attrName>
                                        </p:attrNameLst>
                                      </p:cBhvr>
                                      <p:to>
                                        <p:strVal val="visible"/>
                                      </p:to>
                                    </p:set>
                                    <p:animEffect transition="in" filter="wipe(left)">
                                      <p:cBhvr>
                                        <p:cTn id="15" dur="500"/>
                                        <p:tgtEl>
                                          <p:spTgt spid="718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183"/>
                                        </p:tgtEl>
                                        <p:attrNameLst>
                                          <p:attrName>style.visibility</p:attrName>
                                        </p:attrNameLst>
                                      </p:cBhvr>
                                      <p:to>
                                        <p:strVal val="visible"/>
                                      </p:to>
                                    </p:set>
                                    <p:animEffect transition="in" filter="wipe(left)">
                                      <p:cBhvr>
                                        <p:cTn id="18" dur="500"/>
                                        <p:tgtEl>
                                          <p:spTgt spid="718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184"/>
                                        </p:tgtEl>
                                        <p:attrNameLst>
                                          <p:attrName>style.visibility</p:attrName>
                                        </p:attrNameLst>
                                      </p:cBhvr>
                                      <p:to>
                                        <p:strVal val="visible"/>
                                      </p:to>
                                    </p:set>
                                    <p:animEffect transition="in" filter="wipe(left)">
                                      <p:cBhvr>
                                        <p:cTn id="21" dur="500"/>
                                        <p:tgtEl>
                                          <p:spTgt spid="718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185"/>
                                        </p:tgtEl>
                                        <p:attrNameLst>
                                          <p:attrName>style.visibility</p:attrName>
                                        </p:attrNameLst>
                                      </p:cBhvr>
                                      <p:to>
                                        <p:strVal val="visible"/>
                                      </p:to>
                                    </p:set>
                                    <p:animEffect transition="in" filter="wipe(left)">
                                      <p:cBhvr>
                                        <p:cTn id="24" dur="500"/>
                                        <p:tgtEl>
                                          <p:spTgt spid="718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186"/>
                                        </p:tgtEl>
                                        <p:attrNameLst>
                                          <p:attrName>style.visibility</p:attrName>
                                        </p:attrNameLst>
                                      </p:cBhvr>
                                      <p:to>
                                        <p:strVal val="visible"/>
                                      </p:to>
                                    </p:set>
                                    <p:animEffect transition="in" filter="wipe(left)">
                                      <p:cBhvr>
                                        <p:cTn id="27" dur="500"/>
                                        <p:tgtEl>
                                          <p:spTgt spid="71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P spid="7182" grpId="0" animBg="1"/>
      <p:bldP spid="7183" grpId="0" animBg="1"/>
      <p:bldP spid="7184" grpId="0" animBg="1"/>
      <p:bldP spid="7185" grpId="0" animBg="1"/>
      <p:bldP spid="7186"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文本框 288769"/>
          <p:cNvSpPr txBox="1"/>
          <p:nvPr/>
        </p:nvSpPr>
        <p:spPr>
          <a:xfrm>
            <a:off x="704850" y="3429000"/>
            <a:ext cx="2659702" cy="461665"/>
          </a:xfrm>
          <a:prstGeom prst="rect">
            <a:avLst/>
          </a:prstGeom>
          <a:noFill/>
          <a:ln w="9525">
            <a:noFill/>
          </a:ln>
        </p:spPr>
        <p:txBody>
          <a:bodyPr wrap="none" anchor="t">
            <a:spAutoFit/>
          </a:bodyPr>
          <a:lstStyle/>
          <a:p>
            <a:pPr eaLnBrk="1" hangingPunct="1"/>
            <a:r>
              <a:rPr lang="zh-CN" altLang="en-US" b="1" dirty="0">
                <a:solidFill>
                  <a:srgbClr val="FF0000"/>
                </a:solidFill>
                <a:latin typeface="Times New Roman" panose="02020603050405020304" pitchFamily="18" charset="0"/>
              </a:rPr>
              <a:t>复数的指数形式：</a:t>
            </a:r>
          </a:p>
        </p:txBody>
      </p:sp>
      <p:grpSp>
        <p:nvGrpSpPr>
          <p:cNvPr id="288771" name="组合 288770"/>
          <p:cNvGrpSpPr/>
          <p:nvPr/>
        </p:nvGrpSpPr>
        <p:grpSpPr>
          <a:xfrm>
            <a:off x="1629334" y="4180681"/>
            <a:ext cx="6523047" cy="1419226"/>
            <a:chOff x="1008" y="432"/>
            <a:chExt cx="4109" cy="894"/>
          </a:xfrm>
        </p:grpSpPr>
        <p:sp>
          <p:nvSpPr>
            <p:cNvPr id="288772" name="文本框 288771"/>
            <p:cNvSpPr txBox="1"/>
            <p:nvPr/>
          </p:nvSpPr>
          <p:spPr>
            <a:xfrm>
              <a:off x="1008" y="432"/>
              <a:ext cx="814"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F</a:t>
              </a:r>
              <a:r>
                <a:rPr lang="en-US" altLang="zh-CN" b="1">
                  <a:latin typeface="Times New Roman" panose="02020603050405020304" pitchFamily="18" charset="0"/>
                </a:rPr>
                <a:t>= |</a:t>
              </a:r>
              <a:r>
                <a:rPr lang="en-US" altLang="zh-CN" b="1" i="1" err="1">
                  <a:latin typeface="Times New Roman" panose="02020603050405020304" pitchFamily="18" charset="0"/>
                </a:rPr>
                <a:t>F</a:t>
              </a:r>
              <a:r>
                <a:rPr lang="en-US" altLang="zh-CN" b="1" err="1">
                  <a:latin typeface="Times New Roman" panose="02020603050405020304" pitchFamily="18" charset="0"/>
                </a:rPr>
                <a:t>|e</a:t>
              </a:r>
              <a:r>
                <a:rPr lang="en-US" altLang="zh-CN" b="1" baseline="30000" err="1">
                  <a:latin typeface="Times New Roman" panose="02020603050405020304" pitchFamily="18" charset="0"/>
                </a:rPr>
                <a:t>j</a:t>
              </a:r>
              <a:r>
                <a:rPr lang="en-US" altLang="zh-CN" b="1" i="1" baseline="30000" err="1">
                  <a:latin typeface="Symbol" panose="05050102010706020507" pitchFamily="18" charset="2"/>
                </a:rPr>
                <a:t>q</a:t>
              </a:r>
              <a:r>
                <a:rPr lang="en-US" altLang="zh-CN" b="1" i="1">
                  <a:latin typeface="Times New Roman" panose="02020603050405020304" pitchFamily="18" charset="0"/>
                </a:rPr>
                <a:t> </a:t>
              </a:r>
            </a:p>
          </p:txBody>
        </p:sp>
        <p:grpSp>
          <p:nvGrpSpPr>
            <p:cNvPr id="288773" name="组合 288772"/>
            <p:cNvGrpSpPr/>
            <p:nvPr/>
          </p:nvGrpSpPr>
          <p:grpSpPr>
            <a:xfrm>
              <a:off x="1020" y="1012"/>
              <a:ext cx="1008" cy="288"/>
              <a:chOff x="1020" y="1012"/>
              <a:chExt cx="1008" cy="288"/>
            </a:xfrm>
          </p:grpSpPr>
          <p:sp>
            <p:nvSpPr>
              <p:cNvPr id="288774" name="文本框 288773"/>
              <p:cNvSpPr txBox="1"/>
              <p:nvPr/>
            </p:nvSpPr>
            <p:spPr>
              <a:xfrm>
                <a:off x="1020" y="1012"/>
                <a:ext cx="1008" cy="288"/>
              </a:xfrm>
              <a:prstGeom prst="rect">
                <a:avLst/>
              </a:prstGeom>
              <a:noFill/>
              <a:ln w="9525">
                <a:noFill/>
              </a:ln>
            </p:spPr>
            <p:txBody>
              <a:bodyPr>
                <a:spAutoFit/>
              </a:bodyPr>
              <a:lstStyle/>
              <a:p>
                <a:pPr eaLnBrk="1" hangingPunct="1">
                  <a:spcBef>
                    <a:spcPct val="0"/>
                  </a:spcBef>
                </a:pPr>
                <a:r>
                  <a:rPr lang="en-US" altLang="zh-CN" b="1" i="1" dirty="0">
                    <a:latin typeface="Times New Roman" panose="02020603050405020304" pitchFamily="18" charset="0"/>
                  </a:rPr>
                  <a:t>F</a:t>
                </a:r>
                <a:r>
                  <a:rPr lang="en-US" altLang="zh-CN" b="1" dirty="0">
                    <a:latin typeface="Times New Roman" panose="02020603050405020304" pitchFamily="18" charset="0"/>
                  </a:rPr>
                  <a:t>=|</a:t>
                </a:r>
                <a:r>
                  <a:rPr lang="en-US" altLang="zh-CN" b="1" i="1" dirty="0">
                    <a:latin typeface="Times New Roman" panose="02020603050405020304" pitchFamily="18" charset="0"/>
                  </a:rPr>
                  <a:t>F</a:t>
                </a:r>
                <a:r>
                  <a:rPr lang="en-US" altLang="zh-CN" b="1" dirty="0">
                    <a:latin typeface="Times New Roman" panose="02020603050405020304" pitchFamily="18" charset="0"/>
                  </a:rPr>
                  <a:t>|  </a:t>
                </a:r>
                <a:r>
                  <a:rPr lang="en-US" altLang="zh-CN" b="1" i="1" dirty="0">
                    <a:latin typeface="Symbol" panose="05050102010706020507" pitchFamily="18" charset="2"/>
                  </a:rPr>
                  <a:t>q  </a:t>
                </a:r>
              </a:p>
            </p:txBody>
          </p:sp>
          <p:sp>
            <p:nvSpPr>
              <p:cNvPr id="288775" name="任意多边形 288774"/>
              <p:cNvSpPr/>
              <p:nvPr/>
            </p:nvSpPr>
            <p:spPr>
              <a:xfrm>
                <a:off x="1524" y="1039"/>
                <a:ext cx="240" cy="192"/>
              </a:xfrm>
              <a:custGeom>
                <a:avLst/>
                <a:gdLst/>
                <a:ahLst/>
                <a:cxnLst/>
                <a:rect l="0" t="0" r="0" b="0"/>
                <a:pathLst>
                  <a:path w="240" h="192">
                    <a:moveTo>
                      <a:pt x="88" y="0"/>
                    </a:moveTo>
                    <a:lnTo>
                      <a:pt x="0" y="192"/>
                    </a:lnTo>
                    <a:lnTo>
                      <a:pt x="240" y="192"/>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grpSp>
        <p:sp>
          <p:nvSpPr>
            <p:cNvPr id="288777" name="文本框 288776"/>
            <p:cNvSpPr txBox="1"/>
            <p:nvPr/>
          </p:nvSpPr>
          <p:spPr>
            <a:xfrm>
              <a:off x="1976" y="440"/>
              <a:ext cx="3092" cy="291"/>
            </a:xfrm>
            <a:prstGeom prst="rect">
              <a:avLst/>
            </a:prstGeom>
            <a:noFill/>
            <a:ln w="9525">
              <a:noFill/>
            </a:ln>
          </p:spPr>
          <p:txBody>
            <a:bodyPr wrap="none" anchor="t">
              <a:spAutoFit/>
            </a:bodyPr>
            <a:lstStyle/>
            <a:p>
              <a:pPr eaLnBrk="1" hangingPunct="1"/>
              <a:r>
                <a:rPr lang="zh-CN" altLang="en-US" b="1" dirty="0">
                  <a:solidFill>
                    <a:srgbClr val="FF0000"/>
                  </a:solidFill>
                  <a:latin typeface="Times New Roman" panose="02020603050405020304" pitchFamily="18" charset="0"/>
                </a:rPr>
                <a:t>指数形式</a:t>
              </a:r>
              <a:r>
                <a:rPr lang="zh-CN" altLang="en-US" sz="1800" b="1" dirty="0">
                  <a:solidFill>
                    <a:srgbClr val="FFFF00"/>
                  </a:solidFill>
                  <a:latin typeface="Times New Roman" panose="02020603050405020304" pitchFamily="18" charset="0"/>
                </a:rPr>
                <a:t>（三角式用欧拉公式转换的形式）</a:t>
              </a:r>
            </a:p>
          </p:txBody>
        </p:sp>
        <p:sp>
          <p:nvSpPr>
            <p:cNvPr id="288778" name="文本框 288777"/>
            <p:cNvSpPr txBox="1"/>
            <p:nvPr/>
          </p:nvSpPr>
          <p:spPr>
            <a:xfrm>
              <a:off x="1976" y="1035"/>
              <a:ext cx="3141" cy="291"/>
            </a:xfrm>
            <a:prstGeom prst="rect">
              <a:avLst/>
            </a:prstGeom>
            <a:noFill/>
            <a:ln w="9525">
              <a:noFill/>
            </a:ln>
          </p:spPr>
          <p:txBody>
            <a:bodyPr wrap="none" anchor="t">
              <a:spAutoFit/>
            </a:bodyPr>
            <a:lstStyle/>
            <a:p>
              <a:pPr eaLnBrk="1" hangingPunct="1"/>
              <a:r>
                <a:rPr lang="zh-CN" altLang="en-US" b="1" dirty="0">
                  <a:solidFill>
                    <a:srgbClr val="FF0000"/>
                  </a:solidFill>
                  <a:latin typeface="Times New Roman" panose="02020603050405020304" pitchFamily="18" charset="0"/>
                </a:rPr>
                <a:t>极坐标形式</a:t>
              </a:r>
              <a:r>
                <a:rPr lang="zh-CN" altLang="en-US" sz="1800" b="1" dirty="0">
                  <a:solidFill>
                    <a:srgbClr val="FFFF00"/>
                  </a:solidFill>
                  <a:latin typeface="Times New Roman" panose="02020603050405020304" pitchFamily="18" charset="0"/>
                </a:rPr>
                <a:t>（三角式和指数式的简化形式）</a:t>
              </a:r>
            </a:p>
          </p:txBody>
        </p:sp>
      </p:grpSp>
      <p:graphicFrame>
        <p:nvGraphicFramePr>
          <p:cNvPr id="288779" name="对象 288778"/>
          <p:cNvGraphicFramePr/>
          <p:nvPr/>
        </p:nvGraphicFramePr>
        <p:xfrm>
          <a:off x="1443038" y="1257300"/>
          <a:ext cx="2714625" cy="1573213"/>
        </p:xfrm>
        <a:graphic>
          <a:graphicData uri="http://schemas.openxmlformats.org/presentationml/2006/ole">
            <mc:AlternateContent xmlns:mc="http://schemas.openxmlformats.org/markup-compatibility/2006">
              <mc:Choice xmlns:v="urn:schemas-microsoft-com:vml" Requires="v">
                <p:oleObj spid="_x0000_s9331" r:id="rId3" imgW="1600200" imgH="927100" progId="Equation.DSMT4">
                  <p:embed/>
                </p:oleObj>
              </mc:Choice>
              <mc:Fallback>
                <p:oleObj r:id="rId3" imgW="1600200" imgH="927100" progId="Equation.DSMT4">
                  <p:embed/>
                  <p:pic>
                    <p:nvPicPr>
                      <p:cNvPr id="0" name="图片 3489"/>
                      <p:cNvPicPr/>
                      <p:nvPr/>
                    </p:nvPicPr>
                    <p:blipFill>
                      <a:blip r:embed="rId4"/>
                      <a:stretch>
                        <a:fillRect/>
                      </a:stretch>
                    </p:blipFill>
                    <p:spPr>
                      <a:xfrm>
                        <a:off x="1443038" y="1257300"/>
                        <a:ext cx="2714625" cy="1573213"/>
                      </a:xfrm>
                      <a:prstGeom prst="rect">
                        <a:avLst/>
                      </a:prstGeom>
                      <a:noFill/>
                      <a:ln w="38100">
                        <a:noFill/>
                        <a:miter/>
                      </a:ln>
                    </p:spPr>
                  </p:pic>
                </p:oleObj>
              </mc:Fallback>
            </mc:AlternateContent>
          </a:graphicData>
        </a:graphic>
      </p:graphicFrame>
      <p:sp>
        <p:nvSpPr>
          <p:cNvPr id="288780" name="文本框 288779"/>
          <p:cNvSpPr txBox="1"/>
          <p:nvPr/>
        </p:nvSpPr>
        <p:spPr>
          <a:xfrm>
            <a:off x="4459288" y="1809750"/>
            <a:ext cx="488950" cy="457200"/>
          </a:xfrm>
          <a:prstGeom prst="rect">
            <a:avLst/>
          </a:prstGeom>
          <a:noFill/>
          <a:ln w="9525">
            <a:noFill/>
          </a:ln>
        </p:spPr>
        <p:txBody>
          <a:bodyPr wrap="none" anchor="t">
            <a:spAutoFit/>
          </a:bodyPr>
          <a:lstStyle/>
          <a:p>
            <a:pPr eaLnBrk="1" hangingPunct="1"/>
            <a:r>
              <a:rPr lang="zh-CN" altLang="en-US" b="1">
                <a:latin typeface="Times New Roman" panose="02020603050405020304" pitchFamily="18" charset="0"/>
              </a:rPr>
              <a:t>或</a:t>
            </a:r>
          </a:p>
        </p:txBody>
      </p:sp>
      <p:graphicFrame>
        <p:nvGraphicFramePr>
          <p:cNvPr id="288781" name="对象 288780"/>
          <p:cNvGraphicFramePr/>
          <p:nvPr/>
        </p:nvGraphicFramePr>
        <p:xfrm>
          <a:off x="5632450" y="1546225"/>
          <a:ext cx="2613025" cy="958850"/>
        </p:xfrm>
        <a:graphic>
          <a:graphicData uri="http://schemas.openxmlformats.org/presentationml/2006/ole">
            <mc:AlternateContent xmlns:mc="http://schemas.openxmlformats.org/markup-compatibility/2006">
              <mc:Choice xmlns:v="urn:schemas-microsoft-com:vml" Requires="v">
                <p:oleObj spid="_x0000_s9332" r:id="rId5" imgW="1625600" imgH="596900" progId="Equation.DSMT4">
                  <p:embed/>
                </p:oleObj>
              </mc:Choice>
              <mc:Fallback>
                <p:oleObj r:id="rId5" imgW="1625600" imgH="596900" progId="Equation.DSMT4">
                  <p:embed/>
                  <p:pic>
                    <p:nvPicPr>
                      <p:cNvPr id="0" name="图片 3490"/>
                      <p:cNvPicPr/>
                      <p:nvPr/>
                    </p:nvPicPr>
                    <p:blipFill>
                      <a:blip r:embed="rId6"/>
                      <a:stretch>
                        <a:fillRect/>
                      </a:stretch>
                    </p:blipFill>
                    <p:spPr>
                      <a:xfrm>
                        <a:off x="5632450" y="1546225"/>
                        <a:ext cx="2613025" cy="958850"/>
                      </a:xfrm>
                      <a:prstGeom prst="rect">
                        <a:avLst/>
                      </a:prstGeom>
                      <a:noFill/>
                      <a:ln w="38100">
                        <a:noFill/>
                        <a:miter/>
                      </a:ln>
                    </p:spPr>
                  </p:pic>
                </p:oleObj>
              </mc:Fallback>
            </mc:AlternateContent>
          </a:graphicData>
        </a:graphic>
      </p:graphicFrame>
      <p:sp>
        <p:nvSpPr>
          <p:cNvPr id="288807" name="矩形 288806"/>
          <p:cNvSpPr/>
          <p:nvPr/>
        </p:nvSpPr>
        <p:spPr>
          <a:xfrm>
            <a:off x="1606550" y="508000"/>
            <a:ext cx="5083175" cy="457200"/>
          </a:xfrm>
          <a:prstGeom prst="rect">
            <a:avLst/>
          </a:prstGeom>
          <a:noFill/>
          <a:ln w="9525">
            <a:noFill/>
          </a:ln>
        </p:spPr>
        <p:txBody>
          <a:bodyPr wrap="none" anchor="t">
            <a:spAutoFit/>
          </a:bodyPr>
          <a:lstStyle/>
          <a:p>
            <a:r>
              <a:rPr lang="en-US" altLang="zh-CN" b="1">
                <a:latin typeface="Times New Roman" panose="02020603050405020304" pitchFamily="18" charset="0"/>
              </a:rPr>
              <a:t>|</a:t>
            </a:r>
            <a:r>
              <a:rPr lang="en-US" altLang="zh-CN" b="1" i="1">
                <a:latin typeface="Times New Roman" panose="02020603050405020304" pitchFamily="18" charset="0"/>
              </a:rPr>
              <a:t>F</a:t>
            </a:r>
            <a:r>
              <a:rPr lang="en-US" altLang="zh-CN" b="1" dirty="0">
                <a:latin typeface="Times New Roman" panose="02020603050405020304" pitchFamily="18" charset="0"/>
              </a:rPr>
              <a:t>|</a:t>
            </a:r>
            <a:r>
              <a:rPr lang="zh-CN" altLang="en-US" b="1" dirty="0">
                <a:latin typeface="Times New Roman" panose="02020603050405020304" pitchFamily="18" charset="0"/>
              </a:rPr>
              <a:t>为复数的</a:t>
            </a:r>
            <a:r>
              <a:rPr lang="zh-CN" altLang="en-US" b="1" dirty="0">
                <a:solidFill>
                  <a:srgbClr val="FF0000"/>
                </a:solidFill>
                <a:latin typeface="Times New Roman" panose="02020603050405020304" pitchFamily="18" charset="0"/>
              </a:rPr>
              <a:t>模</a:t>
            </a:r>
            <a:r>
              <a:rPr lang="zh-CN" altLang="en-US" b="1" dirty="0">
                <a:latin typeface="Times New Roman" panose="02020603050405020304" pitchFamily="18" charset="0"/>
              </a:rPr>
              <a:t>，</a:t>
            </a:r>
            <a:r>
              <a:rPr lang="en-US" altLang="zh-CN" b="1">
                <a:latin typeface="Symbol" panose="05050102010706020507" pitchFamily="18" charset="2"/>
              </a:rPr>
              <a:t>q</a:t>
            </a:r>
            <a:r>
              <a:rPr lang="zh-CN" altLang="en-US" b="1">
                <a:latin typeface="Symbol" panose="05050102010706020507" pitchFamily="18" charset="2"/>
              </a:rPr>
              <a:t>为</a:t>
            </a:r>
            <a:r>
              <a:rPr lang="zh-CN" altLang="en-US" b="1" dirty="0">
                <a:solidFill>
                  <a:srgbClr val="FF0000"/>
                </a:solidFill>
                <a:latin typeface="Symbol" panose="05050102010706020507" pitchFamily="18" charset="2"/>
              </a:rPr>
              <a:t>幅角</a:t>
            </a:r>
            <a:r>
              <a:rPr lang="zh-CN" altLang="en-US" b="1" dirty="0">
                <a:latin typeface="Symbol" panose="05050102010706020507" pitchFamily="18" charset="2"/>
              </a:rPr>
              <a:t>，</a:t>
            </a:r>
            <a:r>
              <a:rPr lang="en-US" altLang="zh-CN" b="1">
                <a:latin typeface="Symbol" panose="05050102010706020507" pitchFamily="18" charset="2"/>
              </a:rPr>
              <a:t>q </a:t>
            </a:r>
            <a:r>
              <a:rPr lang="en-US" altLang="zh-CN" b="1" err="1">
                <a:latin typeface="Times New Roman" panose="02020603050405020304" pitchFamily="18" charset="0"/>
              </a:rPr>
              <a:t>=arg</a:t>
            </a:r>
            <a:r>
              <a:rPr lang="en-US" altLang="zh-CN" b="1" i="1" err="1">
                <a:latin typeface="Times New Roman" panose="02020603050405020304" pitchFamily="18" charset="0"/>
              </a:rPr>
              <a:t>F</a:t>
            </a:r>
            <a:r>
              <a:rPr lang="zh-CN" altLang="en-US" b="1">
                <a:latin typeface="Times New Roman" panose="02020603050405020304" pitchFamily="18" charset="0"/>
              </a:rPr>
              <a:t>。</a:t>
            </a:r>
          </a:p>
        </p:txBody>
      </p:sp>
      <p:sp>
        <p:nvSpPr>
          <p:cNvPr id="15" name="文本框 14">
            <a:extLst>
              <a:ext uri="{FF2B5EF4-FFF2-40B4-BE49-F238E27FC236}">
                <a16:creationId xmlns:a16="http://schemas.microsoft.com/office/drawing/2014/main" id="{7CE077D6-4B18-44B1-B2A3-8D1178E4230C}"/>
              </a:ext>
            </a:extLst>
          </p:cNvPr>
          <p:cNvSpPr txBox="1"/>
          <p:nvPr/>
        </p:nvSpPr>
        <p:spPr>
          <a:xfrm>
            <a:off x="704850" y="4629300"/>
            <a:ext cx="1731564" cy="461665"/>
          </a:xfrm>
          <a:prstGeom prst="rect">
            <a:avLst/>
          </a:prstGeom>
          <a:noFill/>
          <a:ln w="9525">
            <a:noFill/>
          </a:ln>
        </p:spPr>
        <p:txBody>
          <a:bodyPr wrap="none" anchor="t">
            <a:spAutoFit/>
          </a:bodyPr>
          <a:lstStyle/>
          <a:p>
            <a:pPr eaLnBrk="1" hangingPunct="1"/>
            <a:r>
              <a:rPr lang="zh-CN" altLang="en-US" b="1" dirty="0">
                <a:solidFill>
                  <a:srgbClr val="FFFF00"/>
                </a:solidFill>
                <a:latin typeface="Times New Roman" panose="02020603050405020304" pitchFamily="18" charset="0"/>
              </a:rPr>
              <a:t>简化</a:t>
            </a:r>
            <a:r>
              <a:rPr lang="zh-CN" altLang="en-US" b="1" dirty="0">
                <a:solidFill>
                  <a:srgbClr val="FF0000"/>
                </a:solidFill>
                <a:latin typeface="Times New Roman" panose="02020603050405020304" pitchFamily="18" charset="0"/>
              </a:rPr>
              <a:t>形式：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8807"/>
                                        </p:tgtEl>
                                        <p:attrNameLst>
                                          <p:attrName>style.visibility</p:attrName>
                                        </p:attrNameLst>
                                      </p:cBhvr>
                                      <p:to>
                                        <p:strVal val="visible"/>
                                      </p:to>
                                    </p:set>
                                    <p:anim calcmode="lin" valueType="num">
                                      <p:cBhvr additive="base">
                                        <p:cTn id="7" dur="500" fill="hold"/>
                                        <p:tgtEl>
                                          <p:spTgt spid="288807"/>
                                        </p:tgtEl>
                                        <p:attrNameLst>
                                          <p:attrName>ppt_x</p:attrName>
                                        </p:attrNameLst>
                                      </p:cBhvr>
                                      <p:tavLst>
                                        <p:tav tm="0">
                                          <p:val>
                                            <p:strVal val="0-#ppt_w/2"/>
                                          </p:val>
                                        </p:tav>
                                        <p:tav tm="100000">
                                          <p:val>
                                            <p:strVal val="#ppt_x"/>
                                          </p:val>
                                        </p:tav>
                                      </p:tavLst>
                                    </p:anim>
                                    <p:anim calcmode="lin" valueType="num">
                                      <p:cBhvr additive="base">
                                        <p:cTn id="8" dur="500" fill="hold"/>
                                        <p:tgtEl>
                                          <p:spTgt spid="2888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8779"/>
                                        </p:tgtEl>
                                        <p:attrNameLst>
                                          <p:attrName>style.visibility</p:attrName>
                                        </p:attrNameLst>
                                      </p:cBhvr>
                                      <p:to>
                                        <p:strVal val="visible"/>
                                      </p:to>
                                    </p:set>
                                    <p:anim calcmode="lin" valueType="num">
                                      <p:cBhvr additive="base">
                                        <p:cTn id="13" dur="500" fill="hold"/>
                                        <p:tgtEl>
                                          <p:spTgt spid="288779"/>
                                        </p:tgtEl>
                                        <p:attrNameLst>
                                          <p:attrName>ppt_x</p:attrName>
                                        </p:attrNameLst>
                                      </p:cBhvr>
                                      <p:tavLst>
                                        <p:tav tm="0">
                                          <p:val>
                                            <p:strVal val="0-#ppt_w/2"/>
                                          </p:val>
                                        </p:tav>
                                        <p:tav tm="100000">
                                          <p:val>
                                            <p:strVal val="#ppt_x"/>
                                          </p:val>
                                        </p:tav>
                                      </p:tavLst>
                                    </p:anim>
                                    <p:anim calcmode="lin" valueType="num">
                                      <p:cBhvr additive="base">
                                        <p:cTn id="14" dur="500" fill="hold"/>
                                        <p:tgtEl>
                                          <p:spTgt spid="2887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8780"/>
                                        </p:tgtEl>
                                        <p:attrNameLst>
                                          <p:attrName>style.visibility</p:attrName>
                                        </p:attrNameLst>
                                      </p:cBhvr>
                                      <p:to>
                                        <p:strVal val="visible"/>
                                      </p:to>
                                    </p:set>
                                    <p:anim calcmode="lin" valueType="num">
                                      <p:cBhvr additive="base">
                                        <p:cTn id="19" dur="500" fill="hold"/>
                                        <p:tgtEl>
                                          <p:spTgt spid="288780"/>
                                        </p:tgtEl>
                                        <p:attrNameLst>
                                          <p:attrName>ppt_x</p:attrName>
                                        </p:attrNameLst>
                                      </p:cBhvr>
                                      <p:tavLst>
                                        <p:tav tm="0">
                                          <p:val>
                                            <p:strVal val="0-#ppt_w/2"/>
                                          </p:val>
                                        </p:tav>
                                        <p:tav tm="100000">
                                          <p:val>
                                            <p:strVal val="#ppt_x"/>
                                          </p:val>
                                        </p:tav>
                                      </p:tavLst>
                                    </p:anim>
                                    <p:anim calcmode="lin" valueType="num">
                                      <p:cBhvr additive="base">
                                        <p:cTn id="20" dur="500" fill="hold"/>
                                        <p:tgtEl>
                                          <p:spTgt spid="28878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288781"/>
                                        </p:tgtEl>
                                        <p:attrNameLst>
                                          <p:attrName>style.visibility</p:attrName>
                                        </p:attrNameLst>
                                      </p:cBhvr>
                                      <p:to>
                                        <p:strVal val="visible"/>
                                      </p:to>
                                    </p:set>
                                    <p:anim calcmode="lin" valueType="num">
                                      <p:cBhvr additive="base">
                                        <p:cTn id="24" dur="500" fill="hold"/>
                                        <p:tgtEl>
                                          <p:spTgt spid="288781"/>
                                        </p:tgtEl>
                                        <p:attrNameLst>
                                          <p:attrName>ppt_x</p:attrName>
                                        </p:attrNameLst>
                                      </p:cBhvr>
                                      <p:tavLst>
                                        <p:tav tm="0">
                                          <p:val>
                                            <p:strVal val="0-#ppt_w/2"/>
                                          </p:val>
                                        </p:tav>
                                        <p:tav tm="100000">
                                          <p:val>
                                            <p:strVal val="#ppt_x"/>
                                          </p:val>
                                        </p:tav>
                                      </p:tavLst>
                                    </p:anim>
                                    <p:anim calcmode="lin" valueType="num">
                                      <p:cBhvr additive="base">
                                        <p:cTn id="25" dur="500" fill="hold"/>
                                        <p:tgtEl>
                                          <p:spTgt spid="28878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88770"/>
                                        </p:tgtEl>
                                        <p:attrNameLst>
                                          <p:attrName>style.visibility</p:attrName>
                                        </p:attrNameLst>
                                      </p:cBhvr>
                                      <p:to>
                                        <p:strVal val="visible"/>
                                      </p:to>
                                    </p:set>
                                    <p:anim calcmode="lin" valueType="num">
                                      <p:cBhvr additive="base">
                                        <p:cTn id="30" dur="500" fill="hold"/>
                                        <p:tgtEl>
                                          <p:spTgt spid="288770"/>
                                        </p:tgtEl>
                                        <p:attrNameLst>
                                          <p:attrName>ppt_x</p:attrName>
                                        </p:attrNameLst>
                                      </p:cBhvr>
                                      <p:tavLst>
                                        <p:tav tm="0">
                                          <p:val>
                                            <p:strVal val="0-#ppt_w/2"/>
                                          </p:val>
                                        </p:tav>
                                        <p:tav tm="100000">
                                          <p:val>
                                            <p:strVal val="#ppt_x"/>
                                          </p:val>
                                        </p:tav>
                                      </p:tavLst>
                                    </p:anim>
                                    <p:anim calcmode="lin" valueType="num">
                                      <p:cBhvr additive="base">
                                        <p:cTn id="31" dur="500" fill="hold"/>
                                        <p:tgtEl>
                                          <p:spTgt spid="28877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88771"/>
                                        </p:tgtEl>
                                        <p:attrNameLst>
                                          <p:attrName>style.visibility</p:attrName>
                                        </p:attrNameLst>
                                      </p:cBhvr>
                                      <p:to>
                                        <p:strVal val="visible"/>
                                      </p:to>
                                    </p:set>
                                    <p:anim calcmode="lin" valueType="num">
                                      <p:cBhvr additive="base">
                                        <p:cTn id="36" dur="500" fill="hold"/>
                                        <p:tgtEl>
                                          <p:spTgt spid="288771"/>
                                        </p:tgtEl>
                                        <p:attrNameLst>
                                          <p:attrName>ppt_x</p:attrName>
                                        </p:attrNameLst>
                                      </p:cBhvr>
                                      <p:tavLst>
                                        <p:tav tm="0">
                                          <p:val>
                                            <p:strVal val="0-#ppt_w/2"/>
                                          </p:val>
                                        </p:tav>
                                        <p:tav tm="100000">
                                          <p:val>
                                            <p:strVal val="#ppt_x"/>
                                          </p:val>
                                        </p:tav>
                                      </p:tavLst>
                                    </p:anim>
                                    <p:anim calcmode="lin" valueType="num">
                                      <p:cBhvr additive="base">
                                        <p:cTn id="37" dur="500" fill="hold"/>
                                        <p:tgtEl>
                                          <p:spTgt spid="28877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0-#ppt_w/2"/>
                                          </p:val>
                                        </p:tav>
                                        <p:tav tm="100000">
                                          <p:val>
                                            <p:strVal val="#ppt_x"/>
                                          </p:val>
                                        </p:tav>
                                      </p:tavLst>
                                    </p:anim>
                                    <p:anim calcmode="lin" valueType="num">
                                      <p:cBhvr additive="base">
                                        <p:cTn id="4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p:bldP spid="288780" grpId="0"/>
      <p:bldP spid="288807"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文本框 292867"/>
          <p:cNvSpPr txBox="1"/>
          <p:nvPr/>
        </p:nvSpPr>
        <p:spPr>
          <a:xfrm>
            <a:off x="673100" y="1009650"/>
            <a:ext cx="18605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二</a:t>
            </a: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复数运算</a:t>
            </a:r>
            <a:endParaRPr lang="zh-CN" altLang="en-US" b="1">
              <a:solidFill>
                <a:srgbClr val="FF0000"/>
              </a:solidFill>
              <a:latin typeface="Times New Roman" panose="02020603050405020304" pitchFamily="18" charset="0"/>
            </a:endParaRPr>
          </a:p>
        </p:txBody>
      </p:sp>
      <p:sp>
        <p:nvSpPr>
          <p:cNvPr id="292869" name="文本框 292868"/>
          <p:cNvSpPr txBox="1"/>
          <p:nvPr/>
        </p:nvSpPr>
        <p:spPr>
          <a:xfrm>
            <a:off x="857250" y="3829050"/>
            <a:ext cx="4264025" cy="457200"/>
          </a:xfrm>
          <a:prstGeom prst="rect">
            <a:avLst/>
          </a:prstGeom>
          <a:noFill/>
          <a:ln w="9525">
            <a:noFill/>
          </a:ln>
        </p:spPr>
        <p:txBody>
          <a:bodyPr wrap="none" anchor="t">
            <a:spAutoFit/>
          </a:bodyPr>
          <a:lstStyle/>
          <a:p>
            <a:pPr eaLnBrk="1" hangingPunct="1">
              <a:spcBef>
                <a:spcPct val="0"/>
              </a:spcBef>
            </a:pPr>
            <a:r>
              <a:rPr lang="zh-CN" altLang="en-US" b="1" dirty="0">
                <a:solidFill>
                  <a:srgbClr val="3333FF"/>
                </a:solidFill>
                <a:latin typeface="Times New Roman" panose="02020603050405020304" pitchFamily="18" charset="0"/>
              </a:rPr>
              <a:t>则     </a:t>
            </a:r>
            <a:r>
              <a:rPr lang="en-US" altLang="zh-CN" b="1" i="1">
                <a:solidFill>
                  <a:srgbClr val="3333FF"/>
                </a:solidFill>
                <a:latin typeface="Times New Roman" panose="02020603050405020304" pitchFamily="18" charset="0"/>
              </a:rPr>
              <a:t>F</a:t>
            </a:r>
            <a:r>
              <a:rPr lang="en-US" altLang="zh-CN" b="1" baseline="-25000">
                <a:solidFill>
                  <a:srgbClr val="3333FF"/>
                </a:solidFill>
                <a:latin typeface="Times New Roman" panose="02020603050405020304" pitchFamily="18" charset="0"/>
              </a:rPr>
              <a:t>1</a:t>
            </a:r>
            <a:r>
              <a:rPr lang="en-US" altLang="zh-CN" b="1">
                <a:solidFill>
                  <a:srgbClr val="3333FF"/>
                </a:solidFill>
                <a:latin typeface="Times New Roman" panose="02020603050405020304" pitchFamily="18" charset="0"/>
              </a:rPr>
              <a:t>±</a:t>
            </a:r>
            <a:r>
              <a:rPr lang="en-US" altLang="zh-CN" b="1" i="1">
                <a:solidFill>
                  <a:srgbClr val="3333FF"/>
                </a:solidFill>
                <a:latin typeface="Times New Roman" panose="02020603050405020304" pitchFamily="18" charset="0"/>
              </a:rPr>
              <a:t>F</a:t>
            </a:r>
            <a:r>
              <a:rPr lang="en-US" altLang="zh-CN" b="1" baseline="-25000">
                <a:solidFill>
                  <a:srgbClr val="3333FF"/>
                </a:solidFill>
                <a:latin typeface="Times New Roman" panose="02020603050405020304" pitchFamily="18" charset="0"/>
              </a:rPr>
              <a:t>2</a:t>
            </a:r>
            <a:r>
              <a:rPr lang="en-US" altLang="zh-CN" b="1">
                <a:solidFill>
                  <a:srgbClr val="3333FF"/>
                </a:solidFill>
                <a:latin typeface="Times New Roman" panose="02020603050405020304" pitchFamily="18" charset="0"/>
              </a:rPr>
              <a:t>=(</a:t>
            </a:r>
            <a:r>
              <a:rPr lang="en-US" altLang="zh-CN" b="1" i="1">
                <a:solidFill>
                  <a:srgbClr val="3333FF"/>
                </a:solidFill>
                <a:latin typeface="Times New Roman" panose="02020603050405020304" pitchFamily="18" charset="0"/>
              </a:rPr>
              <a:t>a</a:t>
            </a:r>
            <a:r>
              <a:rPr lang="en-US" altLang="zh-CN" b="1" baseline="-25000">
                <a:solidFill>
                  <a:srgbClr val="3333FF"/>
                </a:solidFill>
                <a:latin typeface="Times New Roman" panose="02020603050405020304" pitchFamily="18" charset="0"/>
              </a:rPr>
              <a:t>1</a:t>
            </a:r>
            <a:r>
              <a:rPr lang="en-US" altLang="zh-CN" b="1">
                <a:solidFill>
                  <a:srgbClr val="3333FF"/>
                </a:solidFill>
                <a:latin typeface="Times New Roman" panose="02020603050405020304" pitchFamily="18" charset="0"/>
              </a:rPr>
              <a:t>±</a:t>
            </a:r>
            <a:r>
              <a:rPr lang="en-US" altLang="zh-CN" b="1" i="1">
                <a:solidFill>
                  <a:srgbClr val="3333FF"/>
                </a:solidFill>
                <a:latin typeface="Times New Roman" panose="02020603050405020304" pitchFamily="18" charset="0"/>
              </a:rPr>
              <a:t>a</a:t>
            </a:r>
            <a:r>
              <a:rPr lang="en-US" altLang="zh-CN" b="1" baseline="-25000">
                <a:solidFill>
                  <a:srgbClr val="3333FF"/>
                </a:solidFill>
                <a:latin typeface="Times New Roman" panose="02020603050405020304" pitchFamily="18" charset="0"/>
              </a:rPr>
              <a:t>2</a:t>
            </a:r>
            <a:r>
              <a:rPr lang="en-US" altLang="zh-CN" b="1">
                <a:solidFill>
                  <a:srgbClr val="3333FF"/>
                </a:solidFill>
                <a:latin typeface="Times New Roman" panose="02020603050405020304" pitchFamily="18" charset="0"/>
              </a:rPr>
              <a:t>)+j(</a:t>
            </a:r>
            <a:r>
              <a:rPr lang="en-US" altLang="zh-CN" b="1" i="1">
                <a:solidFill>
                  <a:srgbClr val="3333FF"/>
                </a:solidFill>
                <a:latin typeface="Times New Roman" panose="02020603050405020304" pitchFamily="18" charset="0"/>
              </a:rPr>
              <a:t>b</a:t>
            </a:r>
            <a:r>
              <a:rPr lang="en-US" altLang="zh-CN" b="1" baseline="-25000">
                <a:solidFill>
                  <a:srgbClr val="3333FF"/>
                </a:solidFill>
                <a:latin typeface="Times New Roman" panose="02020603050405020304" pitchFamily="18" charset="0"/>
              </a:rPr>
              <a:t>1</a:t>
            </a:r>
            <a:r>
              <a:rPr lang="en-US" altLang="zh-CN" b="1">
                <a:solidFill>
                  <a:srgbClr val="3333FF"/>
                </a:solidFill>
                <a:latin typeface="Times New Roman" panose="02020603050405020304" pitchFamily="18" charset="0"/>
              </a:rPr>
              <a:t>±</a:t>
            </a:r>
            <a:r>
              <a:rPr lang="en-US" altLang="zh-CN" b="1" i="1">
                <a:solidFill>
                  <a:srgbClr val="3333FF"/>
                </a:solidFill>
                <a:latin typeface="Times New Roman" panose="02020603050405020304" pitchFamily="18" charset="0"/>
              </a:rPr>
              <a:t>b</a:t>
            </a:r>
            <a:r>
              <a:rPr lang="en-US" altLang="zh-CN" b="1" baseline="-25000">
                <a:solidFill>
                  <a:srgbClr val="3333FF"/>
                </a:solidFill>
                <a:latin typeface="Times New Roman" panose="02020603050405020304" pitchFamily="18" charset="0"/>
              </a:rPr>
              <a:t>2</a:t>
            </a:r>
            <a:r>
              <a:rPr lang="en-US" altLang="zh-CN" b="1">
                <a:solidFill>
                  <a:srgbClr val="3333FF"/>
                </a:solidFill>
                <a:latin typeface="Times New Roman" panose="02020603050405020304" pitchFamily="18" charset="0"/>
              </a:rPr>
              <a:t>)</a:t>
            </a:r>
            <a:endParaRPr lang="en-US" altLang="zh-CN" b="1">
              <a:latin typeface="Times New Roman" panose="02020603050405020304" pitchFamily="18" charset="0"/>
            </a:endParaRPr>
          </a:p>
        </p:txBody>
      </p:sp>
      <p:sp>
        <p:nvSpPr>
          <p:cNvPr id="292870" name="文本框 292869"/>
          <p:cNvSpPr txBox="1"/>
          <p:nvPr/>
        </p:nvSpPr>
        <p:spPr>
          <a:xfrm>
            <a:off x="673100" y="1963738"/>
            <a:ext cx="3689350" cy="457200"/>
          </a:xfrm>
          <a:prstGeom prst="rect">
            <a:avLst/>
          </a:prstGeom>
          <a:noFill/>
          <a:ln w="9525">
            <a:noFill/>
          </a:ln>
        </p:spPr>
        <p:txBody>
          <a:bodyPr wrap="none" anchor="t">
            <a:spAutoFit/>
          </a:bodyPr>
          <a:lstStyle/>
          <a:p>
            <a:pPr eaLnBrk="1" hangingPunct="1">
              <a:spcBef>
                <a:spcPct val="0"/>
              </a:spcBef>
            </a:pPr>
            <a:r>
              <a:rPr lang="en-US" altLang="zh-CN" b="1" dirty="0">
                <a:solidFill>
                  <a:srgbClr val="FF33CC"/>
                </a:solidFill>
                <a:latin typeface="Times New Roman" panose="02020603050405020304" pitchFamily="18" charset="0"/>
              </a:rPr>
              <a:t>1</a:t>
            </a:r>
            <a:r>
              <a:rPr lang="zh-CN" altLang="en-US" b="1" dirty="0">
                <a:solidFill>
                  <a:srgbClr val="FF33CC"/>
                </a:solidFill>
                <a:latin typeface="Times New Roman" panose="02020603050405020304" pitchFamily="18" charset="0"/>
              </a:rPr>
              <a:t>、</a:t>
            </a:r>
            <a:r>
              <a:rPr lang="zh-CN" altLang="en-US" b="1" dirty="0">
                <a:latin typeface="Times New Roman" panose="02020603050405020304" pitchFamily="18" charset="0"/>
              </a:rPr>
              <a:t>加减运算</a:t>
            </a:r>
            <a:r>
              <a:rPr lang="en-US" altLang="zh-CN" b="1">
                <a:latin typeface="Times New Roman" panose="02020603050405020304" pitchFamily="18" charset="0"/>
              </a:rPr>
              <a:t>——</a:t>
            </a:r>
            <a:r>
              <a:rPr lang="zh-CN" altLang="en-US" b="1" dirty="0">
                <a:latin typeface="Times New Roman" panose="02020603050405020304" pitchFamily="18" charset="0"/>
              </a:rPr>
              <a:t>直角坐标</a:t>
            </a:r>
          </a:p>
        </p:txBody>
      </p:sp>
      <p:sp>
        <p:nvSpPr>
          <p:cNvPr id="292871" name="文本框 292870"/>
          <p:cNvSpPr txBox="1"/>
          <p:nvPr/>
        </p:nvSpPr>
        <p:spPr>
          <a:xfrm>
            <a:off x="673100" y="2820988"/>
            <a:ext cx="3848100"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若      </a:t>
            </a:r>
            <a:r>
              <a:rPr lang="en-US" altLang="zh-CN" b="1" i="1">
                <a:latin typeface="Times New Roman" panose="02020603050405020304" pitchFamily="18" charset="0"/>
              </a:rPr>
              <a:t>F</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i="1">
                <a:latin typeface="Times New Roman" panose="02020603050405020304" pitchFamily="18" charset="0"/>
              </a:rPr>
              <a:t>a</a:t>
            </a:r>
            <a:r>
              <a:rPr lang="en-US" altLang="zh-CN" b="1" baseline="-25000">
                <a:latin typeface="Times New Roman" panose="02020603050405020304" pitchFamily="18" charset="0"/>
              </a:rPr>
              <a:t>1</a:t>
            </a:r>
            <a:r>
              <a:rPr lang="en-US" altLang="zh-CN" b="1">
                <a:latin typeface="Times New Roman" panose="02020603050405020304" pitchFamily="18" charset="0"/>
              </a:rPr>
              <a:t>+j</a:t>
            </a:r>
            <a:r>
              <a:rPr lang="en-US" altLang="zh-CN" b="1" i="1">
                <a:latin typeface="Times New Roman" panose="02020603050405020304" pitchFamily="18" charset="0"/>
              </a:rPr>
              <a:t>b</a:t>
            </a:r>
            <a:r>
              <a:rPr lang="en-US" altLang="zh-CN" b="1" baseline="-25000">
                <a:latin typeface="Times New Roman" panose="02020603050405020304" pitchFamily="18" charset="0"/>
              </a:rPr>
              <a:t>1</a:t>
            </a:r>
            <a:r>
              <a:rPr lang="zh-CN" altLang="en-US" b="1">
                <a:latin typeface="Times New Roman" panose="02020603050405020304" pitchFamily="18" charset="0"/>
              </a:rPr>
              <a:t>， </a:t>
            </a:r>
            <a:r>
              <a:rPr lang="en-US" altLang="zh-CN" b="1" i="1">
                <a:latin typeface="Times New Roman" panose="02020603050405020304" pitchFamily="18" charset="0"/>
              </a:rPr>
              <a:t>F</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en-US" altLang="zh-CN" b="1" i="1">
                <a:latin typeface="Times New Roman" panose="02020603050405020304" pitchFamily="18" charset="0"/>
              </a:rPr>
              <a:t>a</a:t>
            </a:r>
            <a:r>
              <a:rPr lang="en-US" altLang="zh-CN" b="1" baseline="-25000">
                <a:latin typeface="Times New Roman" panose="02020603050405020304" pitchFamily="18" charset="0"/>
              </a:rPr>
              <a:t>2</a:t>
            </a:r>
            <a:r>
              <a:rPr lang="en-US" altLang="zh-CN" b="1">
                <a:latin typeface="Times New Roman" panose="02020603050405020304" pitchFamily="18" charset="0"/>
              </a:rPr>
              <a:t>+j</a:t>
            </a:r>
            <a:r>
              <a:rPr lang="en-US" altLang="zh-CN" b="1" i="1">
                <a:latin typeface="Times New Roman" panose="02020603050405020304" pitchFamily="18" charset="0"/>
              </a:rPr>
              <a:t>b</a:t>
            </a:r>
            <a:r>
              <a:rPr lang="en-US" altLang="zh-CN" b="1" baseline="-25000">
                <a:latin typeface="Times New Roman" panose="02020603050405020304" pitchFamily="18" charset="0"/>
              </a:rPr>
              <a:t>2</a:t>
            </a:r>
          </a:p>
        </p:txBody>
      </p:sp>
      <p:sp>
        <p:nvSpPr>
          <p:cNvPr id="292872" name="文本框 292871"/>
          <p:cNvSpPr txBox="1"/>
          <p:nvPr/>
        </p:nvSpPr>
        <p:spPr>
          <a:xfrm>
            <a:off x="857250" y="4954588"/>
            <a:ext cx="5264150"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加减法可用图解法</a:t>
            </a:r>
            <a:r>
              <a:rPr lang="en-US" altLang="zh-CN" b="1">
                <a:latin typeface="Times New Roman" panose="02020603050405020304" pitchFamily="18" charset="0"/>
              </a:rPr>
              <a:t>(</a:t>
            </a:r>
            <a:r>
              <a:rPr lang="zh-CN" altLang="en-US" b="1" dirty="0">
                <a:solidFill>
                  <a:srgbClr val="6600FF"/>
                </a:solidFill>
                <a:latin typeface="Times New Roman" panose="02020603050405020304" pitchFamily="18" charset="0"/>
              </a:rPr>
              <a:t>平行四边形法则</a:t>
            </a:r>
            <a:r>
              <a:rPr lang="en-US" altLang="zh-CN" b="1" dirty="0">
                <a:latin typeface="Times New Roman" panose="02020603050405020304" pitchFamily="18" charset="0"/>
              </a:rPr>
              <a:t>)</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pSp>
        <p:nvGrpSpPr>
          <p:cNvPr id="292873" name="组合 292872"/>
          <p:cNvGrpSpPr/>
          <p:nvPr/>
        </p:nvGrpSpPr>
        <p:grpSpPr>
          <a:xfrm>
            <a:off x="5638800" y="1733550"/>
            <a:ext cx="3067050" cy="2343150"/>
            <a:chOff x="3612" y="2208"/>
            <a:chExt cx="1932" cy="1476"/>
          </a:xfrm>
        </p:grpSpPr>
        <p:sp>
          <p:nvSpPr>
            <p:cNvPr id="292874" name="直接连接符 292873"/>
            <p:cNvSpPr/>
            <p:nvPr/>
          </p:nvSpPr>
          <p:spPr>
            <a:xfrm>
              <a:off x="3782" y="3216"/>
              <a:ext cx="1699" cy="0"/>
            </a:xfrm>
            <a:prstGeom prst="line">
              <a:avLst/>
            </a:prstGeom>
            <a:ln w="19050" cap="flat" cmpd="sng">
              <a:solidFill>
                <a:schemeClr val="tx1"/>
              </a:solidFill>
              <a:prstDash val="solid"/>
              <a:headEnd type="none" w="med" len="med"/>
              <a:tailEnd type="stealth" w="sm" len="med"/>
            </a:ln>
          </p:spPr>
        </p:sp>
        <p:sp>
          <p:nvSpPr>
            <p:cNvPr id="292875" name="直接连接符 292874"/>
            <p:cNvSpPr/>
            <p:nvPr/>
          </p:nvSpPr>
          <p:spPr>
            <a:xfrm flipV="1">
              <a:off x="3995" y="2304"/>
              <a:ext cx="0" cy="1104"/>
            </a:xfrm>
            <a:prstGeom prst="line">
              <a:avLst/>
            </a:prstGeom>
            <a:ln w="19050" cap="flat" cmpd="sng">
              <a:solidFill>
                <a:schemeClr val="tx1"/>
              </a:solidFill>
              <a:prstDash val="solid"/>
              <a:headEnd type="none" w="med" len="med"/>
              <a:tailEnd type="stealth" w="sm" len="med"/>
            </a:ln>
          </p:spPr>
        </p:sp>
        <p:sp>
          <p:nvSpPr>
            <p:cNvPr id="292876" name="直接连接符 292875"/>
            <p:cNvSpPr/>
            <p:nvPr/>
          </p:nvSpPr>
          <p:spPr>
            <a:xfrm flipV="1">
              <a:off x="3995" y="2832"/>
              <a:ext cx="212" cy="384"/>
            </a:xfrm>
            <a:prstGeom prst="line">
              <a:avLst/>
            </a:prstGeom>
            <a:ln w="28575" cap="flat" cmpd="sng">
              <a:solidFill>
                <a:srgbClr val="3333FF"/>
              </a:solidFill>
              <a:prstDash val="solid"/>
              <a:headEnd type="none" w="med" len="med"/>
              <a:tailEnd type="stealth" w="sm" len="med"/>
            </a:ln>
          </p:spPr>
        </p:sp>
        <p:sp>
          <p:nvSpPr>
            <p:cNvPr id="292877" name="直接连接符 292876"/>
            <p:cNvSpPr/>
            <p:nvPr/>
          </p:nvSpPr>
          <p:spPr>
            <a:xfrm flipV="1">
              <a:off x="3995" y="3024"/>
              <a:ext cx="849" cy="192"/>
            </a:xfrm>
            <a:prstGeom prst="line">
              <a:avLst/>
            </a:prstGeom>
            <a:ln w="28575" cap="flat" cmpd="sng">
              <a:solidFill>
                <a:srgbClr val="3333FF"/>
              </a:solidFill>
              <a:prstDash val="solid"/>
              <a:headEnd type="none" w="med" len="med"/>
              <a:tailEnd type="stealth" w="sm" len="med"/>
            </a:ln>
          </p:spPr>
        </p:sp>
        <p:sp>
          <p:nvSpPr>
            <p:cNvPr id="292878" name="直接连接符 292877"/>
            <p:cNvSpPr/>
            <p:nvPr/>
          </p:nvSpPr>
          <p:spPr>
            <a:xfrm flipV="1">
              <a:off x="4207" y="2592"/>
              <a:ext cx="902" cy="240"/>
            </a:xfrm>
            <a:prstGeom prst="line">
              <a:avLst/>
            </a:prstGeom>
            <a:ln w="19050" cap="rnd" cmpd="sng">
              <a:solidFill>
                <a:schemeClr val="tx1"/>
              </a:solidFill>
              <a:prstDash val="sysDot"/>
              <a:headEnd type="none" w="med" len="med"/>
              <a:tailEnd type="none" w="med" len="med"/>
            </a:ln>
          </p:spPr>
        </p:sp>
        <p:sp>
          <p:nvSpPr>
            <p:cNvPr id="292879" name="直接连接符 292878"/>
            <p:cNvSpPr/>
            <p:nvPr/>
          </p:nvSpPr>
          <p:spPr>
            <a:xfrm flipV="1">
              <a:off x="4844" y="2592"/>
              <a:ext cx="265" cy="432"/>
            </a:xfrm>
            <a:prstGeom prst="line">
              <a:avLst/>
            </a:prstGeom>
            <a:ln w="19050" cap="rnd" cmpd="sng">
              <a:solidFill>
                <a:schemeClr val="tx1"/>
              </a:solidFill>
              <a:prstDash val="sysDot"/>
              <a:headEnd type="none" w="med" len="med"/>
              <a:tailEnd type="none" w="med" len="med"/>
            </a:ln>
          </p:spPr>
        </p:sp>
        <p:sp>
          <p:nvSpPr>
            <p:cNvPr id="292880" name="直接连接符 292879"/>
            <p:cNvSpPr/>
            <p:nvPr/>
          </p:nvSpPr>
          <p:spPr>
            <a:xfrm flipV="1">
              <a:off x="3995" y="2592"/>
              <a:ext cx="1114" cy="624"/>
            </a:xfrm>
            <a:prstGeom prst="line">
              <a:avLst/>
            </a:prstGeom>
            <a:ln w="28575" cap="flat" cmpd="sng">
              <a:solidFill>
                <a:srgbClr val="FF0000"/>
              </a:solidFill>
              <a:prstDash val="solid"/>
              <a:headEnd type="none" w="med" len="med"/>
              <a:tailEnd type="stealth" w="sm" len="med"/>
            </a:ln>
          </p:spPr>
        </p:sp>
        <p:sp>
          <p:nvSpPr>
            <p:cNvPr id="292881" name="文本框 292880"/>
            <p:cNvSpPr txBox="1"/>
            <p:nvPr/>
          </p:nvSpPr>
          <p:spPr>
            <a:xfrm>
              <a:off x="4886" y="2906"/>
              <a:ext cx="309"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F</a:t>
              </a:r>
              <a:r>
                <a:rPr lang="en-US" altLang="zh-CN" b="1" baseline="-25000">
                  <a:latin typeface="Times New Roman" panose="02020603050405020304" pitchFamily="18" charset="0"/>
                </a:rPr>
                <a:t>1</a:t>
              </a:r>
              <a:endParaRPr lang="en-US" altLang="zh-CN" b="1">
                <a:latin typeface="Times New Roman" panose="02020603050405020304" pitchFamily="18" charset="0"/>
              </a:endParaRPr>
            </a:p>
          </p:txBody>
        </p:sp>
        <p:sp>
          <p:nvSpPr>
            <p:cNvPr id="292882" name="文本框 292881"/>
            <p:cNvSpPr txBox="1"/>
            <p:nvPr/>
          </p:nvSpPr>
          <p:spPr>
            <a:xfrm>
              <a:off x="4027" y="2544"/>
              <a:ext cx="328"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F</a:t>
              </a:r>
              <a:r>
                <a:rPr lang="en-US" altLang="zh-CN" b="1" baseline="-25000">
                  <a:latin typeface="Times New Roman" panose="02020603050405020304" pitchFamily="18" charset="0"/>
                </a:rPr>
                <a:t>2</a:t>
              </a:r>
              <a:endParaRPr lang="en-US" altLang="zh-CN" b="1">
                <a:latin typeface="Times New Roman" panose="02020603050405020304" pitchFamily="18" charset="0"/>
              </a:endParaRPr>
            </a:p>
          </p:txBody>
        </p:sp>
        <p:sp>
          <p:nvSpPr>
            <p:cNvPr id="292883" name="文本框 292882"/>
            <p:cNvSpPr txBox="1"/>
            <p:nvPr/>
          </p:nvSpPr>
          <p:spPr>
            <a:xfrm>
              <a:off x="5204" y="3194"/>
              <a:ext cx="340" cy="288"/>
            </a:xfrm>
            <a:prstGeom prst="rect">
              <a:avLst/>
            </a:prstGeom>
            <a:noFill/>
            <a:ln w="9525">
              <a:noFill/>
            </a:ln>
          </p:spPr>
          <p:txBody>
            <a:bodyPr wrap="none" anchor="t">
              <a:spAutoFit/>
            </a:bodyPr>
            <a:lstStyle/>
            <a:p>
              <a:pPr eaLnBrk="1" hangingPunct="1">
                <a:spcBef>
                  <a:spcPct val="0"/>
                </a:spcBef>
              </a:pPr>
              <a:r>
                <a:rPr lang="en-US" altLang="zh-CN" b="1">
                  <a:latin typeface="Times New Roman" panose="02020603050405020304" pitchFamily="18" charset="0"/>
                </a:rPr>
                <a:t>Re</a:t>
              </a:r>
            </a:p>
          </p:txBody>
        </p:sp>
        <p:sp>
          <p:nvSpPr>
            <p:cNvPr id="292884" name="文本框 292883"/>
            <p:cNvSpPr txBox="1"/>
            <p:nvPr/>
          </p:nvSpPr>
          <p:spPr>
            <a:xfrm>
              <a:off x="3612" y="2208"/>
              <a:ext cx="351" cy="288"/>
            </a:xfrm>
            <a:prstGeom prst="rect">
              <a:avLst/>
            </a:prstGeom>
            <a:noFill/>
            <a:ln w="9525">
              <a:noFill/>
            </a:ln>
          </p:spPr>
          <p:txBody>
            <a:bodyPr wrap="none" anchor="t">
              <a:spAutoFit/>
            </a:bodyPr>
            <a:lstStyle/>
            <a:p>
              <a:pPr eaLnBrk="1" hangingPunct="1">
                <a:spcBef>
                  <a:spcPct val="0"/>
                </a:spcBef>
              </a:pPr>
              <a:r>
                <a:rPr lang="en-US" altLang="zh-CN" b="1" err="1">
                  <a:latin typeface="Times New Roman" panose="02020603050405020304" pitchFamily="18" charset="0"/>
                </a:rPr>
                <a:t>Im</a:t>
              </a:r>
              <a:endParaRPr lang="en-US" altLang="zh-CN" b="1">
                <a:latin typeface="Times New Roman" panose="02020603050405020304" pitchFamily="18" charset="0"/>
              </a:endParaRPr>
            </a:p>
          </p:txBody>
        </p:sp>
        <p:sp>
          <p:nvSpPr>
            <p:cNvPr id="292885" name="文本框 292884"/>
            <p:cNvSpPr txBox="1"/>
            <p:nvPr/>
          </p:nvSpPr>
          <p:spPr>
            <a:xfrm>
              <a:off x="3702" y="3168"/>
              <a:ext cx="255"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sp>
          <p:nvSpPr>
            <p:cNvPr id="292886" name="直接连接符 292885"/>
            <p:cNvSpPr/>
            <p:nvPr/>
          </p:nvSpPr>
          <p:spPr>
            <a:xfrm flipV="1">
              <a:off x="3779" y="3228"/>
              <a:ext cx="212" cy="384"/>
            </a:xfrm>
            <a:prstGeom prst="line">
              <a:avLst/>
            </a:prstGeom>
            <a:ln w="28575" cap="flat" cmpd="sng">
              <a:solidFill>
                <a:srgbClr val="3333FF"/>
              </a:solidFill>
              <a:prstDash val="sysDot"/>
              <a:headEnd type="stealth" w="med" len="med"/>
              <a:tailEnd type="none" w="sm" len="med"/>
            </a:ln>
          </p:spPr>
        </p:sp>
        <p:sp>
          <p:nvSpPr>
            <p:cNvPr id="292887" name="直接连接符 292886"/>
            <p:cNvSpPr/>
            <p:nvPr/>
          </p:nvSpPr>
          <p:spPr>
            <a:xfrm flipV="1">
              <a:off x="3823" y="3360"/>
              <a:ext cx="902" cy="240"/>
            </a:xfrm>
            <a:prstGeom prst="line">
              <a:avLst/>
            </a:prstGeom>
            <a:ln w="19050" cap="rnd" cmpd="sng">
              <a:solidFill>
                <a:schemeClr val="tx1"/>
              </a:solidFill>
              <a:prstDash val="sysDot"/>
              <a:headEnd type="none" w="med" len="med"/>
              <a:tailEnd type="none" w="med" len="med"/>
            </a:ln>
          </p:spPr>
        </p:sp>
        <p:sp>
          <p:nvSpPr>
            <p:cNvPr id="292888" name="直接连接符 292887"/>
            <p:cNvSpPr/>
            <p:nvPr/>
          </p:nvSpPr>
          <p:spPr>
            <a:xfrm flipH="1" flipV="1">
              <a:off x="3995" y="3216"/>
              <a:ext cx="730" cy="144"/>
            </a:xfrm>
            <a:prstGeom prst="line">
              <a:avLst/>
            </a:prstGeom>
            <a:ln w="9525" cap="flat" cmpd="sng">
              <a:solidFill>
                <a:srgbClr val="FF0000"/>
              </a:solidFill>
              <a:prstDash val="solid"/>
              <a:headEnd type="triangle" w="med" len="med"/>
              <a:tailEnd type="none" w="med" len="med"/>
            </a:ln>
          </p:spPr>
        </p:sp>
        <p:sp>
          <p:nvSpPr>
            <p:cNvPr id="292889" name="矩形 292888"/>
            <p:cNvSpPr/>
            <p:nvPr/>
          </p:nvSpPr>
          <p:spPr>
            <a:xfrm>
              <a:off x="4806" y="2244"/>
              <a:ext cx="609" cy="288"/>
            </a:xfrm>
            <a:prstGeom prst="rect">
              <a:avLst/>
            </a:prstGeom>
            <a:noFill/>
            <a:ln w="9525">
              <a:noFill/>
            </a:ln>
          </p:spPr>
          <p:txBody>
            <a:bodyPr wrap="none" anchor="t">
              <a:spAutoFit/>
            </a:bodyPr>
            <a:lstStyle/>
            <a:p>
              <a:r>
                <a:rPr lang="en-US" altLang="zh-CN" b="1" i="1">
                  <a:latin typeface="Times New Roman" panose="02020603050405020304" pitchFamily="18" charset="0"/>
                </a:rPr>
                <a:t>F</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i="1">
                  <a:latin typeface="Times New Roman" panose="02020603050405020304" pitchFamily="18" charset="0"/>
                </a:rPr>
                <a:t>F</a:t>
              </a:r>
              <a:r>
                <a:rPr lang="en-US" altLang="zh-CN" b="1" baseline="-25000">
                  <a:latin typeface="Times New Roman" panose="02020603050405020304" pitchFamily="18" charset="0"/>
                </a:rPr>
                <a:t>2</a:t>
              </a:r>
            </a:p>
          </p:txBody>
        </p:sp>
        <p:sp>
          <p:nvSpPr>
            <p:cNvPr id="292890" name="矩形 292889"/>
            <p:cNvSpPr/>
            <p:nvPr/>
          </p:nvSpPr>
          <p:spPr>
            <a:xfrm>
              <a:off x="4532" y="3396"/>
              <a:ext cx="644" cy="288"/>
            </a:xfrm>
            <a:prstGeom prst="rect">
              <a:avLst/>
            </a:prstGeom>
            <a:noFill/>
            <a:ln w="9525">
              <a:noFill/>
            </a:ln>
          </p:spPr>
          <p:txBody>
            <a:bodyPr wrap="none" anchor="t">
              <a:spAutoFit/>
            </a:bodyPr>
            <a:lstStyle/>
            <a:p>
              <a:r>
                <a:rPr lang="en-US" altLang="zh-CN" b="1" i="1">
                  <a:latin typeface="Times New Roman" panose="02020603050405020304" pitchFamily="18" charset="0"/>
                </a:rPr>
                <a:t>F</a:t>
              </a:r>
              <a:r>
                <a:rPr lang="en-US" altLang="zh-CN" b="1" baseline="-25000">
                  <a:latin typeface="Times New Roman" panose="02020603050405020304" pitchFamily="18" charset="0"/>
                </a:rPr>
                <a:t>1 </a:t>
              </a:r>
              <a:r>
                <a:rPr lang="en-US" altLang="zh-CN" b="1">
                  <a:latin typeface="Times New Roman" panose="02020603050405020304" pitchFamily="18" charset="0"/>
                </a:rPr>
                <a:t>- </a:t>
              </a:r>
              <a:r>
                <a:rPr lang="en-US" altLang="zh-CN" b="1" i="1">
                  <a:latin typeface="Times New Roman" panose="02020603050405020304" pitchFamily="18" charset="0"/>
                </a:rPr>
                <a:t>F</a:t>
              </a:r>
              <a:r>
                <a:rPr lang="en-US" altLang="zh-CN" b="1" baseline="-25000">
                  <a:latin typeface="Times New Roman" panose="02020603050405020304" pitchFamily="18" charset="0"/>
                </a:rPr>
                <a:t>2</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anim calcmode="lin" valueType="num">
                                      <p:cBhvr additive="base">
                                        <p:cTn id="7" dur="500" fill="hold"/>
                                        <p:tgtEl>
                                          <p:spTgt spid="292868"/>
                                        </p:tgtEl>
                                        <p:attrNameLst>
                                          <p:attrName>ppt_x</p:attrName>
                                        </p:attrNameLst>
                                      </p:cBhvr>
                                      <p:tavLst>
                                        <p:tav tm="0">
                                          <p:val>
                                            <p:strVal val="0-#ppt_w/2"/>
                                          </p:val>
                                        </p:tav>
                                        <p:tav tm="100000">
                                          <p:val>
                                            <p:strVal val="#ppt_x"/>
                                          </p:val>
                                        </p:tav>
                                      </p:tavLst>
                                    </p:anim>
                                    <p:anim calcmode="lin" valueType="num">
                                      <p:cBhvr additive="base">
                                        <p:cTn id="8" dur="500" fill="hold"/>
                                        <p:tgtEl>
                                          <p:spTgt spid="292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2870"/>
                                        </p:tgtEl>
                                        <p:attrNameLst>
                                          <p:attrName>style.visibility</p:attrName>
                                        </p:attrNameLst>
                                      </p:cBhvr>
                                      <p:to>
                                        <p:strVal val="visible"/>
                                      </p:to>
                                    </p:set>
                                    <p:anim calcmode="lin" valueType="num">
                                      <p:cBhvr additive="base">
                                        <p:cTn id="13" dur="500" fill="hold"/>
                                        <p:tgtEl>
                                          <p:spTgt spid="292870"/>
                                        </p:tgtEl>
                                        <p:attrNameLst>
                                          <p:attrName>ppt_x</p:attrName>
                                        </p:attrNameLst>
                                      </p:cBhvr>
                                      <p:tavLst>
                                        <p:tav tm="0">
                                          <p:val>
                                            <p:strVal val="0-#ppt_w/2"/>
                                          </p:val>
                                        </p:tav>
                                        <p:tav tm="100000">
                                          <p:val>
                                            <p:strVal val="#ppt_x"/>
                                          </p:val>
                                        </p:tav>
                                      </p:tavLst>
                                    </p:anim>
                                    <p:anim calcmode="lin" valueType="num">
                                      <p:cBhvr additive="base">
                                        <p:cTn id="14"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2871"/>
                                        </p:tgtEl>
                                        <p:attrNameLst>
                                          <p:attrName>style.visibility</p:attrName>
                                        </p:attrNameLst>
                                      </p:cBhvr>
                                      <p:to>
                                        <p:strVal val="visible"/>
                                      </p:to>
                                    </p:set>
                                    <p:anim calcmode="lin" valueType="num">
                                      <p:cBhvr additive="base">
                                        <p:cTn id="19" dur="500" fill="hold"/>
                                        <p:tgtEl>
                                          <p:spTgt spid="292871"/>
                                        </p:tgtEl>
                                        <p:attrNameLst>
                                          <p:attrName>ppt_x</p:attrName>
                                        </p:attrNameLst>
                                      </p:cBhvr>
                                      <p:tavLst>
                                        <p:tav tm="0">
                                          <p:val>
                                            <p:strVal val="0-#ppt_w/2"/>
                                          </p:val>
                                        </p:tav>
                                        <p:tav tm="100000">
                                          <p:val>
                                            <p:strVal val="#ppt_x"/>
                                          </p:val>
                                        </p:tav>
                                      </p:tavLst>
                                    </p:anim>
                                    <p:anim calcmode="lin" valueType="num">
                                      <p:cBhvr additive="base">
                                        <p:cTn id="20" dur="500" fill="hold"/>
                                        <p:tgtEl>
                                          <p:spTgt spid="29287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292869"/>
                                        </p:tgtEl>
                                        <p:attrNameLst>
                                          <p:attrName>style.visibility</p:attrName>
                                        </p:attrNameLst>
                                      </p:cBhvr>
                                      <p:to>
                                        <p:strVal val="visible"/>
                                      </p:to>
                                    </p:set>
                                    <p:anim calcmode="lin" valueType="num">
                                      <p:cBhvr additive="base">
                                        <p:cTn id="24" dur="500" fill="hold"/>
                                        <p:tgtEl>
                                          <p:spTgt spid="292869"/>
                                        </p:tgtEl>
                                        <p:attrNameLst>
                                          <p:attrName>ppt_x</p:attrName>
                                        </p:attrNameLst>
                                      </p:cBhvr>
                                      <p:tavLst>
                                        <p:tav tm="0">
                                          <p:val>
                                            <p:strVal val="0-#ppt_w/2"/>
                                          </p:val>
                                        </p:tav>
                                        <p:tav tm="100000">
                                          <p:val>
                                            <p:strVal val="#ppt_x"/>
                                          </p:val>
                                        </p:tav>
                                      </p:tavLst>
                                    </p:anim>
                                    <p:anim calcmode="lin" valueType="num">
                                      <p:cBhvr additive="base">
                                        <p:cTn id="25" dur="500" fill="hold"/>
                                        <p:tgtEl>
                                          <p:spTgt spid="29286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92872"/>
                                        </p:tgtEl>
                                        <p:attrNameLst>
                                          <p:attrName>style.visibility</p:attrName>
                                        </p:attrNameLst>
                                      </p:cBhvr>
                                      <p:to>
                                        <p:strVal val="visible"/>
                                      </p:to>
                                    </p:set>
                                    <p:anim calcmode="lin" valueType="num">
                                      <p:cBhvr additive="base">
                                        <p:cTn id="30" dur="500" fill="hold"/>
                                        <p:tgtEl>
                                          <p:spTgt spid="292872"/>
                                        </p:tgtEl>
                                        <p:attrNameLst>
                                          <p:attrName>ppt_x</p:attrName>
                                        </p:attrNameLst>
                                      </p:cBhvr>
                                      <p:tavLst>
                                        <p:tav tm="0">
                                          <p:val>
                                            <p:strVal val="0-#ppt_w/2"/>
                                          </p:val>
                                        </p:tav>
                                        <p:tav tm="100000">
                                          <p:val>
                                            <p:strVal val="#ppt_x"/>
                                          </p:val>
                                        </p:tav>
                                      </p:tavLst>
                                    </p:anim>
                                    <p:anim calcmode="lin" valueType="num">
                                      <p:cBhvr additive="base">
                                        <p:cTn id="31" dur="500" fill="hold"/>
                                        <p:tgtEl>
                                          <p:spTgt spid="292872"/>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292873"/>
                                        </p:tgtEl>
                                        <p:attrNameLst>
                                          <p:attrName>style.visibility</p:attrName>
                                        </p:attrNameLst>
                                      </p:cBhvr>
                                      <p:to>
                                        <p:strVal val="visible"/>
                                      </p:to>
                                    </p:set>
                                    <p:anim calcmode="lin" valueType="num">
                                      <p:cBhvr additive="base">
                                        <p:cTn id="35" dur="500" fill="hold"/>
                                        <p:tgtEl>
                                          <p:spTgt spid="292873"/>
                                        </p:tgtEl>
                                        <p:attrNameLst>
                                          <p:attrName>ppt_x</p:attrName>
                                        </p:attrNameLst>
                                      </p:cBhvr>
                                      <p:tavLst>
                                        <p:tav tm="0">
                                          <p:val>
                                            <p:strVal val="0-#ppt_w/2"/>
                                          </p:val>
                                        </p:tav>
                                        <p:tav tm="100000">
                                          <p:val>
                                            <p:strVal val="#ppt_x"/>
                                          </p:val>
                                        </p:tav>
                                      </p:tavLst>
                                    </p:anim>
                                    <p:anim calcmode="lin" valueType="num">
                                      <p:cBhvr additive="base">
                                        <p:cTn id="36" dur="500" fill="hold"/>
                                        <p:tgtEl>
                                          <p:spTgt spid="2928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p:bldP spid="292869" grpId="0"/>
      <p:bldP spid="292870" grpId="0"/>
      <p:bldP spid="292871" grpId="0"/>
      <p:bldP spid="2928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矩形 289793"/>
          <p:cNvSpPr/>
          <p:nvPr/>
        </p:nvSpPr>
        <p:spPr>
          <a:xfrm>
            <a:off x="381000" y="304800"/>
            <a:ext cx="4146550" cy="457200"/>
          </a:xfrm>
          <a:prstGeom prst="rect">
            <a:avLst/>
          </a:prstGeom>
          <a:noFill/>
          <a:ln w="9525">
            <a:noFill/>
          </a:ln>
        </p:spPr>
        <p:txBody>
          <a:bodyPr wrap="none" anchor="t">
            <a:spAutoFit/>
          </a:bodyPr>
          <a:lstStyle/>
          <a:p>
            <a:pPr eaLnBrk="1" hangingPunct="1">
              <a:spcBef>
                <a:spcPct val="0"/>
              </a:spcBef>
            </a:pPr>
            <a:r>
              <a:rPr lang="en-US" altLang="zh-CN" b="1" dirty="0">
                <a:solidFill>
                  <a:srgbClr val="FF33CC"/>
                </a:solidFill>
                <a:latin typeface="Times New Roman" panose="02020603050405020304" pitchFamily="18" charset="0"/>
              </a:rPr>
              <a:t>2</a:t>
            </a:r>
            <a:r>
              <a:rPr lang="zh-CN" altLang="en-US" b="1" dirty="0">
                <a:solidFill>
                  <a:srgbClr val="FF33CC"/>
                </a:solidFill>
                <a:latin typeface="Times New Roman" panose="02020603050405020304" pitchFamily="18" charset="0"/>
              </a:rPr>
              <a:t>、</a:t>
            </a:r>
            <a:r>
              <a:rPr lang="zh-CN" altLang="en-US" b="1" dirty="0">
                <a:latin typeface="Times New Roman" panose="02020603050405020304" pitchFamily="18" charset="0"/>
              </a:rPr>
              <a:t>  乘除运算</a:t>
            </a:r>
            <a:r>
              <a:rPr lang="en-US" altLang="zh-CN" b="1">
                <a:latin typeface="Times New Roman" panose="02020603050405020304" pitchFamily="18" charset="0"/>
              </a:rPr>
              <a:t>——</a:t>
            </a:r>
            <a:r>
              <a:rPr lang="zh-CN" altLang="en-US" b="1" dirty="0">
                <a:latin typeface="Times New Roman" panose="02020603050405020304" pitchFamily="18" charset="0"/>
              </a:rPr>
              <a:t>极坐标为例</a:t>
            </a:r>
          </a:p>
        </p:txBody>
      </p:sp>
      <p:grpSp>
        <p:nvGrpSpPr>
          <p:cNvPr id="289795" name="组合 289794"/>
          <p:cNvGrpSpPr/>
          <p:nvPr/>
        </p:nvGrpSpPr>
        <p:grpSpPr>
          <a:xfrm>
            <a:off x="609600" y="852488"/>
            <a:ext cx="5029200" cy="457200"/>
            <a:chOff x="384" y="681"/>
            <a:chExt cx="3168" cy="288"/>
          </a:xfrm>
        </p:grpSpPr>
        <p:sp>
          <p:nvSpPr>
            <p:cNvPr id="289796" name="文本框 289795"/>
            <p:cNvSpPr txBox="1"/>
            <p:nvPr/>
          </p:nvSpPr>
          <p:spPr>
            <a:xfrm>
              <a:off x="384" y="681"/>
              <a:ext cx="3168" cy="288"/>
            </a:xfrm>
            <a:prstGeom prst="rect">
              <a:avLst/>
            </a:prstGeom>
            <a:noFill/>
            <a:ln w="9525">
              <a:noFill/>
            </a:ln>
          </p:spPr>
          <p:txBody>
            <a:bodyPr>
              <a:spAutoFit/>
            </a:bodyPr>
            <a:lstStyle/>
            <a:p>
              <a:pPr eaLnBrk="1" hangingPunct="1"/>
              <a:r>
                <a:rPr lang="zh-CN" altLang="en-US" b="1" dirty="0">
                  <a:latin typeface="Times New Roman" panose="02020603050405020304" pitchFamily="18" charset="0"/>
                </a:rPr>
                <a:t>若       </a:t>
              </a:r>
              <a:r>
                <a:rPr lang="en-US" altLang="zh-CN" b="1" i="1">
                  <a:latin typeface="Times New Roman" panose="02020603050405020304" pitchFamily="18" charset="0"/>
                </a:rPr>
                <a:t>F</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i="1">
                  <a:latin typeface="Times New Roman" panose="02020603050405020304" pitchFamily="18" charset="0"/>
                </a:rPr>
                <a:t>F</a:t>
              </a:r>
              <a:r>
                <a:rPr lang="en-US" altLang="zh-CN" b="1" baseline="-25000">
                  <a:latin typeface="Times New Roman" panose="02020603050405020304" pitchFamily="18" charset="0"/>
                </a:rPr>
                <a:t>1</a:t>
              </a:r>
              <a:r>
                <a:rPr lang="en-US" altLang="zh-CN" b="1">
                  <a:latin typeface="Times New Roman" panose="02020603050405020304" pitchFamily="18" charset="0"/>
                </a:rPr>
                <a:t>|  </a:t>
              </a:r>
              <a:r>
                <a:rPr lang="en-US" altLang="zh-CN" b="1" i="1">
                  <a:latin typeface="Times New Roman" panose="02020603050405020304" pitchFamily="18" charset="0"/>
                  <a:sym typeface="Symbol" panose="05050102010706020507" pitchFamily="18" charset="2"/>
                </a:rPr>
                <a:t> </a:t>
              </a:r>
              <a:r>
                <a:rPr lang="en-US" altLang="zh-CN" b="1" baseline="-25000">
                  <a:latin typeface="Times New Roman" panose="02020603050405020304" pitchFamily="18" charset="0"/>
                  <a:sym typeface="Symbol" panose="05050102010706020507" pitchFamily="18" charset="2"/>
                </a:rPr>
                <a:t>1     </a:t>
              </a:r>
              <a:r>
                <a:rPr lang="zh-CN" altLang="en-US"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rPr>
                <a:t>若</a:t>
              </a:r>
              <a:r>
                <a:rPr lang="en-US" altLang="zh-CN" b="1" i="1">
                  <a:latin typeface="Times New Roman" panose="02020603050405020304" pitchFamily="18" charset="0"/>
                </a:rPr>
                <a:t>F</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en-US" altLang="zh-CN" b="1" i="1">
                  <a:latin typeface="Times New Roman" panose="02020603050405020304" pitchFamily="18" charset="0"/>
                </a:rPr>
                <a:t>F</a:t>
              </a:r>
              <a:r>
                <a:rPr lang="en-US" altLang="zh-CN" b="1" baseline="-25000">
                  <a:latin typeface="Times New Roman" panose="02020603050405020304" pitchFamily="18" charset="0"/>
                </a:rPr>
                <a:t>2</a:t>
              </a:r>
              <a:r>
                <a:rPr lang="en-US" altLang="zh-CN" b="1">
                  <a:latin typeface="Times New Roman" panose="02020603050405020304" pitchFamily="18" charset="0"/>
                </a:rPr>
                <a:t>|  </a:t>
              </a:r>
              <a:r>
                <a:rPr lang="en-US" altLang="zh-CN" b="1" i="1">
                  <a:latin typeface="Times New Roman" panose="02020603050405020304" pitchFamily="18" charset="0"/>
                  <a:sym typeface="Symbol" panose="05050102010706020507" pitchFamily="18" charset="2"/>
                </a:rPr>
                <a:t> </a:t>
              </a:r>
              <a:r>
                <a:rPr lang="en-US" altLang="zh-CN" b="1" baseline="-25000">
                  <a:latin typeface="Times New Roman" panose="02020603050405020304" pitchFamily="18" charset="0"/>
                  <a:sym typeface="Symbol" panose="05050102010706020507" pitchFamily="18" charset="2"/>
                </a:rPr>
                <a:t>2</a:t>
              </a:r>
              <a:endParaRPr lang="en-US" altLang="zh-CN" b="1">
                <a:latin typeface="Times New Roman" panose="02020603050405020304" pitchFamily="18" charset="0"/>
              </a:endParaRPr>
            </a:p>
          </p:txBody>
        </p:sp>
        <p:sp>
          <p:nvSpPr>
            <p:cNvPr id="289797" name="任意多边形 289796"/>
            <p:cNvSpPr/>
            <p:nvPr/>
          </p:nvSpPr>
          <p:spPr>
            <a:xfrm>
              <a:off x="1584" y="720"/>
              <a:ext cx="336" cy="240"/>
            </a:xfrm>
            <a:custGeom>
              <a:avLst/>
              <a:gdLst/>
              <a:ahLst/>
              <a:cxnLst/>
              <a:rect l="0" t="0" r="0" b="0"/>
              <a:pathLst>
                <a:path w="336" h="240">
                  <a:moveTo>
                    <a:pt x="96" y="0"/>
                  </a:moveTo>
                  <a:lnTo>
                    <a:pt x="0" y="240"/>
                  </a:lnTo>
                  <a:lnTo>
                    <a:pt x="336" y="240"/>
                  </a:lnTo>
                </a:path>
              </a:pathLst>
            </a:custGeom>
            <a:noFill/>
            <a:ln w="9525" cap="flat" cmpd="sng">
              <a:solidFill>
                <a:schemeClr val="tx1">
                  <a:alpha val="100000"/>
                </a:schemeClr>
              </a:solidFill>
              <a:prstDash val="solid"/>
              <a:headEnd type="none" w="med" len="med"/>
              <a:tailEnd type="none" w="med" len="med"/>
            </a:ln>
          </p:spPr>
          <p:txBody>
            <a:bodyPr/>
            <a:lstStyle/>
            <a:p>
              <a:endParaRPr lang="zh-CN" altLang="en-US"/>
            </a:p>
          </p:txBody>
        </p:sp>
        <p:sp>
          <p:nvSpPr>
            <p:cNvPr id="289798" name="任意多边形 289797"/>
            <p:cNvSpPr/>
            <p:nvPr/>
          </p:nvSpPr>
          <p:spPr>
            <a:xfrm>
              <a:off x="3024" y="720"/>
              <a:ext cx="336" cy="240"/>
            </a:xfrm>
            <a:custGeom>
              <a:avLst/>
              <a:gdLst/>
              <a:ahLst/>
              <a:cxnLst/>
              <a:rect l="0" t="0" r="0" b="0"/>
              <a:pathLst>
                <a:path w="336" h="240">
                  <a:moveTo>
                    <a:pt x="96" y="0"/>
                  </a:moveTo>
                  <a:lnTo>
                    <a:pt x="0" y="240"/>
                  </a:lnTo>
                  <a:lnTo>
                    <a:pt x="336" y="240"/>
                  </a:lnTo>
                </a:path>
              </a:pathLst>
            </a:custGeom>
            <a:noFill/>
            <a:ln w="952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289799" name="文本框 289798"/>
          <p:cNvSpPr txBox="1"/>
          <p:nvPr/>
        </p:nvSpPr>
        <p:spPr>
          <a:xfrm>
            <a:off x="325438" y="1460500"/>
            <a:ext cx="566737" cy="457200"/>
          </a:xfrm>
          <a:prstGeom prst="rect">
            <a:avLst/>
          </a:prstGeom>
          <a:noFill/>
          <a:ln w="9525">
            <a:noFill/>
          </a:ln>
        </p:spPr>
        <p:txBody>
          <a:bodyPr wrap="none" anchor="t">
            <a:spAutoFit/>
          </a:bodyPr>
          <a:lstStyle/>
          <a:p>
            <a:pPr eaLnBrk="1" hangingPunct="1">
              <a:spcBef>
                <a:spcPct val="0"/>
              </a:spcBef>
            </a:pPr>
            <a:r>
              <a:rPr lang="en-US" altLang="zh-CN" b="1">
                <a:solidFill>
                  <a:srgbClr val="3333FF"/>
                </a:solidFill>
                <a:latin typeface="Times New Roman" panose="02020603050405020304" pitchFamily="18" charset="0"/>
              </a:rPr>
              <a:t> </a:t>
            </a:r>
            <a:r>
              <a:rPr lang="zh-CN" altLang="en-US" b="1">
                <a:solidFill>
                  <a:srgbClr val="6600FF"/>
                </a:solidFill>
                <a:latin typeface="Times New Roman" panose="02020603050405020304" pitchFamily="18" charset="0"/>
              </a:rPr>
              <a:t>则</a:t>
            </a:r>
          </a:p>
        </p:txBody>
      </p:sp>
      <p:grpSp>
        <p:nvGrpSpPr>
          <p:cNvPr id="289800" name="组合 289799"/>
          <p:cNvGrpSpPr/>
          <p:nvPr/>
        </p:nvGrpSpPr>
        <p:grpSpPr>
          <a:xfrm>
            <a:off x="514350" y="2465388"/>
            <a:ext cx="8458200" cy="869950"/>
            <a:chOff x="252" y="1565"/>
            <a:chExt cx="5328" cy="548"/>
          </a:xfrm>
        </p:grpSpPr>
        <p:graphicFrame>
          <p:nvGraphicFramePr>
            <p:cNvPr id="289801" name="对象 289800"/>
            <p:cNvGraphicFramePr/>
            <p:nvPr/>
          </p:nvGraphicFramePr>
          <p:xfrm>
            <a:off x="252" y="1565"/>
            <a:ext cx="5328" cy="548"/>
          </p:xfrm>
          <a:graphic>
            <a:graphicData uri="http://schemas.openxmlformats.org/presentationml/2006/ole">
              <mc:AlternateContent xmlns:mc="http://schemas.openxmlformats.org/markup-compatibility/2006">
                <mc:Choice xmlns:v="urn:schemas-microsoft-com:vml" Requires="v">
                  <p:oleObj spid="_x0000_s10353" r:id="rId3" imgW="6248400" imgH="647700" progId="Equation.DSMT4">
                    <p:embed/>
                  </p:oleObj>
                </mc:Choice>
                <mc:Fallback>
                  <p:oleObj r:id="rId3" imgW="6248400" imgH="647700" progId="Equation.DSMT4">
                    <p:embed/>
                    <p:pic>
                      <p:nvPicPr>
                        <p:cNvPr id="0" name="图片 3491"/>
                        <p:cNvPicPr/>
                        <p:nvPr/>
                      </p:nvPicPr>
                      <p:blipFill>
                        <a:blip r:embed="rId4"/>
                        <a:stretch>
                          <a:fillRect/>
                        </a:stretch>
                      </p:blipFill>
                      <p:spPr>
                        <a:xfrm>
                          <a:off x="252" y="1565"/>
                          <a:ext cx="5328" cy="548"/>
                        </a:xfrm>
                        <a:prstGeom prst="rect">
                          <a:avLst/>
                        </a:prstGeom>
                        <a:noFill/>
                        <a:ln w="38100">
                          <a:noFill/>
                          <a:miter/>
                        </a:ln>
                      </p:spPr>
                    </p:pic>
                  </p:oleObj>
                </mc:Fallback>
              </mc:AlternateContent>
            </a:graphicData>
          </a:graphic>
        </p:graphicFrame>
        <p:sp>
          <p:nvSpPr>
            <p:cNvPr id="289802" name="任意多边形 289801"/>
            <p:cNvSpPr/>
            <p:nvPr/>
          </p:nvSpPr>
          <p:spPr>
            <a:xfrm>
              <a:off x="4830" y="1740"/>
              <a:ext cx="576" cy="240"/>
            </a:xfrm>
            <a:custGeom>
              <a:avLst/>
              <a:gdLst/>
              <a:ahLst/>
              <a:cxnLst/>
              <a:rect l="0" t="0" r="0" b="0"/>
              <a:pathLst>
                <a:path w="480" h="240">
                  <a:moveTo>
                    <a:pt x="48" y="0"/>
                  </a:moveTo>
                  <a:lnTo>
                    <a:pt x="0" y="240"/>
                  </a:lnTo>
                  <a:lnTo>
                    <a:pt x="480" y="240"/>
                  </a:lnTo>
                </a:path>
              </a:pathLst>
            </a:custGeom>
            <a:noFill/>
            <a:ln w="952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289803" name="文本框 289802"/>
          <p:cNvSpPr txBox="1"/>
          <p:nvPr/>
        </p:nvSpPr>
        <p:spPr>
          <a:xfrm>
            <a:off x="533400" y="3486150"/>
            <a:ext cx="3536950" cy="895350"/>
          </a:xfrm>
          <a:prstGeom prst="rect">
            <a:avLst/>
          </a:prstGeom>
          <a:noFill/>
          <a:ln w="9525">
            <a:noFill/>
          </a:ln>
        </p:spPr>
        <p:txBody>
          <a:bodyPr wrap="none" anchor="t">
            <a:spAutoFit/>
          </a:bodyPr>
          <a:lstStyle/>
          <a:p>
            <a:pPr eaLnBrk="1" hangingPunct="1">
              <a:spcBef>
                <a:spcPct val="20000"/>
              </a:spcBef>
            </a:pPr>
            <a:r>
              <a:rPr lang="zh-CN" altLang="en-US" b="1" dirty="0">
                <a:solidFill>
                  <a:srgbClr val="3333FF"/>
                </a:solidFill>
                <a:latin typeface="Times New Roman" panose="02020603050405020304" pitchFamily="18" charset="0"/>
              </a:rPr>
              <a:t>乘法：模相乘，角相加；</a:t>
            </a:r>
          </a:p>
          <a:p>
            <a:pPr eaLnBrk="1" hangingPunct="1">
              <a:spcBef>
                <a:spcPct val="20000"/>
              </a:spcBef>
            </a:pPr>
            <a:r>
              <a:rPr lang="zh-CN" altLang="en-US" b="1" dirty="0">
                <a:solidFill>
                  <a:srgbClr val="3333FF"/>
                </a:solidFill>
                <a:latin typeface="Times New Roman" panose="02020603050405020304" pitchFamily="18" charset="0"/>
              </a:rPr>
              <a:t>除法：模相除，角相减。</a:t>
            </a:r>
            <a:endParaRPr lang="zh-CN" altLang="en-US" b="1">
              <a:solidFill>
                <a:srgbClr val="3333FF"/>
              </a:solidFill>
              <a:latin typeface="Times New Roman" panose="02020603050405020304" pitchFamily="18" charset="0"/>
            </a:endParaRPr>
          </a:p>
        </p:txBody>
      </p:sp>
      <p:sp>
        <p:nvSpPr>
          <p:cNvPr id="289804" name="文本框 289803"/>
          <p:cNvSpPr txBox="1"/>
          <p:nvPr/>
        </p:nvSpPr>
        <p:spPr>
          <a:xfrm>
            <a:off x="609600" y="4824413"/>
            <a:ext cx="795338" cy="457200"/>
          </a:xfrm>
          <a:prstGeom prst="rect">
            <a:avLst/>
          </a:prstGeom>
          <a:noFill/>
          <a:ln w="9525">
            <a:noFill/>
          </a:ln>
        </p:spPr>
        <p:txBody>
          <a:bodyPr wrap="none" anchor="t">
            <a:spAutoFit/>
          </a:bodyPr>
          <a:lstStyle/>
          <a:p>
            <a:pPr eaLnBrk="1" hangingPunct="1"/>
            <a:r>
              <a:rPr lang="zh-CN" altLang="en-US" b="1">
                <a:solidFill>
                  <a:srgbClr val="6600FF"/>
                </a:solidFill>
                <a:latin typeface="Times New Roman" panose="02020603050405020304" pitchFamily="18" charset="0"/>
              </a:rPr>
              <a:t>例</a:t>
            </a:r>
            <a:r>
              <a:rPr lang="en-US" altLang="zh-CN" b="1">
                <a:solidFill>
                  <a:srgbClr val="6600FF"/>
                </a:solidFill>
                <a:latin typeface="Times New Roman" panose="02020603050405020304" pitchFamily="18" charset="0"/>
              </a:rPr>
              <a:t>1.</a:t>
            </a:r>
            <a:r>
              <a:rPr lang="en-US" altLang="zh-CN" b="1">
                <a:latin typeface="Times New Roman" panose="02020603050405020304" pitchFamily="18" charset="0"/>
              </a:rPr>
              <a:t> </a:t>
            </a:r>
          </a:p>
        </p:txBody>
      </p:sp>
      <p:sp>
        <p:nvSpPr>
          <p:cNvPr id="289805" name="文本框 289804"/>
          <p:cNvSpPr txBox="1"/>
          <p:nvPr/>
        </p:nvSpPr>
        <p:spPr>
          <a:xfrm>
            <a:off x="1281112" y="4824413"/>
            <a:ext cx="6924675" cy="1004888"/>
          </a:xfrm>
          <a:prstGeom prst="rect">
            <a:avLst/>
          </a:prstGeom>
          <a:noFill/>
          <a:ln w="9525">
            <a:noFill/>
          </a:ln>
        </p:spPr>
        <p:txBody>
          <a:bodyPr wrap="none" anchor="t">
            <a:spAutoFit/>
          </a:bodyPr>
          <a:lstStyle/>
          <a:p>
            <a:pPr eaLnBrk="1" hangingPunct="1"/>
            <a:r>
              <a:rPr lang="en-US" altLang="zh-CN" b="1" dirty="0">
                <a:latin typeface="Times New Roman" panose="02020603050405020304" pitchFamily="18" charset="0"/>
              </a:rPr>
              <a:t>    5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47</a:t>
            </a:r>
            <a:r>
              <a:rPr lang="en-US" altLang="zh-CN" b="1" dirty="0">
                <a:latin typeface="Times New Roman" panose="02020603050405020304" pitchFamily="18" charset="0"/>
                <a:sym typeface="Symbol" panose="05050102010706020507" pitchFamily="18" charset="2"/>
              </a:rPr>
              <a:t> + 1025 = (3.41+j3.657) + (9.063</a:t>
            </a:r>
            <a:r>
              <a:rPr lang="en-US" altLang="zh-CN" b="1" dirty="0">
                <a:latin typeface="宋体" panose="02010600030101010101" pitchFamily="2" charset="-122"/>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j4.226)</a:t>
            </a:r>
          </a:p>
          <a:p>
            <a:pPr eaLnBrk="1" hangingPunct="1"/>
            <a:r>
              <a:rPr lang="en-US" altLang="zh-CN" b="1" dirty="0">
                <a:latin typeface="Times New Roman" panose="02020603050405020304" pitchFamily="18" charset="0"/>
                <a:sym typeface="Symbol" panose="05050102010706020507" pitchFamily="18" charset="2"/>
              </a:rPr>
              <a:t>                                   =12.47</a:t>
            </a:r>
            <a:r>
              <a:rPr lang="en-US" altLang="zh-CN" b="1" dirty="0">
                <a:latin typeface="宋体" panose="02010600030101010101" pitchFamily="2" charset="-122"/>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j0.567 = 12.48 </a:t>
            </a:r>
            <a:r>
              <a:rPr lang="en-US" altLang="zh-CN" b="1" dirty="0">
                <a:latin typeface="宋体" panose="02010600030101010101" pitchFamily="2" charset="-122"/>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2.61</a:t>
            </a:r>
          </a:p>
        </p:txBody>
      </p:sp>
      <p:graphicFrame>
        <p:nvGraphicFramePr>
          <p:cNvPr id="289806" name="对象 289805"/>
          <p:cNvGraphicFramePr/>
          <p:nvPr/>
        </p:nvGraphicFramePr>
        <p:xfrm>
          <a:off x="1001713" y="1403350"/>
          <a:ext cx="6638925" cy="968375"/>
        </p:xfrm>
        <a:graphic>
          <a:graphicData uri="http://schemas.openxmlformats.org/presentationml/2006/ole">
            <mc:AlternateContent xmlns:mc="http://schemas.openxmlformats.org/markup-compatibility/2006">
              <mc:Choice xmlns:v="urn:schemas-microsoft-com:vml" Requires="v">
                <p:oleObj spid="_x0000_s10354" r:id="rId5" imgW="4787900" imgH="698500" progId="Equation.DSMT4">
                  <p:embed/>
                </p:oleObj>
              </mc:Choice>
              <mc:Fallback>
                <p:oleObj r:id="rId5" imgW="4787900" imgH="698500" progId="Equation.DSMT4">
                  <p:embed/>
                  <p:pic>
                    <p:nvPicPr>
                      <p:cNvPr id="0" name="图片 3493"/>
                      <p:cNvPicPr/>
                      <p:nvPr/>
                    </p:nvPicPr>
                    <p:blipFill>
                      <a:blip r:embed="rId6"/>
                      <a:stretch>
                        <a:fillRect/>
                      </a:stretch>
                    </p:blipFill>
                    <p:spPr>
                      <a:xfrm>
                        <a:off x="1001713" y="1403350"/>
                        <a:ext cx="6638925" cy="9683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9794"/>
                                        </p:tgtEl>
                                        <p:attrNameLst>
                                          <p:attrName>style.visibility</p:attrName>
                                        </p:attrNameLst>
                                      </p:cBhvr>
                                      <p:to>
                                        <p:strVal val="visible"/>
                                      </p:to>
                                    </p:set>
                                    <p:anim calcmode="lin" valueType="num">
                                      <p:cBhvr additive="base">
                                        <p:cTn id="7" dur="500" fill="hold"/>
                                        <p:tgtEl>
                                          <p:spTgt spid="289794"/>
                                        </p:tgtEl>
                                        <p:attrNameLst>
                                          <p:attrName>ppt_x</p:attrName>
                                        </p:attrNameLst>
                                      </p:cBhvr>
                                      <p:tavLst>
                                        <p:tav tm="0">
                                          <p:val>
                                            <p:strVal val="0-#ppt_w/2"/>
                                          </p:val>
                                        </p:tav>
                                        <p:tav tm="100000">
                                          <p:val>
                                            <p:strVal val="#ppt_x"/>
                                          </p:val>
                                        </p:tav>
                                      </p:tavLst>
                                    </p:anim>
                                    <p:anim calcmode="lin" valueType="num">
                                      <p:cBhvr additive="base">
                                        <p:cTn id="8" dur="500" fill="hold"/>
                                        <p:tgtEl>
                                          <p:spTgt spid="2897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9795"/>
                                        </p:tgtEl>
                                        <p:attrNameLst>
                                          <p:attrName>style.visibility</p:attrName>
                                        </p:attrNameLst>
                                      </p:cBhvr>
                                      <p:to>
                                        <p:strVal val="visible"/>
                                      </p:to>
                                    </p:set>
                                    <p:anim calcmode="lin" valueType="num">
                                      <p:cBhvr additive="base">
                                        <p:cTn id="13" dur="500" fill="hold"/>
                                        <p:tgtEl>
                                          <p:spTgt spid="289795"/>
                                        </p:tgtEl>
                                        <p:attrNameLst>
                                          <p:attrName>ppt_x</p:attrName>
                                        </p:attrNameLst>
                                      </p:cBhvr>
                                      <p:tavLst>
                                        <p:tav tm="0">
                                          <p:val>
                                            <p:strVal val="0-#ppt_w/2"/>
                                          </p:val>
                                        </p:tav>
                                        <p:tav tm="100000">
                                          <p:val>
                                            <p:strVal val="#ppt_x"/>
                                          </p:val>
                                        </p:tav>
                                      </p:tavLst>
                                    </p:anim>
                                    <p:anim calcmode="lin" valueType="num">
                                      <p:cBhvr additive="base">
                                        <p:cTn id="14" dur="500" fill="hold"/>
                                        <p:tgtEl>
                                          <p:spTgt spid="2897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9799"/>
                                        </p:tgtEl>
                                        <p:attrNameLst>
                                          <p:attrName>style.visibility</p:attrName>
                                        </p:attrNameLst>
                                      </p:cBhvr>
                                      <p:to>
                                        <p:strVal val="visible"/>
                                      </p:to>
                                    </p:set>
                                    <p:anim calcmode="lin" valueType="num">
                                      <p:cBhvr additive="base">
                                        <p:cTn id="19" dur="500" fill="hold"/>
                                        <p:tgtEl>
                                          <p:spTgt spid="289799"/>
                                        </p:tgtEl>
                                        <p:attrNameLst>
                                          <p:attrName>ppt_x</p:attrName>
                                        </p:attrNameLst>
                                      </p:cBhvr>
                                      <p:tavLst>
                                        <p:tav tm="0">
                                          <p:val>
                                            <p:strVal val="0-#ppt_w/2"/>
                                          </p:val>
                                        </p:tav>
                                        <p:tav tm="100000">
                                          <p:val>
                                            <p:strVal val="#ppt_x"/>
                                          </p:val>
                                        </p:tav>
                                      </p:tavLst>
                                    </p:anim>
                                    <p:anim calcmode="lin" valueType="num">
                                      <p:cBhvr additive="base">
                                        <p:cTn id="20" dur="500" fill="hold"/>
                                        <p:tgtEl>
                                          <p:spTgt spid="289799"/>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289806"/>
                                        </p:tgtEl>
                                        <p:attrNameLst>
                                          <p:attrName>style.visibility</p:attrName>
                                        </p:attrNameLst>
                                      </p:cBhvr>
                                      <p:to>
                                        <p:strVal val="visible"/>
                                      </p:to>
                                    </p:set>
                                    <p:anim calcmode="lin" valueType="num">
                                      <p:cBhvr additive="base">
                                        <p:cTn id="24" dur="500" fill="hold"/>
                                        <p:tgtEl>
                                          <p:spTgt spid="289806"/>
                                        </p:tgtEl>
                                        <p:attrNameLst>
                                          <p:attrName>ppt_x</p:attrName>
                                        </p:attrNameLst>
                                      </p:cBhvr>
                                      <p:tavLst>
                                        <p:tav tm="0">
                                          <p:val>
                                            <p:strVal val="0-#ppt_w/2"/>
                                          </p:val>
                                        </p:tav>
                                        <p:tav tm="100000">
                                          <p:val>
                                            <p:strVal val="#ppt_x"/>
                                          </p:val>
                                        </p:tav>
                                      </p:tavLst>
                                    </p:anim>
                                    <p:anim calcmode="lin" valueType="num">
                                      <p:cBhvr additive="base">
                                        <p:cTn id="25" dur="500" fill="hold"/>
                                        <p:tgtEl>
                                          <p:spTgt spid="28980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89800"/>
                                        </p:tgtEl>
                                        <p:attrNameLst>
                                          <p:attrName>style.visibility</p:attrName>
                                        </p:attrNameLst>
                                      </p:cBhvr>
                                      <p:to>
                                        <p:strVal val="visible"/>
                                      </p:to>
                                    </p:set>
                                    <p:anim calcmode="lin" valueType="num">
                                      <p:cBhvr additive="base">
                                        <p:cTn id="30" dur="500" fill="hold"/>
                                        <p:tgtEl>
                                          <p:spTgt spid="289800"/>
                                        </p:tgtEl>
                                        <p:attrNameLst>
                                          <p:attrName>ppt_x</p:attrName>
                                        </p:attrNameLst>
                                      </p:cBhvr>
                                      <p:tavLst>
                                        <p:tav tm="0">
                                          <p:val>
                                            <p:strVal val="0-#ppt_w/2"/>
                                          </p:val>
                                        </p:tav>
                                        <p:tav tm="100000">
                                          <p:val>
                                            <p:strVal val="#ppt_x"/>
                                          </p:val>
                                        </p:tav>
                                      </p:tavLst>
                                    </p:anim>
                                    <p:anim calcmode="lin" valueType="num">
                                      <p:cBhvr additive="base">
                                        <p:cTn id="31" dur="500" fill="hold"/>
                                        <p:tgtEl>
                                          <p:spTgt spid="28980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89803"/>
                                        </p:tgtEl>
                                        <p:attrNameLst>
                                          <p:attrName>style.visibility</p:attrName>
                                        </p:attrNameLst>
                                      </p:cBhvr>
                                      <p:to>
                                        <p:strVal val="visible"/>
                                      </p:to>
                                    </p:set>
                                    <p:anim calcmode="lin" valueType="num">
                                      <p:cBhvr additive="base">
                                        <p:cTn id="36" dur="500" fill="hold"/>
                                        <p:tgtEl>
                                          <p:spTgt spid="289803"/>
                                        </p:tgtEl>
                                        <p:attrNameLst>
                                          <p:attrName>ppt_x</p:attrName>
                                        </p:attrNameLst>
                                      </p:cBhvr>
                                      <p:tavLst>
                                        <p:tav tm="0">
                                          <p:val>
                                            <p:strVal val="0-#ppt_w/2"/>
                                          </p:val>
                                        </p:tav>
                                        <p:tav tm="100000">
                                          <p:val>
                                            <p:strVal val="#ppt_x"/>
                                          </p:val>
                                        </p:tav>
                                      </p:tavLst>
                                    </p:anim>
                                    <p:anim calcmode="lin" valueType="num">
                                      <p:cBhvr additive="base">
                                        <p:cTn id="37" dur="500" fill="hold"/>
                                        <p:tgtEl>
                                          <p:spTgt spid="28980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89804"/>
                                        </p:tgtEl>
                                        <p:attrNameLst>
                                          <p:attrName>style.visibility</p:attrName>
                                        </p:attrNameLst>
                                      </p:cBhvr>
                                      <p:to>
                                        <p:strVal val="visible"/>
                                      </p:to>
                                    </p:set>
                                    <p:anim calcmode="lin" valueType="num">
                                      <p:cBhvr additive="base">
                                        <p:cTn id="42" dur="500" fill="hold"/>
                                        <p:tgtEl>
                                          <p:spTgt spid="289804"/>
                                        </p:tgtEl>
                                        <p:attrNameLst>
                                          <p:attrName>ppt_x</p:attrName>
                                        </p:attrNameLst>
                                      </p:cBhvr>
                                      <p:tavLst>
                                        <p:tav tm="0">
                                          <p:val>
                                            <p:strVal val="0-#ppt_w/2"/>
                                          </p:val>
                                        </p:tav>
                                        <p:tav tm="100000">
                                          <p:val>
                                            <p:strVal val="#ppt_x"/>
                                          </p:val>
                                        </p:tav>
                                      </p:tavLst>
                                    </p:anim>
                                    <p:anim calcmode="lin" valueType="num">
                                      <p:cBhvr additive="base">
                                        <p:cTn id="43" dur="500" fill="hold"/>
                                        <p:tgtEl>
                                          <p:spTgt spid="289804"/>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2" presetClass="entr" presetSubtype="8" fill="hold" grpId="0" nodeType="afterEffect">
                                  <p:stCondLst>
                                    <p:cond delay="0"/>
                                  </p:stCondLst>
                                  <p:childTnLst>
                                    <p:set>
                                      <p:cBhvr>
                                        <p:cTn id="46" dur="1" fill="hold">
                                          <p:stCondLst>
                                            <p:cond delay="0"/>
                                          </p:stCondLst>
                                        </p:cTn>
                                        <p:tgtEl>
                                          <p:spTgt spid="289805"/>
                                        </p:tgtEl>
                                        <p:attrNameLst>
                                          <p:attrName>style.visibility</p:attrName>
                                        </p:attrNameLst>
                                      </p:cBhvr>
                                      <p:to>
                                        <p:strVal val="visible"/>
                                      </p:to>
                                    </p:set>
                                    <p:anim calcmode="lin" valueType="num">
                                      <p:cBhvr additive="base">
                                        <p:cTn id="47" dur="500" fill="hold"/>
                                        <p:tgtEl>
                                          <p:spTgt spid="289805"/>
                                        </p:tgtEl>
                                        <p:attrNameLst>
                                          <p:attrName>ppt_x</p:attrName>
                                        </p:attrNameLst>
                                      </p:cBhvr>
                                      <p:tavLst>
                                        <p:tav tm="0">
                                          <p:val>
                                            <p:strVal val="0-#ppt_w/2"/>
                                          </p:val>
                                        </p:tav>
                                        <p:tav tm="100000">
                                          <p:val>
                                            <p:strVal val="#ppt_x"/>
                                          </p:val>
                                        </p:tav>
                                      </p:tavLst>
                                    </p:anim>
                                    <p:anim calcmode="lin" valueType="num">
                                      <p:cBhvr additive="base">
                                        <p:cTn id="48" dur="500" fill="hold"/>
                                        <p:tgtEl>
                                          <p:spTgt spid="2898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p:bldP spid="289799" grpId="0"/>
      <p:bldP spid="289803" grpId="0"/>
      <p:bldP spid="289804" grpId="0"/>
      <p:bldP spid="28980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18" name="对象 290817"/>
          <p:cNvGraphicFramePr/>
          <p:nvPr/>
        </p:nvGraphicFramePr>
        <p:xfrm>
          <a:off x="1293813" y="447675"/>
          <a:ext cx="6942137" cy="3200400"/>
        </p:xfrm>
        <a:graphic>
          <a:graphicData uri="http://schemas.openxmlformats.org/presentationml/2006/ole">
            <mc:AlternateContent xmlns:mc="http://schemas.openxmlformats.org/markup-compatibility/2006">
              <mc:Choice xmlns:v="urn:schemas-microsoft-com:vml" Requires="v">
                <p:oleObj spid="_x0000_s11321" r:id="rId3" imgW="4546600" imgH="2095500" progId="Equation.DSMT4">
                  <p:embed/>
                </p:oleObj>
              </mc:Choice>
              <mc:Fallback>
                <p:oleObj r:id="rId3" imgW="4546600" imgH="2095500" progId="Equation.DSMT4">
                  <p:embed/>
                  <p:pic>
                    <p:nvPicPr>
                      <p:cNvPr id="0" name="图片 3492"/>
                      <p:cNvPicPr/>
                      <p:nvPr/>
                    </p:nvPicPr>
                    <p:blipFill>
                      <a:blip r:embed="rId4"/>
                      <a:stretch>
                        <a:fillRect/>
                      </a:stretch>
                    </p:blipFill>
                    <p:spPr>
                      <a:xfrm>
                        <a:off x="1293813" y="447675"/>
                        <a:ext cx="6942137" cy="3200400"/>
                      </a:xfrm>
                      <a:prstGeom prst="rect">
                        <a:avLst/>
                      </a:prstGeom>
                      <a:noFill/>
                      <a:ln w="38100">
                        <a:noFill/>
                        <a:miter/>
                      </a:ln>
                    </p:spPr>
                  </p:pic>
                </p:oleObj>
              </mc:Fallback>
            </mc:AlternateContent>
          </a:graphicData>
        </a:graphic>
      </p:graphicFrame>
      <p:sp>
        <p:nvSpPr>
          <p:cNvPr id="290819" name="文本框 290818"/>
          <p:cNvSpPr txBox="1"/>
          <p:nvPr/>
        </p:nvSpPr>
        <p:spPr>
          <a:xfrm>
            <a:off x="476250" y="3829050"/>
            <a:ext cx="1962397" cy="461665"/>
          </a:xfrm>
          <a:prstGeom prst="rect">
            <a:avLst/>
          </a:prstGeom>
          <a:noFill/>
          <a:ln w="9525">
            <a:noFill/>
          </a:ln>
        </p:spPr>
        <p:txBody>
          <a:bodyPr wrap="none" anchor="t">
            <a:spAutoFit/>
          </a:bodyPr>
          <a:lstStyle/>
          <a:p>
            <a:pPr eaLnBrk="1" hangingPunct="1">
              <a:spcBef>
                <a:spcPct val="0"/>
              </a:spcBef>
            </a:pPr>
            <a:r>
              <a:rPr lang="en-US" altLang="zh-CN" b="1" dirty="0">
                <a:solidFill>
                  <a:srgbClr val="FF0000"/>
                </a:solidFill>
                <a:latin typeface="Times New Roman" panose="02020603050405020304" pitchFamily="18" charset="0"/>
              </a:rPr>
              <a:t>3</a:t>
            </a:r>
            <a:r>
              <a:rPr lang="zh-CN" altLang="en-US" b="1" dirty="0">
                <a:solidFill>
                  <a:srgbClr val="FF0000"/>
                </a:solidFill>
                <a:latin typeface="Times New Roman" panose="02020603050405020304" pitchFamily="18" charset="0"/>
              </a:rPr>
              <a:t>、 旋转因子</a:t>
            </a:r>
          </a:p>
        </p:txBody>
      </p:sp>
      <p:sp>
        <p:nvSpPr>
          <p:cNvPr id="290820" name="文本框 290819"/>
          <p:cNvSpPr txBox="1"/>
          <p:nvPr/>
        </p:nvSpPr>
        <p:spPr>
          <a:xfrm>
            <a:off x="1698625" y="4283075"/>
            <a:ext cx="4294765" cy="461665"/>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复数   </a:t>
            </a:r>
            <a:r>
              <a:rPr lang="en-US" altLang="zh-CN" b="1" dirty="0" err="1">
                <a:latin typeface="Times New Roman" panose="02020603050405020304" pitchFamily="18" charset="0"/>
              </a:rPr>
              <a:t>e</a:t>
            </a:r>
            <a:r>
              <a:rPr lang="en-US" altLang="zh-CN" b="1" baseline="30000" dirty="0" err="1">
                <a:latin typeface="Times New Roman" panose="02020603050405020304" pitchFamily="18" charset="0"/>
              </a:rPr>
              <a:t>j</a:t>
            </a:r>
            <a:r>
              <a:rPr lang="en-US" altLang="zh-CN" b="1" i="1" baseline="30000" dirty="0" err="1">
                <a:latin typeface="Symbol" panose="05050102010706020507" pitchFamily="18" charset="2"/>
              </a:rPr>
              <a:t>q</a:t>
            </a:r>
            <a:r>
              <a:rPr lang="en-US" altLang="zh-CN" b="1" baseline="30000" dirty="0">
                <a:latin typeface="Symbol" panose="05050102010706020507" pitchFamily="18" charset="2"/>
              </a:rPr>
              <a:t> </a:t>
            </a:r>
            <a:r>
              <a:rPr lang="en-US" altLang="zh-CN" b="1" dirty="0">
                <a:latin typeface="Times New Roman" panose="02020603050405020304" pitchFamily="18" charset="0"/>
              </a:rPr>
              <a:t>=</a:t>
            </a:r>
            <a:r>
              <a:rPr lang="en-US" altLang="zh-CN" b="1" dirty="0" err="1">
                <a:latin typeface="Times New Roman" panose="02020603050405020304" pitchFamily="18" charset="0"/>
              </a:rPr>
              <a:t>cos</a:t>
            </a:r>
            <a:r>
              <a:rPr lang="en-US" altLang="zh-CN" b="1" i="1" dirty="0" err="1">
                <a:latin typeface="Symbol" panose="05050102010706020507" pitchFamily="18" charset="2"/>
              </a:rPr>
              <a:t>q</a:t>
            </a:r>
            <a:r>
              <a:rPr lang="en-US" altLang="zh-CN" b="1" dirty="0">
                <a:latin typeface="Times New Roman" panose="02020603050405020304" pitchFamily="18" charset="0"/>
              </a:rPr>
              <a:t> +</a:t>
            </a:r>
            <a:r>
              <a:rPr lang="en-US" altLang="zh-CN" b="1" dirty="0" err="1">
                <a:latin typeface="Times New Roman" panose="02020603050405020304" pitchFamily="18" charset="0"/>
              </a:rPr>
              <a:t>jsin</a:t>
            </a:r>
            <a:r>
              <a:rPr lang="en-US" altLang="zh-CN" b="1" i="1" dirty="0" err="1">
                <a:latin typeface="Symbol" panose="05050102010706020507" pitchFamily="18" charset="2"/>
              </a:rPr>
              <a:t>q</a:t>
            </a:r>
            <a:r>
              <a:rPr lang="en-US" altLang="zh-CN" b="1" dirty="0">
                <a:latin typeface="Times New Roman" panose="02020603050405020304" pitchFamily="18" charset="0"/>
              </a:rPr>
              <a:t>  =1∠</a:t>
            </a:r>
            <a:r>
              <a:rPr lang="en-US" altLang="zh-CN" b="1" i="1" dirty="0">
                <a:latin typeface="Symbol" panose="05050102010706020507" pitchFamily="18" charset="2"/>
              </a:rPr>
              <a:t>q    </a:t>
            </a:r>
            <a:endParaRPr lang="en-US" altLang="zh-CN" b="1" dirty="0">
              <a:latin typeface="Symbol" panose="05050102010706020507" pitchFamily="18" charset="2"/>
            </a:endParaRPr>
          </a:p>
        </p:txBody>
      </p:sp>
      <p:sp>
        <p:nvSpPr>
          <p:cNvPr id="290821" name="文本框 290820"/>
          <p:cNvSpPr txBox="1"/>
          <p:nvPr/>
        </p:nvSpPr>
        <p:spPr>
          <a:xfrm>
            <a:off x="723900" y="4781550"/>
            <a:ext cx="7391400" cy="968375"/>
          </a:xfrm>
          <a:prstGeom prst="rect">
            <a:avLst/>
          </a:prstGeom>
          <a:noFill/>
          <a:ln w="9525">
            <a:noFill/>
          </a:ln>
        </p:spPr>
        <p:txBody>
          <a:bodyPr>
            <a:spAutoFit/>
          </a:bodyPr>
          <a:lstStyle/>
          <a:p>
            <a:pPr marL="952500" indent="-952500" algn="just" eaLnBrk="1" hangingPunct="1">
              <a:lnSpc>
                <a:spcPct val="120000"/>
              </a:lnSpc>
              <a:spcBef>
                <a:spcPct val="0"/>
              </a:spcBef>
            </a:pPr>
            <a:r>
              <a:rPr lang="en-US" altLang="zh-CN" b="1" i="1">
                <a:latin typeface="Times New Roman" panose="02020603050405020304" pitchFamily="18" charset="0"/>
              </a:rPr>
              <a:t>F</a:t>
            </a:r>
            <a:r>
              <a:rPr lang="en-US" altLang="zh-CN" b="1">
                <a:latin typeface="Times New Roman" panose="02020603050405020304" pitchFamily="18" charset="0"/>
              </a:rPr>
              <a:t>•</a:t>
            </a:r>
            <a:r>
              <a:rPr lang="en-US" altLang="zh-CN" b="1" err="1">
                <a:latin typeface="Times New Roman" panose="02020603050405020304" pitchFamily="18" charset="0"/>
              </a:rPr>
              <a:t> e</a:t>
            </a:r>
            <a:r>
              <a:rPr lang="en-US" altLang="zh-CN" b="1" baseline="30000" err="1">
                <a:latin typeface="Times New Roman" panose="02020603050405020304" pitchFamily="18" charset="0"/>
              </a:rPr>
              <a:t>j</a:t>
            </a:r>
            <a:r>
              <a:rPr lang="en-US" altLang="zh-CN" b="1" i="1" baseline="30000" err="1">
                <a:latin typeface="Symbol" panose="05050102010706020507" pitchFamily="18" charset="2"/>
              </a:rPr>
              <a:t>q</a:t>
            </a:r>
            <a:r>
              <a:rPr lang="en-US" altLang="zh-CN" b="1" baseline="30000">
                <a:latin typeface="Symbol" panose="05050102010706020507" pitchFamily="18" charset="2"/>
              </a:rPr>
              <a:t> </a:t>
            </a:r>
            <a:r>
              <a:rPr lang="en-US" altLang="zh-CN" b="1">
                <a:latin typeface="宋体" panose="02010600030101010101" pitchFamily="2" charset="-122"/>
              </a:rPr>
              <a:t> </a:t>
            </a:r>
            <a:r>
              <a:rPr lang="zh-CN" altLang="en-US" b="1" dirty="0">
                <a:latin typeface="Times New Roman" panose="02020603050405020304" pitchFamily="18" charset="0"/>
              </a:rPr>
              <a:t>相当于</a:t>
            </a:r>
            <a:r>
              <a:rPr lang="en-US" altLang="zh-CN" b="1" i="1">
                <a:latin typeface="Times New Roman" panose="02020603050405020304" pitchFamily="18" charset="0"/>
              </a:rPr>
              <a:t>F</a:t>
            </a:r>
            <a:r>
              <a:rPr lang="zh-CN" altLang="en-US" b="1" dirty="0">
                <a:latin typeface="Times New Roman" panose="02020603050405020304" pitchFamily="18" charset="0"/>
              </a:rPr>
              <a:t>逆时针旋转一个角度</a:t>
            </a:r>
            <a:r>
              <a:rPr lang="en-US" altLang="zh-CN" b="1" i="1">
                <a:latin typeface="Symbol" panose="05050102010706020507" pitchFamily="18" charset="2"/>
              </a:rPr>
              <a:t>q </a:t>
            </a:r>
            <a:r>
              <a:rPr lang="zh-CN" altLang="en-US" b="1" dirty="0">
                <a:latin typeface="Times New Roman" panose="02020603050405020304" pitchFamily="18" charset="0"/>
              </a:rPr>
              <a:t>，而模不变。故把 </a:t>
            </a:r>
            <a:r>
              <a:rPr lang="en-US" altLang="zh-CN" b="1" err="1">
                <a:latin typeface="Times New Roman" panose="02020603050405020304" pitchFamily="18" charset="0"/>
              </a:rPr>
              <a:t>e</a:t>
            </a:r>
            <a:r>
              <a:rPr lang="en-US" altLang="zh-CN" b="1" baseline="30000" err="1">
                <a:latin typeface="Times New Roman" panose="02020603050405020304" pitchFamily="18" charset="0"/>
              </a:rPr>
              <a:t>j</a:t>
            </a:r>
            <a:r>
              <a:rPr lang="en-US" altLang="zh-CN" b="1" i="1" baseline="30000" err="1">
                <a:latin typeface="Symbol" panose="05050102010706020507" pitchFamily="18" charset="2"/>
              </a:rPr>
              <a:t>q</a:t>
            </a:r>
            <a:r>
              <a:rPr lang="en-US" altLang="zh-CN" b="1" baseline="30000">
                <a:latin typeface="Symbol" panose="05050102010706020507" pitchFamily="18" charset="2"/>
              </a:rPr>
              <a:t>  </a:t>
            </a:r>
            <a:r>
              <a:rPr lang="zh-CN" altLang="en-US" b="1" dirty="0">
                <a:latin typeface="Times New Roman" panose="02020603050405020304" pitchFamily="18" charset="0"/>
              </a:rPr>
              <a:t>称为</a:t>
            </a:r>
            <a:r>
              <a:rPr lang="zh-CN" altLang="en-US" b="1" dirty="0">
                <a:solidFill>
                  <a:schemeClr val="accent2"/>
                </a:solidFill>
                <a:latin typeface="Times New Roman" panose="02020603050405020304" pitchFamily="18" charset="0"/>
              </a:rPr>
              <a:t>旋转因子</a:t>
            </a:r>
            <a:r>
              <a:rPr lang="zh-CN" altLang="en-US" b="1" dirty="0">
                <a:latin typeface="Times New Roman" panose="02020603050405020304" pitchFamily="18" charset="0"/>
              </a:rPr>
              <a:t>。 </a:t>
            </a:r>
          </a:p>
        </p:txBody>
      </p:sp>
      <p:sp>
        <p:nvSpPr>
          <p:cNvPr id="290822" name="文本框 290821"/>
          <p:cNvSpPr txBox="1"/>
          <p:nvPr/>
        </p:nvSpPr>
        <p:spPr>
          <a:xfrm>
            <a:off x="800100" y="5753100"/>
            <a:ext cx="8283037" cy="461665"/>
          </a:xfrm>
          <a:prstGeom prst="rect">
            <a:avLst/>
          </a:prstGeom>
          <a:noFill/>
          <a:ln w="9525">
            <a:noFill/>
          </a:ln>
        </p:spPr>
        <p:txBody>
          <a:bodyPr wrap="none" anchor="t">
            <a:spAutoFit/>
          </a:bodyPr>
          <a:lstStyle/>
          <a:p>
            <a:pPr eaLnBrk="1" hangingPunct="1">
              <a:spcBef>
                <a:spcPct val="0"/>
              </a:spcBef>
            </a:pPr>
            <a:r>
              <a:rPr lang="en-US" altLang="zh-CN" b="1" dirty="0" err="1">
                <a:latin typeface="Times New Roman" panose="02020603050405020304" pitchFamily="18" charset="0"/>
              </a:rPr>
              <a:t>e</a:t>
            </a:r>
            <a:r>
              <a:rPr lang="en-US" altLang="zh-CN" b="1" baseline="30000" dirty="0" err="1">
                <a:latin typeface="Times New Roman" panose="02020603050405020304" pitchFamily="18" charset="0"/>
              </a:rPr>
              <a:t>j</a:t>
            </a:r>
            <a:r>
              <a:rPr lang="en-US" altLang="zh-CN" b="1" baseline="30000" dirty="0" err="1">
                <a:latin typeface="Symbol" panose="05050102010706020507" pitchFamily="18" charset="2"/>
              </a:rPr>
              <a:t>p</a:t>
            </a:r>
            <a:r>
              <a:rPr lang="en-US" altLang="zh-CN" b="1" baseline="30000" dirty="0">
                <a:latin typeface="Symbol" panose="05050102010706020507" pitchFamily="18" charset="2"/>
              </a:rPr>
              <a:t>/2</a:t>
            </a:r>
            <a:r>
              <a:rPr lang="en-US" altLang="zh-CN" b="1" baseline="30000" dirty="0">
                <a:latin typeface="Times New Roman" panose="02020603050405020304" pitchFamily="18" charset="0"/>
              </a:rPr>
              <a:t> </a:t>
            </a:r>
            <a:r>
              <a:rPr lang="en-US" altLang="zh-CN" b="1" dirty="0">
                <a:latin typeface="Times New Roman" panose="02020603050405020304" pitchFamily="18" charset="0"/>
              </a:rPr>
              <a:t>=j , e</a:t>
            </a:r>
            <a:r>
              <a:rPr lang="en-US" altLang="zh-CN" b="1" baseline="30000" dirty="0">
                <a:latin typeface="宋体" panose="02010600030101010101" pitchFamily="2" charset="-122"/>
              </a:rPr>
              <a:t>-</a:t>
            </a:r>
            <a:r>
              <a:rPr lang="en-US" altLang="zh-CN" b="1" baseline="30000" dirty="0" err="1">
                <a:latin typeface="Times New Roman" panose="02020603050405020304" pitchFamily="18" charset="0"/>
              </a:rPr>
              <a:t>j</a:t>
            </a:r>
            <a:r>
              <a:rPr lang="en-US" altLang="zh-CN" b="1" baseline="30000" dirty="0" err="1">
                <a:latin typeface="Symbol" panose="05050102010706020507" pitchFamily="18" charset="2"/>
              </a:rPr>
              <a:t>p</a:t>
            </a:r>
            <a:r>
              <a:rPr lang="en-US" altLang="zh-CN" b="1" baseline="30000" dirty="0">
                <a:latin typeface="Symbol" panose="05050102010706020507" pitchFamily="18" charset="2"/>
              </a:rPr>
              <a:t>/2</a:t>
            </a:r>
            <a:r>
              <a:rPr lang="en-US" altLang="zh-CN" b="1" baseline="30000" dirty="0">
                <a:latin typeface="Times New Roman" panose="02020603050405020304" pitchFamily="18" charset="0"/>
              </a:rPr>
              <a:t> </a:t>
            </a:r>
            <a:r>
              <a:rPr lang="en-US" altLang="zh-CN" b="1" dirty="0">
                <a:latin typeface="Times New Roman" panose="02020603050405020304" pitchFamily="18" charset="0"/>
              </a:rPr>
              <a:t>= </a:t>
            </a:r>
            <a:r>
              <a:rPr lang="en-US" altLang="zh-CN" b="1" dirty="0">
                <a:latin typeface="宋体" panose="02010600030101010101" pitchFamily="2" charset="-122"/>
              </a:rPr>
              <a:t>-</a:t>
            </a:r>
            <a:r>
              <a:rPr lang="en-US" altLang="zh-CN" b="1" dirty="0">
                <a:latin typeface="Times New Roman" panose="02020603050405020304" pitchFamily="18" charset="0"/>
              </a:rPr>
              <a:t>j,  </a:t>
            </a:r>
            <a:r>
              <a:rPr lang="en-US" altLang="zh-CN" b="1" dirty="0" err="1">
                <a:solidFill>
                  <a:srgbClr val="FF0000"/>
                </a:solidFill>
                <a:latin typeface="Times New Roman" panose="02020603050405020304" pitchFamily="18" charset="0"/>
              </a:rPr>
              <a:t>e</a:t>
            </a:r>
            <a:r>
              <a:rPr lang="en-US" altLang="zh-CN" b="1" baseline="30000" dirty="0" err="1">
                <a:solidFill>
                  <a:srgbClr val="FF0000"/>
                </a:solidFill>
                <a:latin typeface="Times New Roman" panose="02020603050405020304" pitchFamily="18" charset="0"/>
              </a:rPr>
              <a:t>j</a:t>
            </a:r>
            <a:r>
              <a:rPr lang="en-US" altLang="zh-CN" b="1" baseline="30000" dirty="0" err="1">
                <a:solidFill>
                  <a:srgbClr val="FF0000"/>
                </a:solidFill>
                <a:latin typeface="Symbol" panose="05050102010706020507" pitchFamily="18" charset="2"/>
              </a:rPr>
              <a:t>p</a:t>
            </a:r>
            <a:r>
              <a:rPr lang="en-US" altLang="zh-CN" b="1" dirty="0">
                <a:solidFill>
                  <a:srgbClr val="FF0000"/>
                </a:solidFill>
                <a:latin typeface="Times New Roman" panose="02020603050405020304" pitchFamily="18" charset="0"/>
              </a:rPr>
              <a:t>= -</a:t>
            </a:r>
            <a:r>
              <a:rPr lang="zh-CN" altLang="zh-CN" b="1" dirty="0">
                <a:solidFill>
                  <a:srgbClr val="FF0000"/>
                </a:solidFill>
                <a:latin typeface="Times New Roman" panose="02020603050405020304" pitchFamily="18" charset="0"/>
              </a:rPr>
              <a:t>1</a:t>
            </a:r>
            <a:r>
              <a:rPr lang="zh-CN" altLang="zh-CN" b="1" dirty="0">
                <a:latin typeface="Times New Roman" panose="02020603050405020304" pitchFamily="18" charset="0"/>
              </a:rPr>
              <a:t> 故 +</a:t>
            </a:r>
            <a:r>
              <a:rPr lang="en-US" altLang="zh-CN" b="1" dirty="0">
                <a:latin typeface="Times New Roman" panose="02020603050405020304" pitchFamily="18" charset="0"/>
              </a:rPr>
              <a:t>j, –j, </a:t>
            </a:r>
            <a:r>
              <a:rPr lang="en-US" altLang="zh-CN" b="1" dirty="0">
                <a:latin typeface="宋体" panose="02010600030101010101" pitchFamily="2" charset="-122"/>
              </a:rPr>
              <a:t>-</a:t>
            </a:r>
            <a:r>
              <a:rPr lang="zh-CN" altLang="zh-CN" b="1" dirty="0">
                <a:latin typeface="Times New Roman" panose="02020603050405020304" pitchFamily="18" charset="0"/>
              </a:rPr>
              <a:t>1 都可以看成旋转因子。</a:t>
            </a:r>
            <a:endParaRPr lang="en-US" altLang="zh-CN" b="1" dirty="0">
              <a:latin typeface="Times New Roman" panose="02020603050405020304" pitchFamily="18" charset="0"/>
            </a:endParaRPr>
          </a:p>
        </p:txBody>
      </p:sp>
      <p:sp>
        <p:nvSpPr>
          <p:cNvPr id="290823" name="文本框 290822"/>
          <p:cNvSpPr txBox="1"/>
          <p:nvPr/>
        </p:nvSpPr>
        <p:spPr>
          <a:xfrm>
            <a:off x="495300" y="342900"/>
            <a:ext cx="795338" cy="457200"/>
          </a:xfrm>
          <a:prstGeom prst="rect">
            <a:avLst/>
          </a:prstGeom>
          <a:noFill/>
          <a:ln w="9525">
            <a:noFill/>
          </a:ln>
        </p:spPr>
        <p:txBody>
          <a:bodyPr wrap="none" anchor="t">
            <a:spAutoFit/>
          </a:bodyPr>
          <a:lstStyle/>
          <a:p>
            <a:pPr eaLnBrk="1" hangingPunct="1"/>
            <a:r>
              <a:rPr lang="zh-CN" altLang="en-US" b="1" dirty="0">
                <a:solidFill>
                  <a:srgbClr val="6600FF"/>
                </a:solidFill>
                <a:latin typeface="Times New Roman" panose="02020603050405020304" pitchFamily="18" charset="0"/>
              </a:rPr>
              <a:t>例</a:t>
            </a:r>
            <a:r>
              <a:rPr lang="en-US" altLang="zh-CN" b="1">
                <a:solidFill>
                  <a:srgbClr val="6600FF"/>
                </a:solidFill>
                <a:latin typeface="Times New Roman" panose="02020603050405020304" pitchFamily="18" charset="0"/>
              </a:rPr>
              <a:t>2.</a:t>
            </a:r>
            <a:r>
              <a:rPr lang="en-US" altLang="zh-CN" b="1">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90823"/>
                                        </p:tgtEl>
                                        <p:attrNameLst>
                                          <p:attrName>style.visibility</p:attrName>
                                        </p:attrNameLst>
                                      </p:cBhvr>
                                      <p:to>
                                        <p:strVal val="visible"/>
                                      </p:to>
                                    </p:set>
                                    <p:anim calcmode="lin" valueType="num">
                                      <p:cBhvr>
                                        <p:cTn id="7" dur="1000" fill="hold"/>
                                        <p:tgtEl>
                                          <p:spTgt spid="290823"/>
                                        </p:tgtEl>
                                        <p:attrNameLst>
                                          <p:attrName>ppt_w</p:attrName>
                                        </p:attrNameLst>
                                      </p:cBhvr>
                                      <p:tavLst>
                                        <p:tav tm="0">
                                          <p:val>
                                            <p:fltVal val="0"/>
                                          </p:val>
                                        </p:tav>
                                        <p:tav tm="100000">
                                          <p:val>
                                            <p:strVal val="#ppt_w"/>
                                          </p:val>
                                        </p:tav>
                                      </p:tavLst>
                                    </p:anim>
                                    <p:anim calcmode="lin" valueType="num">
                                      <p:cBhvr>
                                        <p:cTn id="8" dur="1000" fill="hold"/>
                                        <p:tgtEl>
                                          <p:spTgt spid="290823"/>
                                        </p:tgtEl>
                                        <p:attrNameLst>
                                          <p:attrName>ppt_h</p:attrName>
                                        </p:attrNameLst>
                                      </p:cBhvr>
                                      <p:tavLst>
                                        <p:tav tm="0">
                                          <p:val>
                                            <p:fltVal val="0"/>
                                          </p:val>
                                        </p:tav>
                                        <p:tav tm="100000">
                                          <p:val>
                                            <p:strVal val="#ppt_h"/>
                                          </p:val>
                                        </p:tav>
                                      </p:tavLst>
                                    </p:anim>
                                    <p:anim calcmode="lin" valueType="num">
                                      <p:cBhvr>
                                        <p:cTn id="9" dur="1000" fill="hold"/>
                                        <p:tgtEl>
                                          <p:spTgt spid="2908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08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90818"/>
                                        </p:tgtEl>
                                        <p:attrNameLst>
                                          <p:attrName>style.visibility</p:attrName>
                                        </p:attrNameLst>
                                      </p:cBhvr>
                                      <p:to>
                                        <p:strVal val="visible"/>
                                      </p:to>
                                    </p:set>
                                    <p:animEffect transition="in" filter="wipe(left)">
                                      <p:cBhvr>
                                        <p:cTn id="15" dur="500"/>
                                        <p:tgtEl>
                                          <p:spTgt spid="29081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90819"/>
                                        </p:tgtEl>
                                        <p:attrNameLst>
                                          <p:attrName>style.visibility</p:attrName>
                                        </p:attrNameLst>
                                      </p:cBhvr>
                                      <p:to>
                                        <p:strVal val="visible"/>
                                      </p:to>
                                    </p:set>
                                    <p:anim calcmode="lin" valueType="num">
                                      <p:cBhvr additive="base">
                                        <p:cTn id="20" dur="500" fill="hold"/>
                                        <p:tgtEl>
                                          <p:spTgt spid="290819"/>
                                        </p:tgtEl>
                                        <p:attrNameLst>
                                          <p:attrName>ppt_x</p:attrName>
                                        </p:attrNameLst>
                                      </p:cBhvr>
                                      <p:tavLst>
                                        <p:tav tm="0">
                                          <p:val>
                                            <p:strVal val="0-#ppt_w/2"/>
                                          </p:val>
                                        </p:tav>
                                        <p:tav tm="100000">
                                          <p:val>
                                            <p:strVal val="#ppt_x"/>
                                          </p:val>
                                        </p:tav>
                                      </p:tavLst>
                                    </p:anim>
                                    <p:anim calcmode="lin" valueType="num">
                                      <p:cBhvr additive="base">
                                        <p:cTn id="21" dur="500" fill="hold"/>
                                        <p:tgtEl>
                                          <p:spTgt spid="2908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90820"/>
                                        </p:tgtEl>
                                        <p:attrNameLst>
                                          <p:attrName>style.visibility</p:attrName>
                                        </p:attrNameLst>
                                      </p:cBhvr>
                                      <p:to>
                                        <p:strVal val="visible"/>
                                      </p:to>
                                    </p:set>
                                    <p:anim calcmode="lin" valueType="num">
                                      <p:cBhvr additive="base">
                                        <p:cTn id="26" dur="500" fill="hold"/>
                                        <p:tgtEl>
                                          <p:spTgt spid="290820"/>
                                        </p:tgtEl>
                                        <p:attrNameLst>
                                          <p:attrName>ppt_x</p:attrName>
                                        </p:attrNameLst>
                                      </p:cBhvr>
                                      <p:tavLst>
                                        <p:tav tm="0">
                                          <p:val>
                                            <p:strVal val="#ppt_x"/>
                                          </p:val>
                                        </p:tav>
                                        <p:tav tm="100000">
                                          <p:val>
                                            <p:strVal val="#ppt_x"/>
                                          </p:val>
                                        </p:tav>
                                      </p:tavLst>
                                    </p:anim>
                                    <p:anim calcmode="lin" valueType="num">
                                      <p:cBhvr additive="base">
                                        <p:cTn id="27" dur="500" fill="hold"/>
                                        <p:tgtEl>
                                          <p:spTgt spid="29082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0821"/>
                                        </p:tgtEl>
                                        <p:attrNameLst>
                                          <p:attrName>style.visibility</p:attrName>
                                        </p:attrNameLst>
                                      </p:cBhvr>
                                      <p:to>
                                        <p:strVal val="visible"/>
                                      </p:to>
                                    </p:set>
                                    <p:anim calcmode="lin" valueType="num">
                                      <p:cBhvr additive="base">
                                        <p:cTn id="32" dur="500" fill="hold"/>
                                        <p:tgtEl>
                                          <p:spTgt spid="290821"/>
                                        </p:tgtEl>
                                        <p:attrNameLst>
                                          <p:attrName>ppt_x</p:attrName>
                                        </p:attrNameLst>
                                      </p:cBhvr>
                                      <p:tavLst>
                                        <p:tav tm="0">
                                          <p:val>
                                            <p:strVal val="#ppt_x"/>
                                          </p:val>
                                        </p:tav>
                                        <p:tav tm="100000">
                                          <p:val>
                                            <p:strVal val="#ppt_x"/>
                                          </p:val>
                                        </p:tav>
                                      </p:tavLst>
                                    </p:anim>
                                    <p:anim calcmode="lin" valueType="num">
                                      <p:cBhvr additive="base">
                                        <p:cTn id="33" dur="500" fill="hold"/>
                                        <p:tgtEl>
                                          <p:spTgt spid="29082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4" presetClass="entr" presetSubtype="5" fill="hold" grpId="0" nodeType="clickEffect">
                                  <p:stCondLst>
                                    <p:cond delay="0"/>
                                  </p:stCondLst>
                                  <p:childTnLst>
                                    <p:set>
                                      <p:cBhvr>
                                        <p:cTn id="37" dur="1" fill="hold">
                                          <p:stCondLst>
                                            <p:cond delay="0"/>
                                          </p:stCondLst>
                                        </p:cTn>
                                        <p:tgtEl>
                                          <p:spTgt spid="290822"/>
                                        </p:tgtEl>
                                        <p:attrNameLst>
                                          <p:attrName>style.visibility</p:attrName>
                                        </p:attrNameLst>
                                      </p:cBhvr>
                                      <p:to>
                                        <p:strVal val="visible"/>
                                      </p:to>
                                    </p:set>
                                    <p:animEffect transition="in" filter="randombar(vertical)">
                                      <p:cBhvr>
                                        <p:cTn id="38" dur="500"/>
                                        <p:tgtEl>
                                          <p:spTgt spid="29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p:bldP spid="290820" grpId="0"/>
      <p:bldP spid="290821" grpId="0"/>
      <p:bldP spid="290822" grpId="0"/>
      <p:bldP spid="2908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文本框 291841"/>
          <p:cNvSpPr txBox="1"/>
          <p:nvPr/>
        </p:nvSpPr>
        <p:spPr>
          <a:xfrm>
            <a:off x="479425" y="781050"/>
            <a:ext cx="1936750" cy="457200"/>
          </a:xfrm>
          <a:prstGeom prst="rect">
            <a:avLst/>
          </a:prstGeom>
          <a:noFill/>
          <a:ln w="9525">
            <a:noFill/>
          </a:ln>
        </p:spPr>
        <p:txBody>
          <a:bodyPr wrap="none" anchor="t">
            <a:spAutoFit/>
          </a:bodyPr>
          <a:lstStyle/>
          <a:p>
            <a:pPr eaLnBrk="1" hangingPunct="1">
              <a:spcBef>
                <a:spcPct val="0"/>
              </a:spcBef>
            </a:pPr>
            <a:r>
              <a:rPr lang="en-US" altLang="zh-CN" b="1" dirty="0">
                <a:solidFill>
                  <a:srgbClr val="FF33CC"/>
                </a:solidFill>
                <a:latin typeface="Times New Roman" panose="02020603050405020304" pitchFamily="18" charset="0"/>
              </a:rPr>
              <a:t>4</a:t>
            </a:r>
            <a:r>
              <a:rPr lang="zh-CN" altLang="en-US" b="1" dirty="0">
                <a:solidFill>
                  <a:srgbClr val="FF33CC"/>
                </a:solidFill>
                <a:latin typeface="Times New Roman" panose="02020603050405020304" pitchFamily="18" charset="0"/>
              </a:rPr>
              <a:t>、 </a:t>
            </a:r>
            <a:r>
              <a:rPr lang="zh-CN" altLang="en-US" b="1" dirty="0">
                <a:latin typeface="Times New Roman" panose="02020603050405020304" pitchFamily="18" charset="0"/>
              </a:rPr>
              <a:t>共轭复数</a:t>
            </a:r>
            <a:endParaRPr lang="zh-CN" altLang="en-US" b="1">
              <a:latin typeface="Times New Roman" panose="02020603050405020304" pitchFamily="18" charset="0"/>
            </a:endParaRPr>
          </a:p>
        </p:txBody>
      </p:sp>
      <p:sp>
        <p:nvSpPr>
          <p:cNvPr id="291843" name="文本框 291842"/>
          <p:cNvSpPr txBox="1"/>
          <p:nvPr/>
        </p:nvSpPr>
        <p:spPr>
          <a:xfrm>
            <a:off x="879475" y="1258888"/>
            <a:ext cx="7718425"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若 </a:t>
            </a:r>
            <a:r>
              <a:rPr lang="en-US" altLang="zh-CN" b="1" i="1">
                <a:latin typeface="Times New Roman" panose="02020603050405020304" pitchFamily="18" charset="0"/>
              </a:rPr>
              <a:t>F</a:t>
            </a:r>
            <a:r>
              <a:rPr lang="en-US" altLang="zh-CN" b="1">
                <a:latin typeface="Times New Roman" panose="02020603050405020304" pitchFamily="18" charset="0"/>
              </a:rPr>
              <a:t>=</a:t>
            </a:r>
            <a:r>
              <a:rPr lang="en-US" altLang="zh-CN" b="1" i="1" err="1">
                <a:latin typeface="Times New Roman" panose="02020603050405020304" pitchFamily="18" charset="0"/>
              </a:rPr>
              <a:t>a</a:t>
            </a:r>
            <a:r>
              <a:rPr lang="en-US" altLang="zh-CN" b="1" err="1">
                <a:latin typeface="Times New Roman" panose="02020603050405020304" pitchFamily="18" charset="0"/>
              </a:rPr>
              <a:t>+j</a:t>
            </a:r>
            <a:r>
              <a:rPr lang="en-US" altLang="zh-CN" b="1" i="1" err="1">
                <a:latin typeface="Times New Roman" panose="02020603050405020304" pitchFamily="18" charset="0"/>
              </a:rPr>
              <a:t>b</a:t>
            </a:r>
            <a:r>
              <a:rPr lang="zh-CN" altLang="en-US" b="1" dirty="0">
                <a:latin typeface="Times New Roman" panose="02020603050405020304" pitchFamily="18" charset="0"/>
              </a:rPr>
              <a:t>，则复数 </a:t>
            </a:r>
            <a:r>
              <a:rPr lang="en-US" altLang="zh-CN" b="1" i="1">
                <a:latin typeface="Times New Roman" panose="02020603050405020304" pitchFamily="18" charset="0"/>
              </a:rPr>
              <a:t>a </a:t>
            </a:r>
            <a:r>
              <a:rPr lang="en-US" altLang="zh-CN" b="1" err="1">
                <a:latin typeface="Times New Roman" panose="02020603050405020304" pitchFamily="18" charset="0"/>
              </a:rPr>
              <a:t>- j</a:t>
            </a:r>
            <a:r>
              <a:rPr lang="en-US" altLang="zh-CN" b="1" i="1" err="1">
                <a:latin typeface="Times New Roman" panose="02020603050405020304" pitchFamily="18" charset="0"/>
              </a:rPr>
              <a:t>b</a:t>
            </a:r>
            <a:r>
              <a:rPr lang="en-US" altLang="zh-CN" b="1" i="1">
                <a:latin typeface="Times New Roman" panose="02020603050405020304" pitchFamily="18" charset="0"/>
              </a:rPr>
              <a:t> </a:t>
            </a:r>
            <a:r>
              <a:rPr lang="zh-CN" altLang="en-US" b="1" dirty="0">
                <a:latin typeface="Times New Roman" panose="02020603050405020304" pitchFamily="18" charset="0"/>
              </a:rPr>
              <a:t>称为</a:t>
            </a:r>
            <a:r>
              <a:rPr lang="en-US" altLang="zh-CN" b="1" i="1">
                <a:latin typeface="Times New Roman" panose="02020603050405020304" pitchFamily="18" charset="0"/>
              </a:rPr>
              <a:t>F</a:t>
            </a:r>
            <a:r>
              <a:rPr lang="zh-CN" altLang="en-US" b="1" dirty="0">
                <a:latin typeface="Times New Roman" panose="02020603050405020304" pitchFamily="18" charset="0"/>
              </a:rPr>
              <a:t>的</a:t>
            </a:r>
            <a:r>
              <a:rPr lang="zh-CN" altLang="en-US" b="1" dirty="0">
                <a:solidFill>
                  <a:srgbClr val="2520F2"/>
                </a:solidFill>
                <a:latin typeface="Times New Roman" panose="02020603050405020304" pitchFamily="18" charset="0"/>
              </a:rPr>
              <a:t>共轭复数</a:t>
            </a:r>
            <a:r>
              <a:rPr lang="zh-CN" altLang="en-US" b="1" dirty="0">
                <a:latin typeface="Times New Roman" panose="02020603050405020304" pitchFamily="18" charset="0"/>
              </a:rPr>
              <a:t>，以</a:t>
            </a:r>
            <a:r>
              <a:rPr lang="en-US" altLang="zh-CN" b="1" i="1">
                <a:latin typeface="Times New Roman" panose="02020603050405020304" pitchFamily="18" charset="0"/>
              </a:rPr>
              <a:t>F</a:t>
            </a:r>
            <a:r>
              <a:rPr lang="en-US" altLang="zh-CN" b="1" baseline="30000">
                <a:latin typeface="Times New Roman" panose="02020603050405020304" pitchFamily="18" charset="0"/>
              </a:rPr>
              <a:t>*</a:t>
            </a:r>
            <a:r>
              <a:rPr lang="zh-CN" altLang="en-US" b="1" dirty="0">
                <a:latin typeface="Times New Roman" panose="02020603050405020304" pitchFamily="18" charset="0"/>
              </a:rPr>
              <a:t>表示。</a:t>
            </a:r>
            <a:endParaRPr lang="zh-CN" altLang="en-US" b="1" baseline="-25000" dirty="0">
              <a:latin typeface="Times New Roman" panose="02020603050405020304" pitchFamily="18" charset="0"/>
            </a:endParaRPr>
          </a:p>
        </p:txBody>
      </p:sp>
      <p:grpSp>
        <p:nvGrpSpPr>
          <p:cNvPr id="291844" name="组合 291843"/>
          <p:cNvGrpSpPr/>
          <p:nvPr/>
        </p:nvGrpSpPr>
        <p:grpSpPr>
          <a:xfrm>
            <a:off x="882650" y="1887538"/>
            <a:ext cx="5627688" cy="457200"/>
            <a:chOff x="556" y="1189"/>
            <a:chExt cx="3545" cy="288"/>
          </a:xfrm>
        </p:grpSpPr>
        <p:sp>
          <p:nvSpPr>
            <p:cNvPr id="291845" name="矩形 291844"/>
            <p:cNvSpPr/>
            <p:nvPr/>
          </p:nvSpPr>
          <p:spPr>
            <a:xfrm>
              <a:off x="556" y="1189"/>
              <a:ext cx="2467" cy="288"/>
            </a:xfrm>
            <a:prstGeom prst="rect">
              <a:avLst/>
            </a:prstGeom>
            <a:noFill/>
            <a:ln w="9525">
              <a:noFill/>
            </a:ln>
          </p:spPr>
          <p:txBody>
            <a:bodyPr wrap="none" anchor="t">
              <a:spAutoFit/>
            </a:bodyPr>
            <a:lstStyle/>
            <a:p>
              <a:r>
                <a:rPr lang="zh-CN" altLang="en-US" b="1">
                  <a:latin typeface="Times New Roman" panose="02020603050405020304" pitchFamily="18" charset="0"/>
                </a:rPr>
                <a:t>则</a:t>
              </a:r>
              <a:r>
                <a:rPr lang="en-US" altLang="zh-CN" b="1" i="1">
                  <a:latin typeface="Times New Roman" panose="02020603050405020304" pitchFamily="18" charset="0"/>
                </a:rPr>
                <a:t>F F</a:t>
              </a:r>
              <a:r>
                <a:rPr lang="en-US" altLang="zh-CN" b="1" baseline="30000">
                  <a:latin typeface="Times New Roman" panose="02020603050405020304" pitchFamily="18" charset="0"/>
                </a:rPr>
                <a:t>*</a:t>
              </a:r>
              <a:r>
                <a:rPr lang="en-US" altLang="zh-CN" b="1">
                  <a:latin typeface="Times New Roman" panose="02020603050405020304" pitchFamily="18" charset="0"/>
                </a:rPr>
                <a:t>=(</a:t>
              </a:r>
              <a:r>
                <a:rPr lang="en-US" altLang="zh-CN" b="1" i="1" err="1">
                  <a:latin typeface="Times New Roman" panose="02020603050405020304" pitchFamily="18" charset="0"/>
                </a:rPr>
                <a:t>a</a:t>
              </a:r>
              <a:r>
                <a:rPr lang="en-US" altLang="zh-CN" b="1" err="1">
                  <a:latin typeface="Times New Roman" panose="02020603050405020304" pitchFamily="18" charset="0"/>
                </a:rPr>
                <a:t>+j</a:t>
              </a:r>
              <a:r>
                <a:rPr lang="en-US" altLang="zh-CN" b="1" i="1" err="1">
                  <a:latin typeface="Times New Roman" panose="02020603050405020304" pitchFamily="18" charset="0"/>
                </a:rPr>
                <a:t>b</a:t>
              </a:r>
              <a:r>
                <a:rPr lang="en-US" altLang="zh-CN" b="1" err="1">
                  <a:latin typeface="Times New Roman" panose="02020603050405020304" pitchFamily="18" charset="0"/>
                </a:rPr>
                <a:t>)(</a:t>
              </a:r>
              <a:r>
                <a:rPr lang="en-US" altLang="zh-CN" b="1" i="1" err="1">
                  <a:latin typeface="Times New Roman" panose="02020603050405020304" pitchFamily="18" charset="0"/>
                </a:rPr>
                <a:t>a</a:t>
              </a:r>
              <a:r>
                <a:rPr lang="en-US" altLang="zh-CN" b="1" err="1">
                  <a:latin typeface="Times New Roman" panose="02020603050405020304" pitchFamily="18" charset="0"/>
                </a:rPr>
                <a:t>-j</a:t>
              </a:r>
              <a:r>
                <a:rPr lang="en-US" altLang="zh-CN" b="1" i="1" err="1">
                  <a:latin typeface="Times New Roman" panose="02020603050405020304" pitchFamily="18" charset="0"/>
                </a:rPr>
                <a:t>b</a:t>
              </a:r>
              <a:r>
                <a:rPr lang="en-US" altLang="zh-CN" b="1">
                  <a:latin typeface="Times New Roman" panose="02020603050405020304" pitchFamily="18" charset="0"/>
                </a:rPr>
                <a:t>)=a</a:t>
              </a:r>
              <a:r>
                <a:rPr lang="en-US" altLang="zh-CN" b="1" baseline="30000">
                  <a:latin typeface="Times New Roman" panose="02020603050405020304" pitchFamily="18" charset="0"/>
                </a:rPr>
                <a:t>2</a:t>
              </a:r>
              <a:r>
                <a:rPr lang="en-US" altLang="zh-CN" b="1">
                  <a:latin typeface="Times New Roman" panose="02020603050405020304" pitchFamily="18" charset="0"/>
                </a:rPr>
                <a:t>+b</a:t>
              </a:r>
              <a:r>
                <a:rPr lang="en-US" altLang="zh-CN" b="1" baseline="30000">
                  <a:latin typeface="Times New Roman" panose="02020603050405020304" pitchFamily="18" charset="0"/>
                </a:rPr>
                <a:t>2</a:t>
              </a:r>
              <a:r>
                <a:rPr lang="zh-CN" altLang="en-US" b="1">
                  <a:latin typeface="Times New Roman" panose="02020603050405020304" pitchFamily="18" charset="0"/>
                </a:rPr>
                <a:t>，</a:t>
              </a:r>
            </a:p>
          </p:txBody>
        </p:sp>
        <p:sp>
          <p:nvSpPr>
            <p:cNvPr id="291846" name="矩形 291845"/>
            <p:cNvSpPr/>
            <p:nvPr/>
          </p:nvSpPr>
          <p:spPr>
            <a:xfrm>
              <a:off x="3025" y="1189"/>
              <a:ext cx="1076" cy="288"/>
            </a:xfrm>
            <a:prstGeom prst="rect">
              <a:avLst/>
            </a:prstGeom>
            <a:noFill/>
            <a:ln w="9525">
              <a:noFill/>
            </a:ln>
          </p:spPr>
          <p:txBody>
            <a:bodyPr wrap="none" anchor="t">
              <a:spAutoFit/>
            </a:bodyPr>
            <a:lstStyle/>
            <a:p>
              <a:r>
                <a:rPr lang="zh-CN" altLang="en-US" b="1" dirty="0">
                  <a:latin typeface="Times New Roman" panose="02020603050405020304" pitchFamily="18" charset="0"/>
                </a:rPr>
                <a:t>必为实数。</a:t>
              </a:r>
              <a:endParaRPr lang="zh-CN" altLang="en-US" b="1">
                <a:latin typeface="Times New Roman" panose="02020603050405020304" pitchFamily="18" charset="0"/>
              </a:endParaRPr>
            </a:p>
          </p:txBody>
        </p:sp>
      </p:grpSp>
      <p:sp>
        <p:nvSpPr>
          <p:cNvPr id="291847" name="文本框 291846"/>
          <p:cNvSpPr txBox="1"/>
          <p:nvPr/>
        </p:nvSpPr>
        <p:spPr>
          <a:xfrm>
            <a:off x="536575" y="2800350"/>
            <a:ext cx="1936750" cy="457200"/>
          </a:xfrm>
          <a:prstGeom prst="rect">
            <a:avLst/>
          </a:prstGeom>
          <a:noFill/>
          <a:ln w="9525">
            <a:noFill/>
          </a:ln>
        </p:spPr>
        <p:txBody>
          <a:bodyPr wrap="none" anchor="t">
            <a:spAutoFit/>
          </a:bodyPr>
          <a:lstStyle/>
          <a:p>
            <a:pPr eaLnBrk="1" hangingPunct="1">
              <a:spcBef>
                <a:spcPct val="0"/>
              </a:spcBef>
            </a:pPr>
            <a:r>
              <a:rPr lang="en-US" altLang="zh-CN" b="1" dirty="0">
                <a:solidFill>
                  <a:srgbClr val="FF33CC"/>
                </a:solidFill>
                <a:latin typeface="Times New Roman" panose="02020603050405020304" pitchFamily="18" charset="0"/>
              </a:rPr>
              <a:t>5</a:t>
            </a:r>
            <a:r>
              <a:rPr lang="zh-CN" altLang="en-US" b="1" dirty="0">
                <a:solidFill>
                  <a:srgbClr val="FF33CC"/>
                </a:solidFill>
                <a:latin typeface="Times New Roman" panose="02020603050405020304" pitchFamily="18" charset="0"/>
              </a:rPr>
              <a:t>、</a:t>
            </a:r>
            <a:r>
              <a:rPr lang="zh-CN" altLang="en-US" b="1" dirty="0">
                <a:latin typeface="Times New Roman" panose="02020603050405020304" pitchFamily="18" charset="0"/>
              </a:rPr>
              <a:t> 复数相等</a:t>
            </a:r>
            <a:endParaRPr lang="zh-CN" altLang="en-US" b="1">
              <a:latin typeface="Times New Roman" panose="02020603050405020304" pitchFamily="18" charset="0"/>
            </a:endParaRPr>
          </a:p>
        </p:txBody>
      </p:sp>
      <p:sp>
        <p:nvSpPr>
          <p:cNvPr id="291848" name="文本框 291847"/>
          <p:cNvSpPr txBox="1"/>
          <p:nvPr/>
        </p:nvSpPr>
        <p:spPr>
          <a:xfrm>
            <a:off x="898525" y="3449638"/>
            <a:ext cx="7200900"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若 </a:t>
            </a:r>
            <a:r>
              <a:rPr lang="en-US" altLang="zh-CN" b="1" i="1">
                <a:latin typeface="Times New Roman" panose="02020603050405020304" pitchFamily="18" charset="0"/>
              </a:rPr>
              <a:t>F</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i="1">
                <a:latin typeface="Times New Roman" panose="02020603050405020304" pitchFamily="18" charset="0"/>
              </a:rPr>
              <a:t>a</a:t>
            </a:r>
            <a:r>
              <a:rPr lang="en-US" altLang="zh-CN" b="1" baseline="-25000">
                <a:latin typeface="Times New Roman" panose="02020603050405020304" pitchFamily="18" charset="0"/>
              </a:rPr>
              <a:t>1</a:t>
            </a:r>
            <a:r>
              <a:rPr lang="en-US" altLang="zh-CN" b="1">
                <a:latin typeface="Times New Roman" panose="02020603050405020304" pitchFamily="18" charset="0"/>
              </a:rPr>
              <a:t>+j</a:t>
            </a:r>
            <a:r>
              <a:rPr lang="en-US" altLang="zh-CN" b="1" i="1">
                <a:latin typeface="Times New Roman" panose="02020603050405020304" pitchFamily="18" charset="0"/>
              </a:rPr>
              <a:t>b</a:t>
            </a:r>
            <a:r>
              <a:rPr lang="en-US" altLang="zh-CN" b="1" baseline="-25000">
                <a:latin typeface="Times New Roman" panose="02020603050405020304" pitchFamily="18" charset="0"/>
              </a:rPr>
              <a:t>1</a:t>
            </a:r>
            <a:r>
              <a:rPr lang="zh-CN" altLang="en-US" b="1">
                <a:latin typeface="Times New Roman" panose="02020603050405020304" pitchFamily="18" charset="0"/>
              </a:rPr>
              <a:t>，</a:t>
            </a:r>
            <a:r>
              <a:rPr lang="en-US" altLang="zh-CN" b="1" i="1">
                <a:latin typeface="Times New Roman" panose="02020603050405020304" pitchFamily="18" charset="0"/>
              </a:rPr>
              <a:t>F</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en-US" altLang="zh-CN" b="1" i="1">
                <a:latin typeface="Times New Roman" panose="02020603050405020304" pitchFamily="18" charset="0"/>
              </a:rPr>
              <a:t>a</a:t>
            </a:r>
            <a:r>
              <a:rPr lang="en-US" altLang="zh-CN" b="1" baseline="-25000">
                <a:latin typeface="Times New Roman" panose="02020603050405020304" pitchFamily="18" charset="0"/>
              </a:rPr>
              <a:t>2</a:t>
            </a:r>
            <a:r>
              <a:rPr lang="en-US" altLang="zh-CN" b="1">
                <a:latin typeface="Times New Roman" panose="02020603050405020304" pitchFamily="18" charset="0"/>
              </a:rPr>
              <a:t>+j</a:t>
            </a:r>
            <a:r>
              <a:rPr lang="en-US" altLang="zh-CN" b="1" i="1">
                <a:latin typeface="Times New Roman" panose="02020603050405020304" pitchFamily="18" charset="0"/>
              </a:rPr>
              <a:t>b</a:t>
            </a:r>
            <a:r>
              <a:rPr lang="en-US" altLang="zh-CN" b="1" baseline="-25000">
                <a:latin typeface="Times New Roman" panose="02020603050405020304" pitchFamily="18" charset="0"/>
              </a:rPr>
              <a:t>2</a:t>
            </a:r>
            <a:r>
              <a:rPr lang="en-US" altLang="zh-CN" b="1">
                <a:latin typeface="Times New Roman" panose="02020603050405020304" pitchFamily="18" charset="0"/>
              </a:rPr>
              <a:t> </a:t>
            </a:r>
            <a:r>
              <a:rPr lang="zh-CN" altLang="en-US" b="1">
                <a:latin typeface="Times New Roman" panose="02020603050405020304" pitchFamily="18" charset="0"/>
              </a:rPr>
              <a:t>。则</a:t>
            </a:r>
            <a:r>
              <a:rPr lang="en-US" altLang="zh-CN" b="1" i="1">
                <a:latin typeface="Times New Roman" panose="02020603050405020304" pitchFamily="18" charset="0"/>
              </a:rPr>
              <a:t>F</a:t>
            </a:r>
            <a:r>
              <a:rPr lang="en-US" altLang="zh-CN" b="1" baseline="-25000">
                <a:latin typeface="Times New Roman" panose="02020603050405020304" pitchFamily="18" charset="0"/>
              </a:rPr>
              <a:t>1</a:t>
            </a:r>
            <a:r>
              <a:rPr lang="en-US" altLang="zh-CN" b="1">
                <a:latin typeface="Times New Roman" panose="02020603050405020304" pitchFamily="18" charset="0"/>
              </a:rPr>
              <a:t> </a:t>
            </a:r>
            <a:r>
              <a:rPr lang="zh-CN" altLang="en-US" b="1">
                <a:latin typeface="Times New Roman" panose="02020603050405020304" pitchFamily="18" charset="0"/>
              </a:rPr>
              <a:t>、</a:t>
            </a:r>
            <a:r>
              <a:rPr lang="en-US" altLang="zh-CN" b="1" i="1">
                <a:latin typeface="Times New Roman" panose="02020603050405020304" pitchFamily="18" charset="0"/>
              </a:rPr>
              <a:t>F</a:t>
            </a:r>
            <a:r>
              <a:rPr lang="en-US" altLang="zh-CN" b="1" baseline="-25000">
                <a:latin typeface="Times New Roman" panose="02020603050405020304" pitchFamily="18" charset="0"/>
              </a:rPr>
              <a:t>2</a:t>
            </a:r>
            <a:r>
              <a:rPr lang="zh-CN" altLang="en-US" b="1" dirty="0">
                <a:solidFill>
                  <a:schemeClr val="accent2"/>
                </a:solidFill>
                <a:latin typeface="Times New Roman" panose="02020603050405020304" pitchFamily="18" charset="0"/>
              </a:rPr>
              <a:t>相等的条件</a:t>
            </a:r>
            <a:r>
              <a:rPr lang="zh-CN" altLang="en-US" b="1" dirty="0">
                <a:latin typeface="Times New Roman" panose="02020603050405020304" pitchFamily="18" charset="0"/>
              </a:rPr>
              <a:t>是：</a:t>
            </a:r>
            <a:endParaRPr lang="zh-CN" altLang="en-US" b="1">
              <a:latin typeface="Times New Roman" panose="02020603050405020304" pitchFamily="18" charset="0"/>
            </a:endParaRPr>
          </a:p>
        </p:txBody>
      </p:sp>
      <p:sp>
        <p:nvSpPr>
          <p:cNvPr id="291849" name="矩形 291848"/>
          <p:cNvSpPr/>
          <p:nvPr/>
        </p:nvSpPr>
        <p:spPr>
          <a:xfrm>
            <a:off x="2193925" y="4171950"/>
            <a:ext cx="1928813" cy="457200"/>
          </a:xfrm>
          <a:prstGeom prst="rect">
            <a:avLst/>
          </a:prstGeom>
          <a:noFill/>
          <a:ln w="9525">
            <a:noFill/>
          </a:ln>
        </p:spPr>
        <p:txBody>
          <a:bodyPr wrap="none" anchor="t">
            <a:spAutoFit/>
          </a:bodyPr>
          <a:lstStyle/>
          <a:p>
            <a:r>
              <a:rPr lang="en-US" altLang="zh-CN" b="1" i="1">
                <a:latin typeface="Times New Roman" panose="02020603050405020304" pitchFamily="18" charset="0"/>
              </a:rPr>
              <a:t>a</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i="1">
                <a:latin typeface="Times New Roman" panose="02020603050405020304" pitchFamily="18" charset="0"/>
              </a:rPr>
              <a:t>a</a:t>
            </a:r>
            <a:r>
              <a:rPr lang="en-US" altLang="zh-CN" b="1" baseline="-25000">
                <a:latin typeface="Times New Roman" panose="02020603050405020304" pitchFamily="18" charset="0"/>
              </a:rPr>
              <a:t>2</a:t>
            </a:r>
            <a:r>
              <a:rPr lang="zh-CN" altLang="en-US" b="1">
                <a:latin typeface="Times New Roman" panose="02020603050405020304" pitchFamily="18" charset="0"/>
              </a:rPr>
              <a:t>， </a:t>
            </a:r>
            <a:r>
              <a:rPr lang="en-US" altLang="zh-CN" b="1" i="1">
                <a:latin typeface="Times New Roman" panose="02020603050405020304" pitchFamily="18" charset="0"/>
              </a:rPr>
              <a:t>b</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i="1">
                <a:latin typeface="Times New Roman" panose="02020603050405020304" pitchFamily="18" charset="0"/>
              </a:rPr>
              <a:t>b</a:t>
            </a:r>
            <a:r>
              <a:rPr lang="en-US" altLang="zh-CN" b="1" baseline="-25000">
                <a:latin typeface="Times New Roman" panose="02020603050405020304" pitchFamily="18" charset="0"/>
              </a:rPr>
              <a:t>2</a:t>
            </a:r>
          </a:p>
        </p:txBody>
      </p:sp>
      <p:sp>
        <p:nvSpPr>
          <p:cNvPr id="291850" name="矩形 291849"/>
          <p:cNvSpPr/>
          <p:nvPr/>
        </p:nvSpPr>
        <p:spPr>
          <a:xfrm>
            <a:off x="1550988" y="4743450"/>
            <a:ext cx="490537" cy="457200"/>
          </a:xfrm>
          <a:prstGeom prst="rect">
            <a:avLst/>
          </a:prstGeom>
          <a:noFill/>
          <a:ln w="9525">
            <a:noFill/>
          </a:ln>
        </p:spPr>
        <p:txBody>
          <a:bodyPr wrap="none" anchor="t">
            <a:spAutoFit/>
          </a:bodyPr>
          <a:lstStyle/>
          <a:p>
            <a:r>
              <a:rPr lang="zh-CN" altLang="en-US" b="1" dirty="0">
                <a:solidFill>
                  <a:srgbClr val="6600FF"/>
                </a:solidFill>
                <a:latin typeface="Times New Roman" panose="02020603050405020304" pitchFamily="18" charset="0"/>
              </a:rPr>
              <a:t>或</a:t>
            </a:r>
          </a:p>
        </p:txBody>
      </p:sp>
      <p:sp>
        <p:nvSpPr>
          <p:cNvPr id="291851" name="矩形 291850"/>
          <p:cNvSpPr/>
          <p:nvPr/>
        </p:nvSpPr>
        <p:spPr>
          <a:xfrm>
            <a:off x="2212975" y="5314950"/>
            <a:ext cx="3354388" cy="457200"/>
          </a:xfrm>
          <a:prstGeom prst="rect">
            <a:avLst/>
          </a:prstGeom>
          <a:noFill/>
          <a:ln w="9525">
            <a:noFill/>
          </a:ln>
        </p:spPr>
        <p:txBody>
          <a:bodyPr wrap="none" anchor="t">
            <a:spAutoFit/>
          </a:bodyPr>
          <a:lstStyle/>
          <a:p>
            <a:r>
              <a:rPr lang="en-US" altLang="zh-CN" b="1">
                <a:latin typeface="Times New Roman" panose="02020603050405020304" pitchFamily="18" charset="0"/>
              </a:rPr>
              <a:t>|</a:t>
            </a:r>
            <a:r>
              <a:rPr lang="en-US" altLang="zh-CN" b="1" i="1">
                <a:latin typeface="Times New Roman" panose="02020603050405020304" pitchFamily="18" charset="0"/>
              </a:rPr>
              <a:t>F</a:t>
            </a:r>
            <a:r>
              <a:rPr lang="en-US" altLang="zh-CN" b="1" baseline="-25000">
                <a:latin typeface="Times New Roman" panose="02020603050405020304" pitchFamily="18" charset="0"/>
              </a:rPr>
              <a:t>1</a:t>
            </a:r>
            <a:r>
              <a:rPr lang="en-US" altLang="zh-CN" b="1">
                <a:latin typeface="Times New Roman" panose="02020603050405020304" pitchFamily="18" charset="0"/>
              </a:rPr>
              <a:t>|= |</a:t>
            </a:r>
            <a:r>
              <a:rPr lang="en-US" altLang="zh-CN" b="1" i="1">
                <a:latin typeface="Times New Roman" panose="02020603050405020304" pitchFamily="18" charset="0"/>
              </a:rPr>
              <a:t>F</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zh-CN" altLang="en-US" b="1">
                <a:latin typeface="Times New Roman" panose="02020603050405020304" pitchFamily="18" charset="0"/>
              </a:rPr>
              <a:t>，</a:t>
            </a:r>
            <a:r>
              <a:rPr lang="en-US" altLang="zh-CN" b="1">
                <a:latin typeface="Times New Roman" panose="02020603050405020304" pitchFamily="18" charset="0"/>
              </a:rPr>
              <a:t>arg</a:t>
            </a:r>
            <a:r>
              <a:rPr lang="en-US" altLang="zh-CN" b="1" i="1">
                <a:latin typeface="Times New Roman" panose="02020603050405020304" pitchFamily="18" charset="0"/>
              </a:rPr>
              <a:t>F</a:t>
            </a:r>
            <a:r>
              <a:rPr lang="en-US" altLang="zh-CN" b="1" baseline="-25000">
                <a:latin typeface="Times New Roman" panose="02020603050405020304" pitchFamily="18" charset="0"/>
              </a:rPr>
              <a:t>1</a:t>
            </a:r>
            <a:r>
              <a:rPr lang="en-US" altLang="zh-CN" b="1">
                <a:latin typeface="Times New Roman" panose="02020603050405020304" pitchFamily="18" charset="0"/>
              </a:rPr>
              <a:t>= arg</a:t>
            </a:r>
            <a:r>
              <a:rPr lang="en-US" altLang="zh-CN" b="1" i="1">
                <a:latin typeface="Times New Roman" panose="02020603050405020304" pitchFamily="18" charset="0"/>
              </a:rPr>
              <a:t>F</a:t>
            </a:r>
            <a:r>
              <a:rPr lang="en-US" altLang="zh-CN" b="1" baseline="-25000">
                <a:latin typeface="Times New Roman" panose="02020603050405020304" pitchFamily="18" charset="0"/>
              </a:rPr>
              <a:t>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1842"/>
                                        </p:tgtEl>
                                        <p:attrNameLst>
                                          <p:attrName>style.visibility</p:attrName>
                                        </p:attrNameLst>
                                      </p:cBhvr>
                                      <p:to>
                                        <p:strVal val="visible"/>
                                      </p:to>
                                    </p:set>
                                    <p:anim calcmode="lin" valueType="num">
                                      <p:cBhvr additive="base">
                                        <p:cTn id="7" dur="500" fill="hold"/>
                                        <p:tgtEl>
                                          <p:spTgt spid="291842"/>
                                        </p:tgtEl>
                                        <p:attrNameLst>
                                          <p:attrName>ppt_x</p:attrName>
                                        </p:attrNameLst>
                                      </p:cBhvr>
                                      <p:tavLst>
                                        <p:tav tm="0">
                                          <p:val>
                                            <p:strVal val="0-#ppt_w/2"/>
                                          </p:val>
                                        </p:tav>
                                        <p:tav tm="100000">
                                          <p:val>
                                            <p:strVal val="#ppt_x"/>
                                          </p:val>
                                        </p:tav>
                                      </p:tavLst>
                                    </p:anim>
                                    <p:anim calcmode="lin" valueType="num">
                                      <p:cBhvr additive="base">
                                        <p:cTn id="8" dur="500" fill="hold"/>
                                        <p:tgtEl>
                                          <p:spTgt spid="2918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1843"/>
                                        </p:tgtEl>
                                        <p:attrNameLst>
                                          <p:attrName>style.visibility</p:attrName>
                                        </p:attrNameLst>
                                      </p:cBhvr>
                                      <p:to>
                                        <p:strVal val="visible"/>
                                      </p:to>
                                    </p:set>
                                    <p:anim calcmode="lin" valueType="num">
                                      <p:cBhvr additive="base">
                                        <p:cTn id="13" dur="500" fill="hold"/>
                                        <p:tgtEl>
                                          <p:spTgt spid="291843"/>
                                        </p:tgtEl>
                                        <p:attrNameLst>
                                          <p:attrName>ppt_x</p:attrName>
                                        </p:attrNameLst>
                                      </p:cBhvr>
                                      <p:tavLst>
                                        <p:tav tm="0">
                                          <p:val>
                                            <p:strVal val="0-#ppt_w/2"/>
                                          </p:val>
                                        </p:tav>
                                        <p:tav tm="100000">
                                          <p:val>
                                            <p:strVal val="#ppt_x"/>
                                          </p:val>
                                        </p:tav>
                                      </p:tavLst>
                                    </p:anim>
                                    <p:anim calcmode="lin" valueType="num">
                                      <p:cBhvr additive="base">
                                        <p:cTn id="14" dur="500" fill="hold"/>
                                        <p:tgtEl>
                                          <p:spTgt spid="291843"/>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291844"/>
                                        </p:tgtEl>
                                        <p:attrNameLst>
                                          <p:attrName>style.visibility</p:attrName>
                                        </p:attrNameLst>
                                      </p:cBhvr>
                                      <p:to>
                                        <p:strVal val="visible"/>
                                      </p:to>
                                    </p:set>
                                    <p:anim calcmode="lin" valueType="num">
                                      <p:cBhvr additive="base">
                                        <p:cTn id="18" dur="500" fill="hold"/>
                                        <p:tgtEl>
                                          <p:spTgt spid="291844"/>
                                        </p:tgtEl>
                                        <p:attrNameLst>
                                          <p:attrName>ppt_x</p:attrName>
                                        </p:attrNameLst>
                                      </p:cBhvr>
                                      <p:tavLst>
                                        <p:tav tm="0">
                                          <p:val>
                                            <p:strVal val="0-#ppt_w/2"/>
                                          </p:val>
                                        </p:tav>
                                        <p:tav tm="100000">
                                          <p:val>
                                            <p:strVal val="#ppt_x"/>
                                          </p:val>
                                        </p:tav>
                                      </p:tavLst>
                                    </p:anim>
                                    <p:anim calcmode="lin" valueType="num">
                                      <p:cBhvr additive="base">
                                        <p:cTn id="19" dur="500" fill="hold"/>
                                        <p:tgtEl>
                                          <p:spTgt spid="29184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91847"/>
                                        </p:tgtEl>
                                        <p:attrNameLst>
                                          <p:attrName>style.visibility</p:attrName>
                                        </p:attrNameLst>
                                      </p:cBhvr>
                                      <p:to>
                                        <p:strVal val="visible"/>
                                      </p:to>
                                    </p:set>
                                    <p:anim calcmode="lin" valueType="num">
                                      <p:cBhvr additive="base">
                                        <p:cTn id="24" dur="500" fill="hold"/>
                                        <p:tgtEl>
                                          <p:spTgt spid="291847"/>
                                        </p:tgtEl>
                                        <p:attrNameLst>
                                          <p:attrName>ppt_x</p:attrName>
                                        </p:attrNameLst>
                                      </p:cBhvr>
                                      <p:tavLst>
                                        <p:tav tm="0">
                                          <p:val>
                                            <p:strVal val="0-#ppt_w/2"/>
                                          </p:val>
                                        </p:tav>
                                        <p:tav tm="100000">
                                          <p:val>
                                            <p:strVal val="#ppt_x"/>
                                          </p:val>
                                        </p:tav>
                                      </p:tavLst>
                                    </p:anim>
                                    <p:anim calcmode="lin" valueType="num">
                                      <p:cBhvr additive="base">
                                        <p:cTn id="25"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91848"/>
                                        </p:tgtEl>
                                        <p:attrNameLst>
                                          <p:attrName>style.visibility</p:attrName>
                                        </p:attrNameLst>
                                      </p:cBhvr>
                                      <p:to>
                                        <p:strVal val="visible"/>
                                      </p:to>
                                    </p:set>
                                    <p:anim calcmode="lin" valueType="num">
                                      <p:cBhvr additive="base">
                                        <p:cTn id="30" dur="500" fill="hold"/>
                                        <p:tgtEl>
                                          <p:spTgt spid="291848"/>
                                        </p:tgtEl>
                                        <p:attrNameLst>
                                          <p:attrName>ppt_x</p:attrName>
                                        </p:attrNameLst>
                                      </p:cBhvr>
                                      <p:tavLst>
                                        <p:tav tm="0">
                                          <p:val>
                                            <p:strVal val="0-#ppt_w/2"/>
                                          </p:val>
                                        </p:tav>
                                        <p:tav tm="100000">
                                          <p:val>
                                            <p:strVal val="#ppt_x"/>
                                          </p:val>
                                        </p:tav>
                                      </p:tavLst>
                                    </p:anim>
                                    <p:anim calcmode="lin" valueType="num">
                                      <p:cBhvr additive="base">
                                        <p:cTn id="31" dur="500" fill="hold"/>
                                        <p:tgtEl>
                                          <p:spTgt spid="29184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91849"/>
                                        </p:tgtEl>
                                        <p:attrNameLst>
                                          <p:attrName>style.visibility</p:attrName>
                                        </p:attrNameLst>
                                      </p:cBhvr>
                                      <p:to>
                                        <p:strVal val="visible"/>
                                      </p:to>
                                    </p:set>
                                    <p:anim calcmode="lin" valueType="num">
                                      <p:cBhvr additive="base">
                                        <p:cTn id="36" dur="500" fill="hold"/>
                                        <p:tgtEl>
                                          <p:spTgt spid="291849"/>
                                        </p:tgtEl>
                                        <p:attrNameLst>
                                          <p:attrName>ppt_x</p:attrName>
                                        </p:attrNameLst>
                                      </p:cBhvr>
                                      <p:tavLst>
                                        <p:tav tm="0">
                                          <p:val>
                                            <p:strVal val="0-#ppt_w/2"/>
                                          </p:val>
                                        </p:tav>
                                        <p:tav tm="100000">
                                          <p:val>
                                            <p:strVal val="#ppt_x"/>
                                          </p:val>
                                        </p:tav>
                                      </p:tavLst>
                                    </p:anim>
                                    <p:anim calcmode="lin" valueType="num">
                                      <p:cBhvr additive="base">
                                        <p:cTn id="37" dur="500" fill="hold"/>
                                        <p:tgtEl>
                                          <p:spTgt spid="29184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91850"/>
                                        </p:tgtEl>
                                        <p:attrNameLst>
                                          <p:attrName>style.visibility</p:attrName>
                                        </p:attrNameLst>
                                      </p:cBhvr>
                                      <p:to>
                                        <p:strVal val="visible"/>
                                      </p:to>
                                    </p:set>
                                    <p:anim calcmode="lin" valueType="num">
                                      <p:cBhvr additive="base">
                                        <p:cTn id="42" dur="500" fill="hold"/>
                                        <p:tgtEl>
                                          <p:spTgt spid="291850"/>
                                        </p:tgtEl>
                                        <p:attrNameLst>
                                          <p:attrName>ppt_x</p:attrName>
                                        </p:attrNameLst>
                                      </p:cBhvr>
                                      <p:tavLst>
                                        <p:tav tm="0">
                                          <p:val>
                                            <p:strVal val="0-#ppt_w/2"/>
                                          </p:val>
                                        </p:tav>
                                        <p:tav tm="100000">
                                          <p:val>
                                            <p:strVal val="#ppt_x"/>
                                          </p:val>
                                        </p:tav>
                                      </p:tavLst>
                                    </p:anim>
                                    <p:anim calcmode="lin" valueType="num">
                                      <p:cBhvr additive="base">
                                        <p:cTn id="43" dur="500" fill="hold"/>
                                        <p:tgtEl>
                                          <p:spTgt spid="291850"/>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2" presetClass="entr" presetSubtype="8" fill="hold" grpId="0" nodeType="afterEffect">
                                  <p:stCondLst>
                                    <p:cond delay="0"/>
                                  </p:stCondLst>
                                  <p:childTnLst>
                                    <p:set>
                                      <p:cBhvr>
                                        <p:cTn id="46" dur="1" fill="hold">
                                          <p:stCondLst>
                                            <p:cond delay="0"/>
                                          </p:stCondLst>
                                        </p:cTn>
                                        <p:tgtEl>
                                          <p:spTgt spid="291851"/>
                                        </p:tgtEl>
                                        <p:attrNameLst>
                                          <p:attrName>style.visibility</p:attrName>
                                        </p:attrNameLst>
                                      </p:cBhvr>
                                      <p:to>
                                        <p:strVal val="visible"/>
                                      </p:to>
                                    </p:set>
                                    <p:anim calcmode="lin" valueType="num">
                                      <p:cBhvr additive="base">
                                        <p:cTn id="47" dur="500" fill="hold"/>
                                        <p:tgtEl>
                                          <p:spTgt spid="291851"/>
                                        </p:tgtEl>
                                        <p:attrNameLst>
                                          <p:attrName>ppt_x</p:attrName>
                                        </p:attrNameLst>
                                      </p:cBhvr>
                                      <p:tavLst>
                                        <p:tav tm="0">
                                          <p:val>
                                            <p:strVal val="0-#ppt_w/2"/>
                                          </p:val>
                                        </p:tav>
                                        <p:tav tm="100000">
                                          <p:val>
                                            <p:strVal val="#ppt_x"/>
                                          </p:val>
                                        </p:tav>
                                      </p:tavLst>
                                    </p:anim>
                                    <p:anim calcmode="lin" valueType="num">
                                      <p:cBhvr additive="base">
                                        <p:cTn id="48" dur="500" fill="hold"/>
                                        <p:tgtEl>
                                          <p:spTgt spid="291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p:bldP spid="291843" grpId="0"/>
      <p:bldP spid="291847" grpId="0"/>
      <p:bldP spid="291848" grpId="0"/>
      <p:bldP spid="291849" grpId="0"/>
      <p:bldP spid="291850" grpId="0"/>
      <p:bldP spid="2918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文本框 273411"/>
          <p:cNvSpPr txBox="1"/>
          <p:nvPr/>
        </p:nvSpPr>
        <p:spPr>
          <a:xfrm>
            <a:off x="688975" y="1525588"/>
            <a:ext cx="2927350" cy="457200"/>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对于一个</a:t>
            </a:r>
            <a:r>
              <a:rPr lang="zh-CN" altLang="en-US" b="1" dirty="0">
                <a:solidFill>
                  <a:schemeClr val="accent2"/>
                </a:solidFill>
                <a:latin typeface="Times New Roman" panose="02020603050405020304" pitchFamily="18" charset="0"/>
              </a:rPr>
              <a:t>复指数函数</a:t>
            </a:r>
            <a:endParaRPr lang="zh-CN" altLang="en-US" b="1">
              <a:solidFill>
                <a:schemeClr val="accent2"/>
              </a:solidFill>
              <a:latin typeface="Times New Roman" panose="02020603050405020304" pitchFamily="18" charset="0"/>
            </a:endParaRPr>
          </a:p>
        </p:txBody>
      </p:sp>
      <p:graphicFrame>
        <p:nvGraphicFramePr>
          <p:cNvPr id="273413" name="对象 273412"/>
          <p:cNvGraphicFramePr/>
          <p:nvPr/>
        </p:nvGraphicFramePr>
        <p:xfrm>
          <a:off x="3040063" y="1925638"/>
          <a:ext cx="4637087" cy="1016000"/>
        </p:xfrm>
        <a:graphic>
          <a:graphicData uri="http://schemas.openxmlformats.org/presentationml/2006/ole">
            <mc:AlternateContent xmlns:mc="http://schemas.openxmlformats.org/markup-compatibility/2006">
              <mc:Choice xmlns:v="urn:schemas-microsoft-com:vml" Requires="v">
                <p:oleObj spid="_x0000_s12454" r:id="rId3" imgW="2324100" imgH="508000" progId="Equation.3">
                  <p:embed/>
                </p:oleObj>
              </mc:Choice>
              <mc:Fallback>
                <p:oleObj r:id="rId3" imgW="2324100" imgH="508000" progId="Equation.3">
                  <p:embed/>
                  <p:pic>
                    <p:nvPicPr>
                      <p:cNvPr id="0" name="图片 3496"/>
                      <p:cNvPicPr/>
                      <p:nvPr/>
                    </p:nvPicPr>
                    <p:blipFill>
                      <a:blip r:embed="rId4"/>
                      <a:stretch>
                        <a:fillRect/>
                      </a:stretch>
                    </p:blipFill>
                    <p:spPr>
                      <a:xfrm>
                        <a:off x="3040063" y="1925638"/>
                        <a:ext cx="4637087" cy="1016000"/>
                      </a:xfrm>
                      <a:prstGeom prst="rect">
                        <a:avLst/>
                      </a:prstGeom>
                      <a:noFill/>
                      <a:ln w="38100">
                        <a:noFill/>
                        <a:miter/>
                      </a:ln>
                    </p:spPr>
                  </p:pic>
                </p:oleObj>
              </mc:Fallback>
            </mc:AlternateContent>
          </a:graphicData>
        </a:graphic>
      </p:graphicFrame>
      <p:sp>
        <p:nvSpPr>
          <p:cNvPr id="273414" name="文本框 273413"/>
          <p:cNvSpPr txBox="1"/>
          <p:nvPr/>
        </p:nvSpPr>
        <p:spPr>
          <a:xfrm>
            <a:off x="6667500" y="1776413"/>
            <a:ext cx="2154238" cy="457200"/>
          </a:xfrm>
          <a:prstGeom prst="rect">
            <a:avLst/>
          </a:prstGeom>
          <a:noFill/>
          <a:ln w="9525">
            <a:noFill/>
          </a:ln>
        </p:spPr>
        <p:txBody>
          <a:bodyPr>
            <a:spAutoFit/>
          </a:bodyPr>
          <a:lstStyle/>
          <a:p>
            <a:pPr eaLnBrk="1" hangingPunct="1">
              <a:spcBef>
                <a:spcPct val="0"/>
              </a:spcBef>
            </a:pPr>
            <a:r>
              <a:rPr lang="zh-CN" altLang="en-US" b="1" dirty="0">
                <a:solidFill>
                  <a:srgbClr val="6600FF"/>
                </a:solidFill>
                <a:latin typeface="Times New Roman" panose="02020603050405020304" pitchFamily="18" charset="0"/>
              </a:rPr>
              <a:t>没有物理意义</a:t>
            </a:r>
            <a:endParaRPr lang="zh-CN" altLang="en-US" b="1">
              <a:solidFill>
                <a:srgbClr val="6600FF"/>
              </a:solidFill>
              <a:latin typeface="Times New Roman" panose="02020603050405020304" pitchFamily="18" charset="0"/>
            </a:endParaRPr>
          </a:p>
        </p:txBody>
      </p:sp>
      <p:sp>
        <p:nvSpPr>
          <p:cNvPr id="273415" name="文本框 273414"/>
          <p:cNvSpPr txBox="1"/>
          <p:nvPr/>
        </p:nvSpPr>
        <p:spPr>
          <a:xfrm>
            <a:off x="590550" y="2998788"/>
            <a:ext cx="3494088" cy="457200"/>
          </a:xfrm>
          <a:prstGeom prst="rect">
            <a:avLst/>
          </a:prstGeom>
          <a:noFill/>
          <a:ln w="9525">
            <a:noFill/>
          </a:ln>
        </p:spPr>
        <p:txBody>
          <a:bodyPr wrap="none" anchor="t">
            <a:spAutoFit/>
          </a:bodyPr>
          <a:lstStyle/>
          <a:p>
            <a:pPr eaLnBrk="1" hangingPunct="1">
              <a:spcBef>
                <a:spcPct val="0"/>
              </a:spcBef>
            </a:pPr>
            <a:r>
              <a:rPr lang="en-US" altLang="zh-CN" b="1" dirty="0">
                <a:latin typeface="Times New Roman" panose="02020603050405020304" pitchFamily="18" charset="0"/>
              </a:rPr>
              <a:t> </a:t>
            </a:r>
            <a:r>
              <a:rPr lang="zh-CN" altLang="en-US" b="1" dirty="0">
                <a:latin typeface="Times New Roman" panose="02020603050405020304" pitchFamily="18" charset="0"/>
              </a:rPr>
              <a:t>若对</a:t>
            </a:r>
            <a:r>
              <a:rPr lang="en-US" altLang="zh-CN" b="1" i="1">
                <a:latin typeface="Times New Roman" panose="02020603050405020304" pitchFamily="18" charset="0"/>
              </a:rPr>
              <a:t>A</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dirty="0">
                <a:latin typeface="Times New Roman" panose="02020603050405020304" pitchFamily="18" charset="0"/>
              </a:rPr>
              <a:t>)</a:t>
            </a:r>
            <a:r>
              <a:rPr lang="zh-CN" altLang="en-US" b="1" dirty="0">
                <a:latin typeface="Times New Roman" panose="02020603050405020304" pitchFamily="18" charset="0"/>
              </a:rPr>
              <a:t>作</a:t>
            </a:r>
            <a:r>
              <a:rPr lang="zh-CN" altLang="en-US" b="1" dirty="0">
                <a:solidFill>
                  <a:schemeClr val="accent2"/>
                </a:solidFill>
                <a:latin typeface="Times New Roman" panose="02020603050405020304" pitchFamily="18" charset="0"/>
              </a:rPr>
              <a:t>取实部</a:t>
            </a:r>
            <a:r>
              <a:rPr lang="zh-CN" altLang="en-US" b="1" dirty="0">
                <a:latin typeface="Times New Roman" panose="02020603050405020304" pitchFamily="18" charset="0"/>
              </a:rPr>
              <a:t>运算</a:t>
            </a:r>
            <a:r>
              <a:rPr lang="zh-CN" altLang="en-US" b="1" dirty="0">
                <a:solidFill>
                  <a:schemeClr val="accent2"/>
                </a:solidFill>
                <a:latin typeface="Times New Roman" panose="02020603050405020304" pitchFamily="18" charset="0"/>
              </a:rPr>
              <a:t>：</a:t>
            </a:r>
            <a:endParaRPr lang="zh-CN" altLang="en-US" b="1">
              <a:solidFill>
                <a:schemeClr val="accent2"/>
              </a:solidFill>
              <a:latin typeface="Times New Roman" panose="02020603050405020304" pitchFamily="18" charset="0"/>
            </a:endParaRPr>
          </a:p>
        </p:txBody>
      </p:sp>
      <p:grpSp>
        <p:nvGrpSpPr>
          <p:cNvPr id="273416" name="组合 273415"/>
          <p:cNvGrpSpPr/>
          <p:nvPr/>
        </p:nvGrpSpPr>
        <p:grpSpPr>
          <a:xfrm>
            <a:off x="688975" y="3513138"/>
            <a:ext cx="6467475" cy="506412"/>
            <a:chOff x="434" y="1385"/>
            <a:chExt cx="4074" cy="319"/>
          </a:xfrm>
        </p:grpSpPr>
        <p:sp>
          <p:nvSpPr>
            <p:cNvPr id="273417" name="矩形 273416"/>
            <p:cNvSpPr/>
            <p:nvPr/>
          </p:nvSpPr>
          <p:spPr>
            <a:xfrm>
              <a:off x="3000" y="1416"/>
              <a:ext cx="1508" cy="288"/>
            </a:xfrm>
            <a:prstGeom prst="rect">
              <a:avLst/>
            </a:prstGeom>
            <a:noFill/>
            <a:ln w="9525">
              <a:noFill/>
            </a:ln>
          </p:spPr>
          <p:txBody>
            <a:bodyPr wrap="none" anchor="t">
              <a:spAutoFit/>
            </a:bodyPr>
            <a:lstStyle/>
            <a:p>
              <a:pPr eaLnBrk="1" hangingPunct="1">
                <a:spcBef>
                  <a:spcPct val="0"/>
                </a:spcBef>
              </a:pPr>
              <a:r>
                <a:rPr lang="en-US" altLang="zh-CN" b="1" dirty="0">
                  <a:latin typeface="Times New Roman" panose="02020603050405020304" pitchFamily="18" charset="0"/>
                </a:rPr>
                <a:t> </a:t>
              </a:r>
              <a:r>
                <a:rPr lang="zh-CN" altLang="en-US" b="1" dirty="0">
                  <a:latin typeface="Times New Roman" panose="02020603050405020304" pitchFamily="18" charset="0"/>
                </a:rPr>
                <a:t>是一个正弦量。</a:t>
              </a:r>
            </a:p>
          </p:txBody>
        </p:sp>
        <p:graphicFrame>
          <p:nvGraphicFramePr>
            <p:cNvPr id="273418" name="对象 273417"/>
            <p:cNvGraphicFramePr/>
            <p:nvPr/>
          </p:nvGraphicFramePr>
          <p:xfrm>
            <a:off x="434" y="1385"/>
            <a:ext cx="2650" cy="290"/>
          </p:xfrm>
          <a:graphic>
            <a:graphicData uri="http://schemas.openxmlformats.org/presentationml/2006/ole">
              <mc:AlternateContent xmlns:mc="http://schemas.openxmlformats.org/markup-compatibility/2006">
                <mc:Choice xmlns:v="urn:schemas-microsoft-com:vml" Requires="v">
                  <p:oleObj spid="_x0000_s12455" r:id="rId5" imgW="2766060" imgH="304800" progId="Equation.DSMT4">
                    <p:embed/>
                  </p:oleObj>
                </mc:Choice>
                <mc:Fallback>
                  <p:oleObj r:id="rId5" imgW="2766060" imgH="304800" progId="Equation.DSMT4">
                    <p:embed/>
                    <p:pic>
                      <p:nvPicPr>
                        <p:cNvPr id="0" name="图片 3494"/>
                        <p:cNvPicPr/>
                        <p:nvPr/>
                      </p:nvPicPr>
                      <p:blipFill>
                        <a:blip r:embed="rId6"/>
                        <a:stretch>
                          <a:fillRect/>
                        </a:stretch>
                      </p:blipFill>
                      <p:spPr>
                        <a:xfrm>
                          <a:off x="434" y="1385"/>
                          <a:ext cx="2650" cy="290"/>
                        </a:xfrm>
                        <a:prstGeom prst="rect">
                          <a:avLst/>
                        </a:prstGeom>
                        <a:noFill/>
                        <a:ln w="38100">
                          <a:noFill/>
                          <a:miter/>
                        </a:ln>
                      </p:spPr>
                    </p:pic>
                  </p:oleObj>
                </mc:Fallback>
              </mc:AlternateContent>
            </a:graphicData>
          </a:graphic>
        </p:graphicFrame>
      </p:grpSp>
      <p:sp>
        <p:nvSpPr>
          <p:cNvPr id="273419" name="文本框 273418"/>
          <p:cNvSpPr txBox="1"/>
          <p:nvPr/>
        </p:nvSpPr>
        <p:spPr>
          <a:xfrm>
            <a:off x="419100" y="4318000"/>
            <a:ext cx="8402638" cy="1187450"/>
          </a:xfrm>
          <a:prstGeom prst="rect">
            <a:avLst/>
          </a:prstGeom>
          <a:noFill/>
          <a:ln w="9525">
            <a:noFill/>
          </a:ln>
        </p:spPr>
        <p:txBody>
          <a:bodyPr>
            <a:spAutoFit/>
          </a:bodyPr>
          <a:lstStyle/>
          <a:p>
            <a:pPr algn="just" eaLnBrk="1" hangingPunct="1">
              <a:spcBef>
                <a:spcPct val="0"/>
              </a:spcBef>
            </a:pPr>
            <a:r>
              <a:rPr lang="zh-CN" altLang="en-US" b="1" dirty="0">
                <a:latin typeface="Times New Roman" panose="02020603050405020304" pitchFamily="18" charset="0"/>
              </a:rPr>
              <a:t>在此运算规则下，任意正弦量，有唯一的复指数函数与其对应；任意复指数函数，也有唯一的正弦量与其对应。即</a:t>
            </a:r>
            <a:r>
              <a:rPr lang="zh-CN" altLang="en-US" b="1" dirty="0">
                <a:solidFill>
                  <a:srgbClr val="FF0000"/>
                </a:solidFill>
                <a:latin typeface="Times New Roman" panose="02020603050405020304" pitchFamily="18" charset="0"/>
              </a:rPr>
              <a:t>正弦量和复指数函数是一一对应的</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273428" name="文本框 273427"/>
          <p:cNvSpPr txBox="1"/>
          <p:nvPr/>
        </p:nvSpPr>
        <p:spPr>
          <a:xfrm>
            <a:off x="7105650" y="3562350"/>
            <a:ext cx="1811338" cy="457200"/>
          </a:xfrm>
          <a:prstGeom prst="rect">
            <a:avLst/>
          </a:prstGeom>
          <a:noFill/>
          <a:ln w="9525">
            <a:noFill/>
          </a:ln>
        </p:spPr>
        <p:txBody>
          <a:bodyPr>
            <a:spAutoFit/>
          </a:bodyPr>
          <a:lstStyle/>
          <a:p>
            <a:pPr eaLnBrk="1" hangingPunct="1">
              <a:spcBef>
                <a:spcPct val="0"/>
              </a:spcBef>
            </a:pPr>
            <a:r>
              <a:rPr lang="zh-CN" altLang="en-US" b="1" dirty="0">
                <a:solidFill>
                  <a:srgbClr val="6600FF"/>
                </a:solidFill>
                <a:latin typeface="Times New Roman" panose="02020603050405020304" pitchFamily="18" charset="0"/>
              </a:rPr>
              <a:t>有物理意义</a:t>
            </a:r>
            <a:endParaRPr lang="zh-CN" altLang="en-US" b="1">
              <a:solidFill>
                <a:srgbClr val="6600FF"/>
              </a:solidFill>
              <a:latin typeface="Times New Roman" panose="02020603050405020304" pitchFamily="18" charset="0"/>
            </a:endParaRPr>
          </a:p>
        </p:txBody>
      </p:sp>
      <p:grpSp>
        <p:nvGrpSpPr>
          <p:cNvPr id="273429" name="组合 273428"/>
          <p:cNvGrpSpPr/>
          <p:nvPr/>
        </p:nvGrpSpPr>
        <p:grpSpPr>
          <a:xfrm>
            <a:off x="590550" y="5505450"/>
            <a:ext cx="7858125" cy="625475"/>
            <a:chOff x="449" y="2484"/>
            <a:chExt cx="4950" cy="394"/>
          </a:xfrm>
        </p:grpSpPr>
        <p:graphicFrame>
          <p:nvGraphicFramePr>
            <p:cNvPr id="273430" name="对象 273429"/>
            <p:cNvGraphicFramePr/>
            <p:nvPr/>
          </p:nvGraphicFramePr>
          <p:xfrm>
            <a:off x="449" y="2591"/>
            <a:ext cx="4950" cy="287"/>
          </p:xfrm>
          <a:graphic>
            <a:graphicData uri="http://schemas.openxmlformats.org/presentationml/2006/ole">
              <mc:AlternateContent xmlns:mc="http://schemas.openxmlformats.org/markup-compatibility/2006">
                <mc:Choice xmlns:v="urn:schemas-microsoft-com:vml" Requires="v">
                  <p:oleObj spid="_x0000_s12456" r:id="rId7" imgW="5202555" imgH="304800" progId="Equation.DSMT4">
                    <p:embed/>
                  </p:oleObj>
                </mc:Choice>
                <mc:Fallback>
                  <p:oleObj r:id="rId7" imgW="5202555" imgH="304800" progId="Equation.DSMT4">
                    <p:embed/>
                    <p:pic>
                      <p:nvPicPr>
                        <p:cNvPr id="0" name="图片 3499"/>
                        <p:cNvPicPr/>
                        <p:nvPr/>
                      </p:nvPicPr>
                      <p:blipFill>
                        <a:blip r:embed="rId8"/>
                        <a:stretch>
                          <a:fillRect/>
                        </a:stretch>
                      </p:blipFill>
                      <p:spPr>
                        <a:xfrm>
                          <a:off x="449" y="2591"/>
                          <a:ext cx="4950" cy="287"/>
                        </a:xfrm>
                        <a:prstGeom prst="rect">
                          <a:avLst/>
                        </a:prstGeom>
                        <a:noFill/>
                        <a:ln w="38100">
                          <a:noFill/>
                          <a:miter/>
                        </a:ln>
                      </p:spPr>
                    </p:pic>
                  </p:oleObj>
                </mc:Fallback>
              </mc:AlternateContent>
            </a:graphicData>
          </a:graphic>
        </p:graphicFrame>
        <p:sp>
          <p:nvSpPr>
            <p:cNvPr id="273431" name="矩形 273430"/>
            <p:cNvSpPr/>
            <p:nvPr/>
          </p:nvSpPr>
          <p:spPr>
            <a:xfrm>
              <a:off x="2784" y="2484"/>
              <a:ext cx="884" cy="288"/>
            </a:xfrm>
            <a:prstGeom prst="rect">
              <a:avLst/>
            </a:prstGeom>
            <a:noFill/>
            <a:ln w="9525">
              <a:noFill/>
            </a:ln>
          </p:spPr>
          <p:txBody>
            <a:bodyPr wrap="none" anchor="t">
              <a:spAutoFit/>
            </a:bodyPr>
            <a:lstStyle/>
            <a:p>
              <a:r>
                <a:rPr lang="zh-CN" altLang="en-US" b="1" dirty="0">
                  <a:solidFill>
                    <a:srgbClr val="2520F2"/>
                  </a:solidFill>
                  <a:latin typeface="Times New Roman" panose="02020603050405020304" pitchFamily="18" charset="0"/>
                </a:rPr>
                <a:t>一一对应</a:t>
              </a:r>
            </a:p>
          </p:txBody>
        </p:sp>
      </p:grpSp>
      <p:sp>
        <p:nvSpPr>
          <p:cNvPr id="273432" name="矩形 273431"/>
          <p:cNvSpPr/>
          <p:nvPr/>
        </p:nvSpPr>
        <p:spPr>
          <a:xfrm>
            <a:off x="904875" y="476250"/>
            <a:ext cx="3990975" cy="727075"/>
          </a:xfrm>
          <a:prstGeom prst="rect">
            <a:avLst/>
          </a:prstGeom>
          <a:solidFill>
            <a:srgbClr val="CC99FF"/>
          </a:solid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2800" b="1" dirty="0">
                <a:solidFill>
                  <a:schemeClr val="tx1"/>
                </a:solidFill>
              </a:rPr>
              <a:t>4.2.2</a:t>
            </a:r>
            <a:r>
              <a:rPr lang="zh-CN" altLang="en-US" sz="2800" b="1" dirty="0">
                <a:solidFill>
                  <a:schemeClr val="tx1"/>
                </a:solidFill>
              </a:rPr>
              <a:t>正弦量的相量表示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2"/>
                                        </p:tgtEl>
                                        <p:attrNameLst>
                                          <p:attrName>style.visibility</p:attrName>
                                        </p:attrNameLst>
                                      </p:cBhvr>
                                      <p:to>
                                        <p:strVal val="visible"/>
                                      </p:to>
                                    </p:set>
                                    <p:animEffect transition="in" filter="wipe(left)">
                                      <p:cBhvr>
                                        <p:cTn id="7" dur="500"/>
                                        <p:tgtEl>
                                          <p:spTgt spid="273412"/>
                                        </p:tgtEl>
                                      </p:cBhvr>
                                    </p:animEffect>
                                  </p:childTnLst>
                                </p:cTn>
                              </p:par>
                              <p:par>
                                <p:cTn id="8" presetID="22" presetClass="entr" presetSubtype="8" fill="hold" nodeType="withEffect">
                                  <p:stCondLst>
                                    <p:cond delay="0"/>
                                  </p:stCondLst>
                                  <p:childTnLst>
                                    <p:set>
                                      <p:cBhvr>
                                        <p:cTn id="9" dur="1" fill="hold">
                                          <p:stCondLst>
                                            <p:cond delay="0"/>
                                          </p:stCondLst>
                                        </p:cTn>
                                        <p:tgtEl>
                                          <p:spTgt spid="273413"/>
                                        </p:tgtEl>
                                        <p:attrNameLst>
                                          <p:attrName>style.visibility</p:attrName>
                                        </p:attrNameLst>
                                      </p:cBhvr>
                                      <p:to>
                                        <p:strVal val="visible"/>
                                      </p:to>
                                    </p:set>
                                    <p:animEffect transition="in" filter="wipe(left)">
                                      <p:cBhvr>
                                        <p:cTn id="10" dur="500"/>
                                        <p:tgtEl>
                                          <p:spTgt spid="2734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73414"/>
                                        </p:tgtEl>
                                        <p:attrNameLst>
                                          <p:attrName>style.visibility</p:attrName>
                                        </p:attrNameLst>
                                      </p:cBhvr>
                                      <p:to>
                                        <p:strVal val="visible"/>
                                      </p:to>
                                    </p:set>
                                    <p:anim calcmode="lin" valueType="num">
                                      <p:cBhvr additive="base">
                                        <p:cTn id="15" dur="500" fill="hold"/>
                                        <p:tgtEl>
                                          <p:spTgt spid="273414"/>
                                        </p:tgtEl>
                                        <p:attrNameLst>
                                          <p:attrName>ppt_x</p:attrName>
                                        </p:attrNameLst>
                                      </p:cBhvr>
                                      <p:tavLst>
                                        <p:tav tm="0">
                                          <p:val>
                                            <p:strVal val="1+#ppt_w/2"/>
                                          </p:val>
                                        </p:tav>
                                        <p:tav tm="100000">
                                          <p:val>
                                            <p:strVal val="#ppt_x"/>
                                          </p:val>
                                        </p:tav>
                                      </p:tavLst>
                                    </p:anim>
                                    <p:anim calcmode="lin" valueType="num">
                                      <p:cBhvr additive="base">
                                        <p:cTn id="16" dur="500" fill="hold"/>
                                        <p:tgtEl>
                                          <p:spTgt spid="2734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73415"/>
                                        </p:tgtEl>
                                        <p:attrNameLst>
                                          <p:attrName>style.visibility</p:attrName>
                                        </p:attrNameLst>
                                      </p:cBhvr>
                                      <p:to>
                                        <p:strVal val="visible"/>
                                      </p:to>
                                    </p:set>
                                    <p:anim calcmode="lin" valueType="num">
                                      <p:cBhvr additive="base">
                                        <p:cTn id="21" dur="500" fill="hold"/>
                                        <p:tgtEl>
                                          <p:spTgt spid="273415"/>
                                        </p:tgtEl>
                                        <p:attrNameLst>
                                          <p:attrName>ppt_x</p:attrName>
                                        </p:attrNameLst>
                                      </p:cBhvr>
                                      <p:tavLst>
                                        <p:tav tm="0">
                                          <p:val>
                                            <p:strVal val="1+#ppt_w/2"/>
                                          </p:val>
                                        </p:tav>
                                        <p:tav tm="100000">
                                          <p:val>
                                            <p:strVal val="#ppt_x"/>
                                          </p:val>
                                        </p:tav>
                                      </p:tavLst>
                                    </p:anim>
                                    <p:anim calcmode="lin" valueType="num">
                                      <p:cBhvr additive="base">
                                        <p:cTn id="22" dur="500" fill="hold"/>
                                        <p:tgtEl>
                                          <p:spTgt spid="27341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73416"/>
                                        </p:tgtEl>
                                        <p:attrNameLst>
                                          <p:attrName>style.visibility</p:attrName>
                                        </p:attrNameLst>
                                      </p:cBhvr>
                                      <p:to>
                                        <p:strVal val="visible"/>
                                      </p:to>
                                    </p:set>
                                    <p:anim calcmode="lin" valueType="num">
                                      <p:cBhvr additive="base">
                                        <p:cTn id="27" dur="500" fill="hold"/>
                                        <p:tgtEl>
                                          <p:spTgt spid="273416"/>
                                        </p:tgtEl>
                                        <p:attrNameLst>
                                          <p:attrName>ppt_x</p:attrName>
                                        </p:attrNameLst>
                                      </p:cBhvr>
                                      <p:tavLst>
                                        <p:tav tm="0">
                                          <p:val>
                                            <p:strVal val="0-#ppt_w/2"/>
                                          </p:val>
                                        </p:tav>
                                        <p:tav tm="100000">
                                          <p:val>
                                            <p:strVal val="#ppt_x"/>
                                          </p:val>
                                        </p:tav>
                                      </p:tavLst>
                                    </p:anim>
                                    <p:anim calcmode="lin" valueType="num">
                                      <p:cBhvr additive="base">
                                        <p:cTn id="28" dur="500" fill="hold"/>
                                        <p:tgtEl>
                                          <p:spTgt spid="27341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73428"/>
                                        </p:tgtEl>
                                        <p:attrNameLst>
                                          <p:attrName>style.visibility</p:attrName>
                                        </p:attrNameLst>
                                      </p:cBhvr>
                                      <p:to>
                                        <p:strVal val="visible"/>
                                      </p:to>
                                    </p:set>
                                    <p:anim calcmode="lin" valueType="num">
                                      <p:cBhvr additive="base">
                                        <p:cTn id="33" dur="500" fill="hold"/>
                                        <p:tgtEl>
                                          <p:spTgt spid="273428"/>
                                        </p:tgtEl>
                                        <p:attrNameLst>
                                          <p:attrName>ppt_x</p:attrName>
                                        </p:attrNameLst>
                                      </p:cBhvr>
                                      <p:tavLst>
                                        <p:tav tm="0">
                                          <p:val>
                                            <p:strVal val="1+#ppt_w/2"/>
                                          </p:val>
                                        </p:tav>
                                        <p:tav tm="100000">
                                          <p:val>
                                            <p:strVal val="#ppt_x"/>
                                          </p:val>
                                        </p:tav>
                                      </p:tavLst>
                                    </p:anim>
                                    <p:anim calcmode="lin" valueType="num">
                                      <p:cBhvr additive="base">
                                        <p:cTn id="34" dur="500" fill="hold"/>
                                        <p:tgtEl>
                                          <p:spTgt spid="27342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73419"/>
                                        </p:tgtEl>
                                        <p:attrNameLst>
                                          <p:attrName>style.visibility</p:attrName>
                                        </p:attrNameLst>
                                      </p:cBhvr>
                                      <p:to>
                                        <p:strVal val="visible"/>
                                      </p:to>
                                    </p:set>
                                    <p:animEffect transition="in" filter="box(out)">
                                      <p:cBhvr>
                                        <p:cTn id="39" dur="500"/>
                                        <p:tgtEl>
                                          <p:spTgt spid="27341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273429"/>
                                        </p:tgtEl>
                                        <p:attrNameLst>
                                          <p:attrName>style.visibility</p:attrName>
                                        </p:attrNameLst>
                                      </p:cBhvr>
                                      <p:to>
                                        <p:strVal val="visible"/>
                                      </p:to>
                                    </p:set>
                                    <p:anim calcmode="lin" valueType="num">
                                      <p:cBhvr additive="base">
                                        <p:cTn id="44" dur="500" fill="hold"/>
                                        <p:tgtEl>
                                          <p:spTgt spid="273429"/>
                                        </p:tgtEl>
                                        <p:attrNameLst>
                                          <p:attrName>ppt_x</p:attrName>
                                        </p:attrNameLst>
                                      </p:cBhvr>
                                      <p:tavLst>
                                        <p:tav tm="0">
                                          <p:val>
                                            <p:strVal val="0-#ppt_w/2"/>
                                          </p:val>
                                        </p:tav>
                                        <p:tav tm="100000">
                                          <p:val>
                                            <p:strVal val="#ppt_x"/>
                                          </p:val>
                                        </p:tav>
                                      </p:tavLst>
                                    </p:anim>
                                    <p:anim calcmode="lin" valueType="num">
                                      <p:cBhvr additive="base">
                                        <p:cTn id="45" dur="500" fill="hold"/>
                                        <p:tgtEl>
                                          <p:spTgt spid="273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p:bldP spid="273414" grpId="0"/>
      <p:bldP spid="273415" grpId="0"/>
      <p:bldP spid="273419" grpId="0"/>
      <p:bldP spid="2734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文本框 293891"/>
          <p:cNvSpPr txBox="1"/>
          <p:nvPr/>
        </p:nvSpPr>
        <p:spPr>
          <a:xfrm>
            <a:off x="209550" y="1828800"/>
            <a:ext cx="8707438" cy="457200"/>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A</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dirty="0">
                <a:latin typeface="Times New Roman" panose="02020603050405020304" pitchFamily="18" charset="0"/>
              </a:rPr>
              <a:t>)</a:t>
            </a:r>
            <a:r>
              <a:rPr lang="zh-CN" altLang="en-US" b="1" dirty="0">
                <a:latin typeface="Times New Roman" panose="02020603050405020304" pitchFamily="18" charset="0"/>
              </a:rPr>
              <a:t>包含三要素：</a:t>
            </a:r>
            <a:r>
              <a:rPr lang="en-US" altLang="zh-CN" b="1" i="1" err="1">
                <a:latin typeface="Times New Roman" panose="02020603050405020304" pitchFamily="18" charset="0"/>
              </a:rPr>
              <a:t>I</a:t>
            </a:r>
            <a:r>
              <a:rPr lang="en-US" altLang="zh-CN" b="1" baseline="-25000" err="1">
                <a:latin typeface="Times New Roman" panose="02020603050405020304" pitchFamily="18" charset="0"/>
              </a:rPr>
              <a:t>m</a:t>
            </a:r>
            <a:r>
              <a:rPr lang="en-US" altLang="zh-CN" b="1" baseline="-25000">
                <a:latin typeface="Times New Roman" panose="02020603050405020304" pitchFamily="18" charset="0"/>
              </a:rPr>
              <a:t> </a:t>
            </a:r>
            <a:r>
              <a:rPr lang="en-US" altLang="zh-CN" b="1">
                <a:solidFill>
                  <a:srgbClr val="660033"/>
                </a:solidFill>
                <a:latin typeface="Symbol" panose="05050102010706020507" pitchFamily="18" charset="2"/>
              </a:rPr>
              <a:t>(</a:t>
            </a:r>
            <a:r>
              <a:rPr lang="zh-CN" altLang="en-US" b="1">
                <a:solidFill>
                  <a:srgbClr val="660033"/>
                </a:solidFill>
                <a:latin typeface="Symbol" panose="05050102010706020507" pitchFamily="18" charset="2"/>
              </a:rPr>
              <a:t>或</a:t>
            </a:r>
            <a:r>
              <a:rPr lang="en-US" altLang="zh-CN" b="1">
                <a:solidFill>
                  <a:srgbClr val="660033"/>
                </a:solidFill>
                <a:latin typeface="Symbol" panose="05050102010706020507" pitchFamily="18" charset="2"/>
              </a:rPr>
              <a:t>I)</a:t>
            </a:r>
            <a:r>
              <a:rPr lang="en-US" altLang="zh-CN" b="1" baseline="-25000">
                <a:latin typeface="Times New Roman" panose="02020603050405020304" pitchFamily="18" charset="0"/>
              </a:rPr>
              <a:t> </a:t>
            </a:r>
            <a:r>
              <a:rPr lang="zh-CN" altLang="en-US" b="1">
                <a:latin typeface="Times New Roman" panose="02020603050405020304" pitchFamily="18" charset="0"/>
              </a:rPr>
              <a:t>、</a:t>
            </a:r>
            <a:r>
              <a:rPr lang="en-US" altLang="zh-CN" b="1" i="1">
                <a:latin typeface="Symbol" panose="05050102010706020507" pitchFamily="18" charset="2"/>
                <a:sym typeface="Symbol" panose="05050102010706020507" pitchFamily="18" charset="2"/>
              </a:rPr>
              <a:t> </a:t>
            </a:r>
            <a:r>
              <a:rPr lang="zh-CN" altLang="en-US" b="1">
                <a:latin typeface="Symbol" panose="05050102010706020507" pitchFamily="18" charset="2"/>
              </a:rPr>
              <a:t>、</a:t>
            </a:r>
            <a:r>
              <a:rPr lang="en-US" altLang="zh-CN" b="1" i="1">
                <a:latin typeface="Symbol" panose="05050102010706020507" pitchFamily="18" charset="2"/>
              </a:rPr>
              <a:t>w </a:t>
            </a:r>
            <a:r>
              <a:rPr lang="zh-CN" altLang="en-US" b="1">
                <a:latin typeface="Symbol" panose="05050102010706020507" pitchFamily="18" charset="2"/>
              </a:rPr>
              <a:t>；</a:t>
            </a:r>
            <a:r>
              <a:rPr lang="zh-CN" altLang="zh-CN" b="1" dirty="0">
                <a:solidFill>
                  <a:srgbClr val="3333FF"/>
                </a:solidFill>
                <a:latin typeface="Symbol" panose="05050102010706020507" pitchFamily="18" charset="2"/>
              </a:rPr>
              <a:t>复常数</a:t>
            </a:r>
            <a:r>
              <a:rPr lang="zh-CN" altLang="zh-CN" b="1" dirty="0">
                <a:latin typeface="Symbol" panose="05050102010706020507" pitchFamily="18" charset="2"/>
              </a:rPr>
              <a:t>包含：</a:t>
            </a:r>
            <a:r>
              <a:rPr lang="en-US" altLang="zh-CN" b="1" i="1">
                <a:latin typeface="Symbol" panose="05050102010706020507" pitchFamily="18" charset="2"/>
              </a:rPr>
              <a:t>I</a:t>
            </a:r>
            <a:r>
              <a:rPr lang="en-US" altLang="zh-CN" b="1">
                <a:latin typeface="Symbol" panose="05050102010706020507" pitchFamily="18" charset="2"/>
              </a:rPr>
              <a:t> </a:t>
            </a:r>
            <a:r>
              <a:rPr lang="en-US" altLang="zh-CN" b="1" baseline="-25000">
                <a:latin typeface="Times New Roman" panose="02020603050405020304" pitchFamily="18" charset="0"/>
              </a:rPr>
              <a:t>m </a:t>
            </a:r>
            <a:r>
              <a:rPr lang="en-US" altLang="zh-CN" b="1">
                <a:solidFill>
                  <a:srgbClr val="660033"/>
                </a:solidFill>
                <a:latin typeface="Symbol" panose="05050102010706020507" pitchFamily="18" charset="2"/>
              </a:rPr>
              <a:t>(</a:t>
            </a:r>
            <a:r>
              <a:rPr lang="zh-CN" altLang="en-US" b="1">
                <a:solidFill>
                  <a:srgbClr val="660033"/>
                </a:solidFill>
                <a:latin typeface="Symbol" panose="05050102010706020507" pitchFamily="18" charset="2"/>
              </a:rPr>
              <a:t>或</a:t>
            </a:r>
            <a:r>
              <a:rPr lang="en-US" altLang="zh-CN" b="1">
                <a:solidFill>
                  <a:srgbClr val="660033"/>
                </a:solidFill>
                <a:latin typeface="Symbol" panose="05050102010706020507" pitchFamily="18" charset="2"/>
              </a:rPr>
              <a:t>I)</a:t>
            </a:r>
            <a:r>
              <a:rPr lang="en-US" altLang="zh-CN" b="1" baseline="-25000">
                <a:latin typeface="Times New Roman" panose="02020603050405020304" pitchFamily="18" charset="0"/>
              </a:rPr>
              <a:t> </a:t>
            </a:r>
            <a:r>
              <a:rPr lang="en-US" altLang="zh-CN" b="1">
                <a:latin typeface="Times New Roman" panose="02020603050405020304" pitchFamily="18" charset="0"/>
              </a:rPr>
              <a:t>, </a:t>
            </a:r>
            <a:r>
              <a:rPr lang="en-US" altLang="zh-CN" b="1" i="1">
                <a:latin typeface="Symbol" panose="05050102010706020507" pitchFamily="18" charset="2"/>
                <a:sym typeface="Symbol" panose="05050102010706020507" pitchFamily="18" charset="2"/>
              </a:rPr>
              <a:t></a:t>
            </a:r>
            <a:r>
              <a:rPr lang="en-US" altLang="zh-CN" b="1" i="1">
                <a:latin typeface="Symbol" panose="05050102010706020507" pitchFamily="18" charset="2"/>
              </a:rPr>
              <a:t> </a:t>
            </a:r>
            <a:r>
              <a:rPr lang="zh-CN" altLang="en-US" b="1">
                <a:latin typeface="Symbol" panose="05050102010706020507" pitchFamily="18" charset="2"/>
              </a:rPr>
              <a:t>。</a:t>
            </a:r>
          </a:p>
        </p:txBody>
      </p:sp>
      <p:sp>
        <p:nvSpPr>
          <p:cNvPr id="293893" name="文本框 293892"/>
          <p:cNvSpPr txBox="1"/>
          <p:nvPr/>
        </p:nvSpPr>
        <p:spPr>
          <a:xfrm>
            <a:off x="1260475" y="784225"/>
            <a:ext cx="2198688" cy="457200"/>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A</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dirty="0">
                <a:latin typeface="Times New Roman" panose="02020603050405020304" pitchFamily="18" charset="0"/>
              </a:rPr>
              <a:t>)</a:t>
            </a:r>
            <a:r>
              <a:rPr lang="zh-CN" altLang="en-US" b="1" dirty="0">
                <a:latin typeface="Times New Roman" panose="02020603050405020304" pitchFamily="18" charset="0"/>
              </a:rPr>
              <a:t>还可以写成</a:t>
            </a:r>
            <a:endParaRPr lang="zh-CN" altLang="en-US" b="1">
              <a:latin typeface="Times New Roman" panose="02020603050405020304" pitchFamily="18" charset="0"/>
            </a:endParaRPr>
          </a:p>
        </p:txBody>
      </p:sp>
      <p:grpSp>
        <p:nvGrpSpPr>
          <p:cNvPr id="293894" name="组合 293893"/>
          <p:cNvGrpSpPr/>
          <p:nvPr/>
        </p:nvGrpSpPr>
        <p:grpSpPr>
          <a:xfrm>
            <a:off x="4048125" y="690563"/>
            <a:ext cx="2695575" cy="1062037"/>
            <a:chOff x="2706" y="3003"/>
            <a:chExt cx="1698" cy="669"/>
          </a:xfrm>
        </p:grpSpPr>
        <p:graphicFrame>
          <p:nvGraphicFramePr>
            <p:cNvPr id="293895" name="对象 293894"/>
            <p:cNvGraphicFramePr/>
            <p:nvPr/>
          </p:nvGraphicFramePr>
          <p:xfrm>
            <a:off x="2706" y="3003"/>
            <a:ext cx="1698" cy="324"/>
          </p:xfrm>
          <a:graphic>
            <a:graphicData uri="http://schemas.openxmlformats.org/presentationml/2006/ole">
              <mc:AlternateContent xmlns:mc="http://schemas.openxmlformats.org/markup-compatibility/2006">
                <mc:Choice xmlns:v="urn:schemas-microsoft-com:vml" Requires="v">
                  <p:oleObj spid="_x0000_s13682" r:id="rId3" imgW="1586230" imgH="304800" progId="Equation.DSMT4">
                    <p:embed/>
                  </p:oleObj>
                </mc:Choice>
                <mc:Fallback>
                  <p:oleObj r:id="rId3" imgW="1586230" imgH="304800" progId="Equation.DSMT4">
                    <p:embed/>
                    <p:pic>
                      <p:nvPicPr>
                        <p:cNvPr id="0" name="图片 3501"/>
                        <p:cNvPicPr/>
                        <p:nvPr/>
                      </p:nvPicPr>
                      <p:blipFill>
                        <a:blip r:embed="rId4"/>
                        <a:stretch>
                          <a:fillRect/>
                        </a:stretch>
                      </p:blipFill>
                      <p:spPr>
                        <a:xfrm>
                          <a:off x="2706" y="3003"/>
                          <a:ext cx="1698" cy="324"/>
                        </a:xfrm>
                        <a:prstGeom prst="rect">
                          <a:avLst/>
                        </a:prstGeom>
                        <a:noFill/>
                        <a:ln w="38100">
                          <a:noFill/>
                          <a:miter/>
                        </a:ln>
                      </p:spPr>
                    </p:pic>
                  </p:oleObj>
                </mc:Fallback>
              </mc:AlternateContent>
            </a:graphicData>
          </a:graphic>
        </p:graphicFrame>
        <p:sp>
          <p:nvSpPr>
            <p:cNvPr id="293896" name="左大括号 293895"/>
            <p:cNvSpPr/>
            <p:nvPr/>
          </p:nvSpPr>
          <p:spPr>
            <a:xfrm rot="16200000">
              <a:off x="3792" y="3240"/>
              <a:ext cx="96" cy="240"/>
            </a:xfrm>
            <a:prstGeom prst="leftBrace">
              <a:avLst>
                <a:gd name="adj1" fmla="val 20833"/>
                <a:gd name="adj2" fmla="val 50000"/>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293897" name="矩形 293896"/>
            <p:cNvSpPr/>
            <p:nvPr/>
          </p:nvSpPr>
          <p:spPr>
            <a:xfrm>
              <a:off x="3492" y="3384"/>
              <a:ext cx="692" cy="288"/>
            </a:xfrm>
            <a:prstGeom prst="rect">
              <a:avLst/>
            </a:prstGeom>
            <a:noFill/>
            <a:ln w="9525">
              <a:noFill/>
            </a:ln>
          </p:spPr>
          <p:txBody>
            <a:bodyPr wrap="none" anchor="t">
              <a:spAutoFit/>
            </a:bodyPr>
            <a:lstStyle/>
            <a:p>
              <a:pPr eaLnBrk="1" hangingPunct="1">
                <a:spcBef>
                  <a:spcPct val="0"/>
                </a:spcBef>
              </a:pPr>
              <a:r>
                <a:rPr lang="zh-CN" altLang="zh-CN" b="1" dirty="0">
                  <a:solidFill>
                    <a:srgbClr val="3333FF"/>
                  </a:solidFill>
                  <a:latin typeface="Symbol" panose="05050102010706020507" pitchFamily="18" charset="2"/>
                </a:rPr>
                <a:t>复常数</a:t>
              </a:r>
              <a:endParaRPr lang="en-US" altLang="zh-CN" b="1">
                <a:solidFill>
                  <a:srgbClr val="3333FF"/>
                </a:solidFill>
                <a:latin typeface="Symbol" panose="05050102010706020507" pitchFamily="18" charset="2"/>
              </a:endParaRPr>
            </a:p>
          </p:txBody>
        </p:sp>
      </p:grpSp>
      <p:grpSp>
        <p:nvGrpSpPr>
          <p:cNvPr id="293898" name="组合 293897"/>
          <p:cNvGrpSpPr/>
          <p:nvPr/>
        </p:nvGrpSpPr>
        <p:grpSpPr>
          <a:xfrm>
            <a:off x="444500" y="2674938"/>
            <a:ext cx="6423025" cy="531813"/>
            <a:chOff x="660" y="145"/>
            <a:chExt cx="4046" cy="335"/>
          </a:xfrm>
        </p:grpSpPr>
        <p:sp>
          <p:nvSpPr>
            <p:cNvPr id="293899" name="文本框 293898"/>
            <p:cNvSpPr txBox="1"/>
            <p:nvPr/>
          </p:nvSpPr>
          <p:spPr>
            <a:xfrm>
              <a:off x="660" y="192"/>
              <a:ext cx="4046" cy="288"/>
            </a:xfrm>
            <a:prstGeom prst="rect">
              <a:avLst/>
            </a:prstGeom>
            <a:noFill/>
            <a:ln w="9525">
              <a:noFill/>
            </a:ln>
          </p:spPr>
          <p:txBody>
            <a:bodyPr wrap="none" anchor="t">
              <a:spAutoFit/>
            </a:bodyPr>
            <a:lstStyle/>
            <a:p>
              <a:pPr eaLnBrk="1" hangingPunct="1">
                <a:spcBef>
                  <a:spcPct val="0"/>
                </a:spcBef>
              </a:pPr>
              <a:r>
                <a:rPr lang="zh-CN" altLang="zh-CN" b="1" dirty="0">
                  <a:latin typeface="Times New Roman" panose="02020603050405020304" pitchFamily="18" charset="0"/>
                </a:rPr>
                <a:t>称            </a:t>
              </a:r>
              <a:r>
                <a:rPr lang="zh-CN" altLang="en-US" b="1" dirty="0">
                  <a:latin typeface="Times New Roman" panose="02020603050405020304" pitchFamily="18" charset="0"/>
                </a:rPr>
                <a:t>为正弦量 </a:t>
              </a:r>
              <a:r>
                <a:rPr lang="en-US" altLang="zh-CN" b="1" i="1">
                  <a:solidFill>
                    <a:srgbClr val="2520F2"/>
                  </a:solidFill>
                  <a:latin typeface="Times New Roman" panose="02020603050405020304" pitchFamily="18" charset="0"/>
                </a:rPr>
                <a:t>i</a:t>
              </a:r>
              <a:r>
                <a:rPr lang="en-US" altLang="zh-CN" b="1">
                  <a:solidFill>
                    <a:srgbClr val="2520F2"/>
                  </a:solidFill>
                  <a:latin typeface="Times New Roman" panose="02020603050405020304" pitchFamily="18" charset="0"/>
                </a:rPr>
                <a:t>(</a:t>
              </a:r>
              <a:r>
                <a:rPr lang="en-US" altLang="zh-CN" b="1" i="1">
                  <a:solidFill>
                    <a:srgbClr val="2520F2"/>
                  </a:solidFill>
                  <a:latin typeface="Times New Roman" panose="02020603050405020304" pitchFamily="18" charset="0"/>
                </a:rPr>
                <a:t>t</a:t>
              </a:r>
              <a:r>
                <a:rPr lang="en-US" altLang="zh-CN" b="1">
                  <a:solidFill>
                    <a:srgbClr val="2520F2"/>
                  </a:solidFill>
                  <a:latin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对应的</a:t>
              </a:r>
              <a:r>
                <a:rPr lang="zh-CN" altLang="en-US" b="1" dirty="0">
                  <a:solidFill>
                    <a:srgbClr val="FF0000"/>
                  </a:solidFill>
                  <a:latin typeface="Times New Roman" panose="02020603050405020304" pitchFamily="18" charset="0"/>
                </a:rPr>
                <a:t>相量</a:t>
              </a:r>
              <a:r>
                <a:rPr lang="zh-CN" altLang="en-US" b="1" dirty="0">
                  <a:latin typeface="Times New Roman" panose="02020603050405020304" pitchFamily="18" charset="0"/>
                </a:rPr>
                <a:t>，记为       ：</a:t>
              </a:r>
              <a:endParaRPr lang="zh-CN" altLang="en-US" b="1">
                <a:latin typeface="Times New Roman" panose="02020603050405020304" pitchFamily="18" charset="0"/>
              </a:endParaRPr>
            </a:p>
          </p:txBody>
        </p:sp>
        <p:graphicFrame>
          <p:nvGraphicFramePr>
            <p:cNvPr id="293900" name="对象 293899"/>
            <p:cNvGraphicFramePr/>
            <p:nvPr/>
          </p:nvGraphicFramePr>
          <p:xfrm>
            <a:off x="971" y="145"/>
            <a:ext cx="457" cy="303"/>
          </p:xfrm>
          <a:graphic>
            <a:graphicData uri="http://schemas.openxmlformats.org/presentationml/2006/ole">
              <mc:AlternateContent xmlns:mc="http://schemas.openxmlformats.org/markup-compatibility/2006">
                <mc:Choice xmlns:v="urn:schemas-microsoft-com:vml" Requires="v">
                  <p:oleObj spid="_x0000_s13683" r:id="rId5" imgW="380365" imgH="254000" progId="Equation.DSMT4">
                    <p:embed/>
                  </p:oleObj>
                </mc:Choice>
                <mc:Fallback>
                  <p:oleObj r:id="rId5" imgW="380365" imgH="254000" progId="Equation.DSMT4">
                    <p:embed/>
                    <p:pic>
                      <p:nvPicPr>
                        <p:cNvPr id="0" name="图片 3498"/>
                        <p:cNvPicPr/>
                        <p:nvPr/>
                      </p:nvPicPr>
                      <p:blipFill>
                        <a:blip r:embed="rId6"/>
                        <a:stretch>
                          <a:fillRect/>
                        </a:stretch>
                      </p:blipFill>
                      <p:spPr>
                        <a:xfrm>
                          <a:off x="971" y="145"/>
                          <a:ext cx="457" cy="303"/>
                        </a:xfrm>
                        <a:prstGeom prst="rect">
                          <a:avLst/>
                        </a:prstGeom>
                        <a:noFill/>
                        <a:ln w="38100">
                          <a:noFill/>
                          <a:miter/>
                        </a:ln>
                      </p:spPr>
                    </p:pic>
                  </p:oleObj>
                </mc:Fallback>
              </mc:AlternateContent>
            </a:graphicData>
          </a:graphic>
        </p:graphicFrame>
      </p:grpSp>
      <p:sp>
        <p:nvSpPr>
          <p:cNvPr id="293902" name="矩形 293901"/>
          <p:cNvSpPr/>
          <p:nvPr/>
        </p:nvSpPr>
        <p:spPr>
          <a:xfrm>
            <a:off x="415925" y="4406900"/>
            <a:ext cx="6991016" cy="461665"/>
          </a:xfrm>
          <a:prstGeom prst="rect">
            <a:avLst/>
          </a:prstGeom>
          <a:noFill/>
          <a:ln w="9525">
            <a:noFill/>
          </a:ln>
        </p:spPr>
        <p:txBody>
          <a:bodyPr wrap="none" anchor="t">
            <a:spAutoFit/>
          </a:bodyPr>
          <a:lstStyle/>
          <a:p>
            <a:r>
              <a:rPr lang="zh-CN" altLang="en-US" b="1" dirty="0">
                <a:latin typeface="Times New Roman" panose="02020603050405020304" pitchFamily="18" charset="0"/>
              </a:rPr>
              <a:t>显然，</a:t>
            </a:r>
            <a:r>
              <a:rPr lang="zh-CN" altLang="en-US" b="1" dirty="0">
                <a:solidFill>
                  <a:srgbClr val="FF0000"/>
                </a:solidFill>
                <a:latin typeface="Times New Roman" panose="02020603050405020304" pitchFamily="18" charset="0"/>
              </a:rPr>
              <a:t>正弦量和相量也是一一对应</a:t>
            </a:r>
            <a:r>
              <a:rPr lang="zh-CN" altLang="en-US" b="1" dirty="0">
                <a:solidFill>
                  <a:srgbClr val="FFFF00"/>
                </a:solidFill>
                <a:latin typeface="Times New Roman" panose="02020603050405020304" pitchFamily="18" charset="0"/>
              </a:rPr>
              <a:t>（非全等）</a:t>
            </a:r>
            <a:r>
              <a:rPr lang="zh-CN" altLang="en-US" b="1" dirty="0">
                <a:solidFill>
                  <a:srgbClr val="FF0000"/>
                </a:solidFill>
                <a:latin typeface="Times New Roman" panose="02020603050405020304" pitchFamily="18" charset="0"/>
              </a:rPr>
              <a:t>的</a:t>
            </a:r>
            <a:r>
              <a:rPr lang="zh-CN" altLang="en-US" b="1" dirty="0">
                <a:latin typeface="Times New Roman" panose="02020603050405020304" pitchFamily="18" charset="0"/>
              </a:rPr>
              <a:t>：</a:t>
            </a:r>
          </a:p>
        </p:txBody>
      </p:sp>
      <p:grpSp>
        <p:nvGrpSpPr>
          <p:cNvPr id="293903" name="组合 293902"/>
          <p:cNvGrpSpPr/>
          <p:nvPr/>
        </p:nvGrpSpPr>
        <p:grpSpPr>
          <a:xfrm>
            <a:off x="1597025" y="3373438"/>
            <a:ext cx="2803525" cy="590550"/>
            <a:chOff x="1374" y="525"/>
            <a:chExt cx="1766" cy="372"/>
          </a:xfrm>
        </p:grpSpPr>
        <p:graphicFrame>
          <p:nvGraphicFramePr>
            <p:cNvPr id="293904" name="对象 293903"/>
            <p:cNvGraphicFramePr/>
            <p:nvPr/>
          </p:nvGraphicFramePr>
          <p:xfrm>
            <a:off x="1800" y="525"/>
            <a:ext cx="1340" cy="356"/>
          </p:xfrm>
          <a:graphic>
            <a:graphicData uri="http://schemas.openxmlformats.org/presentationml/2006/ole">
              <mc:AlternateContent xmlns:mc="http://schemas.openxmlformats.org/markup-compatibility/2006">
                <mc:Choice xmlns:v="urn:schemas-microsoft-com:vml" Requires="v">
                  <p:oleObj spid="_x0000_s13684" r:id="rId7" imgW="1522730" imgH="405765" progId="Equation.DSMT4">
                    <p:embed/>
                  </p:oleObj>
                </mc:Choice>
                <mc:Fallback>
                  <p:oleObj r:id="rId7" imgW="1522730" imgH="405765" progId="Equation.DSMT4">
                    <p:embed/>
                    <p:pic>
                      <p:nvPicPr>
                        <p:cNvPr id="0" name="图片 3495"/>
                        <p:cNvPicPr/>
                        <p:nvPr/>
                      </p:nvPicPr>
                      <p:blipFill>
                        <a:blip r:embed="rId8"/>
                        <a:stretch>
                          <a:fillRect/>
                        </a:stretch>
                      </p:blipFill>
                      <p:spPr>
                        <a:xfrm>
                          <a:off x="1800" y="525"/>
                          <a:ext cx="1340" cy="356"/>
                        </a:xfrm>
                        <a:prstGeom prst="rect">
                          <a:avLst/>
                        </a:prstGeom>
                        <a:noFill/>
                        <a:ln w="38100">
                          <a:noFill/>
                          <a:miter/>
                        </a:ln>
                      </p:spPr>
                    </p:pic>
                  </p:oleObj>
                </mc:Fallback>
              </mc:AlternateContent>
            </a:graphicData>
          </a:graphic>
        </p:graphicFrame>
        <p:sp>
          <p:nvSpPr>
            <p:cNvPr id="293905" name="矩形 293904"/>
            <p:cNvSpPr/>
            <p:nvPr/>
          </p:nvSpPr>
          <p:spPr>
            <a:xfrm>
              <a:off x="1374" y="609"/>
              <a:ext cx="309" cy="288"/>
            </a:xfrm>
            <a:prstGeom prst="rect">
              <a:avLst/>
            </a:prstGeom>
            <a:noFill/>
            <a:ln w="9525">
              <a:noFill/>
            </a:ln>
          </p:spPr>
          <p:txBody>
            <a:bodyPr wrap="none" anchor="t">
              <a:spAutoFit/>
            </a:bodyPr>
            <a:lstStyle/>
            <a:p>
              <a:r>
                <a:rPr lang="zh-CN" altLang="en-US" b="1" dirty="0">
                  <a:latin typeface="Times New Roman" panose="02020603050405020304" pitchFamily="18" charset="0"/>
                </a:rPr>
                <a:t>即</a:t>
              </a:r>
            </a:p>
          </p:txBody>
        </p:sp>
      </p:grpSp>
      <p:grpSp>
        <p:nvGrpSpPr>
          <p:cNvPr id="293906" name="组合 293905"/>
          <p:cNvGrpSpPr/>
          <p:nvPr/>
        </p:nvGrpSpPr>
        <p:grpSpPr>
          <a:xfrm>
            <a:off x="647700" y="5089525"/>
            <a:ext cx="6708775" cy="682625"/>
            <a:chOff x="788" y="1210"/>
            <a:chExt cx="4226" cy="430"/>
          </a:xfrm>
        </p:grpSpPr>
        <p:graphicFrame>
          <p:nvGraphicFramePr>
            <p:cNvPr id="293907" name="对象 293906"/>
            <p:cNvGraphicFramePr/>
            <p:nvPr/>
          </p:nvGraphicFramePr>
          <p:xfrm>
            <a:off x="788" y="1257"/>
            <a:ext cx="4226" cy="383"/>
          </p:xfrm>
          <a:graphic>
            <a:graphicData uri="http://schemas.openxmlformats.org/presentationml/2006/ole">
              <mc:AlternateContent xmlns:mc="http://schemas.openxmlformats.org/markup-compatibility/2006">
                <mc:Choice xmlns:v="urn:schemas-microsoft-com:vml" Requires="v">
                  <p:oleObj spid="_x0000_s13685" r:id="rId9" imgW="4441190" imgH="405765" progId="Equation.DSMT4">
                    <p:embed/>
                  </p:oleObj>
                </mc:Choice>
                <mc:Fallback>
                  <p:oleObj r:id="rId9" imgW="4441190" imgH="405765" progId="Equation.DSMT4">
                    <p:embed/>
                    <p:pic>
                      <p:nvPicPr>
                        <p:cNvPr id="0" name="图片 3500"/>
                        <p:cNvPicPr/>
                        <p:nvPr/>
                      </p:nvPicPr>
                      <p:blipFill>
                        <a:blip r:embed="rId10"/>
                        <a:stretch>
                          <a:fillRect/>
                        </a:stretch>
                      </p:blipFill>
                      <p:spPr>
                        <a:xfrm>
                          <a:off x="788" y="1257"/>
                          <a:ext cx="4226" cy="383"/>
                        </a:xfrm>
                        <a:prstGeom prst="rect">
                          <a:avLst/>
                        </a:prstGeom>
                        <a:noFill/>
                        <a:ln w="38100">
                          <a:noFill/>
                          <a:miter/>
                        </a:ln>
                      </p:spPr>
                    </p:pic>
                  </p:oleObj>
                </mc:Fallback>
              </mc:AlternateContent>
            </a:graphicData>
          </a:graphic>
        </p:graphicFrame>
        <p:sp>
          <p:nvSpPr>
            <p:cNvPr id="293908" name="矩形 293907"/>
            <p:cNvSpPr/>
            <p:nvPr/>
          </p:nvSpPr>
          <p:spPr>
            <a:xfrm>
              <a:off x="3157" y="1210"/>
              <a:ext cx="884" cy="288"/>
            </a:xfrm>
            <a:prstGeom prst="rect">
              <a:avLst/>
            </a:prstGeom>
            <a:noFill/>
            <a:ln w="9525">
              <a:noFill/>
            </a:ln>
          </p:spPr>
          <p:txBody>
            <a:bodyPr wrap="none" anchor="t">
              <a:spAutoFit/>
            </a:bodyPr>
            <a:lstStyle/>
            <a:p>
              <a:r>
                <a:rPr lang="zh-CN" altLang="en-US" b="1" dirty="0">
                  <a:solidFill>
                    <a:srgbClr val="2520F2"/>
                  </a:solidFill>
                  <a:latin typeface="Times New Roman" panose="02020603050405020304" pitchFamily="18" charset="0"/>
                </a:rPr>
                <a:t>一一对应</a:t>
              </a:r>
            </a:p>
          </p:txBody>
        </p:sp>
      </p:grpSp>
      <p:sp>
        <p:nvSpPr>
          <p:cNvPr id="293909" name="矩形标注 293908"/>
          <p:cNvSpPr/>
          <p:nvPr/>
        </p:nvSpPr>
        <p:spPr>
          <a:xfrm>
            <a:off x="6634163" y="3287713"/>
            <a:ext cx="1879600" cy="941387"/>
          </a:xfrm>
          <a:prstGeom prst="wedgeRectCallout">
            <a:avLst>
              <a:gd name="adj1" fmla="val -145778"/>
              <a:gd name="adj2" fmla="val -57588"/>
            </a:avLst>
          </a:prstGeom>
          <a:noFill/>
          <a:ln w="9525" cap="flat" cmpd="sng">
            <a:solidFill>
              <a:srgbClr val="00FF00"/>
            </a:solidFill>
            <a:prstDash val="solid"/>
            <a:miter/>
            <a:headEnd type="none" w="med" len="med"/>
            <a:tailEnd type="none" w="med" len="med"/>
          </a:ln>
        </p:spPr>
        <p:txBody>
          <a:bodyPr/>
          <a:lstStyle/>
          <a:p>
            <a:pPr algn="ctr"/>
            <a:r>
              <a:rPr lang="zh-CN" altLang="en-US" b="1" dirty="0">
                <a:latin typeface="Times New Roman" panose="02020603050405020304" pitchFamily="18" charset="0"/>
              </a:rPr>
              <a:t>这里也可称</a:t>
            </a:r>
            <a:r>
              <a:rPr lang="zh-CN" altLang="en-US" b="1" dirty="0">
                <a:solidFill>
                  <a:srgbClr val="FF33CC"/>
                </a:solidFill>
                <a:latin typeface="Times New Roman" panose="02020603050405020304" pitchFamily="18" charset="0"/>
              </a:rPr>
              <a:t>电流相量</a:t>
            </a:r>
          </a:p>
        </p:txBody>
      </p:sp>
      <p:graphicFrame>
        <p:nvGraphicFramePr>
          <p:cNvPr id="20" name="对象 19"/>
          <p:cNvGraphicFramePr/>
          <p:nvPr>
            <p:extLst>
              <p:ext uri="{D42A27DB-BD31-4B8C-83A1-F6EECF244321}">
                <p14:modId xmlns:p14="http://schemas.microsoft.com/office/powerpoint/2010/main" val="1569523037"/>
              </p:ext>
            </p:extLst>
          </p:nvPr>
        </p:nvGraphicFramePr>
        <p:xfrm>
          <a:off x="6038850" y="2558099"/>
          <a:ext cx="296664" cy="617234"/>
        </p:xfrm>
        <a:graphic>
          <a:graphicData uri="http://schemas.openxmlformats.org/presentationml/2006/ole">
            <mc:AlternateContent xmlns:mc="http://schemas.openxmlformats.org/markup-compatibility/2006">
              <mc:Choice xmlns:v="urn:schemas-microsoft-com:vml" Requires="v">
                <p:oleObj spid="_x0000_s13686" r:id="rId11" imgW="127000" imgH="266065" progId="Equation.3">
                  <p:embed/>
                </p:oleObj>
              </mc:Choice>
              <mc:Fallback>
                <p:oleObj r:id="rId11" imgW="127000" imgH="266065" progId="Equation.3">
                  <p:embed/>
                  <p:pic>
                    <p:nvPicPr>
                      <p:cNvPr id="294929" name="对象 294928"/>
                      <p:cNvPicPr/>
                      <p:nvPr/>
                    </p:nvPicPr>
                    <p:blipFill>
                      <a:blip r:embed="rId12"/>
                      <a:stretch>
                        <a:fillRect/>
                      </a:stretch>
                    </p:blipFill>
                    <p:spPr>
                      <a:xfrm>
                        <a:off x="6038850" y="2558099"/>
                        <a:ext cx="296664" cy="617234"/>
                      </a:xfrm>
                      <a:prstGeom prst="rect">
                        <a:avLst/>
                      </a:prstGeom>
                      <a:noFill/>
                      <a:ln w="38100">
                        <a:noFill/>
                        <a:miter/>
                      </a:ln>
                    </p:spPr>
                  </p:pic>
                </p:oleObj>
              </mc:Fallback>
            </mc:AlternateContent>
          </a:graphicData>
        </a:graphic>
      </p:graphicFrame>
      <p:graphicFrame>
        <p:nvGraphicFramePr>
          <p:cNvPr id="21" name="对象 20"/>
          <p:cNvGraphicFramePr/>
          <p:nvPr>
            <p:extLst>
              <p:ext uri="{D42A27DB-BD31-4B8C-83A1-F6EECF244321}">
                <p14:modId xmlns:p14="http://schemas.microsoft.com/office/powerpoint/2010/main" val="818006446"/>
              </p:ext>
            </p:extLst>
          </p:nvPr>
        </p:nvGraphicFramePr>
        <p:xfrm>
          <a:off x="6038850" y="5089525"/>
          <a:ext cx="296664" cy="617234"/>
        </p:xfrm>
        <a:graphic>
          <a:graphicData uri="http://schemas.openxmlformats.org/presentationml/2006/ole">
            <mc:AlternateContent xmlns:mc="http://schemas.openxmlformats.org/markup-compatibility/2006">
              <mc:Choice xmlns:v="urn:schemas-microsoft-com:vml" Requires="v">
                <p:oleObj spid="_x0000_s13687" r:id="rId11" imgW="127000" imgH="266065" progId="Equation.3">
                  <p:embed/>
                </p:oleObj>
              </mc:Choice>
              <mc:Fallback>
                <p:oleObj r:id="rId11" imgW="127000" imgH="266065" progId="Equation.3">
                  <p:embed/>
                  <p:pic>
                    <p:nvPicPr>
                      <p:cNvPr id="294929" name="对象 294928"/>
                      <p:cNvPicPr/>
                      <p:nvPr/>
                    </p:nvPicPr>
                    <p:blipFill>
                      <a:blip r:embed="rId12"/>
                      <a:stretch>
                        <a:fillRect/>
                      </a:stretch>
                    </p:blipFill>
                    <p:spPr>
                      <a:xfrm>
                        <a:off x="6038850" y="5089525"/>
                        <a:ext cx="296664" cy="617234"/>
                      </a:xfrm>
                      <a:prstGeom prst="rect">
                        <a:avLst/>
                      </a:prstGeom>
                      <a:noFill/>
                      <a:ln w="38100">
                        <a:noFill/>
                        <a:miter/>
                      </a:ln>
                    </p:spPr>
                  </p:pic>
                </p:oleObj>
              </mc:Fallback>
            </mc:AlternateContent>
          </a:graphicData>
        </a:graphic>
      </p:graphicFrame>
      <p:graphicFrame>
        <p:nvGraphicFramePr>
          <p:cNvPr id="22" name="对象 21"/>
          <p:cNvGraphicFramePr/>
          <p:nvPr>
            <p:extLst>
              <p:ext uri="{D42A27DB-BD31-4B8C-83A1-F6EECF244321}">
                <p14:modId xmlns:p14="http://schemas.microsoft.com/office/powerpoint/2010/main" val="3992031549"/>
              </p:ext>
            </p:extLst>
          </p:nvPr>
        </p:nvGraphicFramePr>
        <p:xfrm>
          <a:off x="2211487" y="3280649"/>
          <a:ext cx="296664" cy="617234"/>
        </p:xfrm>
        <a:graphic>
          <a:graphicData uri="http://schemas.openxmlformats.org/presentationml/2006/ole">
            <mc:AlternateContent xmlns:mc="http://schemas.openxmlformats.org/markup-compatibility/2006">
              <mc:Choice xmlns:v="urn:schemas-microsoft-com:vml" Requires="v">
                <p:oleObj spid="_x0000_s13688" r:id="rId11" imgW="127000" imgH="266065" progId="Equation.3">
                  <p:embed/>
                </p:oleObj>
              </mc:Choice>
              <mc:Fallback>
                <p:oleObj r:id="rId11" imgW="127000" imgH="266065" progId="Equation.3">
                  <p:embed/>
                  <p:pic>
                    <p:nvPicPr>
                      <p:cNvPr id="294929" name="对象 294928"/>
                      <p:cNvPicPr/>
                      <p:nvPr/>
                    </p:nvPicPr>
                    <p:blipFill>
                      <a:blip r:embed="rId12"/>
                      <a:stretch>
                        <a:fillRect/>
                      </a:stretch>
                    </p:blipFill>
                    <p:spPr>
                      <a:xfrm>
                        <a:off x="2211487" y="3280649"/>
                        <a:ext cx="296664" cy="617234"/>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93894"/>
                                        </p:tgtEl>
                                        <p:attrNameLst>
                                          <p:attrName>style.visibility</p:attrName>
                                        </p:attrNameLst>
                                      </p:cBhvr>
                                      <p:to>
                                        <p:strVal val="visible"/>
                                      </p:to>
                                    </p:set>
                                    <p:anim calcmode="lin" valueType="num">
                                      <p:cBhvr additive="base">
                                        <p:cTn id="12" dur="500" fill="hold"/>
                                        <p:tgtEl>
                                          <p:spTgt spid="293894"/>
                                        </p:tgtEl>
                                        <p:attrNameLst>
                                          <p:attrName>ppt_x</p:attrName>
                                        </p:attrNameLst>
                                      </p:cBhvr>
                                      <p:tavLst>
                                        <p:tav tm="0">
                                          <p:val>
                                            <p:strVal val="0-#ppt_w/2"/>
                                          </p:val>
                                        </p:tav>
                                        <p:tav tm="100000">
                                          <p:val>
                                            <p:strVal val="#ppt_x"/>
                                          </p:val>
                                        </p:tav>
                                      </p:tavLst>
                                    </p:anim>
                                    <p:anim calcmode="lin" valueType="num">
                                      <p:cBhvr additive="base">
                                        <p:cTn id="13" dur="500" fill="hold"/>
                                        <p:tgtEl>
                                          <p:spTgt spid="29389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3892"/>
                                        </p:tgtEl>
                                        <p:attrNameLst>
                                          <p:attrName>style.visibility</p:attrName>
                                        </p:attrNameLst>
                                      </p:cBhvr>
                                      <p:to>
                                        <p:strVal val="visible"/>
                                      </p:to>
                                    </p:set>
                                    <p:anim calcmode="lin" valueType="num">
                                      <p:cBhvr additive="base">
                                        <p:cTn id="18" dur="500" fill="hold"/>
                                        <p:tgtEl>
                                          <p:spTgt spid="293892"/>
                                        </p:tgtEl>
                                        <p:attrNameLst>
                                          <p:attrName>ppt_x</p:attrName>
                                        </p:attrNameLst>
                                      </p:cBhvr>
                                      <p:tavLst>
                                        <p:tav tm="0">
                                          <p:val>
                                            <p:strVal val="#ppt_x"/>
                                          </p:val>
                                        </p:tav>
                                        <p:tav tm="100000">
                                          <p:val>
                                            <p:strVal val="#ppt_x"/>
                                          </p:val>
                                        </p:tav>
                                      </p:tavLst>
                                    </p:anim>
                                    <p:anim calcmode="lin" valueType="num">
                                      <p:cBhvr additive="base">
                                        <p:cTn id="19" dur="500" fill="hold"/>
                                        <p:tgtEl>
                                          <p:spTgt spid="29389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93898"/>
                                        </p:tgtEl>
                                        <p:attrNameLst>
                                          <p:attrName>style.visibility</p:attrName>
                                        </p:attrNameLst>
                                      </p:cBhvr>
                                      <p:to>
                                        <p:strVal val="visible"/>
                                      </p:to>
                                    </p:set>
                                    <p:animEffect transition="in" filter="wipe(left)">
                                      <p:cBhvr>
                                        <p:cTn id="24" dur="500"/>
                                        <p:tgtEl>
                                          <p:spTgt spid="29389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3909"/>
                                        </p:tgtEl>
                                        <p:attrNameLst>
                                          <p:attrName>style.visibility</p:attrName>
                                        </p:attrNameLst>
                                      </p:cBhvr>
                                      <p:to>
                                        <p:strVal val="visible"/>
                                      </p:to>
                                    </p:set>
                                    <p:anim calcmode="lin" valueType="num">
                                      <p:cBhvr additive="base">
                                        <p:cTn id="29" dur="500" fill="hold"/>
                                        <p:tgtEl>
                                          <p:spTgt spid="293909"/>
                                        </p:tgtEl>
                                        <p:attrNameLst>
                                          <p:attrName>ppt_x</p:attrName>
                                        </p:attrNameLst>
                                      </p:cBhvr>
                                      <p:tavLst>
                                        <p:tav tm="0">
                                          <p:val>
                                            <p:strVal val="0-#ppt_w/2"/>
                                          </p:val>
                                        </p:tav>
                                        <p:tav tm="100000">
                                          <p:val>
                                            <p:strVal val="#ppt_x"/>
                                          </p:val>
                                        </p:tav>
                                      </p:tavLst>
                                    </p:anim>
                                    <p:anim calcmode="lin" valueType="num">
                                      <p:cBhvr additive="base">
                                        <p:cTn id="30" dur="500" fill="hold"/>
                                        <p:tgtEl>
                                          <p:spTgt spid="29390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93903"/>
                                        </p:tgtEl>
                                        <p:attrNameLst>
                                          <p:attrName>style.visibility</p:attrName>
                                        </p:attrNameLst>
                                      </p:cBhvr>
                                      <p:to>
                                        <p:strVal val="visible"/>
                                      </p:to>
                                    </p:set>
                                    <p:animEffect transition="in" filter="wipe(left)">
                                      <p:cBhvr>
                                        <p:cTn id="35" dur="500"/>
                                        <p:tgtEl>
                                          <p:spTgt spid="29390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93902"/>
                                        </p:tgtEl>
                                        <p:attrNameLst>
                                          <p:attrName>style.visibility</p:attrName>
                                        </p:attrNameLst>
                                      </p:cBhvr>
                                      <p:to>
                                        <p:strVal val="visible"/>
                                      </p:to>
                                    </p:set>
                                    <p:anim calcmode="lin" valueType="num">
                                      <p:cBhvr additive="base">
                                        <p:cTn id="40" dur="500" fill="hold"/>
                                        <p:tgtEl>
                                          <p:spTgt spid="293902"/>
                                        </p:tgtEl>
                                        <p:attrNameLst>
                                          <p:attrName>ppt_x</p:attrName>
                                        </p:attrNameLst>
                                      </p:cBhvr>
                                      <p:tavLst>
                                        <p:tav tm="0">
                                          <p:val>
                                            <p:strVal val="0-#ppt_w/2"/>
                                          </p:val>
                                        </p:tav>
                                        <p:tav tm="100000">
                                          <p:val>
                                            <p:strVal val="#ppt_x"/>
                                          </p:val>
                                        </p:tav>
                                      </p:tavLst>
                                    </p:anim>
                                    <p:anim calcmode="lin" valueType="num">
                                      <p:cBhvr additive="base">
                                        <p:cTn id="41" dur="500" fill="hold"/>
                                        <p:tgtEl>
                                          <p:spTgt spid="293902"/>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nodeType="afterEffect">
                                  <p:stCondLst>
                                    <p:cond delay="0"/>
                                  </p:stCondLst>
                                  <p:childTnLst>
                                    <p:set>
                                      <p:cBhvr>
                                        <p:cTn id="44" dur="1" fill="hold">
                                          <p:stCondLst>
                                            <p:cond delay="0"/>
                                          </p:stCondLst>
                                        </p:cTn>
                                        <p:tgtEl>
                                          <p:spTgt spid="293906"/>
                                        </p:tgtEl>
                                        <p:attrNameLst>
                                          <p:attrName>style.visibility</p:attrName>
                                        </p:attrNameLst>
                                      </p:cBhvr>
                                      <p:to>
                                        <p:strVal val="visible"/>
                                      </p:to>
                                    </p:set>
                                    <p:anim calcmode="lin" valueType="num">
                                      <p:cBhvr additive="base">
                                        <p:cTn id="45" dur="500" fill="hold"/>
                                        <p:tgtEl>
                                          <p:spTgt spid="293906"/>
                                        </p:tgtEl>
                                        <p:attrNameLst>
                                          <p:attrName>ppt_x</p:attrName>
                                        </p:attrNameLst>
                                      </p:cBhvr>
                                      <p:tavLst>
                                        <p:tav tm="0">
                                          <p:val>
                                            <p:strVal val="0-#ppt_w/2"/>
                                          </p:val>
                                        </p:tav>
                                        <p:tav tm="100000">
                                          <p:val>
                                            <p:strVal val="#ppt_x"/>
                                          </p:val>
                                        </p:tav>
                                      </p:tavLst>
                                    </p:anim>
                                    <p:anim calcmode="lin" valueType="num">
                                      <p:cBhvr additive="base">
                                        <p:cTn id="46" dur="500" fill="hold"/>
                                        <p:tgtEl>
                                          <p:spTgt spid="2939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p:bldP spid="293893" grpId="0"/>
      <p:bldP spid="2939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文本框 274433"/>
          <p:cNvSpPr txBox="1"/>
          <p:nvPr/>
        </p:nvSpPr>
        <p:spPr>
          <a:xfrm>
            <a:off x="742950" y="590550"/>
            <a:ext cx="7924800" cy="2282825"/>
          </a:xfrm>
          <a:prstGeom prst="rect">
            <a:avLst/>
          </a:prstGeom>
          <a:noFill/>
          <a:ln w="9525">
            <a:noFill/>
          </a:ln>
        </p:spPr>
        <p:txBody>
          <a:bodyPr>
            <a:spAutoFit/>
          </a:bodyPr>
          <a:lstStyle/>
          <a:p>
            <a:pPr indent="571500" algn="just" eaLnBrk="1" hangingPunct="1">
              <a:lnSpc>
                <a:spcPct val="150000"/>
              </a:lnSpc>
              <a:spcBef>
                <a:spcPct val="0"/>
              </a:spcBef>
            </a:pPr>
            <a:r>
              <a:rPr lang="zh-CN" altLang="en-US" b="1" dirty="0">
                <a:latin typeface="Times New Roman" panose="02020603050405020304" pitchFamily="18" charset="0"/>
              </a:rPr>
              <a:t>加一个小圆点，一方面为区别于有效值</a:t>
            </a:r>
            <a:r>
              <a:rPr lang="en-US" altLang="zh-CN" b="1" dirty="0">
                <a:latin typeface="Times New Roman" panose="02020603050405020304" pitchFamily="18" charset="0"/>
              </a:rPr>
              <a:t>I</a:t>
            </a:r>
            <a:r>
              <a:rPr lang="zh-CN" altLang="en-US" b="1" dirty="0">
                <a:latin typeface="Times New Roman" panose="02020603050405020304" pitchFamily="18" charset="0"/>
              </a:rPr>
              <a:t>，另一方面是用来和普通的复数相区别</a:t>
            </a:r>
            <a:r>
              <a:rPr lang="en-US" altLang="zh-CN" b="1" dirty="0">
                <a:latin typeface="Times New Roman" panose="02020603050405020304" pitchFamily="18" charset="0"/>
              </a:rPr>
              <a:t>(</a:t>
            </a:r>
            <a:r>
              <a:rPr lang="zh-CN" altLang="en-US" b="1" dirty="0">
                <a:latin typeface="Times New Roman" panose="02020603050405020304" pitchFamily="18" charset="0"/>
              </a:rPr>
              <a:t>强调它与正弦量的联系</a:t>
            </a:r>
            <a:r>
              <a:rPr lang="en-US" altLang="zh-CN" b="1" dirty="0">
                <a:latin typeface="Times New Roman" panose="02020603050405020304" pitchFamily="18" charset="0"/>
              </a:rPr>
              <a:t>)</a:t>
            </a:r>
            <a:r>
              <a:rPr lang="zh-CN" altLang="en-US" b="1" dirty="0">
                <a:latin typeface="Times New Roman" panose="02020603050405020304" pitchFamily="18" charset="0"/>
              </a:rPr>
              <a:t>。而之所以称“</a:t>
            </a:r>
            <a:r>
              <a:rPr lang="zh-CN" altLang="en-US" b="1" dirty="0">
                <a:solidFill>
                  <a:srgbClr val="6600FF"/>
                </a:solidFill>
                <a:latin typeface="Times New Roman" panose="02020603050405020304" pitchFamily="18" charset="0"/>
              </a:rPr>
              <a:t>相量</a:t>
            </a:r>
            <a:r>
              <a:rPr lang="zh-CN" altLang="en-US" b="1" dirty="0">
                <a:latin typeface="Times New Roman" panose="02020603050405020304" pitchFamily="18" charset="0"/>
              </a:rPr>
              <a:t>”，而不称“</a:t>
            </a:r>
            <a:r>
              <a:rPr lang="zh-CN" altLang="en-US" b="1" dirty="0">
                <a:solidFill>
                  <a:srgbClr val="6600FF"/>
                </a:solidFill>
                <a:latin typeface="Times New Roman" panose="02020603050405020304" pitchFamily="18" charset="0"/>
              </a:rPr>
              <a:t>向量</a:t>
            </a:r>
            <a:r>
              <a:rPr lang="zh-CN" altLang="en-US" b="1" dirty="0">
                <a:latin typeface="Times New Roman" panose="02020603050405020304" pitchFamily="18" charset="0"/>
              </a:rPr>
              <a:t>”，是因为它表示的不是一般意义的向量，而是表示一个正弦量。</a:t>
            </a:r>
            <a:endParaRPr lang="zh-CN" altLang="en-US" b="1">
              <a:latin typeface="Times New Roman" panose="02020603050405020304" pitchFamily="18" charset="0"/>
            </a:endParaRPr>
          </a:p>
        </p:txBody>
      </p:sp>
      <p:sp>
        <p:nvSpPr>
          <p:cNvPr id="274449" name="文本框 274448"/>
          <p:cNvSpPr txBox="1"/>
          <p:nvPr/>
        </p:nvSpPr>
        <p:spPr>
          <a:xfrm>
            <a:off x="320675" y="3184525"/>
            <a:ext cx="8412163" cy="2949575"/>
          </a:xfrm>
          <a:prstGeom prst="rect">
            <a:avLst/>
          </a:prstGeom>
          <a:noFill/>
          <a:ln w="9525" cap="flat" cmpd="sng">
            <a:solidFill>
              <a:srgbClr val="FF33CC"/>
            </a:solidFill>
            <a:prstDash val="solid"/>
            <a:miter/>
            <a:headEnd type="none" w="med" len="med"/>
            <a:tailEnd type="none" w="med" len="med"/>
          </a:ln>
        </p:spPr>
        <p:txBody>
          <a:bodyPr>
            <a:spAutoFit/>
          </a:bodyPr>
          <a:lstStyle/>
          <a:p>
            <a:pPr marL="571500" indent="-571500" eaLnBrk="1" hangingPunct="1">
              <a:lnSpc>
                <a:spcPct val="130000"/>
              </a:lnSpc>
              <a:spcBef>
                <a:spcPct val="0"/>
              </a:spcBef>
            </a:pPr>
            <a:r>
              <a:rPr lang="zh-CN" altLang="en-US" b="1" dirty="0">
                <a:solidFill>
                  <a:srgbClr val="FF0000"/>
                </a:solidFill>
                <a:latin typeface="Times New Roman" panose="02020603050405020304" pitchFamily="18" charset="0"/>
              </a:rPr>
              <a:t>注</a:t>
            </a:r>
            <a:r>
              <a:rPr lang="zh-CN" altLang="en-US" b="1" dirty="0">
                <a:solidFill>
                  <a:schemeClr val="accent1"/>
                </a:solidFill>
                <a:latin typeface="Times New Roman" panose="02020603050405020304" pitchFamily="18" charset="0"/>
              </a:rPr>
              <a:t>：</a:t>
            </a:r>
            <a:r>
              <a:rPr lang="zh-CN" altLang="en-US" b="1" dirty="0">
                <a:latin typeface="Times New Roman" panose="02020603050405020304" pitchFamily="18" charset="0"/>
              </a:rPr>
              <a:t>正弦量</a:t>
            </a:r>
            <a:r>
              <a:rPr lang="zh-CN" altLang="en-US" b="1" dirty="0">
                <a:solidFill>
                  <a:schemeClr val="accent1"/>
                </a:solidFill>
                <a:latin typeface="Times New Roman" panose="02020603050405020304" pitchFamily="18" charset="0"/>
              </a:rPr>
              <a:t>和</a:t>
            </a:r>
            <a:r>
              <a:rPr lang="zh-CN" altLang="en-US" b="1" dirty="0">
                <a:latin typeface="Times New Roman" panose="02020603050405020304" pitchFamily="18" charset="0"/>
              </a:rPr>
              <a:t>相量</a:t>
            </a:r>
            <a:r>
              <a:rPr lang="zh-CN" altLang="en-US" b="1" dirty="0">
                <a:solidFill>
                  <a:schemeClr val="accent1"/>
                </a:solidFill>
                <a:latin typeface="Times New Roman" panose="02020603050405020304" pitchFamily="18" charset="0"/>
              </a:rPr>
              <a:t>之间的</a:t>
            </a:r>
            <a:r>
              <a:rPr lang="zh-CN" altLang="en-US" b="1" dirty="0">
                <a:latin typeface="Times New Roman" panose="02020603050405020304" pitchFamily="18" charset="0"/>
              </a:rPr>
              <a:t>一一对应关系</a:t>
            </a:r>
            <a:r>
              <a:rPr lang="zh-CN" altLang="en-US" b="1" dirty="0">
                <a:solidFill>
                  <a:schemeClr val="accent1"/>
                </a:solidFill>
                <a:latin typeface="Times New Roman" panose="02020603050405020304" pitchFamily="18" charset="0"/>
              </a:rPr>
              <a:t>实际上是一种“</a:t>
            </a:r>
            <a:r>
              <a:rPr lang="zh-CN" altLang="en-US" b="1" dirty="0">
                <a:solidFill>
                  <a:srgbClr val="660033"/>
                </a:solidFill>
                <a:latin typeface="Times New Roman" panose="02020603050405020304" pitchFamily="18" charset="0"/>
              </a:rPr>
              <a:t>变换</a:t>
            </a:r>
            <a:r>
              <a:rPr lang="zh-CN" altLang="en-US" b="1" dirty="0">
                <a:solidFill>
                  <a:schemeClr val="accent1"/>
                </a:solidFill>
                <a:latin typeface="Times New Roman" panose="02020603050405020304" pitchFamily="18" charset="0"/>
              </a:rPr>
              <a:t>”与“</a:t>
            </a:r>
            <a:r>
              <a:rPr lang="zh-CN" altLang="en-US" b="1" dirty="0">
                <a:solidFill>
                  <a:srgbClr val="660033"/>
                </a:solidFill>
                <a:latin typeface="Times New Roman" panose="02020603050405020304" pitchFamily="18" charset="0"/>
              </a:rPr>
              <a:t>反变换</a:t>
            </a:r>
            <a:r>
              <a:rPr lang="zh-CN" altLang="en-US" b="1" dirty="0">
                <a:solidFill>
                  <a:schemeClr val="accent1"/>
                </a:solidFill>
                <a:latin typeface="Times New Roman" panose="02020603050405020304" pitchFamily="18" charset="0"/>
              </a:rPr>
              <a:t>”的思想：</a:t>
            </a:r>
          </a:p>
          <a:p>
            <a:pPr marL="571500" indent="-571500" eaLnBrk="1" hangingPunct="1">
              <a:lnSpc>
                <a:spcPct val="130000"/>
              </a:lnSpc>
              <a:spcBef>
                <a:spcPct val="0"/>
              </a:spcBef>
            </a:pPr>
            <a:r>
              <a:rPr lang="zh-CN" altLang="en-US" b="1" dirty="0">
                <a:solidFill>
                  <a:schemeClr val="accent1"/>
                </a:solidFill>
                <a:latin typeface="Times New Roman" panose="02020603050405020304" pitchFamily="18" charset="0"/>
              </a:rPr>
              <a:t>        </a:t>
            </a:r>
            <a:r>
              <a:rPr lang="zh-CN" altLang="en-US" b="1" dirty="0">
                <a:latin typeface="Times New Roman" panose="02020603050405020304" pitchFamily="18" charset="0"/>
              </a:rPr>
              <a:t>正弦量</a:t>
            </a:r>
            <a:r>
              <a:rPr lang="zh-CN" altLang="en-US" b="1" dirty="0">
                <a:solidFill>
                  <a:schemeClr val="accent1"/>
                </a:solidFill>
                <a:latin typeface="Times New Roman" panose="02020603050405020304" pitchFamily="18" charset="0"/>
              </a:rPr>
              <a:t>“</a:t>
            </a:r>
            <a:r>
              <a:rPr lang="zh-CN" altLang="en-US" b="1" dirty="0">
                <a:solidFill>
                  <a:srgbClr val="660033"/>
                </a:solidFill>
                <a:latin typeface="Times New Roman" panose="02020603050405020304" pitchFamily="18" charset="0"/>
              </a:rPr>
              <a:t>变换</a:t>
            </a:r>
            <a:r>
              <a:rPr lang="zh-CN" altLang="en-US" b="1" dirty="0">
                <a:solidFill>
                  <a:schemeClr val="accent1"/>
                </a:solidFill>
                <a:latin typeface="Times New Roman" panose="02020603050405020304" pitchFamily="18" charset="0"/>
              </a:rPr>
              <a:t>”为</a:t>
            </a:r>
            <a:r>
              <a:rPr lang="zh-CN" altLang="en-US" b="1" dirty="0">
                <a:latin typeface="Times New Roman" panose="02020603050405020304" pitchFamily="18" charset="0"/>
              </a:rPr>
              <a:t>相量</a:t>
            </a:r>
            <a:r>
              <a:rPr lang="zh-CN" altLang="en-US" b="1" dirty="0">
                <a:solidFill>
                  <a:schemeClr val="accent1"/>
                </a:solidFill>
                <a:latin typeface="Times New Roman" panose="02020603050405020304" pitchFamily="18" charset="0"/>
              </a:rPr>
              <a:t>的</a:t>
            </a:r>
            <a:r>
              <a:rPr lang="zh-CN" altLang="en-US" b="1" dirty="0">
                <a:solidFill>
                  <a:srgbClr val="6600FF"/>
                </a:solidFill>
                <a:latin typeface="Times New Roman" panose="02020603050405020304" pitchFamily="18" charset="0"/>
              </a:rPr>
              <a:t>规则</a:t>
            </a:r>
            <a:r>
              <a:rPr lang="zh-CN" altLang="en-US" b="1" dirty="0">
                <a:solidFill>
                  <a:schemeClr val="accent1"/>
                </a:solidFill>
                <a:latin typeface="Times New Roman" panose="02020603050405020304" pitchFamily="18" charset="0"/>
              </a:rPr>
              <a:t>：取正弦量的有效值作为模， 初相作为辐角。</a:t>
            </a:r>
          </a:p>
          <a:p>
            <a:pPr marL="571500" indent="-571500" eaLnBrk="1" hangingPunct="1">
              <a:lnSpc>
                <a:spcPct val="130000"/>
              </a:lnSpc>
              <a:spcBef>
                <a:spcPct val="0"/>
              </a:spcBef>
            </a:pPr>
            <a:r>
              <a:rPr lang="zh-CN" altLang="en-US" b="1" dirty="0">
                <a:solidFill>
                  <a:schemeClr val="accent1"/>
                </a:solidFill>
                <a:latin typeface="Times New Roman" panose="02020603050405020304" pitchFamily="18" charset="0"/>
              </a:rPr>
              <a:t>        </a:t>
            </a:r>
            <a:r>
              <a:rPr lang="zh-CN" altLang="en-US" b="1" dirty="0">
                <a:latin typeface="Times New Roman" panose="02020603050405020304" pitchFamily="18" charset="0"/>
              </a:rPr>
              <a:t>相量</a:t>
            </a:r>
            <a:r>
              <a:rPr lang="zh-CN" altLang="en-US" b="1" dirty="0">
                <a:solidFill>
                  <a:schemeClr val="accent1"/>
                </a:solidFill>
                <a:latin typeface="Times New Roman" panose="02020603050405020304" pitchFamily="18" charset="0"/>
              </a:rPr>
              <a:t> “</a:t>
            </a:r>
            <a:r>
              <a:rPr lang="zh-CN" altLang="en-US" b="1" dirty="0">
                <a:solidFill>
                  <a:srgbClr val="660033"/>
                </a:solidFill>
                <a:latin typeface="Times New Roman" panose="02020603050405020304" pitchFamily="18" charset="0"/>
              </a:rPr>
              <a:t>反变换</a:t>
            </a:r>
            <a:r>
              <a:rPr lang="zh-CN" altLang="en-US" b="1" dirty="0">
                <a:solidFill>
                  <a:schemeClr val="accent1"/>
                </a:solidFill>
                <a:latin typeface="Times New Roman" panose="02020603050405020304" pitchFamily="18" charset="0"/>
              </a:rPr>
              <a:t>”为</a:t>
            </a:r>
            <a:r>
              <a:rPr lang="zh-CN" altLang="en-US" b="1" dirty="0">
                <a:latin typeface="Times New Roman" panose="02020603050405020304" pitchFamily="18" charset="0"/>
              </a:rPr>
              <a:t>正弦量</a:t>
            </a:r>
            <a:r>
              <a:rPr lang="zh-CN" altLang="en-US" b="1" dirty="0">
                <a:solidFill>
                  <a:schemeClr val="accent1"/>
                </a:solidFill>
                <a:latin typeface="Times New Roman" panose="02020603050405020304" pitchFamily="18" charset="0"/>
              </a:rPr>
              <a:t>的</a:t>
            </a:r>
            <a:r>
              <a:rPr lang="zh-CN" altLang="en-US" b="1" dirty="0">
                <a:solidFill>
                  <a:srgbClr val="6600FF"/>
                </a:solidFill>
                <a:latin typeface="Times New Roman" panose="02020603050405020304" pitchFamily="18" charset="0"/>
              </a:rPr>
              <a:t>规则</a:t>
            </a:r>
            <a:r>
              <a:rPr lang="zh-CN" altLang="en-US" b="1" dirty="0">
                <a:solidFill>
                  <a:schemeClr val="accent1"/>
                </a:solidFill>
                <a:latin typeface="Times New Roman" panose="02020603050405020304" pitchFamily="18" charset="0"/>
              </a:rPr>
              <a:t>：取相量的模作为有效值</a:t>
            </a:r>
            <a:r>
              <a:rPr lang="en-US" altLang="zh-CN" b="1" dirty="0">
                <a:solidFill>
                  <a:schemeClr val="accent1"/>
                </a:solidFill>
                <a:latin typeface="Times New Roman" panose="02020603050405020304" pitchFamily="18" charset="0"/>
              </a:rPr>
              <a:t>, </a:t>
            </a:r>
            <a:r>
              <a:rPr lang="zh-CN" altLang="en-US" b="1" dirty="0">
                <a:solidFill>
                  <a:schemeClr val="accent1"/>
                </a:solidFill>
                <a:latin typeface="Times New Roman" panose="02020603050405020304" pitchFamily="18" charset="0"/>
              </a:rPr>
              <a:t>辐角作为初相，角频率取正弦量的角频率。</a:t>
            </a:r>
            <a:endParaRPr lang="zh-CN" altLang="en-US" b="1">
              <a:solidFill>
                <a:schemeClr val="accent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barn(outVertical)">
                                      <p:cBhvr>
                                        <p:cTn id="7" dur="500"/>
                                        <p:tgtEl>
                                          <p:spTgt spid="2744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74449"/>
                                        </p:tgtEl>
                                        <p:attrNameLst>
                                          <p:attrName>style.visibility</p:attrName>
                                        </p:attrNameLst>
                                      </p:cBhvr>
                                      <p:to>
                                        <p:strVal val="visible"/>
                                      </p:to>
                                    </p:set>
                                    <p:anim calcmode="lin" valueType="num">
                                      <p:cBhvr additive="base">
                                        <p:cTn id="12" dur="500" fill="hold"/>
                                        <p:tgtEl>
                                          <p:spTgt spid="274449"/>
                                        </p:tgtEl>
                                        <p:attrNameLst>
                                          <p:attrName>ppt_x</p:attrName>
                                        </p:attrNameLst>
                                      </p:cBhvr>
                                      <p:tavLst>
                                        <p:tav tm="0">
                                          <p:val>
                                            <p:strVal val="1+#ppt_w/2"/>
                                          </p:val>
                                        </p:tav>
                                        <p:tav tm="100000">
                                          <p:val>
                                            <p:strVal val="#ppt_x"/>
                                          </p:val>
                                        </p:tav>
                                      </p:tavLst>
                                    </p:anim>
                                    <p:anim calcmode="lin" valueType="num">
                                      <p:cBhvr additive="base">
                                        <p:cTn id="13" dur="500" fill="hold"/>
                                        <p:tgtEl>
                                          <p:spTgt spid="274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p:bldP spid="2744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75" name="矩形 275474"/>
          <p:cNvSpPr/>
          <p:nvPr/>
        </p:nvSpPr>
        <p:spPr>
          <a:xfrm>
            <a:off x="708025" y="1543050"/>
            <a:ext cx="7499350"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同样可以建立</a:t>
            </a:r>
            <a:r>
              <a:rPr lang="zh-CN" altLang="en-US" b="1" dirty="0">
                <a:solidFill>
                  <a:srgbClr val="FF33CC"/>
                </a:solidFill>
                <a:latin typeface="Times New Roman" panose="02020603050405020304" pitchFamily="18" charset="0"/>
              </a:rPr>
              <a:t>正弦电压</a:t>
            </a:r>
            <a:r>
              <a:rPr lang="zh-CN" altLang="en-US" b="1" dirty="0">
                <a:latin typeface="Times New Roman" panose="02020603050405020304" pitchFamily="18" charset="0"/>
              </a:rPr>
              <a:t>与</a:t>
            </a:r>
            <a:r>
              <a:rPr lang="zh-CN" altLang="en-US" b="1" dirty="0">
                <a:solidFill>
                  <a:srgbClr val="FF33CC"/>
                </a:solidFill>
                <a:latin typeface="Times New Roman" panose="02020603050405020304" pitchFamily="18" charset="0"/>
              </a:rPr>
              <a:t>复指数函数</a:t>
            </a:r>
            <a:r>
              <a:rPr lang="zh-CN" altLang="en-US" b="1" dirty="0">
                <a:latin typeface="Times New Roman" panose="02020603050405020304" pitchFamily="18" charset="0"/>
              </a:rPr>
              <a:t>的一一对应关系：</a:t>
            </a:r>
          </a:p>
        </p:txBody>
      </p:sp>
      <p:grpSp>
        <p:nvGrpSpPr>
          <p:cNvPr id="275476" name="组合 275475"/>
          <p:cNvGrpSpPr/>
          <p:nvPr/>
        </p:nvGrpSpPr>
        <p:grpSpPr>
          <a:xfrm>
            <a:off x="825500" y="2473325"/>
            <a:ext cx="7129463" cy="587375"/>
            <a:chOff x="648" y="514"/>
            <a:chExt cx="4491" cy="370"/>
          </a:xfrm>
        </p:grpSpPr>
        <p:graphicFrame>
          <p:nvGraphicFramePr>
            <p:cNvPr id="275477" name="对象 275476"/>
            <p:cNvGraphicFramePr/>
            <p:nvPr/>
          </p:nvGraphicFramePr>
          <p:xfrm>
            <a:off x="648" y="615"/>
            <a:ext cx="4491" cy="269"/>
          </p:xfrm>
          <a:graphic>
            <a:graphicData uri="http://schemas.openxmlformats.org/presentationml/2006/ole">
              <mc:AlternateContent xmlns:mc="http://schemas.openxmlformats.org/markup-compatibility/2006">
                <mc:Choice xmlns:v="urn:schemas-microsoft-com:vml" Requires="v">
                  <p:oleObj spid="_x0000_s14491" r:id="rId3" imgW="5062855" imgH="304800" progId="Equation.DSMT4">
                    <p:embed/>
                  </p:oleObj>
                </mc:Choice>
                <mc:Fallback>
                  <p:oleObj r:id="rId3" imgW="5062855" imgH="304800" progId="Equation.DSMT4">
                    <p:embed/>
                    <p:pic>
                      <p:nvPicPr>
                        <p:cNvPr id="0" name="图片 3503"/>
                        <p:cNvPicPr/>
                        <p:nvPr/>
                      </p:nvPicPr>
                      <p:blipFill>
                        <a:blip r:embed="rId4"/>
                        <a:stretch>
                          <a:fillRect/>
                        </a:stretch>
                      </p:blipFill>
                      <p:spPr>
                        <a:xfrm>
                          <a:off x="648" y="615"/>
                          <a:ext cx="4491" cy="269"/>
                        </a:xfrm>
                        <a:prstGeom prst="rect">
                          <a:avLst/>
                        </a:prstGeom>
                        <a:noFill/>
                        <a:ln w="38100">
                          <a:noFill/>
                          <a:miter/>
                        </a:ln>
                      </p:spPr>
                    </p:pic>
                  </p:oleObj>
                </mc:Fallback>
              </mc:AlternateContent>
            </a:graphicData>
          </a:graphic>
        </p:graphicFrame>
        <p:sp>
          <p:nvSpPr>
            <p:cNvPr id="275478" name="矩形 275477"/>
            <p:cNvSpPr/>
            <p:nvPr/>
          </p:nvSpPr>
          <p:spPr>
            <a:xfrm>
              <a:off x="2701" y="514"/>
              <a:ext cx="1188" cy="288"/>
            </a:xfrm>
            <a:prstGeom prst="rect">
              <a:avLst/>
            </a:prstGeom>
            <a:noFill/>
            <a:ln w="9525">
              <a:noFill/>
            </a:ln>
          </p:spPr>
          <p:txBody>
            <a:bodyPr>
              <a:spAutoFit/>
            </a:bodyPr>
            <a:lstStyle/>
            <a:p>
              <a:r>
                <a:rPr lang="zh-CN" altLang="en-US" b="1" dirty="0">
                  <a:solidFill>
                    <a:srgbClr val="2520F2"/>
                  </a:solidFill>
                  <a:latin typeface="Times New Roman" panose="02020603050405020304" pitchFamily="18" charset="0"/>
                </a:rPr>
                <a:t>一一对应</a:t>
              </a:r>
            </a:p>
          </p:txBody>
        </p:sp>
      </p:grpSp>
      <p:sp>
        <p:nvSpPr>
          <p:cNvPr id="275479" name="矩形 275478"/>
          <p:cNvSpPr/>
          <p:nvPr/>
        </p:nvSpPr>
        <p:spPr>
          <a:xfrm>
            <a:off x="825500" y="3657600"/>
            <a:ext cx="6889750"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也可以建立</a:t>
            </a:r>
            <a:r>
              <a:rPr lang="zh-CN" altLang="en-US" b="1" dirty="0">
                <a:solidFill>
                  <a:srgbClr val="FF33CC"/>
                </a:solidFill>
                <a:latin typeface="Times New Roman" panose="02020603050405020304" pitchFamily="18" charset="0"/>
              </a:rPr>
              <a:t>正弦电压</a:t>
            </a:r>
            <a:r>
              <a:rPr lang="zh-CN" altLang="en-US" b="1" dirty="0">
                <a:latin typeface="Times New Roman" panose="02020603050405020304" pitchFamily="18" charset="0"/>
              </a:rPr>
              <a:t>与</a:t>
            </a:r>
            <a:r>
              <a:rPr lang="zh-CN" altLang="en-US" b="1" dirty="0">
                <a:solidFill>
                  <a:srgbClr val="FF33CC"/>
                </a:solidFill>
                <a:latin typeface="Times New Roman" panose="02020603050405020304" pitchFamily="18" charset="0"/>
              </a:rPr>
              <a:t>电压相量</a:t>
            </a:r>
            <a:r>
              <a:rPr lang="zh-CN" altLang="en-US" b="1" dirty="0">
                <a:latin typeface="Times New Roman" panose="02020603050405020304" pitchFamily="18" charset="0"/>
              </a:rPr>
              <a:t>的一一对应关系：</a:t>
            </a:r>
          </a:p>
        </p:txBody>
      </p:sp>
      <p:grpSp>
        <p:nvGrpSpPr>
          <p:cNvPr id="275480" name="组合 275479"/>
          <p:cNvGrpSpPr/>
          <p:nvPr/>
        </p:nvGrpSpPr>
        <p:grpSpPr>
          <a:xfrm>
            <a:off x="1019175" y="4797425"/>
            <a:ext cx="6535738" cy="587375"/>
            <a:chOff x="746" y="1270"/>
            <a:chExt cx="4117" cy="370"/>
          </a:xfrm>
        </p:grpSpPr>
        <p:graphicFrame>
          <p:nvGraphicFramePr>
            <p:cNvPr id="275481" name="对象 275480"/>
            <p:cNvGraphicFramePr/>
            <p:nvPr/>
          </p:nvGraphicFramePr>
          <p:xfrm>
            <a:off x="746" y="1281"/>
            <a:ext cx="4117" cy="359"/>
          </p:xfrm>
          <a:graphic>
            <a:graphicData uri="http://schemas.openxmlformats.org/presentationml/2006/ole">
              <mc:AlternateContent xmlns:mc="http://schemas.openxmlformats.org/markup-compatibility/2006">
                <mc:Choice xmlns:v="urn:schemas-microsoft-com:vml" Requires="v">
                  <p:oleObj spid="_x0000_s14492" r:id="rId5" imgW="4328795" imgH="381000" progId="Equation.DSMT4">
                    <p:embed/>
                  </p:oleObj>
                </mc:Choice>
                <mc:Fallback>
                  <p:oleObj r:id="rId5" imgW="4328795" imgH="381000" progId="Equation.DSMT4">
                    <p:embed/>
                    <p:pic>
                      <p:nvPicPr>
                        <p:cNvPr id="0" name="图片 3507"/>
                        <p:cNvPicPr/>
                        <p:nvPr/>
                      </p:nvPicPr>
                      <p:blipFill>
                        <a:blip r:embed="rId6"/>
                        <a:stretch>
                          <a:fillRect/>
                        </a:stretch>
                      </p:blipFill>
                      <p:spPr>
                        <a:xfrm>
                          <a:off x="746" y="1281"/>
                          <a:ext cx="4117" cy="359"/>
                        </a:xfrm>
                        <a:prstGeom prst="rect">
                          <a:avLst/>
                        </a:prstGeom>
                        <a:noFill/>
                        <a:ln w="38100">
                          <a:noFill/>
                          <a:miter/>
                        </a:ln>
                      </p:spPr>
                    </p:pic>
                  </p:oleObj>
                </mc:Fallback>
              </mc:AlternateContent>
            </a:graphicData>
          </a:graphic>
        </p:graphicFrame>
        <p:sp>
          <p:nvSpPr>
            <p:cNvPr id="275482" name="矩形 275481"/>
            <p:cNvSpPr/>
            <p:nvPr/>
          </p:nvSpPr>
          <p:spPr>
            <a:xfrm>
              <a:off x="3001" y="1270"/>
              <a:ext cx="1187" cy="288"/>
            </a:xfrm>
            <a:prstGeom prst="rect">
              <a:avLst/>
            </a:prstGeom>
            <a:noFill/>
            <a:ln w="9525">
              <a:noFill/>
            </a:ln>
          </p:spPr>
          <p:txBody>
            <a:bodyPr>
              <a:spAutoFit/>
            </a:bodyPr>
            <a:lstStyle/>
            <a:p>
              <a:r>
                <a:rPr lang="zh-CN" altLang="en-US" b="1" dirty="0">
                  <a:solidFill>
                    <a:srgbClr val="2520F2"/>
                  </a:solidFill>
                  <a:latin typeface="Times New Roman" panose="02020603050405020304" pitchFamily="18" charset="0"/>
                </a:rPr>
                <a:t>一一对应</a:t>
              </a:r>
            </a:p>
          </p:txBody>
        </p:sp>
      </p:grpSp>
      <p:graphicFrame>
        <p:nvGraphicFramePr>
          <p:cNvPr id="10" name="对象 9"/>
          <p:cNvGraphicFramePr/>
          <p:nvPr>
            <p:extLst>
              <p:ext uri="{D42A27DB-BD31-4B8C-83A1-F6EECF244321}">
                <p14:modId xmlns:p14="http://schemas.microsoft.com/office/powerpoint/2010/main" val="3915234758"/>
              </p:ext>
            </p:extLst>
          </p:nvPr>
        </p:nvGraphicFramePr>
        <p:xfrm>
          <a:off x="6201997" y="4774444"/>
          <a:ext cx="387945" cy="650799"/>
        </p:xfrm>
        <a:graphic>
          <a:graphicData uri="http://schemas.openxmlformats.org/presentationml/2006/ole">
            <mc:AlternateContent xmlns:mc="http://schemas.openxmlformats.org/markup-compatibility/2006">
              <mc:Choice xmlns:v="urn:schemas-microsoft-com:vml" Requires="v">
                <p:oleObj spid="_x0000_s14493" r:id="rId7" imgW="165100" imgH="278765" progId="Equation.3">
                  <p:embed/>
                </p:oleObj>
              </mc:Choice>
              <mc:Fallback>
                <p:oleObj r:id="rId7" imgW="165100" imgH="278765" progId="Equation.3">
                  <p:embed/>
                  <p:pic>
                    <p:nvPicPr>
                      <p:cNvPr id="294928" name="对象 294927"/>
                      <p:cNvPicPr/>
                      <p:nvPr/>
                    </p:nvPicPr>
                    <p:blipFill>
                      <a:blip r:embed="rId8"/>
                      <a:stretch>
                        <a:fillRect/>
                      </a:stretch>
                    </p:blipFill>
                    <p:spPr>
                      <a:xfrm>
                        <a:off x="6201997" y="4774444"/>
                        <a:ext cx="387945" cy="650799"/>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5475"/>
                                        </p:tgtEl>
                                        <p:attrNameLst>
                                          <p:attrName>style.visibility</p:attrName>
                                        </p:attrNameLst>
                                      </p:cBhvr>
                                      <p:to>
                                        <p:strVal val="visible"/>
                                      </p:to>
                                    </p:set>
                                    <p:anim calcmode="lin" valueType="num">
                                      <p:cBhvr additive="base">
                                        <p:cTn id="7" dur="500" fill="hold"/>
                                        <p:tgtEl>
                                          <p:spTgt spid="275475"/>
                                        </p:tgtEl>
                                        <p:attrNameLst>
                                          <p:attrName>ppt_x</p:attrName>
                                        </p:attrNameLst>
                                      </p:cBhvr>
                                      <p:tavLst>
                                        <p:tav tm="0">
                                          <p:val>
                                            <p:strVal val="0-#ppt_w/2"/>
                                          </p:val>
                                        </p:tav>
                                        <p:tav tm="100000">
                                          <p:val>
                                            <p:strVal val="#ppt_x"/>
                                          </p:val>
                                        </p:tav>
                                      </p:tavLst>
                                    </p:anim>
                                    <p:anim calcmode="lin" valueType="num">
                                      <p:cBhvr additive="base">
                                        <p:cTn id="8" dur="500" fill="hold"/>
                                        <p:tgtEl>
                                          <p:spTgt spid="2754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5476"/>
                                        </p:tgtEl>
                                        <p:attrNameLst>
                                          <p:attrName>style.visibility</p:attrName>
                                        </p:attrNameLst>
                                      </p:cBhvr>
                                      <p:to>
                                        <p:strVal val="visible"/>
                                      </p:to>
                                    </p:set>
                                    <p:anim calcmode="lin" valueType="num">
                                      <p:cBhvr additive="base">
                                        <p:cTn id="13" dur="500" fill="hold"/>
                                        <p:tgtEl>
                                          <p:spTgt spid="275476"/>
                                        </p:tgtEl>
                                        <p:attrNameLst>
                                          <p:attrName>ppt_x</p:attrName>
                                        </p:attrNameLst>
                                      </p:cBhvr>
                                      <p:tavLst>
                                        <p:tav tm="0">
                                          <p:val>
                                            <p:strVal val="0-#ppt_w/2"/>
                                          </p:val>
                                        </p:tav>
                                        <p:tav tm="100000">
                                          <p:val>
                                            <p:strVal val="#ppt_x"/>
                                          </p:val>
                                        </p:tav>
                                      </p:tavLst>
                                    </p:anim>
                                    <p:anim calcmode="lin" valueType="num">
                                      <p:cBhvr additive="base">
                                        <p:cTn id="14" dur="500" fill="hold"/>
                                        <p:tgtEl>
                                          <p:spTgt spid="2754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5479"/>
                                        </p:tgtEl>
                                        <p:attrNameLst>
                                          <p:attrName>style.visibility</p:attrName>
                                        </p:attrNameLst>
                                      </p:cBhvr>
                                      <p:to>
                                        <p:strVal val="visible"/>
                                      </p:to>
                                    </p:set>
                                    <p:anim calcmode="lin" valueType="num">
                                      <p:cBhvr additive="base">
                                        <p:cTn id="19" dur="500" fill="hold"/>
                                        <p:tgtEl>
                                          <p:spTgt spid="275479"/>
                                        </p:tgtEl>
                                        <p:attrNameLst>
                                          <p:attrName>ppt_x</p:attrName>
                                        </p:attrNameLst>
                                      </p:cBhvr>
                                      <p:tavLst>
                                        <p:tav tm="0">
                                          <p:val>
                                            <p:strVal val="0-#ppt_w/2"/>
                                          </p:val>
                                        </p:tav>
                                        <p:tav tm="100000">
                                          <p:val>
                                            <p:strVal val="#ppt_x"/>
                                          </p:val>
                                        </p:tav>
                                      </p:tavLst>
                                    </p:anim>
                                    <p:anim calcmode="lin" valueType="num">
                                      <p:cBhvr additive="base">
                                        <p:cTn id="20" dur="500" fill="hold"/>
                                        <p:tgtEl>
                                          <p:spTgt spid="2754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5480"/>
                                        </p:tgtEl>
                                        <p:attrNameLst>
                                          <p:attrName>style.visibility</p:attrName>
                                        </p:attrNameLst>
                                      </p:cBhvr>
                                      <p:to>
                                        <p:strVal val="visible"/>
                                      </p:to>
                                    </p:set>
                                    <p:anim calcmode="lin" valueType="num">
                                      <p:cBhvr additive="base">
                                        <p:cTn id="25" dur="500" fill="hold"/>
                                        <p:tgtEl>
                                          <p:spTgt spid="275480"/>
                                        </p:tgtEl>
                                        <p:attrNameLst>
                                          <p:attrName>ppt_x</p:attrName>
                                        </p:attrNameLst>
                                      </p:cBhvr>
                                      <p:tavLst>
                                        <p:tav tm="0">
                                          <p:val>
                                            <p:strVal val="0-#ppt_w/2"/>
                                          </p:val>
                                        </p:tav>
                                        <p:tav tm="100000">
                                          <p:val>
                                            <p:strVal val="#ppt_x"/>
                                          </p:val>
                                        </p:tav>
                                      </p:tavLst>
                                    </p:anim>
                                    <p:anim calcmode="lin" valueType="num">
                                      <p:cBhvr additive="base">
                                        <p:cTn id="26" dur="500" fill="hold"/>
                                        <p:tgtEl>
                                          <p:spTgt spid="2754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75" grpId="0"/>
      <p:bldP spid="27547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文本框 294915"/>
          <p:cNvSpPr txBox="1"/>
          <p:nvPr/>
        </p:nvSpPr>
        <p:spPr>
          <a:xfrm>
            <a:off x="247650" y="1371600"/>
            <a:ext cx="8267700" cy="1187450"/>
          </a:xfrm>
          <a:prstGeom prst="rect">
            <a:avLst/>
          </a:prstGeom>
          <a:noFill/>
          <a:ln w="9525">
            <a:noFill/>
          </a:ln>
        </p:spPr>
        <p:txBody>
          <a:bodyPr>
            <a:spAutoFit/>
          </a:bodyPr>
          <a:lstStyle/>
          <a:p>
            <a:pPr marL="1143000" indent="-1143000" eaLnBrk="1" hangingPunct="1">
              <a:lnSpc>
                <a:spcPct val="150000"/>
              </a:lnSpc>
              <a:spcBef>
                <a:spcPct val="0"/>
              </a:spcBef>
            </a:pPr>
            <a:r>
              <a:rPr lang="en-US" altLang="zh-CN" b="1" dirty="0">
                <a:solidFill>
                  <a:schemeClr val="accent1"/>
                </a:solidFill>
                <a:latin typeface="Times New Roman" panose="02020603050405020304" pitchFamily="18" charset="0"/>
              </a:rPr>
              <a:t>               </a:t>
            </a:r>
            <a:r>
              <a:rPr lang="zh-CN" altLang="en-US" b="1" dirty="0">
                <a:solidFill>
                  <a:schemeClr val="accent1"/>
                </a:solidFill>
                <a:latin typeface="Times New Roman" panose="02020603050405020304" pitchFamily="18" charset="0"/>
              </a:rPr>
              <a:t>相量是一个复数，故可以和复数一样在复平面上用有向线段表示：</a:t>
            </a:r>
            <a:endParaRPr lang="zh-CN" altLang="en-US" b="1">
              <a:solidFill>
                <a:schemeClr val="accent1"/>
              </a:solidFill>
              <a:latin typeface="Times New Roman" panose="02020603050405020304" pitchFamily="18" charset="0"/>
            </a:endParaRPr>
          </a:p>
        </p:txBody>
      </p:sp>
      <p:graphicFrame>
        <p:nvGraphicFramePr>
          <p:cNvPr id="294917" name="对象 294916"/>
          <p:cNvGraphicFramePr/>
          <p:nvPr/>
        </p:nvGraphicFramePr>
        <p:xfrm>
          <a:off x="3151188" y="3043238"/>
          <a:ext cx="4986337" cy="430212"/>
        </p:xfrm>
        <a:graphic>
          <a:graphicData uri="http://schemas.openxmlformats.org/presentationml/2006/ole">
            <mc:AlternateContent xmlns:mc="http://schemas.openxmlformats.org/markup-compatibility/2006">
              <mc:Choice xmlns:v="urn:schemas-microsoft-com:vml" Requires="v">
                <p:oleObj spid="_x0000_s15590" r:id="rId3" imgW="3502025" imgH="304800" progId="Equation.DSMT4">
                  <p:embed/>
                </p:oleObj>
              </mc:Choice>
              <mc:Fallback>
                <p:oleObj r:id="rId3" imgW="3502025" imgH="304800" progId="Equation.DSMT4">
                  <p:embed/>
                  <p:pic>
                    <p:nvPicPr>
                      <p:cNvPr id="0" name="图片 3505"/>
                      <p:cNvPicPr/>
                      <p:nvPr/>
                    </p:nvPicPr>
                    <p:blipFill>
                      <a:blip r:embed="rId4"/>
                      <a:stretch>
                        <a:fillRect/>
                      </a:stretch>
                    </p:blipFill>
                    <p:spPr>
                      <a:xfrm>
                        <a:off x="3151188" y="3043238"/>
                        <a:ext cx="4986337" cy="430212"/>
                      </a:xfrm>
                      <a:prstGeom prst="rect">
                        <a:avLst/>
                      </a:prstGeom>
                      <a:noFill/>
                      <a:ln w="38100">
                        <a:noFill/>
                        <a:miter/>
                      </a:ln>
                    </p:spPr>
                  </p:pic>
                </p:oleObj>
              </mc:Fallback>
            </mc:AlternateContent>
          </a:graphicData>
        </a:graphic>
      </p:graphicFrame>
      <p:graphicFrame>
        <p:nvGraphicFramePr>
          <p:cNvPr id="294918" name="对象 294917"/>
          <p:cNvGraphicFramePr/>
          <p:nvPr/>
        </p:nvGraphicFramePr>
        <p:xfrm>
          <a:off x="3041650" y="3938588"/>
          <a:ext cx="5095875" cy="452437"/>
        </p:xfrm>
        <a:graphic>
          <a:graphicData uri="http://schemas.openxmlformats.org/presentationml/2006/ole">
            <mc:AlternateContent xmlns:mc="http://schemas.openxmlformats.org/markup-compatibility/2006">
              <mc:Choice xmlns:v="urn:schemas-microsoft-com:vml" Requires="v">
                <p:oleObj spid="_x0000_s15591" r:id="rId5" imgW="3413125" imgH="304800" progId="Equation.DSMT4">
                  <p:embed/>
                </p:oleObj>
              </mc:Choice>
              <mc:Fallback>
                <p:oleObj r:id="rId5" imgW="3413125" imgH="304800" progId="Equation.DSMT4">
                  <p:embed/>
                  <p:pic>
                    <p:nvPicPr>
                      <p:cNvPr id="0" name="图片 3502"/>
                      <p:cNvPicPr/>
                      <p:nvPr/>
                    </p:nvPicPr>
                    <p:blipFill>
                      <a:blip r:embed="rId6"/>
                      <a:stretch>
                        <a:fillRect/>
                      </a:stretch>
                    </p:blipFill>
                    <p:spPr>
                      <a:xfrm>
                        <a:off x="3041650" y="3938588"/>
                        <a:ext cx="5095875" cy="452437"/>
                      </a:xfrm>
                      <a:prstGeom prst="rect">
                        <a:avLst/>
                      </a:prstGeom>
                      <a:noFill/>
                      <a:ln w="38100">
                        <a:noFill/>
                        <a:miter/>
                      </a:ln>
                    </p:spPr>
                  </p:pic>
                </p:oleObj>
              </mc:Fallback>
            </mc:AlternateContent>
          </a:graphicData>
        </a:graphic>
      </p:graphicFrame>
      <p:sp>
        <p:nvSpPr>
          <p:cNvPr id="294919" name="文本框 294918"/>
          <p:cNvSpPr txBox="1"/>
          <p:nvPr/>
        </p:nvSpPr>
        <p:spPr>
          <a:xfrm>
            <a:off x="3627454" y="5016500"/>
            <a:ext cx="5287945" cy="830997"/>
          </a:xfrm>
          <a:prstGeom prst="rect">
            <a:avLst/>
          </a:prstGeom>
          <a:noFill/>
          <a:ln w="9525">
            <a:noFill/>
          </a:ln>
        </p:spPr>
        <p:txBody>
          <a:bodyPr wrap="square">
            <a:spAutoFit/>
          </a:bodyPr>
          <a:lstStyle/>
          <a:p>
            <a:pPr marL="285750" indent="-285750" algn="just" eaLnBrk="1" hangingPunct="1">
              <a:spcBef>
                <a:spcPct val="0"/>
              </a:spcBef>
            </a:pPr>
            <a:r>
              <a:rPr lang="zh-CN" altLang="en-US" b="1" dirty="0">
                <a:solidFill>
                  <a:srgbClr val="660033"/>
                </a:solidFill>
                <a:latin typeface="Times New Roman" panose="02020603050405020304" pitchFamily="18" charset="0"/>
                <a:sym typeface="Symbol" panose="05050102010706020507" pitchFamily="18" charset="2"/>
              </a:rPr>
              <a:t>一般情况，</a:t>
            </a:r>
            <a:r>
              <a:rPr lang="zh-CN" altLang="en-US" b="1" dirty="0">
                <a:solidFill>
                  <a:srgbClr val="FF0000"/>
                </a:solidFill>
                <a:latin typeface="Times New Roman" panose="02020603050405020304" pitchFamily="18" charset="0"/>
              </a:rPr>
              <a:t>不同频率</a:t>
            </a:r>
            <a:r>
              <a:rPr lang="zh-CN" altLang="en-US" b="1" dirty="0">
                <a:solidFill>
                  <a:srgbClr val="660033"/>
                </a:solidFill>
                <a:latin typeface="Times New Roman" panose="02020603050405020304" pitchFamily="18" charset="0"/>
              </a:rPr>
              <a:t>的相量不能画在一张相量图上。</a:t>
            </a:r>
            <a:endParaRPr lang="zh-CN" altLang="en-US" b="1" dirty="0">
              <a:solidFill>
                <a:srgbClr val="660033"/>
              </a:solidFill>
              <a:latin typeface="宋体" panose="02010600030101010101" pitchFamily="2" charset="-122"/>
            </a:endParaRPr>
          </a:p>
        </p:txBody>
      </p:sp>
      <p:grpSp>
        <p:nvGrpSpPr>
          <p:cNvPr id="294920" name="组合 294919"/>
          <p:cNvGrpSpPr/>
          <p:nvPr/>
        </p:nvGrpSpPr>
        <p:grpSpPr>
          <a:xfrm>
            <a:off x="628650" y="3771900"/>
            <a:ext cx="2190750" cy="1985963"/>
            <a:chOff x="360" y="612"/>
            <a:chExt cx="1152" cy="1065"/>
          </a:xfrm>
        </p:grpSpPr>
        <p:sp>
          <p:nvSpPr>
            <p:cNvPr id="294921" name="直接连接符 294920"/>
            <p:cNvSpPr/>
            <p:nvPr/>
          </p:nvSpPr>
          <p:spPr>
            <a:xfrm>
              <a:off x="360" y="1672"/>
              <a:ext cx="1152" cy="0"/>
            </a:xfrm>
            <a:prstGeom prst="line">
              <a:avLst/>
            </a:prstGeom>
            <a:ln w="9525" cap="rnd" cmpd="sng">
              <a:solidFill>
                <a:schemeClr val="tx1"/>
              </a:solidFill>
              <a:prstDash val="sysDot"/>
              <a:headEnd type="none" w="med" len="med"/>
              <a:tailEnd type="none" w="med" len="med"/>
            </a:ln>
          </p:spPr>
        </p:sp>
        <p:sp>
          <p:nvSpPr>
            <p:cNvPr id="294922" name="直接连接符 294921"/>
            <p:cNvSpPr/>
            <p:nvPr/>
          </p:nvSpPr>
          <p:spPr>
            <a:xfrm flipV="1">
              <a:off x="360" y="1288"/>
              <a:ext cx="960" cy="384"/>
            </a:xfrm>
            <a:prstGeom prst="line">
              <a:avLst/>
            </a:prstGeom>
            <a:ln w="28575" cap="flat" cmpd="sng">
              <a:solidFill>
                <a:srgbClr val="3333FF"/>
              </a:solidFill>
              <a:prstDash val="solid"/>
              <a:headEnd type="none" w="med" len="med"/>
              <a:tailEnd type="stealth" w="sm" len="med"/>
            </a:ln>
          </p:spPr>
        </p:sp>
        <p:sp>
          <p:nvSpPr>
            <p:cNvPr id="294923" name="任意多边形 294922"/>
            <p:cNvSpPr/>
            <p:nvPr/>
          </p:nvSpPr>
          <p:spPr>
            <a:xfrm>
              <a:off x="684" y="1552"/>
              <a:ext cx="16" cy="120"/>
            </a:xfrm>
            <a:custGeom>
              <a:avLst/>
              <a:gdLst/>
              <a:ahLst/>
              <a:cxnLst/>
              <a:rect l="0" t="0" r="0" b="0"/>
              <a:pathLst>
                <a:path w="16" h="120">
                  <a:moveTo>
                    <a:pt x="0" y="120"/>
                  </a:moveTo>
                  <a:cubicBezTo>
                    <a:pt x="16" y="71"/>
                    <a:pt x="0" y="49"/>
                    <a:pt x="0" y="0"/>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294924" name="文本框 294923"/>
            <p:cNvSpPr txBox="1"/>
            <p:nvPr/>
          </p:nvSpPr>
          <p:spPr>
            <a:xfrm>
              <a:off x="688" y="1432"/>
              <a:ext cx="392" cy="245"/>
            </a:xfrm>
            <a:prstGeom prst="rect">
              <a:avLst/>
            </a:prstGeom>
            <a:noFill/>
            <a:ln w="9525">
              <a:noFill/>
            </a:ln>
          </p:spPr>
          <p:txBody>
            <a:bodyPr>
              <a:spAutoFit/>
            </a:bodyPr>
            <a:lstStyle/>
            <a:p>
              <a:pPr eaLnBrk="1" hangingPunct="1">
                <a:spcBef>
                  <a:spcPct val="0"/>
                </a:spcBef>
              </a:pPr>
              <a:r>
                <a:rPr lang="en-US" altLang="zh-CN" b="1" i="1">
                  <a:latin typeface="Symbol" panose="05050102010706020507" pitchFamily="18" charset="2"/>
                  <a:sym typeface="Symbol" panose="05050102010706020507" pitchFamily="18" charset="2"/>
                </a:rPr>
                <a:t></a:t>
              </a:r>
              <a:endParaRPr lang="en-US" altLang="zh-CN" b="1">
                <a:latin typeface="Times New Roman" panose="02020603050405020304" pitchFamily="18" charset="0"/>
              </a:endParaRPr>
            </a:p>
          </p:txBody>
        </p:sp>
        <p:sp>
          <p:nvSpPr>
            <p:cNvPr id="294925" name="直接连接符 294924"/>
            <p:cNvSpPr/>
            <p:nvPr/>
          </p:nvSpPr>
          <p:spPr>
            <a:xfrm flipV="1">
              <a:off x="360" y="808"/>
              <a:ext cx="672" cy="864"/>
            </a:xfrm>
            <a:prstGeom prst="line">
              <a:avLst/>
            </a:prstGeom>
            <a:ln w="9525" cap="flat" cmpd="sng">
              <a:solidFill>
                <a:srgbClr val="FF0000"/>
              </a:solidFill>
              <a:prstDash val="solid"/>
              <a:headEnd type="none" w="med" len="med"/>
              <a:tailEnd type="stealth" w="sm" len="med"/>
            </a:ln>
          </p:spPr>
        </p:sp>
        <p:sp>
          <p:nvSpPr>
            <p:cNvPr id="294926" name="任意多边形 294925"/>
            <p:cNvSpPr/>
            <p:nvPr/>
          </p:nvSpPr>
          <p:spPr>
            <a:xfrm>
              <a:off x="516" y="1480"/>
              <a:ext cx="48" cy="192"/>
            </a:xfrm>
            <a:custGeom>
              <a:avLst/>
              <a:gdLst/>
              <a:ahLst/>
              <a:cxnLst/>
              <a:rect l="0" t="0" r="0" b="0"/>
              <a:pathLst>
                <a:path w="48" h="192">
                  <a:moveTo>
                    <a:pt x="48" y="192"/>
                  </a:moveTo>
                  <a:cubicBezTo>
                    <a:pt x="38" y="152"/>
                    <a:pt x="34" y="112"/>
                    <a:pt x="24" y="72"/>
                  </a:cubicBezTo>
                  <a:cubicBezTo>
                    <a:pt x="18" y="47"/>
                    <a:pt x="0" y="0"/>
                    <a:pt x="0" y="0"/>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294927" name="文本框 294926"/>
            <p:cNvSpPr txBox="1"/>
            <p:nvPr/>
          </p:nvSpPr>
          <p:spPr>
            <a:xfrm>
              <a:off x="576" y="1262"/>
              <a:ext cx="181" cy="245"/>
            </a:xfrm>
            <a:prstGeom prst="rect">
              <a:avLst/>
            </a:prstGeom>
            <a:noFill/>
            <a:ln w="9525">
              <a:noFill/>
            </a:ln>
          </p:spPr>
          <p:txBody>
            <a:bodyPr wrap="none" anchor="t">
              <a:spAutoFit/>
            </a:bodyPr>
            <a:lstStyle/>
            <a:p>
              <a:pPr eaLnBrk="1" hangingPunct="1">
                <a:spcBef>
                  <a:spcPct val="0"/>
                </a:spcBef>
              </a:pPr>
              <a:r>
                <a:rPr lang="en-US" altLang="zh-CN" b="1">
                  <a:latin typeface="Symbol" panose="05050102010706020507" pitchFamily="18" charset="2"/>
                </a:rPr>
                <a:t>q</a:t>
              </a:r>
              <a:endParaRPr lang="en-US" altLang="zh-CN" b="1">
                <a:latin typeface="Times New Roman" panose="02020603050405020304" pitchFamily="18" charset="0"/>
              </a:endParaRPr>
            </a:p>
          </p:txBody>
        </p:sp>
        <p:graphicFrame>
          <p:nvGraphicFramePr>
            <p:cNvPr id="294928" name="对象 294927"/>
            <p:cNvGraphicFramePr/>
            <p:nvPr/>
          </p:nvGraphicFramePr>
          <p:xfrm>
            <a:off x="744" y="612"/>
            <a:ext cx="204" cy="349"/>
          </p:xfrm>
          <a:graphic>
            <a:graphicData uri="http://schemas.openxmlformats.org/presentationml/2006/ole">
              <mc:AlternateContent xmlns:mc="http://schemas.openxmlformats.org/markup-compatibility/2006">
                <mc:Choice xmlns:v="urn:schemas-microsoft-com:vml" Requires="v">
                  <p:oleObj spid="_x0000_s15592" r:id="rId7" imgW="165100" imgH="278765" progId="Equation.3">
                    <p:embed/>
                  </p:oleObj>
                </mc:Choice>
                <mc:Fallback>
                  <p:oleObj r:id="rId7" imgW="165100" imgH="278765" progId="Equation.3">
                    <p:embed/>
                    <p:pic>
                      <p:nvPicPr>
                        <p:cNvPr id="0" name="图片 3504"/>
                        <p:cNvPicPr/>
                        <p:nvPr/>
                      </p:nvPicPr>
                      <p:blipFill>
                        <a:blip r:embed="rId8"/>
                        <a:stretch>
                          <a:fillRect/>
                        </a:stretch>
                      </p:blipFill>
                      <p:spPr>
                        <a:xfrm>
                          <a:off x="744" y="612"/>
                          <a:ext cx="204" cy="349"/>
                        </a:xfrm>
                        <a:prstGeom prst="rect">
                          <a:avLst/>
                        </a:prstGeom>
                        <a:noFill/>
                        <a:ln w="38100">
                          <a:noFill/>
                          <a:miter/>
                        </a:ln>
                      </p:spPr>
                    </p:pic>
                  </p:oleObj>
                </mc:Fallback>
              </mc:AlternateContent>
            </a:graphicData>
          </a:graphic>
        </p:graphicFrame>
        <p:graphicFrame>
          <p:nvGraphicFramePr>
            <p:cNvPr id="294929" name="对象 294928"/>
            <p:cNvGraphicFramePr/>
            <p:nvPr/>
          </p:nvGraphicFramePr>
          <p:xfrm>
            <a:off x="1344" y="1092"/>
            <a:ext cx="156" cy="331"/>
          </p:xfrm>
          <a:graphic>
            <a:graphicData uri="http://schemas.openxmlformats.org/presentationml/2006/ole">
              <mc:AlternateContent xmlns:mc="http://schemas.openxmlformats.org/markup-compatibility/2006">
                <mc:Choice xmlns:v="urn:schemas-microsoft-com:vml" Requires="v">
                  <p:oleObj spid="_x0000_s15593" r:id="rId9" imgW="127000" imgH="266065" progId="Equation.3">
                    <p:embed/>
                  </p:oleObj>
                </mc:Choice>
                <mc:Fallback>
                  <p:oleObj r:id="rId9" imgW="127000" imgH="266065" progId="Equation.3">
                    <p:embed/>
                    <p:pic>
                      <p:nvPicPr>
                        <p:cNvPr id="0" name="图片 3506"/>
                        <p:cNvPicPr/>
                        <p:nvPr/>
                      </p:nvPicPr>
                      <p:blipFill>
                        <a:blip r:embed="rId10"/>
                        <a:stretch>
                          <a:fillRect/>
                        </a:stretch>
                      </p:blipFill>
                      <p:spPr>
                        <a:xfrm>
                          <a:off x="1344" y="1092"/>
                          <a:ext cx="156" cy="331"/>
                        </a:xfrm>
                        <a:prstGeom prst="rect">
                          <a:avLst/>
                        </a:prstGeom>
                        <a:noFill/>
                        <a:ln w="38100">
                          <a:noFill/>
                          <a:miter/>
                        </a:ln>
                      </p:spPr>
                    </p:pic>
                  </p:oleObj>
                </mc:Fallback>
              </mc:AlternateContent>
            </a:graphicData>
          </a:graphic>
        </p:graphicFrame>
        <p:sp>
          <p:nvSpPr>
            <p:cNvPr id="294930" name="直接连接符 294929"/>
            <p:cNvSpPr/>
            <p:nvPr/>
          </p:nvSpPr>
          <p:spPr>
            <a:xfrm flipV="1">
              <a:off x="360" y="808"/>
              <a:ext cx="0" cy="864"/>
            </a:xfrm>
            <a:prstGeom prst="line">
              <a:avLst/>
            </a:prstGeom>
            <a:ln w="9525" cap="rnd" cmpd="sng">
              <a:solidFill>
                <a:schemeClr val="tx1"/>
              </a:solidFill>
              <a:prstDash val="sysDot"/>
              <a:headEnd type="none" w="med" len="med"/>
              <a:tailEnd type="none" w="med" len="med"/>
            </a:ln>
          </p:spPr>
        </p:sp>
      </p:grpSp>
      <p:sp>
        <p:nvSpPr>
          <p:cNvPr id="294932" name="矩形 294931"/>
          <p:cNvSpPr/>
          <p:nvPr/>
        </p:nvSpPr>
        <p:spPr>
          <a:xfrm>
            <a:off x="1243013" y="849313"/>
            <a:ext cx="1327150" cy="519112"/>
          </a:xfrm>
          <a:prstGeom prst="rect">
            <a:avLst/>
          </a:prstGeom>
          <a:noFill/>
          <a:ln w="19050">
            <a:noFill/>
          </a:ln>
        </p:spPr>
        <p:txBody>
          <a:bodyPr wrap="none" anchor="t">
            <a:spAutoFit/>
          </a:bodyPr>
          <a:lstStyle/>
          <a:p>
            <a:r>
              <a:rPr lang="en-US" altLang="zh-CN" b="1" dirty="0">
                <a:latin typeface="Times New Roman" panose="02020603050405020304" pitchFamily="18" charset="0"/>
              </a:rPr>
              <a:t> </a:t>
            </a:r>
            <a:r>
              <a:rPr lang="zh-CN" altLang="en-US" sz="2800" b="1" dirty="0">
                <a:solidFill>
                  <a:srgbClr val="FF0000"/>
                </a:solidFill>
                <a:latin typeface="Times New Roman" panose="02020603050405020304" pitchFamily="18" charset="0"/>
              </a:rPr>
              <a:t>相量图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4916"/>
                                        </p:tgtEl>
                                        <p:attrNameLst>
                                          <p:attrName>style.visibility</p:attrName>
                                        </p:attrNameLst>
                                      </p:cBhvr>
                                      <p:to>
                                        <p:strVal val="visible"/>
                                      </p:to>
                                    </p:set>
                                    <p:anim calcmode="lin" valueType="num">
                                      <p:cBhvr additive="base">
                                        <p:cTn id="7" dur="500" fill="hold"/>
                                        <p:tgtEl>
                                          <p:spTgt spid="294916"/>
                                        </p:tgtEl>
                                        <p:attrNameLst>
                                          <p:attrName>ppt_x</p:attrName>
                                        </p:attrNameLst>
                                      </p:cBhvr>
                                      <p:tavLst>
                                        <p:tav tm="0">
                                          <p:val>
                                            <p:strVal val="0-#ppt_w/2"/>
                                          </p:val>
                                        </p:tav>
                                        <p:tav tm="100000">
                                          <p:val>
                                            <p:strVal val="#ppt_x"/>
                                          </p:val>
                                        </p:tav>
                                      </p:tavLst>
                                    </p:anim>
                                    <p:anim calcmode="lin" valueType="num">
                                      <p:cBhvr additive="base">
                                        <p:cTn id="8" dur="500" fill="hold"/>
                                        <p:tgtEl>
                                          <p:spTgt spid="2949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4920"/>
                                        </p:tgtEl>
                                        <p:attrNameLst>
                                          <p:attrName>style.visibility</p:attrName>
                                        </p:attrNameLst>
                                      </p:cBhvr>
                                      <p:to>
                                        <p:strVal val="visible"/>
                                      </p:to>
                                    </p:set>
                                    <p:anim calcmode="lin" valueType="num">
                                      <p:cBhvr additive="base">
                                        <p:cTn id="13" dur="500" fill="hold"/>
                                        <p:tgtEl>
                                          <p:spTgt spid="294920"/>
                                        </p:tgtEl>
                                        <p:attrNameLst>
                                          <p:attrName>ppt_x</p:attrName>
                                        </p:attrNameLst>
                                      </p:cBhvr>
                                      <p:tavLst>
                                        <p:tav tm="0">
                                          <p:val>
                                            <p:strVal val="0-#ppt_w/2"/>
                                          </p:val>
                                        </p:tav>
                                        <p:tav tm="100000">
                                          <p:val>
                                            <p:strVal val="#ppt_x"/>
                                          </p:val>
                                        </p:tav>
                                      </p:tavLst>
                                    </p:anim>
                                    <p:anim calcmode="lin" valueType="num">
                                      <p:cBhvr additive="base">
                                        <p:cTn id="14" dur="500" fill="hold"/>
                                        <p:tgtEl>
                                          <p:spTgt spid="2949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4917"/>
                                        </p:tgtEl>
                                        <p:attrNameLst>
                                          <p:attrName>style.visibility</p:attrName>
                                        </p:attrNameLst>
                                      </p:cBhvr>
                                      <p:to>
                                        <p:strVal val="visible"/>
                                      </p:to>
                                    </p:set>
                                    <p:anim calcmode="lin" valueType="num">
                                      <p:cBhvr additive="base">
                                        <p:cTn id="19" dur="500" fill="hold"/>
                                        <p:tgtEl>
                                          <p:spTgt spid="294917"/>
                                        </p:tgtEl>
                                        <p:attrNameLst>
                                          <p:attrName>ppt_x</p:attrName>
                                        </p:attrNameLst>
                                      </p:cBhvr>
                                      <p:tavLst>
                                        <p:tav tm="0">
                                          <p:val>
                                            <p:strVal val="0-#ppt_w/2"/>
                                          </p:val>
                                        </p:tav>
                                        <p:tav tm="100000">
                                          <p:val>
                                            <p:strVal val="#ppt_x"/>
                                          </p:val>
                                        </p:tav>
                                      </p:tavLst>
                                    </p:anim>
                                    <p:anim calcmode="lin" valueType="num">
                                      <p:cBhvr additive="base">
                                        <p:cTn id="20" dur="500" fill="hold"/>
                                        <p:tgtEl>
                                          <p:spTgt spid="2949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4918"/>
                                        </p:tgtEl>
                                        <p:attrNameLst>
                                          <p:attrName>style.visibility</p:attrName>
                                        </p:attrNameLst>
                                      </p:cBhvr>
                                      <p:to>
                                        <p:strVal val="visible"/>
                                      </p:to>
                                    </p:set>
                                    <p:anim calcmode="lin" valueType="num">
                                      <p:cBhvr additive="base">
                                        <p:cTn id="25" dur="500" fill="hold"/>
                                        <p:tgtEl>
                                          <p:spTgt spid="294918"/>
                                        </p:tgtEl>
                                        <p:attrNameLst>
                                          <p:attrName>ppt_x</p:attrName>
                                        </p:attrNameLst>
                                      </p:cBhvr>
                                      <p:tavLst>
                                        <p:tav tm="0">
                                          <p:val>
                                            <p:strVal val="0-#ppt_w/2"/>
                                          </p:val>
                                        </p:tav>
                                        <p:tav tm="100000">
                                          <p:val>
                                            <p:strVal val="#ppt_x"/>
                                          </p:val>
                                        </p:tav>
                                      </p:tavLst>
                                    </p:anim>
                                    <p:anim calcmode="lin" valueType="num">
                                      <p:cBhvr additive="base">
                                        <p:cTn id="26"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4919"/>
                                        </p:tgtEl>
                                        <p:attrNameLst>
                                          <p:attrName>style.visibility</p:attrName>
                                        </p:attrNameLst>
                                      </p:cBhvr>
                                      <p:to>
                                        <p:strVal val="visible"/>
                                      </p:to>
                                    </p:set>
                                    <p:anim calcmode="lin" valueType="num">
                                      <p:cBhvr additive="base">
                                        <p:cTn id="31" dur="500" fill="hold"/>
                                        <p:tgtEl>
                                          <p:spTgt spid="294919"/>
                                        </p:tgtEl>
                                        <p:attrNameLst>
                                          <p:attrName>ppt_x</p:attrName>
                                        </p:attrNameLst>
                                      </p:cBhvr>
                                      <p:tavLst>
                                        <p:tav tm="0">
                                          <p:val>
                                            <p:strVal val="0-#ppt_w/2"/>
                                          </p:val>
                                        </p:tav>
                                        <p:tav tm="100000">
                                          <p:val>
                                            <p:strVal val="#ppt_x"/>
                                          </p:val>
                                        </p:tav>
                                      </p:tavLst>
                                    </p:anim>
                                    <p:anim calcmode="lin" valueType="num">
                                      <p:cBhvr additive="base">
                                        <p:cTn id="32" dur="500" fill="hold"/>
                                        <p:tgtEl>
                                          <p:spTgt spid="2949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P spid="2949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矩形 245763"/>
          <p:cNvSpPr/>
          <p:nvPr/>
        </p:nvSpPr>
        <p:spPr>
          <a:xfrm>
            <a:off x="561975" y="309514"/>
            <a:ext cx="7943850" cy="2308324"/>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所谓</a:t>
            </a:r>
            <a:r>
              <a:rPr lang="zh-CN" altLang="en-US" b="1" dirty="0">
                <a:solidFill>
                  <a:srgbClr val="FF0000"/>
                </a:solidFill>
                <a:latin typeface="Times New Roman" panose="02020603050405020304" pitchFamily="18" charset="0"/>
              </a:rPr>
              <a:t>正弦电流电路</a:t>
            </a:r>
            <a:r>
              <a:rPr lang="zh-CN" altLang="en-US" b="1" dirty="0">
                <a:latin typeface="Times New Roman" panose="02020603050405020304" pitchFamily="18" charset="0"/>
              </a:rPr>
              <a:t>（</a:t>
            </a:r>
            <a:r>
              <a:rPr lang="en-US" altLang="zh-CN" b="1" dirty="0">
                <a:latin typeface="Times New Roman" panose="02020603050405020304" pitchFamily="18" charset="0"/>
              </a:rPr>
              <a:t>Sinusoidal Current Circuit)</a:t>
            </a:r>
            <a:r>
              <a:rPr lang="zh-CN" altLang="en-US" b="1" dirty="0">
                <a:latin typeface="Times New Roman" panose="02020603050405020304" pitchFamily="18" charset="0"/>
              </a:rPr>
              <a:t>，是指由正弦电源激励，电路中各部分电压和电流的稳态响应均按同频正弦规律变化的电路。处于这种</a:t>
            </a:r>
            <a:r>
              <a:rPr lang="zh-CN" altLang="en-US" b="1" dirty="0">
                <a:solidFill>
                  <a:schemeClr val="accent6">
                    <a:lumMod val="60000"/>
                    <a:lumOff val="40000"/>
                  </a:schemeClr>
                </a:solidFill>
                <a:latin typeface="Times New Roman" panose="02020603050405020304" pitchFamily="18" charset="0"/>
              </a:rPr>
              <a:t>稳定状态</a:t>
            </a:r>
            <a:r>
              <a:rPr lang="zh-CN" altLang="en-US" b="1" dirty="0">
                <a:latin typeface="Times New Roman" panose="02020603050405020304" pitchFamily="18" charset="0"/>
              </a:rPr>
              <a:t>的电路又称为</a:t>
            </a:r>
            <a:r>
              <a:rPr lang="zh-CN" altLang="en-US" b="1" u="sng" dirty="0">
                <a:solidFill>
                  <a:srgbClr val="6600FF"/>
                </a:solidFill>
                <a:latin typeface="Times New Roman" panose="02020603050405020304" pitchFamily="18" charset="0"/>
              </a:rPr>
              <a:t>正弦稳态电路</a:t>
            </a:r>
            <a:r>
              <a:rPr lang="zh-CN" altLang="en-US" b="1" dirty="0">
                <a:latin typeface="Times New Roman" panose="02020603050405020304" pitchFamily="18" charset="0"/>
              </a:rPr>
              <a:t>。 </a:t>
            </a:r>
          </a:p>
        </p:txBody>
      </p:sp>
      <p:sp>
        <p:nvSpPr>
          <p:cNvPr id="245766" name="矩形 245765"/>
          <p:cNvSpPr/>
          <p:nvPr/>
        </p:nvSpPr>
        <p:spPr>
          <a:xfrm>
            <a:off x="566738" y="3206750"/>
            <a:ext cx="6270625" cy="639763"/>
          </a:xfrm>
          <a:prstGeom prst="rect">
            <a:avLst/>
          </a:prstGeom>
          <a:noFill/>
          <a:ln w="19050">
            <a:noFill/>
          </a:ln>
        </p:spPr>
        <p:txBody>
          <a:bodyPr anchor="ctr">
            <a:spAutoFit/>
          </a:bodyPr>
          <a:lstStyle/>
          <a:p>
            <a:pPr>
              <a:lnSpc>
                <a:spcPct val="150000"/>
              </a:lnSpc>
              <a:spcBef>
                <a:spcPct val="0"/>
              </a:spcBef>
            </a:pPr>
            <a:r>
              <a:rPr lang="en-US" altLang="zh-CN" b="1">
                <a:solidFill>
                  <a:srgbClr val="FF33CC"/>
                </a:solidFill>
                <a:latin typeface="Times New Roman" panose="02020603050405020304" pitchFamily="18"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正弦信号容易产生，应用广泛。 </a:t>
            </a:r>
          </a:p>
        </p:txBody>
      </p:sp>
      <p:sp>
        <p:nvSpPr>
          <p:cNvPr id="245767" name="矩形 245766"/>
          <p:cNvSpPr/>
          <p:nvPr/>
        </p:nvSpPr>
        <p:spPr>
          <a:xfrm>
            <a:off x="361950" y="2652713"/>
            <a:ext cx="3554413"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研究正弦电流电路的</a:t>
            </a:r>
            <a:r>
              <a:rPr lang="zh-CN" altLang="en-US" b="1" dirty="0">
                <a:solidFill>
                  <a:srgbClr val="FF0000"/>
                </a:solidFill>
                <a:latin typeface="Times New Roman" panose="02020603050405020304" pitchFamily="18" charset="0"/>
              </a:rPr>
              <a:t>意义</a:t>
            </a:r>
          </a:p>
        </p:txBody>
      </p:sp>
      <p:sp>
        <p:nvSpPr>
          <p:cNvPr id="245768" name="矩形 245767"/>
          <p:cNvSpPr/>
          <p:nvPr/>
        </p:nvSpPr>
        <p:spPr>
          <a:xfrm>
            <a:off x="561975" y="3875088"/>
            <a:ext cx="7639050" cy="2282825"/>
          </a:xfrm>
          <a:prstGeom prst="rect">
            <a:avLst/>
          </a:prstGeom>
          <a:noFill/>
          <a:ln w="19050">
            <a:noFill/>
          </a:ln>
        </p:spPr>
        <p:txBody>
          <a:bodyPr anchor="ctr">
            <a:spAutoFit/>
          </a:bodyPr>
          <a:lstStyle/>
          <a:p>
            <a:pPr>
              <a:lnSpc>
                <a:spcPct val="150000"/>
              </a:lnSpc>
              <a:spcBef>
                <a:spcPct val="0"/>
              </a:spcBef>
            </a:pPr>
            <a:r>
              <a:rPr lang="en-US" altLang="zh-CN" b="1">
                <a:solidFill>
                  <a:srgbClr val="FF33CC"/>
                </a:solidFill>
                <a:latin typeface="Times New Roman" panose="02020603050405020304" pitchFamily="18" charset="0"/>
              </a:rPr>
              <a:t>2</a:t>
            </a:r>
            <a:r>
              <a:rPr lang="en-US" altLang="zh-CN" b="1" dirty="0">
                <a:latin typeface="Times New Roman" panose="02020603050405020304" pitchFamily="18" charset="0"/>
              </a:rPr>
              <a:t>. </a:t>
            </a:r>
            <a:r>
              <a:rPr lang="zh-CN" altLang="en-US" b="1" dirty="0">
                <a:latin typeface="Times New Roman" panose="02020603050405020304" pitchFamily="18" charset="0"/>
              </a:rPr>
              <a:t>从信号分析的角度来看，正弦信号进行各种运算，如加减、积分和微分运算后仍为同频正弦信号。因此，当多个同频正弦电源作用于线性电路时，根据线性电路的叠加性质，电路全部稳态响应皆为同一频率的正弦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blinds(horizontal)">
                                      <p:cBhvr>
                                        <p:cTn id="7" dur="500"/>
                                        <p:tgtEl>
                                          <p:spTgt spid="2457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5767"/>
                                        </p:tgtEl>
                                        <p:attrNameLst>
                                          <p:attrName>style.visibility</p:attrName>
                                        </p:attrNameLst>
                                      </p:cBhvr>
                                      <p:to>
                                        <p:strVal val="visible"/>
                                      </p:to>
                                    </p:set>
                                    <p:anim calcmode="lin" valueType="num">
                                      <p:cBhvr additive="base">
                                        <p:cTn id="12" dur="500" fill="hold"/>
                                        <p:tgtEl>
                                          <p:spTgt spid="245767"/>
                                        </p:tgtEl>
                                        <p:attrNameLst>
                                          <p:attrName>ppt_x</p:attrName>
                                        </p:attrNameLst>
                                      </p:cBhvr>
                                      <p:tavLst>
                                        <p:tav tm="0">
                                          <p:val>
                                            <p:strVal val="0-#ppt_w/2"/>
                                          </p:val>
                                        </p:tav>
                                        <p:tav tm="100000">
                                          <p:val>
                                            <p:strVal val="#ppt_x"/>
                                          </p:val>
                                        </p:tav>
                                      </p:tavLst>
                                    </p:anim>
                                    <p:anim calcmode="lin" valueType="num">
                                      <p:cBhvr additive="base">
                                        <p:cTn id="13" dur="500" fill="hold"/>
                                        <p:tgtEl>
                                          <p:spTgt spid="24576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5766"/>
                                        </p:tgtEl>
                                        <p:attrNameLst>
                                          <p:attrName>style.visibility</p:attrName>
                                        </p:attrNameLst>
                                      </p:cBhvr>
                                      <p:to>
                                        <p:strVal val="visible"/>
                                      </p:to>
                                    </p:set>
                                    <p:animEffect transition="in" filter="wipe(left)">
                                      <p:cBhvr>
                                        <p:cTn id="18" dur="500"/>
                                        <p:tgtEl>
                                          <p:spTgt spid="2457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5768"/>
                                        </p:tgtEl>
                                        <p:attrNameLst>
                                          <p:attrName>style.visibility</p:attrName>
                                        </p:attrNameLst>
                                      </p:cBhvr>
                                      <p:to>
                                        <p:strVal val="visible"/>
                                      </p:to>
                                    </p:set>
                                    <p:animEffect transition="in" filter="wipe(left)">
                                      <p:cBhvr>
                                        <p:cTn id="23" dur="500"/>
                                        <p:tgtEl>
                                          <p:spTgt spid="245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p:bldP spid="245766" grpId="0"/>
      <p:bldP spid="245767" grpId="0"/>
      <p:bldP spid="2457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文本框 276481"/>
          <p:cNvSpPr txBox="1"/>
          <p:nvPr/>
        </p:nvSpPr>
        <p:spPr>
          <a:xfrm>
            <a:off x="152400" y="801688"/>
            <a:ext cx="8991600"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下面来看看与正弦量</a:t>
            </a:r>
            <a:r>
              <a:rPr lang="en-US" altLang="zh-CN" b="1" dirty="0">
                <a:latin typeface="Times New Roman" panose="02020603050405020304" pitchFamily="18" charset="0"/>
              </a:rPr>
              <a:t>(</a:t>
            </a:r>
            <a:r>
              <a:rPr lang="zh-CN" altLang="en-US" b="1" dirty="0">
                <a:latin typeface="Times New Roman" panose="02020603050405020304" pitchFamily="18" charset="0"/>
              </a:rPr>
              <a:t>以电流为例</a:t>
            </a:r>
            <a:r>
              <a:rPr lang="en-US" altLang="zh-CN" b="1" dirty="0">
                <a:latin typeface="Times New Roman" panose="02020603050405020304" pitchFamily="18" charset="0"/>
              </a:rPr>
              <a:t>)</a:t>
            </a:r>
            <a:r>
              <a:rPr lang="zh-CN" altLang="en-US" b="1" dirty="0">
                <a:latin typeface="Times New Roman" panose="02020603050405020304" pitchFamily="18" charset="0"/>
              </a:rPr>
              <a:t>对应的复指数函数的</a:t>
            </a:r>
            <a:r>
              <a:rPr lang="zh-CN" altLang="en-US" b="1" dirty="0">
                <a:solidFill>
                  <a:srgbClr val="FF0000"/>
                </a:solidFill>
                <a:effectLst>
                  <a:outerShdw blurRad="38100" dist="38100" dir="2700000">
                    <a:srgbClr val="000000"/>
                  </a:outerShdw>
                </a:effectLst>
                <a:latin typeface="Times New Roman" panose="02020603050405020304" pitchFamily="18" charset="0"/>
              </a:rPr>
              <a:t>几何意义</a:t>
            </a:r>
            <a:r>
              <a:rPr lang="zh-CN" altLang="en-US" b="1" dirty="0">
                <a:effectLst>
                  <a:outerShdw blurRad="38100" dist="38100" dir="2700000">
                    <a:srgbClr val="FFFFFF"/>
                  </a:outerShdw>
                </a:effectLst>
                <a:latin typeface="Times New Roman" panose="02020603050405020304" pitchFamily="18" charset="0"/>
              </a:rPr>
              <a:t>：</a:t>
            </a:r>
            <a:endParaRPr lang="zh-CN" altLang="en-US" b="1">
              <a:latin typeface="Times New Roman" panose="02020603050405020304" pitchFamily="18" charset="0"/>
            </a:endParaRPr>
          </a:p>
        </p:txBody>
      </p:sp>
      <p:grpSp>
        <p:nvGrpSpPr>
          <p:cNvPr id="276483" name="组合 276482"/>
          <p:cNvGrpSpPr/>
          <p:nvPr/>
        </p:nvGrpSpPr>
        <p:grpSpPr>
          <a:xfrm>
            <a:off x="739775" y="4529138"/>
            <a:ext cx="8061325" cy="881062"/>
            <a:chOff x="370" y="3516"/>
            <a:chExt cx="5078" cy="555"/>
          </a:xfrm>
        </p:grpSpPr>
        <p:sp>
          <p:nvSpPr>
            <p:cNvPr id="276484" name="矩形 276483"/>
            <p:cNvSpPr/>
            <p:nvPr/>
          </p:nvSpPr>
          <p:spPr>
            <a:xfrm>
              <a:off x="370" y="3553"/>
              <a:ext cx="5078" cy="518"/>
            </a:xfrm>
            <a:prstGeom prst="rect">
              <a:avLst/>
            </a:prstGeom>
            <a:noFill/>
            <a:ln w="9525">
              <a:noFill/>
            </a:ln>
          </p:spPr>
          <p:txBody>
            <a:bodyPr>
              <a:spAutoFit/>
            </a:bodyPr>
            <a:lstStyle/>
            <a:p>
              <a:pPr indent="3619500"/>
              <a:r>
                <a:rPr lang="zh-CN" altLang="en-US" b="1" dirty="0">
                  <a:latin typeface="Times New Roman" panose="02020603050405020304" pitchFamily="18" charset="0"/>
                  <a:sym typeface="Symbol" panose="05050102010706020507" pitchFamily="18" charset="2"/>
                </a:rPr>
                <a:t>知，正弦电流</a:t>
              </a:r>
              <a:r>
                <a:rPr lang="en-US" altLang="zh-CN" b="1" i="1" dirty="0" err="1">
                  <a:latin typeface="Times New Roman" panose="02020603050405020304" pitchFamily="18" charset="0"/>
                  <a:sym typeface="Symbol" panose="05050102010706020507" pitchFamily="18" charset="2"/>
                </a:rPr>
                <a:t>i</a:t>
              </a:r>
              <a:r>
                <a:rPr lang="zh-CN" altLang="en-US" b="1" dirty="0">
                  <a:latin typeface="Times New Roman" panose="02020603050405020304" pitchFamily="18" charset="0"/>
                  <a:sym typeface="Symbol" panose="05050102010706020507" pitchFamily="18" charset="2"/>
                </a:rPr>
                <a:t>等于对应的</a:t>
              </a:r>
              <a:r>
                <a:rPr lang="zh-CN" altLang="en-US" b="1" dirty="0">
                  <a:solidFill>
                    <a:schemeClr val="accent2"/>
                  </a:solidFill>
                  <a:latin typeface="Times New Roman" panose="02020603050405020304" pitchFamily="18" charset="0"/>
                  <a:sym typeface="Symbol" panose="05050102010706020507" pitchFamily="18" charset="2"/>
                </a:rPr>
                <a:t>旋转相量</a:t>
              </a:r>
              <a:r>
                <a:rPr lang="zh-CN" altLang="en-US" b="1" dirty="0">
                  <a:latin typeface="Times New Roman" panose="02020603050405020304" pitchFamily="18" charset="0"/>
                  <a:sym typeface="Symbol" panose="05050102010706020507" pitchFamily="18" charset="2"/>
                </a:rPr>
                <a:t>在实轴上的投影。</a:t>
              </a:r>
            </a:p>
          </p:txBody>
        </p:sp>
        <p:graphicFrame>
          <p:nvGraphicFramePr>
            <p:cNvPr id="276485" name="对象 276484"/>
            <p:cNvGraphicFramePr/>
            <p:nvPr/>
          </p:nvGraphicFramePr>
          <p:xfrm>
            <a:off x="430" y="3516"/>
            <a:ext cx="2186" cy="372"/>
          </p:xfrm>
          <a:graphic>
            <a:graphicData uri="http://schemas.openxmlformats.org/presentationml/2006/ole">
              <mc:AlternateContent xmlns:mc="http://schemas.openxmlformats.org/markup-compatibility/2006">
                <mc:Choice xmlns:v="urn:schemas-microsoft-com:vml" Requires="v">
                  <p:oleObj spid="_x0000_s16592" r:id="rId3" imgW="2349500" imgH="419100" progId="Equation.DSMT4">
                    <p:embed/>
                  </p:oleObj>
                </mc:Choice>
                <mc:Fallback>
                  <p:oleObj r:id="rId3" imgW="2349500" imgH="419100" progId="Equation.DSMT4">
                    <p:embed/>
                    <p:pic>
                      <p:nvPicPr>
                        <p:cNvPr id="0" name="图片 3508"/>
                        <p:cNvPicPr/>
                        <p:nvPr/>
                      </p:nvPicPr>
                      <p:blipFill>
                        <a:blip r:embed="rId4"/>
                        <a:stretch>
                          <a:fillRect/>
                        </a:stretch>
                      </p:blipFill>
                      <p:spPr>
                        <a:xfrm>
                          <a:off x="430" y="3516"/>
                          <a:ext cx="2186" cy="372"/>
                        </a:xfrm>
                        <a:prstGeom prst="rect">
                          <a:avLst/>
                        </a:prstGeom>
                        <a:noFill/>
                        <a:ln w="38100">
                          <a:noFill/>
                          <a:miter/>
                        </a:ln>
                      </p:spPr>
                    </p:pic>
                  </p:oleObj>
                </mc:Fallback>
              </mc:AlternateContent>
            </a:graphicData>
          </a:graphic>
        </p:graphicFrame>
      </p:grpSp>
      <p:grpSp>
        <p:nvGrpSpPr>
          <p:cNvPr id="276486" name="组合 276485"/>
          <p:cNvGrpSpPr/>
          <p:nvPr/>
        </p:nvGrpSpPr>
        <p:grpSpPr>
          <a:xfrm>
            <a:off x="533400" y="1766888"/>
            <a:ext cx="8286750" cy="1947862"/>
            <a:chOff x="336" y="2289"/>
            <a:chExt cx="5220" cy="1227"/>
          </a:xfrm>
        </p:grpSpPr>
        <p:graphicFrame>
          <p:nvGraphicFramePr>
            <p:cNvPr id="276487" name="对象 276486"/>
            <p:cNvGraphicFramePr/>
            <p:nvPr/>
          </p:nvGraphicFramePr>
          <p:xfrm>
            <a:off x="347" y="2841"/>
            <a:ext cx="5029" cy="654"/>
          </p:xfrm>
          <a:graphic>
            <a:graphicData uri="http://schemas.openxmlformats.org/presentationml/2006/ole">
              <mc:AlternateContent xmlns:mc="http://schemas.openxmlformats.org/markup-compatibility/2006">
                <mc:Choice xmlns:v="urn:schemas-microsoft-com:vml" Requires="v">
                  <p:oleObj spid="_x0000_s16593" r:id="rId5" imgW="5283200" imgH="685800" progId="Equation.DSMT4">
                    <p:embed/>
                  </p:oleObj>
                </mc:Choice>
                <mc:Fallback>
                  <p:oleObj r:id="rId5" imgW="5283200" imgH="685800" progId="Equation.DSMT4">
                    <p:embed/>
                    <p:pic>
                      <p:nvPicPr>
                        <p:cNvPr id="0" name="图片 3311"/>
                        <p:cNvPicPr/>
                        <p:nvPr/>
                      </p:nvPicPr>
                      <p:blipFill>
                        <a:blip r:embed="rId6"/>
                        <a:stretch>
                          <a:fillRect/>
                        </a:stretch>
                      </p:blipFill>
                      <p:spPr>
                        <a:xfrm>
                          <a:off x="347" y="2841"/>
                          <a:ext cx="5029" cy="654"/>
                        </a:xfrm>
                        <a:prstGeom prst="rect">
                          <a:avLst/>
                        </a:prstGeom>
                        <a:noFill/>
                        <a:ln w="38100">
                          <a:noFill/>
                          <a:miter/>
                        </a:ln>
                      </p:spPr>
                    </p:pic>
                  </p:oleObj>
                </mc:Fallback>
              </mc:AlternateContent>
            </a:graphicData>
          </a:graphic>
        </p:graphicFrame>
        <p:grpSp>
          <p:nvGrpSpPr>
            <p:cNvPr id="276488" name="组合 276487"/>
            <p:cNvGrpSpPr/>
            <p:nvPr/>
          </p:nvGrpSpPr>
          <p:grpSpPr>
            <a:xfrm>
              <a:off x="336" y="2289"/>
              <a:ext cx="5220" cy="610"/>
              <a:chOff x="360" y="2325"/>
              <a:chExt cx="5220" cy="610"/>
            </a:xfrm>
          </p:grpSpPr>
          <p:sp>
            <p:nvSpPr>
              <p:cNvPr id="276489" name="文本框 276488"/>
              <p:cNvSpPr txBox="1"/>
              <p:nvPr/>
            </p:nvSpPr>
            <p:spPr>
              <a:xfrm>
                <a:off x="360" y="2325"/>
                <a:ext cx="5220" cy="610"/>
              </a:xfrm>
              <a:prstGeom prst="rect">
                <a:avLst/>
              </a:prstGeom>
              <a:noFill/>
              <a:ln w="9525">
                <a:noFill/>
              </a:ln>
            </p:spPr>
            <p:txBody>
              <a:bodyPr>
                <a:spAutoFit/>
              </a:bodyPr>
              <a:lstStyle/>
              <a:p>
                <a:pPr indent="3143250" eaLnBrk="1" hangingPunct="1">
                  <a:lnSpc>
                    <a:spcPct val="120000"/>
                  </a:lnSpc>
                </a:pPr>
                <a:r>
                  <a:rPr lang="zh-CN" altLang="en-US" b="1" dirty="0">
                    <a:latin typeface="Times New Roman" panose="02020603050405020304" pitchFamily="18" charset="0"/>
                  </a:rPr>
                  <a:t>中的</a:t>
                </a:r>
                <a:r>
                  <a:rPr lang="en-US" altLang="zh-CN" b="1" err="1">
                    <a:latin typeface="Times New Roman" panose="02020603050405020304" pitchFamily="18" charset="0"/>
                  </a:rPr>
                  <a:t>e</a:t>
                </a:r>
                <a:r>
                  <a:rPr lang="en-US" altLang="zh-CN" b="1" baseline="30000" err="1">
                    <a:latin typeface="Times New Roman" panose="02020603050405020304" pitchFamily="18" charset="0"/>
                  </a:rPr>
                  <a:t>j</a:t>
                </a:r>
                <a:r>
                  <a:rPr lang="en-US" altLang="zh-CN" b="1" i="1" baseline="30000">
                    <a:latin typeface="Times New Roman" panose="02020603050405020304" pitchFamily="18" charset="0"/>
                    <a:sym typeface="Symbol" panose="05050102010706020507" pitchFamily="18" charset="2"/>
                  </a:rPr>
                  <a:t> t</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是一个</a:t>
                </a:r>
                <a:r>
                  <a:rPr lang="zh-CN" altLang="en-US" b="1" dirty="0">
                    <a:solidFill>
                      <a:srgbClr val="2520F2"/>
                    </a:solidFill>
                    <a:latin typeface="Times New Roman" panose="02020603050405020304" pitchFamily="18" charset="0"/>
                    <a:sym typeface="Symbol" panose="05050102010706020507" pitchFamily="18" charset="2"/>
                  </a:rPr>
                  <a:t>旋转因子</a:t>
                </a:r>
                <a:r>
                  <a:rPr lang="zh-CN" altLang="en-US" b="1" dirty="0">
                    <a:latin typeface="Times New Roman" panose="02020603050405020304" pitchFamily="18" charset="0"/>
                    <a:sym typeface="Symbol" panose="05050102010706020507" pitchFamily="18" charset="2"/>
                  </a:rPr>
                  <a:t>，当</a:t>
                </a:r>
                <a:r>
                  <a:rPr lang="en-US" altLang="zh-CN" b="1" i="1">
                    <a:latin typeface="Times New Roman" panose="02020603050405020304" pitchFamily="18" charset="0"/>
                    <a:sym typeface="Symbol" panose="05050102010706020507" pitchFamily="18" charset="2"/>
                  </a:rPr>
                  <a:t>t</a:t>
                </a:r>
                <a:r>
                  <a:rPr lang="zh-CN" altLang="en-US" b="1" dirty="0">
                    <a:latin typeface="Times New Roman" panose="02020603050405020304" pitchFamily="18" charset="0"/>
                    <a:sym typeface="Symbol" panose="05050102010706020507" pitchFamily="18" charset="2"/>
                  </a:rPr>
                  <a:t>从</a:t>
                </a:r>
                <a:r>
                  <a:rPr lang="en-US" altLang="zh-CN" b="1" dirty="0">
                    <a:latin typeface="Times New Roman" panose="02020603050405020304" pitchFamily="18" charset="0"/>
                    <a:sym typeface="Symbol" panose="05050102010706020507" pitchFamily="18" charset="2"/>
                  </a:rPr>
                  <a:t>0~T</a:t>
                </a:r>
                <a:r>
                  <a:rPr lang="zh-CN" altLang="en-US" b="1" dirty="0">
                    <a:latin typeface="Times New Roman" panose="02020603050405020304" pitchFamily="18" charset="0"/>
                    <a:sym typeface="Symbol" panose="05050102010706020507" pitchFamily="18" charset="2"/>
                  </a:rPr>
                  <a:t>变化时，</a:t>
                </a:r>
                <a:r>
                  <a:rPr lang="zh-CN" altLang="en-US" b="1" dirty="0">
                    <a:solidFill>
                      <a:srgbClr val="2520F2"/>
                    </a:solidFill>
                    <a:latin typeface="Times New Roman" panose="02020603050405020304" pitchFamily="18" charset="0"/>
                    <a:sym typeface="Symbol" panose="05050102010706020507" pitchFamily="18" charset="2"/>
                  </a:rPr>
                  <a:t>旋转因子</a:t>
                </a:r>
                <a:r>
                  <a:rPr lang="zh-CN" altLang="en-US" b="1" dirty="0">
                    <a:latin typeface="Times New Roman" panose="02020603050405020304" pitchFamily="18" charset="0"/>
                    <a:sym typeface="Symbol" panose="05050102010706020507" pitchFamily="18" charset="2"/>
                  </a:rPr>
                  <a:t>旋转一周回到初始位置，</a:t>
                </a:r>
                <a:r>
                  <a:rPr lang="en-US" altLang="en-US"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sym typeface="Symbol" panose="05050102010706020507" pitchFamily="18" charset="2"/>
                  </a:rPr>
                  <a:t>t</a:t>
                </a:r>
                <a:r>
                  <a:rPr lang="en-US" altLang="zh-CN" b="1">
                    <a:latin typeface="Times New Roman" panose="02020603050405020304" pitchFamily="18" charset="0"/>
                    <a:sym typeface="Symbol" panose="05050102010706020507" pitchFamily="18" charset="2"/>
                  </a:rPr>
                  <a:t> </a:t>
                </a:r>
                <a:r>
                  <a:rPr lang="zh-CN" altLang="en-US" b="1">
                    <a:latin typeface="Times New Roman" panose="02020603050405020304" pitchFamily="18" charset="0"/>
                    <a:sym typeface="Symbol" panose="05050102010706020507" pitchFamily="18" charset="2"/>
                  </a:rPr>
                  <a:t>从</a:t>
                </a:r>
                <a:r>
                  <a:rPr lang="en-US" altLang="zh-CN" b="1">
                    <a:latin typeface="Times New Roman" panose="02020603050405020304" pitchFamily="18" charset="0"/>
                    <a:sym typeface="Symbol" panose="05050102010706020507" pitchFamily="18" charset="2"/>
                  </a:rPr>
                  <a:t>0~2</a:t>
                </a:r>
                <a:r>
                  <a:rPr lang="zh-CN" altLang="en-US" b="1">
                    <a:latin typeface="Times New Roman" panose="02020603050405020304" pitchFamily="18" charset="0"/>
                    <a:sym typeface="Symbol" panose="05050102010706020507" pitchFamily="18" charset="2"/>
                  </a:rPr>
                  <a:t>。故</a:t>
                </a:r>
              </a:p>
            </p:txBody>
          </p:sp>
          <p:graphicFrame>
            <p:nvGraphicFramePr>
              <p:cNvPr id="276490" name="对象 276489"/>
              <p:cNvGraphicFramePr/>
              <p:nvPr/>
            </p:nvGraphicFramePr>
            <p:xfrm>
              <a:off x="381" y="2352"/>
              <a:ext cx="2086" cy="264"/>
            </p:xfrm>
            <a:graphic>
              <a:graphicData uri="http://schemas.openxmlformats.org/presentationml/2006/ole">
                <mc:AlternateContent xmlns:mc="http://schemas.openxmlformats.org/markup-compatibility/2006">
                  <mc:Choice xmlns:v="urn:schemas-microsoft-com:vml" Requires="v">
                    <p:oleObj spid="_x0000_s16594" r:id="rId7" imgW="2296795" imgH="304800" progId="Equation.DSMT4">
                      <p:embed/>
                    </p:oleObj>
                  </mc:Choice>
                  <mc:Fallback>
                    <p:oleObj r:id="rId7" imgW="2296795" imgH="304800" progId="Equation.DSMT4">
                      <p:embed/>
                      <p:pic>
                        <p:nvPicPr>
                          <p:cNvPr id="0" name="图片 3308"/>
                          <p:cNvPicPr/>
                          <p:nvPr/>
                        </p:nvPicPr>
                        <p:blipFill>
                          <a:blip r:embed="rId8"/>
                          <a:stretch>
                            <a:fillRect/>
                          </a:stretch>
                        </p:blipFill>
                        <p:spPr>
                          <a:xfrm>
                            <a:off x="381" y="2352"/>
                            <a:ext cx="2086" cy="264"/>
                          </a:xfrm>
                          <a:prstGeom prst="rect">
                            <a:avLst/>
                          </a:prstGeom>
                          <a:noFill/>
                          <a:ln w="38100">
                            <a:noFill/>
                            <a:miter/>
                          </a:ln>
                        </p:spPr>
                      </p:pic>
                    </p:oleObj>
                  </mc:Fallback>
                </mc:AlternateContent>
              </a:graphicData>
            </a:graphic>
          </p:graphicFrame>
        </p:grpSp>
        <p:sp>
          <p:nvSpPr>
            <p:cNvPr id="276491" name="矩形 276490"/>
            <p:cNvSpPr/>
            <p:nvPr/>
          </p:nvSpPr>
          <p:spPr>
            <a:xfrm>
              <a:off x="1967" y="3228"/>
              <a:ext cx="2804" cy="288"/>
            </a:xfrm>
            <a:prstGeom prst="rect">
              <a:avLst/>
            </a:prstGeom>
            <a:noFill/>
            <a:ln w="9525">
              <a:noFill/>
            </a:ln>
          </p:spPr>
          <p:txBody>
            <a:bodyPr wrap="none" anchor="t">
              <a:spAutoFit/>
            </a:bodyPr>
            <a:lstStyle/>
            <a:p>
              <a:r>
                <a:rPr lang="zh-CN" altLang="en-US" b="1" dirty="0">
                  <a:effectLst>
                    <a:outerShdw blurRad="38100" dist="38100" dir="2700000">
                      <a:srgbClr val="FFFFFF"/>
                    </a:outerShdw>
                  </a:effectLst>
                  <a:latin typeface="Times New Roman" panose="02020603050405020304" pitchFamily="18" charset="0"/>
                </a:rPr>
                <a:t>这就是复指数函数的</a:t>
              </a:r>
              <a:r>
                <a:rPr lang="zh-CN" altLang="en-US" b="1" dirty="0">
                  <a:solidFill>
                    <a:srgbClr val="FF0000"/>
                  </a:solidFill>
                  <a:effectLst>
                    <a:outerShdw blurRad="38100" dist="38100" dir="2700000">
                      <a:srgbClr val="000000"/>
                    </a:outerShdw>
                  </a:effectLst>
                  <a:latin typeface="Times New Roman" panose="02020603050405020304" pitchFamily="18" charset="0"/>
                </a:rPr>
                <a:t>几何意义</a:t>
              </a:r>
              <a:r>
                <a:rPr lang="zh-CN" altLang="en-US" b="1" dirty="0">
                  <a:effectLst>
                    <a:outerShdw blurRad="38100" dist="38100" dir="2700000">
                      <a:srgbClr val="FFFFFF"/>
                    </a:outerShdw>
                  </a:effectLst>
                  <a:latin typeface="Times New Roman" panose="02020603050405020304" pitchFamily="18" charset="0"/>
                </a:rPr>
                <a:t>。</a:t>
              </a:r>
            </a:p>
          </p:txBody>
        </p:sp>
      </p:grpSp>
      <p:graphicFrame>
        <p:nvGraphicFramePr>
          <p:cNvPr id="12" name="对象 11"/>
          <p:cNvGraphicFramePr/>
          <p:nvPr>
            <p:extLst>
              <p:ext uri="{D42A27DB-BD31-4B8C-83A1-F6EECF244321}">
                <p14:modId xmlns:p14="http://schemas.microsoft.com/office/powerpoint/2010/main" val="2253467106"/>
              </p:ext>
            </p:extLst>
          </p:nvPr>
        </p:nvGraphicFramePr>
        <p:xfrm>
          <a:off x="4770437" y="2591104"/>
          <a:ext cx="296664" cy="617234"/>
        </p:xfrm>
        <a:graphic>
          <a:graphicData uri="http://schemas.openxmlformats.org/presentationml/2006/ole">
            <mc:AlternateContent xmlns:mc="http://schemas.openxmlformats.org/markup-compatibility/2006">
              <mc:Choice xmlns:v="urn:schemas-microsoft-com:vml" Requires="v">
                <p:oleObj spid="_x0000_s16595" r:id="rId9" imgW="127000" imgH="266065" progId="Equation.3">
                  <p:embed/>
                </p:oleObj>
              </mc:Choice>
              <mc:Fallback>
                <p:oleObj r:id="rId9" imgW="127000" imgH="266065" progId="Equation.3">
                  <p:embed/>
                  <p:pic>
                    <p:nvPicPr>
                      <p:cNvPr id="294929" name="对象 294928"/>
                      <p:cNvPicPr/>
                      <p:nvPr/>
                    </p:nvPicPr>
                    <p:blipFill>
                      <a:blip r:embed="rId10"/>
                      <a:stretch>
                        <a:fillRect/>
                      </a:stretch>
                    </p:blipFill>
                    <p:spPr>
                      <a:xfrm>
                        <a:off x="4770437" y="2591104"/>
                        <a:ext cx="296664" cy="617234"/>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blinds(horizontal)">
                                      <p:cBhvr>
                                        <p:cTn id="7" dur="500"/>
                                        <p:tgtEl>
                                          <p:spTgt spid="2764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6486"/>
                                        </p:tgtEl>
                                        <p:attrNameLst>
                                          <p:attrName>style.visibility</p:attrName>
                                        </p:attrNameLst>
                                      </p:cBhvr>
                                      <p:to>
                                        <p:strVal val="visible"/>
                                      </p:to>
                                    </p:set>
                                    <p:anim calcmode="lin" valueType="num">
                                      <p:cBhvr additive="base">
                                        <p:cTn id="12" dur="500" fill="hold"/>
                                        <p:tgtEl>
                                          <p:spTgt spid="276486"/>
                                        </p:tgtEl>
                                        <p:attrNameLst>
                                          <p:attrName>ppt_x</p:attrName>
                                        </p:attrNameLst>
                                      </p:cBhvr>
                                      <p:tavLst>
                                        <p:tav tm="0">
                                          <p:val>
                                            <p:strVal val="0-#ppt_w/2"/>
                                          </p:val>
                                        </p:tav>
                                        <p:tav tm="100000">
                                          <p:val>
                                            <p:strVal val="#ppt_x"/>
                                          </p:val>
                                        </p:tav>
                                      </p:tavLst>
                                    </p:anim>
                                    <p:anim calcmode="lin" valueType="num">
                                      <p:cBhvr additive="base">
                                        <p:cTn id="13" dur="500" fill="hold"/>
                                        <p:tgtEl>
                                          <p:spTgt spid="27648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76483"/>
                                        </p:tgtEl>
                                        <p:attrNameLst>
                                          <p:attrName>style.visibility</p:attrName>
                                        </p:attrNameLst>
                                      </p:cBhvr>
                                      <p:to>
                                        <p:strVal val="visible"/>
                                      </p:to>
                                    </p:set>
                                    <p:anim calcmode="lin" valueType="num">
                                      <p:cBhvr additive="base">
                                        <p:cTn id="18" dur="500" fill="hold"/>
                                        <p:tgtEl>
                                          <p:spTgt spid="276483"/>
                                        </p:tgtEl>
                                        <p:attrNameLst>
                                          <p:attrName>ppt_x</p:attrName>
                                        </p:attrNameLst>
                                      </p:cBhvr>
                                      <p:tavLst>
                                        <p:tav tm="0">
                                          <p:val>
                                            <p:strVal val="0-#ppt_w/2"/>
                                          </p:val>
                                        </p:tav>
                                        <p:tav tm="100000">
                                          <p:val>
                                            <p:strVal val="#ppt_x"/>
                                          </p:val>
                                        </p:tav>
                                      </p:tavLst>
                                    </p:anim>
                                    <p:anim calcmode="lin" valueType="num">
                                      <p:cBhvr additive="base">
                                        <p:cTn id="19" dur="500" fill="hold"/>
                                        <p:tgtEl>
                                          <p:spTgt spid="2764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803208-FF89-48E6-878F-2029CF32AFBF}"/>
              </a:ext>
            </a:extLst>
          </p:cNvPr>
          <p:cNvPicPr>
            <a:picLocks noChangeAspect="1"/>
          </p:cNvPicPr>
          <p:nvPr/>
        </p:nvPicPr>
        <p:blipFill>
          <a:blip r:embed="rId2"/>
          <a:stretch>
            <a:fillRect/>
          </a:stretch>
        </p:blipFill>
        <p:spPr>
          <a:xfrm>
            <a:off x="2880684" y="574379"/>
            <a:ext cx="2264072" cy="5859282"/>
          </a:xfrm>
          <a:prstGeom prst="rect">
            <a:avLst/>
          </a:prstGeom>
        </p:spPr>
      </p:pic>
    </p:spTree>
    <p:extLst>
      <p:ext uri="{BB962C8B-B14F-4D97-AF65-F5344CB8AC3E}">
        <p14:creationId xmlns:p14="http://schemas.microsoft.com/office/powerpoint/2010/main" val="977235413"/>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矩形 277505"/>
          <p:cNvSpPr/>
          <p:nvPr/>
        </p:nvSpPr>
        <p:spPr>
          <a:xfrm>
            <a:off x="1811338" y="354013"/>
            <a:ext cx="2474912" cy="365125"/>
          </a:xfrm>
          <a:prstGeom prst="rect">
            <a:avLst/>
          </a:prstGeom>
          <a:noFill/>
          <a:ln w="9525">
            <a:noFill/>
          </a:ln>
        </p:spPr>
        <p:txBody>
          <a:bodyPr lIns="0" tIns="0" rIns="0" bIns="0">
            <a:spAutoFit/>
          </a:bodyPr>
          <a:lstStyle/>
          <a:p>
            <a:pPr eaLnBrk="1" hangingPunct="1">
              <a:spcBef>
                <a:spcPct val="0"/>
              </a:spcBef>
            </a:pPr>
            <a:r>
              <a:rPr lang="zh-CN" altLang="en-US" b="1" dirty="0">
                <a:solidFill>
                  <a:srgbClr val="000000"/>
                </a:solidFill>
                <a:latin typeface="宋体" panose="02010600030101010101" pitchFamily="2" charset="-122"/>
              </a:rPr>
              <a:t>已知</a:t>
            </a:r>
            <a:endParaRPr lang="zh-CN" altLang="en-US" b="1">
              <a:latin typeface="Times New Roman" panose="02020603050405020304" pitchFamily="18" charset="0"/>
            </a:endParaRPr>
          </a:p>
        </p:txBody>
      </p:sp>
      <p:sp>
        <p:nvSpPr>
          <p:cNvPr id="277507" name="矩形 277506"/>
          <p:cNvSpPr/>
          <p:nvPr/>
        </p:nvSpPr>
        <p:spPr>
          <a:xfrm>
            <a:off x="609600" y="333375"/>
            <a:ext cx="609600" cy="365125"/>
          </a:xfrm>
          <a:prstGeom prst="rect">
            <a:avLst/>
          </a:prstGeom>
          <a:noFill/>
          <a:ln w="9525">
            <a:noFill/>
          </a:ln>
        </p:spPr>
        <p:txBody>
          <a:bodyPr wrap="none" lIns="0" tIns="0" rIns="0" bIns="0">
            <a:spAutoFit/>
          </a:bodyPr>
          <a:lstStyle/>
          <a:p>
            <a:pPr eaLnBrk="1" hangingPunct="1">
              <a:spcBef>
                <a:spcPct val="0"/>
              </a:spcBef>
            </a:pPr>
            <a:r>
              <a:rPr lang="zh-CN" altLang="en-US" b="1" dirty="0">
                <a:solidFill>
                  <a:srgbClr val="3333FF"/>
                </a:solidFill>
                <a:latin typeface="宋体" panose="02010600030101010101" pitchFamily="2" charset="-122"/>
              </a:rPr>
              <a:t>例</a:t>
            </a:r>
            <a:r>
              <a:rPr lang="en-US" altLang="zh-CN" b="1">
                <a:solidFill>
                  <a:srgbClr val="3333FF"/>
                </a:solidFill>
                <a:latin typeface="宋体" panose="02010600030101010101" pitchFamily="2" charset="-122"/>
              </a:rPr>
              <a:t>1</a:t>
            </a:r>
            <a:r>
              <a:rPr lang="en-US" altLang="zh-CN" b="1">
                <a:solidFill>
                  <a:srgbClr val="000000"/>
                </a:solidFill>
                <a:latin typeface="宋体" panose="02010600030101010101" pitchFamily="2" charset="-122"/>
              </a:rPr>
              <a:t>.</a:t>
            </a:r>
            <a:endParaRPr lang="en-US" altLang="zh-CN" b="1">
              <a:latin typeface="Times New Roman" panose="02020603050405020304" pitchFamily="18" charset="0"/>
            </a:endParaRPr>
          </a:p>
        </p:txBody>
      </p:sp>
      <p:sp>
        <p:nvSpPr>
          <p:cNvPr id="277508" name="文本框 277507"/>
          <p:cNvSpPr txBox="1"/>
          <p:nvPr/>
        </p:nvSpPr>
        <p:spPr>
          <a:xfrm>
            <a:off x="1331913" y="1725613"/>
            <a:ext cx="2571750"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试用相量表示</a:t>
            </a:r>
            <a:r>
              <a:rPr lang="en-US" altLang="zh-CN" b="1" i="1">
                <a:latin typeface="Times New Roman" panose="02020603050405020304" pitchFamily="18" charset="0"/>
              </a:rPr>
              <a:t>i</a:t>
            </a:r>
            <a:r>
              <a:rPr lang="en-US" altLang="zh-CN" b="1">
                <a:latin typeface="Times New Roman" panose="02020603050405020304" pitchFamily="18" charset="0"/>
              </a:rPr>
              <a:t>, </a:t>
            </a:r>
            <a:r>
              <a:rPr lang="en-US" altLang="zh-CN" b="1" i="1">
                <a:latin typeface="Times New Roman" panose="02020603050405020304" pitchFamily="18" charset="0"/>
              </a:rPr>
              <a:t>u</a:t>
            </a:r>
            <a:r>
              <a:rPr lang="en-US" altLang="zh-CN" b="1">
                <a:latin typeface="Times New Roman" panose="02020603050405020304" pitchFamily="18" charset="0"/>
              </a:rPr>
              <a:t> .</a:t>
            </a:r>
          </a:p>
        </p:txBody>
      </p:sp>
      <p:sp>
        <p:nvSpPr>
          <p:cNvPr id="277509" name="文本框 277508"/>
          <p:cNvSpPr txBox="1"/>
          <p:nvPr/>
        </p:nvSpPr>
        <p:spPr>
          <a:xfrm>
            <a:off x="1008063" y="2390775"/>
            <a:ext cx="793750" cy="457200"/>
          </a:xfrm>
          <a:prstGeom prst="rect">
            <a:avLst/>
          </a:prstGeom>
          <a:noFill/>
          <a:ln w="9525">
            <a:noFill/>
          </a:ln>
        </p:spPr>
        <p:txBody>
          <a:bodyPr wrap="none" anchor="t">
            <a:spAutoFit/>
          </a:bodyPr>
          <a:lstStyle/>
          <a:p>
            <a:pPr eaLnBrk="1" hangingPunct="1"/>
            <a:r>
              <a:rPr lang="zh-CN" altLang="en-US" b="1" dirty="0">
                <a:solidFill>
                  <a:srgbClr val="FF33CC"/>
                </a:solidFill>
                <a:latin typeface="Times New Roman" panose="02020603050405020304" pitchFamily="18" charset="0"/>
              </a:rPr>
              <a:t>解</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277510" name="文本框 277509"/>
          <p:cNvSpPr txBox="1"/>
          <p:nvPr/>
        </p:nvSpPr>
        <p:spPr>
          <a:xfrm>
            <a:off x="654050" y="4040188"/>
            <a:ext cx="717550" cy="457200"/>
          </a:xfrm>
          <a:prstGeom prst="rect">
            <a:avLst/>
          </a:prstGeom>
          <a:noFill/>
          <a:ln w="9525">
            <a:noFill/>
          </a:ln>
        </p:spPr>
        <p:txBody>
          <a:bodyPr wrap="none" anchor="t">
            <a:spAutoFit/>
          </a:bodyPr>
          <a:lstStyle/>
          <a:p>
            <a:pPr eaLnBrk="1" hangingPunct="1"/>
            <a:r>
              <a:rPr lang="zh-CN" altLang="en-US" b="1">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2</a:t>
            </a:r>
            <a:r>
              <a:rPr lang="en-US" altLang="zh-CN" b="1">
                <a:latin typeface="Times New Roman" panose="02020603050405020304" pitchFamily="18" charset="0"/>
              </a:rPr>
              <a:t>.</a:t>
            </a:r>
          </a:p>
        </p:txBody>
      </p:sp>
      <p:sp>
        <p:nvSpPr>
          <p:cNvPr id="277511" name="文本框 277510"/>
          <p:cNvSpPr txBox="1"/>
          <p:nvPr/>
        </p:nvSpPr>
        <p:spPr>
          <a:xfrm>
            <a:off x="1450975" y="4705350"/>
            <a:ext cx="4146550"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试写出电流的瞬时值表达式。</a:t>
            </a:r>
            <a:endParaRPr lang="zh-CN" altLang="en-US" b="1">
              <a:latin typeface="Times New Roman" panose="02020603050405020304" pitchFamily="18" charset="0"/>
            </a:endParaRPr>
          </a:p>
        </p:txBody>
      </p:sp>
      <p:sp>
        <p:nvSpPr>
          <p:cNvPr id="277512" name="文本框 277511"/>
          <p:cNvSpPr txBox="1"/>
          <p:nvPr/>
        </p:nvSpPr>
        <p:spPr>
          <a:xfrm>
            <a:off x="1084263" y="5356225"/>
            <a:ext cx="793750" cy="457200"/>
          </a:xfrm>
          <a:prstGeom prst="rect">
            <a:avLst/>
          </a:prstGeom>
          <a:noFill/>
          <a:ln w="9525">
            <a:noFill/>
          </a:ln>
        </p:spPr>
        <p:txBody>
          <a:bodyPr wrap="none" anchor="t">
            <a:spAutoFit/>
          </a:bodyPr>
          <a:lstStyle/>
          <a:p>
            <a:pPr eaLnBrk="1" hangingPunct="1"/>
            <a:r>
              <a:rPr lang="zh-CN" altLang="en-US" b="1" dirty="0">
                <a:solidFill>
                  <a:srgbClr val="FF33CC"/>
                </a:solidFill>
                <a:latin typeface="Times New Roman" panose="02020603050405020304" pitchFamily="18" charset="0"/>
              </a:rPr>
              <a:t>解</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aphicFrame>
        <p:nvGraphicFramePr>
          <p:cNvPr id="277513" name="对象 277512"/>
          <p:cNvGraphicFramePr/>
          <p:nvPr/>
        </p:nvGraphicFramePr>
        <p:xfrm>
          <a:off x="2411413" y="5314950"/>
          <a:ext cx="3749675" cy="498475"/>
        </p:xfrm>
        <a:graphic>
          <a:graphicData uri="http://schemas.openxmlformats.org/presentationml/2006/ole">
            <mc:AlternateContent xmlns:mc="http://schemas.openxmlformats.org/markup-compatibility/2006">
              <mc:Choice xmlns:v="urn:schemas-microsoft-com:vml" Requires="v">
                <p:oleObj spid="_x0000_s17629" r:id="rId3" imgW="1701800" imgH="228600" progId="Equation.DSMT4">
                  <p:embed/>
                </p:oleObj>
              </mc:Choice>
              <mc:Fallback>
                <p:oleObj r:id="rId3" imgW="1701800" imgH="228600" progId="Equation.DSMT4">
                  <p:embed/>
                  <p:pic>
                    <p:nvPicPr>
                      <p:cNvPr id="0" name="图片 3314"/>
                      <p:cNvPicPr/>
                      <p:nvPr/>
                    </p:nvPicPr>
                    <p:blipFill>
                      <a:blip r:embed="rId4"/>
                      <a:stretch>
                        <a:fillRect/>
                      </a:stretch>
                    </p:blipFill>
                    <p:spPr>
                      <a:xfrm>
                        <a:off x="2411413" y="5314950"/>
                        <a:ext cx="3749675" cy="498475"/>
                      </a:xfrm>
                      <a:prstGeom prst="rect">
                        <a:avLst/>
                      </a:prstGeom>
                      <a:noFill/>
                      <a:ln w="38100">
                        <a:noFill/>
                        <a:miter/>
                      </a:ln>
                    </p:spPr>
                  </p:pic>
                </p:oleObj>
              </mc:Fallback>
            </mc:AlternateContent>
          </a:graphicData>
        </a:graphic>
      </p:graphicFrame>
      <p:graphicFrame>
        <p:nvGraphicFramePr>
          <p:cNvPr id="277514" name="对象 277513"/>
          <p:cNvGraphicFramePr/>
          <p:nvPr/>
        </p:nvGraphicFramePr>
        <p:xfrm>
          <a:off x="2693988" y="2374900"/>
          <a:ext cx="2343150" cy="1092200"/>
        </p:xfrm>
        <a:graphic>
          <a:graphicData uri="http://schemas.openxmlformats.org/presentationml/2006/ole">
            <mc:AlternateContent xmlns:mc="http://schemas.openxmlformats.org/markup-compatibility/2006">
              <mc:Choice xmlns:v="urn:schemas-microsoft-com:vml" Requires="v">
                <p:oleObj spid="_x0000_s17630" r:id="rId5" imgW="1167765" imgH="546100" progId="Equation.DSMT4">
                  <p:embed/>
                </p:oleObj>
              </mc:Choice>
              <mc:Fallback>
                <p:oleObj r:id="rId5" imgW="1167765" imgH="546100" progId="Equation.DSMT4">
                  <p:embed/>
                  <p:pic>
                    <p:nvPicPr>
                      <p:cNvPr id="0" name="图片 3316"/>
                      <p:cNvPicPr/>
                      <p:nvPr/>
                    </p:nvPicPr>
                    <p:blipFill>
                      <a:blip r:embed="rId6"/>
                      <a:stretch>
                        <a:fillRect/>
                      </a:stretch>
                    </p:blipFill>
                    <p:spPr>
                      <a:xfrm>
                        <a:off x="2693988" y="2374900"/>
                        <a:ext cx="2343150" cy="1092200"/>
                      </a:xfrm>
                      <a:prstGeom prst="rect">
                        <a:avLst/>
                      </a:prstGeom>
                      <a:noFill/>
                      <a:ln w="38100">
                        <a:noFill/>
                        <a:miter/>
                      </a:ln>
                    </p:spPr>
                  </p:pic>
                </p:oleObj>
              </mc:Fallback>
            </mc:AlternateContent>
          </a:graphicData>
        </a:graphic>
      </p:graphicFrame>
      <p:graphicFrame>
        <p:nvGraphicFramePr>
          <p:cNvPr id="277515" name="对象 277514"/>
          <p:cNvGraphicFramePr/>
          <p:nvPr/>
        </p:nvGraphicFramePr>
        <p:xfrm>
          <a:off x="2522538" y="719138"/>
          <a:ext cx="3525837" cy="865187"/>
        </p:xfrm>
        <a:graphic>
          <a:graphicData uri="http://schemas.openxmlformats.org/presentationml/2006/ole">
            <mc:AlternateContent xmlns:mc="http://schemas.openxmlformats.org/markup-compatibility/2006">
              <mc:Choice xmlns:v="urn:schemas-microsoft-com:vml" Requires="v">
                <p:oleObj spid="_x0000_s17631" r:id="rId7" imgW="1751965" imgH="431800" progId="Equation.DSMT4">
                  <p:embed/>
                </p:oleObj>
              </mc:Choice>
              <mc:Fallback>
                <p:oleObj r:id="rId7" imgW="1751965" imgH="431800" progId="Equation.DSMT4">
                  <p:embed/>
                  <p:pic>
                    <p:nvPicPr>
                      <p:cNvPr id="0" name="图片 3312"/>
                      <p:cNvPicPr/>
                      <p:nvPr/>
                    </p:nvPicPr>
                    <p:blipFill>
                      <a:blip r:embed="rId8"/>
                      <a:stretch>
                        <a:fillRect/>
                      </a:stretch>
                    </p:blipFill>
                    <p:spPr>
                      <a:xfrm>
                        <a:off x="2522538" y="719138"/>
                        <a:ext cx="3525837" cy="865187"/>
                      </a:xfrm>
                      <a:prstGeom prst="rect">
                        <a:avLst/>
                      </a:prstGeom>
                      <a:noFill/>
                      <a:ln w="38100">
                        <a:noFill/>
                        <a:miter/>
                      </a:ln>
                    </p:spPr>
                  </p:pic>
                </p:oleObj>
              </mc:Fallback>
            </mc:AlternateContent>
          </a:graphicData>
        </a:graphic>
      </p:graphicFrame>
      <p:graphicFrame>
        <p:nvGraphicFramePr>
          <p:cNvPr id="277516" name="对象 277515"/>
          <p:cNvGraphicFramePr/>
          <p:nvPr/>
        </p:nvGraphicFramePr>
        <p:xfrm>
          <a:off x="2293938" y="3938588"/>
          <a:ext cx="3984625" cy="609600"/>
        </p:xfrm>
        <a:graphic>
          <a:graphicData uri="http://schemas.openxmlformats.org/presentationml/2006/ole">
            <mc:AlternateContent xmlns:mc="http://schemas.openxmlformats.org/markup-compatibility/2006">
              <mc:Choice xmlns:v="urn:schemas-microsoft-com:vml" Requires="v">
                <p:oleObj spid="_x0000_s17632" r:id="rId9" imgW="1979295" imgH="304800" progId="Equation.3">
                  <p:embed/>
                </p:oleObj>
              </mc:Choice>
              <mc:Fallback>
                <p:oleObj r:id="rId9" imgW="1979295" imgH="304800" progId="Equation.3">
                  <p:embed/>
                  <p:pic>
                    <p:nvPicPr>
                      <p:cNvPr id="0" name="图片 3315"/>
                      <p:cNvPicPr/>
                      <p:nvPr/>
                    </p:nvPicPr>
                    <p:blipFill>
                      <a:blip r:embed="rId10"/>
                      <a:stretch>
                        <a:fillRect/>
                      </a:stretch>
                    </p:blipFill>
                    <p:spPr>
                      <a:xfrm>
                        <a:off x="2293938" y="3938588"/>
                        <a:ext cx="3984625" cy="6096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77507"/>
                                        </p:tgtEl>
                                        <p:attrNameLst>
                                          <p:attrName>style.visibility</p:attrName>
                                        </p:attrNameLst>
                                      </p:cBhvr>
                                      <p:to>
                                        <p:strVal val="visible"/>
                                      </p:to>
                                    </p:set>
                                    <p:anim calcmode="lin" valueType="num">
                                      <p:cBhvr>
                                        <p:cTn id="7" dur="1000" fill="hold"/>
                                        <p:tgtEl>
                                          <p:spTgt spid="277507"/>
                                        </p:tgtEl>
                                        <p:attrNameLst>
                                          <p:attrName>ppt_w</p:attrName>
                                        </p:attrNameLst>
                                      </p:cBhvr>
                                      <p:tavLst>
                                        <p:tav tm="0">
                                          <p:val>
                                            <p:fltVal val="0"/>
                                          </p:val>
                                        </p:tav>
                                        <p:tav tm="100000">
                                          <p:val>
                                            <p:strVal val="#ppt_w"/>
                                          </p:val>
                                        </p:tav>
                                      </p:tavLst>
                                    </p:anim>
                                    <p:anim calcmode="lin" valueType="num">
                                      <p:cBhvr>
                                        <p:cTn id="8" dur="1000" fill="hold"/>
                                        <p:tgtEl>
                                          <p:spTgt spid="277507"/>
                                        </p:tgtEl>
                                        <p:attrNameLst>
                                          <p:attrName>ppt_h</p:attrName>
                                        </p:attrNameLst>
                                      </p:cBhvr>
                                      <p:tavLst>
                                        <p:tav tm="0">
                                          <p:val>
                                            <p:fltVal val="0"/>
                                          </p:val>
                                        </p:tav>
                                        <p:tav tm="100000">
                                          <p:val>
                                            <p:strVal val="#ppt_h"/>
                                          </p:val>
                                        </p:tav>
                                      </p:tavLst>
                                    </p:anim>
                                    <p:anim calcmode="lin" valueType="num">
                                      <p:cBhvr>
                                        <p:cTn id="9" dur="1000" fill="hold"/>
                                        <p:tgtEl>
                                          <p:spTgt spid="27750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750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6"/>
                                        </p:tgtEl>
                                        <p:attrNameLst>
                                          <p:attrName>style.visibility</p:attrName>
                                        </p:attrNameLst>
                                      </p:cBhvr>
                                      <p:to>
                                        <p:strVal val="visible"/>
                                      </p:to>
                                    </p:se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277515"/>
                                        </p:tgtEl>
                                        <p:attrNameLst>
                                          <p:attrName>style.visibility</p:attrName>
                                        </p:attrNameLst>
                                      </p:cBhvr>
                                      <p:to>
                                        <p:strVal val="visible"/>
                                      </p:to>
                                    </p:set>
                                    <p:anim calcmode="lin" valueType="num">
                                      <p:cBhvr additive="base">
                                        <p:cTn id="18" dur="500" fill="hold"/>
                                        <p:tgtEl>
                                          <p:spTgt spid="277515"/>
                                        </p:tgtEl>
                                        <p:attrNameLst>
                                          <p:attrName>ppt_x</p:attrName>
                                        </p:attrNameLst>
                                      </p:cBhvr>
                                      <p:tavLst>
                                        <p:tav tm="0">
                                          <p:val>
                                            <p:strVal val="0-#ppt_w/2"/>
                                          </p:val>
                                        </p:tav>
                                        <p:tav tm="100000">
                                          <p:val>
                                            <p:strVal val="#ppt_x"/>
                                          </p:val>
                                        </p:tav>
                                      </p:tavLst>
                                    </p:anim>
                                    <p:anim calcmode="lin" valueType="num">
                                      <p:cBhvr additive="base">
                                        <p:cTn id="19" dur="500" fill="hold"/>
                                        <p:tgtEl>
                                          <p:spTgt spid="27751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77508"/>
                                        </p:tgtEl>
                                        <p:attrNameLst>
                                          <p:attrName>style.visibility</p:attrName>
                                        </p:attrNameLst>
                                      </p:cBhvr>
                                      <p:to>
                                        <p:strVal val="visible"/>
                                      </p:to>
                                    </p:set>
                                    <p:animEffect transition="in" filter="blinds(horizontal)">
                                      <p:cBhvr>
                                        <p:cTn id="24" dur="500"/>
                                        <p:tgtEl>
                                          <p:spTgt spid="277508"/>
                                        </p:tgtEl>
                                      </p:cBhvr>
                                    </p:animEffec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277509"/>
                                        </p:tgtEl>
                                        <p:attrNameLst>
                                          <p:attrName>style.visibility</p:attrName>
                                        </p:attrNameLst>
                                      </p:cBhvr>
                                      <p:to>
                                        <p:strVal val="visible"/>
                                      </p:to>
                                    </p:set>
                                    <p:anim calcmode="lin" valueType="num">
                                      <p:cBhvr>
                                        <p:cTn id="29" dur="1000" fill="hold"/>
                                        <p:tgtEl>
                                          <p:spTgt spid="277509"/>
                                        </p:tgtEl>
                                        <p:attrNameLst>
                                          <p:attrName>ppt_w</p:attrName>
                                        </p:attrNameLst>
                                      </p:cBhvr>
                                      <p:tavLst>
                                        <p:tav tm="0">
                                          <p:val>
                                            <p:fltVal val="0"/>
                                          </p:val>
                                        </p:tav>
                                        <p:tav tm="100000">
                                          <p:val>
                                            <p:strVal val="#ppt_w"/>
                                          </p:val>
                                        </p:tav>
                                      </p:tavLst>
                                    </p:anim>
                                    <p:anim calcmode="lin" valueType="num">
                                      <p:cBhvr>
                                        <p:cTn id="30" dur="1000" fill="hold"/>
                                        <p:tgtEl>
                                          <p:spTgt spid="277509"/>
                                        </p:tgtEl>
                                        <p:attrNameLst>
                                          <p:attrName>ppt_h</p:attrName>
                                        </p:attrNameLst>
                                      </p:cBhvr>
                                      <p:tavLst>
                                        <p:tav tm="0">
                                          <p:val>
                                            <p:fltVal val="0"/>
                                          </p:val>
                                        </p:tav>
                                        <p:tav tm="100000">
                                          <p:val>
                                            <p:strVal val="#ppt_h"/>
                                          </p:val>
                                        </p:tav>
                                      </p:tavLst>
                                    </p:anim>
                                    <p:anim calcmode="lin" valueType="num">
                                      <p:cBhvr>
                                        <p:cTn id="31" dur="1000" fill="hold"/>
                                        <p:tgtEl>
                                          <p:spTgt spid="277509"/>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7750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7514"/>
                                        </p:tgtEl>
                                        <p:attrNameLst>
                                          <p:attrName>style.visibility</p:attrName>
                                        </p:attrNameLst>
                                      </p:cBhvr>
                                      <p:to>
                                        <p:strVal val="visible"/>
                                      </p:to>
                                    </p:set>
                                    <p:anim calcmode="lin" valueType="num">
                                      <p:cBhvr additive="base">
                                        <p:cTn id="37" dur="500" fill="hold"/>
                                        <p:tgtEl>
                                          <p:spTgt spid="277514"/>
                                        </p:tgtEl>
                                        <p:attrNameLst>
                                          <p:attrName>ppt_x</p:attrName>
                                        </p:attrNameLst>
                                      </p:cBhvr>
                                      <p:tavLst>
                                        <p:tav tm="0">
                                          <p:val>
                                            <p:strVal val="0-#ppt_w/2"/>
                                          </p:val>
                                        </p:tav>
                                        <p:tav tm="100000">
                                          <p:val>
                                            <p:strVal val="#ppt_x"/>
                                          </p:val>
                                        </p:tav>
                                      </p:tavLst>
                                    </p:anim>
                                    <p:anim calcmode="lin" valueType="num">
                                      <p:cBhvr additive="base">
                                        <p:cTn id="38" dur="500" fill="hold"/>
                                        <p:tgtEl>
                                          <p:spTgt spid="2775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7510"/>
                                        </p:tgtEl>
                                        <p:attrNameLst>
                                          <p:attrName>style.visibility</p:attrName>
                                        </p:attrNameLst>
                                      </p:cBhvr>
                                      <p:to>
                                        <p:strVal val="visible"/>
                                      </p:to>
                                    </p:set>
                                    <p:anim calcmode="lin" valueType="num">
                                      <p:cBhvr additive="base">
                                        <p:cTn id="43" dur="500" fill="hold"/>
                                        <p:tgtEl>
                                          <p:spTgt spid="277510"/>
                                        </p:tgtEl>
                                        <p:attrNameLst>
                                          <p:attrName>ppt_x</p:attrName>
                                        </p:attrNameLst>
                                      </p:cBhvr>
                                      <p:tavLst>
                                        <p:tav tm="0">
                                          <p:val>
                                            <p:strVal val="0-#ppt_w/2"/>
                                          </p:val>
                                        </p:tav>
                                        <p:tav tm="100000">
                                          <p:val>
                                            <p:strVal val="#ppt_x"/>
                                          </p:val>
                                        </p:tav>
                                      </p:tavLst>
                                    </p:anim>
                                    <p:anim calcmode="lin" valueType="num">
                                      <p:cBhvr additive="base">
                                        <p:cTn id="44" dur="500" fill="hold"/>
                                        <p:tgtEl>
                                          <p:spTgt spid="2775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77516"/>
                                        </p:tgtEl>
                                        <p:attrNameLst>
                                          <p:attrName>style.visibility</p:attrName>
                                        </p:attrNameLst>
                                      </p:cBhvr>
                                      <p:to>
                                        <p:strVal val="visible"/>
                                      </p:to>
                                    </p:set>
                                    <p:anim calcmode="lin" valueType="num">
                                      <p:cBhvr additive="base">
                                        <p:cTn id="49" dur="500" fill="hold"/>
                                        <p:tgtEl>
                                          <p:spTgt spid="277516"/>
                                        </p:tgtEl>
                                        <p:attrNameLst>
                                          <p:attrName>ppt_x</p:attrName>
                                        </p:attrNameLst>
                                      </p:cBhvr>
                                      <p:tavLst>
                                        <p:tav tm="0">
                                          <p:val>
                                            <p:strVal val="0-#ppt_w/2"/>
                                          </p:val>
                                        </p:tav>
                                        <p:tav tm="100000">
                                          <p:val>
                                            <p:strVal val="#ppt_x"/>
                                          </p:val>
                                        </p:tav>
                                      </p:tavLst>
                                    </p:anim>
                                    <p:anim calcmode="lin" valueType="num">
                                      <p:cBhvr additive="base">
                                        <p:cTn id="50" dur="500" fill="hold"/>
                                        <p:tgtEl>
                                          <p:spTgt spid="27751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7511"/>
                                        </p:tgtEl>
                                        <p:attrNameLst>
                                          <p:attrName>style.visibility</p:attrName>
                                        </p:attrNameLst>
                                      </p:cBhvr>
                                      <p:to>
                                        <p:strVal val="visible"/>
                                      </p:to>
                                    </p:set>
                                    <p:anim calcmode="lin" valueType="num">
                                      <p:cBhvr additive="base">
                                        <p:cTn id="55" dur="500" fill="hold"/>
                                        <p:tgtEl>
                                          <p:spTgt spid="277511"/>
                                        </p:tgtEl>
                                        <p:attrNameLst>
                                          <p:attrName>ppt_x</p:attrName>
                                        </p:attrNameLst>
                                      </p:cBhvr>
                                      <p:tavLst>
                                        <p:tav tm="0">
                                          <p:val>
                                            <p:strVal val="0-#ppt_w/2"/>
                                          </p:val>
                                        </p:tav>
                                        <p:tav tm="100000">
                                          <p:val>
                                            <p:strVal val="#ppt_x"/>
                                          </p:val>
                                        </p:tav>
                                      </p:tavLst>
                                    </p:anim>
                                    <p:anim calcmode="lin" valueType="num">
                                      <p:cBhvr additive="base">
                                        <p:cTn id="56" dur="500" fill="hold"/>
                                        <p:tgtEl>
                                          <p:spTgt spid="27751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77512"/>
                                        </p:tgtEl>
                                        <p:attrNameLst>
                                          <p:attrName>style.visibility</p:attrName>
                                        </p:attrNameLst>
                                      </p:cBhvr>
                                      <p:to>
                                        <p:strVal val="visible"/>
                                      </p:to>
                                    </p:set>
                                    <p:anim calcmode="lin" valueType="num">
                                      <p:cBhvr additive="base">
                                        <p:cTn id="61" dur="500" fill="hold"/>
                                        <p:tgtEl>
                                          <p:spTgt spid="277512"/>
                                        </p:tgtEl>
                                        <p:attrNameLst>
                                          <p:attrName>ppt_x</p:attrName>
                                        </p:attrNameLst>
                                      </p:cBhvr>
                                      <p:tavLst>
                                        <p:tav tm="0">
                                          <p:val>
                                            <p:strVal val="0-#ppt_w/2"/>
                                          </p:val>
                                        </p:tav>
                                        <p:tav tm="100000">
                                          <p:val>
                                            <p:strVal val="#ppt_x"/>
                                          </p:val>
                                        </p:tav>
                                      </p:tavLst>
                                    </p:anim>
                                    <p:anim calcmode="lin" valueType="num">
                                      <p:cBhvr additive="base">
                                        <p:cTn id="62" dur="500" fill="hold"/>
                                        <p:tgtEl>
                                          <p:spTgt spid="277512"/>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8" fill="hold" nodeType="afterEffect">
                                  <p:stCondLst>
                                    <p:cond delay="0"/>
                                  </p:stCondLst>
                                  <p:childTnLst>
                                    <p:set>
                                      <p:cBhvr>
                                        <p:cTn id="65" dur="1" fill="hold">
                                          <p:stCondLst>
                                            <p:cond delay="0"/>
                                          </p:stCondLst>
                                        </p:cTn>
                                        <p:tgtEl>
                                          <p:spTgt spid="277513"/>
                                        </p:tgtEl>
                                        <p:attrNameLst>
                                          <p:attrName>style.visibility</p:attrName>
                                        </p:attrNameLst>
                                      </p:cBhvr>
                                      <p:to>
                                        <p:strVal val="visible"/>
                                      </p:to>
                                    </p:set>
                                    <p:anim calcmode="lin" valueType="num">
                                      <p:cBhvr additive="base">
                                        <p:cTn id="66" dur="500" fill="hold"/>
                                        <p:tgtEl>
                                          <p:spTgt spid="277513"/>
                                        </p:tgtEl>
                                        <p:attrNameLst>
                                          <p:attrName>ppt_x</p:attrName>
                                        </p:attrNameLst>
                                      </p:cBhvr>
                                      <p:tavLst>
                                        <p:tav tm="0">
                                          <p:val>
                                            <p:strVal val="0-#ppt_w/2"/>
                                          </p:val>
                                        </p:tav>
                                        <p:tav tm="100000">
                                          <p:val>
                                            <p:strVal val="#ppt_x"/>
                                          </p:val>
                                        </p:tav>
                                      </p:tavLst>
                                    </p:anim>
                                    <p:anim calcmode="lin" valueType="num">
                                      <p:cBhvr additive="base">
                                        <p:cTn id="67" dur="500" fill="hold"/>
                                        <p:tgtEl>
                                          <p:spTgt spid="277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7" grpId="0"/>
      <p:bldP spid="277508" grpId="0"/>
      <p:bldP spid="277509" grpId="0"/>
      <p:bldP spid="277510" grpId="0"/>
      <p:bldP spid="277511" grpId="0"/>
      <p:bldP spid="2775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7" name="矩形 278536"/>
          <p:cNvSpPr/>
          <p:nvPr/>
        </p:nvSpPr>
        <p:spPr>
          <a:xfrm>
            <a:off x="755650" y="2239963"/>
            <a:ext cx="8185150" cy="639762"/>
          </a:xfrm>
          <a:prstGeom prst="rect">
            <a:avLst/>
          </a:prstGeom>
          <a:noFill/>
          <a:ln w="9525">
            <a:noFill/>
          </a:ln>
        </p:spPr>
        <p:txBody>
          <a:bodyPr>
            <a:spAutoFit/>
          </a:bodyPr>
          <a:lstStyle/>
          <a:p>
            <a:pPr marL="1238250" indent="-1238250" eaLnBrk="1" hangingPunct="1">
              <a:lnSpc>
                <a:spcPct val="150000"/>
              </a:lnSpc>
              <a:spcBef>
                <a:spcPct val="0"/>
              </a:spcBef>
            </a:pPr>
            <a:r>
              <a:rPr lang="zh-CN" altLang="en-US" b="1" dirty="0">
                <a:latin typeface="Times New Roman" panose="02020603050405020304" pitchFamily="18" charset="0"/>
              </a:rPr>
              <a:t>下面研究正弦量求和、微分和积分所对应的相量运算规则。 </a:t>
            </a:r>
          </a:p>
        </p:txBody>
      </p:sp>
      <p:sp>
        <p:nvSpPr>
          <p:cNvPr id="278538" name="文本框 278537"/>
          <p:cNvSpPr txBox="1"/>
          <p:nvPr/>
        </p:nvSpPr>
        <p:spPr>
          <a:xfrm>
            <a:off x="755650" y="3643313"/>
            <a:ext cx="4159250" cy="457200"/>
          </a:xfrm>
          <a:prstGeom prst="rect">
            <a:avLst/>
          </a:prstGeom>
          <a:noFill/>
          <a:ln w="9525">
            <a:noFill/>
          </a:ln>
        </p:spPr>
        <p:txBody>
          <a:bodyPr>
            <a:spAutoFit/>
          </a:bodyPr>
          <a:lstStyle/>
          <a:p>
            <a:pPr eaLnBrk="1" hangingPunct="1">
              <a:spcBef>
                <a:spcPct val="0"/>
              </a:spcBef>
            </a:pPr>
            <a:r>
              <a:rPr lang="en-US" altLang="zh-CN" b="1" dirty="0">
                <a:solidFill>
                  <a:srgbClr val="FF0000"/>
                </a:solidFill>
                <a:latin typeface="Times New Roman" panose="02020603050405020304" pitchFamily="18" charset="0"/>
              </a:rPr>
              <a:t>1</a:t>
            </a:r>
            <a:r>
              <a:rPr lang="zh-CN" altLang="en-US" b="1" dirty="0">
                <a:solidFill>
                  <a:srgbClr val="FF0000"/>
                </a:solidFill>
                <a:latin typeface="Times New Roman" panose="02020603050405020304" pitchFamily="18" charset="0"/>
              </a:rPr>
              <a:t>、 同频正弦量的代数和</a:t>
            </a:r>
            <a:endParaRPr lang="zh-CN" altLang="en-US" b="1">
              <a:solidFill>
                <a:srgbClr val="FF0000"/>
              </a:solidFill>
              <a:latin typeface="Times New Roman" panose="02020603050405020304" pitchFamily="18" charset="0"/>
            </a:endParaRPr>
          </a:p>
        </p:txBody>
      </p:sp>
      <p:graphicFrame>
        <p:nvGraphicFramePr>
          <p:cNvPr id="278539" name="对象 278538"/>
          <p:cNvGraphicFramePr/>
          <p:nvPr/>
        </p:nvGraphicFramePr>
        <p:xfrm>
          <a:off x="1287463" y="4386263"/>
          <a:ext cx="6142037" cy="1398587"/>
        </p:xfrm>
        <a:graphic>
          <a:graphicData uri="http://schemas.openxmlformats.org/presentationml/2006/ole">
            <mc:AlternateContent xmlns:mc="http://schemas.openxmlformats.org/markup-compatibility/2006">
              <mc:Choice xmlns:v="urn:schemas-microsoft-com:vml" Requires="v">
                <p:oleObj spid="_x0000_s18488" r:id="rId3" imgW="3947795" imgH="901065" progId="Equation.DSMT4">
                  <p:embed/>
                </p:oleObj>
              </mc:Choice>
              <mc:Fallback>
                <p:oleObj r:id="rId3" imgW="3947795" imgH="901065" progId="Equation.DSMT4">
                  <p:embed/>
                  <p:pic>
                    <p:nvPicPr>
                      <p:cNvPr id="0" name="图片 3313"/>
                      <p:cNvPicPr/>
                      <p:nvPr/>
                    </p:nvPicPr>
                    <p:blipFill>
                      <a:blip r:embed="rId4"/>
                      <a:stretch>
                        <a:fillRect/>
                      </a:stretch>
                    </p:blipFill>
                    <p:spPr>
                      <a:xfrm>
                        <a:off x="1287463" y="4386263"/>
                        <a:ext cx="6142037" cy="1398587"/>
                      </a:xfrm>
                      <a:prstGeom prst="rect">
                        <a:avLst/>
                      </a:prstGeom>
                      <a:noFill/>
                      <a:ln w="38100">
                        <a:noFill/>
                        <a:miter/>
                      </a:ln>
                    </p:spPr>
                  </p:pic>
                </p:oleObj>
              </mc:Fallback>
            </mc:AlternateContent>
          </a:graphicData>
        </a:graphic>
      </p:graphicFrame>
      <p:sp>
        <p:nvSpPr>
          <p:cNvPr id="278540" name="矩形 278539"/>
          <p:cNvSpPr/>
          <p:nvPr/>
        </p:nvSpPr>
        <p:spPr>
          <a:xfrm>
            <a:off x="755650" y="582613"/>
            <a:ext cx="7489825" cy="1187450"/>
          </a:xfrm>
          <a:prstGeom prst="rect">
            <a:avLst/>
          </a:prstGeom>
          <a:noFill/>
          <a:ln w="19050">
            <a:noFill/>
          </a:ln>
        </p:spPr>
        <p:txBody>
          <a:bodyPr>
            <a:spAutoFit/>
          </a:bodyPr>
          <a:lstStyle/>
          <a:p>
            <a:pPr eaLnBrk="1" hangingPunct="1">
              <a:lnSpc>
                <a:spcPct val="150000"/>
              </a:lnSpc>
              <a:spcBef>
                <a:spcPct val="0"/>
              </a:spcBef>
            </a:pPr>
            <a:r>
              <a:rPr lang="zh-CN" altLang="en-US" b="1" dirty="0">
                <a:latin typeface="Times New Roman" panose="02020603050405020304" pitchFamily="18" charset="0"/>
              </a:rPr>
              <a:t>用相量表示正弦量的目的是为了</a:t>
            </a:r>
            <a:r>
              <a:rPr lang="zh-CN" altLang="en-US" b="1" dirty="0">
                <a:solidFill>
                  <a:srgbClr val="FF0000"/>
                </a:solidFill>
                <a:latin typeface="Times New Roman" panose="02020603050405020304" pitchFamily="18" charset="0"/>
              </a:rPr>
              <a:t>简化正弦量的运算</a:t>
            </a:r>
            <a:r>
              <a:rPr lang="zh-CN" altLang="en-US" b="1" dirty="0">
                <a:latin typeface="Times New Roman" panose="02020603050405020304" pitchFamily="18" charset="0"/>
              </a:rPr>
              <a:t>，即把正弦量的某些运算转化为相应的相量运算。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7"/>
                                        </p:tgtEl>
                                        <p:attrNameLst>
                                          <p:attrName>style.visibility</p:attrName>
                                        </p:attrNameLst>
                                      </p:cBhvr>
                                      <p:to>
                                        <p:strVal val="visible"/>
                                      </p:to>
                                    </p:set>
                                    <p:anim calcmode="lin" valueType="num">
                                      <p:cBhvr additive="base">
                                        <p:cTn id="7" dur="500" fill="hold"/>
                                        <p:tgtEl>
                                          <p:spTgt spid="278537"/>
                                        </p:tgtEl>
                                        <p:attrNameLst>
                                          <p:attrName>ppt_x</p:attrName>
                                        </p:attrNameLst>
                                      </p:cBhvr>
                                      <p:tavLst>
                                        <p:tav tm="0">
                                          <p:val>
                                            <p:strVal val="0-#ppt_w/2"/>
                                          </p:val>
                                        </p:tav>
                                        <p:tav tm="100000">
                                          <p:val>
                                            <p:strVal val="#ppt_x"/>
                                          </p:val>
                                        </p:tav>
                                      </p:tavLst>
                                    </p:anim>
                                    <p:anim calcmode="lin" valueType="num">
                                      <p:cBhvr additive="base">
                                        <p:cTn id="8" dur="500" fill="hold"/>
                                        <p:tgtEl>
                                          <p:spTgt spid="2785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8538"/>
                                        </p:tgtEl>
                                        <p:attrNameLst>
                                          <p:attrName>style.visibility</p:attrName>
                                        </p:attrNameLst>
                                      </p:cBhvr>
                                      <p:to>
                                        <p:strVal val="visible"/>
                                      </p:to>
                                    </p:set>
                                    <p:anim calcmode="lin" valueType="num">
                                      <p:cBhvr additive="base">
                                        <p:cTn id="13" dur="500" fill="hold"/>
                                        <p:tgtEl>
                                          <p:spTgt spid="278538"/>
                                        </p:tgtEl>
                                        <p:attrNameLst>
                                          <p:attrName>ppt_x</p:attrName>
                                        </p:attrNameLst>
                                      </p:cBhvr>
                                      <p:tavLst>
                                        <p:tav tm="0">
                                          <p:val>
                                            <p:strVal val="1+#ppt_w/2"/>
                                          </p:val>
                                        </p:tav>
                                        <p:tav tm="100000">
                                          <p:val>
                                            <p:strVal val="#ppt_x"/>
                                          </p:val>
                                        </p:tav>
                                      </p:tavLst>
                                    </p:anim>
                                    <p:anim calcmode="lin" valueType="num">
                                      <p:cBhvr additive="base">
                                        <p:cTn id="14" dur="500" fill="hold"/>
                                        <p:tgtEl>
                                          <p:spTgt spid="2785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278539"/>
                                        </p:tgtEl>
                                        <p:attrNameLst>
                                          <p:attrName>style.visibility</p:attrName>
                                        </p:attrNameLst>
                                      </p:cBhvr>
                                      <p:to>
                                        <p:strVal val="visible"/>
                                      </p:to>
                                    </p:set>
                                    <p:animEffect transition="in" filter="slide(fromTop)">
                                      <p:cBhvr>
                                        <p:cTn id="19" dur="500"/>
                                        <p:tgtEl>
                                          <p:spTgt spid="278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7" grpId="0"/>
      <p:bldP spid="2785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文本框 279555"/>
          <p:cNvSpPr txBox="1"/>
          <p:nvPr/>
        </p:nvSpPr>
        <p:spPr>
          <a:xfrm>
            <a:off x="77788" y="4459288"/>
            <a:ext cx="9023350" cy="457200"/>
          </a:xfrm>
          <a:prstGeom prst="rect">
            <a:avLst/>
          </a:prstGeom>
          <a:noFill/>
          <a:ln w="9525">
            <a:noFill/>
          </a:ln>
        </p:spPr>
        <p:txBody>
          <a:bodyPr wrap="none" anchor="t">
            <a:spAutoFit/>
          </a:bodyPr>
          <a:lstStyle/>
          <a:p>
            <a:pPr eaLnBrk="1" hangingPunct="1">
              <a:spcBef>
                <a:spcPct val="0"/>
              </a:spcBef>
            </a:pPr>
            <a:r>
              <a:rPr lang="zh-CN" altLang="en-US" b="1" dirty="0">
                <a:solidFill>
                  <a:srgbClr val="3333FF"/>
                </a:solidFill>
                <a:latin typeface="Times New Roman" panose="02020603050405020304" pitchFamily="18" charset="0"/>
              </a:rPr>
              <a:t>即</a:t>
            </a:r>
            <a:r>
              <a:rPr lang="zh-CN" altLang="en-US" b="1" dirty="0">
                <a:latin typeface="Times New Roman" panose="02020603050405020304" pitchFamily="18" charset="0"/>
              </a:rPr>
              <a:t>与</a:t>
            </a:r>
            <a:r>
              <a:rPr lang="zh-CN" altLang="en-US" b="1" dirty="0">
                <a:solidFill>
                  <a:srgbClr val="3333FF"/>
                </a:solidFill>
                <a:latin typeface="Times New Roman" panose="02020603050405020304" pitchFamily="18" charset="0"/>
              </a:rPr>
              <a:t>“正弦量代数和”</a:t>
            </a:r>
            <a:r>
              <a:rPr lang="zh-CN" altLang="en-US" b="1" dirty="0">
                <a:latin typeface="Times New Roman" panose="02020603050405020304" pitchFamily="18" charset="0"/>
              </a:rPr>
              <a:t>相对应的相量是</a:t>
            </a:r>
            <a:r>
              <a:rPr lang="zh-CN" altLang="en-US" b="1" dirty="0">
                <a:solidFill>
                  <a:srgbClr val="3333FF"/>
                </a:solidFill>
                <a:latin typeface="Times New Roman" panose="02020603050405020304" pitchFamily="18" charset="0"/>
              </a:rPr>
              <a:t>“各正弦量的相量的代数和”</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aphicFrame>
        <p:nvGraphicFramePr>
          <p:cNvPr id="279558" name="对象 279557"/>
          <p:cNvGraphicFramePr/>
          <p:nvPr/>
        </p:nvGraphicFramePr>
        <p:xfrm>
          <a:off x="685800" y="790575"/>
          <a:ext cx="7807325" cy="1225550"/>
        </p:xfrm>
        <a:graphic>
          <a:graphicData uri="http://schemas.openxmlformats.org/presentationml/2006/ole">
            <mc:AlternateContent xmlns:mc="http://schemas.openxmlformats.org/markup-compatibility/2006">
              <mc:Choice xmlns:v="urn:schemas-microsoft-com:vml" Requires="v">
                <p:oleObj spid="_x0000_s19677" r:id="rId3" imgW="5750560" imgH="901065" progId="Equation.DSMT4">
                  <p:embed/>
                </p:oleObj>
              </mc:Choice>
              <mc:Fallback>
                <p:oleObj r:id="rId3" imgW="5750560" imgH="901065" progId="Equation.DSMT4">
                  <p:embed/>
                  <p:pic>
                    <p:nvPicPr>
                      <p:cNvPr id="0" name="图片 3309"/>
                      <p:cNvPicPr/>
                      <p:nvPr/>
                    </p:nvPicPr>
                    <p:blipFill>
                      <a:blip r:embed="rId4"/>
                      <a:stretch>
                        <a:fillRect/>
                      </a:stretch>
                    </p:blipFill>
                    <p:spPr>
                      <a:xfrm>
                        <a:off x="685800" y="790575"/>
                        <a:ext cx="7807325" cy="1225550"/>
                      </a:xfrm>
                      <a:prstGeom prst="rect">
                        <a:avLst/>
                      </a:prstGeom>
                      <a:noFill/>
                      <a:ln w="38100">
                        <a:noFill/>
                        <a:miter/>
                      </a:ln>
                    </p:spPr>
                  </p:pic>
                </p:oleObj>
              </mc:Fallback>
            </mc:AlternateContent>
          </a:graphicData>
        </a:graphic>
      </p:graphicFrame>
      <p:graphicFrame>
        <p:nvGraphicFramePr>
          <p:cNvPr id="279561" name="对象 279560"/>
          <p:cNvGraphicFramePr/>
          <p:nvPr/>
        </p:nvGraphicFramePr>
        <p:xfrm>
          <a:off x="3636963" y="2279650"/>
          <a:ext cx="2124075" cy="561975"/>
        </p:xfrm>
        <a:graphic>
          <a:graphicData uri="http://schemas.openxmlformats.org/presentationml/2006/ole">
            <mc:AlternateContent xmlns:mc="http://schemas.openxmlformats.org/markup-compatibility/2006">
              <mc:Choice xmlns:v="urn:schemas-microsoft-com:vml" Requires="v">
                <p:oleObj spid="_x0000_s19678" r:id="rId5" imgW="1587500" imgH="419100" progId="Equation.DSMT4">
                  <p:embed/>
                </p:oleObj>
              </mc:Choice>
              <mc:Fallback>
                <p:oleObj r:id="rId5" imgW="1587500" imgH="419100" progId="Equation.DSMT4">
                  <p:embed/>
                  <p:pic>
                    <p:nvPicPr>
                      <p:cNvPr id="0" name="图片 3310"/>
                      <p:cNvPicPr/>
                      <p:nvPr/>
                    </p:nvPicPr>
                    <p:blipFill>
                      <a:blip r:embed="rId6"/>
                      <a:stretch>
                        <a:fillRect/>
                      </a:stretch>
                    </p:blipFill>
                    <p:spPr>
                      <a:xfrm>
                        <a:off x="3636963" y="2279650"/>
                        <a:ext cx="2124075" cy="561975"/>
                      </a:xfrm>
                      <a:prstGeom prst="rect">
                        <a:avLst/>
                      </a:prstGeom>
                      <a:noFill/>
                      <a:ln w="38100">
                        <a:noFill/>
                        <a:miter/>
                      </a:ln>
                    </p:spPr>
                  </p:pic>
                </p:oleObj>
              </mc:Fallback>
            </mc:AlternateContent>
          </a:graphicData>
        </a:graphic>
      </p:graphicFrame>
      <p:grpSp>
        <p:nvGrpSpPr>
          <p:cNvPr id="279562" name="组合 279561"/>
          <p:cNvGrpSpPr/>
          <p:nvPr/>
        </p:nvGrpSpPr>
        <p:grpSpPr>
          <a:xfrm>
            <a:off x="1393825" y="2330450"/>
            <a:ext cx="2309813" cy="539750"/>
            <a:chOff x="746" y="2205"/>
            <a:chExt cx="1455" cy="340"/>
          </a:xfrm>
        </p:grpSpPr>
        <p:sp>
          <p:nvSpPr>
            <p:cNvPr id="279563" name="矩形 279562"/>
            <p:cNvSpPr/>
            <p:nvPr/>
          </p:nvSpPr>
          <p:spPr>
            <a:xfrm>
              <a:off x="746" y="2257"/>
              <a:ext cx="1455" cy="288"/>
            </a:xfrm>
            <a:prstGeom prst="rect">
              <a:avLst/>
            </a:prstGeom>
            <a:noFill/>
            <a:ln w="9525">
              <a:noFill/>
            </a:ln>
          </p:spPr>
          <p:txBody>
            <a:bodyPr wrap="none" anchor="t">
              <a:spAutoFit/>
            </a:bodyPr>
            <a:lstStyle/>
            <a:p>
              <a:r>
                <a:rPr lang="zh-CN" altLang="en-US" b="1" dirty="0">
                  <a:latin typeface="Times New Roman" panose="02020603050405020304" pitchFamily="18" charset="0"/>
                </a:rPr>
                <a:t>故</a:t>
              </a:r>
              <a:r>
                <a:rPr lang="en-US" altLang="zh-CN" b="1" dirty="0">
                  <a:latin typeface="Times New Roman" panose="02020603050405020304" pitchFamily="18" charset="0"/>
                </a:rPr>
                <a:t>U</a:t>
              </a:r>
              <a:r>
                <a:rPr lang="zh-CN" altLang="en-US" b="1" dirty="0">
                  <a:latin typeface="Times New Roman" panose="02020603050405020304" pitchFamily="18" charset="0"/>
                </a:rPr>
                <a:t>的相量     为</a:t>
              </a:r>
            </a:p>
          </p:txBody>
        </p:sp>
        <p:graphicFrame>
          <p:nvGraphicFramePr>
            <p:cNvPr id="279564" name="对象 279563"/>
            <p:cNvGraphicFramePr/>
            <p:nvPr/>
          </p:nvGraphicFramePr>
          <p:xfrm>
            <a:off x="1708" y="2205"/>
            <a:ext cx="169" cy="307"/>
          </p:xfrm>
          <a:graphic>
            <a:graphicData uri="http://schemas.openxmlformats.org/presentationml/2006/ole">
              <mc:AlternateContent xmlns:mc="http://schemas.openxmlformats.org/markup-compatibility/2006">
                <mc:Choice xmlns:v="urn:schemas-microsoft-com:vml" Requires="v">
                  <p:oleObj spid="_x0000_s19679" r:id="rId7" imgW="215900" imgH="393065" progId="Equation.DSMT4">
                    <p:embed/>
                  </p:oleObj>
                </mc:Choice>
                <mc:Fallback>
                  <p:oleObj r:id="rId7" imgW="215900" imgH="393065" progId="Equation.DSMT4">
                    <p:embed/>
                    <p:pic>
                      <p:nvPicPr>
                        <p:cNvPr id="0" name="图片 3320"/>
                        <p:cNvPicPr/>
                        <p:nvPr/>
                      </p:nvPicPr>
                      <p:blipFill>
                        <a:blip r:embed="rId8"/>
                        <a:stretch>
                          <a:fillRect/>
                        </a:stretch>
                      </p:blipFill>
                      <p:spPr>
                        <a:xfrm>
                          <a:off x="1708" y="2205"/>
                          <a:ext cx="169" cy="307"/>
                        </a:xfrm>
                        <a:prstGeom prst="rect">
                          <a:avLst/>
                        </a:prstGeom>
                        <a:noFill/>
                        <a:ln w="38100">
                          <a:noFill/>
                          <a:miter/>
                        </a:ln>
                      </p:spPr>
                    </p:pic>
                  </p:oleObj>
                </mc:Fallback>
              </mc:AlternateContent>
            </a:graphicData>
          </a:graphic>
        </p:graphicFrame>
      </p:grpSp>
      <p:sp>
        <p:nvSpPr>
          <p:cNvPr id="279565" name="文本框 279564"/>
          <p:cNvSpPr txBox="1"/>
          <p:nvPr/>
        </p:nvSpPr>
        <p:spPr>
          <a:xfrm>
            <a:off x="439738" y="5354638"/>
            <a:ext cx="8413750" cy="457200"/>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与</a:t>
            </a:r>
            <a:r>
              <a:rPr lang="zh-CN" altLang="en-US" b="1" dirty="0">
                <a:solidFill>
                  <a:srgbClr val="3333FF"/>
                </a:solidFill>
                <a:latin typeface="Times New Roman" panose="02020603050405020304" pitchFamily="18" charset="0"/>
              </a:rPr>
              <a:t>“正弦量常数倍”</a:t>
            </a:r>
            <a:r>
              <a:rPr lang="zh-CN" altLang="en-US" b="1" dirty="0">
                <a:latin typeface="Times New Roman" panose="02020603050405020304" pitchFamily="18" charset="0"/>
              </a:rPr>
              <a:t>相对应的相量是</a:t>
            </a:r>
            <a:r>
              <a:rPr lang="zh-CN" altLang="en-US" b="1" dirty="0">
                <a:solidFill>
                  <a:srgbClr val="3333FF"/>
                </a:solidFill>
                <a:latin typeface="Times New Roman" panose="02020603050405020304" pitchFamily="18" charset="0"/>
              </a:rPr>
              <a:t>“正弦量的相量的常数倍”</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aphicFrame>
        <p:nvGraphicFramePr>
          <p:cNvPr id="279566" name="对象 279565"/>
          <p:cNvGraphicFramePr/>
          <p:nvPr/>
        </p:nvGraphicFramePr>
        <p:xfrm>
          <a:off x="1881188" y="2697163"/>
          <a:ext cx="4927600" cy="1354137"/>
        </p:xfrm>
        <a:graphic>
          <a:graphicData uri="http://schemas.openxmlformats.org/presentationml/2006/ole">
            <mc:AlternateContent xmlns:mc="http://schemas.openxmlformats.org/markup-compatibility/2006">
              <mc:Choice xmlns:v="urn:schemas-microsoft-com:vml" Requires="v">
                <p:oleObj spid="_x0000_s19680" r:id="rId9" imgW="3288030" imgH="901065" progId="Equation.DSMT4">
                  <p:embed/>
                </p:oleObj>
              </mc:Choice>
              <mc:Fallback>
                <p:oleObj r:id="rId9" imgW="3288030" imgH="901065" progId="Equation.DSMT4">
                  <p:embed/>
                  <p:pic>
                    <p:nvPicPr>
                      <p:cNvPr id="0" name="图片 3322"/>
                      <p:cNvPicPr/>
                      <p:nvPr/>
                    </p:nvPicPr>
                    <p:blipFill>
                      <a:blip r:embed="rId10"/>
                      <a:stretch>
                        <a:fillRect/>
                      </a:stretch>
                    </p:blipFill>
                    <p:spPr>
                      <a:xfrm>
                        <a:off x="1881188" y="2697163"/>
                        <a:ext cx="4927600" cy="1354137"/>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79558"/>
                                        </p:tgtEl>
                                        <p:attrNameLst>
                                          <p:attrName>style.visibility</p:attrName>
                                        </p:attrNameLst>
                                      </p:cBhvr>
                                      <p:to>
                                        <p:strVal val="visible"/>
                                      </p:to>
                                    </p:set>
                                    <p:animEffect transition="in" filter="slide(fromTop)">
                                      <p:cBhvr>
                                        <p:cTn id="7" dur="500"/>
                                        <p:tgtEl>
                                          <p:spTgt spid="2795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9562"/>
                                        </p:tgtEl>
                                        <p:attrNameLst>
                                          <p:attrName>style.visibility</p:attrName>
                                        </p:attrNameLst>
                                      </p:cBhvr>
                                      <p:to>
                                        <p:strVal val="visible"/>
                                      </p:to>
                                    </p:set>
                                    <p:anim calcmode="lin" valueType="num">
                                      <p:cBhvr additive="base">
                                        <p:cTn id="12" dur="500" fill="hold"/>
                                        <p:tgtEl>
                                          <p:spTgt spid="279562"/>
                                        </p:tgtEl>
                                        <p:attrNameLst>
                                          <p:attrName>ppt_x</p:attrName>
                                        </p:attrNameLst>
                                      </p:cBhvr>
                                      <p:tavLst>
                                        <p:tav tm="0">
                                          <p:val>
                                            <p:strVal val="0-#ppt_w/2"/>
                                          </p:val>
                                        </p:tav>
                                        <p:tav tm="100000">
                                          <p:val>
                                            <p:strVal val="#ppt_x"/>
                                          </p:val>
                                        </p:tav>
                                      </p:tavLst>
                                    </p:anim>
                                    <p:anim calcmode="lin" valueType="num">
                                      <p:cBhvr additive="base">
                                        <p:cTn id="13" dur="500" fill="hold"/>
                                        <p:tgtEl>
                                          <p:spTgt spid="27956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79561"/>
                                        </p:tgtEl>
                                        <p:attrNameLst>
                                          <p:attrName>style.visibility</p:attrName>
                                        </p:attrNameLst>
                                      </p:cBhvr>
                                      <p:to>
                                        <p:strVal val="visible"/>
                                      </p:to>
                                    </p:set>
                                    <p:anim calcmode="lin" valueType="num">
                                      <p:cBhvr additive="base">
                                        <p:cTn id="17" dur="500" fill="hold"/>
                                        <p:tgtEl>
                                          <p:spTgt spid="279561"/>
                                        </p:tgtEl>
                                        <p:attrNameLst>
                                          <p:attrName>ppt_x</p:attrName>
                                        </p:attrNameLst>
                                      </p:cBhvr>
                                      <p:tavLst>
                                        <p:tav tm="0">
                                          <p:val>
                                            <p:strVal val="0-#ppt_w/2"/>
                                          </p:val>
                                        </p:tav>
                                        <p:tav tm="100000">
                                          <p:val>
                                            <p:strVal val="#ppt_x"/>
                                          </p:val>
                                        </p:tav>
                                      </p:tavLst>
                                    </p:anim>
                                    <p:anim calcmode="lin" valueType="num">
                                      <p:cBhvr additive="base">
                                        <p:cTn id="18" dur="500" fill="hold"/>
                                        <p:tgtEl>
                                          <p:spTgt spid="27956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79566"/>
                                        </p:tgtEl>
                                        <p:attrNameLst>
                                          <p:attrName>style.visibility</p:attrName>
                                        </p:attrNameLst>
                                      </p:cBhvr>
                                      <p:to>
                                        <p:strVal val="visible"/>
                                      </p:to>
                                    </p:set>
                                    <p:anim calcmode="lin" valueType="num">
                                      <p:cBhvr additive="base">
                                        <p:cTn id="23" dur="500" fill="hold"/>
                                        <p:tgtEl>
                                          <p:spTgt spid="279566"/>
                                        </p:tgtEl>
                                        <p:attrNameLst>
                                          <p:attrName>ppt_x</p:attrName>
                                        </p:attrNameLst>
                                      </p:cBhvr>
                                      <p:tavLst>
                                        <p:tav tm="0">
                                          <p:val>
                                            <p:strVal val="0-#ppt_w/2"/>
                                          </p:val>
                                        </p:tav>
                                        <p:tav tm="100000">
                                          <p:val>
                                            <p:strVal val="#ppt_x"/>
                                          </p:val>
                                        </p:tav>
                                      </p:tavLst>
                                    </p:anim>
                                    <p:anim calcmode="lin" valueType="num">
                                      <p:cBhvr additive="base">
                                        <p:cTn id="24" dur="500" fill="hold"/>
                                        <p:tgtEl>
                                          <p:spTgt spid="27956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79556"/>
                                        </p:tgtEl>
                                        <p:attrNameLst>
                                          <p:attrName>style.visibility</p:attrName>
                                        </p:attrNameLst>
                                      </p:cBhvr>
                                      <p:to>
                                        <p:strVal val="visible"/>
                                      </p:to>
                                    </p:set>
                                    <p:anim calcmode="lin" valueType="num">
                                      <p:cBhvr additive="base">
                                        <p:cTn id="29" dur="500" fill="hold"/>
                                        <p:tgtEl>
                                          <p:spTgt spid="279556"/>
                                        </p:tgtEl>
                                        <p:attrNameLst>
                                          <p:attrName>ppt_x</p:attrName>
                                        </p:attrNameLst>
                                      </p:cBhvr>
                                      <p:tavLst>
                                        <p:tav tm="0">
                                          <p:val>
                                            <p:strVal val="0-#ppt_w/2"/>
                                          </p:val>
                                        </p:tav>
                                        <p:tav tm="100000">
                                          <p:val>
                                            <p:strVal val="#ppt_x"/>
                                          </p:val>
                                        </p:tav>
                                      </p:tavLst>
                                    </p:anim>
                                    <p:anim calcmode="lin" valueType="num">
                                      <p:cBhvr additive="base">
                                        <p:cTn id="30" dur="500" fill="hold"/>
                                        <p:tgtEl>
                                          <p:spTgt spid="279556"/>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279565"/>
                                        </p:tgtEl>
                                        <p:attrNameLst>
                                          <p:attrName>style.visibility</p:attrName>
                                        </p:attrNameLst>
                                      </p:cBhvr>
                                      <p:to>
                                        <p:strVal val="visible"/>
                                      </p:to>
                                    </p:set>
                                    <p:anim calcmode="lin" valueType="num">
                                      <p:cBhvr additive="base">
                                        <p:cTn id="34" dur="500" fill="hold"/>
                                        <p:tgtEl>
                                          <p:spTgt spid="279565"/>
                                        </p:tgtEl>
                                        <p:attrNameLst>
                                          <p:attrName>ppt_x</p:attrName>
                                        </p:attrNameLst>
                                      </p:cBhvr>
                                      <p:tavLst>
                                        <p:tav tm="0">
                                          <p:val>
                                            <p:strVal val="0-#ppt_w/2"/>
                                          </p:val>
                                        </p:tav>
                                        <p:tav tm="100000">
                                          <p:val>
                                            <p:strVal val="#ppt_x"/>
                                          </p:val>
                                        </p:tav>
                                      </p:tavLst>
                                    </p:anim>
                                    <p:anim calcmode="lin" valueType="num">
                                      <p:cBhvr additive="base">
                                        <p:cTn id="35" dur="500" fill="hold"/>
                                        <p:tgtEl>
                                          <p:spTgt spid="279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p:bldP spid="27956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文本框 280577"/>
          <p:cNvSpPr txBox="1"/>
          <p:nvPr/>
        </p:nvSpPr>
        <p:spPr>
          <a:xfrm>
            <a:off x="247650" y="171450"/>
            <a:ext cx="793750" cy="457200"/>
          </a:xfrm>
          <a:prstGeom prst="rect">
            <a:avLst/>
          </a:prstGeom>
          <a:noFill/>
          <a:ln w="9525">
            <a:noFill/>
          </a:ln>
        </p:spPr>
        <p:txBody>
          <a:bodyPr wrap="none" anchor="t">
            <a:spAutoFit/>
          </a:bodyPr>
          <a:lstStyle/>
          <a:p>
            <a:pPr eaLnBrk="1" hangingPunct="1">
              <a:spcBef>
                <a:spcPct val="0"/>
              </a:spcBef>
            </a:pPr>
            <a:r>
              <a:rPr lang="zh-CN" altLang="en-US" b="1" dirty="0">
                <a:solidFill>
                  <a:schemeClr val="accent2"/>
                </a:solidFill>
                <a:latin typeface="Times New Roman" panose="02020603050405020304" pitchFamily="18" charset="0"/>
              </a:rPr>
              <a:t>例．</a:t>
            </a:r>
            <a:endParaRPr lang="zh-CN" altLang="en-US" b="1">
              <a:solidFill>
                <a:schemeClr val="accent2"/>
              </a:solidFill>
              <a:latin typeface="Times New Roman" panose="02020603050405020304" pitchFamily="18" charset="0"/>
            </a:endParaRPr>
          </a:p>
        </p:txBody>
      </p:sp>
      <p:graphicFrame>
        <p:nvGraphicFramePr>
          <p:cNvPr id="280579" name="对象 280578"/>
          <p:cNvGraphicFramePr/>
          <p:nvPr/>
        </p:nvGraphicFramePr>
        <p:xfrm>
          <a:off x="942975" y="236538"/>
          <a:ext cx="7953375" cy="1377950"/>
        </p:xfrm>
        <a:graphic>
          <a:graphicData uri="http://schemas.openxmlformats.org/presentationml/2006/ole">
            <mc:AlternateContent xmlns:mc="http://schemas.openxmlformats.org/markup-compatibility/2006">
              <mc:Choice xmlns:v="urn:schemas-microsoft-com:vml" Requires="v">
                <p:oleObj spid="_x0000_s20921" r:id="rId3" imgW="6451600" imgH="1117600" progId="Equation.DSMT4">
                  <p:embed/>
                </p:oleObj>
              </mc:Choice>
              <mc:Fallback>
                <p:oleObj r:id="rId3" imgW="6451600" imgH="1117600" progId="Equation.DSMT4">
                  <p:embed/>
                  <p:pic>
                    <p:nvPicPr>
                      <p:cNvPr id="0" name="图片 3323"/>
                      <p:cNvPicPr/>
                      <p:nvPr/>
                    </p:nvPicPr>
                    <p:blipFill>
                      <a:blip r:embed="rId4"/>
                      <a:stretch>
                        <a:fillRect/>
                      </a:stretch>
                    </p:blipFill>
                    <p:spPr>
                      <a:xfrm>
                        <a:off x="942975" y="236538"/>
                        <a:ext cx="7953375" cy="1377950"/>
                      </a:xfrm>
                      <a:prstGeom prst="rect">
                        <a:avLst/>
                      </a:prstGeom>
                      <a:noFill/>
                      <a:ln w="38100">
                        <a:noFill/>
                        <a:miter/>
                      </a:ln>
                    </p:spPr>
                  </p:pic>
                </p:oleObj>
              </mc:Fallback>
            </mc:AlternateContent>
          </a:graphicData>
        </a:graphic>
      </p:graphicFrame>
      <p:sp>
        <p:nvSpPr>
          <p:cNvPr id="280580" name="文本框 280579"/>
          <p:cNvSpPr txBox="1"/>
          <p:nvPr/>
        </p:nvSpPr>
        <p:spPr>
          <a:xfrm>
            <a:off x="762000" y="2781300"/>
            <a:ext cx="7943850" cy="968375"/>
          </a:xfrm>
          <a:prstGeom prst="rect">
            <a:avLst/>
          </a:prstGeom>
          <a:noFill/>
          <a:ln w="9525">
            <a:noFill/>
          </a:ln>
        </p:spPr>
        <p:txBody>
          <a:bodyPr>
            <a:spAutoFit/>
          </a:bodyPr>
          <a:lstStyle/>
          <a:p>
            <a:pPr indent="571500" algn="just" eaLnBrk="1" hangingPunct="1">
              <a:lnSpc>
                <a:spcPct val="120000"/>
              </a:lnSpc>
            </a:pPr>
            <a:r>
              <a:rPr lang="zh-CN" altLang="en-US" b="1" dirty="0">
                <a:latin typeface="Times New Roman" panose="02020603050405020304" pitchFamily="18" charset="0"/>
              </a:rPr>
              <a:t>同频正弦量的加、减运算可借助相量图进行。相量图在正弦稳态分析中有重要作用，尤其适用于定性分析。</a:t>
            </a:r>
            <a:endParaRPr lang="zh-CN" altLang="en-US" b="1">
              <a:latin typeface="Times New Roman" panose="02020603050405020304" pitchFamily="18" charset="0"/>
            </a:endParaRPr>
          </a:p>
        </p:txBody>
      </p:sp>
      <p:graphicFrame>
        <p:nvGraphicFramePr>
          <p:cNvPr id="280581" name="对象 280580"/>
          <p:cNvGraphicFramePr/>
          <p:nvPr/>
        </p:nvGraphicFramePr>
        <p:xfrm>
          <a:off x="3824288" y="4559300"/>
          <a:ext cx="5211762" cy="1211263"/>
        </p:xfrm>
        <a:graphic>
          <a:graphicData uri="http://schemas.openxmlformats.org/presentationml/2006/ole">
            <mc:AlternateContent xmlns:mc="http://schemas.openxmlformats.org/markup-compatibility/2006">
              <mc:Choice xmlns:v="urn:schemas-microsoft-com:vml" Requires="v">
                <p:oleObj spid="_x0000_s20922" r:id="rId5" imgW="2616200" imgH="609600" progId="Equation.DSMT4">
                  <p:embed/>
                </p:oleObj>
              </mc:Choice>
              <mc:Fallback>
                <p:oleObj r:id="rId5" imgW="2616200" imgH="609600" progId="Equation.DSMT4">
                  <p:embed/>
                  <p:pic>
                    <p:nvPicPr>
                      <p:cNvPr id="0" name="图片 3321"/>
                      <p:cNvPicPr/>
                      <p:nvPr/>
                    </p:nvPicPr>
                    <p:blipFill>
                      <a:blip r:embed="rId6"/>
                      <a:stretch>
                        <a:fillRect/>
                      </a:stretch>
                    </p:blipFill>
                    <p:spPr>
                      <a:xfrm>
                        <a:off x="3824288" y="4559300"/>
                        <a:ext cx="5211762" cy="1211263"/>
                      </a:xfrm>
                      <a:prstGeom prst="rect">
                        <a:avLst/>
                      </a:prstGeom>
                      <a:noFill/>
                      <a:ln w="38100">
                        <a:noFill/>
                        <a:miter/>
                      </a:ln>
                    </p:spPr>
                  </p:pic>
                </p:oleObj>
              </mc:Fallback>
            </mc:AlternateContent>
          </a:graphicData>
        </a:graphic>
      </p:graphicFrame>
      <p:grpSp>
        <p:nvGrpSpPr>
          <p:cNvPr id="280582" name="组合 280581"/>
          <p:cNvGrpSpPr/>
          <p:nvPr/>
        </p:nvGrpSpPr>
        <p:grpSpPr>
          <a:xfrm>
            <a:off x="266700" y="3714750"/>
            <a:ext cx="3810000" cy="2971800"/>
            <a:chOff x="144" y="2400"/>
            <a:chExt cx="2400" cy="1872"/>
          </a:xfrm>
        </p:grpSpPr>
        <p:sp>
          <p:nvSpPr>
            <p:cNvPr id="280583" name="直接连接符 280582"/>
            <p:cNvSpPr/>
            <p:nvPr/>
          </p:nvSpPr>
          <p:spPr>
            <a:xfrm>
              <a:off x="480" y="3600"/>
              <a:ext cx="1632" cy="0"/>
            </a:xfrm>
            <a:prstGeom prst="line">
              <a:avLst/>
            </a:prstGeom>
            <a:ln w="9525" cap="flat" cmpd="sng">
              <a:solidFill>
                <a:schemeClr val="tx1"/>
              </a:solidFill>
              <a:prstDash val="solid"/>
              <a:headEnd type="none" w="med" len="med"/>
              <a:tailEnd type="stealth" w="sm" len="med"/>
            </a:ln>
          </p:spPr>
        </p:sp>
        <p:sp>
          <p:nvSpPr>
            <p:cNvPr id="280584" name="直接连接符 280583"/>
            <p:cNvSpPr/>
            <p:nvPr/>
          </p:nvSpPr>
          <p:spPr>
            <a:xfrm flipV="1">
              <a:off x="768" y="3216"/>
              <a:ext cx="960" cy="384"/>
            </a:xfrm>
            <a:prstGeom prst="line">
              <a:avLst/>
            </a:prstGeom>
            <a:ln w="28575" cap="flat" cmpd="sng">
              <a:solidFill>
                <a:srgbClr val="3333FF"/>
              </a:solidFill>
              <a:prstDash val="solid"/>
              <a:headEnd type="none" w="med" len="med"/>
              <a:tailEnd type="stealth" w="sm" len="med"/>
            </a:ln>
          </p:spPr>
        </p:sp>
        <p:sp>
          <p:nvSpPr>
            <p:cNvPr id="280585" name="任意多边形 280584"/>
            <p:cNvSpPr/>
            <p:nvPr/>
          </p:nvSpPr>
          <p:spPr>
            <a:xfrm>
              <a:off x="1074" y="3498"/>
              <a:ext cx="34" cy="102"/>
            </a:xfrm>
            <a:custGeom>
              <a:avLst/>
              <a:gdLst/>
              <a:ahLst/>
              <a:cxnLst/>
              <a:rect l="0" t="0" r="0" b="0"/>
              <a:pathLst>
                <a:path w="34" h="102">
                  <a:moveTo>
                    <a:pt x="18" y="102"/>
                  </a:moveTo>
                  <a:cubicBezTo>
                    <a:pt x="34" y="53"/>
                    <a:pt x="4" y="21"/>
                    <a:pt x="0" y="0"/>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280586" name="文本框 280585"/>
            <p:cNvSpPr txBox="1"/>
            <p:nvPr/>
          </p:nvSpPr>
          <p:spPr>
            <a:xfrm>
              <a:off x="1096" y="3360"/>
              <a:ext cx="392" cy="250"/>
            </a:xfrm>
            <a:prstGeom prst="rect">
              <a:avLst/>
            </a:prstGeom>
            <a:noFill/>
            <a:ln w="9525">
              <a:noFill/>
            </a:ln>
          </p:spPr>
          <p:txBody>
            <a:bodyPr>
              <a:spAutoFit/>
            </a:bodyPr>
            <a:lstStyle/>
            <a:p>
              <a:pPr eaLnBrk="1" hangingPunct="1">
                <a:spcBef>
                  <a:spcPct val="0"/>
                </a:spcBef>
              </a:pPr>
              <a:r>
                <a:rPr lang="en-US" altLang="zh-CN" sz="2000" b="1" i="1">
                  <a:latin typeface="Symbol" panose="05050102010706020507" pitchFamily="18" charset="2"/>
                </a:rPr>
                <a:t>y</a:t>
              </a:r>
              <a:r>
                <a:rPr lang="en-US" altLang="zh-CN" sz="2000" b="1" baseline="-25000">
                  <a:latin typeface="Symbol" panose="05050102010706020507" pitchFamily="18" charset="2"/>
                </a:rPr>
                <a:t>1</a:t>
              </a:r>
              <a:endParaRPr lang="en-US" altLang="zh-CN" sz="2000" b="1">
                <a:latin typeface="Times New Roman" panose="02020603050405020304" pitchFamily="18" charset="0"/>
              </a:endParaRPr>
            </a:p>
          </p:txBody>
        </p:sp>
        <p:sp>
          <p:nvSpPr>
            <p:cNvPr id="280587" name="直接连接符 280586"/>
            <p:cNvSpPr/>
            <p:nvPr/>
          </p:nvSpPr>
          <p:spPr>
            <a:xfrm flipV="1">
              <a:off x="768" y="2880"/>
              <a:ext cx="384" cy="720"/>
            </a:xfrm>
            <a:prstGeom prst="line">
              <a:avLst/>
            </a:prstGeom>
            <a:ln w="28575" cap="flat" cmpd="sng">
              <a:solidFill>
                <a:srgbClr val="3333FF"/>
              </a:solidFill>
              <a:prstDash val="solid"/>
              <a:headEnd type="none" w="med" len="med"/>
              <a:tailEnd type="stealth" w="sm" len="med"/>
            </a:ln>
          </p:spPr>
        </p:sp>
        <p:graphicFrame>
          <p:nvGraphicFramePr>
            <p:cNvPr id="280588" name="对象 280587"/>
            <p:cNvGraphicFramePr/>
            <p:nvPr/>
          </p:nvGraphicFramePr>
          <p:xfrm>
            <a:off x="918" y="2640"/>
            <a:ext cx="185" cy="272"/>
          </p:xfrm>
          <a:graphic>
            <a:graphicData uri="http://schemas.openxmlformats.org/presentationml/2006/ole">
              <mc:AlternateContent xmlns:mc="http://schemas.openxmlformats.org/markup-compatibility/2006">
                <mc:Choice xmlns:v="urn:schemas-microsoft-com:vml" Requires="v">
                  <p:oleObj spid="_x0000_s20923" r:id="rId7" imgW="190500" imgH="279400" progId="Equation.3">
                    <p:embed/>
                  </p:oleObj>
                </mc:Choice>
                <mc:Fallback>
                  <p:oleObj r:id="rId7" imgW="190500" imgH="279400" progId="Equation.3">
                    <p:embed/>
                    <p:pic>
                      <p:nvPicPr>
                        <p:cNvPr id="0" name="图片 3324"/>
                        <p:cNvPicPr/>
                        <p:nvPr/>
                      </p:nvPicPr>
                      <p:blipFill>
                        <a:blip r:embed="rId8"/>
                        <a:stretch>
                          <a:fillRect/>
                        </a:stretch>
                      </p:blipFill>
                      <p:spPr>
                        <a:xfrm>
                          <a:off x="918" y="2640"/>
                          <a:ext cx="185" cy="272"/>
                        </a:xfrm>
                        <a:prstGeom prst="rect">
                          <a:avLst/>
                        </a:prstGeom>
                        <a:noFill/>
                        <a:ln w="38100">
                          <a:noFill/>
                          <a:miter/>
                        </a:ln>
                      </p:spPr>
                    </p:pic>
                  </p:oleObj>
                </mc:Fallback>
              </mc:AlternateContent>
            </a:graphicData>
          </a:graphic>
        </p:graphicFrame>
        <p:sp>
          <p:nvSpPr>
            <p:cNvPr id="280589" name="文本框 280588"/>
            <p:cNvSpPr txBox="1"/>
            <p:nvPr/>
          </p:nvSpPr>
          <p:spPr>
            <a:xfrm>
              <a:off x="864" y="3199"/>
              <a:ext cx="278" cy="250"/>
            </a:xfrm>
            <a:prstGeom prst="rect">
              <a:avLst/>
            </a:prstGeom>
            <a:noFill/>
            <a:ln w="9525">
              <a:noFill/>
            </a:ln>
          </p:spPr>
          <p:txBody>
            <a:bodyPr wrap="none" anchor="t">
              <a:spAutoFit/>
            </a:bodyPr>
            <a:lstStyle/>
            <a:p>
              <a:pPr eaLnBrk="1" hangingPunct="1">
                <a:spcBef>
                  <a:spcPct val="0"/>
                </a:spcBef>
              </a:pPr>
              <a:r>
                <a:rPr lang="en-US" altLang="zh-CN" sz="2000" b="1" i="1">
                  <a:latin typeface="Symbol" panose="05050102010706020507" pitchFamily="18" charset="2"/>
                </a:rPr>
                <a:t>y</a:t>
              </a:r>
              <a:r>
                <a:rPr lang="en-US" altLang="zh-CN" sz="2000" b="1" baseline="-25000">
                  <a:latin typeface="Symbol" panose="05050102010706020507" pitchFamily="18" charset="2"/>
                </a:rPr>
                <a:t>2</a:t>
              </a:r>
              <a:endParaRPr lang="en-US" altLang="zh-CN" sz="2000" b="1">
                <a:latin typeface="Times New Roman" panose="02020603050405020304" pitchFamily="18" charset="0"/>
              </a:endParaRPr>
            </a:p>
          </p:txBody>
        </p:sp>
        <p:graphicFrame>
          <p:nvGraphicFramePr>
            <p:cNvPr id="280590" name="对象 280589"/>
            <p:cNvGraphicFramePr/>
            <p:nvPr/>
          </p:nvGraphicFramePr>
          <p:xfrm>
            <a:off x="1728" y="3168"/>
            <a:ext cx="197" cy="288"/>
          </p:xfrm>
          <a:graphic>
            <a:graphicData uri="http://schemas.openxmlformats.org/presentationml/2006/ole">
              <mc:AlternateContent xmlns:mc="http://schemas.openxmlformats.org/markup-compatibility/2006">
                <mc:Choice xmlns:v="urn:schemas-microsoft-com:vml" Requires="v">
                  <p:oleObj spid="_x0000_s20924" r:id="rId9" imgW="190500" imgH="279400" progId="Equation.3">
                    <p:embed/>
                  </p:oleObj>
                </mc:Choice>
                <mc:Fallback>
                  <p:oleObj r:id="rId9" imgW="190500" imgH="279400" progId="Equation.3">
                    <p:embed/>
                    <p:pic>
                      <p:nvPicPr>
                        <p:cNvPr id="0" name="图片 3318"/>
                        <p:cNvPicPr/>
                        <p:nvPr/>
                      </p:nvPicPr>
                      <p:blipFill>
                        <a:blip r:embed="rId10"/>
                        <a:stretch>
                          <a:fillRect/>
                        </a:stretch>
                      </p:blipFill>
                      <p:spPr>
                        <a:xfrm>
                          <a:off x="1728" y="3168"/>
                          <a:ext cx="197" cy="288"/>
                        </a:xfrm>
                        <a:prstGeom prst="rect">
                          <a:avLst/>
                        </a:prstGeom>
                        <a:noFill/>
                        <a:ln w="38100">
                          <a:noFill/>
                          <a:miter/>
                        </a:ln>
                      </p:spPr>
                    </p:pic>
                  </p:oleObj>
                </mc:Fallback>
              </mc:AlternateContent>
            </a:graphicData>
          </a:graphic>
        </p:graphicFrame>
        <p:sp>
          <p:nvSpPr>
            <p:cNvPr id="280591" name="直接连接符 280590"/>
            <p:cNvSpPr/>
            <p:nvPr/>
          </p:nvSpPr>
          <p:spPr>
            <a:xfrm flipV="1">
              <a:off x="1152" y="2496"/>
              <a:ext cx="960" cy="384"/>
            </a:xfrm>
            <a:prstGeom prst="line">
              <a:avLst/>
            </a:prstGeom>
            <a:ln w="12700" cap="flat" cmpd="sng">
              <a:solidFill>
                <a:schemeClr val="tx1"/>
              </a:solidFill>
              <a:prstDash val="dash"/>
              <a:headEnd type="none" w="med" len="med"/>
              <a:tailEnd type="none" w="sm" len="med"/>
            </a:ln>
          </p:spPr>
        </p:sp>
        <p:sp>
          <p:nvSpPr>
            <p:cNvPr id="280592" name="直接连接符 280591"/>
            <p:cNvSpPr/>
            <p:nvPr/>
          </p:nvSpPr>
          <p:spPr>
            <a:xfrm flipV="1">
              <a:off x="1728" y="2496"/>
              <a:ext cx="384" cy="720"/>
            </a:xfrm>
            <a:prstGeom prst="line">
              <a:avLst/>
            </a:prstGeom>
            <a:ln w="12700" cap="flat" cmpd="sng">
              <a:solidFill>
                <a:schemeClr val="tx1"/>
              </a:solidFill>
              <a:prstDash val="dash"/>
              <a:headEnd type="none" w="med" len="med"/>
              <a:tailEnd type="none" w="sm" len="med"/>
            </a:ln>
          </p:spPr>
        </p:sp>
        <p:sp>
          <p:nvSpPr>
            <p:cNvPr id="280593" name="直接连接符 280592"/>
            <p:cNvSpPr/>
            <p:nvPr/>
          </p:nvSpPr>
          <p:spPr>
            <a:xfrm flipV="1">
              <a:off x="768" y="2496"/>
              <a:ext cx="1344" cy="1104"/>
            </a:xfrm>
            <a:prstGeom prst="line">
              <a:avLst/>
            </a:prstGeom>
            <a:ln w="28575" cap="flat" cmpd="sng">
              <a:solidFill>
                <a:schemeClr val="accent1"/>
              </a:solidFill>
              <a:prstDash val="solid"/>
              <a:headEnd type="none" w="med" len="med"/>
              <a:tailEnd type="stealth" w="sm" len="med"/>
            </a:ln>
          </p:spPr>
        </p:sp>
        <p:sp>
          <p:nvSpPr>
            <p:cNvPr id="280594" name="任意多边形 280593"/>
            <p:cNvSpPr/>
            <p:nvPr/>
          </p:nvSpPr>
          <p:spPr>
            <a:xfrm>
              <a:off x="879" y="3402"/>
              <a:ext cx="138" cy="198"/>
            </a:xfrm>
            <a:custGeom>
              <a:avLst/>
              <a:gdLst/>
              <a:ahLst/>
              <a:cxnLst/>
              <a:rect l="0" t="0" r="0" b="0"/>
              <a:pathLst>
                <a:path w="138" h="198">
                  <a:moveTo>
                    <a:pt x="0" y="0"/>
                  </a:moveTo>
                  <a:cubicBezTo>
                    <a:pt x="18" y="13"/>
                    <a:pt x="82" y="45"/>
                    <a:pt x="105" y="78"/>
                  </a:cubicBezTo>
                  <a:cubicBezTo>
                    <a:pt x="128" y="111"/>
                    <a:pt x="131" y="173"/>
                    <a:pt x="138" y="198"/>
                  </a:cubicBezTo>
                </a:path>
              </a:pathLst>
            </a:custGeom>
            <a:noFill/>
            <a:ln w="9525" cap="flat" cmpd="sng">
              <a:solidFill>
                <a:schemeClr val="tx1">
                  <a:alpha val="100000"/>
                </a:schemeClr>
              </a:solidFill>
              <a:prstDash val="solid"/>
              <a:headEnd type="none" w="med" len="med"/>
              <a:tailEnd type="none" w="med" len="med"/>
            </a:ln>
          </p:spPr>
          <p:txBody>
            <a:bodyPr/>
            <a:lstStyle/>
            <a:p>
              <a:endParaRPr lang="zh-CN" altLang="en-US"/>
            </a:p>
          </p:txBody>
        </p:sp>
        <p:graphicFrame>
          <p:nvGraphicFramePr>
            <p:cNvPr id="280595" name="对象 280594"/>
            <p:cNvGraphicFramePr/>
            <p:nvPr/>
          </p:nvGraphicFramePr>
          <p:xfrm>
            <a:off x="2104" y="2400"/>
            <a:ext cx="440" cy="262"/>
          </p:xfrm>
          <a:graphic>
            <a:graphicData uri="http://schemas.openxmlformats.org/presentationml/2006/ole">
              <mc:AlternateContent xmlns:mc="http://schemas.openxmlformats.org/markup-compatibility/2006">
                <mc:Choice xmlns:v="urn:schemas-microsoft-com:vml" Requires="v">
                  <p:oleObj spid="_x0000_s20925" r:id="rId11" imgW="469900" imgH="279400" progId="Equation.3">
                    <p:embed/>
                  </p:oleObj>
                </mc:Choice>
                <mc:Fallback>
                  <p:oleObj r:id="rId11" imgW="469900" imgH="279400" progId="Equation.3">
                    <p:embed/>
                    <p:pic>
                      <p:nvPicPr>
                        <p:cNvPr id="0" name="图片 3317"/>
                        <p:cNvPicPr/>
                        <p:nvPr/>
                      </p:nvPicPr>
                      <p:blipFill>
                        <a:blip r:embed="rId12"/>
                        <a:stretch>
                          <a:fillRect/>
                        </a:stretch>
                      </p:blipFill>
                      <p:spPr>
                        <a:xfrm>
                          <a:off x="2104" y="2400"/>
                          <a:ext cx="440" cy="262"/>
                        </a:xfrm>
                        <a:prstGeom prst="rect">
                          <a:avLst/>
                        </a:prstGeom>
                        <a:noFill/>
                        <a:ln w="38100">
                          <a:noFill/>
                          <a:miter/>
                        </a:ln>
                      </p:spPr>
                    </p:pic>
                  </p:oleObj>
                </mc:Fallback>
              </mc:AlternateContent>
            </a:graphicData>
          </a:graphic>
        </p:graphicFrame>
        <p:sp>
          <p:nvSpPr>
            <p:cNvPr id="280596" name="直接连接符 280595"/>
            <p:cNvSpPr/>
            <p:nvPr/>
          </p:nvSpPr>
          <p:spPr>
            <a:xfrm rot="-5400000">
              <a:off x="96" y="3216"/>
              <a:ext cx="1344" cy="0"/>
            </a:xfrm>
            <a:prstGeom prst="line">
              <a:avLst/>
            </a:prstGeom>
            <a:ln w="9525" cap="flat" cmpd="sng">
              <a:solidFill>
                <a:schemeClr val="tx1"/>
              </a:solidFill>
              <a:prstDash val="solid"/>
              <a:headEnd type="none" w="med" len="med"/>
              <a:tailEnd type="stealth" w="sm" len="med"/>
            </a:ln>
          </p:spPr>
        </p:sp>
        <p:sp>
          <p:nvSpPr>
            <p:cNvPr id="280597" name="文本框 280596"/>
            <p:cNvSpPr txBox="1"/>
            <p:nvPr/>
          </p:nvSpPr>
          <p:spPr>
            <a:xfrm>
              <a:off x="1879" y="3631"/>
              <a:ext cx="294" cy="250"/>
            </a:xfrm>
            <a:prstGeom prst="rect">
              <a:avLst/>
            </a:prstGeom>
            <a:noFill/>
            <a:ln w="9525">
              <a:noFill/>
            </a:ln>
          </p:spPr>
          <p:txBody>
            <a:bodyPr wrap="none" anchor="t">
              <a:spAutoFit/>
            </a:bodyPr>
            <a:lstStyle/>
            <a:p>
              <a:pPr eaLnBrk="1" hangingPunct="1"/>
              <a:r>
                <a:rPr lang="en-US" altLang="zh-CN" sz="2000">
                  <a:latin typeface="Times New Roman" panose="02020603050405020304" pitchFamily="18" charset="0"/>
                </a:rPr>
                <a:t>Re</a:t>
              </a:r>
              <a:endParaRPr lang="en-US" altLang="zh-CN">
                <a:latin typeface="Times New Roman" panose="02020603050405020304" pitchFamily="18" charset="0"/>
              </a:endParaRPr>
            </a:p>
          </p:txBody>
        </p:sp>
        <p:sp>
          <p:nvSpPr>
            <p:cNvPr id="280598" name="文本框 280597"/>
            <p:cNvSpPr txBox="1"/>
            <p:nvPr/>
          </p:nvSpPr>
          <p:spPr>
            <a:xfrm>
              <a:off x="487" y="2479"/>
              <a:ext cx="293" cy="250"/>
            </a:xfrm>
            <a:prstGeom prst="rect">
              <a:avLst/>
            </a:prstGeom>
            <a:noFill/>
            <a:ln w="9525">
              <a:noFill/>
            </a:ln>
          </p:spPr>
          <p:txBody>
            <a:bodyPr wrap="none" anchor="t">
              <a:spAutoFit/>
            </a:bodyPr>
            <a:lstStyle/>
            <a:p>
              <a:pPr eaLnBrk="1" hangingPunct="1"/>
              <a:r>
                <a:rPr lang="en-US" altLang="zh-CN" sz="2000" err="1">
                  <a:latin typeface="Times New Roman" panose="02020603050405020304" pitchFamily="18" charset="0"/>
                </a:rPr>
                <a:t>Im</a:t>
              </a:r>
              <a:endParaRPr lang="en-US" altLang="zh-CN">
                <a:latin typeface="Times New Roman" panose="02020603050405020304" pitchFamily="18" charset="0"/>
              </a:endParaRPr>
            </a:p>
          </p:txBody>
        </p:sp>
        <p:sp>
          <p:nvSpPr>
            <p:cNvPr id="280599" name="直接连接符 280598"/>
            <p:cNvSpPr/>
            <p:nvPr/>
          </p:nvSpPr>
          <p:spPr>
            <a:xfrm rot="-5400000" flipH="1" flipV="1">
              <a:off x="264" y="3768"/>
              <a:ext cx="672" cy="336"/>
            </a:xfrm>
            <a:prstGeom prst="line">
              <a:avLst/>
            </a:prstGeom>
            <a:ln w="28575" cap="flat" cmpd="sng">
              <a:solidFill>
                <a:srgbClr val="FF0000"/>
              </a:solidFill>
              <a:prstDash val="solid"/>
              <a:headEnd type="none" w="med" len="med"/>
              <a:tailEnd type="stealth" w="sm" len="med"/>
            </a:ln>
          </p:spPr>
        </p:sp>
        <p:graphicFrame>
          <p:nvGraphicFramePr>
            <p:cNvPr id="280600" name="对象 280599"/>
            <p:cNvGraphicFramePr/>
            <p:nvPr/>
          </p:nvGraphicFramePr>
          <p:xfrm>
            <a:off x="144" y="3888"/>
            <a:ext cx="306" cy="272"/>
          </p:xfrm>
          <a:graphic>
            <a:graphicData uri="http://schemas.openxmlformats.org/presentationml/2006/ole">
              <mc:AlternateContent xmlns:mc="http://schemas.openxmlformats.org/markup-compatibility/2006">
                <mc:Choice xmlns:v="urn:schemas-microsoft-com:vml" Requires="v">
                  <p:oleObj spid="_x0000_s20926" r:id="rId13" imgW="317500" imgH="279400" progId="Equation.3">
                    <p:embed/>
                  </p:oleObj>
                </mc:Choice>
                <mc:Fallback>
                  <p:oleObj r:id="rId13" imgW="317500" imgH="279400" progId="Equation.3">
                    <p:embed/>
                    <p:pic>
                      <p:nvPicPr>
                        <p:cNvPr id="0" name="图片 3319"/>
                        <p:cNvPicPr/>
                        <p:nvPr/>
                      </p:nvPicPr>
                      <p:blipFill>
                        <a:blip r:embed="rId14"/>
                        <a:stretch>
                          <a:fillRect/>
                        </a:stretch>
                      </p:blipFill>
                      <p:spPr>
                        <a:xfrm>
                          <a:off x="144" y="3888"/>
                          <a:ext cx="306" cy="272"/>
                        </a:xfrm>
                        <a:prstGeom prst="rect">
                          <a:avLst/>
                        </a:prstGeom>
                        <a:noFill/>
                        <a:ln w="38100">
                          <a:noFill/>
                          <a:miter/>
                        </a:ln>
                      </p:spPr>
                    </p:pic>
                  </p:oleObj>
                </mc:Fallback>
              </mc:AlternateContent>
            </a:graphicData>
          </a:graphic>
        </p:graphicFrame>
        <p:sp>
          <p:nvSpPr>
            <p:cNvPr id="280601" name="直接连接符 280600"/>
            <p:cNvSpPr/>
            <p:nvPr/>
          </p:nvSpPr>
          <p:spPr>
            <a:xfrm flipV="1">
              <a:off x="432" y="3936"/>
              <a:ext cx="912" cy="336"/>
            </a:xfrm>
            <a:prstGeom prst="line">
              <a:avLst/>
            </a:prstGeom>
            <a:ln w="28575" cap="flat" cmpd="sng">
              <a:solidFill>
                <a:schemeClr val="tx1"/>
              </a:solidFill>
              <a:prstDash val="dash"/>
              <a:headEnd type="none" w="med" len="med"/>
              <a:tailEnd type="none" w="sm" len="med"/>
            </a:ln>
          </p:spPr>
        </p:sp>
        <p:sp>
          <p:nvSpPr>
            <p:cNvPr id="280602" name="直接连接符 280601"/>
            <p:cNvSpPr/>
            <p:nvPr/>
          </p:nvSpPr>
          <p:spPr>
            <a:xfrm flipV="1">
              <a:off x="1344" y="3216"/>
              <a:ext cx="384" cy="720"/>
            </a:xfrm>
            <a:prstGeom prst="line">
              <a:avLst/>
            </a:prstGeom>
            <a:ln w="12700" cap="flat" cmpd="sng">
              <a:solidFill>
                <a:schemeClr val="tx1"/>
              </a:solidFill>
              <a:prstDash val="dash"/>
              <a:headEnd type="none" w="med" len="med"/>
              <a:tailEnd type="none" w="sm" len="med"/>
            </a:ln>
          </p:spPr>
        </p:sp>
        <p:sp>
          <p:nvSpPr>
            <p:cNvPr id="280603" name="直接连接符 280602"/>
            <p:cNvSpPr/>
            <p:nvPr/>
          </p:nvSpPr>
          <p:spPr>
            <a:xfrm>
              <a:off x="768" y="3600"/>
              <a:ext cx="576" cy="336"/>
            </a:xfrm>
            <a:prstGeom prst="line">
              <a:avLst/>
            </a:prstGeom>
            <a:ln w="28575" cap="flat" cmpd="sng">
              <a:solidFill>
                <a:srgbClr val="FF66FF"/>
              </a:solidFill>
              <a:prstDash val="solid"/>
              <a:headEnd type="none" w="med" len="med"/>
              <a:tailEnd type="stealth" w="sm" len="med"/>
            </a:ln>
          </p:spPr>
        </p:sp>
        <p:graphicFrame>
          <p:nvGraphicFramePr>
            <p:cNvPr id="280604" name="对象 280603"/>
            <p:cNvGraphicFramePr/>
            <p:nvPr/>
          </p:nvGraphicFramePr>
          <p:xfrm>
            <a:off x="1344" y="3888"/>
            <a:ext cx="440" cy="262"/>
          </p:xfrm>
          <a:graphic>
            <a:graphicData uri="http://schemas.openxmlformats.org/presentationml/2006/ole">
              <mc:AlternateContent xmlns:mc="http://schemas.openxmlformats.org/markup-compatibility/2006">
                <mc:Choice xmlns:v="urn:schemas-microsoft-com:vml" Requires="v">
                  <p:oleObj spid="_x0000_s20927" r:id="rId15" imgW="469900" imgH="279400" progId="Equation.3">
                    <p:embed/>
                  </p:oleObj>
                </mc:Choice>
                <mc:Fallback>
                  <p:oleObj r:id="rId15" imgW="469900" imgH="279400" progId="Equation.3">
                    <p:embed/>
                    <p:pic>
                      <p:nvPicPr>
                        <p:cNvPr id="0" name="图片 3325"/>
                        <p:cNvPicPr/>
                        <p:nvPr/>
                      </p:nvPicPr>
                      <p:blipFill>
                        <a:blip r:embed="rId16"/>
                        <a:stretch>
                          <a:fillRect/>
                        </a:stretch>
                      </p:blipFill>
                      <p:spPr>
                        <a:xfrm>
                          <a:off x="1344" y="3888"/>
                          <a:ext cx="440" cy="262"/>
                        </a:xfrm>
                        <a:prstGeom prst="rect">
                          <a:avLst/>
                        </a:prstGeom>
                        <a:noFill/>
                        <a:ln w="38100">
                          <a:noFill/>
                          <a:miter/>
                        </a:ln>
                      </p:spPr>
                    </p:pic>
                  </p:oleObj>
                </mc:Fallback>
              </mc:AlternateContent>
            </a:graphicData>
          </a:graphic>
        </p:graphicFrame>
      </p:grpSp>
      <p:graphicFrame>
        <p:nvGraphicFramePr>
          <p:cNvPr id="280607" name="对象 280606"/>
          <p:cNvGraphicFramePr/>
          <p:nvPr/>
        </p:nvGraphicFramePr>
        <p:xfrm>
          <a:off x="1601788" y="1809750"/>
          <a:ext cx="3935412" cy="876300"/>
        </p:xfrm>
        <a:graphic>
          <a:graphicData uri="http://schemas.openxmlformats.org/presentationml/2006/ole">
            <mc:AlternateContent xmlns:mc="http://schemas.openxmlformats.org/markup-compatibility/2006">
              <mc:Choice xmlns:v="urn:schemas-microsoft-com:vml" Requires="v">
                <p:oleObj spid="_x0000_s20928" r:id="rId17" imgW="3021330" imgH="673100" progId="Equation.DSMT4">
                  <p:embed/>
                </p:oleObj>
              </mc:Choice>
              <mc:Fallback>
                <p:oleObj r:id="rId17" imgW="3021330" imgH="673100" progId="Equation.DSMT4">
                  <p:embed/>
                  <p:pic>
                    <p:nvPicPr>
                      <p:cNvPr id="0" name="图片 3329"/>
                      <p:cNvPicPr/>
                      <p:nvPr/>
                    </p:nvPicPr>
                    <p:blipFill>
                      <a:blip r:embed="rId18"/>
                      <a:stretch>
                        <a:fillRect/>
                      </a:stretch>
                    </p:blipFill>
                    <p:spPr>
                      <a:xfrm>
                        <a:off x="1601788" y="1809750"/>
                        <a:ext cx="3935412" cy="876300"/>
                      </a:xfrm>
                      <a:prstGeom prst="rect">
                        <a:avLst/>
                      </a:prstGeom>
                      <a:noFill/>
                      <a:ln w="38100">
                        <a:noFill/>
                        <a:miter/>
                      </a:ln>
                    </p:spPr>
                  </p:pic>
                </p:oleObj>
              </mc:Fallback>
            </mc:AlternateContent>
          </a:graphicData>
        </a:graphic>
      </p:graphicFrame>
      <p:sp>
        <p:nvSpPr>
          <p:cNvPr id="280608" name="矩形 280607"/>
          <p:cNvSpPr/>
          <p:nvPr/>
        </p:nvSpPr>
        <p:spPr>
          <a:xfrm>
            <a:off x="650875" y="1733550"/>
            <a:ext cx="793750" cy="457200"/>
          </a:xfrm>
          <a:prstGeom prst="rect">
            <a:avLst/>
          </a:prstGeom>
          <a:noFill/>
          <a:ln w="9525">
            <a:noFill/>
          </a:ln>
        </p:spPr>
        <p:txBody>
          <a:bodyPr wrap="none" anchor="t">
            <a:spAutoFit/>
          </a:bodyPr>
          <a:lstStyle/>
          <a:p>
            <a:r>
              <a:rPr lang="zh-CN" altLang="en-US" b="1" dirty="0">
                <a:solidFill>
                  <a:schemeClr val="accent1"/>
                </a:solidFill>
                <a:latin typeface="Times New Roman" panose="02020603050405020304" pitchFamily="18" charset="0"/>
              </a:rPr>
              <a:t>或者</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0579"/>
                                        </p:tgtEl>
                                        <p:attrNameLst>
                                          <p:attrName>style.visibility</p:attrName>
                                        </p:attrNameLst>
                                      </p:cBhvr>
                                      <p:to>
                                        <p:strVal val="visible"/>
                                      </p:to>
                                    </p:set>
                                    <p:animEffect transition="in" filter="box(in)">
                                      <p:cBhvr>
                                        <p:cTn id="7" dur="500"/>
                                        <p:tgtEl>
                                          <p:spTgt spid="2805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0608"/>
                                        </p:tgtEl>
                                        <p:attrNameLst>
                                          <p:attrName>style.visibility</p:attrName>
                                        </p:attrNameLst>
                                      </p:cBhvr>
                                      <p:to>
                                        <p:strVal val="visible"/>
                                      </p:to>
                                    </p:set>
                                    <p:anim calcmode="lin" valueType="num">
                                      <p:cBhvr additive="base">
                                        <p:cTn id="12" dur="500" fill="hold"/>
                                        <p:tgtEl>
                                          <p:spTgt spid="280608"/>
                                        </p:tgtEl>
                                        <p:attrNameLst>
                                          <p:attrName>ppt_x</p:attrName>
                                        </p:attrNameLst>
                                      </p:cBhvr>
                                      <p:tavLst>
                                        <p:tav tm="0">
                                          <p:val>
                                            <p:strVal val="0-#ppt_w/2"/>
                                          </p:val>
                                        </p:tav>
                                        <p:tav tm="100000">
                                          <p:val>
                                            <p:strVal val="#ppt_x"/>
                                          </p:val>
                                        </p:tav>
                                      </p:tavLst>
                                    </p:anim>
                                    <p:anim calcmode="lin" valueType="num">
                                      <p:cBhvr additive="base">
                                        <p:cTn id="13" dur="500" fill="hold"/>
                                        <p:tgtEl>
                                          <p:spTgt spid="28060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80607"/>
                                        </p:tgtEl>
                                        <p:attrNameLst>
                                          <p:attrName>style.visibility</p:attrName>
                                        </p:attrNameLst>
                                      </p:cBhvr>
                                      <p:to>
                                        <p:strVal val="visible"/>
                                      </p:to>
                                    </p:set>
                                    <p:anim calcmode="lin" valueType="num">
                                      <p:cBhvr additive="base">
                                        <p:cTn id="17" dur="500" fill="hold"/>
                                        <p:tgtEl>
                                          <p:spTgt spid="280607"/>
                                        </p:tgtEl>
                                        <p:attrNameLst>
                                          <p:attrName>ppt_x</p:attrName>
                                        </p:attrNameLst>
                                      </p:cBhvr>
                                      <p:tavLst>
                                        <p:tav tm="0">
                                          <p:val>
                                            <p:strVal val="0-#ppt_w/2"/>
                                          </p:val>
                                        </p:tav>
                                        <p:tav tm="100000">
                                          <p:val>
                                            <p:strVal val="#ppt_x"/>
                                          </p:val>
                                        </p:tav>
                                      </p:tavLst>
                                    </p:anim>
                                    <p:anim calcmode="lin" valueType="num">
                                      <p:cBhvr additive="base">
                                        <p:cTn id="18" dur="500" fill="hold"/>
                                        <p:tgtEl>
                                          <p:spTgt spid="28060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280580"/>
                                        </p:tgtEl>
                                        <p:attrNameLst>
                                          <p:attrName>style.visibility</p:attrName>
                                        </p:attrNameLst>
                                      </p:cBhvr>
                                      <p:to>
                                        <p:strVal val="visible"/>
                                      </p:to>
                                    </p:set>
                                    <p:animEffect transition="in" filter="slide(fromRight)">
                                      <p:cBhvr>
                                        <p:cTn id="23" dur="500"/>
                                        <p:tgtEl>
                                          <p:spTgt spid="280580"/>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280582"/>
                                        </p:tgtEl>
                                        <p:attrNameLst>
                                          <p:attrName>style.visibility</p:attrName>
                                        </p:attrNameLst>
                                      </p:cBhvr>
                                      <p:to>
                                        <p:strVal val="visible"/>
                                      </p:to>
                                    </p:set>
                                    <p:anim calcmode="lin" valueType="num">
                                      <p:cBhvr>
                                        <p:cTn id="28" dur="500" fill="hold"/>
                                        <p:tgtEl>
                                          <p:spTgt spid="280582"/>
                                        </p:tgtEl>
                                        <p:attrNameLst>
                                          <p:attrName>ppt_w</p:attrName>
                                        </p:attrNameLst>
                                      </p:cBhvr>
                                      <p:tavLst>
                                        <p:tav tm="0">
                                          <p:val>
                                            <p:fltVal val="0"/>
                                          </p:val>
                                        </p:tav>
                                        <p:tav tm="100000">
                                          <p:val>
                                            <p:strVal val="#ppt_w"/>
                                          </p:val>
                                        </p:tav>
                                      </p:tavLst>
                                    </p:anim>
                                    <p:anim calcmode="lin" valueType="num">
                                      <p:cBhvr>
                                        <p:cTn id="29" dur="500" fill="hold"/>
                                        <p:tgtEl>
                                          <p:spTgt spid="280582"/>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80581"/>
                                        </p:tgtEl>
                                        <p:attrNameLst>
                                          <p:attrName>style.visibility</p:attrName>
                                        </p:attrNameLst>
                                      </p:cBhvr>
                                      <p:to>
                                        <p:strVal val="visible"/>
                                      </p:to>
                                    </p:set>
                                    <p:anim calcmode="lin" valueType="num">
                                      <p:cBhvr additive="base">
                                        <p:cTn id="34" dur="500" fill="hold"/>
                                        <p:tgtEl>
                                          <p:spTgt spid="280581"/>
                                        </p:tgtEl>
                                        <p:attrNameLst>
                                          <p:attrName>ppt_x</p:attrName>
                                        </p:attrNameLst>
                                      </p:cBhvr>
                                      <p:tavLst>
                                        <p:tav tm="0">
                                          <p:val>
                                            <p:strVal val="0-#ppt_w/2"/>
                                          </p:val>
                                        </p:tav>
                                        <p:tav tm="100000">
                                          <p:val>
                                            <p:strVal val="#ppt_x"/>
                                          </p:val>
                                        </p:tav>
                                      </p:tavLst>
                                    </p:anim>
                                    <p:anim calcmode="lin" valueType="num">
                                      <p:cBhvr additive="base">
                                        <p:cTn id="35" dur="500" fill="hold"/>
                                        <p:tgtEl>
                                          <p:spTgt spid="280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p:bldP spid="28060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文本框 281601"/>
          <p:cNvSpPr txBox="1"/>
          <p:nvPr/>
        </p:nvSpPr>
        <p:spPr>
          <a:xfrm>
            <a:off x="304800" y="476250"/>
            <a:ext cx="3684588" cy="457200"/>
          </a:xfrm>
          <a:prstGeom prst="rect">
            <a:avLst/>
          </a:prstGeom>
          <a:noFill/>
          <a:ln w="9525">
            <a:noFill/>
          </a:ln>
        </p:spPr>
        <p:txBody>
          <a:bodyPr>
            <a:spAutoFit/>
          </a:bodyPr>
          <a:lstStyle/>
          <a:p>
            <a:pPr eaLnBrk="1" hangingPunct="1">
              <a:spcBef>
                <a:spcPct val="0"/>
              </a:spcBef>
            </a:pPr>
            <a:r>
              <a:rPr lang="en-US" altLang="zh-CN" b="1" dirty="0">
                <a:solidFill>
                  <a:srgbClr val="FF0000"/>
                </a:solidFill>
                <a:latin typeface="Times New Roman" panose="02020603050405020304" pitchFamily="18" charset="0"/>
              </a:rPr>
              <a:t>2</a:t>
            </a:r>
            <a:r>
              <a:rPr lang="zh-CN" altLang="en-US" b="1" dirty="0">
                <a:solidFill>
                  <a:srgbClr val="FF0000"/>
                </a:solidFill>
                <a:latin typeface="Times New Roman" panose="02020603050405020304" pitchFamily="18" charset="0"/>
              </a:rPr>
              <a:t>、 正弦量的微分</a:t>
            </a:r>
            <a:endParaRPr lang="zh-CN" altLang="en-US" b="1">
              <a:solidFill>
                <a:srgbClr val="FF0000"/>
              </a:solidFill>
              <a:latin typeface="Times New Roman" panose="02020603050405020304" pitchFamily="18" charset="0"/>
            </a:endParaRPr>
          </a:p>
        </p:txBody>
      </p:sp>
      <p:graphicFrame>
        <p:nvGraphicFramePr>
          <p:cNvPr id="281604" name="对象 281603"/>
          <p:cNvGraphicFramePr/>
          <p:nvPr/>
        </p:nvGraphicFramePr>
        <p:xfrm>
          <a:off x="2595563" y="2860675"/>
          <a:ext cx="3816350" cy="1698625"/>
        </p:xfrm>
        <a:graphic>
          <a:graphicData uri="http://schemas.openxmlformats.org/presentationml/2006/ole">
            <mc:AlternateContent xmlns:mc="http://schemas.openxmlformats.org/markup-compatibility/2006">
              <mc:Choice xmlns:v="urn:schemas-microsoft-com:vml" Requires="v">
                <p:oleObj spid="_x0000_s21615" r:id="rId3" imgW="2425700" imgH="1079500" progId="Equation.DSMT4">
                  <p:embed/>
                </p:oleObj>
              </mc:Choice>
              <mc:Fallback>
                <p:oleObj r:id="rId3" imgW="2425700" imgH="1079500" progId="Equation.DSMT4">
                  <p:embed/>
                  <p:pic>
                    <p:nvPicPr>
                      <p:cNvPr id="0" name="图片 3330"/>
                      <p:cNvPicPr/>
                      <p:nvPr/>
                    </p:nvPicPr>
                    <p:blipFill>
                      <a:blip r:embed="rId4"/>
                      <a:stretch>
                        <a:fillRect/>
                      </a:stretch>
                    </p:blipFill>
                    <p:spPr>
                      <a:xfrm>
                        <a:off x="2595563" y="2860675"/>
                        <a:ext cx="3816350" cy="1698625"/>
                      </a:xfrm>
                      <a:prstGeom prst="rect">
                        <a:avLst/>
                      </a:prstGeom>
                      <a:noFill/>
                      <a:ln w="38100">
                        <a:noFill/>
                        <a:miter/>
                      </a:ln>
                    </p:spPr>
                  </p:pic>
                </p:oleObj>
              </mc:Fallback>
            </mc:AlternateContent>
          </a:graphicData>
        </a:graphic>
      </p:graphicFrame>
      <p:sp>
        <p:nvSpPr>
          <p:cNvPr id="281606" name="文本框 281605"/>
          <p:cNvSpPr txBox="1"/>
          <p:nvPr/>
        </p:nvSpPr>
        <p:spPr>
          <a:xfrm>
            <a:off x="766763" y="2860675"/>
            <a:ext cx="1098550" cy="457200"/>
          </a:xfrm>
          <a:prstGeom prst="rect">
            <a:avLst/>
          </a:prstGeom>
          <a:noFill/>
          <a:ln w="9525">
            <a:noFill/>
          </a:ln>
        </p:spPr>
        <p:txBody>
          <a:bodyPr wrap="none" anchor="t">
            <a:spAutoFit/>
          </a:bodyPr>
          <a:lstStyle/>
          <a:p>
            <a:pPr eaLnBrk="1" hangingPunct="1"/>
            <a:r>
              <a:rPr lang="zh-CN" altLang="en-US" b="1" dirty="0">
                <a:solidFill>
                  <a:srgbClr val="FF0000"/>
                </a:solidFill>
                <a:latin typeface="Times New Roman" panose="02020603050405020304" pitchFamily="18" charset="0"/>
              </a:rPr>
              <a:t>证明：</a:t>
            </a:r>
            <a:endParaRPr lang="zh-CN" altLang="en-US" b="1">
              <a:solidFill>
                <a:srgbClr val="FF0000"/>
              </a:solidFill>
              <a:latin typeface="Times New Roman" panose="02020603050405020304" pitchFamily="18" charset="0"/>
            </a:endParaRPr>
          </a:p>
        </p:txBody>
      </p:sp>
      <p:graphicFrame>
        <p:nvGraphicFramePr>
          <p:cNvPr id="281609" name="对象 281608"/>
          <p:cNvGraphicFramePr/>
          <p:nvPr/>
        </p:nvGraphicFramePr>
        <p:xfrm>
          <a:off x="2833688" y="704850"/>
          <a:ext cx="3300412" cy="1771650"/>
        </p:xfrm>
        <a:graphic>
          <a:graphicData uri="http://schemas.openxmlformats.org/presentationml/2006/ole">
            <mc:AlternateContent xmlns:mc="http://schemas.openxmlformats.org/markup-compatibility/2006">
              <mc:Choice xmlns:v="urn:schemas-microsoft-com:vml" Requires="v">
                <p:oleObj spid="_x0000_s21616" r:id="rId5" imgW="2057400" imgH="1104900" progId="Equation.DSMT4">
                  <p:embed/>
                </p:oleObj>
              </mc:Choice>
              <mc:Fallback>
                <p:oleObj r:id="rId5" imgW="2057400" imgH="1104900" progId="Equation.DSMT4">
                  <p:embed/>
                  <p:pic>
                    <p:nvPicPr>
                      <p:cNvPr id="0" name="图片 3326"/>
                      <p:cNvPicPr/>
                      <p:nvPr/>
                    </p:nvPicPr>
                    <p:blipFill>
                      <a:blip r:embed="rId6"/>
                      <a:stretch>
                        <a:fillRect/>
                      </a:stretch>
                    </p:blipFill>
                    <p:spPr>
                      <a:xfrm>
                        <a:off x="2833688" y="704850"/>
                        <a:ext cx="3300412" cy="1771650"/>
                      </a:xfrm>
                      <a:prstGeom prst="rect">
                        <a:avLst/>
                      </a:prstGeom>
                      <a:noFill/>
                      <a:ln w="38100">
                        <a:noFill/>
                        <a:miter/>
                      </a:ln>
                    </p:spPr>
                  </p:pic>
                </p:oleObj>
              </mc:Fallback>
            </mc:AlternateContent>
          </a:graphicData>
        </a:graphic>
      </p:graphicFrame>
      <p:sp>
        <p:nvSpPr>
          <p:cNvPr id="281610" name="矩形 281609"/>
          <p:cNvSpPr/>
          <p:nvPr/>
        </p:nvSpPr>
        <p:spPr>
          <a:xfrm>
            <a:off x="3068638" y="5564188"/>
            <a:ext cx="2792412" cy="457200"/>
          </a:xfrm>
          <a:prstGeom prst="rect">
            <a:avLst/>
          </a:prstGeom>
          <a:noFill/>
          <a:ln w="9525">
            <a:noFill/>
          </a:ln>
        </p:spPr>
        <p:txBody>
          <a:bodyPr wrap="none" anchor="t">
            <a:spAutoFit/>
          </a:bodyPr>
          <a:lstStyle/>
          <a:p>
            <a:r>
              <a:rPr lang="en-US" altLang="zh-CN" b="1" dirty="0">
                <a:solidFill>
                  <a:schemeClr val="accent2"/>
                </a:solidFill>
                <a:latin typeface="Times New Roman" panose="02020603050405020304" pitchFamily="18" charset="0"/>
              </a:rPr>
              <a:t>n</a:t>
            </a:r>
            <a:r>
              <a:rPr lang="zh-CN" altLang="en-US" b="1" dirty="0">
                <a:solidFill>
                  <a:schemeClr val="accent2"/>
                </a:solidFill>
                <a:latin typeface="Times New Roman" panose="02020603050405020304" pitchFamily="18" charset="0"/>
              </a:rPr>
              <a:t>阶导数类似可证。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1609"/>
                                        </p:tgtEl>
                                        <p:attrNameLst>
                                          <p:attrName>style.visibility</p:attrName>
                                        </p:attrNameLst>
                                      </p:cBhvr>
                                      <p:to>
                                        <p:strVal val="visible"/>
                                      </p:to>
                                    </p:set>
                                    <p:anim calcmode="lin" valueType="num">
                                      <p:cBhvr additive="base">
                                        <p:cTn id="7" dur="500" fill="hold"/>
                                        <p:tgtEl>
                                          <p:spTgt spid="281609"/>
                                        </p:tgtEl>
                                        <p:attrNameLst>
                                          <p:attrName>ppt_x</p:attrName>
                                        </p:attrNameLst>
                                      </p:cBhvr>
                                      <p:tavLst>
                                        <p:tav tm="0">
                                          <p:val>
                                            <p:strVal val="0-#ppt_w/2"/>
                                          </p:val>
                                        </p:tav>
                                        <p:tav tm="100000">
                                          <p:val>
                                            <p:strVal val="#ppt_x"/>
                                          </p:val>
                                        </p:tav>
                                      </p:tavLst>
                                    </p:anim>
                                    <p:anim calcmode="lin" valueType="num">
                                      <p:cBhvr additive="base">
                                        <p:cTn id="8" dur="500" fill="hold"/>
                                        <p:tgtEl>
                                          <p:spTgt spid="2816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281606"/>
                                        </p:tgtEl>
                                        <p:attrNameLst>
                                          <p:attrName>style.visibility</p:attrName>
                                        </p:attrNameLst>
                                      </p:cBhvr>
                                      <p:to>
                                        <p:strVal val="visible"/>
                                      </p:to>
                                    </p:set>
                                    <p:anim calcmode="lin" valueType="num">
                                      <p:cBhvr>
                                        <p:cTn id="13" dur="1000" fill="hold"/>
                                        <p:tgtEl>
                                          <p:spTgt spid="281606"/>
                                        </p:tgtEl>
                                        <p:attrNameLst>
                                          <p:attrName>ppt_w</p:attrName>
                                        </p:attrNameLst>
                                      </p:cBhvr>
                                      <p:tavLst>
                                        <p:tav tm="0">
                                          <p:val>
                                            <p:fltVal val="0"/>
                                          </p:val>
                                        </p:tav>
                                        <p:tav tm="100000">
                                          <p:val>
                                            <p:strVal val="#ppt_w"/>
                                          </p:val>
                                        </p:tav>
                                      </p:tavLst>
                                    </p:anim>
                                    <p:anim calcmode="lin" valueType="num">
                                      <p:cBhvr>
                                        <p:cTn id="14" dur="1000" fill="hold"/>
                                        <p:tgtEl>
                                          <p:spTgt spid="281606"/>
                                        </p:tgtEl>
                                        <p:attrNameLst>
                                          <p:attrName>ppt_h</p:attrName>
                                        </p:attrNameLst>
                                      </p:cBhvr>
                                      <p:tavLst>
                                        <p:tav tm="0">
                                          <p:val>
                                            <p:fltVal val="0"/>
                                          </p:val>
                                        </p:tav>
                                        <p:tav tm="100000">
                                          <p:val>
                                            <p:strVal val="#ppt_h"/>
                                          </p:val>
                                        </p:tav>
                                      </p:tavLst>
                                    </p:anim>
                                    <p:anim calcmode="lin" valueType="num">
                                      <p:cBhvr>
                                        <p:cTn id="15" dur="1000" fill="hold"/>
                                        <p:tgtEl>
                                          <p:spTgt spid="28160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816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81604"/>
                                        </p:tgtEl>
                                        <p:attrNameLst>
                                          <p:attrName>style.visibility</p:attrName>
                                        </p:attrNameLst>
                                      </p:cBhvr>
                                      <p:to>
                                        <p:strVal val="visible"/>
                                      </p:to>
                                    </p:set>
                                    <p:anim calcmode="lin" valueType="num">
                                      <p:cBhvr additive="base">
                                        <p:cTn id="21" dur="500" fill="hold"/>
                                        <p:tgtEl>
                                          <p:spTgt spid="281604"/>
                                        </p:tgtEl>
                                        <p:attrNameLst>
                                          <p:attrName>ppt_x</p:attrName>
                                        </p:attrNameLst>
                                      </p:cBhvr>
                                      <p:tavLst>
                                        <p:tav tm="0">
                                          <p:val>
                                            <p:strVal val="0-#ppt_w/2"/>
                                          </p:val>
                                        </p:tav>
                                        <p:tav tm="100000">
                                          <p:val>
                                            <p:strVal val="#ppt_x"/>
                                          </p:val>
                                        </p:tav>
                                      </p:tavLst>
                                    </p:anim>
                                    <p:anim calcmode="lin" valueType="num">
                                      <p:cBhvr additive="base">
                                        <p:cTn id="22" dur="500" fill="hold"/>
                                        <p:tgtEl>
                                          <p:spTgt spid="28160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81610"/>
                                        </p:tgtEl>
                                        <p:attrNameLst>
                                          <p:attrName>style.visibility</p:attrName>
                                        </p:attrNameLst>
                                      </p:cBhvr>
                                      <p:to>
                                        <p:strVal val="visible"/>
                                      </p:to>
                                    </p:set>
                                    <p:anim calcmode="lin" valueType="num">
                                      <p:cBhvr additive="base">
                                        <p:cTn id="27" dur="500" fill="hold"/>
                                        <p:tgtEl>
                                          <p:spTgt spid="281610"/>
                                        </p:tgtEl>
                                        <p:attrNameLst>
                                          <p:attrName>ppt_x</p:attrName>
                                        </p:attrNameLst>
                                      </p:cBhvr>
                                      <p:tavLst>
                                        <p:tav tm="0">
                                          <p:val>
                                            <p:strVal val="0-#ppt_w/2"/>
                                          </p:val>
                                        </p:tav>
                                        <p:tav tm="100000">
                                          <p:val>
                                            <p:strVal val="#ppt_x"/>
                                          </p:val>
                                        </p:tav>
                                      </p:tavLst>
                                    </p:anim>
                                    <p:anim calcmode="lin" valueType="num">
                                      <p:cBhvr additive="base">
                                        <p:cTn id="28" dur="500" fill="hold"/>
                                        <p:tgtEl>
                                          <p:spTgt spid="281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p:bldP spid="2816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40" name="对象 295939"/>
          <p:cNvGraphicFramePr/>
          <p:nvPr/>
        </p:nvGraphicFramePr>
        <p:xfrm>
          <a:off x="3224213" y="704850"/>
          <a:ext cx="3243262" cy="2065338"/>
        </p:xfrm>
        <a:graphic>
          <a:graphicData uri="http://schemas.openxmlformats.org/presentationml/2006/ole">
            <mc:AlternateContent xmlns:mc="http://schemas.openxmlformats.org/markup-compatibility/2006">
              <mc:Choice xmlns:v="urn:schemas-microsoft-com:vml" Requires="v">
                <p:oleObj spid="_x0000_s22639" r:id="rId3" imgW="2146300" imgH="1371600" progId="Equation.DSMT4">
                  <p:embed/>
                </p:oleObj>
              </mc:Choice>
              <mc:Fallback>
                <p:oleObj r:id="rId3" imgW="2146300" imgH="1371600" progId="Equation.DSMT4">
                  <p:embed/>
                  <p:pic>
                    <p:nvPicPr>
                      <p:cNvPr id="0" name="图片 3327"/>
                      <p:cNvPicPr/>
                      <p:nvPr/>
                    </p:nvPicPr>
                    <p:blipFill>
                      <a:blip r:embed="rId4"/>
                      <a:stretch>
                        <a:fillRect/>
                      </a:stretch>
                    </p:blipFill>
                    <p:spPr>
                      <a:xfrm>
                        <a:off x="3224213" y="704850"/>
                        <a:ext cx="3243262" cy="2065338"/>
                      </a:xfrm>
                      <a:prstGeom prst="rect">
                        <a:avLst/>
                      </a:prstGeom>
                      <a:noFill/>
                      <a:ln w="38100">
                        <a:noFill/>
                        <a:miter/>
                      </a:ln>
                    </p:spPr>
                  </p:pic>
                </p:oleObj>
              </mc:Fallback>
            </mc:AlternateContent>
          </a:graphicData>
        </a:graphic>
      </p:graphicFrame>
      <p:graphicFrame>
        <p:nvGraphicFramePr>
          <p:cNvPr id="295941" name="对象 295940"/>
          <p:cNvGraphicFramePr/>
          <p:nvPr/>
        </p:nvGraphicFramePr>
        <p:xfrm>
          <a:off x="2165350" y="2770188"/>
          <a:ext cx="4773613" cy="3500437"/>
        </p:xfrm>
        <a:graphic>
          <a:graphicData uri="http://schemas.openxmlformats.org/presentationml/2006/ole">
            <mc:AlternateContent xmlns:mc="http://schemas.openxmlformats.org/markup-compatibility/2006">
              <mc:Choice xmlns:v="urn:schemas-microsoft-com:vml" Requires="v">
                <p:oleObj spid="_x0000_s22640" r:id="rId5" imgW="2946400" imgH="2159000" progId="Equation.DSMT4">
                  <p:embed/>
                </p:oleObj>
              </mc:Choice>
              <mc:Fallback>
                <p:oleObj r:id="rId5" imgW="2946400" imgH="2159000" progId="Equation.DSMT4">
                  <p:embed/>
                  <p:pic>
                    <p:nvPicPr>
                      <p:cNvPr id="0" name="图片 3328"/>
                      <p:cNvPicPr/>
                      <p:nvPr/>
                    </p:nvPicPr>
                    <p:blipFill>
                      <a:blip r:embed="rId6"/>
                      <a:stretch>
                        <a:fillRect/>
                      </a:stretch>
                    </p:blipFill>
                    <p:spPr>
                      <a:xfrm>
                        <a:off x="2165350" y="2770188"/>
                        <a:ext cx="4773613" cy="3500437"/>
                      </a:xfrm>
                      <a:prstGeom prst="rect">
                        <a:avLst/>
                      </a:prstGeom>
                      <a:noFill/>
                      <a:ln w="38100">
                        <a:noFill/>
                        <a:miter/>
                      </a:ln>
                    </p:spPr>
                  </p:pic>
                </p:oleObj>
              </mc:Fallback>
            </mc:AlternateContent>
          </a:graphicData>
        </a:graphic>
      </p:graphicFrame>
      <p:sp>
        <p:nvSpPr>
          <p:cNvPr id="295942" name="文本框 295941"/>
          <p:cNvSpPr txBox="1"/>
          <p:nvPr/>
        </p:nvSpPr>
        <p:spPr>
          <a:xfrm>
            <a:off x="304800" y="476250"/>
            <a:ext cx="3684588" cy="457200"/>
          </a:xfrm>
          <a:prstGeom prst="rect">
            <a:avLst/>
          </a:prstGeom>
          <a:noFill/>
          <a:ln w="9525">
            <a:noFill/>
          </a:ln>
        </p:spPr>
        <p:txBody>
          <a:bodyPr>
            <a:spAutoFit/>
          </a:bodyPr>
          <a:lstStyle/>
          <a:p>
            <a:pPr eaLnBrk="1" hangingPunct="1">
              <a:spcBef>
                <a:spcPct val="0"/>
              </a:spcBef>
            </a:pPr>
            <a:r>
              <a:rPr lang="en-US" altLang="zh-CN" b="1" dirty="0">
                <a:solidFill>
                  <a:srgbClr val="FF0000"/>
                </a:solidFill>
                <a:latin typeface="Times New Roman" panose="02020603050405020304" pitchFamily="18" charset="0"/>
              </a:rPr>
              <a:t>3</a:t>
            </a:r>
            <a:r>
              <a:rPr lang="zh-CN" altLang="en-US" b="1" dirty="0">
                <a:solidFill>
                  <a:srgbClr val="FF0000"/>
                </a:solidFill>
                <a:latin typeface="Times New Roman" panose="02020603050405020304" pitchFamily="18" charset="0"/>
              </a:rPr>
              <a:t>、 正弦量的积分</a:t>
            </a:r>
            <a:endParaRPr lang="zh-CN" altLang="en-US" b="1">
              <a:solidFill>
                <a:srgbClr val="FF0000"/>
              </a:solidFill>
              <a:latin typeface="Times New Roman" panose="02020603050405020304" pitchFamily="18" charset="0"/>
            </a:endParaRPr>
          </a:p>
        </p:txBody>
      </p:sp>
      <p:sp>
        <p:nvSpPr>
          <p:cNvPr id="295943" name="文本框 295942"/>
          <p:cNvSpPr txBox="1"/>
          <p:nvPr/>
        </p:nvSpPr>
        <p:spPr>
          <a:xfrm>
            <a:off x="663575" y="3130550"/>
            <a:ext cx="1501775" cy="457200"/>
          </a:xfrm>
          <a:prstGeom prst="rect">
            <a:avLst/>
          </a:prstGeom>
          <a:noFill/>
          <a:ln w="9525">
            <a:noFill/>
          </a:ln>
        </p:spPr>
        <p:txBody>
          <a:bodyPr>
            <a:spAutoFit/>
          </a:bodyPr>
          <a:lstStyle/>
          <a:p>
            <a:pPr eaLnBrk="1" hangingPunct="1"/>
            <a:r>
              <a:rPr lang="zh-CN" altLang="en-US" b="1" dirty="0">
                <a:solidFill>
                  <a:srgbClr val="FF0000"/>
                </a:solidFill>
                <a:latin typeface="Times New Roman" panose="02020603050405020304" pitchFamily="18" charset="0"/>
              </a:rPr>
              <a:t>证明：</a:t>
            </a:r>
            <a:endParaRPr lang="zh-CN" altLang="en-US" b="1">
              <a:solidFill>
                <a:srgbClr val="FF0000"/>
              </a:solidFill>
              <a:latin typeface="Times New Roman" panose="02020603050405020304" pitchFamily="18" charset="0"/>
            </a:endParaRPr>
          </a:p>
        </p:txBody>
      </p:sp>
      <p:sp>
        <p:nvSpPr>
          <p:cNvPr id="295945" name="矩形 295944"/>
          <p:cNvSpPr/>
          <p:nvPr/>
        </p:nvSpPr>
        <p:spPr>
          <a:xfrm>
            <a:off x="6099175" y="6042025"/>
            <a:ext cx="2792413" cy="457200"/>
          </a:xfrm>
          <a:prstGeom prst="rect">
            <a:avLst/>
          </a:prstGeom>
          <a:noFill/>
          <a:ln w="9525">
            <a:noFill/>
          </a:ln>
        </p:spPr>
        <p:txBody>
          <a:bodyPr wrap="none" anchor="t">
            <a:spAutoFit/>
          </a:bodyPr>
          <a:lstStyle/>
          <a:p>
            <a:r>
              <a:rPr lang="en-US" altLang="zh-CN" b="1" dirty="0">
                <a:solidFill>
                  <a:schemeClr val="accent2"/>
                </a:solidFill>
                <a:latin typeface="Times New Roman" panose="02020603050405020304" pitchFamily="18" charset="0"/>
              </a:rPr>
              <a:t>n</a:t>
            </a:r>
            <a:r>
              <a:rPr lang="zh-CN" altLang="en-US" b="1" dirty="0">
                <a:solidFill>
                  <a:schemeClr val="accent2"/>
                </a:solidFill>
                <a:latin typeface="Times New Roman" panose="02020603050405020304" pitchFamily="18" charset="0"/>
              </a:rPr>
              <a:t>重积分类似可证。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box(out)">
                                      <p:cBhvr>
                                        <p:cTn id="7" dur="500"/>
                                        <p:tgtEl>
                                          <p:spTgt spid="295940"/>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295943"/>
                                        </p:tgtEl>
                                        <p:attrNameLst>
                                          <p:attrName>style.visibility</p:attrName>
                                        </p:attrNameLst>
                                      </p:cBhvr>
                                      <p:to>
                                        <p:strVal val="visible"/>
                                      </p:to>
                                    </p:set>
                                    <p:anim calcmode="lin" valueType="num">
                                      <p:cBhvr>
                                        <p:cTn id="12" dur="1000" fill="hold"/>
                                        <p:tgtEl>
                                          <p:spTgt spid="295943"/>
                                        </p:tgtEl>
                                        <p:attrNameLst>
                                          <p:attrName>ppt_w</p:attrName>
                                        </p:attrNameLst>
                                      </p:cBhvr>
                                      <p:tavLst>
                                        <p:tav tm="0">
                                          <p:val>
                                            <p:fltVal val="0"/>
                                          </p:val>
                                        </p:tav>
                                        <p:tav tm="100000">
                                          <p:val>
                                            <p:strVal val="#ppt_w"/>
                                          </p:val>
                                        </p:tav>
                                      </p:tavLst>
                                    </p:anim>
                                    <p:anim calcmode="lin" valueType="num">
                                      <p:cBhvr>
                                        <p:cTn id="13" dur="1000" fill="hold"/>
                                        <p:tgtEl>
                                          <p:spTgt spid="295943"/>
                                        </p:tgtEl>
                                        <p:attrNameLst>
                                          <p:attrName>ppt_h</p:attrName>
                                        </p:attrNameLst>
                                      </p:cBhvr>
                                      <p:tavLst>
                                        <p:tav tm="0">
                                          <p:val>
                                            <p:fltVal val="0"/>
                                          </p:val>
                                        </p:tav>
                                        <p:tav tm="100000">
                                          <p:val>
                                            <p:strVal val="#ppt_h"/>
                                          </p:val>
                                        </p:tav>
                                      </p:tavLst>
                                    </p:anim>
                                    <p:anim calcmode="lin" valueType="num">
                                      <p:cBhvr>
                                        <p:cTn id="14" dur="1000" fill="hold"/>
                                        <p:tgtEl>
                                          <p:spTgt spid="29594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9594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95941"/>
                                        </p:tgtEl>
                                        <p:attrNameLst>
                                          <p:attrName>style.visibility</p:attrName>
                                        </p:attrNameLst>
                                      </p:cBhvr>
                                      <p:to>
                                        <p:strVal val="visible"/>
                                      </p:to>
                                    </p:set>
                                    <p:anim calcmode="lin" valueType="num">
                                      <p:cBhvr additive="base">
                                        <p:cTn id="20" dur="500" fill="hold"/>
                                        <p:tgtEl>
                                          <p:spTgt spid="295941"/>
                                        </p:tgtEl>
                                        <p:attrNameLst>
                                          <p:attrName>ppt_x</p:attrName>
                                        </p:attrNameLst>
                                      </p:cBhvr>
                                      <p:tavLst>
                                        <p:tav tm="0">
                                          <p:val>
                                            <p:strVal val="1+#ppt_w/2"/>
                                          </p:val>
                                        </p:tav>
                                        <p:tav tm="100000">
                                          <p:val>
                                            <p:strVal val="#ppt_x"/>
                                          </p:val>
                                        </p:tav>
                                      </p:tavLst>
                                    </p:anim>
                                    <p:anim calcmode="lin" valueType="num">
                                      <p:cBhvr additive="base">
                                        <p:cTn id="21" dur="500" fill="hold"/>
                                        <p:tgtEl>
                                          <p:spTgt spid="295941"/>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95945"/>
                                        </p:tgtEl>
                                        <p:attrNameLst>
                                          <p:attrName>style.visibility</p:attrName>
                                        </p:attrNameLst>
                                      </p:cBhvr>
                                      <p:to>
                                        <p:strVal val="visible"/>
                                      </p:to>
                                    </p:set>
                                    <p:anim calcmode="lin" valueType="num">
                                      <p:cBhvr additive="base">
                                        <p:cTn id="26" dur="500" fill="hold"/>
                                        <p:tgtEl>
                                          <p:spTgt spid="295945"/>
                                        </p:tgtEl>
                                        <p:attrNameLst>
                                          <p:attrName>ppt_x</p:attrName>
                                        </p:attrNameLst>
                                      </p:cBhvr>
                                      <p:tavLst>
                                        <p:tav tm="0">
                                          <p:val>
                                            <p:strVal val="0-#ppt_w/2"/>
                                          </p:val>
                                        </p:tav>
                                        <p:tav tm="100000">
                                          <p:val>
                                            <p:strVal val="#ppt_x"/>
                                          </p:val>
                                        </p:tav>
                                      </p:tavLst>
                                    </p:anim>
                                    <p:anim calcmode="lin" valueType="num">
                                      <p:cBhvr additive="base">
                                        <p:cTn id="27" dur="500" fill="hold"/>
                                        <p:tgtEl>
                                          <p:spTgt spid="2959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3" grpId="0"/>
      <p:bldP spid="29594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矩形 296964"/>
          <p:cNvSpPr/>
          <p:nvPr/>
        </p:nvSpPr>
        <p:spPr>
          <a:xfrm>
            <a:off x="1849438" y="739309"/>
            <a:ext cx="5648325" cy="523220"/>
          </a:xfrm>
          <a:prstGeom prst="rect">
            <a:avLst/>
          </a:prstGeom>
          <a:solidFill>
            <a:srgbClr val="CC99FF"/>
          </a:solidFill>
          <a:ln w="19050">
            <a:noFill/>
          </a:ln>
        </p:spPr>
        <p:txBody>
          <a:bodyPr wrap="square" anchor="ctr">
            <a:spAutoFit/>
          </a:bodyPr>
          <a:lstStyle/>
          <a:p>
            <a:pPr>
              <a:spcBef>
                <a:spcPct val="0"/>
              </a:spcBef>
            </a:pPr>
            <a:r>
              <a:rPr lang="en-US" altLang="zh-CN" sz="2800" b="1" dirty="0">
                <a:latin typeface="Times New Roman" panose="02020603050405020304" pitchFamily="18" charset="0"/>
              </a:rPr>
              <a:t>4. 3 </a:t>
            </a:r>
            <a:r>
              <a:rPr lang="en-US" altLang="zh-CN" sz="2800" b="1" i="1" dirty="0">
                <a:latin typeface="Times New Roman" panose="02020603050405020304" pitchFamily="18" charset="0"/>
              </a:rPr>
              <a:t>R</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L</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C</a:t>
            </a:r>
            <a:r>
              <a:rPr lang="zh-CN" altLang="en-US" sz="2800" b="1" dirty="0">
                <a:latin typeface="Times New Roman" panose="02020603050405020304" pitchFamily="18" charset="0"/>
              </a:rPr>
              <a:t>元件方程的相量形式</a:t>
            </a:r>
            <a:endParaRPr lang="zh-CN" altLang="en-US" b="1" dirty="0">
              <a:latin typeface="Times New Roman" panose="02020603050405020304" pitchFamily="18" charset="0"/>
            </a:endParaRPr>
          </a:p>
        </p:txBody>
      </p:sp>
      <p:sp>
        <p:nvSpPr>
          <p:cNvPr id="296966" name="矩形 296965"/>
          <p:cNvSpPr/>
          <p:nvPr/>
        </p:nvSpPr>
        <p:spPr>
          <a:xfrm>
            <a:off x="2309813" y="3128963"/>
            <a:ext cx="5187950" cy="639762"/>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无源元件只有电阻</a:t>
            </a:r>
            <a:r>
              <a:rPr lang="en-US" altLang="zh-CN" b="1" i="1">
                <a:latin typeface="Times New Roman" panose="02020603050405020304" pitchFamily="18" charset="0"/>
              </a:rPr>
              <a:t>R</a:t>
            </a:r>
            <a:r>
              <a:rPr lang="zh-CN" altLang="en-US" b="1" dirty="0">
                <a:latin typeface="Times New Roman" panose="02020603050405020304" pitchFamily="18" charset="0"/>
              </a:rPr>
              <a:t>一种元件模型 </a:t>
            </a:r>
          </a:p>
        </p:txBody>
      </p:sp>
      <p:sp>
        <p:nvSpPr>
          <p:cNvPr id="296967" name="矩形 296966"/>
          <p:cNvSpPr/>
          <p:nvPr/>
        </p:nvSpPr>
        <p:spPr>
          <a:xfrm>
            <a:off x="1076325" y="4448175"/>
            <a:ext cx="7077075" cy="1187450"/>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电压、电流随时间变化，无源元件除电阻</a:t>
            </a:r>
            <a:r>
              <a:rPr lang="en-US" altLang="zh-CN" b="1" dirty="0">
                <a:latin typeface="Times New Roman" panose="02020603050405020304" pitchFamily="18" charset="0"/>
              </a:rPr>
              <a:t>R</a:t>
            </a:r>
            <a:r>
              <a:rPr lang="zh-CN" altLang="en-US" b="1" dirty="0">
                <a:latin typeface="Times New Roman" panose="02020603050405020304" pitchFamily="18" charset="0"/>
              </a:rPr>
              <a:t>外，还有电感</a:t>
            </a:r>
            <a:r>
              <a:rPr lang="en-US" altLang="zh-CN" b="1" dirty="0">
                <a:latin typeface="Times New Roman" panose="02020603050405020304" pitchFamily="18" charset="0"/>
              </a:rPr>
              <a:t>L(</a:t>
            </a:r>
            <a:r>
              <a:rPr lang="zh-CN" altLang="en-US" b="1" dirty="0">
                <a:latin typeface="Times New Roman" panose="02020603050405020304" pitchFamily="18" charset="0"/>
              </a:rPr>
              <a:t>包括互感</a:t>
            </a:r>
            <a:r>
              <a:rPr lang="en-US" altLang="zh-CN" b="1" dirty="0">
                <a:latin typeface="Times New Roman" panose="02020603050405020304" pitchFamily="18" charset="0"/>
              </a:rPr>
              <a:t>)</a:t>
            </a:r>
            <a:r>
              <a:rPr lang="zh-CN" altLang="en-US" b="1" dirty="0">
                <a:latin typeface="Times New Roman" panose="02020603050405020304" pitchFamily="18" charset="0"/>
              </a:rPr>
              <a:t>和电容</a:t>
            </a:r>
            <a:r>
              <a:rPr lang="en-US" altLang="zh-CN" b="1" dirty="0">
                <a:latin typeface="Times New Roman" panose="02020603050405020304" pitchFamily="18" charset="0"/>
              </a:rPr>
              <a:t>C</a:t>
            </a:r>
            <a:r>
              <a:rPr lang="zh-CN" altLang="en-US" b="1" dirty="0">
                <a:latin typeface="Times New Roman" panose="02020603050405020304" pitchFamily="18" charset="0"/>
              </a:rPr>
              <a:t>。</a:t>
            </a:r>
          </a:p>
        </p:txBody>
      </p:sp>
      <p:sp>
        <p:nvSpPr>
          <p:cNvPr id="296968" name="矩形 296967"/>
          <p:cNvSpPr/>
          <p:nvPr/>
        </p:nvSpPr>
        <p:spPr>
          <a:xfrm>
            <a:off x="827088" y="1666875"/>
            <a:ext cx="2622550" cy="457200"/>
          </a:xfrm>
          <a:prstGeom prst="rect">
            <a:avLst/>
          </a:prstGeom>
          <a:noFill/>
          <a:ln w="19050">
            <a:noFill/>
          </a:ln>
        </p:spPr>
        <p:txBody>
          <a:bodyPr wrap="none" anchor="t">
            <a:spAutoFit/>
          </a:bodyPr>
          <a:lstStyle/>
          <a:p>
            <a:r>
              <a:rPr lang="zh-CN" altLang="en-US" b="1" dirty="0">
                <a:solidFill>
                  <a:srgbClr val="FF0000"/>
                </a:solidFill>
                <a:latin typeface="Times New Roman" panose="02020603050405020304" pitchFamily="18" charset="0"/>
              </a:rPr>
              <a:t>在直流稳态电路中</a:t>
            </a:r>
          </a:p>
        </p:txBody>
      </p:sp>
      <p:sp>
        <p:nvSpPr>
          <p:cNvPr id="296969" name="矩形 296968"/>
          <p:cNvSpPr/>
          <p:nvPr/>
        </p:nvSpPr>
        <p:spPr>
          <a:xfrm>
            <a:off x="2297113" y="2230438"/>
            <a:ext cx="231775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电感相当于短路</a:t>
            </a:r>
          </a:p>
        </p:txBody>
      </p:sp>
      <p:sp>
        <p:nvSpPr>
          <p:cNvPr id="296970" name="矩形 296969"/>
          <p:cNvSpPr/>
          <p:nvPr/>
        </p:nvSpPr>
        <p:spPr>
          <a:xfrm>
            <a:off x="2290763" y="2757488"/>
            <a:ext cx="231775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电容相当于断路</a:t>
            </a:r>
          </a:p>
        </p:txBody>
      </p:sp>
      <p:sp>
        <p:nvSpPr>
          <p:cNvPr id="296971" name="矩形 296970"/>
          <p:cNvSpPr/>
          <p:nvPr/>
        </p:nvSpPr>
        <p:spPr>
          <a:xfrm>
            <a:off x="827088" y="3990975"/>
            <a:ext cx="2622550" cy="457200"/>
          </a:xfrm>
          <a:prstGeom prst="rect">
            <a:avLst/>
          </a:prstGeom>
          <a:noFill/>
          <a:ln w="19050">
            <a:noFill/>
          </a:ln>
        </p:spPr>
        <p:txBody>
          <a:bodyPr wrap="none" anchor="t">
            <a:spAutoFit/>
          </a:bodyPr>
          <a:lstStyle/>
          <a:p>
            <a:r>
              <a:rPr lang="zh-CN" altLang="en-US" b="1" dirty="0">
                <a:solidFill>
                  <a:srgbClr val="FF0000"/>
                </a:solidFill>
                <a:latin typeface="Times New Roman" panose="02020603050405020304" pitchFamily="18" charset="0"/>
              </a:rPr>
              <a:t>在正弦稳态电路中</a:t>
            </a:r>
          </a:p>
        </p:txBody>
      </p:sp>
      <p:sp>
        <p:nvSpPr>
          <p:cNvPr id="296972" name="矩形 296971"/>
          <p:cNvSpPr/>
          <p:nvPr/>
        </p:nvSpPr>
        <p:spPr>
          <a:xfrm>
            <a:off x="407988" y="5921375"/>
            <a:ext cx="810895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分析电路的正弦稳态响应，必须掌握这些元件的交流电特性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8"/>
                                        </p:tgtEl>
                                        <p:attrNameLst>
                                          <p:attrName>style.visibility</p:attrName>
                                        </p:attrNameLst>
                                      </p:cBhvr>
                                      <p:to>
                                        <p:strVal val="visible"/>
                                      </p:to>
                                    </p:set>
                                    <p:animEffect transition="in" filter="blinds(horizontal)">
                                      <p:cBhvr>
                                        <p:cTn id="7" dur="500"/>
                                        <p:tgtEl>
                                          <p:spTgt spid="2969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6"/>
                                        </p:tgtEl>
                                        <p:attrNameLst>
                                          <p:attrName>style.visibility</p:attrName>
                                        </p:attrNameLst>
                                      </p:cBhvr>
                                      <p:to>
                                        <p:strVal val="visible"/>
                                      </p:to>
                                    </p:set>
                                    <p:animEffect transition="in" filter="wipe(left)">
                                      <p:cBhvr>
                                        <p:cTn id="12" dur="500"/>
                                        <p:tgtEl>
                                          <p:spTgt spid="29696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96970"/>
                                        </p:tgtEl>
                                        <p:attrNameLst>
                                          <p:attrName>style.visibility</p:attrName>
                                        </p:attrNameLst>
                                      </p:cBhvr>
                                      <p:to>
                                        <p:strVal val="visible"/>
                                      </p:to>
                                    </p:set>
                                    <p:animEffect transition="in" filter="wipe(left)">
                                      <p:cBhvr>
                                        <p:cTn id="15" dur="500"/>
                                        <p:tgtEl>
                                          <p:spTgt spid="29697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6969"/>
                                        </p:tgtEl>
                                        <p:attrNameLst>
                                          <p:attrName>style.visibility</p:attrName>
                                        </p:attrNameLst>
                                      </p:cBhvr>
                                      <p:to>
                                        <p:strVal val="visible"/>
                                      </p:to>
                                    </p:set>
                                    <p:animEffect transition="in" filter="wipe(left)">
                                      <p:cBhvr>
                                        <p:cTn id="18" dur="500"/>
                                        <p:tgtEl>
                                          <p:spTgt spid="2969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96971"/>
                                        </p:tgtEl>
                                        <p:attrNameLst>
                                          <p:attrName>style.visibility</p:attrName>
                                        </p:attrNameLst>
                                      </p:cBhvr>
                                      <p:to>
                                        <p:strVal val="visible"/>
                                      </p:to>
                                    </p:set>
                                    <p:animEffect transition="in" filter="blinds(horizontal)">
                                      <p:cBhvr>
                                        <p:cTn id="23" dur="500"/>
                                        <p:tgtEl>
                                          <p:spTgt spid="29697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96967"/>
                                        </p:tgtEl>
                                        <p:attrNameLst>
                                          <p:attrName>style.visibility</p:attrName>
                                        </p:attrNameLst>
                                      </p:cBhvr>
                                      <p:to>
                                        <p:strVal val="visible"/>
                                      </p:to>
                                    </p:set>
                                    <p:animEffect transition="in" filter="box(in)">
                                      <p:cBhvr>
                                        <p:cTn id="28" dur="500"/>
                                        <p:tgtEl>
                                          <p:spTgt spid="29696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96972"/>
                                        </p:tgtEl>
                                        <p:attrNameLst>
                                          <p:attrName>style.visibility</p:attrName>
                                        </p:attrNameLst>
                                      </p:cBhvr>
                                      <p:to>
                                        <p:strVal val="visible"/>
                                      </p:to>
                                    </p:set>
                                    <p:anim calcmode="lin" valueType="num">
                                      <p:cBhvr additive="base">
                                        <p:cTn id="33" dur="500" fill="hold"/>
                                        <p:tgtEl>
                                          <p:spTgt spid="296972"/>
                                        </p:tgtEl>
                                        <p:attrNameLst>
                                          <p:attrName>ppt_x</p:attrName>
                                        </p:attrNameLst>
                                      </p:cBhvr>
                                      <p:tavLst>
                                        <p:tav tm="0">
                                          <p:val>
                                            <p:strVal val="#ppt_x"/>
                                          </p:val>
                                        </p:tav>
                                        <p:tav tm="100000">
                                          <p:val>
                                            <p:strVal val="#ppt_x"/>
                                          </p:val>
                                        </p:tav>
                                      </p:tavLst>
                                    </p:anim>
                                    <p:anim calcmode="lin" valueType="num">
                                      <p:cBhvr additive="base">
                                        <p:cTn id="34" dur="500" fill="hold"/>
                                        <p:tgtEl>
                                          <p:spTgt spid="296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p:bldP spid="296967" grpId="0"/>
      <p:bldP spid="296968" grpId="0"/>
      <p:bldP spid="296969" grpId="0"/>
      <p:bldP spid="296970" grpId="0"/>
      <p:bldP spid="296971" grpId="0"/>
      <p:bldP spid="29697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文本框 311298"/>
          <p:cNvSpPr txBox="1"/>
          <p:nvPr/>
        </p:nvSpPr>
        <p:spPr>
          <a:xfrm>
            <a:off x="2954338" y="1600200"/>
            <a:ext cx="2265362" cy="457200"/>
          </a:xfrm>
          <a:prstGeom prst="rect">
            <a:avLst/>
          </a:prstGeom>
          <a:noFill/>
          <a:ln w="9525">
            <a:noFill/>
          </a:ln>
        </p:spPr>
        <p:txBody>
          <a:bodyPr>
            <a:spAutoFit/>
          </a:bodyPr>
          <a:lstStyle/>
          <a:p>
            <a:pPr eaLnBrk="1" hangingPunct="1">
              <a:spcBef>
                <a:spcPct val="0"/>
              </a:spcBef>
            </a:pPr>
            <a:r>
              <a:rPr lang="zh-CN" altLang="en-US" b="1" dirty="0">
                <a:solidFill>
                  <a:srgbClr val="FF33CC"/>
                </a:solidFill>
                <a:latin typeface="Times New Roman" panose="02020603050405020304" pitchFamily="18" charset="0"/>
              </a:rPr>
              <a:t>时域形式：</a:t>
            </a:r>
            <a:endParaRPr lang="zh-CN" altLang="en-US" b="1">
              <a:solidFill>
                <a:srgbClr val="FF33CC"/>
              </a:solidFill>
              <a:latin typeface="Times New Roman" panose="02020603050405020304" pitchFamily="18" charset="0"/>
            </a:endParaRPr>
          </a:p>
        </p:txBody>
      </p:sp>
      <p:sp>
        <p:nvSpPr>
          <p:cNvPr id="311300" name="文本框 311299"/>
          <p:cNvSpPr txBox="1"/>
          <p:nvPr/>
        </p:nvSpPr>
        <p:spPr>
          <a:xfrm>
            <a:off x="2922588" y="3276600"/>
            <a:ext cx="2297112" cy="457200"/>
          </a:xfrm>
          <a:prstGeom prst="rect">
            <a:avLst/>
          </a:prstGeom>
          <a:noFill/>
          <a:ln w="9525">
            <a:noFill/>
          </a:ln>
        </p:spPr>
        <p:txBody>
          <a:bodyPr>
            <a:spAutoFit/>
          </a:bodyPr>
          <a:lstStyle/>
          <a:p>
            <a:pPr eaLnBrk="1" hangingPunct="1">
              <a:spcBef>
                <a:spcPct val="0"/>
              </a:spcBef>
            </a:pPr>
            <a:r>
              <a:rPr lang="zh-CN" altLang="en-US" b="1" dirty="0">
                <a:solidFill>
                  <a:srgbClr val="FF33CC"/>
                </a:solidFill>
                <a:latin typeface="Times New Roman" panose="02020603050405020304" pitchFamily="18" charset="0"/>
              </a:rPr>
              <a:t>相量形式：</a:t>
            </a:r>
            <a:endParaRPr lang="zh-CN" altLang="en-US" b="1">
              <a:solidFill>
                <a:srgbClr val="FF33CC"/>
              </a:solidFill>
              <a:latin typeface="Times New Roman" panose="02020603050405020304" pitchFamily="18" charset="0"/>
            </a:endParaRPr>
          </a:p>
        </p:txBody>
      </p:sp>
      <p:graphicFrame>
        <p:nvGraphicFramePr>
          <p:cNvPr id="311301" name="对象 311300"/>
          <p:cNvGraphicFramePr/>
          <p:nvPr/>
        </p:nvGraphicFramePr>
        <p:xfrm>
          <a:off x="3332163" y="3824288"/>
          <a:ext cx="2522537" cy="935037"/>
        </p:xfrm>
        <a:graphic>
          <a:graphicData uri="http://schemas.openxmlformats.org/presentationml/2006/ole">
            <mc:AlternateContent xmlns:mc="http://schemas.openxmlformats.org/markup-compatibility/2006">
              <mc:Choice xmlns:v="urn:schemas-microsoft-com:vml" Requires="v">
                <p:oleObj spid="_x0000_s23828" r:id="rId3" imgW="1193165" imgH="444500" progId="Equation.DSMT4">
                  <p:embed/>
                </p:oleObj>
              </mc:Choice>
              <mc:Fallback>
                <p:oleObj r:id="rId3" imgW="1193165" imgH="444500" progId="Equation.DSMT4">
                  <p:embed/>
                  <p:pic>
                    <p:nvPicPr>
                      <p:cNvPr id="0" name="图片 3333"/>
                      <p:cNvPicPr/>
                      <p:nvPr/>
                    </p:nvPicPr>
                    <p:blipFill>
                      <a:blip r:embed="rId4"/>
                      <a:stretch>
                        <a:fillRect/>
                      </a:stretch>
                    </p:blipFill>
                    <p:spPr>
                      <a:xfrm>
                        <a:off x="3332163" y="3824288"/>
                        <a:ext cx="2522537" cy="935037"/>
                      </a:xfrm>
                      <a:prstGeom prst="rect">
                        <a:avLst/>
                      </a:prstGeom>
                      <a:noFill/>
                      <a:ln w="38100">
                        <a:noFill/>
                        <a:miter/>
                      </a:ln>
                    </p:spPr>
                  </p:pic>
                </p:oleObj>
              </mc:Fallback>
            </mc:AlternateContent>
          </a:graphicData>
        </a:graphic>
      </p:graphicFrame>
      <p:sp>
        <p:nvSpPr>
          <p:cNvPr id="311302" name="文本框 311301"/>
          <p:cNvSpPr txBox="1"/>
          <p:nvPr/>
        </p:nvSpPr>
        <p:spPr>
          <a:xfrm>
            <a:off x="857250" y="5691188"/>
            <a:ext cx="1651000" cy="457200"/>
          </a:xfrm>
          <a:prstGeom prst="rect">
            <a:avLst/>
          </a:prstGeom>
          <a:noFill/>
          <a:ln w="9525">
            <a:noFill/>
          </a:ln>
        </p:spPr>
        <p:txBody>
          <a:bodyPr>
            <a:spAutoFit/>
          </a:bodyPr>
          <a:lstStyle/>
          <a:p>
            <a:pPr eaLnBrk="1" hangingPunct="1">
              <a:spcBef>
                <a:spcPct val="0"/>
              </a:spcBef>
            </a:pPr>
            <a:r>
              <a:rPr lang="zh-CN" altLang="en-US" b="1" dirty="0">
                <a:solidFill>
                  <a:srgbClr val="6600FF"/>
                </a:solidFill>
                <a:latin typeface="Times New Roman" panose="02020603050405020304" pitchFamily="18" charset="0"/>
              </a:rPr>
              <a:t>相量模型</a:t>
            </a:r>
            <a:endParaRPr lang="zh-CN" altLang="en-US" b="1">
              <a:solidFill>
                <a:srgbClr val="6600FF"/>
              </a:solidFill>
              <a:latin typeface="Times New Roman" panose="02020603050405020304" pitchFamily="18" charset="0"/>
            </a:endParaRPr>
          </a:p>
        </p:txBody>
      </p:sp>
      <p:grpSp>
        <p:nvGrpSpPr>
          <p:cNvPr id="311303" name="组合 311302"/>
          <p:cNvGrpSpPr/>
          <p:nvPr/>
        </p:nvGrpSpPr>
        <p:grpSpPr>
          <a:xfrm>
            <a:off x="3021013" y="2028825"/>
            <a:ext cx="5099050" cy="1014413"/>
            <a:chOff x="1903" y="1278"/>
            <a:chExt cx="3212" cy="639"/>
          </a:xfrm>
        </p:grpSpPr>
        <p:graphicFrame>
          <p:nvGraphicFramePr>
            <p:cNvPr id="311304" name="对象 311303"/>
            <p:cNvGraphicFramePr/>
            <p:nvPr/>
          </p:nvGraphicFramePr>
          <p:xfrm>
            <a:off x="1921" y="1278"/>
            <a:ext cx="3143" cy="341"/>
          </p:xfrm>
          <a:graphic>
            <a:graphicData uri="http://schemas.openxmlformats.org/presentationml/2006/ole">
              <mc:AlternateContent xmlns:mc="http://schemas.openxmlformats.org/markup-compatibility/2006">
                <mc:Choice xmlns:v="urn:schemas-microsoft-com:vml" Requires="v">
                  <p:oleObj spid="_x0000_s23829" r:id="rId5" imgW="3135630" imgH="342900" progId="Equation.DSMT4">
                    <p:embed/>
                  </p:oleObj>
                </mc:Choice>
                <mc:Fallback>
                  <p:oleObj r:id="rId5" imgW="3135630" imgH="342900" progId="Equation.DSMT4">
                    <p:embed/>
                    <p:pic>
                      <p:nvPicPr>
                        <p:cNvPr id="0" name="图片 3331"/>
                        <p:cNvPicPr/>
                        <p:nvPr/>
                      </p:nvPicPr>
                      <p:blipFill>
                        <a:blip r:embed="rId6"/>
                        <a:stretch>
                          <a:fillRect/>
                        </a:stretch>
                      </p:blipFill>
                      <p:spPr>
                        <a:xfrm>
                          <a:off x="1921" y="1278"/>
                          <a:ext cx="3143" cy="341"/>
                        </a:xfrm>
                        <a:prstGeom prst="rect">
                          <a:avLst/>
                        </a:prstGeom>
                        <a:noFill/>
                        <a:ln w="38100">
                          <a:noFill/>
                          <a:miter/>
                        </a:ln>
                      </p:spPr>
                    </p:pic>
                  </p:oleObj>
                </mc:Fallback>
              </mc:AlternateContent>
            </a:graphicData>
          </a:graphic>
        </p:graphicFrame>
        <p:graphicFrame>
          <p:nvGraphicFramePr>
            <p:cNvPr id="311305" name="对象 311304"/>
            <p:cNvGraphicFramePr/>
            <p:nvPr/>
          </p:nvGraphicFramePr>
          <p:xfrm>
            <a:off x="1903" y="1613"/>
            <a:ext cx="3212" cy="304"/>
          </p:xfrm>
          <a:graphic>
            <a:graphicData uri="http://schemas.openxmlformats.org/presentationml/2006/ole">
              <mc:AlternateContent xmlns:mc="http://schemas.openxmlformats.org/markup-compatibility/2006">
                <mc:Choice xmlns:v="urn:schemas-microsoft-com:vml" Requires="v">
                  <p:oleObj spid="_x0000_s23830" r:id="rId7" imgW="3592830" imgH="342900" progId="Equation.DSMT4">
                    <p:embed/>
                  </p:oleObj>
                </mc:Choice>
                <mc:Fallback>
                  <p:oleObj r:id="rId7" imgW="3592830" imgH="342900" progId="Equation.DSMT4">
                    <p:embed/>
                    <p:pic>
                      <p:nvPicPr>
                        <p:cNvPr id="0" name="图片 3332"/>
                        <p:cNvPicPr/>
                        <p:nvPr/>
                      </p:nvPicPr>
                      <p:blipFill>
                        <a:blip r:embed="rId8"/>
                        <a:stretch>
                          <a:fillRect/>
                        </a:stretch>
                      </p:blipFill>
                      <p:spPr>
                        <a:xfrm>
                          <a:off x="1903" y="1613"/>
                          <a:ext cx="3212" cy="304"/>
                        </a:xfrm>
                        <a:prstGeom prst="rect">
                          <a:avLst/>
                        </a:prstGeom>
                        <a:noFill/>
                        <a:ln w="38100">
                          <a:noFill/>
                          <a:miter/>
                        </a:ln>
                      </p:spPr>
                    </p:pic>
                  </p:oleObj>
                </mc:Fallback>
              </mc:AlternateContent>
            </a:graphicData>
          </a:graphic>
        </p:graphicFrame>
      </p:grpSp>
      <p:grpSp>
        <p:nvGrpSpPr>
          <p:cNvPr id="311306" name="组合 311305"/>
          <p:cNvGrpSpPr/>
          <p:nvPr/>
        </p:nvGrpSpPr>
        <p:grpSpPr>
          <a:xfrm>
            <a:off x="838200" y="1543050"/>
            <a:ext cx="1631950" cy="1752600"/>
            <a:chOff x="567" y="864"/>
            <a:chExt cx="1028" cy="1104"/>
          </a:xfrm>
        </p:grpSpPr>
        <p:sp>
          <p:nvSpPr>
            <p:cNvPr id="311307" name="直接连接符 311306"/>
            <p:cNvSpPr/>
            <p:nvPr/>
          </p:nvSpPr>
          <p:spPr>
            <a:xfrm>
              <a:off x="1284" y="1212"/>
              <a:ext cx="0" cy="720"/>
            </a:xfrm>
            <a:prstGeom prst="line">
              <a:avLst/>
            </a:prstGeom>
            <a:ln w="19050" cap="flat" cmpd="sng">
              <a:solidFill>
                <a:schemeClr val="tx1"/>
              </a:solidFill>
              <a:prstDash val="solid"/>
              <a:headEnd type="none" w="med" len="med"/>
              <a:tailEnd type="none" w="med" len="med"/>
            </a:ln>
          </p:spPr>
        </p:sp>
        <p:sp>
          <p:nvSpPr>
            <p:cNvPr id="311308" name="矩形 311307"/>
            <p:cNvSpPr/>
            <p:nvPr/>
          </p:nvSpPr>
          <p:spPr>
            <a:xfrm>
              <a:off x="1224" y="140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11309" name="直接连接符 311308"/>
            <p:cNvSpPr/>
            <p:nvPr/>
          </p:nvSpPr>
          <p:spPr>
            <a:xfrm>
              <a:off x="708" y="1212"/>
              <a:ext cx="576" cy="0"/>
            </a:xfrm>
            <a:prstGeom prst="line">
              <a:avLst/>
            </a:prstGeom>
            <a:ln w="19050" cap="flat" cmpd="sng">
              <a:solidFill>
                <a:schemeClr val="tx1"/>
              </a:solidFill>
              <a:prstDash val="solid"/>
              <a:headEnd type="none" w="med" len="med"/>
              <a:tailEnd type="none" w="med" len="med"/>
            </a:ln>
          </p:spPr>
        </p:sp>
        <p:sp>
          <p:nvSpPr>
            <p:cNvPr id="311310" name="直接连接符 311309"/>
            <p:cNvSpPr/>
            <p:nvPr/>
          </p:nvSpPr>
          <p:spPr>
            <a:xfrm>
              <a:off x="708" y="1932"/>
              <a:ext cx="576" cy="0"/>
            </a:xfrm>
            <a:prstGeom prst="line">
              <a:avLst/>
            </a:prstGeom>
            <a:ln w="19050" cap="flat" cmpd="sng">
              <a:solidFill>
                <a:schemeClr val="tx1"/>
              </a:solidFill>
              <a:prstDash val="solid"/>
              <a:headEnd type="none" w="med" len="med"/>
              <a:tailEnd type="none" w="med" len="med"/>
            </a:ln>
          </p:spPr>
        </p:sp>
        <p:sp>
          <p:nvSpPr>
            <p:cNvPr id="311311" name="文本框 311310"/>
            <p:cNvSpPr txBox="1"/>
            <p:nvPr/>
          </p:nvSpPr>
          <p:spPr>
            <a:xfrm>
              <a:off x="567" y="1440"/>
              <a:ext cx="489" cy="288"/>
            </a:xfrm>
            <a:prstGeom prst="rect">
              <a:avLst/>
            </a:prstGeom>
            <a:noFill/>
            <a:ln w="9525">
              <a:noFill/>
            </a:ln>
          </p:spPr>
          <p:txBody>
            <a:bodyPr wrap="none" anchor="t">
              <a:spAutoFit/>
            </a:bodyPr>
            <a:lstStyle/>
            <a:p>
              <a:pPr eaLnBrk="1" hangingPunct="1">
                <a:spcBef>
                  <a:spcPct val="0"/>
                </a:spcBef>
              </a:pPr>
              <a:r>
                <a:rPr lang="en-US" altLang="zh-CN" b="1" i="1" err="1">
                  <a:latin typeface="Times New Roman" panose="02020603050405020304" pitchFamily="18" charset="0"/>
                </a:rPr>
                <a:t>u</a:t>
              </a:r>
              <a:r>
                <a:rPr lang="en-US" altLang="zh-CN" b="1" i="1" baseline="-25000" err="1">
                  <a:latin typeface="Times New Roman" panose="02020603050405020304" pitchFamily="18" charset="0"/>
                </a:rPr>
                <a:t>R</a:t>
              </a:r>
              <a:r>
                <a:rPr lang="en-US" altLang="zh-CN" b="1" err="1">
                  <a:latin typeface="Times New Roman" panose="02020603050405020304" pitchFamily="18" charset="0"/>
                </a:rPr>
                <a:t>(</a:t>
              </a:r>
              <a:r>
                <a:rPr lang="en-US" altLang="zh-CN" b="1" i="1" err="1">
                  <a:latin typeface="Times New Roman" panose="02020603050405020304" pitchFamily="18" charset="0"/>
                </a:rPr>
                <a:t>t</a:t>
              </a:r>
              <a:r>
                <a:rPr lang="en-US" altLang="zh-CN" b="1">
                  <a:latin typeface="Times New Roman" panose="02020603050405020304" pitchFamily="18" charset="0"/>
                </a:rPr>
                <a:t>)</a:t>
              </a:r>
            </a:p>
          </p:txBody>
        </p:sp>
        <p:sp>
          <p:nvSpPr>
            <p:cNvPr id="311312" name="直接连接符 311311"/>
            <p:cNvSpPr/>
            <p:nvPr/>
          </p:nvSpPr>
          <p:spPr>
            <a:xfrm>
              <a:off x="732" y="1152"/>
              <a:ext cx="288" cy="0"/>
            </a:xfrm>
            <a:prstGeom prst="line">
              <a:avLst/>
            </a:prstGeom>
            <a:ln w="9525" cap="flat" cmpd="sng">
              <a:solidFill>
                <a:schemeClr val="tx1"/>
              </a:solidFill>
              <a:prstDash val="solid"/>
              <a:headEnd type="none" w="med" len="med"/>
              <a:tailEnd type="stealth" w="sm" len="med"/>
            </a:ln>
          </p:spPr>
        </p:sp>
        <p:sp>
          <p:nvSpPr>
            <p:cNvPr id="311313" name="文本框 311312"/>
            <p:cNvSpPr txBox="1"/>
            <p:nvPr/>
          </p:nvSpPr>
          <p:spPr>
            <a:xfrm>
              <a:off x="696" y="864"/>
              <a:ext cx="350"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i</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a:latin typeface="Times New Roman" panose="02020603050405020304" pitchFamily="18" charset="0"/>
                </a:rPr>
                <a:t>)</a:t>
              </a:r>
            </a:p>
          </p:txBody>
        </p:sp>
        <p:sp>
          <p:nvSpPr>
            <p:cNvPr id="311314" name="文本框 311313"/>
            <p:cNvSpPr txBox="1"/>
            <p:nvPr/>
          </p:nvSpPr>
          <p:spPr>
            <a:xfrm>
              <a:off x="1351" y="140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311315" name="椭圆 311314"/>
            <p:cNvSpPr/>
            <p:nvPr/>
          </p:nvSpPr>
          <p:spPr>
            <a:xfrm>
              <a:off x="672" y="192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11316" name="椭圆 311315"/>
            <p:cNvSpPr/>
            <p:nvPr/>
          </p:nvSpPr>
          <p:spPr>
            <a:xfrm>
              <a:off x="672" y="120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11317" name="文本框 311316"/>
            <p:cNvSpPr txBox="1"/>
            <p:nvPr/>
          </p:nvSpPr>
          <p:spPr>
            <a:xfrm>
              <a:off x="592" y="1200"/>
              <a:ext cx="225" cy="288"/>
            </a:xfrm>
            <a:prstGeom prst="rect">
              <a:avLst/>
            </a:prstGeom>
            <a:noFill/>
            <a:ln w="9525">
              <a:noFill/>
            </a:ln>
          </p:spPr>
          <p:txBody>
            <a:bodyPr wrap="none" anchor="t">
              <a:spAutoFit/>
            </a:bodyPr>
            <a:lstStyle/>
            <a:p>
              <a:pPr eaLnBrk="1" hangingPunct="1"/>
              <a:r>
                <a:rPr lang="en-US" altLang="zh-CN" b="1">
                  <a:latin typeface="Times New Roman" panose="02020603050405020304" pitchFamily="18" charset="0"/>
                </a:rPr>
                <a:t>+</a:t>
              </a:r>
            </a:p>
          </p:txBody>
        </p:sp>
        <p:sp>
          <p:nvSpPr>
            <p:cNvPr id="311318" name="文本框 311317"/>
            <p:cNvSpPr txBox="1"/>
            <p:nvPr/>
          </p:nvSpPr>
          <p:spPr>
            <a:xfrm>
              <a:off x="604" y="1680"/>
              <a:ext cx="212" cy="288"/>
            </a:xfrm>
            <a:prstGeom prst="rect">
              <a:avLst/>
            </a:prstGeom>
            <a:noFill/>
            <a:ln w="9525">
              <a:noFill/>
            </a:ln>
          </p:spPr>
          <p:txBody>
            <a:bodyPr wrap="none" anchor="t">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sp>
        <p:nvSpPr>
          <p:cNvPr id="311319" name="文本框 311318"/>
          <p:cNvSpPr txBox="1"/>
          <p:nvPr/>
        </p:nvSpPr>
        <p:spPr>
          <a:xfrm>
            <a:off x="2895600" y="5029200"/>
            <a:ext cx="3810000" cy="457200"/>
          </a:xfrm>
          <a:prstGeom prst="rect">
            <a:avLst/>
          </a:prstGeom>
          <a:noFill/>
          <a:ln w="9525">
            <a:noFill/>
          </a:ln>
        </p:spPr>
        <p:txBody>
          <a:bodyPr>
            <a:spAutoFit/>
          </a:bodyPr>
          <a:lstStyle/>
          <a:p>
            <a:pPr eaLnBrk="1" hangingPunct="1"/>
            <a:r>
              <a:rPr lang="zh-CN" altLang="en-US" b="1" dirty="0">
                <a:latin typeface="Times New Roman" panose="02020603050405020304" pitchFamily="18" charset="0"/>
              </a:rPr>
              <a:t>有效值关系：</a:t>
            </a:r>
            <a:r>
              <a:rPr lang="en-US" altLang="zh-CN" b="1" i="1">
                <a:latin typeface="Times New Roman" panose="02020603050405020304" pitchFamily="18" charset="0"/>
              </a:rPr>
              <a:t>U</a:t>
            </a:r>
            <a:r>
              <a:rPr lang="en-US" altLang="zh-CN" b="1" i="1" baseline="-25000">
                <a:latin typeface="Times New Roman" panose="02020603050405020304" pitchFamily="18" charset="0"/>
              </a:rPr>
              <a:t>R</a:t>
            </a:r>
            <a:r>
              <a:rPr lang="en-US" altLang="zh-CN" b="1">
                <a:latin typeface="Times New Roman" panose="02020603050405020304" pitchFamily="18" charset="0"/>
              </a:rPr>
              <a:t>=</a:t>
            </a:r>
            <a:r>
              <a:rPr lang="en-US" altLang="zh-CN" b="1" i="1">
                <a:latin typeface="Times New Roman" panose="02020603050405020304" pitchFamily="18" charset="0"/>
              </a:rPr>
              <a:t>RI</a:t>
            </a:r>
            <a:endParaRPr lang="en-US" altLang="zh-CN" b="1">
              <a:latin typeface="Times New Roman" panose="02020603050405020304" pitchFamily="18" charset="0"/>
            </a:endParaRPr>
          </a:p>
        </p:txBody>
      </p:sp>
      <p:sp>
        <p:nvSpPr>
          <p:cNvPr id="311320" name="文本框 311319"/>
          <p:cNvSpPr txBox="1"/>
          <p:nvPr/>
        </p:nvSpPr>
        <p:spPr>
          <a:xfrm>
            <a:off x="2895600" y="5638800"/>
            <a:ext cx="4035425"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相位关系：</a:t>
            </a:r>
            <a:r>
              <a:rPr lang="en-US" altLang="zh-CN" b="1" i="1" dirty="0">
                <a:latin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sym typeface="Symbol" panose="05050102010706020507" pitchFamily="18" charset="2"/>
              </a:rPr>
              <a:t>u</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sym typeface="Symbol" panose="05050102010706020507" pitchFamily="18" charset="2"/>
              </a:rPr>
              <a:t>i       </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u</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i</a:t>
            </a:r>
            <a:r>
              <a:rPr lang="zh-CN" altLang="zh-CN" b="1" dirty="0">
                <a:latin typeface="Times New Roman" panose="02020603050405020304" pitchFamily="18" charset="0"/>
                <a:sym typeface="Symbol" panose="05050102010706020507" pitchFamily="18" charset="2"/>
              </a:rPr>
              <a:t>同相</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grpSp>
        <p:nvGrpSpPr>
          <p:cNvPr id="311321" name="组合 311320"/>
          <p:cNvGrpSpPr/>
          <p:nvPr/>
        </p:nvGrpSpPr>
        <p:grpSpPr>
          <a:xfrm>
            <a:off x="915988" y="3676650"/>
            <a:ext cx="1592262" cy="1728788"/>
            <a:chOff x="553" y="2607"/>
            <a:chExt cx="1003" cy="1089"/>
          </a:xfrm>
        </p:grpSpPr>
        <p:sp>
          <p:nvSpPr>
            <p:cNvPr id="311322" name="直接连接符 311321"/>
            <p:cNvSpPr/>
            <p:nvPr/>
          </p:nvSpPr>
          <p:spPr>
            <a:xfrm>
              <a:off x="1245" y="2940"/>
              <a:ext cx="0" cy="720"/>
            </a:xfrm>
            <a:prstGeom prst="line">
              <a:avLst/>
            </a:prstGeom>
            <a:ln w="19050" cap="flat" cmpd="sng">
              <a:solidFill>
                <a:schemeClr val="tx1"/>
              </a:solidFill>
              <a:prstDash val="solid"/>
              <a:headEnd type="none" w="med" len="med"/>
              <a:tailEnd type="none" w="med" len="med"/>
            </a:ln>
          </p:spPr>
        </p:sp>
        <p:sp>
          <p:nvSpPr>
            <p:cNvPr id="311323" name="矩形 311322"/>
            <p:cNvSpPr/>
            <p:nvPr/>
          </p:nvSpPr>
          <p:spPr>
            <a:xfrm>
              <a:off x="1185" y="313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11324" name="直接连接符 311323"/>
            <p:cNvSpPr/>
            <p:nvPr/>
          </p:nvSpPr>
          <p:spPr>
            <a:xfrm>
              <a:off x="669" y="2940"/>
              <a:ext cx="576" cy="0"/>
            </a:xfrm>
            <a:prstGeom prst="line">
              <a:avLst/>
            </a:prstGeom>
            <a:ln w="19050" cap="flat" cmpd="sng">
              <a:solidFill>
                <a:schemeClr val="tx1"/>
              </a:solidFill>
              <a:prstDash val="solid"/>
              <a:headEnd type="none" w="med" len="med"/>
              <a:tailEnd type="none" w="med" len="med"/>
            </a:ln>
          </p:spPr>
        </p:sp>
        <p:sp>
          <p:nvSpPr>
            <p:cNvPr id="311325" name="直接连接符 311324"/>
            <p:cNvSpPr/>
            <p:nvPr/>
          </p:nvSpPr>
          <p:spPr>
            <a:xfrm>
              <a:off x="669" y="3660"/>
              <a:ext cx="576" cy="0"/>
            </a:xfrm>
            <a:prstGeom prst="line">
              <a:avLst/>
            </a:prstGeom>
            <a:ln w="19050" cap="flat" cmpd="sng">
              <a:solidFill>
                <a:schemeClr val="tx1"/>
              </a:solidFill>
              <a:prstDash val="solid"/>
              <a:headEnd type="none" w="med" len="med"/>
              <a:tailEnd type="none" w="med" len="med"/>
            </a:ln>
          </p:spPr>
        </p:sp>
        <p:sp>
          <p:nvSpPr>
            <p:cNvPr id="311326" name="直接连接符 311325"/>
            <p:cNvSpPr/>
            <p:nvPr/>
          </p:nvSpPr>
          <p:spPr>
            <a:xfrm>
              <a:off x="693" y="2880"/>
              <a:ext cx="288" cy="0"/>
            </a:xfrm>
            <a:prstGeom prst="line">
              <a:avLst/>
            </a:prstGeom>
            <a:ln w="9525" cap="flat" cmpd="sng">
              <a:solidFill>
                <a:schemeClr val="tx1"/>
              </a:solidFill>
              <a:prstDash val="solid"/>
              <a:headEnd type="none" w="med" len="med"/>
              <a:tailEnd type="stealth" w="sm" len="med"/>
            </a:ln>
          </p:spPr>
        </p:sp>
        <p:sp>
          <p:nvSpPr>
            <p:cNvPr id="311327" name="文本框 311326"/>
            <p:cNvSpPr txBox="1"/>
            <p:nvPr/>
          </p:nvSpPr>
          <p:spPr>
            <a:xfrm>
              <a:off x="1312" y="3132"/>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311328" name="椭圆 311327"/>
            <p:cNvSpPr/>
            <p:nvPr/>
          </p:nvSpPr>
          <p:spPr>
            <a:xfrm>
              <a:off x="633" y="3648"/>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11329" name="椭圆 311328"/>
            <p:cNvSpPr/>
            <p:nvPr/>
          </p:nvSpPr>
          <p:spPr>
            <a:xfrm>
              <a:off x="633" y="2928"/>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11330" name="文本框 311329"/>
            <p:cNvSpPr txBox="1"/>
            <p:nvPr/>
          </p:nvSpPr>
          <p:spPr>
            <a:xfrm>
              <a:off x="553" y="2928"/>
              <a:ext cx="225" cy="288"/>
            </a:xfrm>
            <a:prstGeom prst="rect">
              <a:avLst/>
            </a:prstGeom>
            <a:noFill/>
            <a:ln w="9525">
              <a:noFill/>
            </a:ln>
          </p:spPr>
          <p:txBody>
            <a:bodyPr wrap="none" anchor="t">
              <a:spAutoFit/>
            </a:bodyPr>
            <a:lstStyle/>
            <a:p>
              <a:pPr eaLnBrk="1" hangingPunct="1"/>
              <a:r>
                <a:rPr lang="en-US" altLang="zh-CN" b="1">
                  <a:latin typeface="Times New Roman" panose="02020603050405020304" pitchFamily="18" charset="0"/>
                </a:rPr>
                <a:t>+</a:t>
              </a:r>
            </a:p>
          </p:txBody>
        </p:sp>
        <p:sp>
          <p:nvSpPr>
            <p:cNvPr id="311331" name="文本框 311330"/>
            <p:cNvSpPr txBox="1"/>
            <p:nvPr/>
          </p:nvSpPr>
          <p:spPr>
            <a:xfrm>
              <a:off x="565" y="3408"/>
              <a:ext cx="212" cy="288"/>
            </a:xfrm>
            <a:prstGeom prst="rect">
              <a:avLst/>
            </a:prstGeom>
            <a:noFill/>
            <a:ln w="9525">
              <a:noFill/>
            </a:ln>
          </p:spPr>
          <p:txBody>
            <a:bodyPr wrap="none" anchor="t">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aphicFrame>
          <p:nvGraphicFramePr>
            <p:cNvPr id="311332" name="对象 311331"/>
            <p:cNvGraphicFramePr/>
            <p:nvPr/>
          </p:nvGraphicFramePr>
          <p:xfrm>
            <a:off x="566" y="3176"/>
            <a:ext cx="241" cy="280"/>
          </p:xfrm>
          <a:graphic>
            <a:graphicData uri="http://schemas.openxmlformats.org/presentationml/2006/ole">
              <mc:AlternateContent xmlns:mc="http://schemas.openxmlformats.org/markup-compatibility/2006">
                <mc:Choice xmlns:v="urn:schemas-microsoft-com:vml" Requires="v">
                  <p:oleObj spid="_x0000_s23831" r:id="rId9" imgW="241300" imgH="279400" progId="Equation.3">
                    <p:embed/>
                  </p:oleObj>
                </mc:Choice>
                <mc:Fallback>
                  <p:oleObj r:id="rId9" imgW="241300" imgH="279400" progId="Equation.3">
                    <p:embed/>
                    <p:pic>
                      <p:nvPicPr>
                        <p:cNvPr id="0" name="图片 3335"/>
                        <p:cNvPicPr/>
                        <p:nvPr/>
                      </p:nvPicPr>
                      <p:blipFill>
                        <a:blip r:embed="rId10"/>
                        <a:stretch>
                          <a:fillRect/>
                        </a:stretch>
                      </p:blipFill>
                      <p:spPr>
                        <a:xfrm>
                          <a:off x="566" y="3176"/>
                          <a:ext cx="241" cy="280"/>
                        </a:xfrm>
                        <a:prstGeom prst="rect">
                          <a:avLst/>
                        </a:prstGeom>
                        <a:noFill/>
                        <a:ln w="38100">
                          <a:noFill/>
                          <a:miter/>
                        </a:ln>
                      </p:spPr>
                    </p:pic>
                  </p:oleObj>
                </mc:Fallback>
              </mc:AlternateContent>
            </a:graphicData>
          </a:graphic>
        </p:graphicFrame>
        <p:graphicFrame>
          <p:nvGraphicFramePr>
            <p:cNvPr id="311333" name="对象 311332"/>
            <p:cNvGraphicFramePr/>
            <p:nvPr/>
          </p:nvGraphicFramePr>
          <p:xfrm>
            <a:off x="760" y="2607"/>
            <a:ext cx="140" cy="266"/>
          </p:xfrm>
          <a:graphic>
            <a:graphicData uri="http://schemas.openxmlformats.org/presentationml/2006/ole">
              <mc:AlternateContent xmlns:mc="http://schemas.openxmlformats.org/markup-compatibility/2006">
                <mc:Choice xmlns:v="urn:schemas-microsoft-com:vml" Requires="v">
                  <p:oleObj spid="_x0000_s23832" r:id="rId11" imgW="139700" imgH="266065" progId="Equation.3">
                    <p:embed/>
                  </p:oleObj>
                </mc:Choice>
                <mc:Fallback>
                  <p:oleObj r:id="rId11" imgW="139700" imgH="266065" progId="Equation.3">
                    <p:embed/>
                    <p:pic>
                      <p:nvPicPr>
                        <p:cNvPr id="0" name="图片 3336"/>
                        <p:cNvPicPr/>
                        <p:nvPr/>
                      </p:nvPicPr>
                      <p:blipFill>
                        <a:blip r:embed="rId12"/>
                        <a:stretch>
                          <a:fillRect/>
                        </a:stretch>
                      </p:blipFill>
                      <p:spPr>
                        <a:xfrm>
                          <a:off x="760" y="2607"/>
                          <a:ext cx="140" cy="266"/>
                        </a:xfrm>
                        <a:prstGeom prst="rect">
                          <a:avLst/>
                        </a:prstGeom>
                        <a:noFill/>
                        <a:ln w="38100">
                          <a:noFill/>
                          <a:miter/>
                        </a:ln>
                      </p:spPr>
                    </p:pic>
                  </p:oleObj>
                </mc:Fallback>
              </mc:AlternateContent>
            </a:graphicData>
          </a:graphic>
        </p:graphicFrame>
      </p:grpSp>
      <p:sp>
        <p:nvSpPr>
          <p:cNvPr id="311337" name="右大括号 311336"/>
          <p:cNvSpPr/>
          <p:nvPr/>
        </p:nvSpPr>
        <p:spPr>
          <a:xfrm>
            <a:off x="5997575" y="3943350"/>
            <a:ext cx="88900" cy="762000"/>
          </a:xfrm>
          <a:prstGeom prst="rightBrace">
            <a:avLst>
              <a:gd name="adj1" fmla="val 71428"/>
              <a:gd name="adj2" fmla="val 50000"/>
            </a:avLst>
          </a:prstGeom>
          <a:noFill/>
          <a:ln w="19050" cap="flat" cmpd="sng">
            <a:solidFill>
              <a:srgbClr val="FF0000"/>
            </a:solidFill>
            <a:prstDash val="solid"/>
            <a:headEnd type="none" w="med" len="med"/>
            <a:tailEnd type="none" w="med" len="med"/>
          </a:ln>
        </p:spPr>
        <p:txBody>
          <a:bodyPr/>
          <a:lstStyle/>
          <a:p>
            <a:endParaRPr lang="zh-CN" altLang="en-US"/>
          </a:p>
        </p:txBody>
      </p:sp>
      <p:sp>
        <p:nvSpPr>
          <p:cNvPr id="311338" name="右大括号 311337"/>
          <p:cNvSpPr/>
          <p:nvPr/>
        </p:nvSpPr>
        <p:spPr>
          <a:xfrm>
            <a:off x="8245475" y="2152650"/>
            <a:ext cx="88900" cy="762000"/>
          </a:xfrm>
          <a:prstGeom prst="rightBrace">
            <a:avLst>
              <a:gd name="adj1" fmla="val 71428"/>
              <a:gd name="adj2" fmla="val 50000"/>
            </a:avLst>
          </a:prstGeom>
          <a:noFill/>
          <a:ln w="19050" cap="flat" cmpd="sng">
            <a:solidFill>
              <a:srgbClr val="FF0000"/>
            </a:solidFill>
            <a:prstDash val="solid"/>
            <a:headEnd type="none" w="med" len="med"/>
            <a:tailEnd type="none" w="med" len="med"/>
          </a:ln>
        </p:spPr>
        <p:txBody>
          <a:bodyPr/>
          <a:lstStyle/>
          <a:p>
            <a:endParaRPr lang="zh-CN" altLang="en-US"/>
          </a:p>
        </p:txBody>
      </p:sp>
      <p:grpSp>
        <p:nvGrpSpPr>
          <p:cNvPr id="311339" name="组合 311338"/>
          <p:cNvGrpSpPr/>
          <p:nvPr/>
        </p:nvGrpSpPr>
        <p:grpSpPr>
          <a:xfrm>
            <a:off x="6324600" y="2533650"/>
            <a:ext cx="2381250" cy="1728788"/>
            <a:chOff x="3984" y="1596"/>
            <a:chExt cx="1500" cy="1089"/>
          </a:xfrm>
        </p:grpSpPr>
        <p:sp>
          <p:nvSpPr>
            <p:cNvPr id="311340" name="直接连接符 311339"/>
            <p:cNvSpPr/>
            <p:nvPr/>
          </p:nvSpPr>
          <p:spPr>
            <a:xfrm>
              <a:off x="5250" y="1596"/>
              <a:ext cx="234" cy="0"/>
            </a:xfrm>
            <a:prstGeom prst="line">
              <a:avLst/>
            </a:prstGeom>
            <a:ln w="9525" cap="flat" cmpd="sng">
              <a:solidFill>
                <a:srgbClr val="FF0000"/>
              </a:solidFill>
              <a:prstDash val="sysDot"/>
              <a:headEnd type="none" w="med" len="med"/>
              <a:tailEnd type="none" w="med" len="med"/>
            </a:ln>
          </p:spPr>
        </p:sp>
        <p:sp>
          <p:nvSpPr>
            <p:cNvPr id="311341" name="直接连接符 311340"/>
            <p:cNvSpPr/>
            <p:nvPr/>
          </p:nvSpPr>
          <p:spPr>
            <a:xfrm>
              <a:off x="5484" y="1596"/>
              <a:ext cx="0" cy="1089"/>
            </a:xfrm>
            <a:prstGeom prst="line">
              <a:avLst/>
            </a:prstGeom>
            <a:ln w="9525" cap="flat" cmpd="sng">
              <a:solidFill>
                <a:srgbClr val="FF0000"/>
              </a:solidFill>
              <a:prstDash val="sysDot"/>
              <a:headEnd type="none" w="med" len="med"/>
              <a:tailEnd type="none" w="med" len="med"/>
            </a:ln>
          </p:spPr>
        </p:sp>
        <p:sp>
          <p:nvSpPr>
            <p:cNvPr id="311342" name="直接连接符 311341"/>
            <p:cNvSpPr/>
            <p:nvPr/>
          </p:nvSpPr>
          <p:spPr>
            <a:xfrm flipH="1">
              <a:off x="3984" y="2685"/>
              <a:ext cx="1500" cy="0"/>
            </a:xfrm>
            <a:prstGeom prst="line">
              <a:avLst/>
            </a:prstGeom>
            <a:ln w="9525" cap="flat" cmpd="sng">
              <a:solidFill>
                <a:srgbClr val="FF0000"/>
              </a:solidFill>
              <a:prstDash val="sysDot"/>
              <a:headEnd type="none" w="med" len="med"/>
              <a:tailEnd type="triangle" w="med" len="med"/>
            </a:ln>
          </p:spPr>
        </p:sp>
      </p:grpSp>
      <p:sp>
        <p:nvSpPr>
          <p:cNvPr id="311343" name="直接连接符 311342"/>
          <p:cNvSpPr/>
          <p:nvPr/>
        </p:nvSpPr>
        <p:spPr>
          <a:xfrm flipH="1">
            <a:off x="2508250" y="4643438"/>
            <a:ext cx="823913" cy="115887"/>
          </a:xfrm>
          <a:prstGeom prst="line">
            <a:avLst/>
          </a:prstGeom>
          <a:ln w="19050" cap="flat" cmpd="sng">
            <a:solidFill>
              <a:srgbClr val="FF0000"/>
            </a:solidFill>
            <a:prstDash val="sysDot"/>
            <a:headEnd type="triangle" w="med" len="med"/>
            <a:tailEnd type="triangle" w="med" len="med"/>
          </a:ln>
        </p:spPr>
      </p:sp>
      <p:sp>
        <p:nvSpPr>
          <p:cNvPr id="311344" name="直接连接符 311343"/>
          <p:cNvSpPr/>
          <p:nvPr/>
        </p:nvSpPr>
        <p:spPr>
          <a:xfrm>
            <a:off x="3332163" y="4759325"/>
            <a:ext cx="1306512" cy="0"/>
          </a:xfrm>
          <a:prstGeom prst="line">
            <a:avLst/>
          </a:prstGeom>
          <a:ln w="19050" cap="flat" cmpd="sng">
            <a:solidFill>
              <a:srgbClr val="FF0000"/>
            </a:solidFill>
            <a:prstDash val="solid"/>
            <a:headEnd type="none" w="med" len="med"/>
            <a:tailEnd type="none" w="med" len="med"/>
          </a:ln>
        </p:spPr>
      </p:sp>
      <p:sp>
        <p:nvSpPr>
          <p:cNvPr id="311346" name="矩形 311345"/>
          <p:cNvSpPr/>
          <p:nvPr/>
        </p:nvSpPr>
        <p:spPr>
          <a:xfrm>
            <a:off x="2508250" y="297984"/>
            <a:ext cx="5139548" cy="523220"/>
          </a:xfrm>
          <a:prstGeom prst="rect">
            <a:avLst/>
          </a:prstGeom>
          <a:solidFill>
            <a:srgbClr val="CC99FF"/>
          </a:solidFill>
          <a:ln w="19050">
            <a:noFill/>
          </a:ln>
        </p:spPr>
        <p:txBody>
          <a:bodyPr wrap="none" anchor="ctr">
            <a:spAutoFit/>
          </a:bodyPr>
          <a:lstStyle/>
          <a:p>
            <a:pPr>
              <a:spcBef>
                <a:spcPct val="0"/>
              </a:spcBef>
            </a:pPr>
            <a:r>
              <a:rPr lang="en-US" altLang="zh-CN" sz="2800" b="1" dirty="0">
                <a:latin typeface="Times New Roman" panose="02020603050405020304" pitchFamily="18" charset="0"/>
              </a:rPr>
              <a:t>4. 3. 1 </a:t>
            </a:r>
            <a:r>
              <a:rPr lang="zh-CN" altLang="en-US" sz="2800" b="1" dirty="0">
                <a:latin typeface="Times New Roman" panose="02020603050405020304" pitchFamily="18" charset="0"/>
              </a:rPr>
              <a:t>电阻元件方程的相量形式</a:t>
            </a:r>
          </a:p>
        </p:txBody>
      </p:sp>
      <p:sp>
        <p:nvSpPr>
          <p:cNvPr id="311347" name="文本框 311346"/>
          <p:cNvSpPr txBox="1"/>
          <p:nvPr/>
        </p:nvSpPr>
        <p:spPr>
          <a:xfrm>
            <a:off x="423863" y="819150"/>
            <a:ext cx="1697037" cy="457200"/>
          </a:xfrm>
          <a:prstGeom prst="rect">
            <a:avLst/>
          </a:prstGeom>
          <a:noFill/>
          <a:ln w="9525">
            <a:noFill/>
          </a:ln>
        </p:spPr>
        <p:txBody>
          <a:bodyPr>
            <a:spAutoFit/>
          </a:bodyPr>
          <a:lstStyle/>
          <a:p>
            <a:pPr eaLnBrk="1" hangingPunct="1">
              <a:spcBef>
                <a:spcPct val="0"/>
              </a:spcBef>
            </a:pPr>
            <a:r>
              <a:rPr lang="zh-CN" altLang="en-US" b="1" dirty="0">
                <a:solidFill>
                  <a:srgbClr val="FF0000"/>
                </a:solidFill>
                <a:latin typeface="Times New Roman" panose="02020603050405020304" pitchFamily="18" charset="0"/>
              </a:rPr>
              <a:t>一、特性</a:t>
            </a:r>
            <a:endParaRPr lang="zh-CN" altLang="en-US" b="1">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1347"/>
                                        </p:tgtEl>
                                        <p:attrNameLst>
                                          <p:attrName>style.visibility</p:attrName>
                                        </p:attrNameLst>
                                      </p:cBhvr>
                                      <p:to>
                                        <p:strVal val="visible"/>
                                      </p:to>
                                    </p:set>
                                    <p:anim calcmode="lin" valueType="num">
                                      <p:cBhvr additive="base">
                                        <p:cTn id="7" dur="500" fill="hold"/>
                                        <p:tgtEl>
                                          <p:spTgt spid="311347"/>
                                        </p:tgtEl>
                                        <p:attrNameLst>
                                          <p:attrName>ppt_x</p:attrName>
                                        </p:attrNameLst>
                                      </p:cBhvr>
                                      <p:tavLst>
                                        <p:tav tm="0">
                                          <p:val>
                                            <p:strVal val="0-#ppt_w/2"/>
                                          </p:val>
                                        </p:tav>
                                        <p:tav tm="100000">
                                          <p:val>
                                            <p:strVal val="#ppt_x"/>
                                          </p:val>
                                        </p:tav>
                                      </p:tavLst>
                                    </p:anim>
                                    <p:anim calcmode="lin" valueType="num">
                                      <p:cBhvr additive="base">
                                        <p:cTn id="8" dur="500" fill="hold"/>
                                        <p:tgtEl>
                                          <p:spTgt spid="3113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1306"/>
                                        </p:tgtEl>
                                        <p:attrNameLst>
                                          <p:attrName>style.visibility</p:attrName>
                                        </p:attrNameLst>
                                      </p:cBhvr>
                                      <p:to>
                                        <p:strVal val="visible"/>
                                      </p:to>
                                    </p:set>
                                    <p:anim calcmode="lin" valueType="num">
                                      <p:cBhvr additive="base">
                                        <p:cTn id="13" dur="500" fill="hold"/>
                                        <p:tgtEl>
                                          <p:spTgt spid="311306"/>
                                        </p:tgtEl>
                                        <p:attrNameLst>
                                          <p:attrName>ppt_x</p:attrName>
                                        </p:attrNameLst>
                                      </p:cBhvr>
                                      <p:tavLst>
                                        <p:tav tm="0">
                                          <p:val>
                                            <p:strVal val="0-#ppt_w/2"/>
                                          </p:val>
                                        </p:tav>
                                        <p:tav tm="100000">
                                          <p:val>
                                            <p:strVal val="#ppt_x"/>
                                          </p:val>
                                        </p:tav>
                                      </p:tavLst>
                                    </p:anim>
                                    <p:anim calcmode="lin" valueType="num">
                                      <p:cBhvr additive="base">
                                        <p:cTn id="14" dur="500" fill="hold"/>
                                        <p:tgtEl>
                                          <p:spTgt spid="31130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1299"/>
                                        </p:tgtEl>
                                        <p:attrNameLst>
                                          <p:attrName>style.visibility</p:attrName>
                                        </p:attrNameLst>
                                      </p:cBhvr>
                                      <p:to>
                                        <p:strVal val="visible"/>
                                      </p:to>
                                    </p:set>
                                    <p:anim calcmode="lin" valueType="num">
                                      <p:cBhvr additive="base">
                                        <p:cTn id="19" dur="500" fill="hold"/>
                                        <p:tgtEl>
                                          <p:spTgt spid="311299"/>
                                        </p:tgtEl>
                                        <p:attrNameLst>
                                          <p:attrName>ppt_x</p:attrName>
                                        </p:attrNameLst>
                                      </p:cBhvr>
                                      <p:tavLst>
                                        <p:tav tm="0">
                                          <p:val>
                                            <p:strVal val="0-#ppt_w/2"/>
                                          </p:val>
                                        </p:tav>
                                        <p:tav tm="100000">
                                          <p:val>
                                            <p:strVal val="#ppt_x"/>
                                          </p:val>
                                        </p:tav>
                                      </p:tavLst>
                                    </p:anim>
                                    <p:anim calcmode="lin" valueType="num">
                                      <p:cBhvr additive="base">
                                        <p:cTn id="20" dur="500" fill="hold"/>
                                        <p:tgtEl>
                                          <p:spTgt spid="3112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1303"/>
                                        </p:tgtEl>
                                        <p:attrNameLst>
                                          <p:attrName>style.visibility</p:attrName>
                                        </p:attrNameLst>
                                      </p:cBhvr>
                                      <p:to>
                                        <p:strVal val="visible"/>
                                      </p:to>
                                    </p:set>
                                    <p:anim calcmode="lin" valueType="num">
                                      <p:cBhvr additive="base">
                                        <p:cTn id="25" dur="500" fill="hold"/>
                                        <p:tgtEl>
                                          <p:spTgt spid="311303"/>
                                        </p:tgtEl>
                                        <p:attrNameLst>
                                          <p:attrName>ppt_x</p:attrName>
                                        </p:attrNameLst>
                                      </p:cBhvr>
                                      <p:tavLst>
                                        <p:tav tm="0">
                                          <p:val>
                                            <p:strVal val="0-#ppt_w/2"/>
                                          </p:val>
                                        </p:tav>
                                        <p:tav tm="100000">
                                          <p:val>
                                            <p:strVal val="#ppt_x"/>
                                          </p:val>
                                        </p:tav>
                                      </p:tavLst>
                                    </p:anim>
                                    <p:anim calcmode="lin" valueType="num">
                                      <p:cBhvr additive="base">
                                        <p:cTn id="26" dur="500" fill="hold"/>
                                        <p:tgtEl>
                                          <p:spTgt spid="311303"/>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311338"/>
                                        </p:tgtEl>
                                        <p:attrNameLst>
                                          <p:attrName>style.visibility</p:attrName>
                                        </p:attrNameLst>
                                      </p:cBhvr>
                                      <p:to>
                                        <p:strVal val="visible"/>
                                      </p:to>
                                    </p:set>
                                    <p:anim calcmode="lin" valueType="num">
                                      <p:cBhvr additive="base">
                                        <p:cTn id="30" dur="500" fill="hold"/>
                                        <p:tgtEl>
                                          <p:spTgt spid="311338"/>
                                        </p:tgtEl>
                                        <p:attrNameLst>
                                          <p:attrName>ppt_x</p:attrName>
                                        </p:attrNameLst>
                                      </p:cBhvr>
                                      <p:tavLst>
                                        <p:tav tm="0">
                                          <p:val>
                                            <p:strVal val="0-#ppt_w/2"/>
                                          </p:val>
                                        </p:tav>
                                        <p:tav tm="100000">
                                          <p:val>
                                            <p:strVal val="#ppt_x"/>
                                          </p:val>
                                        </p:tav>
                                      </p:tavLst>
                                    </p:anim>
                                    <p:anim calcmode="lin" valueType="num">
                                      <p:cBhvr additive="base">
                                        <p:cTn id="31" dur="500" fill="hold"/>
                                        <p:tgtEl>
                                          <p:spTgt spid="311338"/>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311339"/>
                                        </p:tgtEl>
                                        <p:attrNameLst>
                                          <p:attrName>style.visibility</p:attrName>
                                        </p:attrNameLst>
                                      </p:cBhvr>
                                      <p:to>
                                        <p:strVal val="visible"/>
                                      </p:to>
                                    </p:set>
                                    <p:anim calcmode="lin" valueType="num">
                                      <p:cBhvr additive="base">
                                        <p:cTn id="35" dur="500" fill="hold"/>
                                        <p:tgtEl>
                                          <p:spTgt spid="311339"/>
                                        </p:tgtEl>
                                        <p:attrNameLst>
                                          <p:attrName>ppt_x</p:attrName>
                                        </p:attrNameLst>
                                      </p:cBhvr>
                                      <p:tavLst>
                                        <p:tav tm="0">
                                          <p:val>
                                            <p:strVal val="0-#ppt_w/2"/>
                                          </p:val>
                                        </p:tav>
                                        <p:tav tm="100000">
                                          <p:val>
                                            <p:strVal val="#ppt_x"/>
                                          </p:val>
                                        </p:tav>
                                      </p:tavLst>
                                    </p:anim>
                                    <p:anim calcmode="lin" valueType="num">
                                      <p:cBhvr additive="base">
                                        <p:cTn id="36" dur="500" fill="hold"/>
                                        <p:tgtEl>
                                          <p:spTgt spid="311339"/>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8" fill="hold" nodeType="afterEffect">
                                  <p:stCondLst>
                                    <p:cond delay="0"/>
                                  </p:stCondLst>
                                  <p:childTnLst>
                                    <p:set>
                                      <p:cBhvr>
                                        <p:cTn id="39" dur="1" fill="hold">
                                          <p:stCondLst>
                                            <p:cond delay="0"/>
                                          </p:stCondLst>
                                        </p:cTn>
                                        <p:tgtEl>
                                          <p:spTgt spid="311337"/>
                                        </p:tgtEl>
                                        <p:attrNameLst>
                                          <p:attrName>style.visibility</p:attrName>
                                        </p:attrNameLst>
                                      </p:cBhvr>
                                      <p:to>
                                        <p:strVal val="visible"/>
                                      </p:to>
                                    </p:set>
                                    <p:anim calcmode="lin" valueType="num">
                                      <p:cBhvr additive="base">
                                        <p:cTn id="40" dur="500" fill="hold"/>
                                        <p:tgtEl>
                                          <p:spTgt spid="311337"/>
                                        </p:tgtEl>
                                        <p:attrNameLst>
                                          <p:attrName>ppt_x</p:attrName>
                                        </p:attrNameLst>
                                      </p:cBhvr>
                                      <p:tavLst>
                                        <p:tav tm="0">
                                          <p:val>
                                            <p:strVal val="0-#ppt_w/2"/>
                                          </p:val>
                                        </p:tav>
                                        <p:tav tm="100000">
                                          <p:val>
                                            <p:strVal val="#ppt_x"/>
                                          </p:val>
                                        </p:tav>
                                      </p:tavLst>
                                    </p:anim>
                                    <p:anim calcmode="lin" valueType="num">
                                      <p:cBhvr additive="base">
                                        <p:cTn id="41" dur="500" fill="hold"/>
                                        <p:tgtEl>
                                          <p:spTgt spid="311337"/>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11300"/>
                                        </p:tgtEl>
                                        <p:attrNameLst>
                                          <p:attrName>style.visibility</p:attrName>
                                        </p:attrNameLst>
                                      </p:cBhvr>
                                      <p:to>
                                        <p:strVal val="visible"/>
                                      </p:to>
                                    </p:set>
                                    <p:anim calcmode="lin" valueType="num">
                                      <p:cBhvr additive="base">
                                        <p:cTn id="46" dur="500" fill="hold"/>
                                        <p:tgtEl>
                                          <p:spTgt spid="311300"/>
                                        </p:tgtEl>
                                        <p:attrNameLst>
                                          <p:attrName>ppt_x</p:attrName>
                                        </p:attrNameLst>
                                      </p:cBhvr>
                                      <p:tavLst>
                                        <p:tav tm="0">
                                          <p:val>
                                            <p:strVal val="0-#ppt_w/2"/>
                                          </p:val>
                                        </p:tav>
                                        <p:tav tm="100000">
                                          <p:val>
                                            <p:strVal val="#ppt_x"/>
                                          </p:val>
                                        </p:tav>
                                      </p:tavLst>
                                    </p:anim>
                                    <p:anim calcmode="lin" valueType="num">
                                      <p:cBhvr additive="base">
                                        <p:cTn id="47" dur="500" fill="hold"/>
                                        <p:tgtEl>
                                          <p:spTgt spid="311300"/>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2" presetClass="entr" presetSubtype="8" fill="hold" nodeType="afterEffect">
                                  <p:stCondLst>
                                    <p:cond delay="0"/>
                                  </p:stCondLst>
                                  <p:childTnLst>
                                    <p:set>
                                      <p:cBhvr>
                                        <p:cTn id="50" dur="1" fill="hold">
                                          <p:stCondLst>
                                            <p:cond delay="0"/>
                                          </p:stCondLst>
                                        </p:cTn>
                                        <p:tgtEl>
                                          <p:spTgt spid="311301"/>
                                        </p:tgtEl>
                                        <p:attrNameLst>
                                          <p:attrName>style.visibility</p:attrName>
                                        </p:attrNameLst>
                                      </p:cBhvr>
                                      <p:to>
                                        <p:strVal val="visible"/>
                                      </p:to>
                                    </p:set>
                                    <p:anim calcmode="lin" valueType="num">
                                      <p:cBhvr additive="base">
                                        <p:cTn id="51" dur="500" fill="hold"/>
                                        <p:tgtEl>
                                          <p:spTgt spid="311301"/>
                                        </p:tgtEl>
                                        <p:attrNameLst>
                                          <p:attrName>ppt_x</p:attrName>
                                        </p:attrNameLst>
                                      </p:cBhvr>
                                      <p:tavLst>
                                        <p:tav tm="0">
                                          <p:val>
                                            <p:strVal val="0-#ppt_w/2"/>
                                          </p:val>
                                        </p:tav>
                                        <p:tav tm="100000">
                                          <p:val>
                                            <p:strVal val="#ppt_x"/>
                                          </p:val>
                                        </p:tav>
                                      </p:tavLst>
                                    </p:anim>
                                    <p:anim calcmode="lin" valueType="num">
                                      <p:cBhvr additive="base">
                                        <p:cTn id="52" dur="500" fill="hold"/>
                                        <p:tgtEl>
                                          <p:spTgt spid="311301"/>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2" presetClass="entr" presetSubtype="8" fill="hold" nodeType="afterEffect">
                                  <p:stCondLst>
                                    <p:cond delay="0"/>
                                  </p:stCondLst>
                                  <p:childTnLst>
                                    <p:set>
                                      <p:cBhvr>
                                        <p:cTn id="55" dur="1" fill="hold">
                                          <p:stCondLst>
                                            <p:cond delay="0"/>
                                          </p:stCondLst>
                                        </p:cTn>
                                        <p:tgtEl>
                                          <p:spTgt spid="311344"/>
                                        </p:tgtEl>
                                        <p:attrNameLst>
                                          <p:attrName>style.visibility</p:attrName>
                                        </p:attrNameLst>
                                      </p:cBhvr>
                                      <p:to>
                                        <p:strVal val="visible"/>
                                      </p:to>
                                    </p:set>
                                    <p:anim calcmode="lin" valueType="num">
                                      <p:cBhvr additive="base">
                                        <p:cTn id="56" dur="500" fill="hold"/>
                                        <p:tgtEl>
                                          <p:spTgt spid="311344"/>
                                        </p:tgtEl>
                                        <p:attrNameLst>
                                          <p:attrName>ppt_x</p:attrName>
                                        </p:attrNameLst>
                                      </p:cBhvr>
                                      <p:tavLst>
                                        <p:tav tm="0">
                                          <p:val>
                                            <p:strVal val="0-#ppt_w/2"/>
                                          </p:val>
                                        </p:tav>
                                        <p:tav tm="100000">
                                          <p:val>
                                            <p:strVal val="#ppt_x"/>
                                          </p:val>
                                        </p:tav>
                                      </p:tavLst>
                                    </p:anim>
                                    <p:anim calcmode="lin" valueType="num">
                                      <p:cBhvr additive="base">
                                        <p:cTn id="57" dur="500" fill="hold"/>
                                        <p:tgtEl>
                                          <p:spTgt spid="311344"/>
                                        </p:tgtEl>
                                        <p:attrNameLst>
                                          <p:attrName>ppt_y</p:attrName>
                                        </p:attrNameLst>
                                      </p:cBhvr>
                                      <p:tavLst>
                                        <p:tav tm="0">
                                          <p:val>
                                            <p:strVal val="#ppt_y"/>
                                          </p:val>
                                        </p:tav>
                                        <p:tav tm="100000">
                                          <p:val>
                                            <p:strVal val="#ppt_y"/>
                                          </p:val>
                                        </p:tav>
                                      </p:tavLst>
                                    </p:anim>
                                  </p:childTnLst>
                                </p:cTn>
                              </p:par>
                            </p:childTnLst>
                          </p:cTn>
                        </p:par>
                        <p:par>
                          <p:cTn id="58" fill="hold">
                            <p:stCondLst>
                              <p:cond delay="1500"/>
                            </p:stCondLst>
                            <p:childTnLst>
                              <p:par>
                                <p:cTn id="59" presetID="2" presetClass="entr" presetSubtype="8" fill="hold" nodeType="afterEffect">
                                  <p:stCondLst>
                                    <p:cond delay="0"/>
                                  </p:stCondLst>
                                  <p:childTnLst>
                                    <p:set>
                                      <p:cBhvr>
                                        <p:cTn id="60" dur="1" fill="hold">
                                          <p:stCondLst>
                                            <p:cond delay="0"/>
                                          </p:stCondLst>
                                        </p:cTn>
                                        <p:tgtEl>
                                          <p:spTgt spid="311343"/>
                                        </p:tgtEl>
                                        <p:attrNameLst>
                                          <p:attrName>style.visibility</p:attrName>
                                        </p:attrNameLst>
                                      </p:cBhvr>
                                      <p:to>
                                        <p:strVal val="visible"/>
                                      </p:to>
                                    </p:set>
                                    <p:anim calcmode="lin" valueType="num">
                                      <p:cBhvr additive="base">
                                        <p:cTn id="61" dur="500" fill="hold"/>
                                        <p:tgtEl>
                                          <p:spTgt spid="311343"/>
                                        </p:tgtEl>
                                        <p:attrNameLst>
                                          <p:attrName>ppt_x</p:attrName>
                                        </p:attrNameLst>
                                      </p:cBhvr>
                                      <p:tavLst>
                                        <p:tav tm="0">
                                          <p:val>
                                            <p:strVal val="0-#ppt_w/2"/>
                                          </p:val>
                                        </p:tav>
                                        <p:tav tm="100000">
                                          <p:val>
                                            <p:strVal val="#ppt_x"/>
                                          </p:val>
                                        </p:tav>
                                      </p:tavLst>
                                    </p:anim>
                                    <p:anim calcmode="lin" valueType="num">
                                      <p:cBhvr additive="base">
                                        <p:cTn id="62" dur="500" fill="hold"/>
                                        <p:tgtEl>
                                          <p:spTgt spid="31134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11321"/>
                                        </p:tgtEl>
                                        <p:attrNameLst>
                                          <p:attrName>style.visibility</p:attrName>
                                        </p:attrNameLst>
                                      </p:cBhvr>
                                      <p:to>
                                        <p:strVal val="visible"/>
                                      </p:to>
                                    </p:set>
                                    <p:anim calcmode="lin" valueType="num">
                                      <p:cBhvr additive="base">
                                        <p:cTn id="67" dur="500" fill="hold"/>
                                        <p:tgtEl>
                                          <p:spTgt spid="311321"/>
                                        </p:tgtEl>
                                        <p:attrNameLst>
                                          <p:attrName>ppt_x</p:attrName>
                                        </p:attrNameLst>
                                      </p:cBhvr>
                                      <p:tavLst>
                                        <p:tav tm="0">
                                          <p:val>
                                            <p:strVal val="0-#ppt_w/2"/>
                                          </p:val>
                                        </p:tav>
                                        <p:tav tm="100000">
                                          <p:val>
                                            <p:strVal val="#ppt_x"/>
                                          </p:val>
                                        </p:tav>
                                      </p:tavLst>
                                    </p:anim>
                                    <p:anim calcmode="lin" valueType="num">
                                      <p:cBhvr additive="base">
                                        <p:cTn id="68" dur="500" fill="hold"/>
                                        <p:tgtEl>
                                          <p:spTgt spid="311321"/>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2" presetClass="entr" presetSubtype="8" fill="hold" grpId="0" nodeType="afterEffect">
                                  <p:stCondLst>
                                    <p:cond delay="0"/>
                                  </p:stCondLst>
                                  <p:childTnLst>
                                    <p:set>
                                      <p:cBhvr>
                                        <p:cTn id="71" dur="1" fill="hold">
                                          <p:stCondLst>
                                            <p:cond delay="0"/>
                                          </p:stCondLst>
                                        </p:cTn>
                                        <p:tgtEl>
                                          <p:spTgt spid="311302"/>
                                        </p:tgtEl>
                                        <p:attrNameLst>
                                          <p:attrName>style.visibility</p:attrName>
                                        </p:attrNameLst>
                                      </p:cBhvr>
                                      <p:to>
                                        <p:strVal val="visible"/>
                                      </p:to>
                                    </p:set>
                                    <p:anim calcmode="lin" valueType="num">
                                      <p:cBhvr additive="base">
                                        <p:cTn id="72" dur="500" fill="hold"/>
                                        <p:tgtEl>
                                          <p:spTgt spid="311302"/>
                                        </p:tgtEl>
                                        <p:attrNameLst>
                                          <p:attrName>ppt_x</p:attrName>
                                        </p:attrNameLst>
                                      </p:cBhvr>
                                      <p:tavLst>
                                        <p:tav tm="0">
                                          <p:val>
                                            <p:strVal val="0-#ppt_w/2"/>
                                          </p:val>
                                        </p:tav>
                                        <p:tav tm="100000">
                                          <p:val>
                                            <p:strVal val="#ppt_x"/>
                                          </p:val>
                                        </p:tav>
                                      </p:tavLst>
                                    </p:anim>
                                    <p:anim calcmode="lin" valueType="num">
                                      <p:cBhvr additive="base">
                                        <p:cTn id="73"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311319"/>
                                        </p:tgtEl>
                                        <p:attrNameLst>
                                          <p:attrName>style.visibility</p:attrName>
                                        </p:attrNameLst>
                                      </p:cBhvr>
                                      <p:to>
                                        <p:strVal val="visible"/>
                                      </p:to>
                                    </p:set>
                                    <p:anim calcmode="lin" valueType="num">
                                      <p:cBhvr additive="base">
                                        <p:cTn id="78" dur="500" fill="hold"/>
                                        <p:tgtEl>
                                          <p:spTgt spid="311319"/>
                                        </p:tgtEl>
                                        <p:attrNameLst>
                                          <p:attrName>ppt_x</p:attrName>
                                        </p:attrNameLst>
                                      </p:cBhvr>
                                      <p:tavLst>
                                        <p:tav tm="0">
                                          <p:val>
                                            <p:strVal val="0-#ppt_w/2"/>
                                          </p:val>
                                        </p:tav>
                                        <p:tav tm="100000">
                                          <p:val>
                                            <p:strVal val="#ppt_x"/>
                                          </p:val>
                                        </p:tav>
                                      </p:tavLst>
                                    </p:anim>
                                    <p:anim calcmode="lin" valueType="num">
                                      <p:cBhvr additive="base">
                                        <p:cTn id="79" dur="500" fill="hold"/>
                                        <p:tgtEl>
                                          <p:spTgt spid="311319"/>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311320"/>
                                        </p:tgtEl>
                                        <p:attrNameLst>
                                          <p:attrName>style.visibility</p:attrName>
                                        </p:attrNameLst>
                                      </p:cBhvr>
                                      <p:to>
                                        <p:strVal val="visible"/>
                                      </p:to>
                                    </p:set>
                                    <p:anim calcmode="lin" valueType="num">
                                      <p:cBhvr additive="base">
                                        <p:cTn id="84" dur="500" fill="hold"/>
                                        <p:tgtEl>
                                          <p:spTgt spid="311320"/>
                                        </p:tgtEl>
                                        <p:attrNameLst>
                                          <p:attrName>ppt_x</p:attrName>
                                        </p:attrNameLst>
                                      </p:cBhvr>
                                      <p:tavLst>
                                        <p:tav tm="0">
                                          <p:val>
                                            <p:strVal val="0-#ppt_w/2"/>
                                          </p:val>
                                        </p:tav>
                                        <p:tav tm="100000">
                                          <p:val>
                                            <p:strVal val="#ppt_x"/>
                                          </p:val>
                                        </p:tav>
                                      </p:tavLst>
                                    </p:anim>
                                    <p:anim calcmode="lin" valueType="num">
                                      <p:cBhvr additive="base">
                                        <p:cTn id="85" dur="500" fill="hold"/>
                                        <p:tgtEl>
                                          <p:spTgt spid="3113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p:bldP spid="311300" grpId="0"/>
      <p:bldP spid="311302" grpId="0"/>
      <p:bldP spid="311319" grpId="0"/>
      <p:bldP spid="311320" grpId="0"/>
      <p:bldP spid="3113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文本框 250882"/>
          <p:cNvSpPr txBox="1"/>
          <p:nvPr/>
        </p:nvSpPr>
        <p:spPr>
          <a:xfrm>
            <a:off x="4038600" y="4103688"/>
            <a:ext cx="4206875" cy="1041400"/>
          </a:xfrm>
          <a:prstGeom prst="rect">
            <a:avLst/>
          </a:prstGeom>
          <a:noFill/>
          <a:ln w="9525">
            <a:noFill/>
          </a:ln>
        </p:spPr>
        <p:txBody>
          <a:bodyPr>
            <a:spAutoFit/>
          </a:bodyPr>
          <a:lstStyle/>
          <a:p>
            <a:pPr eaLnBrk="1" hangingPunct="1">
              <a:lnSpc>
                <a:spcPct val="130000"/>
              </a:lnSpc>
              <a:spcBef>
                <a:spcPct val="0"/>
              </a:spcBef>
            </a:pPr>
            <a:r>
              <a:rPr lang="zh-CN" altLang="en-US" b="1" dirty="0">
                <a:latin typeface="Times New Roman" panose="02020603050405020304" pitchFamily="18" charset="0"/>
              </a:rPr>
              <a:t>在选定的参考方向下，可以用数学式表达</a:t>
            </a:r>
            <a:r>
              <a:rPr lang="zh-CN" altLang="en-US" b="1" dirty="0">
                <a:solidFill>
                  <a:srgbClr val="FF0000"/>
                </a:solidFill>
                <a:latin typeface="Times New Roman" panose="02020603050405020304" pitchFamily="18" charset="0"/>
              </a:rPr>
              <a:t>瞬时值</a:t>
            </a:r>
            <a:r>
              <a:rPr lang="zh-CN" altLang="en-US" b="1" dirty="0">
                <a:latin typeface="Times New Roman" panose="02020603050405020304" pitchFamily="18" charset="0"/>
              </a:rPr>
              <a:t>电流 </a:t>
            </a:r>
            <a:r>
              <a:rPr lang="en-US" altLang="zh-CN" b="1" i="1">
                <a:solidFill>
                  <a:srgbClr val="FF0000"/>
                </a:solidFill>
                <a:latin typeface="Times New Roman" panose="02020603050405020304" pitchFamily="18" charset="0"/>
              </a:rPr>
              <a:t>i</a:t>
            </a:r>
            <a:r>
              <a:rPr lang="en-US" altLang="zh-CN" b="1">
                <a:solidFill>
                  <a:srgbClr val="FF0000"/>
                </a:solidFill>
                <a:latin typeface="Times New Roman" panose="02020603050405020304" pitchFamily="18" charset="0"/>
              </a:rPr>
              <a:t>(</a:t>
            </a:r>
            <a:r>
              <a:rPr lang="en-US" altLang="zh-CN" b="1" i="1">
                <a:solidFill>
                  <a:srgbClr val="FF0000"/>
                </a:solidFill>
                <a:latin typeface="Times New Roman" panose="02020603050405020304" pitchFamily="18" charset="0"/>
              </a:rPr>
              <a:t>t</a:t>
            </a:r>
            <a:r>
              <a:rPr lang="en-US" altLang="zh-CN" b="1">
                <a:solidFill>
                  <a:srgbClr val="FF0000"/>
                </a:solidFill>
                <a:latin typeface="Times New Roman" panose="02020603050405020304" pitchFamily="18" charset="0"/>
              </a:rPr>
              <a:t>)</a:t>
            </a:r>
            <a:r>
              <a:rPr lang="zh-CN" altLang="en-US" b="1">
                <a:latin typeface="Times New Roman" panose="02020603050405020304" pitchFamily="18" charset="0"/>
              </a:rPr>
              <a:t>：</a:t>
            </a:r>
          </a:p>
        </p:txBody>
      </p:sp>
      <p:sp>
        <p:nvSpPr>
          <p:cNvPr id="250884" name="文本框 250883"/>
          <p:cNvSpPr txBox="1"/>
          <p:nvPr/>
        </p:nvSpPr>
        <p:spPr>
          <a:xfrm>
            <a:off x="4662016" y="5145088"/>
            <a:ext cx="2379663" cy="457200"/>
          </a:xfrm>
          <a:prstGeom prst="rect">
            <a:avLst/>
          </a:prstGeom>
          <a:noFill/>
          <a:ln w="9525">
            <a:noFill/>
          </a:ln>
        </p:spPr>
        <p:txBody>
          <a:bodyPr wrap="none" anchor="t">
            <a:spAutoFit/>
          </a:bodyPr>
          <a:lstStyle/>
          <a:p>
            <a:pPr eaLnBrk="1" hangingPunct="1">
              <a:spcBef>
                <a:spcPct val="0"/>
              </a:spcBef>
            </a:pPr>
            <a:r>
              <a:rPr lang="en-US" altLang="zh-CN" b="1" i="1" dirty="0" err="1">
                <a:latin typeface="Times New Roman" panose="02020603050405020304" pitchFamily="18" charset="0"/>
              </a:rPr>
              <a:t>i</a:t>
            </a:r>
            <a:r>
              <a:rPr lang="en-US" altLang="zh-CN" b="1" dirty="0">
                <a:latin typeface="Times New Roman" panose="02020603050405020304" pitchFamily="18" charset="0"/>
              </a:rPr>
              <a:t>(</a:t>
            </a:r>
            <a:r>
              <a:rPr lang="en-US" altLang="zh-CN" b="1" i="1" dirty="0">
                <a:latin typeface="Times New Roman" panose="02020603050405020304" pitchFamily="18" charset="0"/>
              </a:rPr>
              <a:t>t</a:t>
            </a:r>
            <a:r>
              <a:rPr lang="en-US" altLang="zh-CN" b="1" dirty="0">
                <a:latin typeface="Times New Roman" panose="02020603050405020304" pitchFamily="18" charset="0"/>
              </a:rPr>
              <a:t>)=</a:t>
            </a:r>
            <a:r>
              <a:rPr lang="en-US" altLang="zh-CN" b="1" i="1" dirty="0" err="1">
                <a:latin typeface="Times New Roman" panose="02020603050405020304" pitchFamily="18" charset="0"/>
              </a:rPr>
              <a:t>I</a:t>
            </a:r>
            <a:r>
              <a:rPr lang="en-US" altLang="zh-CN" b="1" baseline="-25000" dirty="0" err="1">
                <a:latin typeface="Times New Roman" panose="02020603050405020304" pitchFamily="18" charset="0"/>
              </a:rPr>
              <a:t>m</a:t>
            </a:r>
            <a:r>
              <a:rPr lang="en-US" altLang="zh-CN" b="1" dirty="0" err="1">
                <a:latin typeface="Times New Roman" panose="02020603050405020304" pitchFamily="18" charset="0"/>
              </a:rPr>
              <a:t>cos</a:t>
            </a:r>
            <a:r>
              <a:rPr lang="en-US" altLang="zh-CN" b="1" dirty="0">
                <a:latin typeface="Times New Roman" panose="02020603050405020304" pitchFamily="18" charset="0"/>
              </a:rPr>
              <a:t>(</a:t>
            </a:r>
            <a:r>
              <a:rPr lang="en-US" altLang="zh-CN" b="1" i="1" dirty="0">
                <a:latin typeface="Symbol" panose="05050102010706020507" pitchFamily="18" charset="2"/>
              </a:rPr>
              <a:t>w </a:t>
            </a:r>
            <a:r>
              <a:rPr lang="en-US" altLang="zh-CN" b="1" i="1" dirty="0" err="1">
                <a:latin typeface="Times New Roman" panose="02020603050405020304" pitchFamily="18" charset="0"/>
              </a:rPr>
              <a:t>t</a:t>
            </a:r>
            <a:r>
              <a:rPr lang="en-US" altLang="zh-CN" b="1" dirty="0" err="1">
                <a:latin typeface="Times New Roman" panose="02020603050405020304" pitchFamily="18" charset="0"/>
              </a:rPr>
              <a:t>+</a:t>
            </a:r>
            <a:r>
              <a:rPr lang="en-US" altLang="zh-CN" b="1" i="1" dirty="0" err="1">
                <a:latin typeface="Symbol" panose="05050102010706020507" pitchFamily="18" charset="2"/>
              </a:rPr>
              <a:t>y</a:t>
            </a:r>
            <a:r>
              <a:rPr lang="en-US" altLang="zh-CN" b="1" dirty="0">
                <a:latin typeface="Times New Roman" panose="02020603050405020304" pitchFamily="18" charset="0"/>
              </a:rPr>
              <a:t>)</a:t>
            </a:r>
            <a:endParaRPr lang="en-US" altLang="zh-CN" b="1" dirty="0">
              <a:latin typeface="Symbol" panose="05050102010706020507" pitchFamily="18" charset="2"/>
            </a:endParaRPr>
          </a:p>
        </p:txBody>
      </p:sp>
      <p:grpSp>
        <p:nvGrpSpPr>
          <p:cNvPr id="250886" name="组合 250885"/>
          <p:cNvGrpSpPr/>
          <p:nvPr/>
        </p:nvGrpSpPr>
        <p:grpSpPr>
          <a:xfrm>
            <a:off x="1147763" y="4206875"/>
            <a:ext cx="1981200" cy="1066800"/>
            <a:chOff x="864" y="1200"/>
            <a:chExt cx="1248" cy="672"/>
          </a:xfrm>
        </p:grpSpPr>
        <p:sp>
          <p:nvSpPr>
            <p:cNvPr id="250887" name="直接连接符 250886"/>
            <p:cNvSpPr/>
            <p:nvPr/>
          </p:nvSpPr>
          <p:spPr>
            <a:xfrm>
              <a:off x="912" y="1584"/>
              <a:ext cx="1152" cy="0"/>
            </a:xfrm>
            <a:prstGeom prst="line">
              <a:avLst/>
            </a:prstGeom>
            <a:ln w="19050" cap="flat" cmpd="sng">
              <a:solidFill>
                <a:schemeClr val="tx1"/>
              </a:solidFill>
              <a:prstDash val="solid"/>
              <a:headEnd type="none" w="med" len="med"/>
              <a:tailEnd type="none" w="med" len="med"/>
            </a:ln>
          </p:spPr>
        </p:sp>
        <p:sp>
          <p:nvSpPr>
            <p:cNvPr id="250888" name="矩形 250887"/>
            <p:cNvSpPr/>
            <p:nvPr/>
          </p:nvSpPr>
          <p:spPr>
            <a:xfrm rot="-5400000">
              <a:off x="1428" y="1440"/>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250889" name="直接连接符 250888"/>
            <p:cNvSpPr/>
            <p:nvPr/>
          </p:nvSpPr>
          <p:spPr>
            <a:xfrm>
              <a:off x="960" y="1488"/>
              <a:ext cx="336" cy="0"/>
            </a:xfrm>
            <a:prstGeom prst="line">
              <a:avLst/>
            </a:prstGeom>
            <a:ln w="9525" cap="flat" cmpd="sng">
              <a:solidFill>
                <a:schemeClr val="tx1"/>
              </a:solidFill>
              <a:prstDash val="solid"/>
              <a:headEnd type="none" w="med" len="med"/>
              <a:tailEnd type="triangle" w="med" len="med"/>
            </a:ln>
          </p:spPr>
        </p:sp>
        <p:sp>
          <p:nvSpPr>
            <p:cNvPr id="250890" name="文本框 250889"/>
            <p:cNvSpPr txBox="1"/>
            <p:nvPr/>
          </p:nvSpPr>
          <p:spPr>
            <a:xfrm>
              <a:off x="1008" y="1200"/>
              <a:ext cx="169"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i</a:t>
              </a:r>
            </a:p>
          </p:txBody>
        </p:sp>
        <p:sp>
          <p:nvSpPr>
            <p:cNvPr id="250891" name="文本框 250890"/>
            <p:cNvSpPr txBox="1"/>
            <p:nvPr/>
          </p:nvSpPr>
          <p:spPr>
            <a:xfrm>
              <a:off x="912" y="1584"/>
              <a:ext cx="225" cy="288"/>
            </a:xfrm>
            <a:prstGeom prst="rect">
              <a:avLst/>
            </a:prstGeom>
            <a:noFill/>
            <a:ln w="9525">
              <a:noFill/>
            </a:ln>
          </p:spPr>
          <p:txBody>
            <a:bodyPr wrap="none" anchor="t">
              <a:spAutoFit/>
            </a:bodyPr>
            <a:lstStyle/>
            <a:p>
              <a:pPr eaLnBrk="1" hangingPunct="1">
                <a:spcBef>
                  <a:spcPct val="0"/>
                </a:spcBef>
              </a:pPr>
              <a:r>
                <a:rPr lang="en-US" altLang="zh-CN" b="1">
                  <a:latin typeface="Times New Roman" panose="02020603050405020304" pitchFamily="18" charset="0"/>
                </a:rPr>
                <a:t>+</a:t>
              </a:r>
            </a:p>
          </p:txBody>
        </p:sp>
        <p:sp>
          <p:nvSpPr>
            <p:cNvPr id="250892" name="文本框 250891"/>
            <p:cNvSpPr txBox="1"/>
            <p:nvPr/>
          </p:nvSpPr>
          <p:spPr>
            <a:xfrm>
              <a:off x="1852" y="1488"/>
              <a:ext cx="212" cy="288"/>
            </a:xfrm>
            <a:prstGeom prst="rect">
              <a:avLst/>
            </a:prstGeom>
            <a:noFill/>
            <a:ln w="9525">
              <a:noFill/>
            </a:ln>
          </p:spPr>
          <p:txBody>
            <a:bodyPr wrap="none" anchor="t">
              <a:spAutoFit/>
            </a:bodyPr>
            <a:lstStyle/>
            <a:p>
              <a:pPr eaLnBrk="1" hangingPunct="1">
                <a:spcBef>
                  <a:spcPct val="0"/>
                </a:spcBef>
              </a:pPr>
              <a:r>
                <a:rPr lang="en-US" altLang="zh-CN" b="1">
                  <a:latin typeface="Times New Roman" panose="02020603050405020304" pitchFamily="18" charset="0"/>
                </a:rPr>
                <a:t>_</a:t>
              </a:r>
            </a:p>
          </p:txBody>
        </p:sp>
        <p:sp>
          <p:nvSpPr>
            <p:cNvPr id="250893" name="文本框 250892"/>
            <p:cNvSpPr txBox="1"/>
            <p:nvPr/>
          </p:nvSpPr>
          <p:spPr>
            <a:xfrm>
              <a:off x="1392" y="1584"/>
              <a:ext cx="22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u</a:t>
              </a:r>
            </a:p>
          </p:txBody>
        </p:sp>
        <p:sp>
          <p:nvSpPr>
            <p:cNvPr id="250894" name="椭圆 250893"/>
            <p:cNvSpPr/>
            <p:nvPr/>
          </p:nvSpPr>
          <p:spPr>
            <a:xfrm>
              <a:off x="2064" y="156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250895" name="椭圆 250894"/>
            <p:cNvSpPr/>
            <p:nvPr/>
          </p:nvSpPr>
          <p:spPr>
            <a:xfrm>
              <a:off x="864" y="156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sp>
        <p:nvSpPr>
          <p:cNvPr id="250929" name="矩形 250928"/>
          <p:cNvSpPr/>
          <p:nvPr/>
        </p:nvSpPr>
        <p:spPr>
          <a:xfrm>
            <a:off x="2324100" y="152400"/>
            <a:ext cx="4378325" cy="727075"/>
          </a:xfrm>
          <a:prstGeom prst="rect">
            <a:avLst/>
          </a:prstGeom>
          <a:solidFill>
            <a:srgbClr val="CC99FF"/>
          </a:solid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3200" b="1" dirty="0">
                <a:solidFill>
                  <a:schemeClr val="tx1"/>
                </a:solidFill>
              </a:rPr>
              <a:t>4.1  </a:t>
            </a:r>
            <a:r>
              <a:rPr lang="zh-CN" altLang="en-US" sz="3200" b="1" dirty="0">
                <a:solidFill>
                  <a:schemeClr val="tx1"/>
                </a:solidFill>
              </a:rPr>
              <a:t>正弦量的基本概念</a:t>
            </a:r>
          </a:p>
        </p:txBody>
      </p:sp>
      <p:sp>
        <p:nvSpPr>
          <p:cNvPr id="250930" name="矩形 250929"/>
          <p:cNvSpPr/>
          <p:nvPr/>
        </p:nvSpPr>
        <p:spPr>
          <a:xfrm>
            <a:off x="169863" y="1138238"/>
            <a:ext cx="5091112" cy="519112"/>
          </a:xfrm>
          <a:prstGeom prst="rect">
            <a:avLst/>
          </a:prstGeom>
          <a:solidFill>
            <a:srgbClr val="CC99FF"/>
          </a:solidFill>
          <a:ln w="19050">
            <a:noFill/>
          </a:ln>
        </p:spPr>
        <p:txBody>
          <a:bodyPr wrap="none" anchor="ctr">
            <a:spAutoFit/>
          </a:bodyPr>
          <a:lstStyle/>
          <a:p>
            <a:pPr>
              <a:spcBef>
                <a:spcPct val="0"/>
              </a:spcBef>
            </a:pPr>
            <a:r>
              <a:rPr lang="en-US" altLang="zh-CN" sz="2800" b="1" dirty="0">
                <a:latin typeface="Times New Roman" panose="02020603050405020304" pitchFamily="18" charset="0"/>
              </a:rPr>
              <a:t>4. 1. 1 </a:t>
            </a:r>
            <a:r>
              <a:rPr lang="zh-CN" altLang="en-US" sz="2800" b="1" dirty="0">
                <a:latin typeface="Times New Roman" panose="02020603050405020304" pitchFamily="18" charset="0"/>
              </a:rPr>
              <a:t>正弦量及正弦量的三要素</a:t>
            </a:r>
          </a:p>
        </p:txBody>
      </p:sp>
      <p:sp>
        <p:nvSpPr>
          <p:cNvPr id="250931" name="矩形 250930"/>
          <p:cNvSpPr/>
          <p:nvPr/>
        </p:nvSpPr>
        <p:spPr>
          <a:xfrm>
            <a:off x="1651000" y="2441148"/>
            <a:ext cx="6594475" cy="1000980"/>
          </a:xfrm>
          <a:prstGeom prst="rect">
            <a:avLst/>
          </a:prstGeom>
          <a:noFill/>
          <a:ln w="19050">
            <a:noFill/>
          </a:ln>
        </p:spPr>
        <p:txBody>
          <a:bodyPr anchor="ctr">
            <a:spAutoFit/>
          </a:bodyPr>
          <a:lstStyle/>
          <a:p>
            <a:pPr>
              <a:lnSpc>
                <a:spcPct val="130000"/>
              </a:lnSpc>
              <a:spcBef>
                <a:spcPct val="0"/>
              </a:spcBef>
            </a:pPr>
            <a:r>
              <a:rPr lang="zh-CN" altLang="en-US" b="1" dirty="0">
                <a:latin typeface="Times New Roman" panose="02020603050405020304" pitchFamily="18" charset="0"/>
              </a:rPr>
              <a:t>电路中随时间按照正弦规律变化的</a:t>
            </a:r>
            <a:r>
              <a:rPr lang="zh-CN" altLang="en-US" b="1" dirty="0">
                <a:solidFill>
                  <a:srgbClr val="FF0000"/>
                </a:solidFill>
                <a:latin typeface="Times New Roman" panose="02020603050405020304" pitchFamily="18" charset="0"/>
              </a:rPr>
              <a:t>电压</a:t>
            </a:r>
            <a:r>
              <a:rPr lang="zh-CN" altLang="en-US" b="1" dirty="0">
                <a:latin typeface="Times New Roman" panose="02020603050405020304" pitchFamily="18" charset="0"/>
              </a:rPr>
              <a:t>或</a:t>
            </a:r>
            <a:r>
              <a:rPr lang="zh-CN" altLang="en-US" b="1" dirty="0">
                <a:solidFill>
                  <a:srgbClr val="FF0000"/>
                </a:solidFill>
                <a:latin typeface="Times New Roman" panose="02020603050405020304" pitchFamily="18" charset="0"/>
              </a:rPr>
              <a:t>电流</a:t>
            </a:r>
            <a:r>
              <a:rPr lang="zh-CN" altLang="en-US" b="1" dirty="0">
                <a:latin typeface="Times New Roman" panose="02020603050405020304" pitchFamily="18" charset="0"/>
              </a:rPr>
              <a:t>，统称为</a:t>
            </a:r>
            <a:r>
              <a:rPr lang="zh-CN" altLang="en-US" b="1" dirty="0">
                <a:solidFill>
                  <a:srgbClr val="FF0000"/>
                </a:solidFill>
                <a:latin typeface="Times New Roman" panose="02020603050405020304" pitchFamily="18" charset="0"/>
              </a:rPr>
              <a:t>正弦量</a:t>
            </a:r>
            <a:r>
              <a:rPr lang="en-US" altLang="zh-CN" b="1" dirty="0">
                <a:solidFill>
                  <a:srgbClr val="FF0000"/>
                </a:solidFill>
                <a:latin typeface="Times New Roman" panose="02020603050405020304" pitchFamily="18" charset="0"/>
              </a:rPr>
              <a:t>( Sinusoid)</a:t>
            </a:r>
            <a:r>
              <a:rPr lang="en-US" altLang="zh-CN" b="1" dirty="0">
                <a:latin typeface="Times New Roman" panose="02020603050405020304" pitchFamily="18" charset="0"/>
              </a:rPr>
              <a:t> </a:t>
            </a:r>
          </a:p>
        </p:txBody>
      </p:sp>
      <p:sp>
        <p:nvSpPr>
          <p:cNvPr id="250932" name="矩形 250931"/>
          <p:cNvSpPr/>
          <p:nvPr/>
        </p:nvSpPr>
        <p:spPr>
          <a:xfrm>
            <a:off x="346075" y="2011363"/>
            <a:ext cx="1716088" cy="457200"/>
          </a:xfrm>
          <a:prstGeom prst="rect">
            <a:avLst/>
          </a:prstGeom>
          <a:noFill/>
          <a:ln w="19050">
            <a:noFill/>
          </a:ln>
        </p:spPr>
        <p:txBody>
          <a:bodyPr wrap="none" anchor="t">
            <a:spAutoFit/>
          </a:bodyPr>
          <a:lstStyle/>
          <a:p>
            <a:r>
              <a:rPr lang="zh-CN" altLang="en-US" b="1" dirty="0">
                <a:solidFill>
                  <a:srgbClr val="FF0000"/>
                </a:solidFill>
                <a:latin typeface="Times New Roman" panose="02020603050405020304" pitchFamily="18" charset="0"/>
              </a:rPr>
              <a:t>一：正弦量</a:t>
            </a:r>
          </a:p>
        </p:txBody>
      </p:sp>
      <p:sp>
        <p:nvSpPr>
          <p:cNvPr id="18" name="文本框 17"/>
          <p:cNvSpPr txBox="1"/>
          <p:nvPr/>
        </p:nvSpPr>
        <p:spPr>
          <a:xfrm>
            <a:off x="4054964" y="5619699"/>
            <a:ext cx="2986715" cy="461665"/>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或：</a:t>
            </a:r>
            <a:r>
              <a:rPr lang="en-US" altLang="zh-CN" b="1" i="1" dirty="0" err="1">
                <a:latin typeface="Times New Roman" panose="02020603050405020304" pitchFamily="18" charset="0"/>
              </a:rPr>
              <a:t>i</a:t>
            </a:r>
            <a:r>
              <a:rPr lang="en-US" altLang="zh-CN" b="1" dirty="0">
                <a:latin typeface="Times New Roman" panose="02020603050405020304" pitchFamily="18" charset="0"/>
              </a:rPr>
              <a:t>(</a:t>
            </a:r>
            <a:r>
              <a:rPr lang="en-US" altLang="zh-CN" b="1" i="1" dirty="0">
                <a:latin typeface="Times New Roman" panose="02020603050405020304" pitchFamily="18" charset="0"/>
              </a:rPr>
              <a:t>t</a:t>
            </a:r>
            <a:r>
              <a:rPr lang="en-US" altLang="zh-CN" b="1" dirty="0">
                <a:latin typeface="Times New Roman" panose="02020603050405020304" pitchFamily="18" charset="0"/>
              </a:rPr>
              <a:t>)=</a:t>
            </a:r>
            <a:r>
              <a:rPr lang="en-US" altLang="zh-CN" b="1" i="1" dirty="0" err="1">
                <a:latin typeface="Times New Roman" panose="02020603050405020304" pitchFamily="18" charset="0"/>
              </a:rPr>
              <a:t>I</a:t>
            </a:r>
            <a:r>
              <a:rPr lang="en-US" altLang="zh-CN" b="1" baseline="-25000" dirty="0" err="1">
                <a:latin typeface="Times New Roman" panose="02020603050405020304" pitchFamily="18" charset="0"/>
              </a:rPr>
              <a:t>m</a:t>
            </a:r>
            <a:r>
              <a:rPr lang="en-US" altLang="zh-CN" b="1" dirty="0" err="1">
                <a:latin typeface="Times New Roman" panose="02020603050405020304" pitchFamily="18" charset="0"/>
              </a:rPr>
              <a:t>sin</a:t>
            </a:r>
            <a:r>
              <a:rPr lang="en-US" altLang="zh-CN" b="1" dirty="0">
                <a:latin typeface="Times New Roman" panose="02020603050405020304" pitchFamily="18" charset="0"/>
              </a:rPr>
              <a:t>(</a:t>
            </a:r>
            <a:r>
              <a:rPr lang="en-US" altLang="zh-CN" b="1" i="1" dirty="0">
                <a:latin typeface="Symbol" panose="05050102010706020507" pitchFamily="18" charset="2"/>
              </a:rPr>
              <a:t>w </a:t>
            </a:r>
            <a:r>
              <a:rPr lang="en-US" altLang="zh-CN" b="1" i="1" dirty="0" err="1">
                <a:latin typeface="Times New Roman" panose="02020603050405020304" pitchFamily="18" charset="0"/>
              </a:rPr>
              <a:t>t</a:t>
            </a:r>
            <a:r>
              <a:rPr lang="en-US" altLang="zh-CN" b="1" dirty="0" err="1">
                <a:latin typeface="Times New Roman" panose="02020603050405020304" pitchFamily="18" charset="0"/>
              </a:rPr>
              <a:t>+</a:t>
            </a:r>
            <a:r>
              <a:rPr lang="en-US" altLang="zh-CN" b="1" i="1" dirty="0" err="1">
                <a:latin typeface="Symbol" panose="05050102010706020507" pitchFamily="18" charset="2"/>
              </a:rPr>
              <a:t>y</a:t>
            </a:r>
            <a:r>
              <a:rPr lang="en-US" altLang="zh-CN" b="1" dirty="0">
                <a:latin typeface="Times New Roman" panose="02020603050405020304" pitchFamily="18" charset="0"/>
              </a:rPr>
              <a:t>)</a:t>
            </a:r>
            <a:endParaRPr lang="en-US" altLang="zh-CN" b="1" dirty="0">
              <a:latin typeface="Symbol" panose="05050102010706020507"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930"/>
                                        </p:tgtEl>
                                        <p:attrNameLst>
                                          <p:attrName>style.visibility</p:attrName>
                                        </p:attrNameLst>
                                      </p:cBhvr>
                                      <p:to>
                                        <p:strVal val="visible"/>
                                      </p:to>
                                    </p:set>
                                    <p:animEffect transition="in" filter="blinds(horizontal)">
                                      <p:cBhvr>
                                        <p:cTn id="7" dur="500"/>
                                        <p:tgtEl>
                                          <p:spTgt spid="2509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0932"/>
                                        </p:tgtEl>
                                        <p:attrNameLst>
                                          <p:attrName>style.visibility</p:attrName>
                                        </p:attrNameLst>
                                      </p:cBhvr>
                                      <p:to>
                                        <p:strVal val="visible"/>
                                      </p:to>
                                    </p:set>
                                    <p:anim calcmode="lin" valueType="num">
                                      <p:cBhvr additive="base">
                                        <p:cTn id="12" dur="500" fill="hold"/>
                                        <p:tgtEl>
                                          <p:spTgt spid="250932"/>
                                        </p:tgtEl>
                                        <p:attrNameLst>
                                          <p:attrName>ppt_x</p:attrName>
                                        </p:attrNameLst>
                                      </p:cBhvr>
                                      <p:tavLst>
                                        <p:tav tm="0">
                                          <p:val>
                                            <p:strVal val="0-#ppt_w/2"/>
                                          </p:val>
                                        </p:tav>
                                        <p:tav tm="100000">
                                          <p:val>
                                            <p:strVal val="#ppt_x"/>
                                          </p:val>
                                        </p:tav>
                                      </p:tavLst>
                                    </p:anim>
                                    <p:anim calcmode="lin" valueType="num">
                                      <p:cBhvr additive="base">
                                        <p:cTn id="13" dur="500" fill="hold"/>
                                        <p:tgtEl>
                                          <p:spTgt spid="25093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50931"/>
                                        </p:tgtEl>
                                        <p:attrNameLst>
                                          <p:attrName>style.visibility</p:attrName>
                                        </p:attrNameLst>
                                      </p:cBhvr>
                                      <p:to>
                                        <p:strVal val="visible"/>
                                      </p:to>
                                    </p:set>
                                    <p:animEffect transition="in" filter="checkerboard(across)">
                                      <p:cBhvr>
                                        <p:cTn id="18" dur="500"/>
                                        <p:tgtEl>
                                          <p:spTgt spid="2509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50886"/>
                                        </p:tgtEl>
                                        <p:attrNameLst>
                                          <p:attrName>style.visibility</p:attrName>
                                        </p:attrNameLst>
                                      </p:cBhvr>
                                      <p:to>
                                        <p:strVal val="visible"/>
                                      </p:to>
                                    </p:set>
                                    <p:anim calcmode="lin" valueType="num">
                                      <p:cBhvr additive="base">
                                        <p:cTn id="23" dur="500" fill="hold"/>
                                        <p:tgtEl>
                                          <p:spTgt spid="250886"/>
                                        </p:tgtEl>
                                        <p:attrNameLst>
                                          <p:attrName>ppt_x</p:attrName>
                                        </p:attrNameLst>
                                      </p:cBhvr>
                                      <p:tavLst>
                                        <p:tav tm="0">
                                          <p:val>
                                            <p:strVal val="0-#ppt_w/2"/>
                                          </p:val>
                                        </p:tav>
                                        <p:tav tm="100000">
                                          <p:val>
                                            <p:strVal val="#ppt_x"/>
                                          </p:val>
                                        </p:tav>
                                      </p:tavLst>
                                    </p:anim>
                                    <p:anim calcmode="lin" valueType="num">
                                      <p:cBhvr additive="base">
                                        <p:cTn id="24" dur="500" fill="hold"/>
                                        <p:tgtEl>
                                          <p:spTgt spid="25088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250883"/>
                                        </p:tgtEl>
                                        <p:attrNameLst>
                                          <p:attrName>style.visibility</p:attrName>
                                        </p:attrNameLst>
                                      </p:cBhvr>
                                      <p:to>
                                        <p:strVal val="visible"/>
                                      </p:to>
                                    </p:set>
                                    <p:anim calcmode="lin" valueType="num">
                                      <p:cBhvr additive="base">
                                        <p:cTn id="28" dur="500" fill="hold"/>
                                        <p:tgtEl>
                                          <p:spTgt spid="250883"/>
                                        </p:tgtEl>
                                        <p:attrNameLst>
                                          <p:attrName>ppt_x</p:attrName>
                                        </p:attrNameLst>
                                      </p:cBhvr>
                                      <p:tavLst>
                                        <p:tav tm="0">
                                          <p:val>
                                            <p:strVal val="1+#ppt_w/2"/>
                                          </p:val>
                                        </p:tav>
                                        <p:tav tm="100000">
                                          <p:val>
                                            <p:strVal val="#ppt_x"/>
                                          </p:val>
                                        </p:tav>
                                      </p:tavLst>
                                    </p:anim>
                                    <p:anim calcmode="lin" valueType="num">
                                      <p:cBhvr additive="base">
                                        <p:cTn id="29" dur="500" fill="hold"/>
                                        <p:tgtEl>
                                          <p:spTgt spid="250883"/>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2" presetClass="entr" presetSubtype="4" fill="hold" grpId="0" nodeType="afterEffect">
                                  <p:stCondLst>
                                    <p:cond delay="0"/>
                                  </p:stCondLst>
                                  <p:childTnLst>
                                    <p:set>
                                      <p:cBhvr>
                                        <p:cTn id="32" dur="1" fill="hold">
                                          <p:stCondLst>
                                            <p:cond delay="0"/>
                                          </p:stCondLst>
                                        </p:cTn>
                                        <p:tgtEl>
                                          <p:spTgt spid="250884"/>
                                        </p:tgtEl>
                                        <p:attrNameLst>
                                          <p:attrName>style.visibility</p:attrName>
                                        </p:attrNameLst>
                                      </p:cBhvr>
                                      <p:to>
                                        <p:strVal val="visible"/>
                                      </p:to>
                                    </p:set>
                                    <p:animEffect transition="in" filter="slide(fromBottom)">
                                      <p:cBhvr>
                                        <p:cTn id="33" dur="500"/>
                                        <p:tgtEl>
                                          <p:spTgt spid="250884"/>
                                        </p:tgtEl>
                                      </p:cBhvr>
                                    </p:animEffect>
                                  </p:childTnLst>
                                </p:cTn>
                              </p:par>
                            </p:childTnLst>
                          </p:cTn>
                        </p:par>
                        <p:par>
                          <p:cTn id="34" fill="hold">
                            <p:stCondLst>
                              <p:cond delay="1500"/>
                            </p:stCondLst>
                            <p:childTnLst>
                              <p:par>
                                <p:cTn id="35" presetID="12" presetClass="entr" presetSubtype="4"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lide(fromBottom)">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p:bldP spid="250884" grpId="0"/>
      <p:bldP spid="250930" grpId="0" animBg="1"/>
      <p:bldP spid="250931" grpId="0"/>
      <p:bldP spid="250932"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文本框 312321"/>
          <p:cNvSpPr txBox="1"/>
          <p:nvPr/>
        </p:nvSpPr>
        <p:spPr>
          <a:xfrm>
            <a:off x="609600" y="1143000"/>
            <a:ext cx="2622550"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波形图及相量图：</a:t>
            </a:r>
            <a:endParaRPr lang="zh-CN" altLang="en-US" b="1">
              <a:latin typeface="Times New Roman" panose="02020603050405020304" pitchFamily="18" charset="0"/>
            </a:endParaRPr>
          </a:p>
        </p:txBody>
      </p:sp>
      <p:grpSp>
        <p:nvGrpSpPr>
          <p:cNvPr id="312323" name="组合 312322"/>
          <p:cNvGrpSpPr/>
          <p:nvPr/>
        </p:nvGrpSpPr>
        <p:grpSpPr>
          <a:xfrm>
            <a:off x="1295400" y="1981200"/>
            <a:ext cx="4000500" cy="2667000"/>
            <a:chOff x="816" y="1248"/>
            <a:chExt cx="2520" cy="1680"/>
          </a:xfrm>
        </p:grpSpPr>
        <p:grpSp>
          <p:nvGrpSpPr>
            <p:cNvPr id="312324" name="组合 312323"/>
            <p:cNvGrpSpPr/>
            <p:nvPr/>
          </p:nvGrpSpPr>
          <p:grpSpPr>
            <a:xfrm>
              <a:off x="816" y="1248"/>
              <a:ext cx="2520" cy="1680"/>
              <a:chOff x="816" y="1248"/>
              <a:chExt cx="2520" cy="1680"/>
            </a:xfrm>
          </p:grpSpPr>
          <p:sp>
            <p:nvSpPr>
              <p:cNvPr id="312325" name="直接连接符 312324"/>
              <p:cNvSpPr/>
              <p:nvPr/>
            </p:nvSpPr>
            <p:spPr>
              <a:xfrm flipV="1">
                <a:off x="1255" y="1248"/>
                <a:ext cx="0" cy="1680"/>
              </a:xfrm>
              <a:prstGeom prst="line">
                <a:avLst/>
              </a:prstGeom>
              <a:ln w="19050" cap="flat" cmpd="sng">
                <a:solidFill>
                  <a:schemeClr val="tx1"/>
                </a:solidFill>
                <a:prstDash val="solid"/>
                <a:headEnd type="none" w="med" len="med"/>
                <a:tailEnd type="stealth" w="sm" len="med"/>
              </a:ln>
            </p:spPr>
          </p:sp>
          <p:sp>
            <p:nvSpPr>
              <p:cNvPr id="312326" name="直接连接符 312325"/>
              <p:cNvSpPr/>
              <p:nvPr/>
            </p:nvSpPr>
            <p:spPr>
              <a:xfrm flipV="1">
                <a:off x="816" y="2366"/>
                <a:ext cx="2429" cy="7"/>
              </a:xfrm>
              <a:prstGeom prst="line">
                <a:avLst/>
              </a:prstGeom>
              <a:ln w="19050" cap="flat" cmpd="sng">
                <a:solidFill>
                  <a:schemeClr val="tx1"/>
                </a:solidFill>
                <a:prstDash val="solid"/>
                <a:headEnd type="none" w="med" len="med"/>
                <a:tailEnd type="stealth" w="sm" len="med"/>
              </a:ln>
            </p:spPr>
          </p:sp>
          <p:sp>
            <p:nvSpPr>
              <p:cNvPr id="312327" name="文本框 312326"/>
              <p:cNvSpPr txBox="1"/>
              <p:nvPr/>
            </p:nvSpPr>
            <p:spPr>
              <a:xfrm>
                <a:off x="2987" y="2363"/>
                <a:ext cx="349" cy="288"/>
              </a:xfrm>
              <a:prstGeom prst="rect">
                <a:avLst/>
              </a:prstGeom>
              <a:noFill/>
              <a:ln w="19050">
                <a:noFill/>
              </a:ln>
            </p:spPr>
            <p:txBody>
              <a:bodyPr wrap="none" anchor="t">
                <a:spAutoFit/>
              </a:bodyPr>
              <a:lstStyle/>
              <a:p>
                <a:pPr>
                  <a:spcBef>
                    <a:spcPct val="0"/>
                  </a:spcBef>
                </a:pP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t</a:t>
                </a:r>
              </a:p>
            </p:txBody>
          </p:sp>
          <p:sp>
            <p:nvSpPr>
              <p:cNvPr id="312328" name="任意多边形 312327"/>
              <p:cNvSpPr/>
              <p:nvPr/>
            </p:nvSpPr>
            <p:spPr>
              <a:xfrm>
                <a:off x="979" y="1936"/>
                <a:ext cx="1944" cy="868"/>
              </a:xfrm>
              <a:custGeom>
                <a:avLst/>
                <a:gdLst/>
                <a:ahLst/>
                <a:cxnLst/>
                <a:rect l="0" t="0" r="0" b="0"/>
                <a:pathLst>
                  <a:path w="1944" h="868">
                    <a:moveTo>
                      <a:pt x="0" y="440"/>
                    </a:moveTo>
                    <a:cubicBezTo>
                      <a:pt x="14" y="413"/>
                      <a:pt x="59" y="332"/>
                      <a:pt x="86" y="286"/>
                    </a:cubicBezTo>
                    <a:cubicBezTo>
                      <a:pt x="113" y="240"/>
                      <a:pt x="133" y="201"/>
                      <a:pt x="161" y="162"/>
                    </a:cubicBezTo>
                    <a:cubicBezTo>
                      <a:pt x="189" y="123"/>
                      <a:pt x="223" y="79"/>
                      <a:pt x="256" y="53"/>
                    </a:cubicBezTo>
                    <a:cubicBezTo>
                      <a:pt x="290" y="26"/>
                      <a:pt x="324" y="0"/>
                      <a:pt x="364" y="2"/>
                    </a:cubicBezTo>
                    <a:cubicBezTo>
                      <a:pt x="405" y="5"/>
                      <a:pt x="453" y="24"/>
                      <a:pt x="498" y="64"/>
                    </a:cubicBezTo>
                    <a:cubicBezTo>
                      <a:pt x="543" y="105"/>
                      <a:pt x="593" y="185"/>
                      <a:pt x="632" y="246"/>
                    </a:cubicBezTo>
                    <a:cubicBezTo>
                      <a:pt x="670" y="306"/>
                      <a:pt x="696" y="366"/>
                      <a:pt x="732" y="430"/>
                    </a:cubicBezTo>
                    <a:cubicBezTo>
                      <a:pt x="768" y="493"/>
                      <a:pt x="808" y="568"/>
                      <a:pt x="845" y="628"/>
                    </a:cubicBezTo>
                    <a:cubicBezTo>
                      <a:pt x="883" y="687"/>
                      <a:pt x="912" y="749"/>
                      <a:pt x="956" y="788"/>
                    </a:cubicBezTo>
                    <a:cubicBezTo>
                      <a:pt x="1000" y="827"/>
                      <a:pt x="1057" y="868"/>
                      <a:pt x="1110" y="862"/>
                    </a:cubicBezTo>
                    <a:cubicBezTo>
                      <a:pt x="1164" y="855"/>
                      <a:pt x="1216" y="817"/>
                      <a:pt x="1275" y="747"/>
                    </a:cubicBezTo>
                    <a:cubicBezTo>
                      <a:pt x="1334" y="677"/>
                      <a:pt x="1417" y="520"/>
                      <a:pt x="1463" y="442"/>
                    </a:cubicBezTo>
                    <a:cubicBezTo>
                      <a:pt x="1508" y="364"/>
                      <a:pt x="1511" y="339"/>
                      <a:pt x="1550" y="277"/>
                    </a:cubicBezTo>
                    <a:cubicBezTo>
                      <a:pt x="1590" y="215"/>
                      <a:pt x="1656" y="112"/>
                      <a:pt x="1702" y="67"/>
                    </a:cubicBezTo>
                    <a:cubicBezTo>
                      <a:pt x="1748" y="21"/>
                      <a:pt x="1788" y="7"/>
                      <a:pt x="1828" y="5"/>
                    </a:cubicBezTo>
                    <a:cubicBezTo>
                      <a:pt x="1869" y="2"/>
                      <a:pt x="1920" y="43"/>
                      <a:pt x="1944" y="53"/>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312329" name="任意多边形 312328"/>
              <p:cNvSpPr/>
              <p:nvPr/>
            </p:nvSpPr>
            <p:spPr>
              <a:xfrm>
                <a:off x="961" y="2153"/>
                <a:ext cx="1977" cy="432"/>
              </a:xfrm>
              <a:custGeom>
                <a:avLst/>
                <a:gdLst/>
                <a:ahLst/>
                <a:cxnLst/>
                <a:rect l="0" t="0" r="0" b="0"/>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28575" cap="flat" cmpd="sng">
                <a:solidFill>
                  <a:srgbClr val="3333FF">
                    <a:alpha val="100000"/>
                  </a:srgbClr>
                </a:solidFill>
                <a:prstDash val="solid"/>
                <a:headEnd type="none" w="med" len="med"/>
                <a:tailEnd type="none" w="med" len="med"/>
              </a:ln>
            </p:spPr>
            <p:txBody>
              <a:bodyPr/>
              <a:lstStyle/>
              <a:p>
                <a:endParaRPr lang="zh-CN" altLang="en-US"/>
              </a:p>
            </p:txBody>
          </p:sp>
          <p:sp>
            <p:nvSpPr>
              <p:cNvPr id="312330" name="文本框 312329"/>
              <p:cNvSpPr txBox="1"/>
              <p:nvPr/>
            </p:nvSpPr>
            <p:spPr>
              <a:xfrm>
                <a:off x="2862" y="2064"/>
                <a:ext cx="217" cy="288"/>
              </a:xfrm>
              <a:prstGeom prst="rect">
                <a:avLst/>
              </a:prstGeom>
              <a:noFill/>
              <a:ln w="9525">
                <a:noFill/>
              </a:ln>
            </p:spPr>
            <p:txBody>
              <a:bodyPr wrap="none" anchor="t">
                <a:spAutoFit/>
              </a:bodyPr>
              <a:lstStyle/>
              <a:p>
                <a:pPr eaLnBrk="1" hangingPunct="1"/>
                <a:r>
                  <a:rPr lang="en-US" altLang="zh-CN" b="1">
                    <a:solidFill>
                      <a:srgbClr val="3333FF"/>
                    </a:solidFill>
                    <a:latin typeface="Times New Roman" panose="02020603050405020304" pitchFamily="18" charset="0"/>
                  </a:rPr>
                  <a:t> </a:t>
                </a:r>
                <a:r>
                  <a:rPr lang="en-US" altLang="zh-CN" b="1" i="1">
                    <a:solidFill>
                      <a:srgbClr val="3333FF"/>
                    </a:solidFill>
                    <a:latin typeface="Times New Roman" panose="02020603050405020304" pitchFamily="18" charset="0"/>
                  </a:rPr>
                  <a:t>i</a:t>
                </a:r>
                <a:endParaRPr lang="en-US" altLang="zh-CN" b="1">
                  <a:latin typeface="Times New Roman" panose="02020603050405020304" pitchFamily="18" charset="0"/>
                </a:endParaRPr>
              </a:p>
            </p:txBody>
          </p:sp>
          <p:sp>
            <p:nvSpPr>
              <p:cNvPr id="312331" name="文本框 312330"/>
              <p:cNvSpPr txBox="1"/>
              <p:nvPr/>
            </p:nvSpPr>
            <p:spPr>
              <a:xfrm>
                <a:off x="967" y="2352"/>
                <a:ext cx="255"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grpSp>
        <p:sp>
          <p:nvSpPr>
            <p:cNvPr id="312332" name="文本框 312331"/>
            <p:cNvSpPr txBox="1"/>
            <p:nvPr/>
          </p:nvSpPr>
          <p:spPr>
            <a:xfrm>
              <a:off x="2935" y="1776"/>
              <a:ext cx="308" cy="288"/>
            </a:xfrm>
            <a:prstGeom prst="rect">
              <a:avLst/>
            </a:prstGeom>
            <a:noFill/>
            <a:ln w="9525">
              <a:noFill/>
            </a:ln>
          </p:spPr>
          <p:txBody>
            <a:bodyPr wrap="none" anchor="t">
              <a:spAutoFit/>
            </a:bodyPr>
            <a:lstStyle/>
            <a:p>
              <a:pPr eaLnBrk="1" hangingPunct="1"/>
              <a:r>
                <a:rPr lang="en-US" altLang="zh-CN" b="1" i="1" err="1">
                  <a:solidFill>
                    <a:srgbClr val="FF0000"/>
                  </a:solidFill>
                  <a:latin typeface="Times New Roman" panose="02020603050405020304" pitchFamily="18" charset="0"/>
                </a:rPr>
                <a:t>u</a:t>
              </a:r>
              <a:r>
                <a:rPr lang="en-US" altLang="zh-CN" b="1" i="1" baseline="-25000" err="1">
                  <a:solidFill>
                    <a:srgbClr val="FF0000"/>
                  </a:solidFill>
                  <a:latin typeface="Times New Roman" panose="02020603050405020304" pitchFamily="18" charset="0"/>
                </a:rPr>
                <a:t>R</a:t>
              </a:r>
              <a:endParaRPr lang="en-US" altLang="zh-CN" b="1">
                <a:latin typeface="Times New Roman" panose="02020603050405020304" pitchFamily="18" charset="0"/>
              </a:endParaRPr>
            </a:p>
          </p:txBody>
        </p:sp>
      </p:grpSp>
      <p:grpSp>
        <p:nvGrpSpPr>
          <p:cNvPr id="312333" name="组合 312332"/>
          <p:cNvGrpSpPr/>
          <p:nvPr/>
        </p:nvGrpSpPr>
        <p:grpSpPr>
          <a:xfrm>
            <a:off x="6477000" y="2400300"/>
            <a:ext cx="1677988" cy="1714500"/>
            <a:chOff x="4080" y="2136"/>
            <a:chExt cx="1057" cy="1080"/>
          </a:xfrm>
        </p:grpSpPr>
        <p:sp>
          <p:nvSpPr>
            <p:cNvPr id="312334" name="任意多边形 312333"/>
            <p:cNvSpPr/>
            <p:nvPr/>
          </p:nvSpPr>
          <p:spPr>
            <a:xfrm>
              <a:off x="4128" y="2592"/>
              <a:ext cx="624" cy="624"/>
            </a:xfrm>
            <a:custGeom>
              <a:avLst/>
              <a:gdLst/>
              <a:ahLst/>
              <a:cxnLst/>
              <a:rect l="0" t="0" r="0" b="0"/>
              <a:pathLst>
                <a:path w="624" h="624">
                  <a:moveTo>
                    <a:pt x="0" y="624"/>
                  </a:moveTo>
                  <a:lnTo>
                    <a:pt x="624" y="0"/>
                  </a:lnTo>
                </a:path>
              </a:pathLst>
            </a:custGeom>
            <a:noFill/>
            <a:ln w="28575" cap="flat" cmpd="sng">
              <a:solidFill>
                <a:srgbClr val="3333FF"/>
              </a:solidFill>
              <a:prstDash val="solid"/>
              <a:headEnd type="none" w="med" len="med"/>
              <a:tailEnd type="stealth" w="sm" len="med"/>
            </a:ln>
          </p:spPr>
          <p:txBody>
            <a:bodyPr/>
            <a:lstStyle/>
            <a:p>
              <a:endParaRPr lang="zh-CN" altLang="en-US"/>
            </a:p>
          </p:txBody>
        </p:sp>
        <p:sp>
          <p:nvSpPr>
            <p:cNvPr id="312335" name="直接连接符 312334"/>
            <p:cNvSpPr/>
            <p:nvPr/>
          </p:nvSpPr>
          <p:spPr>
            <a:xfrm flipV="1">
              <a:off x="4080" y="2400"/>
              <a:ext cx="816" cy="816"/>
            </a:xfrm>
            <a:prstGeom prst="line">
              <a:avLst/>
            </a:prstGeom>
            <a:ln w="28575" cap="flat" cmpd="sng">
              <a:solidFill>
                <a:srgbClr val="FF0000"/>
              </a:solidFill>
              <a:prstDash val="solid"/>
              <a:headEnd type="none" w="med" len="med"/>
              <a:tailEnd type="stealth" w="sm" len="med"/>
            </a:ln>
          </p:spPr>
        </p:sp>
        <p:graphicFrame>
          <p:nvGraphicFramePr>
            <p:cNvPr id="312336" name="对象 312335"/>
            <p:cNvGraphicFramePr/>
            <p:nvPr/>
          </p:nvGraphicFramePr>
          <p:xfrm>
            <a:off x="4856" y="2136"/>
            <a:ext cx="281" cy="281"/>
          </p:xfrm>
          <a:graphic>
            <a:graphicData uri="http://schemas.openxmlformats.org/presentationml/2006/ole">
              <mc:AlternateContent xmlns:mc="http://schemas.openxmlformats.org/markup-compatibility/2006">
                <mc:Choice xmlns:v="urn:schemas-microsoft-com:vml" Requires="v">
                  <p:oleObj spid="_x0000_s24687" r:id="rId3" imgW="228600" imgH="228600" progId="Equation.3">
                    <p:embed/>
                  </p:oleObj>
                </mc:Choice>
                <mc:Fallback>
                  <p:oleObj r:id="rId3" imgW="228600" imgH="228600" progId="Equation.3">
                    <p:embed/>
                    <p:pic>
                      <p:nvPicPr>
                        <p:cNvPr id="0" name="图片 3334"/>
                        <p:cNvPicPr/>
                        <p:nvPr/>
                      </p:nvPicPr>
                      <p:blipFill>
                        <a:blip r:embed="rId4"/>
                        <a:stretch>
                          <a:fillRect/>
                        </a:stretch>
                      </p:blipFill>
                      <p:spPr>
                        <a:xfrm>
                          <a:off x="4856" y="2136"/>
                          <a:ext cx="281" cy="281"/>
                        </a:xfrm>
                        <a:prstGeom prst="rect">
                          <a:avLst/>
                        </a:prstGeom>
                        <a:noFill/>
                        <a:ln w="38100">
                          <a:noFill/>
                          <a:miter/>
                        </a:ln>
                      </p:spPr>
                    </p:pic>
                  </p:oleObj>
                </mc:Fallback>
              </mc:AlternateContent>
            </a:graphicData>
          </a:graphic>
        </p:graphicFrame>
        <p:graphicFrame>
          <p:nvGraphicFramePr>
            <p:cNvPr id="312337" name="对象 312336"/>
            <p:cNvGraphicFramePr/>
            <p:nvPr/>
          </p:nvGraphicFramePr>
          <p:xfrm>
            <a:off x="4752" y="2544"/>
            <a:ext cx="164" cy="249"/>
          </p:xfrm>
          <a:graphic>
            <a:graphicData uri="http://schemas.openxmlformats.org/presentationml/2006/ole">
              <mc:AlternateContent xmlns:mc="http://schemas.openxmlformats.org/markup-compatibility/2006">
                <mc:Choice xmlns:v="urn:schemas-microsoft-com:vml" Requires="v">
                  <p:oleObj spid="_x0000_s24688" r:id="rId5" imgW="127000" imgH="189865" progId="Equation.3">
                    <p:embed/>
                  </p:oleObj>
                </mc:Choice>
                <mc:Fallback>
                  <p:oleObj r:id="rId5" imgW="127000" imgH="189865" progId="Equation.3">
                    <p:embed/>
                    <p:pic>
                      <p:nvPicPr>
                        <p:cNvPr id="0" name="图片 3337"/>
                        <p:cNvPicPr/>
                        <p:nvPr/>
                      </p:nvPicPr>
                      <p:blipFill>
                        <a:blip r:embed="rId6"/>
                        <a:stretch>
                          <a:fillRect/>
                        </a:stretch>
                      </p:blipFill>
                      <p:spPr>
                        <a:xfrm>
                          <a:off x="4752" y="2544"/>
                          <a:ext cx="164" cy="249"/>
                        </a:xfrm>
                        <a:prstGeom prst="rect">
                          <a:avLst/>
                        </a:prstGeom>
                        <a:noFill/>
                        <a:ln w="38100">
                          <a:noFill/>
                          <a:miter/>
                        </a:ln>
                      </p:spPr>
                    </p:pic>
                  </p:oleObj>
                </mc:Fallback>
              </mc:AlternateContent>
            </a:graphicData>
          </a:graphic>
        </p:graphicFrame>
        <p:sp>
          <p:nvSpPr>
            <p:cNvPr id="312338" name="直接连接符 312337"/>
            <p:cNvSpPr/>
            <p:nvPr/>
          </p:nvSpPr>
          <p:spPr>
            <a:xfrm>
              <a:off x="4080" y="3216"/>
              <a:ext cx="912" cy="0"/>
            </a:xfrm>
            <a:prstGeom prst="line">
              <a:avLst/>
            </a:prstGeom>
            <a:ln w="9525" cap="flat" cmpd="sng">
              <a:solidFill>
                <a:schemeClr val="tx1"/>
              </a:solidFill>
              <a:prstDash val="solid"/>
              <a:headEnd type="none" w="med" len="med"/>
              <a:tailEnd type="none" w="med" len="med"/>
            </a:ln>
          </p:spPr>
        </p:sp>
        <p:sp>
          <p:nvSpPr>
            <p:cNvPr id="312339" name="任意多边形 312338"/>
            <p:cNvSpPr/>
            <p:nvPr/>
          </p:nvSpPr>
          <p:spPr>
            <a:xfrm>
              <a:off x="4257" y="3087"/>
              <a:ext cx="82" cy="129"/>
            </a:xfrm>
            <a:custGeom>
              <a:avLst/>
              <a:gdLst/>
              <a:ahLst/>
              <a:cxnLst/>
              <a:rect l="0" t="0" r="0" b="0"/>
              <a:pathLst>
                <a:path w="82" h="129">
                  <a:moveTo>
                    <a:pt x="0" y="0"/>
                  </a:moveTo>
                  <a:cubicBezTo>
                    <a:pt x="6" y="4"/>
                    <a:pt x="26" y="12"/>
                    <a:pt x="39" y="24"/>
                  </a:cubicBezTo>
                  <a:cubicBezTo>
                    <a:pt x="52" y="36"/>
                    <a:pt x="68" y="54"/>
                    <a:pt x="75" y="72"/>
                  </a:cubicBezTo>
                  <a:cubicBezTo>
                    <a:pt x="82" y="90"/>
                    <a:pt x="80" y="117"/>
                    <a:pt x="81" y="129"/>
                  </a:cubicBezTo>
                </a:path>
              </a:pathLst>
            </a:custGeom>
            <a:noFill/>
            <a:ln w="9525" cap="flat" cmpd="sng">
              <a:solidFill>
                <a:schemeClr val="tx1">
                  <a:alpha val="100000"/>
                </a:schemeClr>
              </a:solidFill>
              <a:prstDash val="solid"/>
              <a:headEnd type="stealth" w="sm" len="med"/>
              <a:tailEnd type="none" w="med" len="med"/>
            </a:ln>
          </p:spPr>
          <p:txBody>
            <a:bodyPr/>
            <a:lstStyle/>
            <a:p>
              <a:endParaRPr lang="zh-CN" altLang="en-US"/>
            </a:p>
          </p:txBody>
        </p:sp>
        <p:sp>
          <p:nvSpPr>
            <p:cNvPr id="312340" name="文本框 312339"/>
            <p:cNvSpPr txBox="1"/>
            <p:nvPr/>
          </p:nvSpPr>
          <p:spPr>
            <a:xfrm>
              <a:off x="4320" y="2880"/>
              <a:ext cx="817" cy="288"/>
            </a:xfrm>
            <a:prstGeom prst="rect">
              <a:avLst/>
            </a:prstGeom>
            <a:noFill/>
            <a:ln w="9525">
              <a:noFill/>
            </a:ln>
          </p:spPr>
          <p:txBody>
            <a:bodyPr>
              <a:spAutoFit/>
            </a:bodyPr>
            <a:lstStyle/>
            <a:p>
              <a:pPr eaLnBrk="1" hangingPunct="1"/>
              <a:r>
                <a:rPr lang="en-US" altLang="zh-CN" b="1" i="1">
                  <a:latin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sym typeface="Symbol" panose="05050102010706020507" pitchFamily="18" charset="2"/>
                </a:rPr>
                <a:t>u</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sym typeface="Symbol" panose="05050102010706020507" pitchFamily="18" charset="2"/>
                </a:rPr>
                <a:t>i</a:t>
              </a:r>
            </a:p>
          </p:txBody>
        </p:sp>
      </p:grpSp>
      <p:sp>
        <p:nvSpPr>
          <p:cNvPr id="312343" name="矩形 312342"/>
          <p:cNvSpPr/>
          <p:nvPr/>
        </p:nvSpPr>
        <p:spPr>
          <a:xfrm>
            <a:off x="6611938" y="4686300"/>
            <a:ext cx="1330325" cy="457200"/>
          </a:xfrm>
          <a:prstGeom prst="rect">
            <a:avLst/>
          </a:prstGeom>
          <a:noFill/>
          <a:ln w="9525">
            <a:noFill/>
          </a:ln>
        </p:spPr>
        <p:txBody>
          <a:bodyPr wrap="none" anchor="t">
            <a:spAutoFit/>
          </a:bodyPr>
          <a:lstStyle/>
          <a:p>
            <a:pPr algn="ct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u</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i</a:t>
            </a:r>
            <a:r>
              <a:rPr lang="zh-CN" altLang="zh-CN" b="1" dirty="0">
                <a:latin typeface="Times New Roman" panose="02020603050405020304" pitchFamily="18" charset="0"/>
                <a:sym typeface="Symbol" panose="05050102010706020507" pitchFamily="18" charset="2"/>
              </a:rPr>
              <a:t>同相</a:t>
            </a:r>
            <a:r>
              <a:rPr lang="en-US" altLang="zh-CN" b="1">
                <a:latin typeface="Times New Roman" panose="02020603050405020304" pitchFamily="18" charset="0"/>
                <a:sym typeface="Symbol" panose="05050102010706020507" pitchFamily="18" charset="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wd">
                                    <p:tmPct val="100000"/>
                                  </p:iterate>
                                  <p:childTnLst>
                                    <p:set>
                                      <p:cBhvr>
                                        <p:cTn id="6" dur="1" fill="hold">
                                          <p:stCondLst>
                                            <p:cond delay="0"/>
                                          </p:stCondLst>
                                        </p:cTn>
                                        <p:tgtEl>
                                          <p:spTgt spid="312322"/>
                                        </p:tgtEl>
                                        <p:attrNameLst>
                                          <p:attrName>style.visibility</p:attrName>
                                        </p:attrNameLst>
                                      </p:cBhvr>
                                      <p:to>
                                        <p:strVal val="visible"/>
                                      </p:to>
                                    </p:set>
                                    <p:anim calcmode="lin" valueType="num">
                                      <p:cBhvr additive="base">
                                        <p:cTn id="7" dur="300" fill="hold"/>
                                        <p:tgtEl>
                                          <p:spTgt spid="312322"/>
                                        </p:tgtEl>
                                        <p:attrNameLst>
                                          <p:attrName>ppt_x</p:attrName>
                                        </p:attrNameLst>
                                      </p:cBhvr>
                                      <p:tavLst>
                                        <p:tav tm="0">
                                          <p:val>
                                            <p:strVal val="0-#ppt_w/2"/>
                                          </p:val>
                                        </p:tav>
                                        <p:tav tm="100000">
                                          <p:val>
                                            <p:strVal val="#ppt_x"/>
                                          </p:val>
                                        </p:tav>
                                      </p:tavLst>
                                    </p:anim>
                                    <p:anim calcmode="lin" valueType="num">
                                      <p:cBhvr additive="base">
                                        <p:cTn id="8" dur="300" fill="hold"/>
                                        <p:tgtEl>
                                          <p:spTgt spid="3123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2323"/>
                                        </p:tgtEl>
                                        <p:attrNameLst>
                                          <p:attrName>style.visibility</p:attrName>
                                        </p:attrNameLst>
                                      </p:cBhvr>
                                      <p:to>
                                        <p:strVal val="visible"/>
                                      </p:to>
                                    </p:set>
                                    <p:anim calcmode="lin" valueType="num">
                                      <p:cBhvr additive="base">
                                        <p:cTn id="13" dur="500" fill="hold"/>
                                        <p:tgtEl>
                                          <p:spTgt spid="312323"/>
                                        </p:tgtEl>
                                        <p:attrNameLst>
                                          <p:attrName>ppt_x</p:attrName>
                                        </p:attrNameLst>
                                      </p:cBhvr>
                                      <p:tavLst>
                                        <p:tav tm="0">
                                          <p:val>
                                            <p:strVal val="0-#ppt_w/2"/>
                                          </p:val>
                                        </p:tav>
                                        <p:tav tm="100000">
                                          <p:val>
                                            <p:strVal val="#ppt_x"/>
                                          </p:val>
                                        </p:tav>
                                      </p:tavLst>
                                    </p:anim>
                                    <p:anim calcmode="lin" valueType="num">
                                      <p:cBhvr additive="base">
                                        <p:cTn id="14" dur="500" fill="hold"/>
                                        <p:tgtEl>
                                          <p:spTgt spid="3123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2333"/>
                                        </p:tgtEl>
                                        <p:attrNameLst>
                                          <p:attrName>style.visibility</p:attrName>
                                        </p:attrNameLst>
                                      </p:cBhvr>
                                      <p:to>
                                        <p:strVal val="visible"/>
                                      </p:to>
                                    </p:set>
                                    <p:anim calcmode="lin" valueType="num">
                                      <p:cBhvr additive="base">
                                        <p:cTn id="19" dur="500" fill="hold"/>
                                        <p:tgtEl>
                                          <p:spTgt spid="312333"/>
                                        </p:tgtEl>
                                        <p:attrNameLst>
                                          <p:attrName>ppt_x</p:attrName>
                                        </p:attrNameLst>
                                      </p:cBhvr>
                                      <p:tavLst>
                                        <p:tav tm="0">
                                          <p:val>
                                            <p:strVal val="0-#ppt_w/2"/>
                                          </p:val>
                                        </p:tav>
                                        <p:tav tm="100000">
                                          <p:val>
                                            <p:strVal val="#ppt_x"/>
                                          </p:val>
                                        </p:tav>
                                      </p:tavLst>
                                    </p:anim>
                                    <p:anim calcmode="lin" valueType="num">
                                      <p:cBhvr additive="base">
                                        <p:cTn id="20" dur="500" fill="hold"/>
                                        <p:tgtEl>
                                          <p:spTgt spid="31233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2343"/>
                                        </p:tgtEl>
                                        <p:attrNameLst>
                                          <p:attrName>style.visibility</p:attrName>
                                        </p:attrNameLst>
                                      </p:cBhvr>
                                      <p:to>
                                        <p:strVal val="visible"/>
                                      </p:to>
                                    </p:set>
                                    <p:anim calcmode="lin" valueType="num">
                                      <p:cBhvr additive="base">
                                        <p:cTn id="25" dur="500" fill="hold"/>
                                        <p:tgtEl>
                                          <p:spTgt spid="312343"/>
                                        </p:tgtEl>
                                        <p:attrNameLst>
                                          <p:attrName>ppt_x</p:attrName>
                                        </p:attrNameLst>
                                      </p:cBhvr>
                                      <p:tavLst>
                                        <p:tav tm="0">
                                          <p:val>
                                            <p:strVal val="0-#ppt_w/2"/>
                                          </p:val>
                                        </p:tav>
                                        <p:tav tm="100000">
                                          <p:val>
                                            <p:strVal val="#ppt_x"/>
                                          </p:val>
                                        </p:tav>
                                      </p:tavLst>
                                    </p:anim>
                                    <p:anim calcmode="lin" valueType="num">
                                      <p:cBhvr additive="base">
                                        <p:cTn id="26" dur="500" fill="hold"/>
                                        <p:tgtEl>
                                          <p:spTgt spid="3123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p:bldP spid="3123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文本框 325635"/>
          <p:cNvSpPr txBox="1"/>
          <p:nvPr/>
        </p:nvSpPr>
        <p:spPr>
          <a:xfrm>
            <a:off x="423863" y="476250"/>
            <a:ext cx="4288814" cy="461665"/>
          </a:xfrm>
          <a:prstGeom prst="rect">
            <a:avLst/>
          </a:prstGeom>
          <a:noFill/>
          <a:ln w="9525">
            <a:noFill/>
          </a:ln>
        </p:spPr>
        <p:txBody>
          <a:bodyPr wrap="square">
            <a:spAutoFit/>
          </a:bodyPr>
          <a:lstStyle/>
          <a:p>
            <a:pPr eaLnBrk="1" hangingPunct="1">
              <a:spcBef>
                <a:spcPct val="0"/>
              </a:spcBef>
            </a:pPr>
            <a:r>
              <a:rPr lang="zh-CN" altLang="en-US" b="1" dirty="0">
                <a:solidFill>
                  <a:srgbClr val="FF0000"/>
                </a:solidFill>
                <a:latin typeface="Times New Roman" panose="02020603050405020304" pitchFamily="18" charset="0"/>
              </a:rPr>
              <a:t>二、功率（指一般电路）</a:t>
            </a:r>
          </a:p>
        </p:txBody>
      </p:sp>
      <p:sp>
        <p:nvSpPr>
          <p:cNvPr id="325637" name="矩形 325636"/>
          <p:cNvSpPr/>
          <p:nvPr/>
        </p:nvSpPr>
        <p:spPr>
          <a:xfrm>
            <a:off x="719138" y="1104900"/>
            <a:ext cx="7239000" cy="1735138"/>
          </a:xfrm>
          <a:prstGeom prst="rect">
            <a:avLst/>
          </a:prstGeom>
          <a:noFill/>
          <a:ln w="19050">
            <a:noFill/>
          </a:ln>
        </p:spPr>
        <p:txBody>
          <a:bodyPr anchor="ctr">
            <a:spAutoFit/>
          </a:bodyPr>
          <a:lstStyle/>
          <a:p>
            <a:pPr>
              <a:lnSpc>
                <a:spcPct val="150000"/>
              </a:lnSpc>
              <a:spcBef>
                <a:spcPct val="0"/>
              </a:spcBef>
            </a:pPr>
            <a:r>
              <a:rPr lang="en-US" altLang="zh-CN" b="1" dirty="0">
                <a:solidFill>
                  <a:srgbClr val="FF0000"/>
                </a:solidFill>
                <a:latin typeface="Times New Roman" panose="02020603050405020304" pitchFamily="18" charset="0"/>
              </a:rPr>
              <a:t>1</a:t>
            </a:r>
            <a:r>
              <a:rPr lang="zh-CN" altLang="en-US" b="1" dirty="0">
                <a:solidFill>
                  <a:srgbClr val="FF0000"/>
                </a:solidFill>
                <a:latin typeface="Times New Roman" panose="02020603050405020304" pitchFamily="18" charset="0"/>
              </a:rPr>
              <a:t>、</a:t>
            </a:r>
            <a:r>
              <a:rPr lang="zh-CN" altLang="en-US" b="1" dirty="0">
                <a:latin typeface="Times New Roman" panose="02020603050405020304" pitchFamily="18" charset="0"/>
              </a:rPr>
              <a:t>在任一瞬间，电压</a:t>
            </a:r>
            <a:r>
              <a:rPr lang="en-US" altLang="zh-CN" b="1" i="1">
                <a:latin typeface="Times New Roman" panose="02020603050405020304" pitchFamily="18" charset="0"/>
              </a:rPr>
              <a:t>u</a:t>
            </a:r>
            <a:r>
              <a:rPr lang="zh-CN" altLang="en-US" b="1" dirty="0">
                <a:latin typeface="Times New Roman" panose="02020603050405020304" pitchFamily="18" charset="0"/>
              </a:rPr>
              <a:t>与电流</a:t>
            </a:r>
            <a:r>
              <a:rPr lang="en-US" altLang="zh-CN" b="1" i="1">
                <a:latin typeface="Times New Roman" panose="02020603050405020304" pitchFamily="18" charset="0"/>
              </a:rPr>
              <a:t>i</a:t>
            </a:r>
            <a:r>
              <a:rPr lang="zh-CN" altLang="en-US" b="1" dirty="0">
                <a:latin typeface="Times New Roman" panose="02020603050405020304" pitchFamily="18" charset="0"/>
              </a:rPr>
              <a:t>瞬时值的乘积，表示电路在该瞬间吸收或发出的功率，称为</a:t>
            </a:r>
            <a:r>
              <a:rPr lang="zh-CN" altLang="en-US" b="1" dirty="0">
                <a:solidFill>
                  <a:srgbClr val="FF0000"/>
                </a:solidFill>
                <a:latin typeface="Times New Roman" panose="02020603050405020304" pitchFamily="18" charset="0"/>
              </a:rPr>
              <a:t>瞬时功率</a:t>
            </a:r>
            <a:r>
              <a:rPr lang="en-US" altLang="zh-CN" b="1">
                <a:latin typeface="Times New Roman" panose="02020603050405020304" pitchFamily="18" charset="0"/>
              </a:rPr>
              <a:t>( Instantaneous Power) </a:t>
            </a:r>
          </a:p>
        </p:txBody>
      </p:sp>
      <p:sp>
        <p:nvSpPr>
          <p:cNvPr id="325639" name="矩形 325638"/>
          <p:cNvSpPr/>
          <p:nvPr/>
        </p:nvSpPr>
        <p:spPr>
          <a:xfrm>
            <a:off x="3462338" y="3168650"/>
            <a:ext cx="1323975" cy="519113"/>
          </a:xfrm>
          <a:prstGeom prst="rect">
            <a:avLst/>
          </a:prstGeom>
          <a:solidFill>
            <a:srgbClr val="00FF00"/>
          </a:solidFill>
          <a:ln w="19050">
            <a:noFill/>
          </a:ln>
        </p:spPr>
        <p:txBody>
          <a:bodyPr anchor="ctr">
            <a:spAutoFit/>
          </a:bodyPr>
          <a:lstStyle/>
          <a:p>
            <a:pPr algn="ctr">
              <a:spcBef>
                <a:spcPct val="0"/>
              </a:spcBef>
            </a:pPr>
            <a:r>
              <a:rPr lang="en-US" altLang="zh-CN" sz="2800" b="1" i="1">
                <a:latin typeface="Times New Roman" panose="02020603050405020304" pitchFamily="18" charset="0"/>
              </a:rPr>
              <a:t>p </a:t>
            </a:r>
            <a:r>
              <a:rPr lang="en-US" altLang="zh-CN" sz="2800" b="1">
                <a:latin typeface="Times New Roman" panose="02020603050405020304" pitchFamily="18" charset="0"/>
              </a:rPr>
              <a:t>= </a:t>
            </a:r>
            <a:r>
              <a:rPr lang="en-US" altLang="zh-CN" sz="2800" b="1" i="1" err="1">
                <a:latin typeface="Times New Roman" panose="02020603050405020304" pitchFamily="18" charset="0"/>
              </a:rPr>
              <a:t>ui</a:t>
            </a:r>
            <a:endParaRPr lang="en-US" altLang="zh-CN" sz="2800" b="1" i="1">
              <a:latin typeface="Times New Roman" panose="02020603050405020304" pitchFamily="18" charset="0"/>
            </a:endParaRPr>
          </a:p>
        </p:txBody>
      </p:sp>
      <p:grpSp>
        <p:nvGrpSpPr>
          <p:cNvPr id="325640" name="组合 325639"/>
          <p:cNvGrpSpPr/>
          <p:nvPr/>
        </p:nvGrpSpPr>
        <p:grpSpPr>
          <a:xfrm>
            <a:off x="782638" y="3752850"/>
            <a:ext cx="1631950" cy="1752600"/>
            <a:chOff x="567" y="864"/>
            <a:chExt cx="1028" cy="1104"/>
          </a:xfrm>
        </p:grpSpPr>
        <p:sp>
          <p:nvSpPr>
            <p:cNvPr id="325641" name="直接连接符 325640"/>
            <p:cNvSpPr/>
            <p:nvPr/>
          </p:nvSpPr>
          <p:spPr>
            <a:xfrm>
              <a:off x="1284" y="1212"/>
              <a:ext cx="0" cy="720"/>
            </a:xfrm>
            <a:prstGeom prst="line">
              <a:avLst/>
            </a:prstGeom>
            <a:ln w="19050" cap="flat" cmpd="sng">
              <a:solidFill>
                <a:schemeClr val="tx1"/>
              </a:solidFill>
              <a:prstDash val="solid"/>
              <a:headEnd type="none" w="med" len="med"/>
              <a:tailEnd type="none" w="med" len="med"/>
            </a:ln>
          </p:spPr>
        </p:sp>
        <p:sp>
          <p:nvSpPr>
            <p:cNvPr id="325642" name="矩形 325641"/>
            <p:cNvSpPr/>
            <p:nvPr/>
          </p:nvSpPr>
          <p:spPr>
            <a:xfrm>
              <a:off x="1224" y="140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25643" name="直接连接符 325642"/>
            <p:cNvSpPr/>
            <p:nvPr/>
          </p:nvSpPr>
          <p:spPr>
            <a:xfrm>
              <a:off x="708" y="1212"/>
              <a:ext cx="576" cy="0"/>
            </a:xfrm>
            <a:prstGeom prst="line">
              <a:avLst/>
            </a:prstGeom>
            <a:ln w="19050" cap="flat" cmpd="sng">
              <a:solidFill>
                <a:schemeClr val="tx1"/>
              </a:solidFill>
              <a:prstDash val="solid"/>
              <a:headEnd type="none" w="med" len="med"/>
              <a:tailEnd type="none" w="med" len="med"/>
            </a:ln>
          </p:spPr>
        </p:sp>
        <p:sp>
          <p:nvSpPr>
            <p:cNvPr id="325644" name="直接连接符 325643"/>
            <p:cNvSpPr/>
            <p:nvPr/>
          </p:nvSpPr>
          <p:spPr>
            <a:xfrm>
              <a:off x="708" y="1932"/>
              <a:ext cx="576" cy="0"/>
            </a:xfrm>
            <a:prstGeom prst="line">
              <a:avLst/>
            </a:prstGeom>
            <a:ln w="19050" cap="flat" cmpd="sng">
              <a:solidFill>
                <a:schemeClr val="tx1"/>
              </a:solidFill>
              <a:prstDash val="solid"/>
              <a:headEnd type="none" w="med" len="med"/>
              <a:tailEnd type="none" w="med" len="med"/>
            </a:ln>
          </p:spPr>
        </p:sp>
        <p:sp>
          <p:nvSpPr>
            <p:cNvPr id="325645" name="文本框 325644"/>
            <p:cNvSpPr txBox="1"/>
            <p:nvPr/>
          </p:nvSpPr>
          <p:spPr>
            <a:xfrm>
              <a:off x="567" y="1440"/>
              <a:ext cx="489" cy="288"/>
            </a:xfrm>
            <a:prstGeom prst="rect">
              <a:avLst/>
            </a:prstGeom>
            <a:noFill/>
            <a:ln w="9525">
              <a:noFill/>
            </a:ln>
          </p:spPr>
          <p:txBody>
            <a:bodyPr wrap="none" anchor="t">
              <a:spAutoFit/>
            </a:bodyPr>
            <a:lstStyle/>
            <a:p>
              <a:pPr eaLnBrk="1" hangingPunct="1">
                <a:spcBef>
                  <a:spcPct val="0"/>
                </a:spcBef>
              </a:pPr>
              <a:r>
                <a:rPr lang="en-US" altLang="zh-CN" b="1" i="1" err="1">
                  <a:latin typeface="Times New Roman" panose="02020603050405020304" pitchFamily="18" charset="0"/>
                </a:rPr>
                <a:t>u</a:t>
              </a:r>
              <a:r>
                <a:rPr lang="en-US" altLang="zh-CN" b="1" i="1" baseline="-25000" err="1">
                  <a:latin typeface="Times New Roman" panose="02020603050405020304" pitchFamily="18" charset="0"/>
                </a:rPr>
                <a:t>R</a:t>
              </a:r>
              <a:r>
                <a:rPr lang="en-US" altLang="zh-CN" b="1" err="1">
                  <a:latin typeface="Times New Roman" panose="02020603050405020304" pitchFamily="18" charset="0"/>
                </a:rPr>
                <a:t>(</a:t>
              </a:r>
              <a:r>
                <a:rPr lang="en-US" altLang="zh-CN" b="1" i="1" err="1">
                  <a:latin typeface="Times New Roman" panose="02020603050405020304" pitchFamily="18" charset="0"/>
                </a:rPr>
                <a:t>t</a:t>
              </a:r>
              <a:r>
                <a:rPr lang="en-US" altLang="zh-CN" b="1">
                  <a:latin typeface="Times New Roman" panose="02020603050405020304" pitchFamily="18" charset="0"/>
                </a:rPr>
                <a:t>)</a:t>
              </a:r>
            </a:p>
          </p:txBody>
        </p:sp>
        <p:sp>
          <p:nvSpPr>
            <p:cNvPr id="325646" name="直接连接符 325645"/>
            <p:cNvSpPr/>
            <p:nvPr/>
          </p:nvSpPr>
          <p:spPr>
            <a:xfrm>
              <a:off x="732" y="1152"/>
              <a:ext cx="288" cy="0"/>
            </a:xfrm>
            <a:prstGeom prst="line">
              <a:avLst/>
            </a:prstGeom>
            <a:ln w="9525" cap="flat" cmpd="sng">
              <a:solidFill>
                <a:schemeClr val="tx1"/>
              </a:solidFill>
              <a:prstDash val="solid"/>
              <a:headEnd type="none" w="med" len="med"/>
              <a:tailEnd type="stealth" w="sm" len="med"/>
            </a:ln>
          </p:spPr>
        </p:sp>
        <p:sp>
          <p:nvSpPr>
            <p:cNvPr id="325647" name="文本框 325646"/>
            <p:cNvSpPr txBox="1"/>
            <p:nvPr/>
          </p:nvSpPr>
          <p:spPr>
            <a:xfrm>
              <a:off x="696" y="864"/>
              <a:ext cx="350"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i</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a:latin typeface="Times New Roman" panose="02020603050405020304" pitchFamily="18" charset="0"/>
                </a:rPr>
                <a:t>)</a:t>
              </a:r>
            </a:p>
          </p:txBody>
        </p:sp>
        <p:sp>
          <p:nvSpPr>
            <p:cNvPr id="325648" name="文本框 325647"/>
            <p:cNvSpPr txBox="1"/>
            <p:nvPr/>
          </p:nvSpPr>
          <p:spPr>
            <a:xfrm>
              <a:off x="1351" y="140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325649" name="椭圆 325648"/>
            <p:cNvSpPr/>
            <p:nvPr/>
          </p:nvSpPr>
          <p:spPr>
            <a:xfrm>
              <a:off x="672" y="192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25650" name="椭圆 325649"/>
            <p:cNvSpPr/>
            <p:nvPr/>
          </p:nvSpPr>
          <p:spPr>
            <a:xfrm>
              <a:off x="672" y="120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25651" name="文本框 325650"/>
            <p:cNvSpPr txBox="1"/>
            <p:nvPr/>
          </p:nvSpPr>
          <p:spPr>
            <a:xfrm>
              <a:off x="592" y="1200"/>
              <a:ext cx="225" cy="288"/>
            </a:xfrm>
            <a:prstGeom prst="rect">
              <a:avLst/>
            </a:prstGeom>
            <a:noFill/>
            <a:ln w="9525">
              <a:noFill/>
            </a:ln>
          </p:spPr>
          <p:txBody>
            <a:bodyPr wrap="none" anchor="t">
              <a:spAutoFit/>
            </a:bodyPr>
            <a:lstStyle/>
            <a:p>
              <a:pPr eaLnBrk="1" hangingPunct="1"/>
              <a:r>
                <a:rPr lang="en-US" altLang="zh-CN" b="1">
                  <a:latin typeface="Times New Roman" panose="02020603050405020304" pitchFamily="18" charset="0"/>
                </a:rPr>
                <a:t>+</a:t>
              </a:r>
            </a:p>
          </p:txBody>
        </p:sp>
        <p:sp>
          <p:nvSpPr>
            <p:cNvPr id="325652" name="文本框 325651"/>
            <p:cNvSpPr txBox="1"/>
            <p:nvPr/>
          </p:nvSpPr>
          <p:spPr>
            <a:xfrm>
              <a:off x="604" y="1680"/>
              <a:ext cx="212" cy="288"/>
            </a:xfrm>
            <a:prstGeom prst="rect">
              <a:avLst/>
            </a:prstGeom>
            <a:noFill/>
            <a:ln w="9525">
              <a:noFill/>
            </a:ln>
          </p:spPr>
          <p:txBody>
            <a:bodyPr wrap="none" anchor="t">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grpSp>
        <p:nvGrpSpPr>
          <p:cNvPr id="325653" name="组合 325652"/>
          <p:cNvGrpSpPr/>
          <p:nvPr/>
        </p:nvGrpSpPr>
        <p:grpSpPr>
          <a:xfrm>
            <a:off x="2940050" y="4210050"/>
            <a:ext cx="5099050" cy="1014413"/>
            <a:chOff x="1903" y="1278"/>
            <a:chExt cx="3212" cy="639"/>
          </a:xfrm>
        </p:grpSpPr>
        <p:graphicFrame>
          <p:nvGraphicFramePr>
            <p:cNvPr id="325654" name="对象 325653"/>
            <p:cNvGraphicFramePr/>
            <p:nvPr/>
          </p:nvGraphicFramePr>
          <p:xfrm>
            <a:off x="1921" y="1278"/>
            <a:ext cx="3143" cy="341"/>
          </p:xfrm>
          <a:graphic>
            <a:graphicData uri="http://schemas.openxmlformats.org/presentationml/2006/ole">
              <mc:AlternateContent xmlns:mc="http://schemas.openxmlformats.org/markup-compatibility/2006">
                <mc:Choice xmlns:v="urn:schemas-microsoft-com:vml" Requires="v">
                  <p:oleObj spid="_x0000_s25713" r:id="rId3" imgW="3135630" imgH="342900" progId="Equation.DSMT4">
                    <p:embed/>
                  </p:oleObj>
                </mc:Choice>
                <mc:Fallback>
                  <p:oleObj r:id="rId3" imgW="3135630" imgH="342900" progId="Equation.DSMT4">
                    <p:embed/>
                    <p:pic>
                      <p:nvPicPr>
                        <p:cNvPr id="0" name="图片 3338"/>
                        <p:cNvPicPr/>
                        <p:nvPr/>
                      </p:nvPicPr>
                      <p:blipFill>
                        <a:blip r:embed="rId4"/>
                        <a:stretch>
                          <a:fillRect/>
                        </a:stretch>
                      </p:blipFill>
                      <p:spPr>
                        <a:xfrm>
                          <a:off x="1921" y="1278"/>
                          <a:ext cx="3143" cy="341"/>
                        </a:xfrm>
                        <a:prstGeom prst="rect">
                          <a:avLst/>
                        </a:prstGeom>
                        <a:noFill/>
                        <a:ln w="38100">
                          <a:noFill/>
                          <a:miter/>
                        </a:ln>
                      </p:spPr>
                    </p:pic>
                  </p:oleObj>
                </mc:Fallback>
              </mc:AlternateContent>
            </a:graphicData>
          </a:graphic>
        </p:graphicFrame>
        <p:graphicFrame>
          <p:nvGraphicFramePr>
            <p:cNvPr id="325655" name="对象 325654"/>
            <p:cNvGraphicFramePr/>
            <p:nvPr/>
          </p:nvGraphicFramePr>
          <p:xfrm>
            <a:off x="1903" y="1613"/>
            <a:ext cx="3212" cy="304"/>
          </p:xfrm>
          <a:graphic>
            <a:graphicData uri="http://schemas.openxmlformats.org/presentationml/2006/ole">
              <mc:AlternateContent xmlns:mc="http://schemas.openxmlformats.org/markup-compatibility/2006">
                <mc:Choice xmlns:v="urn:schemas-microsoft-com:vml" Requires="v">
                  <p:oleObj spid="_x0000_s25714" r:id="rId5" imgW="3592830" imgH="342900" progId="Equation.DSMT4">
                    <p:embed/>
                  </p:oleObj>
                </mc:Choice>
                <mc:Fallback>
                  <p:oleObj r:id="rId5" imgW="3592830" imgH="342900" progId="Equation.DSMT4">
                    <p:embed/>
                    <p:pic>
                      <p:nvPicPr>
                        <p:cNvPr id="0" name="图片 3339"/>
                        <p:cNvPicPr/>
                        <p:nvPr/>
                      </p:nvPicPr>
                      <p:blipFill>
                        <a:blip r:embed="rId6"/>
                        <a:stretch>
                          <a:fillRect/>
                        </a:stretch>
                      </p:blipFill>
                      <p:spPr>
                        <a:xfrm>
                          <a:off x="1903" y="1613"/>
                          <a:ext cx="3212" cy="304"/>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7"/>
                                        </p:tgtEl>
                                        <p:attrNameLst>
                                          <p:attrName>style.visibility</p:attrName>
                                        </p:attrNameLst>
                                      </p:cBhvr>
                                      <p:to>
                                        <p:strVal val="visible"/>
                                      </p:to>
                                    </p:set>
                                    <p:animEffect transition="in" filter="blinds(horizontal)">
                                      <p:cBhvr>
                                        <p:cTn id="7" dur="500"/>
                                        <p:tgtEl>
                                          <p:spTgt spid="3256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25639"/>
                                        </p:tgtEl>
                                        <p:attrNameLst>
                                          <p:attrName>style.visibility</p:attrName>
                                        </p:attrNameLst>
                                      </p:cBhvr>
                                      <p:to>
                                        <p:strVal val="visible"/>
                                      </p:to>
                                    </p:set>
                                    <p:anim calcmode="lin" valueType="num">
                                      <p:cBhvr additive="base">
                                        <p:cTn id="12" dur="500" fill="hold"/>
                                        <p:tgtEl>
                                          <p:spTgt spid="325639"/>
                                        </p:tgtEl>
                                        <p:attrNameLst>
                                          <p:attrName>ppt_x</p:attrName>
                                        </p:attrNameLst>
                                      </p:cBhvr>
                                      <p:tavLst>
                                        <p:tav tm="0">
                                          <p:val>
                                            <p:strVal val="0-#ppt_w/2"/>
                                          </p:val>
                                        </p:tav>
                                        <p:tav tm="100000">
                                          <p:val>
                                            <p:strVal val="#ppt_x"/>
                                          </p:val>
                                        </p:tav>
                                      </p:tavLst>
                                    </p:anim>
                                    <p:anim calcmode="lin" valueType="num">
                                      <p:cBhvr additive="base">
                                        <p:cTn id="13" dur="500" fill="hold"/>
                                        <p:tgtEl>
                                          <p:spTgt spid="32563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25640"/>
                                        </p:tgtEl>
                                        <p:attrNameLst>
                                          <p:attrName>style.visibility</p:attrName>
                                        </p:attrNameLst>
                                      </p:cBhvr>
                                      <p:to>
                                        <p:strVal val="visible"/>
                                      </p:to>
                                    </p:set>
                                    <p:anim calcmode="lin" valueType="num">
                                      <p:cBhvr additive="base">
                                        <p:cTn id="18" dur="500" fill="hold"/>
                                        <p:tgtEl>
                                          <p:spTgt spid="325640"/>
                                        </p:tgtEl>
                                        <p:attrNameLst>
                                          <p:attrName>ppt_x</p:attrName>
                                        </p:attrNameLst>
                                      </p:cBhvr>
                                      <p:tavLst>
                                        <p:tav tm="0">
                                          <p:val>
                                            <p:strVal val="0-#ppt_w/2"/>
                                          </p:val>
                                        </p:tav>
                                        <p:tav tm="100000">
                                          <p:val>
                                            <p:strVal val="#ppt_x"/>
                                          </p:val>
                                        </p:tav>
                                      </p:tavLst>
                                    </p:anim>
                                    <p:anim calcmode="lin" valueType="num">
                                      <p:cBhvr additive="base">
                                        <p:cTn id="19" dur="500" fill="hold"/>
                                        <p:tgtEl>
                                          <p:spTgt spid="32564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25653"/>
                                        </p:tgtEl>
                                        <p:attrNameLst>
                                          <p:attrName>style.visibility</p:attrName>
                                        </p:attrNameLst>
                                      </p:cBhvr>
                                      <p:to>
                                        <p:strVal val="visible"/>
                                      </p:to>
                                    </p:set>
                                    <p:anim calcmode="lin" valueType="num">
                                      <p:cBhvr additive="base">
                                        <p:cTn id="24" dur="500" fill="hold"/>
                                        <p:tgtEl>
                                          <p:spTgt spid="325653"/>
                                        </p:tgtEl>
                                        <p:attrNameLst>
                                          <p:attrName>ppt_x</p:attrName>
                                        </p:attrNameLst>
                                      </p:cBhvr>
                                      <p:tavLst>
                                        <p:tav tm="0">
                                          <p:val>
                                            <p:strVal val="1+#ppt_w/2"/>
                                          </p:val>
                                        </p:tav>
                                        <p:tav tm="100000">
                                          <p:val>
                                            <p:strVal val="#ppt_x"/>
                                          </p:val>
                                        </p:tav>
                                      </p:tavLst>
                                    </p:anim>
                                    <p:anim calcmode="lin" valueType="num">
                                      <p:cBhvr additive="base">
                                        <p:cTn id="25" dur="500" fill="hold"/>
                                        <p:tgtEl>
                                          <p:spTgt spid="3256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p:bldP spid="32563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文本框 318465"/>
          <p:cNvSpPr txBox="1"/>
          <p:nvPr/>
        </p:nvSpPr>
        <p:spPr>
          <a:xfrm>
            <a:off x="625475" y="800100"/>
            <a:ext cx="7423150" cy="457200"/>
          </a:xfrm>
          <a:prstGeom prst="rect">
            <a:avLst/>
          </a:prstGeom>
          <a:noFill/>
          <a:ln w="12700">
            <a:noFill/>
          </a:ln>
        </p:spPr>
        <p:txBody>
          <a:bodyPr wrap="none" anchor="ctr">
            <a:spAutoFit/>
          </a:bodyPr>
          <a:lstStyle/>
          <a:p>
            <a:pPr eaLnBrk="1" hangingPunct="1">
              <a:spcBef>
                <a:spcPct val="0"/>
              </a:spcBef>
            </a:pPr>
            <a:r>
              <a:rPr lang="zh-CN" altLang="zh-CN" b="1" dirty="0">
                <a:latin typeface="Times New Roman" panose="02020603050405020304" pitchFamily="18" charset="0"/>
              </a:rPr>
              <a:t>电压</a:t>
            </a:r>
            <a:r>
              <a:rPr lang="en-US" altLang="zh-CN" b="1" i="1">
                <a:latin typeface="Times New Roman" panose="02020603050405020304" pitchFamily="18" charset="0"/>
              </a:rPr>
              <a:t>u</a:t>
            </a:r>
            <a:r>
              <a:rPr lang="zh-CN" altLang="en-US" b="1" dirty="0">
                <a:latin typeface="Times New Roman" panose="02020603050405020304" pitchFamily="18" charset="0"/>
              </a:rPr>
              <a:t>、电流</a:t>
            </a:r>
            <a:r>
              <a:rPr lang="en-US" altLang="zh-CN" b="1" i="1">
                <a:latin typeface="Times New Roman" panose="02020603050405020304" pitchFamily="18" charset="0"/>
              </a:rPr>
              <a:t>i</a:t>
            </a:r>
            <a:r>
              <a:rPr lang="zh-CN" altLang="en-US" b="1" dirty="0">
                <a:latin typeface="Times New Roman" panose="02020603050405020304" pitchFamily="18" charset="0"/>
              </a:rPr>
              <a:t>取关联参考方向，则</a:t>
            </a:r>
            <a:r>
              <a:rPr lang="en-US" altLang="zh-CN" b="1" i="1">
                <a:latin typeface="Times New Roman" panose="02020603050405020304" pitchFamily="18" charset="0"/>
              </a:rPr>
              <a:t>R</a:t>
            </a:r>
            <a:r>
              <a:rPr lang="zh-CN" altLang="en-US" b="1" dirty="0">
                <a:latin typeface="Times New Roman" panose="02020603050405020304" pitchFamily="18" charset="0"/>
              </a:rPr>
              <a:t>吸收的瞬时功率为 </a:t>
            </a:r>
            <a:endParaRPr lang="zh-CN" altLang="en-US" b="1">
              <a:latin typeface="Times New Roman" panose="02020603050405020304" pitchFamily="18" charset="0"/>
            </a:endParaRPr>
          </a:p>
        </p:txBody>
      </p:sp>
      <p:graphicFrame>
        <p:nvGraphicFramePr>
          <p:cNvPr id="318492" name="对象 318491"/>
          <p:cNvGraphicFramePr/>
          <p:nvPr/>
        </p:nvGraphicFramePr>
        <p:xfrm>
          <a:off x="1639888" y="1592263"/>
          <a:ext cx="4662487" cy="500062"/>
        </p:xfrm>
        <a:graphic>
          <a:graphicData uri="http://schemas.openxmlformats.org/presentationml/2006/ole">
            <mc:AlternateContent xmlns:mc="http://schemas.openxmlformats.org/markup-compatibility/2006">
              <mc:Choice xmlns:v="urn:schemas-microsoft-com:vml" Requires="v">
                <p:oleObj spid="_x0000_s26680" r:id="rId3" imgW="2716530" imgH="292100" progId="Equation.DSMT4">
                  <p:embed/>
                </p:oleObj>
              </mc:Choice>
              <mc:Fallback>
                <p:oleObj r:id="rId3" imgW="2716530" imgH="292100" progId="Equation.DSMT4">
                  <p:embed/>
                  <p:pic>
                    <p:nvPicPr>
                      <p:cNvPr id="0" name="图片 3340"/>
                      <p:cNvPicPr/>
                      <p:nvPr/>
                    </p:nvPicPr>
                    <p:blipFill>
                      <a:blip r:embed="rId4"/>
                      <a:stretch>
                        <a:fillRect/>
                      </a:stretch>
                    </p:blipFill>
                    <p:spPr>
                      <a:xfrm>
                        <a:off x="1639888" y="1592263"/>
                        <a:ext cx="4662487" cy="500062"/>
                      </a:xfrm>
                      <a:prstGeom prst="rect">
                        <a:avLst/>
                      </a:prstGeom>
                      <a:solidFill>
                        <a:srgbClr val="00FF00"/>
                      </a:solidFill>
                      <a:ln w="38100">
                        <a:noFill/>
                        <a:miter/>
                      </a:ln>
                    </p:spPr>
                  </p:pic>
                </p:oleObj>
              </mc:Fallback>
            </mc:AlternateContent>
          </a:graphicData>
        </a:graphic>
      </p:graphicFrame>
      <p:sp>
        <p:nvSpPr>
          <p:cNvPr id="318520" name="文本框 318519"/>
          <p:cNvSpPr txBox="1"/>
          <p:nvPr/>
        </p:nvSpPr>
        <p:spPr>
          <a:xfrm>
            <a:off x="5219700" y="2976563"/>
            <a:ext cx="3660775" cy="3342453"/>
          </a:xfrm>
          <a:prstGeom prst="rect">
            <a:avLst/>
          </a:prstGeom>
          <a:noFill/>
          <a:ln w="9525">
            <a:noFill/>
          </a:ln>
        </p:spPr>
        <p:txBody>
          <a:bodyPr>
            <a:spAutoFit/>
          </a:bodyPr>
          <a:lstStyle/>
          <a:p>
            <a:pPr marL="381000" indent="-381000" algn="just" eaLnBrk="1" hangingPunct="1">
              <a:lnSpc>
                <a:spcPct val="130000"/>
              </a:lnSpc>
              <a:buFont typeface="Symbol" panose="05050102010706020507" pitchFamily="18" charset="2"/>
              <a:buChar char="·"/>
            </a:pPr>
            <a:r>
              <a:rPr lang="en-US" altLang="zh-CN" b="1" i="1" dirty="0">
                <a:latin typeface="Times New Roman" panose="02020603050405020304" pitchFamily="18" charset="0"/>
              </a:rPr>
              <a:t>p</a:t>
            </a:r>
            <a:r>
              <a:rPr lang="zh-CN" altLang="en-US" b="1" dirty="0">
                <a:latin typeface="Times New Roman" panose="02020603050405020304" pitchFamily="18" charset="0"/>
              </a:rPr>
              <a:t>有两个分量：</a:t>
            </a:r>
            <a:r>
              <a:rPr lang="zh-CN" altLang="en-US" b="1" dirty="0">
                <a:solidFill>
                  <a:srgbClr val="660033"/>
                </a:solidFill>
                <a:latin typeface="Times New Roman" panose="02020603050405020304" pitchFamily="18" charset="0"/>
              </a:rPr>
              <a:t>恒定量</a:t>
            </a:r>
            <a:r>
              <a:rPr lang="zh-CN" altLang="en-US" b="1" dirty="0">
                <a:latin typeface="Times New Roman" panose="02020603050405020304" pitchFamily="18" charset="0"/>
              </a:rPr>
              <a:t>和</a:t>
            </a:r>
            <a:r>
              <a:rPr lang="zh-CN" altLang="en-US" b="1" dirty="0">
                <a:solidFill>
                  <a:srgbClr val="660033"/>
                </a:solidFill>
                <a:latin typeface="Times New Roman" panose="02020603050405020304" pitchFamily="18" charset="0"/>
              </a:rPr>
              <a:t>双倍频率的正弦量</a:t>
            </a:r>
            <a:r>
              <a:rPr lang="zh-CN" altLang="en-US" b="1" dirty="0">
                <a:latin typeface="Times New Roman" panose="02020603050405020304" pitchFamily="18" charset="0"/>
              </a:rPr>
              <a:t>。</a:t>
            </a:r>
          </a:p>
          <a:p>
            <a:pPr marL="381000" indent="-381000" algn="just" eaLnBrk="1" hangingPunct="1">
              <a:lnSpc>
                <a:spcPct val="130000"/>
              </a:lnSpc>
              <a:buFont typeface="Symbol" panose="05050102010706020507" pitchFamily="18" charset="2"/>
              <a:buChar char="·"/>
            </a:pPr>
            <a:r>
              <a:rPr lang="en-US" altLang="zh-CN" b="1" i="1" dirty="0">
                <a:latin typeface="Times New Roman" panose="02020603050405020304" pitchFamily="18" charset="0"/>
              </a:rPr>
              <a:t>p</a:t>
            </a:r>
            <a:r>
              <a:rPr lang="zh-CN" altLang="en-US" b="1" dirty="0">
                <a:latin typeface="Times New Roman" panose="02020603050405020304" pitchFamily="18" charset="0"/>
              </a:rPr>
              <a:t>有时为正</a:t>
            </a:r>
            <a:r>
              <a:rPr lang="en-US" altLang="zh-CN" b="1" dirty="0">
                <a:latin typeface="Times New Roman" panose="02020603050405020304" pitchFamily="18" charset="0"/>
              </a:rPr>
              <a:t>, </a:t>
            </a:r>
            <a:r>
              <a:rPr lang="zh-CN" altLang="en-US" b="1" dirty="0">
                <a:latin typeface="Times New Roman" panose="02020603050405020304" pitchFamily="18" charset="0"/>
              </a:rPr>
              <a:t>有时为负。</a:t>
            </a:r>
            <a:r>
              <a:rPr lang="en-US" altLang="zh-CN" b="1" i="1" dirty="0">
                <a:latin typeface="Times New Roman" panose="02020603050405020304" pitchFamily="18" charset="0"/>
              </a:rPr>
              <a:t>p</a:t>
            </a:r>
            <a:r>
              <a:rPr lang="en-US" altLang="zh-CN" b="1" dirty="0">
                <a:latin typeface="Times New Roman" panose="02020603050405020304" pitchFamily="18" charset="0"/>
              </a:rPr>
              <a:t>&gt;0, </a:t>
            </a:r>
            <a:r>
              <a:rPr lang="zh-CN" altLang="en-US" b="1" dirty="0">
                <a:latin typeface="Times New Roman" panose="02020603050405020304" pitchFamily="18" charset="0"/>
              </a:rPr>
              <a:t>电路吸收功率；</a:t>
            </a:r>
            <a:r>
              <a:rPr lang="en-US" altLang="zh-CN" b="1" i="1" dirty="0">
                <a:latin typeface="Times New Roman" panose="02020603050405020304" pitchFamily="18" charset="0"/>
              </a:rPr>
              <a:t>p</a:t>
            </a:r>
            <a:r>
              <a:rPr lang="en-US" altLang="zh-CN" b="1" dirty="0">
                <a:latin typeface="Times New Roman" panose="02020603050405020304" pitchFamily="18" charset="0"/>
              </a:rPr>
              <a:t>&lt;0</a:t>
            </a:r>
            <a:r>
              <a:rPr lang="zh-CN" altLang="en-US" b="1" dirty="0">
                <a:latin typeface="Times New Roman" panose="02020603050405020304" pitchFamily="18" charset="0"/>
              </a:rPr>
              <a:t>，电路发出功率。</a:t>
            </a:r>
            <a:endParaRPr lang="en-US" altLang="zh-CN" b="1" dirty="0">
              <a:latin typeface="Times New Roman" panose="02020603050405020304" pitchFamily="18" charset="0"/>
            </a:endParaRPr>
          </a:p>
          <a:p>
            <a:pPr marL="381000" indent="-381000" algn="just" eaLnBrk="1" hangingPunct="1">
              <a:lnSpc>
                <a:spcPct val="130000"/>
              </a:lnSpc>
              <a:buFont typeface="Symbol" panose="05050102010706020507" pitchFamily="18" charset="2"/>
              <a:buChar char="·"/>
            </a:pPr>
            <a:r>
              <a:rPr lang="zh-CN" altLang="en-US" b="1" dirty="0">
                <a:solidFill>
                  <a:srgbClr val="FF0000"/>
                </a:solidFill>
              </a:rPr>
              <a:t>电阻  </a:t>
            </a:r>
            <a:r>
              <a:rPr lang="en-US" altLang="zh-CN" b="1" i="1" dirty="0">
                <a:solidFill>
                  <a:srgbClr val="FF0000"/>
                </a:solidFill>
              </a:rPr>
              <a:t>p&gt;0</a:t>
            </a:r>
            <a:endParaRPr lang="zh-CN" altLang="en-US" b="1" i="1" dirty="0">
              <a:solidFill>
                <a:srgbClr val="FF0000"/>
              </a:solidFill>
            </a:endParaRPr>
          </a:p>
        </p:txBody>
      </p:sp>
      <p:pic>
        <p:nvPicPr>
          <p:cNvPr id="2" name="图片 1">
            <a:extLst>
              <a:ext uri="{FF2B5EF4-FFF2-40B4-BE49-F238E27FC236}">
                <a16:creationId xmlns:a16="http://schemas.microsoft.com/office/drawing/2014/main" id="{1BF3DA9D-32C7-4DD3-9FF2-5AED8B4A4887}"/>
              </a:ext>
            </a:extLst>
          </p:cNvPr>
          <p:cNvPicPr>
            <a:picLocks noChangeAspect="1"/>
          </p:cNvPicPr>
          <p:nvPr/>
        </p:nvPicPr>
        <p:blipFill>
          <a:blip r:embed="rId5"/>
          <a:stretch>
            <a:fillRect/>
          </a:stretch>
        </p:blipFill>
        <p:spPr>
          <a:xfrm>
            <a:off x="431800" y="3127288"/>
            <a:ext cx="4532086" cy="3260891"/>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6"/>
                                        </p:tgtEl>
                                        <p:attrNameLst>
                                          <p:attrName>style.visibility</p:attrName>
                                        </p:attrNameLst>
                                      </p:cBhvr>
                                      <p:to>
                                        <p:strVal val="visible"/>
                                      </p:to>
                                    </p:set>
                                    <p:animEffect transition="in" filter="wipe(left)">
                                      <p:cBhvr>
                                        <p:cTn id="7" dur="500"/>
                                        <p:tgtEl>
                                          <p:spTgt spid="318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8492"/>
                                        </p:tgtEl>
                                        <p:attrNameLst>
                                          <p:attrName>style.visibility</p:attrName>
                                        </p:attrNameLst>
                                      </p:cBhvr>
                                      <p:to>
                                        <p:strVal val="visible"/>
                                      </p:to>
                                    </p:set>
                                    <p:animEffect transition="in" filter="blinds(horizontal)">
                                      <p:cBhvr>
                                        <p:cTn id="12" dur="500"/>
                                        <p:tgtEl>
                                          <p:spTgt spid="3184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wd">
                                    <p:tmPct val="100000"/>
                                  </p:iterate>
                                  <p:childTnLst>
                                    <p:set>
                                      <p:cBhvr>
                                        <p:cTn id="16" dur="1" fill="hold">
                                          <p:stCondLst>
                                            <p:cond delay="0"/>
                                          </p:stCondLst>
                                        </p:cTn>
                                        <p:tgtEl>
                                          <p:spTgt spid="318520"/>
                                        </p:tgtEl>
                                        <p:attrNameLst>
                                          <p:attrName>style.visibility</p:attrName>
                                        </p:attrNameLst>
                                      </p:cBhvr>
                                      <p:to>
                                        <p:strVal val="visible"/>
                                      </p:to>
                                    </p:set>
                                    <p:animEffect transition="in" filter="wipe(up)">
                                      <p:cBhvr>
                                        <p:cTn id="17" dur="300"/>
                                        <p:tgtEl>
                                          <p:spTgt spid="318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6" grpId="0"/>
      <p:bldP spid="3185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文本框 320514"/>
          <p:cNvSpPr txBox="1"/>
          <p:nvPr/>
        </p:nvSpPr>
        <p:spPr>
          <a:xfrm>
            <a:off x="885825" y="606425"/>
            <a:ext cx="7597775" cy="1187450"/>
          </a:xfrm>
          <a:prstGeom prst="rect">
            <a:avLst/>
          </a:prstGeom>
          <a:noFill/>
          <a:ln w="12700">
            <a:noFill/>
          </a:ln>
        </p:spPr>
        <p:txBody>
          <a:bodyPr anchor="ctr">
            <a:spAutoFit/>
          </a:bodyPr>
          <a:lstStyle/>
          <a:p>
            <a:pPr eaLnBrk="1" hangingPunct="1">
              <a:lnSpc>
                <a:spcPct val="150000"/>
              </a:lnSpc>
              <a:spcBef>
                <a:spcPct val="0"/>
              </a:spcBef>
            </a:pPr>
            <a:r>
              <a:rPr lang="en-US" altLang="zh-CN" b="1" dirty="0">
                <a:solidFill>
                  <a:srgbClr val="FF0000"/>
                </a:solidFill>
                <a:latin typeface="Times New Roman" panose="02020603050405020304" pitchFamily="18" charset="0"/>
              </a:rPr>
              <a:t>2</a:t>
            </a:r>
            <a:r>
              <a:rPr lang="zh-CN" altLang="en-US" b="1" dirty="0">
                <a:solidFill>
                  <a:srgbClr val="FF0000"/>
                </a:solidFill>
                <a:latin typeface="Times New Roman" panose="02020603050405020304" pitchFamily="18" charset="0"/>
              </a:rPr>
              <a:t>、</a:t>
            </a:r>
            <a:r>
              <a:rPr lang="zh-CN" altLang="en-US" b="1" dirty="0">
                <a:latin typeface="Times New Roman" panose="02020603050405020304" pitchFamily="18" charset="0"/>
              </a:rPr>
              <a:t>瞬时功率实用意义不大。对于功率，一般关心一个周期内的平均值，即</a:t>
            </a:r>
            <a:r>
              <a:rPr lang="zh-CN" altLang="en-US" b="1" dirty="0">
                <a:solidFill>
                  <a:srgbClr val="FF0000"/>
                </a:solidFill>
                <a:latin typeface="Times New Roman" panose="02020603050405020304" pitchFamily="18" charset="0"/>
              </a:rPr>
              <a:t>平均功率</a:t>
            </a:r>
            <a:r>
              <a:rPr lang="zh-CN" altLang="en-US" b="1" dirty="0">
                <a:latin typeface="Times New Roman" panose="02020603050405020304" pitchFamily="18" charset="0"/>
              </a:rPr>
              <a:t> </a:t>
            </a:r>
            <a:r>
              <a:rPr lang="en-US" altLang="zh-CN" b="1">
                <a:latin typeface="Times New Roman" panose="02020603050405020304" pitchFamily="18" charset="0"/>
              </a:rPr>
              <a:t>(</a:t>
            </a:r>
            <a:r>
              <a:rPr lang="en-US" altLang="zh-CN" b="1" i="1">
                <a:latin typeface="Times New Roman" panose="02020603050405020304" pitchFamily="18" charset="0"/>
              </a:rPr>
              <a:t>average power</a:t>
            </a:r>
            <a:r>
              <a:rPr lang="en-US" altLang="zh-CN" b="1">
                <a:latin typeface="Times New Roman" panose="02020603050405020304" pitchFamily="18" charset="0"/>
              </a:rPr>
              <a:t>)</a:t>
            </a:r>
          </a:p>
        </p:txBody>
      </p:sp>
      <p:sp>
        <p:nvSpPr>
          <p:cNvPr id="320517" name="文本框 320516"/>
          <p:cNvSpPr txBox="1"/>
          <p:nvPr/>
        </p:nvSpPr>
        <p:spPr>
          <a:xfrm>
            <a:off x="976313" y="3143250"/>
            <a:ext cx="2554287" cy="457200"/>
          </a:xfrm>
          <a:prstGeom prst="rect">
            <a:avLst/>
          </a:prstGeom>
          <a:noFill/>
          <a:ln w="9525">
            <a:noFill/>
          </a:ln>
        </p:spPr>
        <p:txBody>
          <a:bodyPr wrap="none">
            <a:spAutoFit/>
          </a:bodyPr>
          <a:lstStyle/>
          <a:p>
            <a:pPr eaLnBrk="1" hangingPunct="1"/>
            <a:r>
              <a:rPr lang="en-US" altLang="zh-CN" b="1" i="1">
                <a:latin typeface="Times New Roman" panose="02020603050405020304" pitchFamily="18" charset="0"/>
              </a:rPr>
              <a:t>P </a:t>
            </a:r>
            <a:r>
              <a:rPr lang="zh-CN" altLang="en-US" b="1" dirty="0">
                <a:latin typeface="Times New Roman" panose="02020603050405020304" pitchFamily="18" charset="0"/>
              </a:rPr>
              <a:t>的单位：</a:t>
            </a:r>
            <a:r>
              <a:rPr lang="en-US" altLang="zh-CN" b="1">
                <a:solidFill>
                  <a:srgbClr val="660033"/>
                </a:solidFill>
                <a:latin typeface="Times New Roman" panose="02020603050405020304" pitchFamily="18" charset="0"/>
              </a:rPr>
              <a:t>W </a:t>
            </a:r>
            <a:r>
              <a:rPr lang="en-US" altLang="zh-CN" b="1">
                <a:latin typeface="Times New Roman" panose="02020603050405020304" pitchFamily="18" charset="0"/>
              </a:rPr>
              <a:t>(</a:t>
            </a:r>
            <a:r>
              <a:rPr lang="zh-CN" altLang="en-US" b="1">
                <a:solidFill>
                  <a:srgbClr val="660033"/>
                </a:solidFill>
                <a:latin typeface="Times New Roman" panose="02020603050405020304" pitchFamily="18" charset="0"/>
              </a:rPr>
              <a:t>瓦</a:t>
            </a:r>
            <a:r>
              <a:rPr lang="en-US" altLang="en-US" b="1">
                <a:latin typeface="Times New Roman" panose="02020603050405020304" pitchFamily="18" charset="0"/>
              </a:rPr>
              <a:t>)</a:t>
            </a:r>
            <a:endParaRPr lang="zh-CN" altLang="en-US" b="1">
              <a:latin typeface="Times New Roman" panose="02020603050405020304" pitchFamily="18" charset="0"/>
            </a:endParaRPr>
          </a:p>
        </p:txBody>
      </p:sp>
      <p:sp>
        <p:nvSpPr>
          <p:cNvPr id="320550" name="文本框 320549"/>
          <p:cNvSpPr txBox="1"/>
          <p:nvPr/>
        </p:nvSpPr>
        <p:spPr>
          <a:xfrm>
            <a:off x="755202" y="2332091"/>
            <a:ext cx="5254965" cy="461665"/>
          </a:xfrm>
          <a:prstGeom prst="rect">
            <a:avLst/>
          </a:prstGeom>
          <a:noFill/>
          <a:ln w="9525">
            <a:noFill/>
          </a:ln>
        </p:spPr>
        <p:txBody>
          <a:bodyPr wrap="none">
            <a:spAutoFit/>
          </a:bodyPr>
          <a:lstStyle/>
          <a:p>
            <a:pPr eaLnBrk="1" hangingPunct="1"/>
            <a:r>
              <a:rPr lang="zh-CN" altLang="en-US" b="1" dirty="0">
                <a:solidFill>
                  <a:srgbClr val="FF0000"/>
                </a:solidFill>
                <a:latin typeface="Times New Roman" panose="02020603050405020304" pitchFamily="18" charset="0"/>
              </a:rPr>
              <a:t>电阻元件</a:t>
            </a:r>
            <a:r>
              <a:rPr lang="zh-CN" altLang="en-US" b="1" dirty="0">
                <a:latin typeface="Times New Roman" panose="02020603050405020304" pitchFamily="18" charset="0"/>
              </a:rPr>
              <a:t>平均功率：</a:t>
            </a:r>
            <a:r>
              <a:rPr lang="en-US" altLang="zh-CN" b="1" i="1" dirty="0">
                <a:latin typeface="Times New Roman" panose="02020603050405020304" pitchFamily="18" charset="0"/>
              </a:rPr>
              <a:t>P</a:t>
            </a:r>
            <a:r>
              <a:rPr lang="en-US" altLang="zh-CN" b="1" i="1" baseline="-25000" dirty="0">
                <a:latin typeface="Times New Roman" panose="02020603050405020304" pitchFamily="18" charset="0"/>
              </a:rPr>
              <a:t>R </a:t>
            </a:r>
            <a:r>
              <a:rPr lang="en-US" altLang="zh-CN" b="1" dirty="0">
                <a:latin typeface="Times New Roman" panose="02020603050405020304" pitchFamily="18" charset="0"/>
              </a:rPr>
              <a:t>=</a:t>
            </a:r>
            <a:r>
              <a:rPr lang="en-US" altLang="zh-CN" b="1" i="1" dirty="0">
                <a:latin typeface="Times New Roman" panose="02020603050405020304" pitchFamily="18" charset="0"/>
                <a:sym typeface="Symbol" panose="05050102010706020507" pitchFamily="18" charset="2"/>
              </a:rPr>
              <a:t>UI</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I</a:t>
            </a:r>
            <a:r>
              <a:rPr lang="en-US" altLang="zh-CN" b="1" baseline="30000" dirty="0">
                <a:latin typeface="Times New Roman" panose="02020603050405020304" pitchFamily="18" charset="0"/>
                <a:sym typeface="Symbol" panose="05050102010706020507" pitchFamily="18" charset="2"/>
              </a:rPr>
              <a:t>2</a:t>
            </a:r>
            <a:r>
              <a:rPr lang="en-US" altLang="zh-CN" b="1" i="1" dirty="0">
                <a:latin typeface="Times New Roman" panose="02020603050405020304" pitchFamily="18" charset="0"/>
                <a:sym typeface="Symbol" panose="05050102010706020507" pitchFamily="18" charset="2"/>
              </a:rPr>
              <a:t>R</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U</a:t>
            </a:r>
            <a:r>
              <a:rPr lang="en-US" altLang="zh-CN" b="1" baseline="30000" dirty="0">
                <a:latin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R</a:t>
            </a:r>
            <a:endParaRPr lang="en-US" altLang="zh-CN" b="1" dirty="0">
              <a:latin typeface="Times New Roman" panose="02020603050405020304" pitchFamily="18" charset="0"/>
              <a:sym typeface="Symbol" panose="05050102010706020507" pitchFamily="18" charset="2"/>
            </a:endParaRPr>
          </a:p>
        </p:txBody>
      </p:sp>
      <p:sp>
        <p:nvSpPr>
          <p:cNvPr id="320551" name="矩形 320550"/>
          <p:cNvSpPr/>
          <p:nvPr/>
        </p:nvSpPr>
        <p:spPr>
          <a:xfrm>
            <a:off x="514350" y="4148138"/>
            <a:ext cx="7597775" cy="1187450"/>
          </a:xfrm>
          <a:prstGeom prst="rect">
            <a:avLst/>
          </a:prstGeom>
          <a:noFill/>
          <a:ln w="12700">
            <a:noFill/>
          </a:ln>
        </p:spPr>
        <p:txBody>
          <a:bodyPr anchor="ctr">
            <a:spAutoFit/>
          </a:bodyPr>
          <a:lstStyle/>
          <a:p>
            <a:pPr indent="571500" algn="just" eaLnBrk="1" hangingPunct="1">
              <a:lnSpc>
                <a:spcPct val="150000"/>
              </a:lnSpc>
              <a:spcBef>
                <a:spcPct val="0"/>
              </a:spcBef>
            </a:pPr>
            <a:r>
              <a:rPr lang="zh-CN" altLang="en-US" b="1" dirty="0">
                <a:solidFill>
                  <a:srgbClr val="FF0000"/>
                </a:solidFill>
                <a:latin typeface="Times New Roman" panose="02020603050405020304" pitchFamily="18" charset="0"/>
              </a:rPr>
              <a:t>可见：</a:t>
            </a:r>
            <a:r>
              <a:rPr lang="zh-CN" altLang="en-US" b="1" dirty="0">
                <a:latin typeface="Times New Roman" panose="02020603050405020304" pitchFamily="18" charset="0"/>
              </a:rPr>
              <a:t>如果用电阻元件上的电压、电流的有效值来计算它的平均功率，则计算公式与直流电路完全一样。 </a:t>
            </a:r>
          </a:p>
        </p:txBody>
      </p:sp>
      <p:sp>
        <p:nvSpPr>
          <p:cNvPr id="2" name="矩形 1"/>
          <p:cNvSpPr/>
          <p:nvPr/>
        </p:nvSpPr>
        <p:spPr>
          <a:xfrm>
            <a:off x="1978606" y="1806716"/>
            <a:ext cx="2701381" cy="461665"/>
          </a:xfrm>
          <a:prstGeom prst="rect">
            <a:avLst/>
          </a:prstGeom>
        </p:spPr>
        <p:txBody>
          <a:bodyPr wrap="none">
            <a:spAutoFit/>
          </a:bodyPr>
          <a:lstStyle/>
          <a:p>
            <a:r>
              <a:rPr lang="zh-CN" altLang="en-US" b="1" dirty="0">
                <a:solidFill>
                  <a:srgbClr val="FF0000"/>
                </a:solidFill>
              </a:rPr>
              <a:t>平均功率</a:t>
            </a:r>
            <a:r>
              <a:rPr lang="zh-CN" altLang="en-US" b="1" dirty="0">
                <a:solidFill>
                  <a:srgbClr val="000000"/>
                </a:solidFill>
              </a:rPr>
              <a:t>：</a:t>
            </a:r>
            <a:r>
              <a:rPr lang="en-US" altLang="zh-CN" b="1" i="1" dirty="0">
                <a:solidFill>
                  <a:srgbClr val="000000"/>
                </a:solidFill>
              </a:rPr>
              <a:t>P</a:t>
            </a:r>
            <a:r>
              <a:rPr lang="en-US" altLang="zh-CN" b="1" i="1" baseline="-25000" dirty="0">
                <a:solidFill>
                  <a:srgbClr val="000000"/>
                </a:solidFill>
              </a:rPr>
              <a:t>R </a:t>
            </a:r>
            <a:r>
              <a:rPr lang="en-US" altLang="zh-CN" b="1" dirty="0">
                <a:solidFill>
                  <a:srgbClr val="000000"/>
                </a:solidFill>
              </a:rPr>
              <a:t>=</a:t>
            </a:r>
            <a:r>
              <a:rPr lang="en-US" altLang="zh-CN" b="1" i="1" dirty="0">
                <a:solidFill>
                  <a:srgbClr val="000000"/>
                </a:solidFill>
              </a:rPr>
              <a:t>UI</a:t>
            </a:r>
            <a:r>
              <a:rPr lang="en-US" altLang="zh-CN" b="1" i="1" dirty="0">
                <a:solidFill>
                  <a:srgbClr val="000000"/>
                </a:solidFill>
                <a:sym typeface="Symbol" panose="05050102010706020507" pitchFamily="18" charset="2"/>
              </a:rPr>
              <a:t> </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0515"/>
                                        </p:tgtEl>
                                        <p:attrNameLst>
                                          <p:attrName>style.visibility</p:attrName>
                                        </p:attrNameLst>
                                      </p:cBhvr>
                                      <p:to>
                                        <p:strVal val="visible"/>
                                      </p:to>
                                    </p:set>
                                    <p:anim calcmode="lin" valueType="num">
                                      <p:cBhvr additive="base">
                                        <p:cTn id="7" dur="500" fill="hold"/>
                                        <p:tgtEl>
                                          <p:spTgt spid="320515"/>
                                        </p:tgtEl>
                                        <p:attrNameLst>
                                          <p:attrName>ppt_x</p:attrName>
                                        </p:attrNameLst>
                                      </p:cBhvr>
                                      <p:tavLst>
                                        <p:tav tm="0">
                                          <p:val>
                                            <p:strVal val="0-#ppt_w/2"/>
                                          </p:val>
                                        </p:tav>
                                        <p:tav tm="100000">
                                          <p:val>
                                            <p:strVal val="#ppt_x"/>
                                          </p:val>
                                        </p:tav>
                                      </p:tavLst>
                                    </p:anim>
                                    <p:anim calcmode="lin" valueType="num">
                                      <p:cBhvr additive="base">
                                        <p:cTn id="8" dur="500" fill="hold"/>
                                        <p:tgtEl>
                                          <p:spTgt spid="3205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320550"/>
                                        </p:tgtEl>
                                        <p:attrNameLst>
                                          <p:attrName>style.visibility</p:attrName>
                                        </p:attrNameLst>
                                      </p:cBhvr>
                                      <p:to>
                                        <p:strVal val="visible"/>
                                      </p:to>
                                    </p:set>
                                    <p:anim calcmode="lin" valueType="num">
                                      <p:cBhvr>
                                        <p:cTn id="13" dur="500" fill="hold"/>
                                        <p:tgtEl>
                                          <p:spTgt spid="320550"/>
                                        </p:tgtEl>
                                        <p:attrNameLst>
                                          <p:attrName>ppt_x</p:attrName>
                                        </p:attrNameLst>
                                      </p:cBhvr>
                                      <p:tavLst>
                                        <p:tav tm="0">
                                          <p:val>
                                            <p:strVal val="#ppt_x"/>
                                          </p:val>
                                        </p:tav>
                                        <p:tav tm="100000">
                                          <p:val>
                                            <p:strVal val="#ppt_x"/>
                                          </p:val>
                                        </p:tav>
                                      </p:tavLst>
                                    </p:anim>
                                    <p:anim calcmode="lin" valueType="num">
                                      <p:cBhvr>
                                        <p:cTn id="14" dur="500" fill="hold"/>
                                        <p:tgtEl>
                                          <p:spTgt spid="320550"/>
                                        </p:tgtEl>
                                        <p:attrNameLst>
                                          <p:attrName>ppt_y</p:attrName>
                                        </p:attrNameLst>
                                      </p:cBhvr>
                                      <p:tavLst>
                                        <p:tav tm="0">
                                          <p:val>
                                            <p:strVal val="#ppt_y-#ppt_h/2"/>
                                          </p:val>
                                        </p:tav>
                                        <p:tav tm="100000">
                                          <p:val>
                                            <p:strVal val="#ppt_y"/>
                                          </p:val>
                                        </p:tav>
                                      </p:tavLst>
                                    </p:anim>
                                    <p:anim calcmode="lin" valueType="num">
                                      <p:cBhvr>
                                        <p:cTn id="15" dur="500" fill="hold"/>
                                        <p:tgtEl>
                                          <p:spTgt spid="320550"/>
                                        </p:tgtEl>
                                        <p:attrNameLst>
                                          <p:attrName>ppt_w</p:attrName>
                                        </p:attrNameLst>
                                      </p:cBhvr>
                                      <p:tavLst>
                                        <p:tav tm="0">
                                          <p:val>
                                            <p:strVal val="#ppt_w"/>
                                          </p:val>
                                        </p:tav>
                                        <p:tav tm="100000">
                                          <p:val>
                                            <p:strVal val="#ppt_w"/>
                                          </p:val>
                                        </p:tav>
                                      </p:tavLst>
                                    </p:anim>
                                    <p:anim calcmode="lin" valueType="num">
                                      <p:cBhvr>
                                        <p:cTn id="16" dur="500" fill="hold"/>
                                        <p:tgtEl>
                                          <p:spTgt spid="320550"/>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320517"/>
                                        </p:tgtEl>
                                        <p:attrNameLst>
                                          <p:attrName>style.visibility</p:attrName>
                                        </p:attrNameLst>
                                      </p:cBhvr>
                                      <p:to>
                                        <p:strVal val="visible"/>
                                      </p:to>
                                    </p:set>
                                    <p:anim calcmode="lin" valueType="num">
                                      <p:cBhvr>
                                        <p:cTn id="21" dur="1000" fill="hold"/>
                                        <p:tgtEl>
                                          <p:spTgt spid="320517"/>
                                        </p:tgtEl>
                                        <p:attrNameLst>
                                          <p:attrName>ppt_w</p:attrName>
                                        </p:attrNameLst>
                                      </p:cBhvr>
                                      <p:tavLst>
                                        <p:tav tm="0">
                                          <p:val>
                                            <p:fltVal val="0"/>
                                          </p:val>
                                        </p:tav>
                                        <p:tav tm="100000">
                                          <p:val>
                                            <p:strVal val="#ppt_w"/>
                                          </p:val>
                                        </p:tav>
                                      </p:tavLst>
                                    </p:anim>
                                    <p:anim calcmode="lin" valueType="num">
                                      <p:cBhvr>
                                        <p:cTn id="22" dur="1000" fill="hold"/>
                                        <p:tgtEl>
                                          <p:spTgt spid="320517"/>
                                        </p:tgtEl>
                                        <p:attrNameLst>
                                          <p:attrName>ppt_h</p:attrName>
                                        </p:attrNameLst>
                                      </p:cBhvr>
                                      <p:tavLst>
                                        <p:tav tm="0">
                                          <p:val>
                                            <p:fltVal val="0"/>
                                          </p:val>
                                        </p:tav>
                                        <p:tav tm="100000">
                                          <p:val>
                                            <p:strVal val="#ppt_h"/>
                                          </p:val>
                                        </p:tav>
                                      </p:tavLst>
                                    </p:anim>
                                    <p:anim calcmode="lin" valueType="num">
                                      <p:cBhvr>
                                        <p:cTn id="23" dur="1000" fill="hold"/>
                                        <p:tgtEl>
                                          <p:spTgt spid="320517"/>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205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20551"/>
                                        </p:tgtEl>
                                        <p:attrNameLst>
                                          <p:attrName>style.visibility</p:attrName>
                                        </p:attrNameLst>
                                      </p:cBhvr>
                                      <p:to>
                                        <p:strVal val="visible"/>
                                      </p:to>
                                    </p:set>
                                    <p:animEffect transition="in" filter="checkerboard(across)">
                                      <p:cBhvr>
                                        <p:cTn id="29" dur="500"/>
                                        <p:tgtEl>
                                          <p:spTgt spid="320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p:bldP spid="320517" grpId="0"/>
      <p:bldP spid="320550" grpId="0"/>
      <p:bldP spid="32055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630" name="矩形 323629"/>
          <p:cNvSpPr/>
          <p:nvPr/>
        </p:nvSpPr>
        <p:spPr>
          <a:xfrm>
            <a:off x="2290763" y="297984"/>
            <a:ext cx="5139548" cy="523220"/>
          </a:xfrm>
          <a:prstGeom prst="rect">
            <a:avLst/>
          </a:prstGeom>
          <a:solidFill>
            <a:srgbClr val="CC99FF"/>
          </a:solidFill>
          <a:ln w="19050">
            <a:noFill/>
          </a:ln>
        </p:spPr>
        <p:txBody>
          <a:bodyPr wrap="none" anchor="ctr">
            <a:spAutoFit/>
          </a:bodyPr>
          <a:lstStyle/>
          <a:p>
            <a:pPr>
              <a:spcBef>
                <a:spcPct val="0"/>
              </a:spcBef>
            </a:pPr>
            <a:r>
              <a:rPr lang="en-US" altLang="zh-CN" sz="2800" b="1" dirty="0">
                <a:latin typeface="Times New Roman" panose="02020603050405020304" pitchFamily="18" charset="0"/>
              </a:rPr>
              <a:t>4. 3. 2 </a:t>
            </a:r>
            <a:r>
              <a:rPr lang="zh-CN" altLang="en-US" sz="2800" b="1" dirty="0">
                <a:latin typeface="Times New Roman" panose="02020603050405020304" pitchFamily="18" charset="0"/>
              </a:rPr>
              <a:t>电感元件方程的相量形式</a:t>
            </a:r>
          </a:p>
        </p:txBody>
      </p:sp>
      <p:sp>
        <p:nvSpPr>
          <p:cNvPr id="323633" name="矩形 323632"/>
          <p:cNvSpPr/>
          <p:nvPr/>
        </p:nvSpPr>
        <p:spPr>
          <a:xfrm>
            <a:off x="0" y="3233738"/>
            <a:ext cx="9144000" cy="0"/>
          </a:xfrm>
          <a:prstGeom prst="rect">
            <a:avLst/>
          </a:prstGeom>
          <a:noFill/>
          <a:ln w="19050">
            <a:noFill/>
          </a:ln>
        </p:spPr>
        <p:txBody>
          <a:bodyPr/>
          <a:lstStyle/>
          <a:p>
            <a:endParaRPr lang="zh-CN" altLang="en-US"/>
          </a:p>
        </p:txBody>
      </p:sp>
      <p:sp>
        <p:nvSpPr>
          <p:cNvPr id="323637" name="矩形 323636"/>
          <p:cNvSpPr/>
          <p:nvPr/>
        </p:nvSpPr>
        <p:spPr>
          <a:xfrm>
            <a:off x="0" y="3314700"/>
            <a:ext cx="9144000" cy="0"/>
          </a:xfrm>
          <a:prstGeom prst="rect">
            <a:avLst/>
          </a:prstGeom>
          <a:noFill/>
          <a:ln w="19050">
            <a:noFill/>
          </a:ln>
        </p:spPr>
        <p:txBody>
          <a:bodyPr/>
          <a:lstStyle/>
          <a:p>
            <a:endParaRPr lang="zh-CN" altLang="en-US"/>
          </a:p>
        </p:txBody>
      </p:sp>
      <p:sp>
        <p:nvSpPr>
          <p:cNvPr id="323641" name="文本框 323640"/>
          <p:cNvSpPr txBox="1"/>
          <p:nvPr/>
        </p:nvSpPr>
        <p:spPr>
          <a:xfrm>
            <a:off x="2209800" y="1200150"/>
            <a:ext cx="17081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33CC"/>
                </a:solidFill>
                <a:latin typeface="Times New Roman" panose="02020603050405020304" pitchFamily="18" charset="0"/>
              </a:rPr>
              <a:t>时域形式：</a:t>
            </a:r>
            <a:endParaRPr lang="zh-CN" altLang="en-US" b="1">
              <a:solidFill>
                <a:srgbClr val="FF33CC"/>
              </a:solidFill>
              <a:latin typeface="Times New Roman" panose="02020603050405020304" pitchFamily="18" charset="0"/>
            </a:endParaRPr>
          </a:p>
        </p:txBody>
      </p:sp>
      <p:grpSp>
        <p:nvGrpSpPr>
          <p:cNvPr id="323642" name="组合 323641"/>
          <p:cNvGrpSpPr/>
          <p:nvPr/>
        </p:nvGrpSpPr>
        <p:grpSpPr>
          <a:xfrm>
            <a:off x="499453" y="1695911"/>
            <a:ext cx="1666875" cy="1752600"/>
            <a:chOff x="745" y="576"/>
            <a:chExt cx="1050" cy="1104"/>
          </a:xfrm>
        </p:grpSpPr>
        <p:sp>
          <p:nvSpPr>
            <p:cNvPr id="323643" name="任意多边形 323642"/>
            <p:cNvSpPr/>
            <p:nvPr/>
          </p:nvSpPr>
          <p:spPr>
            <a:xfrm>
              <a:off x="1494" y="936"/>
              <a:ext cx="1" cy="168"/>
            </a:xfrm>
            <a:custGeom>
              <a:avLst/>
              <a:gdLst/>
              <a:ahLst/>
              <a:cxnLst/>
              <a:rect l="0" t="0" r="0" b="0"/>
              <a:pathLst>
                <a:path w="1" h="168">
                  <a:moveTo>
                    <a:pt x="0" y="168"/>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3644" name="任意多边形 323643"/>
            <p:cNvSpPr/>
            <p:nvPr/>
          </p:nvSpPr>
          <p:spPr>
            <a:xfrm>
              <a:off x="1488" y="1488"/>
              <a:ext cx="1" cy="174"/>
            </a:xfrm>
            <a:custGeom>
              <a:avLst/>
              <a:gdLst/>
              <a:ahLst/>
              <a:cxnLst/>
              <a:rect l="0" t="0" r="0" b="0"/>
              <a:pathLst>
                <a:path w="1" h="174">
                  <a:moveTo>
                    <a:pt x="0" y="0"/>
                  </a:moveTo>
                  <a:lnTo>
                    <a:pt x="0" y="174"/>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3645" name="任意多边形 323644"/>
            <p:cNvSpPr/>
            <p:nvPr/>
          </p:nvSpPr>
          <p:spPr>
            <a:xfrm>
              <a:off x="918" y="936"/>
              <a:ext cx="576" cy="6"/>
            </a:xfrm>
            <a:custGeom>
              <a:avLst/>
              <a:gdLst/>
              <a:ahLst/>
              <a:cxnLst/>
              <a:rect l="0" t="0" r="0" b="0"/>
              <a:pathLst>
                <a:path w="576" h="6">
                  <a:moveTo>
                    <a:pt x="0" y="6"/>
                  </a:moveTo>
                  <a:lnTo>
                    <a:pt x="576"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3646" name="任意多边形 323645"/>
            <p:cNvSpPr/>
            <p:nvPr/>
          </p:nvSpPr>
          <p:spPr>
            <a:xfrm>
              <a:off x="915" y="1656"/>
              <a:ext cx="570" cy="3"/>
            </a:xfrm>
            <a:custGeom>
              <a:avLst/>
              <a:gdLst/>
              <a:ahLst/>
              <a:cxnLst/>
              <a:rect l="0" t="0" r="0" b="0"/>
              <a:pathLst>
                <a:path w="570" h="3">
                  <a:moveTo>
                    <a:pt x="0" y="3"/>
                  </a:moveTo>
                  <a:lnTo>
                    <a:pt x="57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3647" name="直接连接符 323646"/>
            <p:cNvSpPr/>
            <p:nvPr/>
          </p:nvSpPr>
          <p:spPr>
            <a:xfrm>
              <a:off x="898" y="864"/>
              <a:ext cx="288" cy="0"/>
            </a:xfrm>
            <a:prstGeom prst="line">
              <a:avLst/>
            </a:prstGeom>
            <a:ln w="9525" cap="flat" cmpd="sng">
              <a:solidFill>
                <a:srgbClr val="FF0000"/>
              </a:solidFill>
              <a:prstDash val="solid"/>
              <a:headEnd type="none" w="med" len="med"/>
              <a:tailEnd type="stealth" w="sm" len="med"/>
            </a:ln>
          </p:spPr>
        </p:sp>
        <p:sp>
          <p:nvSpPr>
            <p:cNvPr id="323648" name="文本框 323647"/>
            <p:cNvSpPr txBox="1"/>
            <p:nvPr/>
          </p:nvSpPr>
          <p:spPr>
            <a:xfrm>
              <a:off x="850" y="576"/>
              <a:ext cx="350"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i</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a:latin typeface="Times New Roman" panose="02020603050405020304" pitchFamily="18" charset="0"/>
                </a:rPr>
                <a:t>)</a:t>
              </a:r>
            </a:p>
          </p:txBody>
        </p:sp>
        <p:sp>
          <p:nvSpPr>
            <p:cNvPr id="323649" name="文本框 323648"/>
            <p:cNvSpPr txBox="1"/>
            <p:nvPr/>
          </p:nvSpPr>
          <p:spPr>
            <a:xfrm>
              <a:off x="745" y="1152"/>
              <a:ext cx="482" cy="288"/>
            </a:xfrm>
            <a:prstGeom prst="rect">
              <a:avLst/>
            </a:prstGeom>
            <a:noFill/>
            <a:ln w="9525">
              <a:noFill/>
            </a:ln>
          </p:spPr>
          <p:txBody>
            <a:bodyPr>
              <a:spAutoFit/>
            </a:bodyPr>
            <a:lstStyle/>
            <a:p>
              <a:pPr eaLnBrk="1" hangingPunct="1">
                <a:spcBef>
                  <a:spcPct val="0"/>
                </a:spcBef>
              </a:pPr>
              <a:r>
                <a:rPr lang="en-US" altLang="zh-CN" b="1" i="1" err="1">
                  <a:latin typeface="Times New Roman" panose="02020603050405020304" pitchFamily="18" charset="0"/>
                </a:rPr>
                <a:t>u</a:t>
              </a:r>
              <a:r>
                <a:rPr lang="en-US" altLang="zh-CN" b="1" i="1" baseline="-25000" err="1">
                  <a:latin typeface="Times New Roman" panose="02020603050405020304" pitchFamily="18" charset="0"/>
                </a:rPr>
                <a:t>L</a:t>
              </a:r>
              <a:r>
                <a:rPr lang="en-US" altLang="zh-CN" b="1" err="1">
                  <a:latin typeface="Times New Roman" panose="02020603050405020304" pitchFamily="18" charset="0"/>
                </a:rPr>
                <a:t>(</a:t>
              </a:r>
              <a:r>
                <a:rPr lang="en-US" altLang="zh-CN" b="1" i="1" err="1">
                  <a:latin typeface="Times New Roman" panose="02020603050405020304" pitchFamily="18" charset="0"/>
                </a:rPr>
                <a:t>t</a:t>
              </a:r>
              <a:r>
                <a:rPr lang="en-US" altLang="zh-CN" b="1">
                  <a:latin typeface="Times New Roman" panose="02020603050405020304" pitchFamily="18" charset="0"/>
                </a:rPr>
                <a:t>)</a:t>
              </a:r>
            </a:p>
          </p:txBody>
        </p:sp>
        <p:sp>
          <p:nvSpPr>
            <p:cNvPr id="323650" name="文本框 323649"/>
            <p:cNvSpPr txBox="1"/>
            <p:nvPr/>
          </p:nvSpPr>
          <p:spPr>
            <a:xfrm>
              <a:off x="1562" y="1152"/>
              <a:ext cx="23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L</a:t>
              </a:r>
            </a:p>
          </p:txBody>
        </p:sp>
        <p:grpSp>
          <p:nvGrpSpPr>
            <p:cNvPr id="323651" name="组合 323650"/>
            <p:cNvGrpSpPr/>
            <p:nvPr/>
          </p:nvGrpSpPr>
          <p:grpSpPr>
            <a:xfrm rot="5400000">
              <a:off x="1324" y="1267"/>
              <a:ext cx="384" cy="57"/>
              <a:chOff x="666" y="1872"/>
              <a:chExt cx="489" cy="60"/>
            </a:xfrm>
          </p:grpSpPr>
          <p:sp>
            <p:nvSpPr>
              <p:cNvPr id="323652" name="任意多边形 323651"/>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23653" name="任意多边形 323652"/>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23654" name="任意多边形 323653"/>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23655" name="任意多边形 323654"/>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323656" name="椭圆 323655"/>
            <p:cNvSpPr/>
            <p:nvPr/>
          </p:nvSpPr>
          <p:spPr>
            <a:xfrm>
              <a:off x="864" y="163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23657" name="椭圆 323656"/>
            <p:cNvSpPr/>
            <p:nvPr/>
          </p:nvSpPr>
          <p:spPr>
            <a:xfrm>
              <a:off x="864" y="91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23658" name="文本框 323657"/>
            <p:cNvSpPr txBox="1"/>
            <p:nvPr/>
          </p:nvSpPr>
          <p:spPr>
            <a:xfrm>
              <a:off x="783" y="960"/>
              <a:ext cx="225" cy="288"/>
            </a:xfrm>
            <a:prstGeom prst="rect">
              <a:avLst/>
            </a:prstGeom>
            <a:noFill/>
            <a:ln w="9525">
              <a:noFill/>
            </a:ln>
          </p:spPr>
          <p:txBody>
            <a:bodyPr wrap="none" anchor="t">
              <a:spAutoFit/>
            </a:bodyPr>
            <a:lstStyle/>
            <a:p>
              <a:pPr eaLnBrk="1" hangingPunct="1"/>
              <a:r>
                <a:rPr lang="en-US" altLang="zh-CN" b="1">
                  <a:latin typeface="Times New Roman" panose="02020603050405020304" pitchFamily="18" charset="0"/>
                </a:rPr>
                <a:t>+</a:t>
              </a:r>
            </a:p>
          </p:txBody>
        </p:sp>
        <p:sp>
          <p:nvSpPr>
            <p:cNvPr id="323659" name="文本框 323658"/>
            <p:cNvSpPr txBox="1"/>
            <p:nvPr/>
          </p:nvSpPr>
          <p:spPr>
            <a:xfrm>
              <a:off x="796" y="1392"/>
              <a:ext cx="212" cy="288"/>
            </a:xfrm>
            <a:prstGeom prst="rect">
              <a:avLst/>
            </a:prstGeom>
            <a:noFill/>
            <a:ln w="9525">
              <a:noFill/>
            </a:ln>
          </p:spPr>
          <p:txBody>
            <a:bodyPr wrap="none" anchor="t">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graphicFrame>
        <p:nvGraphicFramePr>
          <p:cNvPr id="323660" name="对象 323659"/>
          <p:cNvGraphicFramePr/>
          <p:nvPr/>
        </p:nvGraphicFramePr>
        <p:xfrm>
          <a:off x="2632075" y="1563688"/>
          <a:ext cx="5083175" cy="576262"/>
        </p:xfrm>
        <a:graphic>
          <a:graphicData uri="http://schemas.openxmlformats.org/presentationml/2006/ole">
            <mc:AlternateContent xmlns:mc="http://schemas.openxmlformats.org/markup-compatibility/2006">
              <mc:Choice xmlns:v="urn:schemas-microsoft-com:vml" Requires="v">
                <p:oleObj spid="_x0000_s27912" r:id="rId3" imgW="2995930" imgH="342900" progId="Equation.DSMT4">
                  <p:embed/>
                </p:oleObj>
              </mc:Choice>
              <mc:Fallback>
                <p:oleObj r:id="rId3" imgW="2995930" imgH="342900" progId="Equation.DSMT4">
                  <p:embed/>
                  <p:pic>
                    <p:nvPicPr>
                      <p:cNvPr id="0" name="图片 3343"/>
                      <p:cNvPicPr/>
                      <p:nvPr/>
                    </p:nvPicPr>
                    <p:blipFill>
                      <a:blip r:embed="rId4"/>
                      <a:stretch>
                        <a:fillRect/>
                      </a:stretch>
                    </p:blipFill>
                    <p:spPr>
                      <a:xfrm>
                        <a:off x="2632075" y="1563688"/>
                        <a:ext cx="5083175" cy="576262"/>
                      </a:xfrm>
                      <a:prstGeom prst="rect">
                        <a:avLst/>
                      </a:prstGeom>
                      <a:noFill/>
                      <a:ln w="38100">
                        <a:noFill/>
                        <a:miter/>
                      </a:ln>
                    </p:spPr>
                  </p:pic>
                </p:oleObj>
              </mc:Fallback>
            </mc:AlternateContent>
          </a:graphicData>
        </a:graphic>
      </p:graphicFrame>
      <p:graphicFrame>
        <p:nvGraphicFramePr>
          <p:cNvPr id="323661" name="对象 323660"/>
          <p:cNvGraphicFramePr/>
          <p:nvPr/>
        </p:nvGraphicFramePr>
        <p:xfrm>
          <a:off x="2628900" y="2017713"/>
          <a:ext cx="6143625" cy="1630362"/>
        </p:xfrm>
        <a:graphic>
          <a:graphicData uri="http://schemas.openxmlformats.org/presentationml/2006/ole">
            <mc:AlternateContent xmlns:mc="http://schemas.openxmlformats.org/markup-compatibility/2006">
              <mc:Choice xmlns:v="urn:schemas-microsoft-com:vml" Requires="v">
                <p:oleObj spid="_x0000_s27913" r:id="rId5" imgW="4152900" imgH="1104900" progId="Equation.DSMT4">
                  <p:embed/>
                </p:oleObj>
              </mc:Choice>
              <mc:Fallback>
                <p:oleObj r:id="rId5" imgW="4152900" imgH="1104900" progId="Equation.DSMT4">
                  <p:embed/>
                  <p:pic>
                    <p:nvPicPr>
                      <p:cNvPr id="0" name="图片 3342"/>
                      <p:cNvPicPr/>
                      <p:nvPr/>
                    </p:nvPicPr>
                    <p:blipFill>
                      <a:blip r:embed="rId6"/>
                      <a:stretch>
                        <a:fillRect/>
                      </a:stretch>
                    </p:blipFill>
                    <p:spPr>
                      <a:xfrm>
                        <a:off x="2628900" y="2017713"/>
                        <a:ext cx="6143625" cy="1630362"/>
                      </a:xfrm>
                      <a:prstGeom prst="rect">
                        <a:avLst/>
                      </a:prstGeom>
                      <a:noFill/>
                      <a:ln w="38100">
                        <a:noFill/>
                        <a:miter/>
                      </a:ln>
                    </p:spPr>
                  </p:pic>
                </p:oleObj>
              </mc:Fallback>
            </mc:AlternateContent>
          </a:graphicData>
        </a:graphic>
      </p:graphicFrame>
      <p:sp>
        <p:nvSpPr>
          <p:cNvPr id="323662" name="文本框 323661"/>
          <p:cNvSpPr txBox="1"/>
          <p:nvPr/>
        </p:nvSpPr>
        <p:spPr>
          <a:xfrm>
            <a:off x="2438400" y="3695700"/>
            <a:ext cx="17081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33CC"/>
                </a:solidFill>
                <a:latin typeface="Times New Roman" panose="02020603050405020304" pitchFamily="18" charset="0"/>
              </a:rPr>
              <a:t>相量形式：</a:t>
            </a:r>
            <a:endParaRPr lang="zh-CN" altLang="en-US" b="1">
              <a:solidFill>
                <a:srgbClr val="FF33CC"/>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23663" name="对象 323662"/>
              <p:cNvSpPr txBox="1"/>
              <p:nvPr/>
            </p:nvSpPr>
            <p:spPr>
              <a:xfrm>
                <a:off x="3567113" y="4137025"/>
                <a:ext cx="4148137" cy="2585322"/>
              </a:xfrm>
              <a:prstGeom prst="rect">
                <a:avLst/>
              </a:prstGeom>
              <a:noFill/>
              <a:ln w="38100">
                <a:noFill/>
                <a:miter/>
              </a:ln>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𝐼</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Ψ</m:t>
                          </m:r>
                        </m:e>
                        <m:sub>
                          <m:r>
                            <a:rPr lang="zh-CN" altLang="en-US" i="1">
                              <a:solidFill>
                                <a:srgbClr val="000000"/>
                              </a:solidFill>
                              <a:latin typeface="Cambria Math" panose="02040503050406030204" pitchFamily="18" charset="0"/>
                            </a:rPr>
                            <m:t>𝑖</m:t>
                          </m:r>
                        </m:sub>
                      </m:sSub>
                    </m:oMath>
                    <m:oMath xmlns:m="http://schemas.openxmlformats.org/officeDocument/2006/math">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𝑈</m:t>
                              </m:r>
                            </m:e>
                          </m:acc>
                        </m:e>
                        <m:sub>
                          <m:r>
                            <a:rPr lang="zh-CN" altLang="en-US" i="1">
                              <a:solidFill>
                                <a:srgbClr val="000000"/>
                              </a:solidFill>
                              <a:latin typeface="Cambria Math" panose="02040503050406030204" pitchFamily="18" charset="0"/>
                            </a:rPr>
                            <m:t>𝐿</m:t>
                          </m:r>
                        </m:sub>
                      </m:sSub>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j</m:t>
                      </m:r>
                      <m:r>
                        <m:rPr>
                          <m:sty m:val="p"/>
                        </m:rPr>
                        <a:rPr lang="zh-CN" altLang="en-US" i="1">
                          <a:solidFill>
                            <a:srgbClr val="000000"/>
                          </a:solidFill>
                          <a:latin typeface="Cambria Math" panose="02040503050406030204" pitchFamily="18" charset="0"/>
                        </a:rPr>
                        <m:t>ω</m:t>
                      </m:r>
                      <m:r>
                        <a:rPr lang="zh-CN" altLang="en-US" i="1">
                          <a:solidFill>
                            <a:srgbClr val="000000"/>
                          </a:solidFill>
                          <a:latin typeface="Cambria Math" panose="02040503050406030204" pitchFamily="18" charset="0"/>
                        </a:rPr>
                        <m:t>𝐿</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𝐼</m:t>
                          </m:r>
                        </m:e>
                      </m:acc>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ω</m:t>
                      </m:r>
                      <m:r>
                        <a:rPr lang="zh-CN" altLang="en-US" i="1">
                          <a:solidFill>
                            <a:srgbClr val="000000"/>
                          </a:solidFill>
                          <a:latin typeface="Cambria Math" panose="02040503050406030204" pitchFamily="18" charset="0"/>
                        </a:rPr>
                        <m:t>𝐿𝐼</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Ψ</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π</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oMath>
                    <m:oMath xmlns:m="http://schemas.openxmlformats.org/officeDocument/2006/math">
                      <m:r>
                        <a:rPr lang="zh-CN" altLang="en-US" i="1">
                          <a:solidFill>
                            <a:srgbClr val="000000"/>
                          </a:solidFill>
                          <a:latin typeface="Cambria Math" panose="02040503050406030204" pitchFamily="18" charset="0"/>
                        </a:rPr>
                        <m:t>或</m:t>
                      </m:r>
                      <m:r>
                        <m:rPr>
                          <m:nor/>
                        </m:rPr>
                        <a:rPr lang="zh-CN" altLang="en-US" i="0">
                          <a:solidFill>
                            <a:srgbClr val="000000"/>
                          </a:solidFill>
                          <a:latin typeface="Cambria Math" panose="02040503050406030204" pitchFamily="18" charset="0"/>
                        </a:rPr>
                        <m:t>   </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𝐼</m:t>
                          </m:r>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m:rPr>
                              <m:sty m:val="p"/>
                            </m:rPr>
                            <a:rPr lang="zh-CN" altLang="en-US" i="0">
                              <a:solidFill>
                                <a:srgbClr val="000000"/>
                              </a:solidFill>
                              <a:latin typeface="Cambria Math" panose="02040503050406030204" pitchFamily="18" charset="0"/>
                            </a:rPr>
                            <m:t>j</m:t>
                          </m:r>
                          <m:r>
                            <m:rPr>
                              <m:sty m:val="p"/>
                            </m:rPr>
                            <a:rPr lang="zh-CN" altLang="en-US" i="1">
                              <a:solidFill>
                                <a:srgbClr val="000000"/>
                              </a:solidFill>
                              <a:latin typeface="Cambria Math" panose="02040503050406030204" pitchFamily="18" charset="0"/>
                            </a:rPr>
                            <m:t>ω</m:t>
                          </m:r>
                          <m:r>
                            <a:rPr lang="zh-CN" altLang="en-US" i="1">
                              <a:solidFill>
                                <a:srgbClr val="000000"/>
                              </a:solidFill>
                              <a:latin typeface="Cambria Math" panose="02040503050406030204" pitchFamily="18" charset="0"/>
                            </a:rPr>
                            <m:t>𝐿</m:t>
                          </m:r>
                        </m:den>
                      </m:f>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𝑈</m:t>
                              </m:r>
                            </m:e>
                          </m:acc>
                        </m:e>
                        <m:sub>
                          <m:r>
                            <a:rPr lang="zh-CN" altLang="en-US" i="1">
                              <a:solidFill>
                                <a:srgbClr val="000000"/>
                              </a:solidFill>
                              <a:latin typeface="Cambria Math" panose="02040503050406030204" pitchFamily="18" charset="0"/>
                            </a:rPr>
                            <m:t>𝐿</m:t>
                          </m:r>
                        </m:sub>
                      </m:sSub>
                    </m:oMath>
                  </m:oMathPara>
                </a14:m>
                <a:endParaRPr lang="zh-CN" altLang="en-US" dirty="0"/>
              </a:p>
            </p:txBody>
          </p:sp>
        </mc:Choice>
        <mc:Fallback xmlns="">
          <p:sp>
            <p:nvSpPr>
              <p:cNvPr id="323663" name="对象 323662"/>
              <p:cNvSpPr txBox="1">
                <a:spLocks noRot="1" noChangeAspect="1" noMove="1" noResize="1" noEditPoints="1" noAdjustHandles="1" noChangeArrowheads="1" noChangeShapeType="1" noTextEdit="1"/>
              </p:cNvSpPr>
              <p:nvPr/>
            </p:nvSpPr>
            <p:spPr>
              <a:xfrm>
                <a:off x="3567113" y="4137025"/>
                <a:ext cx="4148137" cy="2585322"/>
              </a:xfrm>
              <a:prstGeom prst="rect">
                <a:avLst/>
              </a:prstGeom>
              <a:blipFill>
                <a:blip r:embed="rId7"/>
                <a:stretch>
                  <a:fillRect/>
                </a:stretch>
              </a:blipFill>
              <a:ln w="38100">
                <a:noFill/>
                <a:miter/>
              </a:ln>
            </p:spPr>
            <p:txBody>
              <a:bodyPr/>
              <a:lstStyle/>
              <a:p>
                <a:r>
                  <a:rPr lang="zh-CN" altLang="en-US">
                    <a:noFill/>
                  </a:rPr>
                  <a:t> </a:t>
                </a:r>
              </a:p>
            </p:txBody>
          </p:sp>
        </mc:Fallback>
      </mc:AlternateContent>
      <p:grpSp>
        <p:nvGrpSpPr>
          <p:cNvPr id="323664" name="组合 323663"/>
          <p:cNvGrpSpPr/>
          <p:nvPr/>
        </p:nvGrpSpPr>
        <p:grpSpPr>
          <a:xfrm>
            <a:off x="477838" y="3708862"/>
            <a:ext cx="2281237" cy="1816100"/>
            <a:chOff x="157" y="2072"/>
            <a:chExt cx="1437" cy="1144"/>
          </a:xfrm>
        </p:grpSpPr>
        <p:sp>
          <p:nvSpPr>
            <p:cNvPr id="323665" name="任意多边形 323664"/>
            <p:cNvSpPr/>
            <p:nvPr/>
          </p:nvSpPr>
          <p:spPr>
            <a:xfrm>
              <a:off x="903" y="2472"/>
              <a:ext cx="1" cy="168"/>
            </a:xfrm>
            <a:custGeom>
              <a:avLst/>
              <a:gdLst/>
              <a:ahLst/>
              <a:cxnLst/>
              <a:rect l="0" t="0" r="0" b="0"/>
              <a:pathLst>
                <a:path w="1" h="168">
                  <a:moveTo>
                    <a:pt x="0" y="168"/>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3666" name="任意多边形 323665"/>
            <p:cNvSpPr/>
            <p:nvPr/>
          </p:nvSpPr>
          <p:spPr>
            <a:xfrm>
              <a:off x="897" y="3024"/>
              <a:ext cx="1" cy="174"/>
            </a:xfrm>
            <a:custGeom>
              <a:avLst/>
              <a:gdLst/>
              <a:ahLst/>
              <a:cxnLst/>
              <a:rect l="0" t="0" r="0" b="0"/>
              <a:pathLst>
                <a:path w="1" h="174">
                  <a:moveTo>
                    <a:pt x="0" y="0"/>
                  </a:moveTo>
                  <a:lnTo>
                    <a:pt x="0" y="174"/>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3667" name="任意多边形 323666"/>
            <p:cNvSpPr/>
            <p:nvPr/>
          </p:nvSpPr>
          <p:spPr>
            <a:xfrm>
              <a:off x="327" y="2472"/>
              <a:ext cx="576" cy="6"/>
            </a:xfrm>
            <a:custGeom>
              <a:avLst/>
              <a:gdLst/>
              <a:ahLst/>
              <a:cxnLst/>
              <a:rect l="0" t="0" r="0" b="0"/>
              <a:pathLst>
                <a:path w="576" h="6">
                  <a:moveTo>
                    <a:pt x="0" y="6"/>
                  </a:moveTo>
                  <a:lnTo>
                    <a:pt x="576"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3668" name="任意多边形 323667"/>
            <p:cNvSpPr/>
            <p:nvPr/>
          </p:nvSpPr>
          <p:spPr>
            <a:xfrm>
              <a:off x="324" y="3192"/>
              <a:ext cx="570" cy="3"/>
            </a:xfrm>
            <a:custGeom>
              <a:avLst/>
              <a:gdLst/>
              <a:ahLst/>
              <a:cxnLst/>
              <a:rect l="0" t="0" r="0" b="0"/>
              <a:pathLst>
                <a:path w="570" h="3">
                  <a:moveTo>
                    <a:pt x="0" y="3"/>
                  </a:moveTo>
                  <a:lnTo>
                    <a:pt x="57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3669" name="直接连接符 323668"/>
            <p:cNvSpPr/>
            <p:nvPr/>
          </p:nvSpPr>
          <p:spPr>
            <a:xfrm>
              <a:off x="307" y="2400"/>
              <a:ext cx="288" cy="0"/>
            </a:xfrm>
            <a:prstGeom prst="line">
              <a:avLst/>
            </a:prstGeom>
            <a:ln w="9525" cap="flat" cmpd="sng">
              <a:solidFill>
                <a:srgbClr val="FF0000"/>
              </a:solidFill>
              <a:prstDash val="solid"/>
              <a:headEnd type="none" w="med" len="med"/>
              <a:tailEnd type="stealth" w="sm" len="med"/>
            </a:ln>
          </p:spPr>
        </p:sp>
        <p:sp>
          <p:nvSpPr>
            <p:cNvPr id="323670" name="文本框 323669"/>
            <p:cNvSpPr txBox="1"/>
            <p:nvPr/>
          </p:nvSpPr>
          <p:spPr>
            <a:xfrm>
              <a:off x="971" y="2684"/>
              <a:ext cx="623" cy="288"/>
            </a:xfrm>
            <a:prstGeom prst="rect">
              <a:avLst/>
            </a:prstGeom>
            <a:noFill/>
            <a:ln w="9525">
              <a:noFill/>
            </a:ln>
          </p:spPr>
          <p:txBody>
            <a:bodyPr>
              <a:spAutoFit/>
            </a:bodyPr>
            <a:lstStyle/>
            <a:p>
              <a:pPr eaLnBrk="1" hangingPunct="1">
                <a:spcBef>
                  <a:spcPct val="0"/>
                </a:spcBef>
              </a:pPr>
              <a:r>
                <a:rPr lang="en-US" altLang="zh-CN" b="1">
                  <a:latin typeface="Times New Roman" panose="02020603050405020304" pitchFamily="18" charset="0"/>
                </a:rPr>
                <a:t>j</a:t>
              </a: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L</a:t>
              </a:r>
            </a:p>
          </p:txBody>
        </p:sp>
        <p:grpSp>
          <p:nvGrpSpPr>
            <p:cNvPr id="323671" name="组合 323670"/>
            <p:cNvGrpSpPr/>
            <p:nvPr/>
          </p:nvGrpSpPr>
          <p:grpSpPr>
            <a:xfrm rot="5400000">
              <a:off x="733" y="2803"/>
              <a:ext cx="384" cy="57"/>
              <a:chOff x="666" y="1872"/>
              <a:chExt cx="489" cy="60"/>
            </a:xfrm>
          </p:grpSpPr>
          <p:sp>
            <p:nvSpPr>
              <p:cNvPr id="323672" name="任意多边形 323671"/>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23673" name="任意多边形 323672"/>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23674" name="任意多边形 323673"/>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23675" name="任意多边形 323674"/>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323676" name="椭圆 323675"/>
            <p:cNvSpPr/>
            <p:nvPr/>
          </p:nvSpPr>
          <p:spPr>
            <a:xfrm>
              <a:off x="273" y="3168"/>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23677" name="椭圆 323676"/>
            <p:cNvSpPr/>
            <p:nvPr/>
          </p:nvSpPr>
          <p:spPr>
            <a:xfrm>
              <a:off x="273" y="2448"/>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23678" name="文本框 323677"/>
            <p:cNvSpPr txBox="1"/>
            <p:nvPr/>
          </p:nvSpPr>
          <p:spPr>
            <a:xfrm>
              <a:off x="192" y="2496"/>
              <a:ext cx="225" cy="288"/>
            </a:xfrm>
            <a:prstGeom prst="rect">
              <a:avLst/>
            </a:prstGeom>
            <a:noFill/>
            <a:ln w="9525">
              <a:noFill/>
            </a:ln>
          </p:spPr>
          <p:txBody>
            <a:bodyPr wrap="none" anchor="t">
              <a:spAutoFit/>
            </a:bodyPr>
            <a:lstStyle/>
            <a:p>
              <a:pPr eaLnBrk="1" hangingPunct="1"/>
              <a:r>
                <a:rPr lang="en-US" altLang="zh-CN" b="1">
                  <a:latin typeface="Times New Roman" panose="02020603050405020304" pitchFamily="18" charset="0"/>
                </a:rPr>
                <a:t>+</a:t>
              </a:r>
            </a:p>
          </p:txBody>
        </p:sp>
        <p:sp>
          <p:nvSpPr>
            <p:cNvPr id="323679" name="文本框 323678"/>
            <p:cNvSpPr txBox="1"/>
            <p:nvPr/>
          </p:nvSpPr>
          <p:spPr>
            <a:xfrm>
              <a:off x="205" y="2928"/>
              <a:ext cx="212" cy="288"/>
            </a:xfrm>
            <a:prstGeom prst="rect">
              <a:avLst/>
            </a:prstGeom>
            <a:noFill/>
            <a:ln w="9525">
              <a:noFill/>
            </a:ln>
          </p:spPr>
          <p:txBody>
            <a:bodyPr wrap="none" anchor="t">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aphicFrame>
          <p:nvGraphicFramePr>
            <p:cNvPr id="323680" name="对象 323679"/>
            <p:cNvGraphicFramePr/>
            <p:nvPr/>
          </p:nvGraphicFramePr>
          <p:xfrm>
            <a:off x="157" y="2696"/>
            <a:ext cx="282" cy="328"/>
          </p:xfrm>
          <a:graphic>
            <a:graphicData uri="http://schemas.openxmlformats.org/presentationml/2006/ole">
              <mc:AlternateContent xmlns:mc="http://schemas.openxmlformats.org/markup-compatibility/2006">
                <mc:Choice xmlns:v="urn:schemas-microsoft-com:vml" Requires="v">
                  <p:oleObj spid="_x0000_s27914" r:id="rId8" imgW="241300" imgH="279400" progId="Equation.3">
                    <p:embed/>
                  </p:oleObj>
                </mc:Choice>
                <mc:Fallback>
                  <p:oleObj r:id="rId8" imgW="241300" imgH="279400" progId="Equation.3">
                    <p:embed/>
                    <p:pic>
                      <p:nvPicPr>
                        <p:cNvPr id="0" name="图片 3345"/>
                        <p:cNvPicPr/>
                        <p:nvPr/>
                      </p:nvPicPr>
                      <p:blipFill>
                        <a:blip r:embed="rId9"/>
                        <a:stretch>
                          <a:fillRect/>
                        </a:stretch>
                      </p:blipFill>
                      <p:spPr>
                        <a:xfrm>
                          <a:off x="157" y="2696"/>
                          <a:ext cx="282" cy="328"/>
                        </a:xfrm>
                        <a:prstGeom prst="rect">
                          <a:avLst/>
                        </a:prstGeom>
                        <a:noFill/>
                        <a:ln w="38100">
                          <a:noFill/>
                          <a:miter/>
                        </a:ln>
                      </p:spPr>
                    </p:pic>
                  </p:oleObj>
                </mc:Fallback>
              </mc:AlternateContent>
            </a:graphicData>
          </a:graphic>
        </p:graphicFrame>
        <p:graphicFrame>
          <p:nvGraphicFramePr>
            <p:cNvPr id="323681" name="对象 323680"/>
            <p:cNvGraphicFramePr/>
            <p:nvPr/>
          </p:nvGraphicFramePr>
          <p:xfrm>
            <a:off x="360" y="2072"/>
            <a:ext cx="164" cy="312"/>
          </p:xfrm>
          <a:graphic>
            <a:graphicData uri="http://schemas.openxmlformats.org/presentationml/2006/ole">
              <mc:AlternateContent xmlns:mc="http://schemas.openxmlformats.org/markup-compatibility/2006">
                <mc:Choice xmlns:v="urn:schemas-microsoft-com:vml" Requires="v">
                  <p:oleObj spid="_x0000_s27915" r:id="rId10" imgW="139700" imgH="266065" progId="Equation.3">
                    <p:embed/>
                  </p:oleObj>
                </mc:Choice>
                <mc:Fallback>
                  <p:oleObj r:id="rId10" imgW="139700" imgH="266065" progId="Equation.3">
                    <p:embed/>
                    <p:pic>
                      <p:nvPicPr>
                        <p:cNvPr id="0" name="图片 3341"/>
                        <p:cNvPicPr/>
                        <p:nvPr/>
                      </p:nvPicPr>
                      <p:blipFill>
                        <a:blip r:embed="rId11"/>
                        <a:stretch>
                          <a:fillRect/>
                        </a:stretch>
                      </p:blipFill>
                      <p:spPr>
                        <a:xfrm>
                          <a:off x="360" y="2072"/>
                          <a:ext cx="164" cy="312"/>
                        </a:xfrm>
                        <a:prstGeom prst="rect">
                          <a:avLst/>
                        </a:prstGeom>
                        <a:noFill/>
                        <a:ln w="38100">
                          <a:noFill/>
                          <a:miter/>
                        </a:ln>
                      </p:spPr>
                    </p:pic>
                  </p:oleObj>
                </mc:Fallback>
              </mc:AlternateContent>
            </a:graphicData>
          </a:graphic>
        </p:graphicFrame>
      </p:grpSp>
      <p:sp>
        <p:nvSpPr>
          <p:cNvPr id="323682" name="直接连接符 323681"/>
          <p:cNvSpPr/>
          <p:nvPr/>
        </p:nvSpPr>
        <p:spPr>
          <a:xfrm>
            <a:off x="3567113" y="5044332"/>
            <a:ext cx="1385887" cy="0"/>
          </a:xfrm>
          <a:prstGeom prst="line">
            <a:avLst/>
          </a:prstGeom>
          <a:ln w="19050" cap="flat" cmpd="sng">
            <a:solidFill>
              <a:srgbClr val="FF0000"/>
            </a:solidFill>
            <a:prstDash val="solid"/>
            <a:headEnd type="none" w="med" len="med"/>
            <a:tailEnd type="none" w="med" len="med"/>
          </a:ln>
        </p:spPr>
      </p:sp>
      <p:sp>
        <p:nvSpPr>
          <p:cNvPr id="323683" name="直接连接符 323682"/>
          <p:cNvSpPr/>
          <p:nvPr/>
        </p:nvSpPr>
        <p:spPr>
          <a:xfrm flipH="1" flipV="1">
            <a:off x="2477611" y="5022910"/>
            <a:ext cx="841852" cy="0"/>
          </a:xfrm>
          <a:prstGeom prst="line">
            <a:avLst/>
          </a:prstGeom>
          <a:ln w="19050" cap="flat" cmpd="sng">
            <a:solidFill>
              <a:srgbClr val="FF0000"/>
            </a:solidFill>
            <a:prstDash val="solid"/>
            <a:headEnd type="triangle" w="med" len="med"/>
            <a:tailEnd type="triangle" w="med" len="med"/>
          </a:ln>
        </p:spPr>
      </p:sp>
      <p:sp>
        <p:nvSpPr>
          <p:cNvPr id="323684" name="文本框 323683"/>
          <p:cNvSpPr txBox="1"/>
          <p:nvPr/>
        </p:nvSpPr>
        <p:spPr>
          <a:xfrm>
            <a:off x="309563" y="1200150"/>
            <a:ext cx="1697037" cy="457200"/>
          </a:xfrm>
          <a:prstGeom prst="rect">
            <a:avLst/>
          </a:prstGeom>
          <a:noFill/>
          <a:ln w="9525">
            <a:noFill/>
          </a:ln>
        </p:spPr>
        <p:txBody>
          <a:bodyPr>
            <a:spAutoFit/>
          </a:bodyPr>
          <a:lstStyle/>
          <a:p>
            <a:pPr eaLnBrk="1" hangingPunct="1">
              <a:spcBef>
                <a:spcPct val="0"/>
              </a:spcBef>
            </a:pPr>
            <a:r>
              <a:rPr lang="zh-CN" altLang="en-US" b="1" dirty="0">
                <a:solidFill>
                  <a:srgbClr val="FF0000"/>
                </a:solidFill>
                <a:latin typeface="Times New Roman" panose="02020603050405020304" pitchFamily="18" charset="0"/>
              </a:rPr>
              <a:t>一、特性</a:t>
            </a:r>
            <a:endParaRPr lang="zh-CN" altLang="en-US" b="1">
              <a:solidFill>
                <a:srgbClr val="FF0000"/>
              </a:solidFill>
              <a:latin typeface="Times New Roman" panose="02020603050405020304" pitchFamily="18" charset="0"/>
            </a:endParaRPr>
          </a:p>
        </p:txBody>
      </p:sp>
      <p:sp>
        <p:nvSpPr>
          <p:cNvPr id="49" name="文本框 48">
            <a:extLst>
              <a:ext uri="{FF2B5EF4-FFF2-40B4-BE49-F238E27FC236}">
                <a16:creationId xmlns:a16="http://schemas.microsoft.com/office/drawing/2014/main" id="{4132C9DB-DC49-4BC7-905A-E09170ABFA3D}"/>
              </a:ext>
            </a:extLst>
          </p:cNvPr>
          <p:cNvSpPr txBox="1"/>
          <p:nvPr/>
        </p:nvSpPr>
        <p:spPr>
          <a:xfrm>
            <a:off x="446716" y="5755209"/>
            <a:ext cx="1905000" cy="457200"/>
          </a:xfrm>
          <a:prstGeom prst="rect">
            <a:avLst/>
          </a:prstGeom>
          <a:noFill/>
          <a:ln w="9525">
            <a:noFill/>
          </a:ln>
        </p:spPr>
        <p:txBody>
          <a:bodyPr>
            <a:spAutoFit/>
          </a:bodyPr>
          <a:lstStyle/>
          <a:p>
            <a:pPr eaLnBrk="1" hangingPunct="1">
              <a:spcBef>
                <a:spcPct val="0"/>
              </a:spcBef>
            </a:pPr>
            <a:r>
              <a:rPr lang="zh-CN" altLang="en-US" b="1" dirty="0">
                <a:solidFill>
                  <a:srgbClr val="6600FF"/>
                </a:solidFill>
                <a:latin typeface="Times New Roman" panose="02020603050405020304" pitchFamily="18" charset="0"/>
              </a:rPr>
              <a:t>相量模型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3684"/>
                                        </p:tgtEl>
                                        <p:attrNameLst>
                                          <p:attrName>style.visibility</p:attrName>
                                        </p:attrNameLst>
                                      </p:cBhvr>
                                      <p:to>
                                        <p:strVal val="visible"/>
                                      </p:to>
                                    </p:set>
                                    <p:anim calcmode="lin" valueType="num">
                                      <p:cBhvr additive="base">
                                        <p:cTn id="7" dur="500" fill="hold"/>
                                        <p:tgtEl>
                                          <p:spTgt spid="323684"/>
                                        </p:tgtEl>
                                        <p:attrNameLst>
                                          <p:attrName>ppt_x</p:attrName>
                                        </p:attrNameLst>
                                      </p:cBhvr>
                                      <p:tavLst>
                                        <p:tav tm="0">
                                          <p:val>
                                            <p:strVal val="0-#ppt_w/2"/>
                                          </p:val>
                                        </p:tav>
                                        <p:tav tm="100000">
                                          <p:val>
                                            <p:strVal val="#ppt_x"/>
                                          </p:val>
                                        </p:tav>
                                      </p:tavLst>
                                    </p:anim>
                                    <p:anim calcmode="lin" valueType="num">
                                      <p:cBhvr additive="base">
                                        <p:cTn id="8" dur="500" fill="hold"/>
                                        <p:tgtEl>
                                          <p:spTgt spid="3236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3642"/>
                                        </p:tgtEl>
                                        <p:attrNameLst>
                                          <p:attrName>style.visibility</p:attrName>
                                        </p:attrNameLst>
                                      </p:cBhvr>
                                      <p:to>
                                        <p:strVal val="visible"/>
                                      </p:to>
                                    </p:set>
                                    <p:anim calcmode="lin" valueType="num">
                                      <p:cBhvr additive="base">
                                        <p:cTn id="13" dur="500" fill="hold"/>
                                        <p:tgtEl>
                                          <p:spTgt spid="323642"/>
                                        </p:tgtEl>
                                        <p:attrNameLst>
                                          <p:attrName>ppt_x</p:attrName>
                                        </p:attrNameLst>
                                      </p:cBhvr>
                                      <p:tavLst>
                                        <p:tav tm="0">
                                          <p:val>
                                            <p:strVal val="0-#ppt_w/2"/>
                                          </p:val>
                                        </p:tav>
                                        <p:tav tm="100000">
                                          <p:val>
                                            <p:strVal val="#ppt_x"/>
                                          </p:val>
                                        </p:tav>
                                      </p:tavLst>
                                    </p:anim>
                                    <p:anim calcmode="lin" valueType="num">
                                      <p:cBhvr additive="base">
                                        <p:cTn id="14" dur="500" fill="hold"/>
                                        <p:tgtEl>
                                          <p:spTgt spid="3236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3641"/>
                                        </p:tgtEl>
                                        <p:attrNameLst>
                                          <p:attrName>style.visibility</p:attrName>
                                        </p:attrNameLst>
                                      </p:cBhvr>
                                      <p:to>
                                        <p:strVal val="visible"/>
                                      </p:to>
                                    </p:set>
                                    <p:anim calcmode="lin" valueType="num">
                                      <p:cBhvr additive="base">
                                        <p:cTn id="19" dur="500" fill="hold"/>
                                        <p:tgtEl>
                                          <p:spTgt spid="323641"/>
                                        </p:tgtEl>
                                        <p:attrNameLst>
                                          <p:attrName>ppt_x</p:attrName>
                                        </p:attrNameLst>
                                      </p:cBhvr>
                                      <p:tavLst>
                                        <p:tav tm="0">
                                          <p:val>
                                            <p:strVal val="1+#ppt_w/2"/>
                                          </p:val>
                                        </p:tav>
                                        <p:tav tm="100000">
                                          <p:val>
                                            <p:strVal val="#ppt_x"/>
                                          </p:val>
                                        </p:tav>
                                      </p:tavLst>
                                    </p:anim>
                                    <p:anim calcmode="lin" valueType="num">
                                      <p:cBhvr additive="base">
                                        <p:cTn id="20" dur="500" fill="hold"/>
                                        <p:tgtEl>
                                          <p:spTgt spid="3236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23660"/>
                                        </p:tgtEl>
                                        <p:attrNameLst>
                                          <p:attrName>style.visibility</p:attrName>
                                        </p:attrNameLst>
                                      </p:cBhvr>
                                      <p:to>
                                        <p:strVal val="visible"/>
                                      </p:to>
                                    </p:set>
                                    <p:anim calcmode="lin" valueType="num">
                                      <p:cBhvr additive="base">
                                        <p:cTn id="25" dur="500" fill="hold"/>
                                        <p:tgtEl>
                                          <p:spTgt spid="323660"/>
                                        </p:tgtEl>
                                        <p:attrNameLst>
                                          <p:attrName>ppt_x</p:attrName>
                                        </p:attrNameLst>
                                      </p:cBhvr>
                                      <p:tavLst>
                                        <p:tav tm="0">
                                          <p:val>
                                            <p:strVal val="1+#ppt_w/2"/>
                                          </p:val>
                                        </p:tav>
                                        <p:tav tm="100000">
                                          <p:val>
                                            <p:strVal val="#ppt_x"/>
                                          </p:val>
                                        </p:tav>
                                      </p:tavLst>
                                    </p:anim>
                                    <p:anim calcmode="lin" valueType="num">
                                      <p:cBhvr additive="base">
                                        <p:cTn id="26" dur="500" fill="hold"/>
                                        <p:tgtEl>
                                          <p:spTgt spid="32366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23661"/>
                                        </p:tgtEl>
                                        <p:attrNameLst>
                                          <p:attrName>style.visibility</p:attrName>
                                        </p:attrNameLst>
                                      </p:cBhvr>
                                      <p:to>
                                        <p:strVal val="visible"/>
                                      </p:to>
                                    </p:set>
                                    <p:anim calcmode="lin" valueType="num">
                                      <p:cBhvr additive="base">
                                        <p:cTn id="31" dur="500" fill="hold"/>
                                        <p:tgtEl>
                                          <p:spTgt spid="323661"/>
                                        </p:tgtEl>
                                        <p:attrNameLst>
                                          <p:attrName>ppt_x</p:attrName>
                                        </p:attrNameLst>
                                      </p:cBhvr>
                                      <p:tavLst>
                                        <p:tav tm="0">
                                          <p:val>
                                            <p:strVal val="1+#ppt_w/2"/>
                                          </p:val>
                                        </p:tav>
                                        <p:tav tm="100000">
                                          <p:val>
                                            <p:strVal val="#ppt_x"/>
                                          </p:val>
                                        </p:tav>
                                      </p:tavLst>
                                    </p:anim>
                                    <p:anim calcmode="lin" valueType="num">
                                      <p:cBhvr additive="base">
                                        <p:cTn id="32" dur="500" fill="hold"/>
                                        <p:tgtEl>
                                          <p:spTgt spid="32366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23662"/>
                                        </p:tgtEl>
                                        <p:attrNameLst>
                                          <p:attrName>style.visibility</p:attrName>
                                        </p:attrNameLst>
                                      </p:cBhvr>
                                      <p:to>
                                        <p:strVal val="visible"/>
                                      </p:to>
                                    </p:set>
                                    <p:animEffect transition="in" filter="blinds(vertical)">
                                      <p:cBhvr>
                                        <p:cTn id="37" dur="500"/>
                                        <p:tgtEl>
                                          <p:spTgt spid="32366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23682"/>
                                        </p:tgtEl>
                                        <p:attrNameLst>
                                          <p:attrName>style.visibility</p:attrName>
                                        </p:attrNameLst>
                                      </p:cBhvr>
                                      <p:to>
                                        <p:strVal val="visible"/>
                                      </p:to>
                                    </p:set>
                                    <p:anim calcmode="lin" valueType="num">
                                      <p:cBhvr additive="base">
                                        <p:cTn id="42" dur="500" fill="hold"/>
                                        <p:tgtEl>
                                          <p:spTgt spid="323682"/>
                                        </p:tgtEl>
                                        <p:attrNameLst>
                                          <p:attrName>ppt_x</p:attrName>
                                        </p:attrNameLst>
                                      </p:cBhvr>
                                      <p:tavLst>
                                        <p:tav tm="0">
                                          <p:val>
                                            <p:strVal val="0-#ppt_w/2"/>
                                          </p:val>
                                        </p:tav>
                                        <p:tav tm="100000">
                                          <p:val>
                                            <p:strVal val="#ppt_x"/>
                                          </p:val>
                                        </p:tav>
                                      </p:tavLst>
                                    </p:anim>
                                    <p:anim calcmode="lin" valueType="num">
                                      <p:cBhvr additive="base">
                                        <p:cTn id="43" dur="500" fill="hold"/>
                                        <p:tgtEl>
                                          <p:spTgt spid="323682"/>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2" presetClass="entr" presetSubtype="8" fill="hold" nodeType="afterEffect">
                                  <p:stCondLst>
                                    <p:cond delay="0"/>
                                  </p:stCondLst>
                                  <p:childTnLst>
                                    <p:set>
                                      <p:cBhvr>
                                        <p:cTn id="46" dur="1" fill="hold">
                                          <p:stCondLst>
                                            <p:cond delay="0"/>
                                          </p:stCondLst>
                                        </p:cTn>
                                        <p:tgtEl>
                                          <p:spTgt spid="323683"/>
                                        </p:tgtEl>
                                        <p:attrNameLst>
                                          <p:attrName>style.visibility</p:attrName>
                                        </p:attrNameLst>
                                      </p:cBhvr>
                                      <p:to>
                                        <p:strVal val="visible"/>
                                      </p:to>
                                    </p:set>
                                    <p:anim calcmode="lin" valueType="num">
                                      <p:cBhvr additive="base">
                                        <p:cTn id="47" dur="500" fill="hold"/>
                                        <p:tgtEl>
                                          <p:spTgt spid="323683"/>
                                        </p:tgtEl>
                                        <p:attrNameLst>
                                          <p:attrName>ppt_x</p:attrName>
                                        </p:attrNameLst>
                                      </p:cBhvr>
                                      <p:tavLst>
                                        <p:tav tm="0">
                                          <p:val>
                                            <p:strVal val="0-#ppt_w/2"/>
                                          </p:val>
                                        </p:tav>
                                        <p:tav tm="100000">
                                          <p:val>
                                            <p:strVal val="#ppt_x"/>
                                          </p:val>
                                        </p:tav>
                                      </p:tavLst>
                                    </p:anim>
                                    <p:anim calcmode="lin" valueType="num">
                                      <p:cBhvr additive="base">
                                        <p:cTn id="48" dur="500" fill="hold"/>
                                        <p:tgtEl>
                                          <p:spTgt spid="323683"/>
                                        </p:tgtEl>
                                        <p:attrNameLst>
                                          <p:attrName>ppt_y</p:attrName>
                                        </p:attrNameLst>
                                      </p:cBhvr>
                                      <p:tavLst>
                                        <p:tav tm="0">
                                          <p:val>
                                            <p:strVal val="#ppt_y"/>
                                          </p:val>
                                        </p:tav>
                                        <p:tav tm="100000">
                                          <p:val>
                                            <p:strVal val="#ppt_y"/>
                                          </p:val>
                                        </p:tav>
                                      </p:tavLst>
                                    </p:anim>
                                  </p:childTnLst>
                                </p:cTn>
                              </p:par>
                            </p:childTnLst>
                          </p:cTn>
                        </p:par>
                        <p:par>
                          <p:cTn id="49" fill="hold">
                            <p:stCondLst>
                              <p:cond delay="1000"/>
                            </p:stCondLst>
                            <p:childTnLst>
                              <p:par>
                                <p:cTn id="50" presetID="4" presetClass="entr" presetSubtype="32" fill="hold" nodeType="afterEffect">
                                  <p:stCondLst>
                                    <p:cond delay="0"/>
                                  </p:stCondLst>
                                  <p:childTnLst>
                                    <p:set>
                                      <p:cBhvr>
                                        <p:cTn id="51" dur="1" fill="hold">
                                          <p:stCondLst>
                                            <p:cond delay="0"/>
                                          </p:stCondLst>
                                        </p:cTn>
                                        <p:tgtEl>
                                          <p:spTgt spid="323664"/>
                                        </p:tgtEl>
                                        <p:attrNameLst>
                                          <p:attrName>style.visibility</p:attrName>
                                        </p:attrNameLst>
                                      </p:cBhvr>
                                      <p:to>
                                        <p:strVal val="visible"/>
                                      </p:to>
                                    </p:set>
                                    <p:animEffect transition="in" filter="box(out)">
                                      <p:cBhvr>
                                        <p:cTn id="52" dur="500"/>
                                        <p:tgtEl>
                                          <p:spTgt spid="323664"/>
                                        </p:tgtEl>
                                      </p:cBhvr>
                                    </p:animEffect>
                                  </p:childTnLst>
                                </p:cTn>
                              </p:par>
                            </p:childTnLst>
                          </p:cTn>
                        </p:par>
                        <p:par>
                          <p:cTn id="53" fill="hold">
                            <p:stCondLst>
                              <p:cond delay="1500"/>
                            </p:stCondLst>
                            <p:childTnLst>
                              <p:par>
                                <p:cTn id="54" presetID="2" presetClass="entr" presetSubtype="4"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 calcmode="lin" valueType="num">
                                      <p:cBhvr additive="base">
                                        <p:cTn id="56" dur="500" fill="hold"/>
                                        <p:tgtEl>
                                          <p:spTgt spid="49"/>
                                        </p:tgtEl>
                                        <p:attrNameLst>
                                          <p:attrName>ppt_x</p:attrName>
                                        </p:attrNameLst>
                                      </p:cBhvr>
                                      <p:tavLst>
                                        <p:tav tm="0">
                                          <p:val>
                                            <p:strVal val="#ppt_x"/>
                                          </p:val>
                                        </p:tav>
                                        <p:tav tm="100000">
                                          <p:val>
                                            <p:strVal val="#ppt_x"/>
                                          </p:val>
                                        </p:tav>
                                      </p:tavLst>
                                    </p:anim>
                                    <p:anim calcmode="lin" valueType="num">
                                      <p:cBhvr additive="base">
                                        <p:cTn id="57"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41" grpId="0"/>
      <p:bldP spid="323662" grpId="0"/>
      <p:bldP spid="323684" grpId="0"/>
      <p:bldP spid="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6" name="文本框 326665"/>
          <p:cNvSpPr txBox="1"/>
          <p:nvPr/>
        </p:nvSpPr>
        <p:spPr>
          <a:xfrm>
            <a:off x="1477962" y="979017"/>
            <a:ext cx="3352800"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有效值关系： </a:t>
            </a:r>
            <a:r>
              <a:rPr lang="en-US" altLang="zh-CN" b="1" i="1">
                <a:latin typeface="Times New Roman" panose="02020603050405020304" pitchFamily="18" charset="0"/>
              </a:rPr>
              <a:t>U</a:t>
            </a:r>
            <a:r>
              <a:rPr lang="en-US" altLang="zh-CN" b="1" i="1" baseline="-25000">
                <a:latin typeface="Times New Roman" panose="02020603050405020304" pitchFamily="18" charset="0"/>
              </a:rPr>
              <a:t>L</a:t>
            </a:r>
            <a:r>
              <a:rPr lang="en-US" altLang="zh-CN" b="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LI</a:t>
            </a:r>
          </a:p>
        </p:txBody>
      </p:sp>
      <p:sp>
        <p:nvSpPr>
          <p:cNvPr id="326667" name="文本框 326666"/>
          <p:cNvSpPr txBox="1"/>
          <p:nvPr/>
        </p:nvSpPr>
        <p:spPr>
          <a:xfrm>
            <a:off x="1487487" y="1688630"/>
            <a:ext cx="3736975" cy="1004887"/>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相位关系：</a:t>
            </a:r>
            <a:r>
              <a:rPr lang="en-US" altLang="zh-CN" b="1" i="1" dirty="0">
                <a:latin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sym typeface="Symbol" panose="05050102010706020507" pitchFamily="18" charset="2"/>
              </a:rPr>
              <a:t>u</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sym typeface="Symbol" panose="05050102010706020507" pitchFamily="18" charset="2"/>
              </a:rPr>
              <a:t>i </a:t>
            </a:r>
            <a:r>
              <a:rPr lang="en-US" altLang="zh-CN" b="1">
                <a:latin typeface="Times New Roman" panose="02020603050405020304" pitchFamily="18" charset="0"/>
                <a:sym typeface="Symbol" panose="05050102010706020507" pitchFamily="18" charset="2"/>
              </a:rPr>
              <a:t>+90°</a:t>
            </a:r>
            <a:r>
              <a:rPr lang="en-US" altLang="zh-CN" b="1" i="1" baseline="-25000">
                <a:latin typeface="Times New Roman" panose="02020603050405020304" pitchFamily="18" charset="0"/>
                <a:sym typeface="Symbol" panose="05050102010706020507" pitchFamily="18" charset="2"/>
              </a:rPr>
              <a:t>    </a:t>
            </a:r>
          </a:p>
          <a:p>
            <a:pPr eaLnBrk="1" hangingPunct="1"/>
            <a:r>
              <a:rPr lang="en-US" altLang="zh-CN" b="1" i="1" baseline="-2500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a:t>
            </a:r>
            <a:r>
              <a:rPr lang="en-US" altLang="zh-CN" b="1" i="1" err="1">
                <a:latin typeface="Times New Roman" panose="02020603050405020304" pitchFamily="18" charset="0"/>
                <a:sym typeface="Symbol" panose="05050102010706020507" pitchFamily="18" charset="2"/>
              </a:rPr>
              <a:t>u</a:t>
            </a:r>
            <a:r>
              <a:rPr lang="en-US" altLang="zh-CN" b="1" i="1" baseline="-25000" err="1">
                <a:latin typeface="Times New Roman" panose="02020603050405020304" pitchFamily="18" charset="0"/>
                <a:sym typeface="Symbol" panose="05050102010706020507" pitchFamily="18" charset="2"/>
              </a:rPr>
              <a:t>L</a:t>
            </a:r>
            <a:r>
              <a:rPr lang="en-US" altLang="zh-CN" b="1" i="1">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超前</a:t>
            </a:r>
            <a:r>
              <a:rPr lang="zh-CN" altLang="en-US" b="1" i="1" dirty="0">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 90°)</a:t>
            </a:r>
            <a:endParaRPr lang="en-US" altLang="zh-CN" b="1">
              <a:latin typeface="Times New Roman" panose="02020603050405020304" pitchFamily="18" charset="0"/>
            </a:endParaRPr>
          </a:p>
        </p:txBody>
      </p:sp>
      <p:grpSp>
        <p:nvGrpSpPr>
          <p:cNvPr id="326668" name="组合 326667"/>
          <p:cNvGrpSpPr/>
          <p:nvPr/>
        </p:nvGrpSpPr>
        <p:grpSpPr>
          <a:xfrm>
            <a:off x="5502364" y="969476"/>
            <a:ext cx="2743200" cy="1563688"/>
            <a:chOff x="3792" y="3047"/>
            <a:chExt cx="1728" cy="985"/>
          </a:xfrm>
        </p:grpSpPr>
        <p:graphicFrame>
          <p:nvGraphicFramePr>
            <p:cNvPr id="326669" name="对象 326668"/>
            <p:cNvGraphicFramePr/>
            <p:nvPr/>
          </p:nvGraphicFramePr>
          <p:xfrm>
            <a:off x="3848" y="3047"/>
            <a:ext cx="281" cy="281"/>
          </p:xfrm>
          <a:graphic>
            <a:graphicData uri="http://schemas.openxmlformats.org/presentationml/2006/ole">
              <mc:AlternateContent xmlns:mc="http://schemas.openxmlformats.org/markup-compatibility/2006">
                <mc:Choice xmlns:v="urn:schemas-microsoft-com:vml" Requires="v">
                  <p:oleObj spid="_x0000_s28953" r:id="rId3" imgW="228600" imgH="228600" progId="Equation.3">
                    <p:embed/>
                  </p:oleObj>
                </mc:Choice>
                <mc:Fallback>
                  <p:oleObj r:id="rId3" imgW="228600" imgH="228600" progId="Equation.3">
                    <p:embed/>
                    <p:pic>
                      <p:nvPicPr>
                        <p:cNvPr id="0" name="图片 3348"/>
                        <p:cNvPicPr/>
                        <p:nvPr/>
                      </p:nvPicPr>
                      <p:blipFill>
                        <a:blip r:embed="rId4"/>
                        <a:stretch>
                          <a:fillRect/>
                        </a:stretch>
                      </p:blipFill>
                      <p:spPr>
                        <a:xfrm>
                          <a:off x="3848" y="3047"/>
                          <a:ext cx="281" cy="281"/>
                        </a:xfrm>
                        <a:prstGeom prst="rect">
                          <a:avLst/>
                        </a:prstGeom>
                        <a:noFill/>
                        <a:ln w="38100">
                          <a:noFill/>
                          <a:miter/>
                        </a:ln>
                      </p:spPr>
                    </p:pic>
                  </p:oleObj>
                </mc:Fallback>
              </mc:AlternateContent>
            </a:graphicData>
          </a:graphic>
        </p:graphicFrame>
        <p:sp>
          <p:nvSpPr>
            <p:cNvPr id="326670" name="任意多边形 326669"/>
            <p:cNvSpPr/>
            <p:nvPr/>
          </p:nvSpPr>
          <p:spPr>
            <a:xfrm>
              <a:off x="4608" y="3399"/>
              <a:ext cx="624" cy="632"/>
            </a:xfrm>
            <a:custGeom>
              <a:avLst/>
              <a:gdLst/>
              <a:ahLst/>
              <a:cxnLst/>
              <a:rect l="0" t="0" r="0" b="0"/>
              <a:pathLst>
                <a:path w="624" h="624">
                  <a:moveTo>
                    <a:pt x="0" y="624"/>
                  </a:moveTo>
                  <a:lnTo>
                    <a:pt x="624" y="0"/>
                  </a:lnTo>
                </a:path>
              </a:pathLst>
            </a:custGeom>
            <a:noFill/>
            <a:ln w="28575" cap="flat" cmpd="sng">
              <a:solidFill>
                <a:srgbClr val="3333FF"/>
              </a:solidFill>
              <a:prstDash val="solid"/>
              <a:headEnd type="none" w="med" len="med"/>
              <a:tailEnd type="stealth" w="sm" len="med"/>
            </a:ln>
          </p:spPr>
          <p:txBody>
            <a:bodyPr/>
            <a:lstStyle/>
            <a:p>
              <a:endParaRPr lang="zh-CN" altLang="en-US"/>
            </a:p>
          </p:txBody>
        </p:sp>
        <p:sp>
          <p:nvSpPr>
            <p:cNvPr id="326671" name="直接连接符 326670"/>
            <p:cNvSpPr/>
            <p:nvPr/>
          </p:nvSpPr>
          <p:spPr>
            <a:xfrm rot="-5400000" flipV="1">
              <a:off x="3787" y="3210"/>
              <a:ext cx="826" cy="816"/>
            </a:xfrm>
            <a:prstGeom prst="line">
              <a:avLst/>
            </a:prstGeom>
            <a:ln w="28575" cap="flat" cmpd="sng">
              <a:solidFill>
                <a:srgbClr val="FF0000"/>
              </a:solidFill>
              <a:prstDash val="solid"/>
              <a:headEnd type="none" w="med" len="med"/>
              <a:tailEnd type="stealth" w="sm" len="med"/>
            </a:ln>
          </p:spPr>
        </p:sp>
        <p:graphicFrame>
          <p:nvGraphicFramePr>
            <p:cNvPr id="326672" name="对象 326671"/>
            <p:cNvGraphicFramePr/>
            <p:nvPr/>
          </p:nvGraphicFramePr>
          <p:xfrm>
            <a:off x="5232" y="3356"/>
            <a:ext cx="166" cy="252"/>
          </p:xfrm>
          <a:graphic>
            <a:graphicData uri="http://schemas.openxmlformats.org/presentationml/2006/ole">
              <mc:AlternateContent xmlns:mc="http://schemas.openxmlformats.org/markup-compatibility/2006">
                <mc:Choice xmlns:v="urn:schemas-microsoft-com:vml" Requires="v">
                  <p:oleObj spid="_x0000_s28954" r:id="rId5" imgW="127000" imgH="189865" progId="Equation.3">
                    <p:embed/>
                  </p:oleObj>
                </mc:Choice>
                <mc:Fallback>
                  <p:oleObj r:id="rId5" imgW="127000" imgH="189865" progId="Equation.3">
                    <p:embed/>
                    <p:pic>
                      <p:nvPicPr>
                        <p:cNvPr id="0" name="图片 3346"/>
                        <p:cNvPicPr/>
                        <p:nvPr/>
                      </p:nvPicPr>
                      <p:blipFill>
                        <a:blip r:embed="rId6"/>
                        <a:stretch>
                          <a:fillRect/>
                        </a:stretch>
                      </p:blipFill>
                      <p:spPr>
                        <a:xfrm>
                          <a:off x="5232" y="3356"/>
                          <a:ext cx="166" cy="252"/>
                        </a:xfrm>
                        <a:prstGeom prst="rect">
                          <a:avLst/>
                        </a:prstGeom>
                        <a:noFill/>
                        <a:ln w="38100">
                          <a:noFill/>
                          <a:miter/>
                        </a:ln>
                      </p:spPr>
                    </p:pic>
                  </p:oleObj>
                </mc:Fallback>
              </mc:AlternateContent>
            </a:graphicData>
          </a:graphic>
        </p:graphicFrame>
        <p:sp>
          <p:nvSpPr>
            <p:cNvPr id="326673" name="直接连接符 326672"/>
            <p:cNvSpPr/>
            <p:nvPr/>
          </p:nvSpPr>
          <p:spPr>
            <a:xfrm>
              <a:off x="4608" y="4031"/>
              <a:ext cx="912" cy="1"/>
            </a:xfrm>
            <a:prstGeom prst="line">
              <a:avLst/>
            </a:prstGeom>
            <a:ln w="9525" cap="flat" cmpd="sng">
              <a:solidFill>
                <a:schemeClr val="tx1"/>
              </a:solidFill>
              <a:prstDash val="solid"/>
              <a:headEnd type="none" w="med" len="med"/>
              <a:tailEnd type="none" w="med" len="med"/>
            </a:ln>
          </p:spPr>
        </p:sp>
        <p:sp>
          <p:nvSpPr>
            <p:cNvPr id="326674" name="任意多边形 326673"/>
            <p:cNvSpPr/>
            <p:nvPr/>
          </p:nvSpPr>
          <p:spPr>
            <a:xfrm>
              <a:off x="4737" y="3900"/>
              <a:ext cx="82" cy="131"/>
            </a:xfrm>
            <a:custGeom>
              <a:avLst/>
              <a:gdLst/>
              <a:ahLst/>
              <a:cxnLst/>
              <a:rect l="0" t="0" r="0" b="0"/>
              <a:pathLst>
                <a:path w="82" h="129">
                  <a:moveTo>
                    <a:pt x="0" y="0"/>
                  </a:moveTo>
                  <a:cubicBezTo>
                    <a:pt x="6" y="4"/>
                    <a:pt x="26" y="12"/>
                    <a:pt x="39" y="24"/>
                  </a:cubicBezTo>
                  <a:cubicBezTo>
                    <a:pt x="52" y="36"/>
                    <a:pt x="68" y="54"/>
                    <a:pt x="75" y="72"/>
                  </a:cubicBezTo>
                  <a:cubicBezTo>
                    <a:pt x="82" y="90"/>
                    <a:pt x="80" y="117"/>
                    <a:pt x="81" y="129"/>
                  </a:cubicBezTo>
                </a:path>
              </a:pathLst>
            </a:custGeom>
            <a:noFill/>
            <a:ln w="9525" cap="flat" cmpd="sng">
              <a:solidFill>
                <a:schemeClr val="tx1">
                  <a:alpha val="100000"/>
                </a:schemeClr>
              </a:solidFill>
              <a:prstDash val="solid"/>
              <a:headEnd type="stealth" w="sm" len="med"/>
              <a:tailEnd type="none" w="med" len="med"/>
            </a:ln>
          </p:spPr>
          <p:txBody>
            <a:bodyPr/>
            <a:lstStyle/>
            <a:p>
              <a:endParaRPr lang="zh-CN" altLang="en-US"/>
            </a:p>
          </p:txBody>
        </p:sp>
        <p:sp>
          <p:nvSpPr>
            <p:cNvPr id="326675" name="文本框 326674"/>
            <p:cNvSpPr txBox="1"/>
            <p:nvPr/>
          </p:nvSpPr>
          <p:spPr>
            <a:xfrm>
              <a:off x="4800" y="3691"/>
              <a:ext cx="384" cy="288"/>
            </a:xfrm>
            <a:prstGeom prst="rect">
              <a:avLst/>
            </a:prstGeom>
            <a:noFill/>
            <a:ln w="9525">
              <a:noFill/>
            </a:ln>
          </p:spPr>
          <p:txBody>
            <a:bodyPr>
              <a:spAutoFit/>
            </a:bodyPr>
            <a:lstStyle/>
            <a:p>
              <a:pPr eaLnBrk="1" hangingPunct="1"/>
              <a:r>
                <a:rPr lang="en-US" altLang="zh-CN" b="1" i="1">
                  <a:latin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sym typeface="Symbol" panose="05050102010706020507" pitchFamily="18" charset="2"/>
                </a:rPr>
                <a:t>i</a:t>
              </a:r>
            </a:p>
          </p:txBody>
        </p:sp>
        <p:sp>
          <p:nvSpPr>
            <p:cNvPr id="326676" name="任意多边形 326675"/>
            <p:cNvSpPr/>
            <p:nvPr/>
          </p:nvSpPr>
          <p:spPr>
            <a:xfrm>
              <a:off x="4512" y="3830"/>
              <a:ext cx="192" cy="97"/>
            </a:xfrm>
            <a:custGeom>
              <a:avLst/>
              <a:gdLst/>
              <a:ahLst/>
              <a:cxnLst/>
              <a:rect l="0" t="0" r="0" b="0"/>
              <a:pathLst>
                <a:path w="192" h="96">
                  <a:moveTo>
                    <a:pt x="0" y="96"/>
                  </a:moveTo>
                  <a:lnTo>
                    <a:pt x="96" y="0"/>
                  </a:lnTo>
                  <a:lnTo>
                    <a:pt x="192" y="96"/>
                  </a:lnTo>
                </a:path>
              </a:pathLst>
            </a:custGeom>
            <a:noFill/>
            <a:ln w="952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326698" name="文本框 326697"/>
          <p:cNvSpPr txBox="1"/>
          <p:nvPr/>
        </p:nvSpPr>
        <p:spPr>
          <a:xfrm>
            <a:off x="914679" y="3270788"/>
            <a:ext cx="8324850" cy="457200"/>
          </a:xfrm>
          <a:prstGeom prst="rect">
            <a:avLst/>
          </a:prstGeom>
          <a:noFill/>
          <a:ln w="9525">
            <a:noFill/>
          </a:ln>
        </p:spPr>
        <p:txBody>
          <a:bodyPr>
            <a:spAutoFit/>
          </a:bodyPr>
          <a:lstStyle/>
          <a:p>
            <a:pPr algn="just" eaLnBrk="1" hangingPunct="1"/>
            <a:r>
              <a:rPr lang="zh-CN" altLang="en-US" b="1" dirty="0">
                <a:latin typeface="Times New Roman" panose="02020603050405020304" pitchFamily="18" charset="0"/>
                <a:sym typeface="Symbol" panose="05050102010706020507" pitchFamily="18" charset="2"/>
              </a:rPr>
              <a:t>令</a:t>
            </a:r>
            <a:r>
              <a:rPr lang="en-US" altLang="zh-CN" b="1" dirty="0">
                <a:solidFill>
                  <a:srgbClr val="FF66FF"/>
                </a:solidFill>
                <a:latin typeface="Times New Roman" panose="02020603050405020304" pitchFamily="18" charset="0"/>
              </a:rPr>
              <a:t>X</a:t>
            </a:r>
            <a:r>
              <a:rPr lang="en-US" altLang="zh-CN" b="1" baseline="-25000" dirty="0">
                <a:solidFill>
                  <a:srgbClr val="FF66FF"/>
                </a:solidFill>
                <a:latin typeface="Times New Roman" panose="02020603050405020304" pitchFamily="18" charset="0"/>
              </a:rPr>
              <a:t>L</a:t>
            </a:r>
            <a:r>
              <a:rPr lang="zh-CN" altLang="en-US" b="1" dirty="0">
                <a:latin typeface="Times New Roman" panose="02020603050405020304" pitchFamily="18" charset="0"/>
                <a:sym typeface="Symbol" panose="05050102010706020507" pitchFamily="18" charset="2"/>
              </a:rPr>
              <a:t>＝</a:t>
            </a:r>
            <a:r>
              <a:rPr lang="en-US" altLang="zh-CN" b="1" dirty="0">
                <a:solidFill>
                  <a:srgbClr val="FF66FF"/>
                </a:solidFill>
                <a:latin typeface="Times New Roman" panose="02020603050405020304" pitchFamily="18" charset="0"/>
                <a:sym typeface="Symbol" panose="05050102010706020507" pitchFamily="18" charset="2"/>
              </a:rPr>
              <a:t>L</a:t>
            </a:r>
            <a:r>
              <a:rPr lang="zh-CN" altLang="en-US" b="1" dirty="0">
                <a:latin typeface="Times New Roman" panose="02020603050405020304" pitchFamily="18" charset="0"/>
                <a:sym typeface="Symbol" panose="05050102010706020507" pitchFamily="18" charset="2"/>
              </a:rPr>
              <a:t>，称</a:t>
            </a:r>
            <a:r>
              <a:rPr lang="zh-CN" altLang="en-US" b="1" dirty="0">
                <a:solidFill>
                  <a:schemeClr val="accent2"/>
                </a:solidFill>
                <a:sym typeface="Symbol" panose="05050102010706020507" pitchFamily="18" charset="2"/>
              </a:rPr>
              <a:t>感性</a:t>
            </a:r>
            <a:r>
              <a:rPr lang="zh-CN" altLang="en-US" b="1" dirty="0">
                <a:solidFill>
                  <a:srgbClr val="FF0000"/>
                </a:solidFill>
                <a:latin typeface="Times New Roman" panose="02020603050405020304" pitchFamily="18" charset="0"/>
                <a:sym typeface="Symbol" panose="05050102010706020507" pitchFamily="18" charset="2"/>
              </a:rPr>
              <a:t>电抗</a:t>
            </a:r>
            <a:r>
              <a:rPr lang="zh-CN" altLang="en-US" b="1" dirty="0">
                <a:latin typeface="Times New Roman" panose="02020603050405020304" pitchFamily="18" charset="0"/>
                <a:sym typeface="Symbol" panose="05050102010706020507" pitchFamily="18" charset="2"/>
              </a:rPr>
              <a:t>，简称</a:t>
            </a:r>
            <a:r>
              <a:rPr lang="zh-CN" altLang="en-US" b="1" dirty="0">
                <a:solidFill>
                  <a:schemeClr val="accent2"/>
                </a:solidFill>
                <a:latin typeface="Times New Roman" panose="02020603050405020304" pitchFamily="18" charset="0"/>
                <a:sym typeface="Symbol" panose="05050102010706020507" pitchFamily="18" charset="2"/>
              </a:rPr>
              <a:t>感抗</a:t>
            </a:r>
            <a:r>
              <a:rPr lang="zh-CN" altLang="en-US" b="1" dirty="0">
                <a:latin typeface="Times New Roman" panose="02020603050405020304" pitchFamily="18" charset="0"/>
                <a:sym typeface="Symbol" panose="05050102010706020507" pitchFamily="18" charset="2"/>
              </a:rPr>
              <a:t>，单位为</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欧姆</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a:t>
            </a:r>
          </a:p>
        </p:txBody>
      </p:sp>
      <p:grpSp>
        <p:nvGrpSpPr>
          <p:cNvPr id="326699" name="组合 326698"/>
          <p:cNvGrpSpPr/>
          <p:nvPr/>
        </p:nvGrpSpPr>
        <p:grpSpPr>
          <a:xfrm>
            <a:off x="3506788" y="3784600"/>
            <a:ext cx="2281237" cy="1816100"/>
            <a:chOff x="157" y="2072"/>
            <a:chExt cx="1437" cy="1144"/>
          </a:xfrm>
        </p:grpSpPr>
        <p:sp>
          <p:nvSpPr>
            <p:cNvPr id="326700" name="任意多边形 326699"/>
            <p:cNvSpPr/>
            <p:nvPr/>
          </p:nvSpPr>
          <p:spPr>
            <a:xfrm>
              <a:off x="903" y="2472"/>
              <a:ext cx="1" cy="168"/>
            </a:xfrm>
            <a:custGeom>
              <a:avLst/>
              <a:gdLst/>
              <a:ahLst/>
              <a:cxnLst/>
              <a:rect l="0" t="0" r="0" b="0"/>
              <a:pathLst>
                <a:path w="1" h="168">
                  <a:moveTo>
                    <a:pt x="0" y="168"/>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6701" name="任意多边形 326700"/>
            <p:cNvSpPr/>
            <p:nvPr/>
          </p:nvSpPr>
          <p:spPr>
            <a:xfrm>
              <a:off x="897" y="3024"/>
              <a:ext cx="1" cy="174"/>
            </a:xfrm>
            <a:custGeom>
              <a:avLst/>
              <a:gdLst/>
              <a:ahLst/>
              <a:cxnLst/>
              <a:rect l="0" t="0" r="0" b="0"/>
              <a:pathLst>
                <a:path w="1" h="174">
                  <a:moveTo>
                    <a:pt x="0" y="0"/>
                  </a:moveTo>
                  <a:lnTo>
                    <a:pt x="0" y="174"/>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6702" name="任意多边形 326701"/>
            <p:cNvSpPr/>
            <p:nvPr/>
          </p:nvSpPr>
          <p:spPr>
            <a:xfrm>
              <a:off x="327" y="2472"/>
              <a:ext cx="576" cy="6"/>
            </a:xfrm>
            <a:custGeom>
              <a:avLst/>
              <a:gdLst/>
              <a:ahLst/>
              <a:cxnLst/>
              <a:rect l="0" t="0" r="0" b="0"/>
              <a:pathLst>
                <a:path w="576" h="6">
                  <a:moveTo>
                    <a:pt x="0" y="6"/>
                  </a:moveTo>
                  <a:lnTo>
                    <a:pt x="576"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6703" name="任意多边形 326702"/>
            <p:cNvSpPr/>
            <p:nvPr/>
          </p:nvSpPr>
          <p:spPr>
            <a:xfrm>
              <a:off x="324" y="3192"/>
              <a:ext cx="570" cy="3"/>
            </a:xfrm>
            <a:custGeom>
              <a:avLst/>
              <a:gdLst/>
              <a:ahLst/>
              <a:cxnLst/>
              <a:rect l="0" t="0" r="0" b="0"/>
              <a:pathLst>
                <a:path w="570" h="3">
                  <a:moveTo>
                    <a:pt x="0" y="3"/>
                  </a:moveTo>
                  <a:lnTo>
                    <a:pt x="57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26704" name="直接连接符 326703"/>
            <p:cNvSpPr/>
            <p:nvPr/>
          </p:nvSpPr>
          <p:spPr>
            <a:xfrm>
              <a:off x="307" y="2400"/>
              <a:ext cx="288" cy="0"/>
            </a:xfrm>
            <a:prstGeom prst="line">
              <a:avLst/>
            </a:prstGeom>
            <a:ln w="9525" cap="flat" cmpd="sng">
              <a:solidFill>
                <a:srgbClr val="FF0000"/>
              </a:solidFill>
              <a:prstDash val="solid"/>
              <a:headEnd type="none" w="med" len="med"/>
              <a:tailEnd type="stealth" w="sm" len="med"/>
            </a:ln>
          </p:spPr>
        </p:sp>
        <p:sp>
          <p:nvSpPr>
            <p:cNvPr id="326705" name="文本框 326704"/>
            <p:cNvSpPr txBox="1"/>
            <p:nvPr/>
          </p:nvSpPr>
          <p:spPr>
            <a:xfrm>
              <a:off x="971" y="2684"/>
              <a:ext cx="623" cy="288"/>
            </a:xfrm>
            <a:prstGeom prst="rect">
              <a:avLst/>
            </a:prstGeom>
            <a:noFill/>
            <a:ln w="9525">
              <a:noFill/>
            </a:ln>
          </p:spPr>
          <p:txBody>
            <a:bodyPr>
              <a:spAutoFit/>
            </a:bodyPr>
            <a:lstStyle/>
            <a:p>
              <a:pPr eaLnBrk="1" hangingPunct="1">
                <a:spcBef>
                  <a:spcPct val="0"/>
                </a:spcBef>
              </a:pPr>
              <a:r>
                <a:rPr lang="en-US" altLang="zh-CN" b="1" err="1">
                  <a:latin typeface="Times New Roman" panose="02020603050405020304" pitchFamily="18" charset="0"/>
                </a:rPr>
                <a:t>jX</a:t>
              </a:r>
              <a:r>
                <a:rPr lang="en-US" altLang="zh-CN" b="1" baseline="-25000" err="1">
                  <a:latin typeface="Times New Roman" panose="02020603050405020304" pitchFamily="18" charset="0"/>
                </a:rPr>
                <a:t>L</a:t>
              </a:r>
              <a:endParaRPr lang="en-US" altLang="zh-CN" b="1" baseline="-25000">
                <a:latin typeface="Times New Roman" panose="02020603050405020304" pitchFamily="18" charset="0"/>
              </a:endParaRPr>
            </a:p>
          </p:txBody>
        </p:sp>
        <p:grpSp>
          <p:nvGrpSpPr>
            <p:cNvPr id="326706" name="组合 326705"/>
            <p:cNvGrpSpPr/>
            <p:nvPr/>
          </p:nvGrpSpPr>
          <p:grpSpPr>
            <a:xfrm rot="5400000">
              <a:off x="733" y="2803"/>
              <a:ext cx="384" cy="57"/>
              <a:chOff x="666" y="1872"/>
              <a:chExt cx="489" cy="60"/>
            </a:xfrm>
          </p:grpSpPr>
          <p:sp>
            <p:nvSpPr>
              <p:cNvPr id="326707" name="任意多边形 326706"/>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26708" name="任意多边形 326707"/>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26709" name="任意多边形 326708"/>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26710" name="任意多边形 326709"/>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326711" name="椭圆 326710"/>
            <p:cNvSpPr/>
            <p:nvPr/>
          </p:nvSpPr>
          <p:spPr>
            <a:xfrm>
              <a:off x="273" y="3168"/>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26712" name="椭圆 326711"/>
            <p:cNvSpPr/>
            <p:nvPr/>
          </p:nvSpPr>
          <p:spPr>
            <a:xfrm>
              <a:off x="273" y="2448"/>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26713" name="文本框 326712"/>
            <p:cNvSpPr txBox="1"/>
            <p:nvPr/>
          </p:nvSpPr>
          <p:spPr>
            <a:xfrm>
              <a:off x="192" y="2496"/>
              <a:ext cx="225" cy="288"/>
            </a:xfrm>
            <a:prstGeom prst="rect">
              <a:avLst/>
            </a:prstGeom>
            <a:noFill/>
            <a:ln w="9525">
              <a:noFill/>
            </a:ln>
          </p:spPr>
          <p:txBody>
            <a:bodyPr wrap="none" anchor="t">
              <a:spAutoFit/>
            </a:bodyPr>
            <a:lstStyle/>
            <a:p>
              <a:pPr eaLnBrk="1" hangingPunct="1"/>
              <a:r>
                <a:rPr lang="en-US" altLang="zh-CN" b="1">
                  <a:latin typeface="Times New Roman" panose="02020603050405020304" pitchFamily="18" charset="0"/>
                </a:rPr>
                <a:t>+</a:t>
              </a:r>
            </a:p>
          </p:txBody>
        </p:sp>
        <p:sp>
          <p:nvSpPr>
            <p:cNvPr id="326714" name="文本框 326713"/>
            <p:cNvSpPr txBox="1"/>
            <p:nvPr/>
          </p:nvSpPr>
          <p:spPr>
            <a:xfrm>
              <a:off x="205" y="2928"/>
              <a:ext cx="212" cy="288"/>
            </a:xfrm>
            <a:prstGeom prst="rect">
              <a:avLst/>
            </a:prstGeom>
            <a:noFill/>
            <a:ln w="9525">
              <a:noFill/>
            </a:ln>
          </p:spPr>
          <p:txBody>
            <a:bodyPr wrap="none" anchor="t">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aphicFrame>
          <p:nvGraphicFramePr>
            <p:cNvPr id="326715" name="对象 326714"/>
            <p:cNvGraphicFramePr/>
            <p:nvPr/>
          </p:nvGraphicFramePr>
          <p:xfrm>
            <a:off x="157" y="2696"/>
            <a:ext cx="282" cy="328"/>
          </p:xfrm>
          <a:graphic>
            <a:graphicData uri="http://schemas.openxmlformats.org/presentationml/2006/ole">
              <mc:AlternateContent xmlns:mc="http://schemas.openxmlformats.org/markup-compatibility/2006">
                <mc:Choice xmlns:v="urn:schemas-microsoft-com:vml" Requires="v">
                  <p:oleObj spid="_x0000_s28955" r:id="rId7" imgW="241300" imgH="279400" progId="Equation.3">
                    <p:embed/>
                  </p:oleObj>
                </mc:Choice>
                <mc:Fallback>
                  <p:oleObj r:id="rId7" imgW="241300" imgH="279400" progId="Equation.3">
                    <p:embed/>
                    <p:pic>
                      <p:nvPicPr>
                        <p:cNvPr id="0" name="图片 3347"/>
                        <p:cNvPicPr/>
                        <p:nvPr/>
                      </p:nvPicPr>
                      <p:blipFill>
                        <a:blip r:embed="rId8"/>
                        <a:stretch>
                          <a:fillRect/>
                        </a:stretch>
                      </p:blipFill>
                      <p:spPr>
                        <a:xfrm>
                          <a:off x="157" y="2696"/>
                          <a:ext cx="282" cy="328"/>
                        </a:xfrm>
                        <a:prstGeom prst="rect">
                          <a:avLst/>
                        </a:prstGeom>
                        <a:noFill/>
                        <a:ln w="38100">
                          <a:noFill/>
                          <a:miter/>
                        </a:ln>
                      </p:spPr>
                    </p:pic>
                  </p:oleObj>
                </mc:Fallback>
              </mc:AlternateContent>
            </a:graphicData>
          </a:graphic>
        </p:graphicFrame>
        <p:graphicFrame>
          <p:nvGraphicFramePr>
            <p:cNvPr id="326716" name="对象 326715"/>
            <p:cNvGraphicFramePr/>
            <p:nvPr/>
          </p:nvGraphicFramePr>
          <p:xfrm>
            <a:off x="360" y="2072"/>
            <a:ext cx="164" cy="312"/>
          </p:xfrm>
          <a:graphic>
            <a:graphicData uri="http://schemas.openxmlformats.org/presentationml/2006/ole">
              <mc:AlternateContent xmlns:mc="http://schemas.openxmlformats.org/markup-compatibility/2006">
                <mc:Choice xmlns:v="urn:schemas-microsoft-com:vml" Requires="v">
                  <p:oleObj spid="_x0000_s28956" r:id="rId9" imgW="139700" imgH="266065" progId="Equation.3">
                    <p:embed/>
                  </p:oleObj>
                </mc:Choice>
                <mc:Fallback>
                  <p:oleObj r:id="rId9" imgW="139700" imgH="266065" progId="Equation.3">
                    <p:embed/>
                    <p:pic>
                      <p:nvPicPr>
                        <p:cNvPr id="0" name="图片 3349"/>
                        <p:cNvPicPr/>
                        <p:nvPr/>
                      </p:nvPicPr>
                      <p:blipFill>
                        <a:blip r:embed="rId10"/>
                        <a:stretch>
                          <a:fillRect/>
                        </a:stretch>
                      </p:blipFill>
                      <p:spPr>
                        <a:xfrm>
                          <a:off x="360" y="2072"/>
                          <a:ext cx="164" cy="312"/>
                        </a:xfrm>
                        <a:prstGeom prst="rect">
                          <a:avLst/>
                        </a:prstGeom>
                        <a:noFill/>
                        <a:ln w="38100">
                          <a:noFill/>
                          <a:miter/>
                        </a:ln>
                      </p:spPr>
                    </p:pic>
                  </p:oleObj>
                </mc:Fallback>
              </mc:AlternateContent>
            </a:graphicData>
          </a:graphic>
        </p:graphicFrame>
      </p:grpSp>
      <p:graphicFrame>
        <p:nvGraphicFramePr>
          <p:cNvPr id="326717" name="对象 326716"/>
          <p:cNvGraphicFramePr/>
          <p:nvPr/>
        </p:nvGraphicFramePr>
        <p:xfrm>
          <a:off x="5942013" y="4586288"/>
          <a:ext cx="1630362" cy="538162"/>
        </p:xfrm>
        <a:graphic>
          <a:graphicData uri="http://schemas.openxmlformats.org/presentationml/2006/ole">
            <mc:AlternateContent xmlns:mc="http://schemas.openxmlformats.org/markup-compatibility/2006">
              <mc:Choice xmlns:v="urn:schemas-microsoft-com:vml" Requires="v">
                <p:oleObj spid="_x0000_s28957" r:id="rId11" imgW="926465" imgH="304800" progId="Equation.DSMT4">
                  <p:embed/>
                </p:oleObj>
              </mc:Choice>
              <mc:Fallback>
                <p:oleObj r:id="rId11" imgW="926465" imgH="304800" progId="Equation.DSMT4">
                  <p:embed/>
                  <p:pic>
                    <p:nvPicPr>
                      <p:cNvPr id="0" name="图片 3350"/>
                      <p:cNvPicPr/>
                      <p:nvPr/>
                    </p:nvPicPr>
                    <p:blipFill>
                      <a:blip r:embed="rId12"/>
                      <a:stretch>
                        <a:fillRect/>
                      </a:stretch>
                    </p:blipFill>
                    <p:spPr>
                      <a:xfrm>
                        <a:off x="5942013" y="4586288"/>
                        <a:ext cx="1630362" cy="53816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26666"/>
                                        </p:tgtEl>
                                        <p:attrNameLst>
                                          <p:attrName>style.visibility</p:attrName>
                                        </p:attrNameLst>
                                      </p:cBhvr>
                                      <p:to>
                                        <p:strVal val="visible"/>
                                      </p:to>
                                    </p:set>
                                    <p:anim calcmode="lin" valueType="num">
                                      <p:cBhvr>
                                        <p:cTn id="7" dur="1000" fill="hold"/>
                                        <p:tgtEl>
                                          <p:spTgt spid="326666"/>
                                        </p:tgtEl>
                                        <p:attrNameLst>
                                          <p:attrName>ppt_w</p:attrName>
                                        </p:attrNameLst>
                                      </p:cBhvr>
                                      <p:tavLst>
                                        <p:tav tm="0">
                                          <p:val>
                                            <p:fltVal val="0"/>
                                          </p:val>
                                        </p:tav>
                                        <p:tav tm="100000">
                                          <p:val>
                                            <p:strVal val="#ppt_w"/>
                                          </p:val>
                                        </p:tav>
                                      </p:tavLst>
                                    </p:anim>
                                    <p:anim calcmode="lin" valueType="num">
                                      <p:cBhvr>
                                        <p:cTn id="8" dur="1000" fill="hold"/>
                                        <p:tgtEl>
                                          <p:spTgt spid="326666"/>
                                        </p:tgtEl>
                                        <p:attrNameLst>
                                          <p:attrName>ppt_h</p:attrName>
                                        </p:attrNameLst>
                                      </p:cBhvr>
                                      <p:tavLst>
                                        <p:tav tm="0">
                                          <p:val>
                                            <p:fltVal val="0"/>
                                          </p:val>
                                        </p:tav>
                                        <p:tav tm="100000">
                                          <p:val>
                                            <p:strVal val="#ppt_h"/>
                                          </p:val>
                                        </p:tav>
                                      </p:tavLst>
                                    </p:anim>
                                    <p:anim calcmode="lin" valueType="num">
                                      <p:cBhvr>
                                        <p:cTn id="9" dur="1000" fill="hold"/>
                                        <p:tgtEl>
                                          <p:spTgt spid="3266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66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26667"/>
                                        </p:tgtEl>
                                        <p:attrNameLst>
                                          <p:attrName>style.visibility</p:attrName>
                                        </p:attrNameLst>
                                      </p:cBhvr>
                                      <p:to>
                                        <p:strVal val="visible"/>
                                      </p:to>
                                    </p:set>
                                    <p:anim calcmode="lin" valueType="num">
                                      <p:cBhvr additive="base">
                                        <p:cTn id="15" dur="500" fill="hold"/>
                                        <p:tgtEl>
                                          <p:spTgt spid="326667"/>
                                        </p:tgtEl>
                                        <p:attrNameLst>
                                          <p:attrName>ppt_x</p:attrName>
                                        </p:attrNameLst>
                                      </p:cBhvr>
                                      <p:tavLst>
                                        <p:tav tm="0">
                                          <p:val>
                                            <p:strVal val="#ppt_x"/>
                                          </p:val>
                                        </p:tav>
                                        <p:tav tm="100000">
                                          <p:val>
                                            <p:strVal val="#ppt_x"/>
                                          </p:val>
                                        </p:tav>
                                      </p:tavLst>
                                    </p:anim>
                                    <p:anim calcmode="lin" valueType="num">
                                      <p:cBhvr additive="base">
                                        <p:cTn id="16" dur="500" fill="hold"/>
                                        <p:tgtEl>
                                          <p:spTgt spid="32666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nodeType="clickEffect">
                                  <p:stCondLst>
                                    <p:cond delay="0"/>
                                  </p:stCondLst>
                                  <p:childTnLst>
                                    <p:set>
                                      <p:cBhvr>
                                        <p:cTn id="20" dur="1" fill="hold">
                                          <p:stCondLst>
                                            <p:cond delay="0"/>
                                          </p:stCondLst>
                                        </p:cTn>
                                        <p:tgtEl>
                                          <p:spTgt spid="326668"/>
                                        </p:tgtEl>
                                        <p:attrNameLst>
                                          <p:attrName>style.visibility</p:attrName>
                                        </p:attrNameLst>
                                      </p:cBhvr>
                                      <p:to>
                                        <p:strVal val="visible"/>
                                      </p:to>
                                    </p:set>
                                    <p:animEffect transition="in" filter="barn(outHorizontal)">
                                      <p:cBhvr>
                                        <p:cTn id="21" dur="500"/>
                                        <p:tgtEl>
                                          <p:spTgt spid="326668"/>
                                        </p:tgtEl>
                                      </p:cBhvr>
                                    </p:animEffect>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326698"/>
                                        </p:tgtEl>
                                        <p:attrNameLst>
                                          <p:attrName>style.visibility</p:attrName>
                                        </p:attrNameLst>
                                      </p:cBhvr>
                                      <p:to>
                                        <p:strVal val="visible"/>
                                      </p:to>
                                    </p:set>
                                    <p:anim calcmode="lin" valueType="num">
                                      <p:cBhvr additive="base">
                                        <p:cTn id="25" dur="500" fill="hold"/>
                                        <p:tgtEl>
                                          <p:spTgt spid="326698"/>
                                        </p:tgtEl>
                                        <p:attrNameLst>
                                          <p:attrName>ppt_x</p:attrName>
                                        </p:attrNameLst>
                                      </p:cBhvr>
                                      <p:tavLst>
                                        <p:tav tm="0">
                                          <p:val>
                                            <p:strVal val="0-#ppt_w/2"/>
                                          </p:val>
                                        </p:tav>
                                        <p:tav tm="100000">
                                          <p:val>
                                            <p:strVal val="#ppt_x"/>
                                          </p:val>
                                        </p:tav>
                                      </p:tavLst>
                                    </p:anim>
                                    <p:anim calcmode="lin" valueType="num">
                                      <p:cBhvr additive="base">
                                        <p:cTn id="26" dur="500" fill="hold"/>
                                        <p:tgtEl>
                                          <p:spTgt spid="32669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26699"/>
                                        </p:tgtEl>
                                        <p:attrNameLst>
                                          <p:attrName>style.visibility</p:attrName>
                                        </p:attrNameLst>
                                      </p:cBhvr>
                                      <p:to>
                                        <p:strVal val="visible"/>
                                      </p:to>
                                    </p:set>
                                    <p:anim calcmode="lin" valueType="num">
                                      <p:cBhvr additive="base">
                                        <p:cTn id="31" dur="500" fill="hold"/>
                                        <p:tgtEl>
                                          <p:spTgt spid="326699"/>
                                        </p:tgtEl>
                                        <p:attrNameLst>
                                          <p:attrName>ppt_x</p:attrName>
                                        </p:attrNameLst>
                                      </p:cBhvr>
                                      <p:tavLst>
                                        <p:tav tm="0">
                                          <p:val>
                                            <p:strVal val="0-#ppt_w/2"/>
                                          </p:val>
                                        </p:tav>
                                        <p:tav tm="100000">
                                          <p:val>
                                            <p:strVal val="#ppt_x"/>
                                          </p:val>
                                        </p:tav>
                                      </p:tavLst>
                                    </p:anim>
                                    <p:anim calcmode="lin" valueType="num">
                                      <p:cBhvr additive="base">
                                        <p:cTn id="32" dur="500" fill="hold"/>
                                        <p:tgtEl>
                                          <p:spTgt spid="326699"/>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8" fill="hold" nodeType="afterEffect">
                                  <p:stCondLst>
                                    <p:cond delay="0"/>
                                  </p:stCondLst>
                                  <p:childTnLst>
                                    <p:set>
                                      <p:cBhvr>
                                        <p:cTn id="35" dur="1" fill="hold">
                                          <p:stCondLst>
                                            <p:cond delay="0"/>
                                          </p:stCondLst>
                                        </p:cTn>
                                        <p:tgtEl>
                                          <p:spTgt spid="326717"/>
                                        </p:tgtEl>
                                        <p:attrNameLst>
                                          <p:attrName>style.visibility</p:attrName>
                                        </p:attrNameLst>
                                      </p:cBhvr>
                                      <p:to>
                                        <p:strVal val="visible"/>
                                      </p:to>
                                    </p:set>
                                    <p:anim calcmode="lin" valueType="num">
                                      <p:cBhvr additive="base">
                                        <p:cTn id="36" dur="500" fill="hold"/>
                                        <p:tgtEl>
                                          <p:spTgt spid="326717"/>
                                        </p:tgtEl>
                                        <p:attrNameLst>
                                          <p:attrName>ppt_x</p:attrName>
                                        </p:attrNameLst>
                                      </p:cBhvr>
                                      <p:tavLst>
                                        <p:tav tm="0">
                                          <p:val>
                                            <p:strVal val="0-#ppt_w/2"/>
                                          </p:val>
                                        </p:tav>
                                        <p:tav tm="100000">
                                          <p:val>
                                            <p:strVal val="#ppt_x"/>
                                          </p:val>
                                        </p:tav>
                                      </p:tavLst>
                                    </p:anim>
                                    <p:anim calcmode="lin" valueType="num">
                                      <p:cBhvr additive="base">
                                        <p:cTn id="37" dur="500" fill="hold"/>
                                        <p:tgtEl>
                                          <p:spTgt spid="326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6" grpId="0"/>
      <p:bldP spid="326667" grpId="0"/>
      <p:bldP spid="32669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文本框 314369" descr="蓝色砂纸"/>
          <p:cNvSpPr txBox="1"/>
          <p:nvPr/>
        </p:nvSpPr>
        <p:spPr>
          <a:xfrm>
            <a:off x="368300" y="933450"/>
            <a:ext cx="2622550" cy="457200"/>
          </a:xfrm>
          <a:prstGeom prst="rect">
            <a:avLst/>
          </a:prstGeom>
          <a:blipFill rotWithShape="0">
            <a:blip r:embed="rId2"/>
          </a:blipFill>
          <a:ln w="9525">
            <a:noFill/>
          </a:ln>
          <a:effectLst>
            <a:outerShdw dist="107763" dir="18900000" algn="ctr" rotWithShape="0">
              <a:srgbClr val="808080"/>
            </a:outerShdw>
          </a:effectLst>
        </p:spPr>
        <p:txBody>
          <a:bodyPr wrap="none" anchor="t">
            <a:spAutoFit/>
          </a:bodyPr>
          <a:lstStyle/>
          <a:p>
            <a:pPr eaLnBrk="1" hangingPunct="1">
              <a:spcBef>
                <a:spcPct val="0"/>
              </a:spcBef>
            </a:pPr>
            <a:r>
              <a:rPr lang="zh-CN" altLang="en-US" b="1" dirty="0">
                <a:latin typeface="Times New Roman" panose="02020603050405020304" pitchFamily="18" charset="0"/>
              </a:rPr>
              <a:t>感抗的物理意义：</a:t>
            </a:r>
            <a:endParaRPr lang="zh-CN" altLang="en-US" b="1">
              <a:latin typeface="Times New Roman" panose="02020603050405020304" pitchFamily="18" charset="0"/>
            </a:endParaRPr>
          </a:p>
        </p:txBody>
      </p:sp>
      <p:sp>
        <p:nvSpPr>
          <p:cNvPr id="314371" name="文本框 314370"/>
          <p:cNvSpPr txBox="1"/>
          <p:nvPr/>
        </p:nvSpPr>
        <p:spPr>
          <a:xfrm>
            <a:off x="1123950" y="1981200"/>
            <a:ext cx="3663950" cy="457200"/>
          </a:xfrm>
          <a:prstGeom prst="rect">
            <a:avLst/>
          </a:prstGeom>
          <a:noFill/>
          <a:ln w="9525">
            <a:noFill/>
          </a:ln>
        </p:spPr>
        <p:txBody>
          <a:bodyPr wrap="none" anchor="t">
            <a:spAutoFit/>
          </a:bodyPr>
          <a:lstStyle/>
          <a:p>
            <a:pPr eaLnBrk="1" hangingPunct="1">
              <a:spcBef>
                <a:spcPct val="0"/>
              </a:spcBef>
            </a:pPr>
            <a:r>
              <a:rPr lang="en-US" altLang="zh-CN" b="1">
                <a:solidFill>
                  <a:srgbClr val="FF0000"/>
                </a:solidFill>
                <a:latin typeface="Times New Roman" panose="02020603050405020304" pitchFamily="18" charset="0"/>
                <a:sym typeface="Wingdings 2" panose="05020102010507070707" pitchFamily="18" charset="2"/>
              </a:rPr>
              <a:t>(1) </a:t>
            </a:r>
            <a:r>
              <a:rPr lang="zh-CN" altLang="en-US" b="1" dirty="0">
                <a:latin typeface="Times New Roman" panose="02020603050405020304" pitchFamily="18" charset="0"/>
              </a:rPr>
              <a:t>表示限制电流的能力；</a:t>
            </a:r>
            <a:endParaRPr lang="zh-CN" altLang="en-US" b="1">
              <a:latin typeface="Times New Roman" panose="02020603050405020304" pitchFamily="18" charset="0"/>
            </a:endParaRPr>
          </a:p>
        </p:txBody>
      </p:sp>
      <p:sp>
        <p:nvSpPr>
          <p:cNvPr id="314372" name="文本框 314371"/>
          <p:cNvSpPr txBox="1"/>
          <p:nvPr/>
        </p:nvSpPr>
        <p:spPr>
          <a:xfrm>
            <a:off x="1154113" y="2838450"/>
            <a:ext cx="7562850" cy="457200"/>
          </a:xfrm>
          <a:prstGeom prst="rect">
            <a:avLst/>
          </a:prstGeom>
          <a:noFill/>
          <a:ln w="9525">
            <a:noFill/>
          </a:ln>
        </p:spPr>
        <p:txBody>
          <a:bodyPr wrap="none" anchor="t">
            <a:spAutoFit/>
          </a:bodyPr>
          <a:lstStyle/>
          <a:p>
            <a:pPr eaLnBrk="1" hangingPunct="1">
              <a:spcBef>
                <a:spcPct val="0"/>
              </a:spcBef>
            </a:pPr>
            <a:r>
              <a:rPr lang="en-US" altLang="zh-CN" b="1">
                <a:solidFill>
                  <a:srgbClr val="FF0000"/>
                </a:solidFill>
                <a:latin typeface="Times New Roman" panose="02020603050405020304" pitchFamily="18" charset="0"/>
                <a:sym typeface="Wingdings 2" panose="05020102010507070707" pitchFamily="18" charset="2"/>
              </a:rPr>
              <a:t>(2) </a:t>
            </a:r>
            <a:r>
              <a:rPr lang="zh-CN" altLang="en-US" b="1" dirty="0">
                <a:latin typeface="Times New Roman" panose="02020603050405020304" pitchFamily="18" charset="0"/>
              </a:rPr>
              <a:t>频率和感抗成正比</a:t>
            </a:r>
            <a:r>
              <a:rPr lang="en-US" altLang="zh-CN" b="1">
                <a:latin typeface="Times New Roman" panose="02020603050405020304" pitchFamily="18" charset="0"/>
              </a:rPr>
              <a:t>, </a:t>
            </a:r>
            <a:r>
              <a:rPr lang="en-US" altLang="zh-CN" b="1" i="1">
                <a:latin typeface="Symbol" panose="05050102010706020507" pitchFamily="18" charset="2"/>
              </a:rPr>
              <a:t>w </a:t>
            </a:r>
            <a:r>
              <a:rPr lang="en-US" altLang="zh-CN" b="1">
                <a:latin typeface="Symbol" panose="05050102010706020507" pitchFamily="18" charset="2"/>
                <a:sym typeface="Symbol" panose="05050102010706020507" pitchFamily="18" charset="2"/>
              </a:rPr>
              <a:t></a:t>
            </a:r>
            <a:r>
              <a:rPr lang="en-US" altLang="zh-CN" b="1" dirty="0">
                <a:latin typeface="Times New Roman" panose="02020603050405020304" pitchFamily="18" charset="0"/>
              </a:rPr>
              <a:t>0 </a:t>
            </a:r>
            <a:r>
              <a:rPr lang="zh-CN" altLang="en-US" b="1" dirty="0">
                <a:latin typeface="Times New Roman" panose="02020603050405020304" pitchFamily="18" charset="0"/>
              </a:rPr>
              <a:t>直流（</a:t>
            </a:r>
            <a:r>
              <a:rPr lang="en-US" altLang="zh-CN" b="1" i="1">
                <a:latin typeface="Times New Roman" panose="02020603050405020304" pitchFamily="18" charset="0"/>
              </a:rPr>
              <a:t>X</a:t>
            </a:r>
            <a:r>
              <a:rPr lang="en-US" altLang="zh-CN" b="1" i="1" baseline="-25000">
                <a:latin typeface="Times New Roman" panose="02020603050405020304" pitchFamily="18" charset="0"/>
              </a:rPr>
              <a:t>L</a:t>
            </a:r>
            <a:r>
              <a:rPr lang="en-US" altLang="zh-CN" b="1">
                <a:latin typeface="Times New Roman" panose="02020603050405020304" pitchFamily="18" charset="0"/>
              </a:rPr>
              <a:t>=0) , </a:t>
            </a:r>
            <a:r>
              <a:rPr lang="en-US" altLang="zh-CN" b="1" i="1">
                <a:latin typeface="Symbol" panose="05050102010706020507" pitchFamily="18" charset="2"/>
              </a:rPr>
              <a:t>w</a:t>
            </a:r>
            <a:r>
              <a:rPr lang="en-US" altLang="zh-CN" b="1">
                <a:latin typeface="Symbol" panose="05050102010706020507" pitchFamily="18" charset="2"/>
                <a:sym typeface="Symbol" panose="05050102010706020507" pitchFamily="18" charset="2"/>
              </a:rPr>
              <a:t></a:t>
            </a:r>
            <a:r>
              <a:rPr lang="zh-CN" altLang="en-US" b="1" dirty="0">
                <a:latin typeface="Times New Roman" panose="02020603050405020304" pitchFamily="18" charset="0"/>
              </a:rPr>
              <a:t>开路；</a:t>
            </a:r>
            <a:endParaRPr lang="zh-CN" altLang="en-US" b="1">
              <a:latin typeface="Times New Roman" panose="02020603050405020304" pitchFamily="18" charset="0"/>
            </a:endParaRPr>
          </a:p>
        </p:txBody>
      </p:sp>
      <p:sp>
        <p:nvSpPr>
          <p:cNvPr id="314373" name="文本框 314372"/>
          <p:cNvSpPr txBox="1"/>
          <p:nvPr/>
        </p:nvSpPr>
        <p:spPr>
          <a:xfrm>
            <a:off x="1123950" y="5083175"/>
            <a:ext cx="5264150" cy="457200"/>
          </a:xfrm>
          <a:prstGeom prst="rect">
            <a:avLst/>
          </a:prstGeom>
          <a:noFill/>
          <a:ln w="9525">
            <a:noFill/>
          </a:ln>
        </p:spPr>
        <p:txBody>
          <a:bodyPr wrap="none" anchor="t">
            <a:spAutoFit/>
          </a:bodyPr>
          <a:lstStyle/>
          <a:p>
            <a:pPr eaLnBrk="1" hangingPunct="1">
              <a:spcBef>
                <a:spcPct val="0"/>
              </a:spcBef>
            </a:pPr>
            <a:r>
              <a:rPr lang="en-US" altLang="zh-CN" b="1" dirty="0">
                <a:solidFill>
                  <a:srgbClr val="FF0000"/>
                </a:solidFill>
                <a:latin typeface="Times New Roman" panose="02020603050405020304" pitchFamily="18" charset="0"/>
                <a:sym typeface="Wingdings 2" panose="05020102010507070707" pitchFamily="18" charset="2"/>
              </a:rPr>
              <a:t>(3) </a:t>
            </a:r>
            <a:r>
              <a:rPr lang="zh-CN" altLang="en-US" b="1" dirty="0">
                <a:latin typeface="Times New Roman" panose="02020603050405020304" pitchFamily="18" charset="0"/>
              </a:rPr>
              <a:t>由于感抗的存在使电流落后电压</a:t>
            </a:r>
            <a:r>
              <a:rPr lang="en-US" altLang="zh-CN" b="1" dirty="0">
                <a:latin typeface="Times New Roman" panose="02020603050405020304" pitchFamily="18" charset="0"/>
              </a:rPr>
              <a:t>.</a:t>
            </a:r>
            <a:r>
              <a:rPr lang="zh-CN" altLang="en-US" b="1" dirty="0">
                <a:latin typeface="Times New Roman" panose="02020603050405020304" pitchFamily="18" charset="0"/>
              </a:rPr>
              <a:t>。</a:t>
            </a:r>
          </a:p>
        </p:txBody>
      </p:sp>
      <p:grpSp>
        <p:nvGrpSpPr>
          <p:cNvPr id="314374" name="组合 314373"/>
          <p:cNvGrpSpPr/>
          <p:nvPr/>
        </p:nvGrpSpPr>
        <p:grpSpPr>
          <a:xfrm>
            <a:off x="1710871" y="3484573"/>
            <a:ext cx="2079785" cy="1412875"/>
            <a:chOff x="1680" y="1828"/>
            <a:chExt cx="1496" cy="1148"/>
          </a:xfrm>
        </p:grpSpPr>
        <p:sp>
          <p:nvSpPr>
            <p:cNvPr id="314375" name="直接连接符 314374"/>
            <p:cNvSpPr/>
            <p:nvPr/>
          </p:nvSpPr>
          <p:spPr>
            <a:xfrm flipV="1">
              <a:off x="2016" y="1972"/>
              <a:ext cx="0" cy="768"/>
            </a:xfrm>
            <a:prstGeom prst="line">
              <a:avLst/>
            </a:prstGeom>
            <a:ln w="19050" cap="flat" cmpd="sng">
              <a:solidFill>
                <a:schemeClr val="tx1"/>
              </a:solidFill>
              <a:prstDash val="solid"/>
              <a:headEnd type="none" w="med" len="med"/>
              <a:tailEnd type="stealth" w="sm" len="med"/>
            </a:ln>
          </p:spPr>
        </p:sp>
        <p:sp>
          <p:nvSpPr>
            <p:cNvPr id="314376" name="直接连接符 314375"/>
            <p:cNvSpPr/>
            <p:nvPr/>
          </p:nvSpPr>
          <p:spPr>
            <a:xfrm>
              <a:off x="2016" y="2740"/>
              <a:ext cx="960" cy="0"/>
            </a:xfrm>
            <a:prstGeom prst="line">
              <a:avLst/>
            </a:prstGeom>
            <a:ln w="19050" cap="flat" cmpd="sng">
              <a:solidFill>
                <a:schemeClr val="tx1"/>
              </a:solidFill>
              <a:prstDash val="solid"/>
              <a:headEnd type="none" w="med" len="med"/>
              <a:tailEnd type="stealth" w="sm" len="med"/>
            </a:ln>
          </p:spPr>
        </p:sp>
        <p:sp>
          <p:nvSpPr>
            <p:cNvPr id="314377" name="直接连接符 314376"/>
            <p:cNvSpPr/>
            <p:nvPr/>
          </p:nvSpPr>
          <p:spPr>
            <a:xfrm flipV="1">
              <a:off x="2016" y="2260"/>
              <a:ext cx="864" cy="480"/>
            </a:xfrm>
            <a:prstGeom prst="line">
              <a:avLst/>
            </a:prstGeom>
            <a:ln w="28575" cap="flat" cmpd="sng">
              <a:solidFill>
                <a:srgbClr val="FF0000"/>
              </a:solidFill>
              <a:prstDash val="solid"/>
              <a:headEnd type="none" w="med" len="med"/>
              <a:tailEnd type="none" w="med" len="med"/>
            </a:ln>
          </p:spPr>
        </p:sp>
        <p:sp>
          <p:nvSpPr>
            <p:cNvPr id="314378" name="文本框 314377"/>
            <p:cNvSpPr txBox="1"/>
            <p:nvPr/>
          </p:nvSpPr>
          <p:spPr>
            <a:xfrm>
              <a:off x="2928" y="2688"/>
              <a:ext cx="248" cy="288"/>
            </a:xfrm>
            <a:prstGeom prst="rect">
              <a:avLst/>
            </a:prstGeom>
            <a:noFill/>
            <a:ln w="9525">
              <a:noFill/>
            </a:ln>
          </p:spPr>
          <p:txBody>
            <a:bodyPr wrap="none" anchor="t">
              <a:spAutoFit/>
            </a:bodyPr>
            <a:lstStyle/>
            <a:p>
              <a:pPr eaLnBrk="1" hangingPunct="1">
                <a:spcBef>
                  <a:spcPct val="0"/>
                </a:spcBef>
              </a:pPr>
              <a:r>
                <a:rPr lang="en-US" altLang="zh-CN" b="1" i="1">
                  <a:latin typeface="Symbol" panose="05050102010706020507" pitchFamily="18" charset="2"/>
                </a:rPr>
                <a:t>w</a:t>
              </a:r>
              <a:endParaRPr lang="en-US" altLang="zh-CN" b="1">
                <a:latin typeface="Times New Roman" panose="02020603050405020304" pitchFamily="18" charset="0"/>
              </a:endParaRPr>
            </a:p>
          </p:txBody>
        </p:sp>
        <p:sp>
          <p:nvSpPr>
            <p:cNvPr id="314379" name="矩形 314378"/>
            <p:cNvSpPr/>
            <p:nvPr/>
          </p:nvSpPr>
          <p:spPr>
            <a:xfrm>
              <a:off x="1680" y="1828"/>
              <a:ext cx="322"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X</a:t>
              </a:r>
              <a:r>
                <a:rPr lang="en-US" altLang="zh-CN" b="1" i="1" baseline="-25000">
                  <a:latin typeface="Times New Roman" panose="02020603050405020304" pitchFamily="18" charset="0"/>
                </a:rPr>
                <a:t>L</a:t>
              </a:r>
            </a:p>
          </p:txBody>
        </p:sp>
      </p:grpSp>
      <p:sp>
        <p:nvSpPr>
          <p:cNvPr id="12" name="文本框 11">
            <a:extLst>
              <a:ext uri="{FF2B5EF4-FFF2-40B4-BE49-F238E27FC236}">
                <a16:creationId xmlns:a16="http://schemas.microsoft.com/office/drawing/2014/main" id="{5B9814C7-C876-4125-9F69-B5411B2B237A}"/>
              </a:ext>
            </a:extLst>
          </p:cNvPr>
          <p:cNvSpPr txBox="1"/>
          <p:nvPr/>
        </p:nvSpPr>
        <p:spPr>
          <a:xfrm>
            <a:off x="5623832" y="3427412"/>
            <a:ext cx="1403350"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波形图：</a:t>
            </a:r>
          </a:p>
        </p:txBody>
      </p:sp>
      <p:grpSp>
        <p:nvGrpSpPr>
          <p:cNvPr id="13" name="组合 12">
            <a:extLst>
              <a:ext uri="{FF2B5EF4-FFF2-40B4-BE49-F238E27FC236}">
                <a16:creationId xmlns:a16="http://schemas.microsoft.com/office/drawing/2014/main" id="{2A996D96-D795-4F26-BD27-C451D645E1C2}"/>
              </a:ext>
            </a:extLst>
          </p:cNvPr>
          <p:cNvGrpSpPr/>
          <p:nvPr/>
        </p:nvGrpSpPr>
        <p:grpSpPr>
          <a:xfrm>
            <a:off x="5226051" y="3538537"/>
            <a:ext cx="2833004" cy="1412875"/>
            <a:chOff x="1440" y="1320"/>
            <a:chExt cx="2520" cy="1440"/>
          </a:xfrm>
        </p:grpSpPr>
        <p:sp>
          <p:nvSpPr>
            <p:cNvPr id="14" name="直接连接符 13">
              <a:extLst>
                <a:ext uri="{FF2B5EF4-FFF2-40B4-BE49-F238E27FC236}">
                  <a16:creationId xmlns:a16="http://schemas.microsoft.com/office/drawing/2014/main" id="{7BF1035F-FC2A-4866-A7F0-3910D5311C75}"/>
                </a:ext>
              </a:extLst>
            </p:cNvPr>
            <p:cNvSpPr/>
            <p:nvPr/>
          </p:nvSpPr>
          <p:spPr>
            <a:xfrm flipV="1">
              <a:off x="1728" y="1320"/>
              <a:ext cx="0" cy="1440"/>
            </a:xfrm>
            <a:prstGeom prst="line">
              <a:avLst/>
            </a:prstGeom>
            <a:ln w="19050" cap="flat" cmpd="sng">
              <a:solidFill>
                <a:schemeClr val="tx1"/>
              </a:solidFill>
              <a:prstDash val="solid"/>
              <a:headEnd type="none" w="med" len="med"/>
              <a:tailEnd type="stealth" w="sm" len="med"/>
            </a:ln>
          </p:spPr>
        </p:sp>
        <p:sp>
          <p:nvSpPr>
            <p:cNvPr id="15" name="直接连接符 14">
              <a:extLst>
                <a:ext uri="{FF2B5EF4-FFF2-40B4-BE49-F238E27FC236}">
                  <a16:creationId xmlns:a16="http://schemas.microsoft.com/office/drawing/2014/main" id="{FE06B8BD-7190-4F32-94FB-24588366513B}"/>
                </a:ext>
              </a:extLst>
            </p:cNvPr>
            <p:cNvSpPr/>
            <p:nvPr/>
          </p:nvSpPr>
          <p:spPr>
            <a:xfrm flipV="1">
              <a:off x="1440" y="2198"/>
              <a:ext cx="2429" cy="7"/>
            </a:xfrm>
            <a:prstGeom prst="line">
              <a:avLst/>
            </a:prstGeom>
            <a:ln w="19050" cap="flat" cmpd="sng">
              <a:solidFill>
                <a:schemeClr val="tx1"/>
              </a:solidFill>
              <a:prstDash val="solid"/>
              <a:headEnd type="none" w="med" len="med"/>
              <a:tailEnd type="stealth" w="sm" len="med"/>
            </a:ln>
          </p:spPr>
        </p:sp>
        <p:sp>
          <p:nvSpPr>
            <p:cNvPr id="16" name="文本框 15">
              <a:extLst>
                <a:ext uri="{FF2B5EF4-FFF2-40B4-BE49-F238E27FC236}">
                  <a16:creationId xmlns:a16="http://schemas.microsoft.com/office/drawing/2014/main" id="{967DED13-1830-4653-916F-648ECD0D02EA}"/>
                </a:ext>
              </a:extLst>
            </p:cNvPr>
            <p:cNvSpPr txBox="1"/>
            <p:nvPr/>
          </p:nvSpPr>
          <p:spPr>
            <a:xfrm>
              <a:off x="3611" y="2195"/>
              <a:ext cx="349" cy="288"/>
            </a:xfrm>
            <a:prstGeom prst="rect">
              <a:avLst/>
            </a:prstGeom>
            <a:noFill/>
            <a:ln w="19050">
              <a:noFill/>
            </a:ln>
          </p:spPr>
          <p:txBody>
            <a:bodyPr wrap="none" anchor="t">
              <a:spAutoFit/>
            </a:bodyPr>
            <a:lstStyle/>
            <a:p>
              <a:pPr>
                <a:spcBef>
                  <a:spcPct val="0"/>
                </a:spcBef>
              </a:pP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t</a:t>
              </a:r>
            </a:p>
          </p:txBody>
        </p:sp>
        <p:sp>
          <p:nvSpPr>
            <p:cNvPr id="17" name="任意多边形 315398">
              <a:extLst>
                <a:ext uri="{FF2B5EF4-FFF2-40B4-BE49-F238E27FC236}">
                  <a16:creationId xmlns:a16="http://schemas.microsoft.com/office/drawing/2014/main" id="{F3B81725-4F12-4D24-A555-5DAFAFD6E7B2}"/>
                </a:ext>
              </a:extLst>
            </p:cNvPr>
            <p:cNvSpPr/>
            <p:nvPr/>
          </p:nvSpPr>
          <p:spPr>
            <a:xfrm flipH="1">
              <a:off x="1584" y="1763"/>
              <a:ext cx="1850" cy="873"/>
            </a:xfrm>
            <a:custGeom>
              <a:avLst/>
              <a:gdLst/>
              <a:ahLst/>
              <a:cxnLst/>
              <a:rect l="0" t="0" r="0" b="0"/>
              <a:pathLst>
                <a:path w="1850" h="873">
                  <a:moveTo>
                    <a:pt x="0" y="445"/>
                  </a:moveTo>
                  <a:cubicBezTo>
                    <a:pt x="14" y="418"/>
                    <a:pt x="59" y="337"/>
                    <a:pt x="86" y="291"/>
                  </a:cubicBezTo>
                  <a:cubicBezTo>
                    <a:pt x="113" y="245"/>
                    <a:pt x="133" y="206"/>
                    <a:pt x="161" y="167"/>
                  </a:cubicBezTo>
                  <a:cubicBezTo>
                    <a:pt x="189" y="128"/>
                    <a:pt x="223" y="84"/>
                    <a:pt x="256" y="58"/>
                  </a:cubicBezTo>
                  <a:cubicBezTo>
                    <a:pt x="290" y="31"/>
                    <a:pt x="324" y="5"/>
                    <a:pt x="364" y="7"/>
                  </a:cubicBezTo>
                  <a:cubicBezTo>
                    <a:pt x="405" y="10"/>
                    <a:pt x="453" y="29"/>
                    <a:pt x="498" y="69"/>
                  </a:cubicBezTo>
                  <a:cubicBezTo>
                    <a:pt x="543" y="110"/>
                    <a:pt x="593" y="190"/>
                    <a:pt x="632" y="251"/>
                  </a:cubicBezTo>
                  <a:cubicBezTo>
                    <a:pt x="670" y="311"/>
                    <a:pt x="696" y="371"/>
                    <a:pt x="732" y="435"/>
                  </a:cubicBezTo>
                  <a:cubicBezTo>
                    <a:pt x="768" y="498"/>
                    <a:pt x="808" y="573"/>
                    <a:pt x="845" y="633"/>
                  </a:cubicBezTo>
                  <a:cubicBezTo>
                    <a:pt x="883" y="692"/>
                    <a:pt x="912" y="754"/>
                    <a:pt x="956" y="793"/>
                  </a:cubicBezTo>
                  <a:cubicBezTo>
                    <a:pt x="1000" y="832"/>
                    <a:pt x="1057" y="873"/>
                    <a:pt x="1110" y="867"/>
                  </a:cubicBezTo>
                  <a:cubicBezTo>
                    <a:pt x="1164" y="860"/>
                    <a:pt x="1216" y="822"/>
                    <a:pt x="1275" y="752"/>
                  </a:cubicBezTo>
                  <a:cubicBezTo>
                    <a:pt x="1334" y="682"/>
                    <a:pt x="1417" y="525"/>
                    <a:pt x="1463" y="447"/>
                  </a:cubicBezTo>
                  <a:cubicBezTo>
                    <a:pt x="1508" y="369"/>
                    <a:pt x="1511" y="344"/>
                    <a:pt x="1550" y="282"/>
                  </a:cubicBezTo>
                  <a:cubicBezTo>
                    <a:pt x="1590" y="220"/>
                    <a:pt x="1656" y="117"/>
                    <a:pt x="1702" y="72"/>
                  </a:cubicBezTo>
                  <a:cubicBezTo>
                    <a:pt x="1748" y="26"/>
                    <a:pt x="1806" y="20"/>
                    <a:pt x="1828" y="10"/>
                  </a:cubicBezTo>
                  <a:cubicBezTo>
                    <a:pt x="1850" y="0"/>
                    <a:pt x="1834" y="13"/>
                    <a:pt x="1835" y="13"/>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18" name="任意多边形 315399">
              <a:extLst>
                <a:ext uri="{FF2B5EF4-FFF2-40B4-BE49-F238E27FC236}">
                  <a16:creationId xmlns:a16="http://schemas.microsoft.com/office/drawing/2014/main" id="{23130592-8E0F-48AF-9337-923BE6062BE9}"/>
                </a:ext>
              </a:extLst>
            </p:cNvPr>
            <p:cNvSpPr/>
            <p:nvPr/>
          </p:nvSpPr>
          <p:spPr>
            <a:xfrm>
              <a:off x="1575" y="1985"/>
              <a:ext cx="1977" cy="432"/>
            </a:xfrm>
            <a:custGeom>
              <a:avLst/>
              <a:gdLst/>
              <a:ahLst/>
              <a:cxnLst/>
              <a:rect l="0" t="0" r="0" b="0"/>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28575" cap="flat" cmpd="sng">
              <a:solidFill>
                <a:srgbClr val="3333FF">
                  <a:alpha val="100000"/>
                </a:srgbClr>
              </a:solidFill>
              <a:prstDash val="solid"/>
              <a:headEnd type="none" w="med" len="med"/>
              <a:tailEnd type="none" w="med" len="med"/>
            </a:ln>
          </p:spPr>
          <p:txBody>
            <a:bodyPr/>
            <a:lstStyle/>
            <a:p>
              <a:endParaRPr lang="zh-CN" altLang="en-US"/>
            </a:p>
          </p:txBody>
        </p:sp>
        <p:sp>
          <p:nvSpPr>
            <p:cNvPr id="19" name="文本框 18">
              <a:extLst>
                <a:ext uri="{FF2B5EF4-FFF2-40B4-BE49-F238E27FC236}">
                  <a16:creationId xmlns:a16="http://schemas.microsoft.com/office/drawing/2014/main" id="{3B514273-8C79-4211-9C31-CCE77CACD1B6}"/>
                </a:ext>
              </a:extLst>
            </p:cNvPr>
            <p:cNvSpPr txBox="1"/>
            <p:nvPr/>
          </p:nvSpPr>
          <p:spPr>
            <a:xfrm>
              <a:off x="3486" y="1896"/>
              <a:ext cx="217" cy="288"/>
            </a:xfrm>
            <a:prstGeom prst="rect">
              <a:avLst/>
            </a:prstGeom>
            <a:noFill/>
            <a:ln w="9525">
              <a:noFill/>
            </a:ln>
          </p:spPr>
          <p:txBody>
            <a:bodyPr wrap="none" anchor="t">
              <a:spAutoFit/>
            </a:bodyPr>
            <a:lstStyle/>
            <a:p>
              <a:pPr eaLnBrk="1" hangingPunct="1"/>
              <a:r>
                <a:rPr lang="en-US" altLang="zh-CN" b="1">
                  <a:solidFill>
                    <a:srgbClr val="3333FF"/>
                  </a:solidFill>
                  <a:latin typeface="Times New Roman" panose="02020603050405020304" pitchFamily="18" charset="0"/>
                </a:rPr>
                <a:t> </a:t>
              </a:r>
              <a:r>
                <a:rPr lang="en-US" altLang="zh-CN" b="1" i="1">
                  <a:solidFill>
                    <a:srgbClr val="3333FF"/>
                  </a:solidFill>
                  <a:latin typeface="Times New Roman" panose="02020603050405020304" pitchFamily="18" charset="0"/>
                </a:rPr>
                <a:t>i</a:t>
              </a:r>
              <a:endParaRPr lang="en-US" altLang="zh-CN" b="1">
                <a:latin typeface="Times New Roman" panose="02020603050405020304" pitchFamily="18" charset="0"/>
              </a:endParaRPr>
            </a:p>
          </p:txBody>
        </p:sp>
        <p:sp>
          <p:nvSpPr>
            <p:cNvPr id="20" name="文本框 19">
              <a:extLst>
                <a:ext uri="{FF2B5EF4-FFF2-40B4-BE49-F238E27FC236}">
                  <a16:creationId xmlns:a16="http://schemas.microsoft.com/office/drawing/2014/main" id="{A25E7787-C616-4B67-85F6-392DB99C9CA1}"/>
                </a:ext>
              </a:extLst>
            </p:cNvPr>
            <p:cNvSpPr txBox="1"/>
            <p:nvPr/>
          </p:nvSpPr>
          <p:spPr>
            <a:xfrm>
              <a:off x="1473" y="2232"/>
              <a:ext cx="255"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sp>
          <p:nvSpPr>
            <p:cNvPr id="21" name="文本框 20">
              <a:extLst>
                <a:ext uri="{FF2B5EF4-FFF2-40B4-BE49-F238E27FC236}">
                  <a16:creationId xmlns:a16="http://schemas.microsoft.com/office/drawing/2014/main" id="{20DC764B-D5BB-4E9E-B0C3-36714C618FD5}"/>
                </a:ext>
              </a:extLst>
            </p:cNvPr>
            <p:cNvSpPr txBox="1"/>
            <p:nvPr/>
          </p:nvSpPr>
          <p:spPr>
            <a:xfrm>
              <a:off x="2832" y="1464"/>
              <a:ext cx="301" cy="288"/>
            </a:xfrm>
            <a:prstGeom prst="rect">
              <a:avLst/>
            </a:prstGeom>
            <a:noFill/>
            <a:ln w="9525">
              <a:noFill/>
            </a:ln>
          </p:spPr>
          <p:txBody>
            <a:bodyPr wrap="none" anchor="t">
              <a:spAutoFit/>
            </a:bodyPr>
            <a:lstStyle/>
            <a:p>
              <a:pPr eaLnBrk="1" hangingPunct="1"/>
              <a:r>
                <a:rPr lang="en-US" altLang="zh-CN" b="1" i="1" err="1">
                  <a:solidFill>
                    <a:srgbClr val="FF0000"/>
                  </a:solidFill>
                  <a:latin typeface="Times New Roman" panose="02020603050405020304" pitchFamily="18" charset="0"/>
                </a:rPr>
                <a:t>u</a:t>
              </a:r>
              <a:r>
                <a:rPr lang="en-US" altLang="zh-CN" b="1" i="1" baseline="-25000" err="1">
                  <a:solidFill>
                    <a:srgbClr val="FF0000"/>
                  </a:solidFill>
                  <a:latin typeface="Times New Roman" panose="02020603050405020304" pitchFamily="18" charset="0"/>
                </a:rPr>
                <a:t>L</a:t>
              </a:r>
              <a:endParaRPr lang="en-US" altLang="zh-CN" b="1">
                <a:latin typeface="Times New Roman" panose="02020603050405020304" pitchFamily="18" charset="0"/>
              </a:endParaRPr>
            </a:p>
          </p:txBody>
        </p:sp>
      </p:grpSp>
      <p:sp>
        <p:nvSpPr>
          <p:cNvPr id="22" name="矩形 21">
            <a:extLst>
              <a:ext uri="{FF2B5EF4-FFF2-40B4-BE49-F238E27FC236}">
                <a16:creationId xmlns:a16="http://schemas.microsoft.com/office/drawing/2014/main" id="{C168B69C-9777-4229-AE96-8B9A451A7281}"/>
              </a:ext>
            </a:extLst>
          </p:cNvPr>
          <p:cNvSpPr/>
          <p:nvPr/>
        </p:nvSpPr>
        <p:spPr>
          <a:xfrm>
            <a:off x="6361234" y="5030467"/>
            <a:ext cx="2212975" cy="457200"/>
          </a:xfrm>
          <a:prstGeom prst="rect">
            <a:avLst/>
          </a:prstGeom>
          <a:noFill/>
          <a:ln w="9525">
            <a:noFill/>
          </a:ln>
        </p:spPr>
        <p:txBody>
          <a:bodyPr wrap="none" anchor="t">
            <a:spAutoFit/>
          </a:bodyPr>
          <a:lstStyle/>
          <a:p>
            <a:pPr algn="ct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u</a:t>
            </a:r>
            <a:r>
              <a:rPr lang="en-US" altLang="zh-CN" b="1" i="1" baseline="-25000" dirty="0" err="1">
                <a:latin typeface="Times New Roman" panose="02020603050405020304" pitchFamily="18" charset="0"/>
                <a:sym typeface="Symbol" panose="05050102010706020507" pitchFamily="18" charset="2"/>
              </a:rPr>
              <a:t>L</a:t>
            </a:r>
            <a:r>
              <a:rPr lang="en-US" altLang="zh-CN" b="1" i="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超前</a:t>
            </a:r>
            <a:r>
              <a:rPr lang="zh-CN" altLang="en-US" b="1" i="1" dirty="0">
                <a:latin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sym typeface="Symbol" panose="05050102010706020507" pitchFamily="18" charset="2"/>
              </a:rPr>
              <a:t> 90°)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4370"/>
                                        </p:tgtEl>
                                        <p:attrNameLst>
                                          <p:attrName>style.visibility</p:attrName>
                                        </p:attrNameLst>
                                      </p:cBhvr>
                                      <p:to>
                                        <p:strVal val="visible"/>
                                      </p:to>
                                    </p:set>
                                    <p:anim calcmode="lin" valueType="num">
                                      <p:cBhvr additive="base">
                                        <p:cTn id="7" dur="500" fill="hold"/>
                                        <p:tgtEl>
                                          <p:spTgt spid="314370"/>
                                        </p:tgtEl>
                                        <p:attrNameLst>
                                          <p:attrName>ppt_x</p:attrName>
                                        </p:attrNameLst>
                                      </p:cBhvr>
                                      <p:tavLst>
                                        <p:tav tm="0">
                                          <p:val>
                                            <p:strVal val="0-#ppt_w/2"/>
                                          </p:val>
                                        </p:tav>
                                        <p:tav tm="100000">
                                          <p:val>
                                            <p:strVal val="#ppt_x"/>
                                          </p:val>
                                        </p:tav>
                                      </p:tavLst>
                                    </p:anim>
                                    <p:anim calcmode="lin" valueType="num">
                                      <p:cBhvr additive="base">
                                        <p:cTn id="8" dur="500" fill="hold"/>
                                        <p:tgtEl>
                                          <p:spTgt spid="3143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4371"/>
                                        </p:tgtEl>
                                        <p:attrNameLst>
                                          <p:attrName>style.visibility</p:attrName>
                                        </p:attrNameLst>
                                      </p:cBhvr>
                                      <p:to>
                                        <p:strVal val="visible"/>
                                      </p:to>
                                    </p:set>
                                    <p:anim calcmode="lin" valueType="num">
                                      <p:cBhvr additive="base">
                                        <p:cTn id="13" dur="500" fill="hold"/>
                                        <p:tgtEl>
                                          <p:spTgt spid="314371"/>
                                        </p:tgtEl>
                                        <p:attrNameLst>
                                          <p:attrName>ppt_x</p:attrName>
                                        </p:attrNameLst>
                                      </p:cBhvr>
                                      <p:tavLst>
                                        <p:tav tm="0">
                                          <p:val>
                                            <p:strVal val="0-#ppt_w/2"/>
                                          </p:val>
                                        </p:tav>
                                        <p:tav tm="100000">
                                          <p:val>
                                            <p:strVal val="#ppt_x"/>
                                          </p:val>
                                        </p:tav>
                                      </p:tavLst>
                                    </p:anim>
                                    <p:anim calcmode="lin" valueType="num">
                                      <p:cBhvr additive="base">
                                        <p:cTn id="14" dur="500" fill="hold"/>
                                        <p:tgtEl>
                                          <p:spTgt spid="3143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4372"/>
                                        </p:tgtEl>
                                        <p:attrNameLst>
                                          <p:attrName>style.visibility</p:attrName>
                                        </p:attrNameLst>
                                      </p:cBhvr>
                                      <p:to>
                                        <p:strVal val="visible"/>
                                      </p:to>
                                    </p:set>
                                    <p:anim calcmode="lin" valueType="num">
                                      <p:cBhvr additive="base">
                                        <p:cTn id="19" dur="500" fill="hold"/>
                                        <p:tgtEl>
                                          <p:spTgt spid="314372"/>
                                        </p:tgtEl>
                                        <p:attrNameLst>
                                          <p:attrName>ppt_x</p:attrName>
                                        </p:attrNameLst>
                                      </p:cBhvr>
                                      <p:tavLst>
                                        <p:tav tm="0">
                                          <p:val>
                                            <p:strVal val="0-#ppt_w/2"/>
                                          </p:val>
                                        </p:tav>
                                        <p:tav tm="100000">
                                          <p:val>
                                            <p:strVal val="#ppt_x"/>
                                          </p:val>
                                        </p:tav>
                                      </p:tavLst>
                                    </p:anim>
                                    <p:anim calcmode="lin" valueType="num">
                                      <p:cBhvr additive="base">
                                        <p:cTn id="20" dur="500" fill="hold"/>
                                        <p:tgtEl>
                                          <p:spTgt spid="3143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4374"/>
                                        </p:tgtEl>
                                        <p:attrNameLst>
                                          <p:attrName>style.visibility</p:attrName>
                                        </p:attrNameLst>
                                      </p:cBhvr>
                                      <p:to>
                                        <p:strVal val="visible"/>
                                      </p:to>
                                    </p:set>
                                    <p:anim calcmode="lin" valueType="num">
                                      <p:cBhvr additive="base">
                                        <p:cTn id="25" dur="500" fill="hold"/>
                                        <p:tgtEl>
                                          <p:spTgt spid="314374"/>
                                        </p:tgtEl>
                                        <p:attrNameLst>
                                          <p:attrName>ppt_x</p:attrName>
                                        </p:attrNameLst>
                                      </p:cBhvr>
                                      <p:tavLst>
                                        <p:tav tm="0">
                                          <p:val>
                                            <p:strVal val="0-#ppt_w/2"/>
                                          </p:val>
                                        </p:tav>
                                        <p:tav tm="100000">
                                          <p:val>
                                            <p:strVal val="#ppt_x"/>
                                          </p:val>
                                        </p:tav>
                                      </p:tavLst>
                                    </p:anim>
                                    <p:anim calcmode="lin" valueType="num">
                                      <p:cBhvr additive="base">
                                        <p:cTn id="26" dur="500" fill="hold"/>
                                        <p:tgtEl>
                                          <p:spTgt spid="3143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4373"/>
                                        </p:tgtEl>
                                        <p:attrNameLst>
                                          <p:attrName>style.visibility</p:attrName>
                                        </p:attrNameLst>
                                      </p:cBhvr>
                                      <p:to>
                                        <p:strVal val="visible"/>
                                      </p:to>
                                    </p:set>
                                    <p:anim calcmode="lin" valueType="num">
                                      <p:cBhvr additive="base">
                                        <p:cTn id="31" dur="500" fill="hold"/>
                                        <p:tgtEl>
                                          <p:spTgt spid="314373"/>
                                        </p:tgtEl>
                                        <p:attrNameLst>
                                          <p:attrName>ppt_x</p:attrName>
                                        </p:attrNameLst>
                                      </p:cBhvr>
                                      <p:tavLst>
                                        <p:tav tm="0">
                                          <p:val>
                                            <p:strVal val="0-#ppt_w/2"/>
                                          </p:val>
                                        </p:tav>
                                        <p:tav tm="100000">
                                          <p:val>
                                            <p:strVal val="#ppt_x"/>
                                          </p:val>
                                        </p:tav>
                                      </p:tavLst>
                                    </p:anim>
                                    <p:anim calcmode="lin" valueType="num">
                                      <p:cBhvr additive="base">
                                        <p:cTn id="32" dur="500" fill="hold"/>
                                        <p:tgtEl>
                                          <p:spTgt spid="314373"/>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8"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0-#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nimBg="1"/>
      <p:bldP spid="314371" grpId="0"/>
      <p:bldP spid="314372" grpId="0"/>
      <p:bldP spid="314373" grpId="0"/>
      <p:bldP spid="12"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文本框 328707"/>
          <p:cNvSpPr txBox="1"/>
          <p:nvPr/>
        </p:nvSpPr>
        <p:spPr>
          <a:xfrm>
            <a:off x="423863" y="819150"/>
            <a:ext cx="1697037" cy="457200"/>
          </a:xfrm>
          <a:prstGeom prst="rect">
            <a:avLst/>
          </a:prstGeom>
          <a:noFill/>
          <a:ln w="9525">
            <a:noFill/>
          </a:ln>
        </p:spPr>
        <p:txBody>
          <a:bodyPr>
            <a:spAutoFit/>
          </a:bodyPr>
          <a:lstStyle/>
          <a:p>
            <a:pPr eaLnBrk="1" hangingPunct="1">
              <a:spcBef>
                <a:spcPct val="0"/>
              </a:spcBef>
            </a:pPr>
            <a:r>
              <a:rPr lang="zh-CN" altLang="en-US" b="1" dirty="0">
                <a:solidFill>
                  <a:srgbClr val="FF0000"/>
                </a:solidFill>
                <a:latin typeface="Times New Roman" panose="02020603050405020304" pitchFamily="18" charset="0"/>
              </a:rPr>
              <a:t>二、功率</a:t>
            </a:r>
          </a:p>
        </p:txBody>
      </p:sp>
      <p:sp>
        <p:nvSpPr>
          <p:cNvPr id="328710" name="矩形 328709"/>
          <p:cNvSpPr/>
          <p:nvPr/>
        </p:nvSpPr>
        <p:spPr>
          <a:xfrm>
            <a:off x="963613" y="1732757"/>
            <a:ext cx="2208212" cy="457200"/>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电感</a:t>
            </a:r>
            <a:r>
              <a:rPr lang="en-US" altLang="zh-CN" b="1" i="1" dirty="0">
                <a:latin typeface="Times New Roman" panose="02020603050405020304" pitchFamily="18" charset="0"/>
              </a:rPr>
              <a:t>L</a:t>
            </a:r>
            <a:r>
              <a:rPr lang="zh-CN" altLang="en-US" b="1" dirty="0">
                <a:latin typeface="Times New Roman" panose="02020603050405020304" pitchFamily="18" charset="0"/>
                <a:cs typeface="Times New Roman" panose="02020603050405020304" pitchFamily="18" charset="0"/>
              </a:rPr>
              <a:t>的电流为</a:t>
            </a:r>
            <a:endParaRPr lang="zh-CN" altLang="en-US" b="1" dirty="0">
              <a:latin typeface="Times New Roman" panose="02020603050405020304" pitchFamily="18" charset="0"/>
            </a:endParaRPr>
          </a:p>
        </p:txBody>
      </p:sp>
      <p:graphicFrame>
        <p:nvGraphicFramePr>
          <p:cNvPr id="328709" name="对象 328708"/>
          <p:cNvGraphicFramePr/>
          <p:nvPr/>
        </p:nvGraphicFramePr>
        <p:xfrm>
          <a:off x="3890963" y="1571625"/>
          <a:ext cx="2598737" cy="558800"/>
        </p:xfrm>
        <a:graphic>
          <a:graphicData uri="http://schemas.openxmlformats.org/presentationml/2006/ole">
            <mc:AlternateContent xmlns:mc="http://schemas.openxmlformats.org/markup-compatibility/2006">
              <mc:Choice xmlns:v="urn:schemas-microsoft-com:vml" Requires="v">
                <p:oleObj spid="_x0000_s29862" r:id="rId3" imgW="1015365" imgH="215900" progId="Equation.3">
                  <p:embed/>
                </p:oleObj>
              </mc:Choice>
              <mc:Fallback>
                <p:oleObj r:id="rId3" imgW="1015365" imgH="215900" progId="Equation.3">
                  <p:embed/>
                  <p:pic>
                    <p:nvPicPr>
                      <p:cNvPr id="0" name="图片 3351"/>
                      <p:cNvPicPr/>
                      <p:nvPr/>
                    </p:nvPicPr>
                    <p:blipFill>
                      <a:blip r:embed="rId4"/>
                      <a:stretch>
                        <a:fillRect/>
                      </a:stretch>
                    </p:blipFill>
                    <p:spPr>
                      <a:xfrm>
                        <a:off x="3890963" y="1571625"/>
                        <a:ext cx="2598737" cy="558800"/>
                      </a:xfrm>
                      <a:prstGeom prst="rect">
                        <a:avLst/>
                      </a:prstGeom>
                      <a:noFill/>
                      <a:ln w="38100">
                        <a:noFill/>
                        <a:miter/>
                      </a:ln>
                    </p:spPr>
                  </p:pic>
                </p:oleObj>
              </mc:Fallback>
            </mc:AlternateContent>
          </a:graphicData>
        </a:graphic>
      </p:graphicFrame>
      <p:sp>
        <p:nvSpPr>
          <p:cNvPr id="328711" name="矩形 328710"/>
          <p:cNvSpPr/>
          <p:nvPr/>
        </p:nvSpPr>
        <p:spPr>
          <a:xfrm>
            <a:off x="4062413" y="3530600"/>
            <a:ext cx="219075" cy="260350"/>
          </a:xfrm>
          <a:prstGeom prst="rect">
            <a:avLst/>
          </a:prstGeom>
          <a:noFill/>
          <a:ln w="19050">
            <a:noFill/>
          </a:ln>
        </p:spPr>
        <p:txBody>
          <a:bodyPr wrap="none" anchor="ctr">
            <a:spAutoFit/>
          </a:bodyPr>
          <a:lstStyle/>
          <a:p>
            <a:pPr>
              <a:spcBef>
                <a:spcPct val="0"/>
              </a:spcBef>
            </a:pPr>
            <a:r>
              <a:rPr lang="en-US" altLang="zh-CN" sz="1100" dirty="0">
                <a:latin typeface="Times New Roman" panose="02020603050405020304" pitchFamily="18" charset="0"/>
              </a:rPr>
              <a:t> </a:t>
            </a:r>
            <a:endParaRPr lang="en-US" altLang="zh-CN" dirty="0">
              <a:latin typeface="Times New Roman" panose="02020603050405020304" pitchFamily="18" charset="0"/>
            </a:endParaRPr>
          </a:p>
        </p:txBody>
      </p:sp>
      <p:sp>
        <p:nvSpPr>
          <p:cNvPr id="328713" name="矩形 328712"/>
          <p:cNvSpPr/>
          <p:nvPr/>
        </p:nvSpPr>
        <p:spPr>
          <a:xfrm>
            <a:off x="963613" y="2617788"/>
            <a:ext cx="2941637" cy="457200"/>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则电感两端的电压为</a:t>
            </a:r>
            <a:endParaRPr lang="zh-CN" altLang="en-US" b="1" dirty="0">
              <a:latin typeface="Times New Roman" panose="02020603050405020304" pitchFamily="18" charset="0"/>
              <a:ea typeface="Times New Roman" panose="02020603050405020304" pitchFamily="18" charset="0"/>
            </a:endParaRPr>
          </a:p>
        </p:txBody>
      </p:sp>
      <p:graphicFrame>
        <p:nvGraphicFramePr>
          <p:cNvPr id="328712" name="对象 328711"/>
          <p:cNvGraphicFramePr/>
          <p:nvPr/>
        </p:nvGraphicFramePr>
        <p:xfrm>
          <a:off x="4110038" y="2332038"/>
          <a:ext cx="3146425" cy="901700"/>
        </p:xfrm>
        <a:graphic>
          <a:graphicData uri="http://schemas.openxmlformats.org/presentationml/2006/ole">
            <mc:AlternateContent xmlns:mc="http://schemas.openxmlformats.org/markup-compatibility/2006">
              <mc:Choice xmlns:v="urn:schemas-microsoft-com:vml" Requires="v">
                <p:oleObj spid="_x0000_s29863" r:id="rId5" imgW="1358265" imgH="393700" progId="Equation.3">
                  <p:embed/>
                </p:oleObj>
              </mc:Choice>
              <mc:Fallback>
                <p:oleObj r:id="rId5" imgW="1358265" imgH="393700" progId="Equation.3">
                  <p:embed/>
                  <p:pic>
                    <p:nvPicPr>
                      <p:cNvPr id="0" name="图片 3354"/>
                      <p:cNvPicPr/>
                      <p:nvPr/>
                    </p:nvPicPr>
                    <p:blipFill>
                      <a:blip r:embed="rId6"/>
                      <a:stretch>
                        <a:fillRect/>
                      </a:stretch>
                    </p:blipFill>
                    <p:spPr>
                      <a:xfrm>
                        <a:off x="4110038" y="2332038"/>
                        <a:ext cx="3146425" cy="901700"/>
                      </a:xfrm>
                      <a:prstGeom prst="rect">
                        <a:avLst/>
                      </a:prstGeom>
                      <a:noFill/>
                      <a:ln w="38100">
                        <a:noFill/>
                        <a:miter/>
                      </a:ln>
                    </p:spPr>
                  </p:pic>
                </p:oleObj>
              </mc:Fallback>
            </mc:AlternateContent>
          </a:graphicData>
        </a:graphic>
      </p:graphicFrame>
      <p:sp>
        <p:nvSpPr>
          <p:cNvPr id="328714" name="矩形 328713"/>
          <p:cNvSpPr/>
          <p:nvPr/>
        </p:nvSpPr>
        <p:spPr>
          <a:xfrm>
            <a:off x="3890963" y="3616325"/>
            <a:ext cx="219075" cy="260350"/>
          </a:xfrm>
          <a:prstGeom prst="rect">
            <a:avLst/>
          </a:prstGeom>
          <a:noFill/>
          <a:ln w="19050">
            <a:noFill/>
          </a:ln>
        </p:spPr>
        <p:txBody>
          <a:bodyPr wrap="none" anchor="ctr">
            <a:spAutoFit/>
          </a:bodyPr>
          <a:lstStyle/>
          <a:p>
            <a:pPr>
              <a:spcBef>
                <a:spcPct val="0"/>
              </a:spcBef>
            </a:pPr>
            <a:r>
              <a:rPr lang="en-US" altLang="zh-CN" sz="1100" dirty="0">
                <a:latin typeface="Times New Roman" panose="02020603050405020304" pitchFamily="18" charset="0"/>
              </a:rPr>
              <a:t> </a:t>
            </a:r>
            <a:endParaRPr lang="en-US" altLang="zh-CN" dirty="0">
              <a:latin typeface="Times New Roman" panose="02020603050405020304" pitchFamily="18" charset="0"/>
            </a:endParaRPr>
          </a:p>
        </p:txBody>
      </p:sp>
      <p:sp>
        <p:nvSpPr>
          <p:cNvPr id="328715" name="矩形 328714"/>
          <p:cNvSpPr/>
          <p:nvPr/>
        </p:nvSpPr>
        <p:spPr>
          <a:xfrm>
            <a:off x="954262" y="3677156"/>
            <a:ext cx="7510462" cy="457200"/>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电感</a:t>
            </a:r>
            <a:r>
              <a:rPr lang="en-US" altLang="zh-CN" b="1" dirty="0">
                <a:latin typeface="Times New Roman" panose="02020603050405020304" pitchFamily="18" charset="0"/>
                <a:cs typeface="Times New Roman" panose="02020603050405020304" pitchFamily="18" charset="0"/>
              </a:rPr>
              <a:t>L</a:t>
            </a:r>
            <a:r>
              <a:rPr lang="zh-CN" altLang="en-US" b="1" dirty="0">
                <a:latin typeface="Times New Roman" panose="02020603050405020304" pitchFamily="18" charset="0"/>
                <a:cs typeface="Times New Roman" panose="02020603050405020304" pitchFamily="18" charset="0"/>
              </a:rPr>
              <a:t>是一个储能元件，它的储能与电流之间的关系为 </a:t>
            </a:r>
            <a:endParaRPr lang="zh-CN" altLang="en-US" b="1" dirty="0">
              <a:latin typeface="Times New Roman" panose="02020603050405020304" pitchFamily="18" charset="0"/>
              <a:ea typeface="Times New Roman" panose="02020603050405020304" pitchFamily="18" charset="0"/>
            </a:endParaRPr>
          </a:p>
        </p:txBody>
      </p:sp>
      <p:sp>
        <p:nvSpPr>
          <p:cNvPr id="328717" name="矩形 328716"/>
          <p:cNvSpPr/>
          <p:nvPr/>
        </p:nvSpPr>
        <p:spPr>
          <a:xfrm>
            <a:off x="0" y="3233738"/>
            <a:ext cx="9144000" cy="0"/>
          </a:xfrm>
          <a:prstGeom prst="rect">
            <a:avLst/>
          </a:prstGeom>
          <a:noFill/>
          <a:ln w="19050">
            <a:noFill/>
          </a:ln>
        </p:spPr>
        <p:txBody>
          <a:bodyPr/>
          <a:lstStyle/>
          <a:p>
            <a:endParaRPr lang="zh-CN" altLang="en-US"/>
          </a:p>
        </p:txBody>
      </p:sp>
      <p:graphicFrame>
        <p:nvGraphicFramePr>
          <p:cNvPr id="328716" name="对象 328715"/>
          <p:cNvGraphicFramePr/>
          <p:nvPr/>
        </p:nvGraphicFramePr>
        <p:xfrm>
          <a:off x="1416050" y="4471988"/>
          <a:ext cx="6242050" cy="911225"/>
        </p:xfrm>
        <a:graphic>
          <a:graphicData uri="http://schemas.openxmlformats.org/presentationml/2006/ole">
            <mc:AlternateContent xmlns:mc="http://schemas.openxmlformats.org/markup-compatibility/2006">
              <mc:Choice xmlns:v="urn:schemas-microsoft-com:vml" Requires="v">
                <p:oleObj spid="_x0000_s29864" r:id="rId7" imgW="2679700" imgH="393700" progId="Equation.DSMT4">
                  <p:embed/>
                </p:oleObj>
              </mc:Choice>
              <mc:Fallback>
                <p:oleObj r:id="rId7" imgW="2679700" imgH="393700" progId="Equation.DSMT4">
                  <p:embed/>
                  <p:pic>
                    <p:nvPicPr>
                      <p:cNvPr id="0" name="图片 3352"/>
                      <p:cNvPicPr/>
                      <p:nvPr/>
                    </p:nvPicPr>
                    <p:blipFill>
                      <a:blip r:embed="rId8"/>
                      <a:stretch>
                        <a:fillRect/>
                      </a:stretch>
                    </p:blipFill>
                    <p:spPr>
                      <a:xfrm>
                        <a:off x="1416050" y="4471988"/>
                        <a:ext cx="6242050" cy="9112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anim calcmode="lin" valueType="num">
                                      <p:cBhvr additive="base">
                                        <p:cTn id="7" dur="500" fill="hold"/>
                                        <p:tgtEl>
                                          <p:spTgt spid="328708"/>
                                        </p:tgtEl>
                                        <p:attrNameLst>
                                          <p:attrName>ppt_x</p:attrName>
                                        </p:attrNameLst>
                                      </p:cBhvr>
                                      <p:tavLst>
                                        <p:tav tm="0">
                                          <p:val>
                                            <p:strVal val="0-#ppt_w/2"/>
                                          </p:val>
                                        </p:tav>
                                        <p:tav tm="100000">
                                          <p:val>
                                            <p:strVal val="#ppt_x"/>
                                          </p:val>
                                        </p:tav>
                                      </p:tavLst>
                                    </p:anim>
                                    <p:anim calcmode="lin" valueType="num">
                                      <p:cBhvr additive="base">
                                        <p:cTn id="8" dur="500" fill="hold"/>
                                        <p:tgtEl>
                                          <p:spTgt spid="3287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28710"/>
                                        </p:tgtEl>
                                        <p:attrNameLst>
                                          <p:attrName>style.visibility</p:attrName>
                                        </p:attrNameLst>
                                      </p:cBhvr>
                                      <p:to>
                                        <p:strVal val="visible"/>
                                      </p:to>
                                    </p:set>
                                    <p:animEffect transition="in" filter="blinds(horizontal)">
                                      <p:cBhvr>
                                        <p:cTn id="13" dur="500"/>
                                        <p:tgtEl>
                                          <p:spTgt spid="328710"/>
                                        </p:tgtEl>
                                      </p:cBhvr>
                                    </p:animEffect>
                                  </p:childTnLst>
                                </p:cTn>
                              </p:par>
                              <p:par>
                                <p:cTn id="14" presetID="3" presetClass="entr" presetSubtype="10" fill="hold" nodeType="withEffect">
                                  <p:stCondLst>
                                    <p:cond delay="0"/>
                                  </p:stCondLst>
                                  <p:childTnLst>
                                    <p:set>
                                      <p:cBhvr>
                                        <p:cTn id="15" dur="1" fill="hold">
                                          <p:stCondLst>
                                            <p:cond delay="0"/>
                                          </p:stCondLst>
                                        </p:cTn>
                                        <p:tgtEl>
                                          <p:spTgt spid="328709"/>
                                        </p:tgtEl>
                                        <p:attrNameLst>
                                          <p:attrName>style.visibility</p:attrName>
                                        </p:attrNameLst>
                                      </p:cBhvr>
                                      <p:to>
                                        <p:strVal val="visible"/>
                                      </p:to>
                                    </p:set>
                                    <p:animEffect transition="in" filter="blinds(horizontal)">
                                      <p:cBhvr>
                                        <p:cTn id="16" dur="500"/>
                                        <p:tgtEl>
                                          <p:spTgt spid="328709"/>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28713"/>
                                        </p:tgtEl>
                                        <p:attrNameLst>
                                          <p:attrName>style.visibility</p:attrName>
                                        </p:attrNameLst>
                                      </p:cBhvr>
                                      <p:to>
                                        <p:strVal val="visible"/>
                                      </p:to>
                                    </p:set>
                                    <p:animEffect transition="in" filter="checkerboard(across)">
                                      <p:cBhvr>
                                        <p:cTn id="21" dur="500"/>
                                        <p:tgtEl>
                                          <p:spTgt spid="328713"/>
                                        </p:tgtEl>
                                      </p:cBhvr>
                                    </p:animEffect>
                                  </p:childTnLst>
                                </p:cTn>
                              </p:par>
                              <p:par>
                                <p:cTn id="22" presetID="5" presetClass="entr" presetSubtype="10" fill="hold" nodeType="withEffect">
                                  <p:stCondLst>
                                    <p:cond delay="0"/>
                                  </p:stCondLst>
                                  <p:childTnLst>
                                    <p:set>
                                      <p:cBhvr>
                                        <p:cTn id="23" dur="1" fill="hold">
                                          <p:stCondLst>
                                            <p:cond delay="0"/>
                                          </p:stCondLst>
                                        </p:cTn>
                                        <p:tgtEl>
                                          <p:spTgt spid="328712"/>
                                        </p:tgtEl>
                                        <p:attrNameLst>
                                          <p:attrName>style.visibility</p:attrName>
                                        </p:attrNameLst>
                                      </p:cBhvr>
                                      <p:to>
                                        <p:strVal val="visible"/>
                                      </p:to>
                                    </p:set>
                                    <p:animEffect transition="in" filter="checkerboard(across)">
                                      <p:cBhvr>
                                        <p:cTn id="24" dur="500"/>
                                        <p:tgtEl>
                                          <p:spTgt spid="32871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28715"/>
                                        </p:tgtEl>
                                        <p:attrNameLst>
                                          <p:attrName>style.visibility</p:attrName>
                                        </p:attrNameLst>
                                      </p:cBhvr>
                                      <p:to>
                                        <p:strVal val="visible"/>
                                      </p:to>
                                    </p:set>
                                    <p:anim calcmode="lin" valueType="num">
                                      <p:cBhvr additive="base">
                                        <p:cTn id="29" dur="500" fill="hold"/>
                                        <p:tgtEl>
                                          <p:spTgt spid="328715"/>
                                        </p:tgtEl>
                                        <p:attrNameLst>
                                          <p:attrName>ppt_x</p:attrName>
                                        </p:attrNameLst>
                                      </p:cBhvr>
                                      <p:tavLst>
                                        <p:tav tm="0">
                                          <p:val>
                                            <p:strVal val="#ppt_x"/>
                                          </p:val>
                                        </p:tav>
                                        <p:tav tm="100000">
                                          <p:val>
                                            <p:strVal val="#ppt_x"/>
                                          </p:val>
                                        </p:tav>
                                      </p:tavLst>
                                    </p:anim>
                                    <p:anim calcmode="lin" valueType="num">
                                      <p:cBhvr additive="base">
                                        <p:cTn id="30" dur="500" fill="hold"/>
                                        <p:tgtEl>
                                          <p:spTgt spid="32871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28716"/>
                                        </p:tgtEl>
                                        <p:attrNameLst>
                                          <p:attrName>style.visibility</p:attrName>
                                        </p:attrNameLst>
                                      </p:cBhvr>
                                      <p:to>
                                        <p:strVal val="visible"/>
                                      </p:to>
                                    </p:set>
                                    <p:anim calcmode="lin" valueType="num">
                                      <p:cBhvr additive="base">
                                        <p:cTn id="33" dur="500" fill="hold"/>
                                        <p:tgtEl>
                                          <p:spTgt spid="328716"/>
                                        </p:tgtEl>
                                        <p:attrNameLst>
                                          <p:attrName>ppt_x</p:attrName>
                                        </p:attrNameLst>
                                      </p:cBhvr>
                                      <p:tavLst>
                                        <p:tav tm="0">
                                          <p:val>
                                            <p:strVal val="#ppt_x"/>
                                          </p:val>
                                        </p:tav>
                                        <p:tav tm="100000">
                                          <p:val>
                                            <p:strVal val="#ppt_x"/>
                                          </p:val>
                                        </p:tav>
                                      </p:tavLst>
                                    </p:anim>
                                    <p:anim calcmode="lin" valueType="num">
                                      <p:cBhvr additive="base">
                                        <p:cTn id="34" dur="500" fill="hold"/>
                                        <p:tgtEl>
                                          <p:spTgt spid="328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p:bldP spid="328710" grpId="0"/>
      <p:bldP spid="328713" grpId="0"/>
      <p:bldP spid="3287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矩形 329731"/>
          <p:cNvSpPr/>
          <p:nvPr/>
        </p:nvSpPr>
        <p:spPr>
          <a:xfrm>
            <a:off x="441325" y="285750"/>
            <a:ext cx="2165350" cy="457200"/>
          </a:xfrm>
          <a:prstGeom prst="rect">
            <a:avLst/>
          </a:prstGeom>
          <a:noFill/>
          <a:ln w="19050">
            <a:noFill/>
          </a:ln>
        </p:spPr>
        <p:txBody>
          <a:bodyPr wrap="none" anchor="ctr">
            <a:spAutoFit/>
          </a:bodyPr>
          <a:lstStyle/>
          <a:p>
            <a:pPr>
              <a:spcBef>
                <a:spcPct val="0"/>
              </a:spcBef>
            </a:pPr>
            <a:r>
              <a:rPr lang="en-US" altLang="zh-CN" b="1" dirty="0">
                <a:solidFill>
                  <a:srgbClr val="2520F2"/>
                </a:solidFill>
                <a:latin typeface="Times New Roman" panose="02020603050405020304" pitchFamily="18" charset="0"/>
              </a:rPr>
              <a:t>1</a:t>
            </a:r>
            <a:r>
              <a:rPr lang="zh-CN" altLang="en-US" b="1" dirty="0">
                <a:solidFill>
                  <a:srgbClr val="2520F2"/>
                </a:solidFill>
                <a:latin typeface="Times New Roman" panose="02020603050405020304" pitchFamily="18" charset="0"/>
              </a:rPr>
              <a:t>、瞬时功率：</a:t>
            </a:r>
          </a:p>
        </p:txBody>
      </p:sp>
      <mc:AlternateContent xmlns:mc="http://schemas.openxmlformats.org/markup-compatibility/2006" xmlns:a14="http://schemas.microsoft.com/office/drawing/2010/main">
        <mc:Choice Requires="a14">
          <p:sp>
            <p:nvSpPr>
              <p:cNvPr id="329733" name="对象 329732"/>
              <p:cNvSpPr txBox="1"/>
              <p:nvPr/>
            </p:nvSpPr>
            <p:spPr>
              <a:xfrm>
                <a:off x="868363" y="622300"/>
                <a:ext cx="7902575" cy="1366838"/>
              </a:xfrm>
              <a:prstGeom prst="rect">
                <a:avLst/>
              </a:prstGeom>
              <a:noFill/>
              <a:ln w="38100">
                <a:noFill/>
                <a:miter/>
              </a:ln>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𝐿</m:t>
                          </m:r>
                        </m:sub>
                      </m:sSub>
                      <m:r>
                        <m:rPr>
                          <m:aln/>
                        </m:rP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𝐿</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𝐿</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𝑈</m:t>
                          </m:r>
                        </m:e>
                        <m:sub>
                          <m:r>
                            <a:rPr lang="zh-CN" altLang="en-US" i="1">
                              <a:solidFill>
                                <a:srgbClr val="000000"/>
                              </a:solidFill>
                              <a:latin typeface="Cambria Math" panose="02040503050406030204" pitchFamily="18" charset="0"/>
                            </a:rPr>
                            <m:t>𝐿</m:t>
                          </m:r>
                          <m:r>
                            <m:rPr>
                              <m:sty m:val="p"/>
                            </m:rPr>
                            <a:rPr lang="zh-CN" altLang="en-US" i="0">
                              <a:solidFill>
                                <a:srgbClr val="000000"/>
                              </a:solidFill>
                              <a:latin typeface="Cambria Math" panose="02040503050406030204" pitchFamily="18" charset="0"/>
                            </a:rPr>
                            <m:t>m</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cos</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i="0">
                              <a:solidFill>
                                <a:srgbClr val="000000"/>
                              </a:solidFill>
                              <a:latin typeface="Cambria Math" panose="02040503050406030204" pitchFamily="18" charset="0"/>
                            </a:rPr>
                            <m:t>π</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𝐼</m:t>
                          </m:r>
                        </m:e>
                        <m:sub>
                          <m:r>
                            <a:rPr lang="zh-CN" altLang="en-US" i="1">
                              <a:solidFill>
                                <a:srgbClr val="000000"/>
                              </a:solidFill>
                              <a:latin typeface="Cambria Math" panose="02040503050406030204" pitchFamily="18" charset="0"/>
                            </a:rPr>
                            <m:t>𝐿</m:t>
                          </m:r>
                          <m:r>
                            <m:rPr>
                              <m:sty m:val="p"/>
                            </m:rPr>
                            <a:rPr lang="zh-CN" altLang="en-US" i="0">
                              <a:solidFill>
                                <a:srgbClr val="000000"/>
                              </a:solidFill>
                              <a:latin typeface="Cambria Math" panose="02040503050406030204" pitchFamily="18" charset="0"/>
                            </a:rPr>
                            <m:t>m</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cos</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𝑈</m:t>
                              </m:r>
                            </m:e>
                            <m:sub>
                              <m:r>
                                <a:rPr lang="zh-CN" altLang="en-US" i="1">
                                  <a:solidFill>
                                    <a:srgbClr val="000000"/>
                                  </a:solidFill>
                                  <a:latin typeface="Cambria Math" panose="02040503050406030204" pitchFamily="18" charset="0"/>
                                </a:rPr>
                                <m:t>𝐿</m:t>
                              </m:r>
                              <m:r>
                                <m:rPr>
                                  <m:sty m:val="p"/>
                                </m:rPr>
                                <a:rPr lang="zh-CN" altLang="en-US" i="0">
                                  <a:solidFill>
                                    <a:srgbClr val="000000"/>
                                  </a:solidFill>
                                  <a:latin typeface="Cambria Math" panose="02040503050406030204" pitchFamily="18" charset="0"/>
                                </a:rPr>
                                <m:t>m</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𝐼</m:t>
                              </m:r>
                            </m:e>
                            <m:sub>
                              <m:r>
                                <a:rPr lang="zh-CN" altLang="en-US" i="1">
                                  <a:solidFill>
                                    <a:srgbClr val="000000"/>
                                  </a:solidFill>
                                  <a:latin typeface="Cambria Math" panose="02040503050406030204" pitchFamily="18" charset="0"/>
                                </a:rPr>
                                <m:t>𝐿</m:t>
                              </m:r>
                              <m:r>
                                <m:rPr>
                                  <m:sty m:val="p"/>
                                </m:rPr>
                                <a:rPr lang="zh-CN" altLang="en-US" i="0">
                                  <a:solidFill>
                                    <a:srgbClr val="000000"/>
                                  </a:solidFill>
                                  <a:latin typeface="Cambria Math" panose="02040503050406030204" pitchFamily="18" charset="0"/>
                                </a:rPr>
                                <m:t>m</m:t>
                              </m:r>
                            </m:sub>
                          </m:sSub>
                        </m:num>
                        <m:den>
                          <m:r>
                            <a:rPr lang="zh-CN" altLang="en-US" i="1">
                              <a:solidFill>
                                <a:srgbClr val="000000"/>
                              </a:solidFill>
                              <a:latin typeface="Cambria Math" panose="02040503050406030204" pitchFamily="18" charset="0"/>
                            </a:rPr>
                            <m:t>2</m:t>
                          </m:r>
                        </m:den>
                      </m:f>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cos</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i="0">
                              <a:solidFill>
                                <a:srgbClr val="000000"/>
                              </a:solidFill>
                              <a:latin typeface="Cambria Math" panose="02040503050406030204" pitchFamily="18" charset="0"/>
                            </a:rPr>
                            <m:t>π</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oMath>
                    <m:oMath xmlns:m="http://schemas.openxmlformats.org/officeDocument/2006/math">
                      <m:r>
                        <m:rPr>
                          <m:aln/>
                        </m:rP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𝑈</m:t>
                          </m:r>
                        </m:e>
                        <m:sub>
                          <m:r>
                            <a:rPr lang="zh-CN" altLang="en-US" i="1">
                              <a:solidFill>
                                <a:srgbClr val="000000"/>
                              </a:solidFill>
                              <a:latin typeface="Cambria Math" panose="02040503050406030204" pitchFamily="18" charset="0"/>
                            </a:rPr>
                            <m:t>𝐿</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𝐼</m:t>
                          </m:r>
                        </m:e>
                        <m:sub>
                          <m:r>
                            <a:rPr lang="zh-CN" altLang="en-US" i="1">
                              <a:solidFill>
                                <a:srgbClr val="000000"/>
                              </a:solidFill>
                              <a:latin typeface="Cambria Math" panose="02040503050406030204" pitchFamily="18" charset="0"/>
                            </a:rPr>
                            <m:t>𝐿</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sin</m:t>
                          </m:r>
                        </m:fName>
                        <m:e>
                          <m:r>
                            <a:rPr lang="zh-CN" altLang="en-US" i="1">
                              <a:solidFill>
                                <a:srgbClr val="000000"/>
                              </a:solidFill>
                              <a:latin typeface="Cambria Math" panose="02040503050406030204" pitchFamily="18" charset="0"/>
                            </a:rPr>
                            <m:t>2</m:t>
                          </m:r>
                        </m:e>
                      </m:func>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𝑡</m:t>
                      </m:r>
                    </m:oMath>
                  </m:oMathPara>
                </a14:m>
                <a:endParaRPr lang="zh-CN" altLang="en-US" dirty="0"/>
              </a:p>
            </p:txBody>
          </p:sp>
        </mc:Choice>
        <mc:Fallback xmlns="">
          <p:sp>
            <p:nvSpPr>
              <p:cNvPr id="329733" name="对象 329732"/>
              <p:cNvSpPr txBox="1">
                <a:spLocks noRot="1" noChangeAspect="1" noMove="1" noResize="1" noEditPoints="1" noAdjustHandles="1" noChangeArrowheads="1" noChangeShapeType="1" noTextEdit="1"/>
              </p:cNvSpPr>
              <p:nvPr/>
            </p:nvSpPr>
            <p:spPr>
              <a:xfrm>
                <a:off x="868363" y="622300"/>
                <a:ext cx="7902575" cy="1366838"/>
              </a:xfrm>
              <a:prstGeom prst="rect">
                <a:avLst/>
              </a:prstGeom>
              <a:blipFill>
                <a:blip r:embed="rId2"/>
                <a:stretch>
                  <a:fillRect/>
                </a:stretch>
              </a:blipFill>
              <a:ln w="38100">
                <a:noFill/>
                <a:miter/>
              </a:ln>
            </p:spPr>
            <p:txBody>
              <a:bodyPr/>
              <a:lstStyle/>
              <a:p>
                <a:r>
                  <a:rPr lang="zh-CN" altLang="en-US">
                    <a:noFill/>
                  </a:rPr>
                  <a:t> </a:t>
                </a:r>
              </a:p>
            </p:txBody>
          </p:sp>
        </mc:Fallback>
      </mc:AlternateContent>
      <p:grpSp>
        <p:nvGrpSpPr>
          <p:cNvPr id="329803" name="组合 329802"/>
          <p:cNvGrpSpPr/>
          <p:nvPr/>
        </p:nvGrpSpPr>
        <p:grpSpPr>
          <a:xfrm>
            <a:off x="3697288" y="1228725"/>
            <a:ext cx="5073650" cy="3306763"/>
            <a:chOff x="1352" y="1909"/>
            <a:chExt cx="3196" cy="2083"/>
          </a:xfrm>
        </p:grpSpPr>
        <p:sp>
          <p:nvSpPr>
            <p:cNvPr id="329740" name="矩形 329739"/>
            <p:cNvSpPr>
              <a:spLocks noChangeAspect="1" noTextEdit="1"/>
            </p:cNvSpPr>
            <p:nvPr/>
          </p:nvSpPr>
          <p:spPr>
            <a:xfrm>
              <a:off x="1352" y="1909"/>
              <a:ext cx="3196" cy="2083"/>
            </a:xfrm>
            <a:prstGeom prst="rect">
              <a:avLst/>
            </a:prstGeom>
            <a:noFill/>
            <a:ln w="9525">
              <a:noFill/>
            </a:ln>
          </p:spPr>
          <p:txBody>
            <a:bodyPr/>
            <a:lstStyle/>
            <a:p>
              <a:endParaRPr lang="zh-CN" altLang="en-US"/>
            </a:p>
          </p:txBody>
        </p:sp>
        <p:sp>
          <p:nvSpPr>
            <p:cNvPr id="329742" name="任意多边形 329741"/>
            <p:cNvSpPr/>
            <p:nvPr/>
          </p:nvSpPr>
          <p:spPr>
            <a:xfrm>
              <a:off x="1519" y="2656"/>
              <a:ext cx="200" cy="348"/>
            </a:xfrm>
            <a:custGeom>
              <a:avLst/>
              <a:gdLst/>
              <a:ahLst/>
              <a:cxnLst/>
              <a:rect l="0" t="0" r="0" b="0"/>
              <a:pathLst>
                <a:path w="200" h="348">
                  <a:moveTo>
                    <a:pt x="0" y="348"/>
                  </a:moveTo>
                  <a:lnTo>
                    <a:pt x="22" y="305"/>
                  </a:lnTo>
                  <a:lnTo>
                    <a:pt x="50" y="254"/>
                  </a:lnTo>
                  <a:lnTo>
                    <a:pt x="100" y="161"/>
                  </a:lnTo>
                  <a:lnTo>
                    <a:pt x="127" y="114"/>
                  </a:lnTo>
                  <a:lnTo>
                    <a:pt x="152" y="70"/>
                  </a:lnTo>
                  <a:lnTo>
                    <a:pt x="179" y="34"/>
                  </a:lnTo>
                  <a:lnTo>
                    <a:pt x="200"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43" name="任意多边形 329742"/>
            <p:cNvSpPr/>
            <p:nvPr/>
          </p:nvSpPr>
          <p:spPr>
            <a:xfrm>
              <a:off x="1719" y="2512"/>
              <a:ext cx="198" cy="144"/>
            </a:xfrm>
            <a:custGeom>
              <a:avLst/>
              <a:gdLst/>
              <a:ahLst/>
              <a:cxnLst/>
              <a:rect l="0" t="0" r="0" b="0"/>
              <a:pathLst>
                <a:path w="198" h="144">
                  <a:moveTo>
                    <a:pt x="0" y="144"/>
                  </a:moveTo>
                  <a:lnTo>
                    <a:pt x="24" y="112"/>
                  </a:lnTo>
                  <a:lnTo>
                    <a:pt x="52" y="88"/>
                  </a:lnTo>
                  <a:lnTo>
                    <a:pt x="76" y="62"/>
                  </a:lnTo>
                  <a:lnTo>
                    <a:pt x="97" y="41"/>
                  </a:lnTo>
                  <a:lnTo>
                    <a:pt x="125" y="25"/>
                  </a:lnTo>
                  <a:lnTo>
                    <a:pt x="149" y="10"/>
                  </a:lnTo>
                  <a:lnTo>
                    <a:pt x="176" y="4"/>
                  </a:lnTo>
                  <a:lnTo>
                    <a:pt x="198"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44" name="任意多边形 329743"/>
            <p:cNvSpPr/>
            <p:nvPr/>
          </p:nvSpPr>
          <p:spPr>
            <a:xfrm>
              <a:off x="1917" y="2512"/>
              <a:ext cx="203" cy="144"/>
            </a:xfrm>
            <a:custGeom>
              <a:avLst/>
              <a:gdLst/>
              <a:ahLst/>
              <a:cxnLst/>
              <a:rect l="0" t="0" r="0" b="0"/>
              <a:pathLst>
                <a:path w="203" h="144">
                  <a:moveTo>
                    <a:pt x="0" y="0"/>
                  </a:moveTo>
                  <a:lnTo>
                    <a:pt x="24" y="4"/>
                  </a:lnTo>
                  <a:lnTo>
                    <a:pt x="51" y="10"/>
                  </a:lnTo>
                  <a:lnTo>
                    <a:pt x="76" y="25"/>
                  </a:lnTo>
                  <a:lnTo>
                    <a:pt x="102" y="41"/>
                  </a:lnTo>
                  <a:lnTo>
                    <a:pt x="129" y="62"/>
                  </a:lnTo>
                  <a:lnTo>
                    <a:pt x="153" y="88"/>
                  </a:lnTo>
                  <a:lnTo>
                    <a:pt x="181" y="112"/>
                  </a:lnTo>
                  <a:lnTo>
                    <a:pt x="203" y="144"/>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45" name="任意多边形 329744"/>
            <p:cNvSpPr/>
            <p:nvPr/>
          </p:nvSpPr>
          <p:spPr>
            <a:xfrm>
              <a:off x="2120" y="2656"/>
              <a:ext cx="197" cy="348"/>
            </a:xfrm>
            <a:custGeom>
              <a:avLst/>
              <a:gdLst/>
              <a:ahLst/>
              <a:cxnLst/>
              <a:rect l="0" t="0" r="0" b="0"/>
              <a:pathLst>
                <a:path w="197" h="348">
                  <a:moveTo>
                    <a:pt x="0" y="0"/>
                  </a:moveTo>
                  <a:lnTo>
                    <a:pt x="23" y="34"/>
                  </a:lnTo>
                  <a:lnTo>
                    <a:pt x="51" y="70"/>
                  </a:lnTo>
                  <a:lnTo>
                    <a:pt x="73" y="114"/>
                  </a:lnTo>
                  <a:lnTo>
                    <a:pt x="97" y="161"/>
                  </a:lnTo>
                  <a:lnTo>
                    <a:pt x="148" y="257"/>
                  </a:lnTo>
                  <a:lnTo>
                    <a:pt x="175" y="305"/>
                  </a:lnTo>
                  <a:lnTo>
                    <a:pt x="197" y="348"/>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46" name="任意多边形 329745"/>
            <p:cNvSpPr/>
            <p:nvPr/>
          </p:nvSpPr>
          <p:spPr>
            <a:xfrm>
              <a:off x="2317" y="3004"/>
              <a:ext cx="203" cy="344"/>
            </a:xfrm>
            <a:custGeom>
              <a:avLst/>
              <a:gdLst/>
              <a:ahLst/>
              <a:cxnLst/>
              <a:rect l="0" t="0" r="0" b="0"/>
              <a:pathLst>
                <a:path w="203" h="344">
                  <a:moveTo>
                    <a:pt x="0" y="0"/>
                  </a:moveTo>
                  <a:lnTo>
                    <a:pt x="24" y="43"/>
                  </a:lnTo>
                  <a:lnTo>
                    <a:pt x="51" y="90"/>
                  </a:lnTo>
                  <a:lnTo>
                    <a:pt x="102" y="186"/>
                  </a:lnTo>
                  <a:lnTo>
                    <a:pt x="130" y="230"/>
                  </a:lnTo>
                  <a:lnTo>
                    <a:pt x="152" y="274"/>
                  </a:lnTo>
                  <a:lnTo>
                    <a:pt x="181" y="310"/>
                  </a:lnTo>
                  <a:lnTo>
                    <a:pt x="203" y="344"/>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47" name="任意多边形 329746"/>
            <p:cNvSpPr/>
            <p:nvPr/>
          </p:nvSpPr>
          <p:spPr>
            <a:xfrm>
              <a:off x="2520" y="3348"/>
              <a:ext cx="197" cy="147"/>
            </a:xfrm>
            <a:custGeom>
              <a:avLst/>
              <a:gdLst/>
              <a:ahLst/>
              <a:cxnLst/>
              <a:rect l="0" t="0" r="0" b="0"/>
              <a:pathLst>
                <a:path w="197" h="147">
                  <a:moveTo>
                    <a:pt x="0" y="0"/>
                  </a:moveTo>
                  <a:lnTo>
                    <a:pt x="24" y="32"/>
                  </a:lnTo>
                  <a:lnTo>
                    <a:pt x="51" y="56"/>
                  </a:lnTo>
                  <a:lnTo>
                    <a:pt x="72" y="82"/>
                  </a:lnTo>
                  <a:lnTo>
                    <a:pt x="97" y="104"/>
                  </a:lnTo>
                  <a:lnTo>
                    <a:pt x="124" y="122"/>
                  </a:lnTo>
                  <a:lnTo>
                    <a:pt x="148" y="134"/>
                  </a:lnTo>
                  <a:lnTo>
                    <a:pt x="175" y="144"/>
                  </a:lnTo>
                  <a:lnTo>
                    <a:pt x="197" y="147"/>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48" name="任意多边形 329747"/>
            <p:cNvSpPr/>
            <p:nvPr/>
          </p:nvSpPr>
          <p:spPr>
            <a:xfrm>
              <a:off x="2717" y="3348"/>
              <a:ext cx="203" cy="147"/>
            </a:xfrm>
            <a:custGeom>
              <a:avLst/>
              <a:gdLst/>
              <a:ahLst/>
              <a:cxnLst/>
              <a:rect l="0" t="0" r="0" b="0"/>
              <a:pathLst>
                <a:path w="203" h="147">
                  <a:moveTo>
                    <a:pt x="0" y="147"/>
                  </a:moveTo>
                  <a:lnTo>
                    <a:pt x="24" y="144"/>
                  </a:lnTo>
                  <a:lnTo>
                    <a:pt x="52" y="134"/>
                  </a:lnTo>
                  <a:lnTo>
                    <a:pt x="73" y="122"/>
                  </a:lnTo>
                  <a:lnTo>
                    <a:pt x="102" y="104"/>
                  </a:lnTo>
                  <a:lnTo>
                    <a:pt x="130" y="82"/>
                  </a:lnTo>
                  <a:lnTo>
                    <a:pt x="151" y="56"/>
                  </a:lnTo>
                  <a:lnTo>
                    <a:pt x="180" y="32"/>
                  </a:lnTo>
                  <a:lnTo>
                    <a:pt x="203"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49" name="任意多边形 329748"/>
            <p:cNvSpPr/>
            <p:nvPr/>
          </p:nvSpPr>
          <p:spPr>
            <a:xfrm>
              <a:off x="2920" y="3004"/>
              <a:ext cx="197" cy="344"/>
            </a:xfrm>
            <a:custGeom>
              <a:avLst/>
              <a:gdLst/>
              <a:ahLst/>
              <a:cxnLst/>
              <a:rect l="0" t="0" r="0" b="0"/>
              <a:pathLst>
                <a:path w="197" h="344">
                  <a:moveTo>
                    <a:pt x="0" y="344"/>
                  </a:moveTo>
                  <a:lnTo>
                    <a:pt x="24" y="310"/>
                  </a:lnTo>
                  <a:lnTo>
                    <a:pt x="51" y="274"/>
                  </a:lnTo>
                  <a:lnTo>
                    <a:pt x="73" y="230"/>
                  </a:lnTo>
                  <a:lnTo>
                    <a:pt x="96" y="186"/>
                  </a:lnTo>
                  <a:lnTo>
                    <a:pt x="146" y="90"/>
                  </a:lnTo>
                  <a:lnTo>
                    <a:pt x="175" y="43"/>
                  </a:lnTo>
                  <a:lnTo>
                    <a:pt x="197"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50" name="任意多边形 329749"/>
            <p:cNvSpPr/>
            <p:nvPr/>
          </p:nvSpPr>
          <p:spPr>
            <a:xfrm>
              <a:off x="3117" y="2656"/>
              <a:ext cx="203" cy="348"/>
            </a:xfrm>
            <a:custGeom>
              <a:avLst/>
              <a:gdLst/>
              <a:ahLst/>
              <a:cxnLst/>
              <a:rect l="0" t="0" r="0" b="0"/>
              <a:pathLst>
                <a:path w="203" h="348">
                  <a:moveTo>
                    <a:pt x="0" y="348"/>
                  </a:moveTo>
                  <a:lnTo>
                    <a:pt x="24" y="305"/>
                  </a:lnTo>
                  <a:lnTo>
                    <a:pt x="51" y="257"/>
                  </a:lnTo>
                  <a:lnTo>
                    <a:pt x="102" y="161"/>
                  </a:lnTo>
                  <a:lnTo>
                    <a:pt x="130" y="114"/>
                  </a:lnTo>
                  <a:lnTo>
                    <a:pt x="152" y="70"/>
                  </a:lnTo>
                  <a:lnTo>
                    <a:pt x="179" y="34"/>
                  </a:lnTo>
                  <a:lnTo>
                    <a:pt x="203"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51" name="任意多边形 329750"/>
            <p:cNvSpPr/>
            <p:nvPr/>
          </p:nvSpPr>
          <p:spPr>
            <a:xfrm>
              <a:off x="3320" y="2512"/>
              <a:ext cx="197" cy="144"/>
            </a:xfrm>
            <a:custGeom>
              <a:avLst/>
              <a:gdLst/>
              <a:ahLst/>
              <a:cxnLst/>
              <a:rect l="0" t="0" r="0" b="0"/>
              <a:pathLst>
                <a:path w="197" h="144">
                  <a:moveTo>
                    <a:pt x="0" y="144"/>
                  </a:moveTo>
                  <a:lnTo>
                    <a:pt x="22" y="112"/>
                  </a:lnTo>
                  <a:lnTo>
                    <a:pt x="51" y="88"/>
                  </a:lnTo>
                  <a:lnTo>
                    <a:pt x="73" y="62"/>
                  </a:lnTo>
                  <a:lnTo>
                    <a:pt x="97" y="41"/>
                  </a:lnTo>
                  <a:lnTo>
                    <a:pt x="124" y="25"/>
                  </a:lnTo>
                  <a:lnTo>
                    <a:pt x="146" y="10"/>
                  </a:lnTo>
                  <a:lnTo>
                    <a:pt x="175" y="4"/>
                  </a:lnTo>
                  <a:lnTo>
                    <a:pt x="197"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52" name="任意多边形 329751"/>
            <p:cNvSpPr/>
            <p:nvPr/>
          </p:nvSpPr>
          <p:spPr>
            <a:xfrm>
              <a:off x="3517" y="2512"/>
              <a:ext cx="203" cy="144"/>
            </a:xfrm>
            <a:custGeom>
              <a:avLst/>
              <a:gdLst/>
              <a:ahLst/>
              <a:cxnLst/>
              <a:rect l="0" t="0" r="0" b="0"/>
              <a:pathLst>
                <a:path w="203" h="144">
                  <a:moveTo>
                    <a:pt x="0" y="0"/>
                  </a:moveTo>
                  <a:lnTo>
                    <a:pt x="24" y="4"/>
                  </a:lnTo>
                  <a:lnTo>
                    <a:pt x="51" y="10"/>
                  </a:lnTo>
                  <a:lnTo>
                    <a:pt x="74" y="25"/>
                  </a:lnTo>
                  <a:lnTo>
                    <a:pt x="101" y="41"/>
                  </a:lnTo>
                  <a:lnTo>
                    <a:pt x="130" y="62"/>
                  </a:lnTo>
                  <a:lnTo>
                    <a:pt x="151" y="88"/>
                  </a:lnTo>
                  <a:lnTo>
                    <a:pt x="179" y="112"/>
                  </a:lnTo>
                  <a:lnTo>
                    <a:pt x="203" y="144"/>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53" name="任意多边形 329752"/>
            <p:cNvSpPr/>
            <p:nvPr/>
          </p:nvSpPr>
          <p:spPr>
            <a:xfrm>
              <a:off x="3720" y="2656"/>
              <a:ext cx="198" cy="348"/>
            </a:xfrm>
            <a:custGeom>
              <a:avLst/>
              <a:gdLst/>
              <a:ahLst/>
              <a:cxnLst/>
              <a:rect l="0" t="0" r="0" b="0"/>
              <a:pathLst>
                <a:path w="198" h="348">
                  <a:moveTo>
                    <a:pt x="0" y="0"/>
                  </a:moveTo>
                  <a:lnTo>
                    <a:pt x="22" y="34"/>
                  </a:lnTo>
                  <a:lnTo>
                    <a:pt x="51" y="70"/>
                  </a:lnTo>
                  <a:lnTo>
                    <a:pt x="73" y="114"/>
                  </a:lnTo>
                  <a:lnTo>
                    <a:pt x="97" y="161"/>
                  </a:lnTo>
                  <a:lnTo>
                    <a:pt x="146" y="257"/>
                  </a:lnTo>
                  <a:lnTo>
                    <a:pt x="174" y="305"/>
                  </a:lnTo>
                  <a:lnTo>
                    <a:pt x="198" y="348"/>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54" name="直接连接符 329753"/>
            <p:cNvSpPr/>
            <p:nvPr/>
          </p:nvSpPr>
          <p:spPr>
            <a:xfrm>
              <a:off x="1460" y="3009"/>
              <a:ext cx="2890" cy="1"/>
            </a:xfrm>
            <a:prstGeom prst="line">
              <a:avLst/>
            </a:prstGeom>
            <a:ln w="14288" cap="rnd" cmpd="sng">
              <a:solidFill>
                <a:srgbClr val="000000"/>
              </a:solidFill>
              <a:prstDash val="solid"/>
              <a:headEnd type="none" w="med" len="med"/>
              <a:tailEnd type="none" w="med" len="med"/>
            </a:ln>
          </p:spPr>
        </p:sp>
        <p:sp>
          <p:nvSpPr>
            <p:cNvPr id="329755" name="任意多边形 329754"/>
            <p:cNvSpPr/>
            <p:nvPr/>
          </p:nvSpPr>
          <p:spPr>
            <a:xfrm>
              <a:off x="4343" y="2979"/>
              <a:ext cx="87" cy="59"/>
            </a:xfrm>
            <a:custGeom>
              <a:avLst/>
              <a:gdLst/>
              <a:ahLst/>
              <a:cxnLst/>
              <a:rect l="0" t="0" r="0" b="0"/>
              <a:pathLst>
                <a:path w="87" h="59">
                  <a:moveTo>
                    <a:pt x="0" y="0"/>
                  </a:moveTo>
                  <a:lnTo>
                    <a:pt x="87" y="30"/>
                  </a:lnTo>
                  <a:lnTo>
                    <a:pt x="0" y="59"/>
                  </a:lnTo>
                  <a:lnTo>
                    <a:pt x="0" y="0"/>
                  </a:lnTo>
                  <a:close/>
                </a:path>
              </a:pathLst>
            </a:custGeom>
            <a:solidFill>
              <a:srgbClr val="000000"/>
            </a:solidFill>
            <a:ln w="9525">
              <a:noFill/>
            </a:ln>
          </p:spPr>
          <p:txBody>
            <a:bodyPr/>
            <a:lstStyle/>
            <a:p>
              <a:endParaRPr lang="zh-CN" altLang="en-US"/>
            </a:p>
          </p:txBody>
        </p:sp>
        <p:sp>
          <p:nvSpPr>
            <p:cNvPr id="329756" name="直接连接符 329755"/>
            <p:cNvSpPr/>
            <p:nvPr/>
          </p:nvSpPr>
          <p:spPr>
            <a:xfrm flipV="1">
              <a:off x="2308" y="2100"/>
              <a:ext cx="1" cy="1784"/>
            </a:xfrm>
            <a:prstGeom prst="line">
              <a:avLst/>
            </a:prstGeom>
            <a:ln w="14288" cap="rnd" cmpd="sng">
              <a:solidFill>
                <a:srgbClr val="000000"/>
              </a:solidFill>
              <a:prstDash val="solid"/>
              <a:headEnd type="none" w="med" len="med"/>
              <a:tailEnd type="none" w="med" len="med"/>
            </a:ln>
          </p:spPr>
        </p:sp>
        <p:sp>
          <p:nvSpPr>
            <p:cNvPr id="329757" name="任意多边形 329756"/>
            <p:cNvSpPr/>
            <p:nvPr/>
          </p:nvSpPr>
          <p:spPr>
            <a:xfrm>
              <a:off x="2279" y="2018"/>
              <a:ext cx="59" cy="90"/>
            </a:xfrm>
            <a:custGeom>
              <a:avLst/>
              <a:gdLst/>
              <a:ahLst/>
              <a:cxnLst/>
              <a:rect l="0" t="0" r="0" b="0"/>
              <a:pathLst>
                <a:path w="59" h="90">
                  <a:moveTo>
                    <a:pt x="59" y="90"/>
                  </a:moveTo>
                  <a:lnTo>
                    <a:pt x="29" y="0"/>
                  </a:lnTo>
                  <a:lnTo>
                    <a:pt x="0" y="90"/>
                  </a:lnTo>
                  <a:lnTo>
                    <a:pt x="59" y="90"/>
                  </a:lnTo>
                  <a:close/>
                </a:path>
              </a:pathLst>
            </a:custGeom>
            <a:solidFill>
              <a:srgbClr val="000000"/>
            </a:solidFill>
            <a:ln w="9525">
              <a:noFill/>
            </a:ln>
          </p:spPr>
          <p:txBody>
            <a:bodyPr/>
            <a:lstStyle/>
            <a:p>
              <a:endParaRPr lang="zh-CN" altLang="en-US"/>
            </a:p>
          </p:txBody>
        </p:sp>
        <p:sp>
          <p:nvSpPr>
            <p:cNvPr id="329758" name="矩形 329757"/>
            <p:cNvSpPr/>
            <p:nvPr/>
          </p:nvSpPr>
          <p:spPr>
            <a:xfrm>
              <a:off x="2187" y="3003"/>
              <a:ext cx="92"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rPr>
                <a:t>O</a:t>
              </a:r>
              <a:endParaRPr lang="en-US" altLang="zh-CN" b="1">
                <a:latin typeface="Times New Roman" panose="02020603050405020304" pitchFamily="18" charset="0"/>
              </a:endParaRPr>
            </a:p>
          </p:txBody>
        </p:sp>
        <p:sp>
          <p:nvSpPr>
            <p:cNvPr id="329759" name="矩形 329758"/>
            <p:cNvSpPr/>
            <p:nvPr/>
          </p:nvSpPr>
          <p:spPr>
            <a:xfrm>
              <a:off x="4273" y="3026"/>
              <a:ext cx="88" cy="154"/>
            </a:xfrm>
            <a:prstGeom prst="rect">
              <a:avLst/>
            </a:prstGeom>
            <a:noFill/>
            <a:ln w="9525">
              <a:noFill/>
            </a:ln>
          </p:spPr>
          <p:txBody>
            <a:bodyPr wrap="none" lIns="0" tIns="0" rIns="0" bIns="0">
              <a:spAutoFit/>
            </a:bodyPr>
            <a:lstStyle/>
            <a:p>
              <a:r>
                <a:rPr lang="en-US" altLang="zh-CN" sz="1600" i="1">
                  <a:solidFill>
                    <a:srgbClr val="000000"/>
                  </a:solidFill>
                  <a:latin typeface="Symbol" panose="05050102010706020507" pitchFamily="18" charset="2"/>
                </a:rPr>
                <a:t>w</a:t>
              </a:r>
              <a:endParaRPr lang="en-US" altLang="zh-CN" b="1">
                <a:latin typeface="Times New Roman" panose="02020603050405020304" pitchFamily="18" charset="0"/>
              </a:endParaRPr>
            </a:p>
          </p:txBody>
        </p:sp>
        <p:sp>
          <p:nvSpPr>
            <p:cNvPr id="329760" name="矩形 329759"/>
            <p:cNvSpPr/>
            <p:nvPr/>
          </p:nvSpPr>
          <p:spPr>
            <a:xfrm>
              <a:off x="4355" y="3026"/>
              <a:ext cx="40"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t</a:t>
              </a:r>
              <a:endParaRPr lang="en-US" altLang="zh-CN" b="1">
                <a:latin typeface="Times New Roman" panose="02020603050405020304" pitchFamily="18" charset="0"/>
              </a:endParaRPr>
            </a:p>
          </p:txBody>
        </p:sp>
        <p:sp>
          <p:nvSpPr>
            <p:cNvPr id="329761" name="任意多边形 329760"/>
            <p:cNvSpPr/>
            <p:nvPr/>
          </p:nvSpPr>
          <p:spPr>
            <a:xfrm>
              <a:off x="1919" y="2747"/>
              <a:ext cx="201" cy="258"/>
            </a:xfrm>
            <a:custGeom>
              <a:avLst/>
              <a:gdLst/>
              <a:ahLst/>
              <a:cxnLst/>
              <a:rect l="0" t="0" r="0" b="0"/>
              <a:pathLst>
                <a:path w="201" h="258">
                  <a:moveTo>
                    <a:pt x="0" y="258"/>
                  </a:moveTo>
                  <a:lnTo>
                    <a:pt x="22" y="226"/>
                  </a:lnTo>
                  <a:lnTo>
                    <a:pt x="50" y="188"/>
                  </a:lnTo>
                  <a:lnTo>
                    <a:pt x="101" y="119"/>
                  </a:lnTo>
                  <a:lnTo>
                    <a:pt x="128" y="84"/>
                  </a:lnTo>
                  <a:lnTo>
                    <a:pt x="152" y="52"/>
                  </a:lnTo>
                  <a:lnTo>
                    <a:pt x="179" y="25"/>
                  </a:lnTo>
                  <a:lnTo>
                    <a:pt x="201"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62" name="任意多边形 329761"/>
            <p:cNvSpPr/>
            <p:nvPr/>
          </p:nvSpPr>
          <p:spPr>
            <a:xfrm>
              <a:off x="2120" y="2640"/>
              <a:ext cx="198" cy="107"/>
            </a:xfrm>
            <a:custGeom>
              <a:avLst/>
              <a:gdLst/>
              <a:ahLst/>
              <a:cxnLst/>
              <a:rect l="0" t="0" r="0" b="0"/>
              <a:pathLst>
                <a:path w="198" h="107">
                  <a:moveTo>
                    <a:pt x="0" y="107"/>
                  </a:moveTo>
                  <a:lnTo>
                    <a:pt x="24" y="83"/>
                  </a:lnTo>
                  <a:lnTo>
                    <a:pt x="51" y="65"/>
                  </a:lnTo>
                  <a:lnTo>
                    <a:pt x="75" y="46"/>
                  </a:lnTo>
                  <a:lnTo>
                    <a:pt x="97" y="30"/>
                  </a:lnTo>
                  <a:lnTo>
                    <a:pt x="125" y="19"/>
                  </a:lnTo>
                  <a:lnTo>
                    <a:pt x="148" y="8"/>
                  </a:lnTo>
                  <a:lnTo>
                    <a:pt x="175" y="3"/>
                  </a:lnTo>
                  <a:lnTo>
                    <a:pt x="198"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63" name="任意多边形 329762"/>
            <p:cNvSpPr/>
            <p:nvPr/>
          </p:nvSpPr>
          <p:spPr>
            <a:xfrm>
              <a:off x="2318" y="2640"/>
              <a:ext cx="203" cy="107"/>
            </a:xfrm>
            <a:custGeom>
              <a:avLst/>
              <a:gdLst/>
              <a:ahLst/>
              <a:cxnLst/>
              <a:rect l="0" t="0" r="0" b="0"/>
              <a:pathLst>
                <a:path w="203" h="107">
                  <a:moveTo>
                    <a:pt x="0" y="0"/>
                  </a:moveTo>
                  <a:lnTo>
                    <a:pt x="24" y="3"/>
                  </a:lnTo>
                  <a:lnTo>
                    <a:pt x="51" y="8"/>
                  </a:lnTo>
                  <a:lnTo>
                    <a:pt x="74" y="19"/>
                  </a:lnTo>
                  <a:lnTo>
                    <a:pt x="102" y="30"/>
                  </a:lnTo>
                  <a:lnTo>
                    <a:pt x="129" y="46"/>
                  </a:lnTo>
                  <a:lnTo>
                    <a:pt x="153" y="65"/>
                  </a:lnTo>
                  <a:lnTo>
                    <a:pt x="180" y="83"/>
                  </a:lnTo>
                  <a:lnTo>
                    <a:pt x="203" y="107"/>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64" name="任意多边形 329763"/>
            <p:cNvSpPr/>
            <p:nvPr/>
          </p:nvSpPr>
          <p:spPr>
            <a:xfrm>
              <a:off x="2521" y="2747"/>
              <a:ext cx="197" cy="258"/>
            </a:xfrm>
            <a:custGeom>
              <a:avLst/>
              <a:gdLst/>
              <a:ahLst/>
              <a:cxnLst/>
              <a:rect l="0" t="0" r="0" b="0"/>
              <a:pathLst>
                <a:path w="197" h="258">
                  <a:moveTo>
                    <a:pt x="0" y="0"/>
                  </a:moveTo>
                  <a:lnTo>
                    <a:pt x="23" y="25"/>
                  </a:lnTo>
                  <a:lnTo>
                    <a:pt x="50" y="52"/>
                  </a:lnTo>
                  <a:lnTo>
                    <a:pt x="72" y="84"/>
                  </a:lnTo>
                  <a:lnTo>
                    <a:pt x="96" y="119"/>
                  </a:lnTo>
                  <a:lnTo>
                    <a:pt x="148" y="191"/>
                  </a:lnTo>
                  <a:lnTo>
                    <a:pt x="174" y="226"/>
                  </a:lnTo>
                  <a:lnTo>
                    <a:pt x="197" y="258"/>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65" name="任意多边形 329764"/>
            <p:cNvSpPr/>
            <p:nvPr/>
          </p:nvSpPr>
          <p:spPr>
            <a:xfrm>
              <a:off x="2718" y="3005"/>
              <a:ext cx="202" cy="255"/>
            </a:xfrm>
            <a:custGeom>
              <a:avLst/>
              <a:gdLst/>
              <a:ahLst/>
              <a:cxnLst/>
              <a:rect l="0" t="0" r="0" b="0"/>
              <a:pathLst>
                <a:path w="202" h="255">
                  <a:moveTo>
                    <a:pt x="0" y="0"/>
                  </a:moveTo>
                  <a:lnTo>
                    <a:pt x="24" y="32"/>
                  </a:lnTo>
                  <a:lnTo>
                    <a:pt x="51" y="67"/>
                  </a:lnTo>
                  <a:lnTo>
                    <a:pt x="102" y="137"/>
                  </a:lnTo>
                  <a:lnTo>
                    <a:pt x="129" y="170"/>
                  </a:lnTo>
                  <a:lnTo>
                    <a:pt x="151" y="202"/>
                  </a:lnTo>
                  <a:lnTo>
                    <a:pt x="180" y="230"/>
                  </a:lnTo>
                  <a:lnTo>
                    <a:pt x="202" y="255"/>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66" name="任意多边形 329765"/>
            <p:cNvSpPr/>
            <p:nvPr/>
          </p:nvSpPr>
          <p:spPr>
            <a:xfrm>
              <a:off x="2920" y="3260"/>
              <a:ext cx="198" cy="109"/>
            </a:xfrm>
            <a:custGeom>
              <a:avLst/>
              <a:gdLst/>
              <a:ahLst/>
              <a:cxnLst/>
              <a:rect l="0" t="0" r="0" b="0"/>
              <a:pathLst>
                <a:path w="198" h="109">
                  <a:moveTo>
                    <a:pt x="0" y="0"/>
                  </a:moveTo>
                  <a:lnTo>
                    <a:pt x="25" y="24"/>
                  </a:lnTo>
                  <a:lnTo>
                    <a:pt x="51" y="42"/>
                  </a:lnTo>
                  <a:lnTo>
                    <a:pt x="73" y="61"/>
                  </a:lnTo>
                  <a:lnTo>
                    <a:pt x="97" y="77"/>
                  </a:lnTo>
                  <a:lnTo>
                    <a:pt x="125" y="90"/>
                  </a:lnTo>
                  <a:lnTo>
                    <a:pt x="148" y="99"/>
                  </a:lnTo>
                  <a:lnTo>
                    <a:pt x="175" y="106"/>
                  </a:lnTo>
                  <a:lnTo>
                    <a:pt x="198" y="109"/>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67" name="任意多边形 329766"/>
            <p:cNvSpPr/>
            <p:nvPr/>
          </p:nvSpPr>
          <p:spPr>
            <a:xfrm>
              <a:off x="3118" y="3260"/>
              <a:ext cx="202" cy="109"/>
            </a:xfrm>
            <a:custGeom>
              <a:avLst/>
              <a:gdLst/>
              <a:ahLst/>
              <a:cxnLst/>
              <a:rect l="0" t="0" r="0" b="0"/>
              <a:pathLst>
                <a:path w="202" h="109">
                  <a:moveTo>
                    <a:pt x="0" y="109"/>
                  </a:moveTo>
                  <a:lnTo>
                    <a:pt x="24" y="106"/>
                  </a:lnTo>
                  <a:lnTo>
                    <a:pt x="51" y="99"/>
                  </a:lnTo>
                  <a:lnTo>
                    <a:pt x="73" y="90"/>
                  </a:lnTo>
                  <a:lnTo>
                    <a:pt x="102" y="77"/>
                  </a:lnTo>
                  <a:lnTo>
                    <a:pt x="129" y="61"/>
                  </a:lnTo>
                  <a:lnTo>
                    <a:pt x="151" y="42"/>
                  </a:lnTo>
                  <a:lnTo>
                    <a:pt x="180" y="24"/>
                  </a:lnTo>
                  <a:lnTo>
                    <a:pt x="202"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68" name="任意多边形 329767"/>
            <p:cNvSpPr/>
            <p:nvPr/>
          </p:nvSpPr>
          <p:spPr>
            <a:xfrm>
              <a:off x="3320" y="3005"/>
              <a:ext cx="198" cy="255"/>
            </a:xfrm>
            <a:custGeom>
              <a:avLst/>
              <a:gdLst/>
              <a:ahLst/>
              <a:cxnLst/>
              <a:rect l="0" t="0" r="0" b="0"/>
              <a:pathLst>
                <a:path w="198" h="255">
                  <a:moveTo>
                    <a:pt x="0" y="255"/>
                  </a:moveTo>
                  <a:lnTo>
                    <a:pt x="24" y="230"/>
                  </a:lnTo>
                  <a:lnTo>
                    <a:pt x="51" y="202"/>
                  </a:lnTo>
                  <a:lnTo>
                    <a:pt x="74" y="170"/>
                  </a:lnTo>
                  <a:lnTo>
                    <a:pt x="97" y="137"/>
                  </a:lnTo>
                  <a:lnTo>
                    <a:pt x="147" y="67"/>
                  </a:lnTo>
                  <a:lnTo>
                    <a:pt x="176" y="32"/>
                  </a:lnTo>
                  <a:lnTo>
                    <a:pt x="198"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69" name="任意多边形 329768"/>
            <p:cNvSpPr/>
            <p:nvPr/>
          </p:nvSpPr>
          <p:spPr>
            <a:xfrm>
              <a:off x="3518" y="2747"/>
              <a:ext cx="203" cy="258"/>
            </a:xfrm>
            <a:custGeom>
              <a:avLst/>
              <a:gdLst/>
              <a:ahLst/>
              <a:cxnLst/>
              <a:rect l="0" t="0" r="0" b="0"/>
              <a:pathLst>
                <a:path w="203" h="258">
                  <a:moveTo>
                    <a:pt x="0" y="258"/>
                  </a:moveTo>
                  <a:lnTo>
                    <a:pt x="24" y="226"/>
                  </a:lnTo>
                  <a:lnTo>
                    <a:pt x="50" y="191"/>
                  </a:lnTo>
                  <a:lnTo>
                    <a:pt x="102" y="119"/>
                  </a:lnTo>
                  <a:lnTo>
                    <a:pt x="129" y="84"/>
                  </a:lnTo>
                  <a:lnTo>
                    <a:pt x="151" y="52"/>
                  </a:lnTo>
                  <a:lnTo>
                    <a:pt x="179" y="25"/>
                  </a:lnTo>
                  <a:lnTo>
                    <a:pt x="203"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70" name="任意多边形 329769"/>
            <p:cNvSpPr/>
            <p:nvPr/>
          </p:nvSpPr>
          <p:spPr>
            <a:xfrm>
              <a:off x="3721" y="2640"/>
              <a:ext cx="197" cy="107"/>
            </a:xfrm>
            <a:custGeom>
              <a:avLst/>
              <a:gdLst/>
              <a:ahLst/>
              <a:cxnLst/>
              <a:rect l="0" t="0" r="0" b="0"/>
              <a:pathLst>
                <a:path w="197" h="107">
                  <a:moveTo>
                    <a:pt x="0" y="107"/>
                  </a:moveTo>
                  <a:lnTo>
                    <a:pt x="21" y="83"/>
                  </a:lnTo>
                  <a:lnTo>
                    <a:pt x="50" y="65"/>
                  </a:lnTo>
                  <a:lnTo>
                    <a:pt x="73" y="46"/>
                  </a:lnTo>
                  <a:lnTo>
                    <a:pt x="97" y="30"/>
                  </a:lnTo>
                  <a:lnTo>
                    <a:pt x="123" y="19"/>
                  </a:lnTo>
                  <a:lnTo>
                    <a:pt x="145" y="8"/>
                  </a:lnTo>
                  <a:lnTo>
                    <a:pt x="175" y="3"/>
                  </a:lnTo>
                  <a:lnTo>
                    <a:pt x="197"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71" name="任意多边形 329770"/>
            <p:cNvSpPr/>
            <p:nvPr/>
          </p:nvSpPr>
          <p:spPr>
            <a:xfrm>
              <a:off x="3918" y="2640"/>
              <a:ext cx="203" cy="107"/>
            </a:xfrm>
            <a:custGeom>
              <a:avLst/>
              <a:gdLst/>
              <a:ahLst/>
              <a:cxnLst/>
              <a:rect l="0" t="0" r="0" b="0"/>
              <a:pathLst>
                <a:path w="203" h="107">
                  <a:moveTo>
                    <a:pt x="0" y="0"/>
                  </a:moveTo>
                  <a:lnTo>
                    <a:pt x="24" y="3"/>
                  </a:lnTo>
                  <a:lnTo>
                    <a:pt x="50" y="8"/>
                  </a:lnTo>
                  <a:lnTo>
                    <a:pt x="73" y="19"/>
                  </a:lnTo>
                  <a:lnTo>
                    <a:pt x="100" y="30"/>
                  </a:lnTo>
                  <a:lnTo>
                    <a:pt x="129" y="46"/>
                  </a:lnTo>
                  <a:lnTo>
                    <a:pt x="151" y="65"/>
                  </a:lnTo>
                  <a:lnTo>
                    <a:pt x="179" y="83"/>
                  </a:lnTo>
                  <a:lnTo>
                    <a:pt x="203" y="107"/>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72" name="任意多边形 329771"/>
            <p:cNvSpPr/>
            <p:nvPr/>
          </p:nvSpPr>
          <p:spPr>
            <a:xfrm>
              <a:off x="4121" y="2747"/>
              <a:ext cx="197" cy="258"/>
            </a:xfrm>
            <a:custGeom>
              <a:avLst/>
              <a:gdLst/>
              <a:ahLst/>
              <a:cxnLst/>
              <a:rect l="0" t="0" r="0" b="0"/>
              <a:pathLst>
                <a:path w="197" h="258">
                  <a:moveTo>
                    <a:pt x="0" y="0"/>
                  </a:moveTo>
                  <a:lnTo>
                    <a:pt x="21" y="25"/>
                  </a:lnTo>
                  <a:lnTo>
                    <a:pt x="50" y="52"/>
                  </a:lnTo>
                  <a:lnTo>
                    <a:pt x="72" y="84"/>
                  </a:lnTo>
                  <a:lnTo>
                    <a:pt x="97" y="119"/>
                  </a:lnTo>
                  <a:lnTo>
                    <a:pt x="146" y="191"/>
                  </a:lnTo>
                  <a:lnTo>
                    <a:pt x="173" y="226"/>
                  </a:lnTo>
                  <a:lnTo>
                    <a:pt x="197" y="258"/>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329773" name="矩形 329772"/>
            <p:cNvSpPr/>
            <p:nvPr/>
          </p:nvSpPr>
          <p:spPr>
            <a:xfrm>
              <a:off x="2395" y="1991"/>
              <a:ext cx="292"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rPr>
                <a:t>u, i, p</a:t>
              </a:r>
              <a:endParaRPr lang="en-US" altLang="zh-CN" b="1">
                <a:latin typeface="Times New Roman" panose="02020603050405020304" pitchFamily="18" charset="0"/>
              </a:endParaRPr>
            </a:p>
          </p:txBody>
        </p:sp>
        <p:sp>
          <p:nvSpPr>
            <p:cNvPr id="329774" name="矩形 329773"/>
            <p:cNvSpPr/>
            <p:nvPr/>
          </p:nvSpPr>
          <p:spPr>
            <a:xfrm>
              <a:off x="2674" y="2083"/>
              <a:ext cx="44"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rPr>
                <a:t>L</a:t>
              </a:r>
              <a:endParaRPr lang="en-US" altLang="zh-CN" b="1">
                <a:latin typeface="Times New Roman" panose="02020603050405020304" pitchFamily="18" charset="0"/>
              </a:endParaRPr>
            </a:p>
          </p:txBody>
        </p:sp>
        <p:sp>
          <p:nvSpPr>
            <p:cNvPr id="329775" name="矩形 329774"/>
            <p:cNvSpPr/>
            <p:nvPr/>
          </p:nvSpPr>
          <p:spPr>
            <a:xfrm>
              <a:off x="2720" y="3527"/>
              <a:ext cx="64"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rPr>
                <a:t>u</a:t>
              </a:r>
              <a:endParaRPr lang="en-US" altLang="zh-CN" b="1">
                <a:latin typeface="Times New Roman" panose="02020603050405020304" pitchFamily="18" charset="0"/>
              </a:endParaRPr>
            </a:p>
          </p:txBody>
        </p:sp>
        <p:sp>
          <p:nvSpPr>
            <p:cNvPr id="329776" name="矩形 329775"/>
            <p:cNvSpPr/>
            <p:nvPr/>
          </p:nvSpPr>
          <p:spPr>
            <a:xfrm>
              <a:off x="2790" y="3608"/>
              <a:ext cx="44"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rPr>
                <a:t>L</a:t>
              </a:r>
              <a:endParaRPr lang="en-US" altLang="zh-CN" b="1">
                <a:latin typeface="Times New Roman" panose="02020603050405020304" pitchFamily="18" charset="0"/>
              </a:endParaRPr>
            </a:p>
          </p:txBody>
        </p:sp>
        <p:sp>
          <p:nvSpPr>
            <p:cNvPr id="329777" name="矩形 329776"/>
            <p:cNvSpPr/>
            <p:nvPr/>
          </p:nvSpPr>
          <p:spPr>
            <a:xfrm>
              <a:off x="3242" y="3329"/>
              <a:ext cx="36"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rPr>
                <a:t>i</a:t>
              </a:r>
              <a:endParaRPr lang="en-US" altLang="zh-CN" b="1">
                <a:latin typeface="Times New Roman" panose="02020603050405020304" pitchFamily="18" charset="0"/>
              </a:endParaRPr>
            </a:p>
          </p:txBody>
        </p:sp>
        <p:sp>
          <p:nvSpPr>
            <p:cNvPr id="329778" name="矩形 329777"/>
            <p:cNvSpPr/>
            <p:nvPr/>
          </p:nvSpPr>
          <p:spPr>
            <a:xfrm>
              <a:off x="3276" y="3422"/>
              <a:ext cx="44"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rPr>
                <a:t>L</a:t>
              </a:r>
              <a:endParaRPr lang="en-US" altLang="zh-CN" b="1">
                <a:latin typeface="Times New Roman" panose="02020603050405020304" pitchFamily="18" charset="0"/>
              </a:endParaRPr>
            </a:p>
          </p:txBody>
        </p:sp>
        <p:sp>
          <p:nvSpPr>
            <p:cNvPr id="329779" name="任意多边形 329778"/>
            <p:cNvSpPr/>
            <p:nvPr/>
          </p:nvSpPr>
          <p:spPr>
            <a:xfrm>
              <a:off x="3011" y="2561"/>
              <a:ext cx="102" cy="469"/>
            </a:xfrm>
            <a:custGeom>
              <a:avLst/>
              <a:gdLst/>
              <a:ahLst/>
              <a:cxnLst/>
              <a:rect l="0" t="0" r="0" b="0"/>
              <a:pathLst>
                <a:path w="102" h="469">
                  <a:moveTo>
                    <a:pt x="102" y="469"/>
                  </a:moveTo>
                  <a:lnTo>
                    <a:pt x="91" y="411"/>
                  </a:lnTo>
                  <a:lnTo>
                    <a:pt x="77" y="341"/>
                  </a:lnTo>
                  <a:lnTo>
                    <a:pt x="51" y="217"/>
                  </a:lnTo>
                  <a:lnTo>
                    <a:pt x="37" y="154"/>
                  </a:lnTo>
                  <a:lnTo>
                    <a:pt x="25" y="96"/>
                  </a:lnTo>
                  <a:lnTo>
                    <a:pt x="12" y="46"/>
                  </a:lnTo>
                  <a:lnTo>
                    <a:pt x="0" y="0"/>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0" name="任意多边形 329779"/>
            <p:cNvSpPr/>
            <p:nvPr/>
          </p:nvSpPr>
          <p:spPr>
            <a:xfrm>
              <a:off x="2911" y="2368"/>
              <a:ext cx="100" cy="193"/>
            </a:xfrm>
            <a:custGeom>
              <a:avLst/>
              <a:gdLst/>
              <a:ahLst/>
              <a:cxnLst/>
              <a:rect l="0" t="0" r="0" b="0"/>
              <a:pathLst>
                <a:path w="100" h="193">
                  <a:moveTo>
                    <a:pt x="100" y="193"/>
                  </a:moveTo>
                  <a:lnTo>
                    <a:pt x="88" y="150"/>
                  </a:lnTo>
                  <a:lnTo>
                    <a:pt x="75" y="118"/>
                  </a:lnTo>
                  <a:lnTo>
                    <a:pt x="63" y="84"/>
                  </a:lnTo>
                  <a:lnTo>
                    <a:pt x="52" y="55"/>
                  </a:lnTo>
                  <a:lnTo>
                    <a:pt x="37" y="34"/>
                  </a:lnTo>
                  <a:lnTo>
                    <a:pt x="26" y="14"/>
                  </a:lnTo>
                  <a:lnTo>
                    <a:pt x="12" y="5"/>
                  </a:lnTo>
                  <a:lnTo>
                    <a:pt x="0" y="0"/>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1" name="任意多边形 329780"/>
            <p:cNvSpPr/>
            <p:nvPr/>
          </p:nvSpPr>
          <p:spPr>
            <a:xfrm>
              <a:off x="2809" y="2368"/>
              <a:ext cx="102" cy="193"/>
            </a:xfrm>
            <a:custGeom>
              <a:avLst/>
              <a:gdLst/>
              <a:ahLst/>
              <a:cxnLst/>
              <a:rect l="0" t="0" r="0" b="0"/>
              <a:pathLst>
                <a:path w="102" h="193">
                  <a:moveTo>
                    <a:pt x="102" y="0"/>
                  </a:moveTo>
                  <a:lnTo>
                    <a:pt x="91" y="5"/>
                  </a:lnTo>
                  <a:lnTo>
                    <a:pt x="77" y="14"/>
                  </a:lnTo>
                  <a:lnTo>
                    <a:pt x="65" y="34"/>
                  </a:lnTo>
                  <a:lnTo>
                    <a:pt x="51" y="55"/>
                  </a:lnTo>
                  <a:lnTo>
                    <a:pt x="37" y="84"/>
                  </a:lnTo>
                  <a:lnTo>
                    <a:pt x="25" y="118"/>
                  </a:lnTo>
                  <a:lnTo>
                    <a:pt x="12" y="150"/>
                  </a:lnTo>
                  <a:lnTo>
                    <a:pt x="0" y="193"/>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2" name="任意多边形 329781"/>
            <p:cNvSpPr/>
            <p:nvPr/>
          </p:nvSpPr>
          <p:spPr>
            <a:xfrm>
              <a:off x="2709" y="2561"/>
              <a:ext cx="100" cy="469"/>
            </a:xfrm>
            <a:custGeom>
              <a:avLst/>
              <a:gdLst/>
              <a:ahLst/>
              <a:cxnLst/>
              <a:rect l="0" t="0" r="0" b="0"/>
              <a:pathLst>
                <a:path w="100" h="469">
                  <a:moveTo>
                    <a:pt x="100" y="0"/>
                  </a:moveTo>
                  <a:lnTo>
                    <a:pt x="88" y="46"/>
                  </a:lnTo>
                  <a:lnTo>
                    <a:pt x="74" y="96"/>
                  </a:lnTo>
                  <a:lnTo>
                    <a:pt x="63" y="154"/>
                  </a:lnTo>
                  <a:lnTo>
                    <a:pt x="51" y="217"/>
                  </a:lnTo>
                  <a:lnTo>
                    <a:pt x="25" y="347"/>
                  </a:lnTo>
                  <a:lnTo>
                    <a:pt x="12" y="411"/>
                  </a:lnTo>
                  <a:lnTo>
                    <a:pt x="0" y="469"/>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3" name="任意多边形 329782"/>
            <p:cNvSpPr/>
            <p:nvPr/>
          </p:nvSpPr>
          <p:spPr>
            <a:xfrm>
              <a:off x="2607" y="3030"/>
              <a:ext cx="102" cy="462"/>
            </a:xfrm>
            <a:custGeom>
              <a:avLst/>
              <a:gdLst/>
              <a:ahLst/>
              <a:cxnLst/>
              <a:rect l="0" t="0" r="0" b="0"/>
              <a:pathLst>
                <a:path w="102" h="462">
                  <a:moveTo>
                    <a:pt x="102" y="0"/>
                  </a:moveTo>
                  <a:lnTo>
                    <a:pt x="90" y="57"/>
                  </a:lnTo>
                  <a:lnTo>
                    <a:pt x="77" y="121"/>
                  </a:lnTo>
                  <a:lnTo>
                    <a:pt x="51" y="249"/>
                  </a:lnTo>
                  <a:lnTo>
                    <a:pt x="37" y="309"/>
                  </a:lnTo>
                  <a:lnTo>
                    <a:pt x="26" y="367"/>
                  </a:lnTo>
                  <a:lnTo>
                    <a:pt x="11" y="416"/>
                  </a:lnTo>
                  <a:lnTo>
                    <a:pt x="0" y="462"/>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4" name="任意多边形 329783"/>
            <p:cNvSpPr/>
            <p:nvPr/>
          </p:nvSpPr>
          <p:spPr>
            <a:xfrm>
              <a:off x="2507" y="3492"/>
              <a:ext cx="100" cy="197"/>
            </a:xfrm>
            <a:custGeom>
              <a:avLst/>
              <a:gdLst/>
              <a:ahLst/>
              <a:cxnLst/>
              <a:rect l="0" t="0" r="0" b="0"/>
              <a:pathLst>
                <a:path w="100" h="197">
                  <a:moveTo>
                    <a:pt x="100" y="0"/>
                  </a:moveTo>
                  <a:lnTo>
                    <a:pt x="88" y="43"/>
                  </a:lnTo>
                  <a:lnTo>
                    <a:pt x="74" y="76"/>
                  </a:lnTo>
                  <a:lnTo>
                    <a:pt x="63" y="110"/>
                  </a:lnTo>
                  <a:lnTo>
                    <a:pt x="51" y="138"/>
                  </a:lnTo>
                  <a:lnTo>
                    <a:pt x="37" y="165"/>
                  </a:lnTo>
                  <a:lnTo>
                    <a:pt x="25" y="180"/>
                  </a:lnTo>
                  <a:lnTo>
                    <a:pt x="12" y="194"/>
                  </a:lnTo>
                  <a:lnTo>
                    <a:pt x="0" y="197"/>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5" name="任意多边形 329784"/>
            <p:cNvSpPr/>
            <p:nvPr/>
          </p:nvSpPr>
          <p:spPr>
            <a:xfrm>
              <a:off x="2405" y="3492"/>
              <a:ext cx="102" cy="197"/>
            </a:xfrm>
            <a:custGeom>
              <a:avLst/>
              <a:gdLst/>
              <a:ahLst/>
              <a:cxnLst/>
              <a:rect l="0" t="0" r="0" b="0"/>
              <a:pathLst>
                <a:path w="102" h="197">
                  <a:moveTo>
                    <a:pt x="102" y="197"/>
                  </a:moveTo>
                  <a:lnTo>
                    <a:pt x="90" y="194"/>
                  </a:lnTo>
                  <a:lnTo>
                    <a:pt x="77" y="180"/>
                  </a:lnTo>
                  <a:lnTo>
                    <a:pt x="65" y="165"/>
                  </a:lnTo>
                  <a:lnTo>
                    <a:pt x="50" y="138"/>
                  </a:lnTo>
                  <a:lnTo>
                    <a:pt x="37" y="110"/>
                  </a:lnTo>
                  <a:lnTo>
                    <a:pt x="26" y="76"/>
                  </a:lnTo>
                  <a:lnTo>
                    <a:pt x="11" y="43"/>
                  </a:lnTo>
                  <a:lnTo>
                    <a:pt x="0" y="0"/>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6" name="任意多边形 329785"/>
            <p:cNvSpPr/>
            <p:nvPr/>
          </p:nvSpPr>
          <p:spPr>
            <a:xfrm>
              <a:off x="2305" y="3030"/>
              <a:ext cx="100" cy="462"/>
            </a:xfrm>
            <a:custGeom>
              <a:avLst/>
              <a:gdLst/>
              <a:ahLst/>
              <a:cxnLst/>
              <a:rect l="0" t="0" r="0" b="0"/>
              <a:pathLst>
                <a:path w="100" h="462">
                  <a:moveTo>
                    <a:pt x="100" y="462"/>
                  </a:moveTo>
                  <a:lnTo>
                    <a:pt x="87" y="416"/>
                  </a:lnTo>
                  <a:lnTo>
                    <a:pt x="74" y="367"/>
                  </a:lnTo>
                  <a:lnTo>
                    <a:pt x="63" y="309"/>
                  </a:lnTo>
                  <a:lnTo>
                    <a:pt x="51" y="249"/>
                  </a:lnTo>
                  <a:lnTo>
                    <a:pt x="26" y="121"/>
                  </a:lnTo>
                  <a:lnTo>
                    <a:pt x="11" y="57"/>
                  </a:lnTo>
                  <a:lnTo>
                    <a:pt x="0" y="0"/>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7" name="任意多边形 329786"/>
            <p:cNvSpPr/>
            <p:nvPr/>
          </p:nvSpPr>
          <p:spPr>
            <a:xfrm>
              <a:off x="2203" y="2561"/>
              <a:ext cx="102" cy="469"/>
            </a:xfrm>
            <a:custGeom>
              <a:avLst/>
              <a:gdLst/>
              <a:ahLst/>
              <a:cxnLst/>
              <a:rect l="0" t="0" r="0" b="0"/>
              <a:pathLst>
                <a:path w="102" h="469">
                  <a:moveTo>
                    <a:pt x="102" y="469"/>
                  </a:moveTo>
                  <a:lnTo>
                    <a:pt x="89" y="411"/>
                  </a:lnTo>
                  <a:lnTo>
                    <a:pt x="76" y="347"/>
                  </a:lnTo>
                  <a:lnTo>
                    <a:pt x="50" y="217"/>
                  </a:lnTo>
                  <a:lnTo>
                    <a:pt x="37" y="154"/>
                  </a:lnTo>
                  <a:lnTo>
                    <a:pt x="25" y="96"/>
                  </a:lnTo>
                  <a:lnTo>
                    <a:pt x="12" y="46"/>
                  </a:lnTo>
                  <a:lnTo>
                    <a:pt x="0" y="0"/>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8" name="任意多边形 329787"/>
            <p:cNvSpPr/>
            <p:nvPr/>
          </p:nvSpPr>
          <p:spPr>
            <a:xfrm>
              <a:off x="2103" y="2368"/>
              <a:ext cx="100" cy="193"/>
            </a:xfrm>
            <a:custGeom>
              <a:avLst/>
              <a:gdLst/>
              <a:ahLst/>
              <a:cxnLst/>
              <a:rect l="0" t="0" r="0" b="0"/>
              <a:pathLst>
                <a:path w="100" h="193">
                  <a:moveTo>
                    <a:pt x="100" y="193"/>
                  </a:moveTo>
                  <a:lnTo>
                    <a:pt x="88" y="150"/>
                  </a:lnTo>
                  <a:lnTo>
                    <a:pt x="74" y="118"/>
                  </a:lnTo>
                  <a:lnTo>
                    <a:pt x="63" y="84"/>
                  </a:lnTo>
                  <a:lnTo>
                    <a:pt x="50" y="55"/>
                  </a:lnTo>
                  <a:lnTo>
                    <a:pt x="37" y="34"/>
                  </a:lnTo>
                  <a:lnTo>
                    <a:pt x="26" y="14"/>
                  </a:lnTo>
                  <a:lnTo>
                    <a:pt x="11" y="5"/>
                  </a:lnTo>
                  <a:lnTo>
                    <a:pt x="0" y="0"/>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89" name="任意多边形 329788"/>
            <p:cNvSpPr/>
            <p:nvPr/>
          </p:nvSpPr>
          <p:spPr>
            <a:xfrm>
              <a:off x="2000" y="2368"/>
              <a:ext cx="103" cy="193"/>
            </a:xfrm>
            <a:custGeom>
              <a:avLst/>
              <a:gdLst/>
              <a:ahLst/>
              <a:cxnLst/>
              <a:rect l="0" t="0" r="0" b="0"/>
              <a:pathLst>
                <a:path w="103" h="193">
                  <a:moveTo>
                    <a:pt x="103" y="0"/>
                  </a:moveTo>
                  <a:lnTo>
                    <a:pt x="91" y="5"/>
                  </a:lnTo>
                  <a:lnTo>
                    <a:pt x="77" y="14"/>
                  </a:lnTo>
                  <a:lnTo>
                    <a:pt x="66" y="34"/>
                  </a:lnTo>
                  <a:lnTo>
                    <a:pt x="52" y="55"/>
                  </a:lnTo>
                  <a:lnTo>
                    <a:pt x="37" y="84"/>
                  </a:lnTo>
                  <a:lnTo>
                    <a:pt x="27" y="118"/>
                  </a:lnTo>
                  <a:lnTo>
                    <a:pt x="13" y="150"/>
                  </a:lnTo>
                  <a:lnTo>
                    <a:pt x="0" y="193"/>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90" name="任意多边形 329789"/>
            <p:cNvSpPr/>
            <p:nvPr/>
          </p:nvSpPr>
          <p:spPr>
            <a:xfrm>
              <a:off x="1900" y="2561"/>
              <a:ext cx="100" cy="469"/>
            </a:xfrm>
            <a:custGeom>
              <a:avLst/>
              <a:gdLst/>
              <a:ahLst/>
              <a:cxnLst/>
              <a:rect l="0" t="0" r="0" b="0"/>
              <a:pathLst>
                <a:path w="100" h="469">
                  <a:moveTo>
                    <a:pt x="100" y="0"/>
                  </a:moveTo>
                  <a:lnTo>
                    <a:pt x="90" y="46"/>
                  </a:lnTo>
                  <a:lnTo>
                    <a:pt x="74" y="96"/>
                  </a:lnTo>
                  <a:lnTo>
                    <a:pt x="64" y="154"/>
                  </a:lnTo>
                  <a:lnTo>
                    <a:pt x="51" y="217"/>
                  </a:lnTo>
                  <a:lnTo>
                    <a:pt x="27" y="347"/>
                  </a:lnTo>
                  <a:lnTo>
                    <a:pt x="13" y="411"/>
                  </a:lnTo>
                  <a:lnTo>
                    <a:pt x="0" y="469"/>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91" name="直接连接符 329790"/>
            <p:cNvSpPr/>
            <p:nvPr/>
          </p:nvSpPr>
          <p:spPr>
            <a:xfrm flipH="1">
              <a:off x="1798" y="3030"/>
              <a:ext cx="102" cy="462"/>
            </a:xfrm>
            <a:prstGeom prst="line">
              <a:avLst/>
            </a:prstGeom>
            <a:ln w="25400" cap="rnd" cmpd="sng">
              <a:solidFill>
                <a:srgbClr val="FF0000"/>
              </a:solidFill>
              <a:prstDash val="solid"/>
              <a:headEnd type="none" w="med" len="med"/>
              <a:tailEnd type="none" w="med" len="med"/>
            </a:ln>
          </p:spPr>
        </p:sp>
        <p:sp>
          <p:nvSpPr>
            <p:cNvPr id="329792" name="任意多边形 329791"/>
            <p:cNvSpPr/>
            <p:nvPr/>
          </p:nvSpPr>
          <p:spPr>
            <a:xfrm>
              <a:off x="3114" y="3030"/>
              <a:ext cx="103" cy="462"/>
            </a:xfrm>
            <a:custGeom>
              <a:avLst/>
              <a:gdLst/>
              <a:ahLst/>
              <a:cxnLst/>
              <a:rect l="0" t="0" r="0" b="0"/>
              <a:pathLst>
                <a:path w="103" h="462">
                  <a:moveTo>
                    <a:pt x="0" y="0"/>
                  </a:moveTo>
                  <a:lnTo>
                    <a:pt x="12" y="57"/>
                  </a:lnTo>
                  <a:lnTo>
                    <a:pt x="26" y="121"/>
                  </a:lnTo>
                  <a:lnTo>
                    <a:pt x="52" y="249"/>
                  </a:lnTo>
                  <a:lnTo>
                    <a:pt x="66" y="309"/>
                  </a:lnTo>
                  <a:lnTo>
                    <a:pt x="77" y="367"/>
                  </a:lnTo>
                  <a:lnTo>
                    <a:pt x="91" y="416"/>
                  </a:lnTo>
                  <a:lnTo>
                    <a:pt x="103" y="462"/>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93" name="任意多边形 329792"/>
            <p:cNvSpPr/>
            <p:nvPr/>
          </p:nvSpPr>
          <p:spPr>
            <a:xfrm>
              <a:off x="3217" y="3492"/>
              <a:ext cx="100" cy="197"/>
            </a:xfrm>
            <a:custGeom>
              <a:avLst/>
              <a:gdLst/>
              <a:ahLst/>
              <a:cxnLst/>
              <a:rect l="0" t="0" r="0" b="0"/>
              <a:pathLst>
                <a:path w="100" h="197">
                  <a:moveTo>
                    <a:pt x="0" y="0"/>
                  </a:moveTo>
                  <a:lnTo>
                    <a:pt x="12" y="43"/>
                  </a:lnTo>
                  <a:lnTo>
                    <a:pt x="25" y="76"/>
                  </a:lnTo>
                  <a:lnTo>
                    <a:pt x="37" y="110"/>
                  </a:lnTo>
                  <a:lnTo>
                    <a:pt x="49" y="138"/>
                  </a:lnTo>
                  <a:lnTo>
                    <a:pt x="62" y="165"/>
                  </a:lnTo>
                  <a:lnTo>
                    <a:pt x="75" y="180"/>
                  </a:lnTo>
                  <a:lnTo>
                    <a:pt x="88" y="194"/>
                  </a:lnTo>
                  <a:lnTo>
                    <a:pt x="100" y="197"/>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94" name="任意多边形 329793"/>
            <p:cNvSpPr/>
            <p:nvPr/>
          </p:nvSpPr>
          <p:spPr>
            <a:xfrm>
              <a:off x="3317" y="3492"/>
              <a:ext cx="102" cy="197"/>
            </a:xfrm>
            <a:custGeom>
              <a:avLst/>
              <a:gdLst/>
              <a:ahLst/>
              <a:cxnLst/>
              <a:rect l="0" t="0" r="0" b="0"/>
              <a:pathLst>
                <a:path w="102" h="197">
                  <a:moveTo>
                    <a:pt x="0" y="197"/>
                  </a:moveTo>
                  <a:lnTo>
                    <a:pt x="12" y="194"/>
                  </a:lnTo>
                  <a:lnTo>
                    <a:pt x="25" y="180"/>
                  </a:lnTo>
                  <a:lnTo>
                    <a:pt x="37" y="165"/>
                  </a:lnTo>
                  <a:lnTo>
                    <a:pt x="51" y="138"/>
                  </a:lnTo>
                  <a:lnTo>
                    <a:pt x="65" y="110"/>
                  </a:lnTo>
                  <a:lnTo>
                    <a:pt x="76" y="76"/>
                  </a:lnTo>
                  <a:lnTo>
                    <a:pt x="91" y="43"/>
                  </a:lnTo>
                  <a:lnTo>
                    <a:pt x="102" y="0"/>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95" name="任意多边形 329794"/>
            <p:cNvSpPr/>
            <p:nvPr/>
          </p:nvSpPr>
          <p:spPr>
            <a:xfrm>
              <a:off x="3419" y="3030"/>
              <a:ext cx="100" cy="462"/>
            </a:xfrm>
            <a:custGeom>
              <a:avLst/>
              <a:gdLst/>
              <a:ahLst/>
              <a:cxnLst/>
              <a:rect l="0" t="0" r="0" b="0"/>
              <a:pathLst>
                <a:path w="100" h="462">
                  <a:moveTo>
                    <a:pt x="0" y="462"/>
                  </a:moveTo>
                  <a:lnTo>
                    <a:pt x="12" y="416"/>
                  </a:lnTo>
                  <a:lnTo>
                    <a:pt x="26" y="367"/>
                  </a:lnTo>
                  <a:lnTo>
                    <a:pt x="37" y="309"/>
                  </a:lnTo>
                  <a:lnTo>
                    <a:pt x="49" y="249"/>
                  </a:lnTo>
                  <a:lnTo>
                    <a:pt x="74" y="121"/>
                  </a:lnTo>
                  <a:lnTo>
                    <a:pt x="89" y="57"/>
                  </a:lnTo>
                  <a:lnTo>
                    <a:pt x="100" y="0"/>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96" name="任意多边形 329795"/>
            <p:cNvSpPr/>
            <p:nvPr/>
          </p:nvSpPr>
          <p:spPr>
            <a:xfrm>
              <a:off x="3519" y="2561"/>
              <a:ext cx="102" cy="469"/>
            </a:xfrm>
            <a:custGeom>
              <a:avLst/>
              <a:gdLst/>
              <a:ahLst/>
              <a:cxnLst/>
              <a:rect l="0" t="0" r="0" b="0"/>
              <a:pathLst>
                <a:path w="102" h="469">
                  <a:moveTo>
                    <a:pt x="0" y="469"/>
                  </a:moveTo>
                  <a:lnTo>
                    <a:pt x="12" y="411"/>
                  </a:lnTo>
                  <a:lnTo>
                    <a:pt x="25" y="347"/>
                  </a:lnTo>
                  <a:lnTo>
                    <a:pt x="52" y="217"/>
                  </a:lnTo>
                  <a:lnTo>
                    <a:pt x="65" y="154"/>
                  </a:lnTo>
                  <a:lnTo>
                    <a:pt x="76" y="96"/>
                  </a:lnTo>
                  <a:lnTo>
                    <a:pt x="90" y="46"/>
                  </a:lnTo>
                  <a:lnTo>
                    <a:pt x="102" y="0"/>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797" name="任意多边形 329796"/>
            <p:cNvSpPr/>
            <p:nvPr/>
          </p:nvSpPr>
          <p:spPr>
            <a:xfrm>
              <a:off x="3621" y="2368"/>
              <a:ext cx="100" cy="193"/>
            </a:xfrm>
            <a:custGeom>
              <a:avLst/>
              <a:gdLst/>
              <a:ahLst/>
              <a:cxnLst/>
              <a:rect l="0" t="0" r="0" b="0"/>
              <a:pathLst>
                <a:path w="100" h="193">
                  <a:moveTo>
                    <a:pt x="0" y="193"/>
                  </a:moveTo>
                  <a:lnTo>
                    <a:pt x="11" y="150"/>
                  </a:lnTo>
                  <a:lnTo>
                    <a:pt x="26" y="118"/>
                  </a:lnTo>
                  <a:lnTo>
                    <a:pt x="37" y="84"/>
                  </a:lnTo>
                  <a:lnTo>
                    <a:pt x="50" y="55"/>
                  </a:lnTo>
                  <a:lnTo>
                    <a:pt x="63" y="34"/>
                  </a:lnTo>
                  <a:lnTo>
                    <a:pt x="74" y="14"/>
                  </a:lnTo>
                  <a:lnTo>
                    <a:pt x="89" y="5"/>
                  </a:lnTo>
                  <a:lnTo>
                    <a:pt x="100" y="0"/>
                  </a:lnTo>
                </a:path>
              </a:pathLst>
            </a:custGeom>
            <a:noFill/>
            <a:ln w="25400" cap="rnd" cmpd="sng">
              <a:solidFill>
                <a:srgbClr val="FF0000"/>
              </a:solidFill>
              <a:prstDash val="solid"/>
              <a:round/>
              <a:headEnd type="none" w="med" len="med"/>
              <a:tailEnd type="none" w="med" len="med"/>
            </a:ln>
          </p:spPr>
          <p:txBody>
            <a:bodyPr/>
            <a:lstStyle/>
            <a:p>
              <a:endParaRPr lang="zh-CN" altLang="en-US"/>
            </a:p>
          </p:txBody>
        </p:sp>
        <p:sp>
          <p:nvSpPr>
            <p:cNvPr id="329798" name="任意多边形 329797"/>
            <p:cNvSpPr/>
            <p:nvPr/>
          </p:nvSpPr>
          <p:spPr>
            <a:xfrm>
              <a:off x="3721" y="2368"/>
              <a:ext cx="102" cy="193"/>
            </a:xfrm>
            <a:custGeom>
              <a:avLst/>
              <a:gdLst/>
              <a:ahLst/>
              <a:cxnLst/>
              <a:rect l="0" t="0" r="0" b="0"/>
              <a:pathLst>
                <a:path w="102" h="193">
                  <a:moveTo>
                    <a:pt x="0" y="0"/>
                  </a:moveTo>
                  <a:lnTo>
                    <a:pt x="12" y="5"/>
                  </a:lnTo>
                  <a:lnTo>
                    <a:pt x="26" y="14"/>
                  </a:lnTo>
                  <a:lnTo>
                    <a:pt x="37" y="34"/>
                  </a:lnTo>
                  <a:lnTo>
                    <a:pt x="51" y="55"/>
                  </a:lnTo>
                  <a:lnTo>
                    <a:pt x="65" y="84"/>
                  </a:lnTo>
                  <a:lnTo>
                    <a:pt x="76" y="118"/>
                  </a:lnTo>
                  <a:lnTo>
                    <a:pt x="90" y="150"/>
                  </a:lnTo>
                  <a:lnTo>
                    <a:pt x="102" y="193"/>
                  </a:lnTo>
                </a:path>
              </a:pathLst>
            </a:custGeom>
            <a:noFill/>
            <a:ln w="25400" cap="rnd" cmpd="sng">
              <a:solidFill>
                <a:srgbClr val="FF0000"/>
              </a:solidFill>
              <a:prstDash val="solid"/>
              <a:round/>
              <a:headEnd type="none" w="med" len="med"/>
              <a:tailEnd type="none" w="med" len="med"/>
            </a:ln>
          </p:spPr>
          <p:txBody>
            <a:bodyPr/>
            <a:lstStyle/>
            <a:p>
              <a:endParaRPr lang="zh-CN" altLang="en-US"/>
            </a:p>
          </p:txBody>
        </p:sp>
        <p:sp>
          <p:nvSpPr>
            <p:cNvPr id="329799" name="任意多边形 329798"/>
            <p:cNvSpPr/>
            <p:nvPr/>
          </p:nvSpPr>
          <p:spPr>
            <a:xfrm>
              <a:off x="3823" y="2561"/>
              <a:ext cx="100" cy="469"/>
            </a:xfrm>
            <a:custGeom>
              <a:avLst/>
              <a:gdLst/>
              <a:ahLst/>
              <a:cxnLst/>
              <a:rect l="0" t="0" r="0" b="0"/>
              <a:pathLst>
                <a:path w="100" h="469">
                  <a:moveTo>
                    <a:pt x="0" y="0"/>
                  </a:moveTo>
                  <a:lnTo>
                    <a:pt x="11" y="46"/>
                  </a:lnTo>
                  <a:lnTo>
                    <a:pt x="27" y="96"/>
                  </a:lnTo>
                  <a:lnTo>
                    <a:pt x="37" y="154"/>
                  </a:lnTo>
                  <a:lnTo>
                    <a:pt x="50" y="217"/>
                  </a:lnTo>
                  <a:lnTo>
                    <a:pt x="74" y="347"/>
                  </a:lnTo>
                  <a:lnTo>
                    <a:pt x="88" y="411"/>
                  </a:lnTo>
                  <a:lnTo>
                    <a:pt x="100" y="469"/>
                  </a:lnTo>
                </a:path>
              </a:pathLst>
            </a:custGeom>
            <a:noFill/>
            <a:ln w="25400" cap="rnd" cmpd="sng">
              <a:solidFill>
                <a:srgbClr val="FF0000">
                  <a:alpha val="100000"/>
                </a:srgbClr>
              </a:solidFill>
              <a:prstDash val="solid"/>
              <a:round/>
              <a:headEnd type="none" w="med" len="med"/>
              <a:tailEnd type="none" w="med" len="med"/>
            </a:ln>
          </p:spPr>
          <p:txBody>
            <a:bodyPr/>
            <a:lstStyle/>
            <a:p>
              <a:endParaRPr lang="zh-CN" altLang="en-US"/>
            </a:p>
          </p:txBody>
        </p:sp>
        <p:sp>
          <p:nvSpPr>
            <p:cNvPr id="329800" name="直接连接符 329799"/>
            <p:cNvSpPr/>
            <p:nvPr/>
          </p:nvSpPr>
          <p:spPr>
            <a:xfrm>
              <a:off x="3923" y="3030"/>
              <a:ext cx="103" cy="462"/>
            </a:xfrm>
            <a:prstGeom prst="line">
              <a:avLst/>
            </a:prstGeom>
            <a:ln w="25400" cap="rnd" cmpd="sng">
              <a:solidFill>
                <a:srgbClr val="FF0000"/>
              </a:solidFill>
              <a:prstDash val="solid"/>
              <a:headEnd type="none" w="med" len="med"/>
              <a:tailEnd type="none" w="med" len="med"/>
            </a:ln>
          </p:spPr>
        </p:sp>
        <p:sp>
          <p:nvSpPr>
            <p:cNvPr id="329801" name="矩形 329800"/>
            <p:cNvSpPr/>
            <p:nvPr/>
          </p:nvSpPr>
          <p:spPr>
            <a:xfrm>
              <a:off x="2894" y="2142"/>
              <a:ext cx="96" cy="154"/>
            </a:xfrm>
            <a:prstGeom prst="rect">
              <a:avLst/>
            </a:prstGeom>
            <a:noFill/>
            <a:ln w="9525">
              <a:noFill/>
            </a:ln>
          </p:spPr>
          <p:txBody>
            <a:bodyPr wrap="none" lIns="0" tIns="0" rIns="0" bIns="0">
              <a:spAutoFit/>
            </a:bodyPr>
            <a:lstStyle/>
            <a:p>
              <a:r>
                <a:rPr lang="en-US" altLang="zh-CN" sz="1600" i="1" dirty="0">
                  <a:solidFill>
                    <a:srgbClr val="000000"/>
                  </a:solidFill>
                  <a:latin typeface="Times New Roman" panose="02020603050405020304" pitchFamily="18" charset="0"/>
                </a:rPr>
                <a:t> </a:t>
              </a:r>
              <a:r>
                <a:rPr lang="en-US" altLang="zh-CN" sz="1600" b="1" i="1">
                  <a:solidFill>
                    <a:srgbClr val="FF0000"/>
                  </a:solidFill>
                  <a:latin typeface="Times New Roman" panose="02020603050405020304" pitchFamily="18" charset="0"/>
                </a:rPr>
                <a:t>p</a:t>
              </a:r>
              <a:endParaRPr lang="en-US" altLang="zh-CN" b="1">
                <a:solidFill>
                  <a:srgbClr val="FF0000"/>
                </a:solidFill>
                <a:latin typeface="Times New Roman" panose="02020603050405020304" pitchFamily="18" charset="0"/>
              </a:endParaRPr>
            </a:p>
          </p:txBody>
        </p:sp>
        <p:sp>
          <p:nvSpPr>
            <p:cNvPr id="329802" name="矩形 329801"/>
            <p:cNvSpPr/>
            <p:nvPr/>
          </p:nvSpPr>
          <p:spPr>
            <a:xfrm>
              <a:off x="2987" y="2235"/>
              <a:ext cx="49" cy="96"/>
            </a:xfrm>
            <a:prstGeom prst="rect">
              <a:avLst/>
            </a:prstGeom>
            <a:noFill/>
            <a:ln w="9525">
              <a:noFill/>
            </a:ln>
          </p:spPr>
          <p:txBody>
            <a:bodyPr wrap="none" lIns="0" tIns="0" rIns="0" bIns="0">
              <a:spAutoFit/>
            </a:bodyPr>
            <a:lstStyle/>
            <a:p>
              <a:r>
                <a:rPr lang="en-US" altLang="zh-CN" sz="1000" b="1" i="1">
                  <a:solidFill>
                    <a:srgbClr val="FF0000"/>
                  </a:solidFill>
                  <a:latin typeface="Times New Roman" panose="02020603050405020304" pitchFamily="18" charset="0"/>
                </a:rPr>
                <a:t>L</a:t>
              </a:r>
              <a:endParaRPr lang="en-US" altLang="zh-CN" b="1">
                <a:solidFill>
                  <a:srgbClr val="FF0000"/>
                </a:solidFill>
                <a:latin typeface="Times New Roman" panose="02020603050405020304" pitchFamily="18" charset="0"/>
              </a:endParaRPr>
            </a:p>
          </p:txBody>
        </p:sp>
      </p:grpSp>
      <p:sp>
        <p:nvSpPr>
          <p:cNvPr id="329804" name="矩形 329803"/>
          <p:cNvSpPr/>
          <p:nvPr/>
        </p:nvSpPr>
        <p:spPr>
          <a:xfrm>
            <a:off x="498475" y="2066925"/>
            <a:ext cx="2563813" cy="2830513"/>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当电流的绝对值</a:t>
            </a:r>
            <a:r>
              <a:rPr lang="en-US" altLang="zh-CN" b="1">
                <a:solidFill>
                  <a:srgbClr val="FF0000"/>
                </a:solidFill>
                <a:latin typeface="Times New Roman" panose="02020603050405020304" pitchFamily="18" charset="0"/>
              </a:rPr>
              <a:t>|</a:t>
            </a:r>
            <a:r>
              <a:rPr lang="en-US" altLang="zh-CN" b="1" i="1" err="1">
                <a:solidFill>
                  <a:srgbClr val="FF0000"/>
                </a:solidFill>
                <a:latin typeface="Times New Roman" panose="02020603050405020304" pitchFamily="18" charset="0"/>
              </a:rPr>
              <a:t>i</a:t>
            </a:r>
            <a:r>
              <a:rPr lang="en-US" altLang="zh-CN" sz="1400" b="1" i="1" err="1">
                <a:solidFill>
                  <a:srgbClr val="FF0000"/>
                </a:solidFill>
                <a:latin typeface="Times New Roman" panose="02020603050405020304" pitchFamily="18" charset="0"/>
              </a:rPr>
              <a:t>L</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增大</a:t>
            </a:r>
            <a:r>
              <a:rPr lang="zh-CN" altLang="en-US" b="1" dirty="0">
                <a:latin typeface="Times New Roman" panose="02020603050405020304" pitchFamily="18" charset="0"/>
              </a:rPr>
              <a:t>时，电流建立的磁场增强，电感吸收能量，</a:t>
            </a:r>
            <a:r>
              <a:rPr lang="zh-CN" altLang="en-US" b="1" i="1" dirty="0">
                <a:latin typeface="Times New Roman" panose="02020603050405020304" pitchFamily="18" charset="0"/>
              </a:rPr>
              <a:t> </a:t>
            </a:r>
            <a:r>
              <a:rPr lang="en-US" altLang="zh-CN" b="1" i="1" err="1">
                <a:solidFill>
                  <a:srgbClr val="FF0000"/>
                </a:solidFill>
                <a:latin typeface="Times New Roman" panose="02020603050405020304" pitchFamily="18" charset="0"/>
              </a:rPr>
              <a:t>p</a:t>
            </a:r>
            <a:r>
              <a:rPr lang="en-US" altLang="zh-CN" sz="1400" b="1" err="1">
                <a:solidFill>
                  <a:srgbClr val="FF0000"/>
                </a:solidFill>
                <a:latin typeface="Times New Roman" panose="02020603050405020304" pitchFamily="18" charset="0"/>
              </a:rPr>
              <a:t>L</a:t>
            </a:r>
            <a:r>
              <a:rPr lang="en-US" altLang="zh-CN" b="1" i="1">
                <a:solidFill>
                  <a:srgbClr val="FF0000"/>
                </a:solidFill>
                <a:latin typeface="Times New Roman" panose="02020603050405020304" pitchFamily="18" charset="0"/>
              </a:rPr>
              <a:t> </a:t>
            </a:r>
            <a:r>
              <a:rPr lang="en-US" altLang="zh-CN" b="1">
                <a:solidFill>
                  <a:srgbClr val="FF0000"/>
                </a:solidFill>
                <a:latin typeface="Times New Roman" panose="02020603050405020304" pitchFamily="18" charset="0"/>
              </a:rPr>
              <a:t>&gt; 0</a:t>
            </a:r>
            <a:r>
              <a:rPr lang="en-US" altLang="zh-CN" b="1" dirty="0">
                <a:latin typeface="Times New Roman" panose="02020603050405020304" pitchFamily="18" charset="0"/>
              </a:rPr>
              <a:t> </a:t>
            </a:r>
            <a:r>
              <a:rPr lang="zh-CN" altLang="en-US" b="1" dirty="0">
                <a:latin typeface="Times New Roman" panose="02020603050405020304" pitchFamily="18" charset="0"/>
              </a:rPr>
              <a:t>，</a:t>
            </a:r>
          </a:p>
        </p:txBody>
      </p:sp>
      <p:sp>
        <p:nvSpPr>
          <p:cNvPr id="329805" name="矩形 329804"/>
          <p:cNvSpPr/>
          <p:nvPr/>
        </p:nvSpPr>
        <p:spPr>
          <a:xfrm>
            <a:off x="2025650" y="4364038"/>
            <a:ext cx="6684963" cy="639762"/>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而</a:t>
            </a:r>
            <a:r>
              <a:rPr lang="en-US" altLang="zh-CN" b="1" err="1">
                <a:solidFill>
                  <a:srgbClr val="FF0000"/>
                </a:solidFill>
                <a:latin typeface="Times New Roman" panose="02020603050405020304" pitchFamily="18" charset="0"/>
              </a:rPr>
              <a:t>|i</a:t>
            </a:r>
            <a:r>
              <a:rPr lang="en-US" altLang="zh-CN" sz="1400" b="1" err="1">
                <a:solidFill>
                  <a:srgbClr val="FF0000"/>
                </a:solidFill>
                <a:latin typeface="Times New Roman" panose="02020603050405020304" pitchFamily="18" charset="0"/>
              </a:rPr>
              <a:t>L</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减小</a:t>
            </a:r>
            <a:r>
              <a:rPr lang="zh-CN" altLang="en-US" b="1" dirty="0">
                <a:latin typeface="Times New Roman" panose="02020603050405020304" pitchFamily="18" charset="0"/>
              </a:rPr>
              <a:t>时电感放出原先储存的能量，</a:t>
            </a:r>
            <a:r>
              <a:rPr lang="en-US" altLang="zh-CN" b="1" i="1" err="1">
                <a:solidFill>
                  <a:srgbClr val="FF0000"/>
                </a:solidFill>
                <a:latin typeface="Times New Roman" panose="02020603050405020304" pitchFamily="18" charset="0"/>
              </a:rPr>
              <a:t>p</a:t>
            </a:r>
            <a:r>
              <a:rPr lang="en-US" altLang="zh-CN" sz="1400" b="1" err="1">
                <a:solidFill>
                  <a:srgbClr val="FF0000"/>
                </a:solidFill>
                <a:latin typeface="Times New Roman" panose="02020603050405020304" pitchFamily="18" charset="0"/>
              </a:rPr>
              <a:t>L</a:t>
            </a:r>
            <a:r>
              <a:rPr lang="en-US" altLang="zh-CN" b="1">
                <a:solidFill>
                  <a:srgbClr val="FF0000"/>
                </a:solidFill>
                <a:latin typeface="Times New Roman" panose="02020603050405020304" pitchFamily="18" charset="0"/>
              </a:rPr>
              <a:t> &lt; 0 </a:t>
            </a:r>
          </a:p>
        </p:txBody>
      </p:sp>
      <p:sp>
        <p:nvSpPr>
          <p:cNvPr id="329806" name="矩形 329805"/>
          <p:cNvSpPr/>
          <p:nvPr/>
        </p:nvSpPr>
        <p:spPr>
          <a:xfrm>
            <a:off x="503238" y="5143527"/>
            <a:ext cx="7902575" cy="1130246"/>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电感周期性的从外部电路吸取能量继而又将能量送回电路。这说明在交流电路中，电感与外电路不断地</a:t>
            </a:r>
            <a:r>
              <a:rPr lang="zh-CN" altLang="en-US" b="1" dirty="0">
                <a:solidFill>
                  <a:srgbClr val="FF0000"/>
                </a:solidFill>
                <a:latin typeface="Times New Roman" panose="02020603050405020304" pitchFamily="18" charset="0"/>
              </a:rPr>
              <a:t>交换能量</a:t>
            </a:r>
            <a:r>
              <a:rPr lang="zh-CN" altLang="en-US" b="1" dirty="0">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29803"/>
                                        </p:tgtEl>
                                        <p:attrNameLst>
                                          <p:attrName>style.visibility</p:attrName>
                                        </p:attrNameLst>
                                      </p:cBhvr>
                                      <p:to>
                                        <p:strVal val="visible"/>
                                      </p:to>
                                    </p:set>
                                    <p:anim calcmode="lin" valueType="num">
                                      <p:cBhvr additive="base">
                                        <p:cTn id="7" dur="500" fill="hold"/>
                                        <p:tgtEl>
                                          <p:spTgt spid="329803"/>
                                        </p:tgtEl>
                                        <p:attrNameLst>
                                          <p:attrName>ppt_x</p:attrName>
                                        </p:attrNameLst>
                                      </p:cBhvr>
                                      <p:tavLst>
                                        <p:tav tm="0">
                                          <p:val>
                                            <p:strVal val="1+#ppt_w/2"/>
                                          </p:val>
                                        </p:tav>
                                        <p:tav tm="100000">
                                          <p:val>
                                            <p:strVal val="#ppt_x"/>
                                          </p:val>
                                        </p:tav>
                                      </p:tavLst>
                                    </p:anim>
                                    <p:anim calcmode="lin" valueType="num">
                                      <p:cBhvr additive="base">
                                        <p:cTn id="8" dur="500" fill="hold"/>
                                        <p:tgtEl>
                                          <p:spTgt spid="3298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9804"/>
                                        </p:tgtEl>
                                        <p:attrNameLst>
                                          <p:attrName>style.visibility</p:attrName>
                                        </p:attrNameLst>
                                      </p:cBhvr>
                                      <p:to>
                                        <p:strVal val="visible"/>
                                      </p:to>
                                    </p:set>
                                    <p:anim calcmode="lin" valueType="num">
                                      <p:cBhvr additive="base">
                                        <p:cTn id="13" dur="500" fill="hold"/>
                                        <p:tgtEl>
                                          <p:spTgt spid="329804"/>
                                        </p:tgtEl>
                                        <p:attrNameLst>
                                          <p:attrName>ppt_x</p:attrName>
                                        </p:attrNameLst>
                                      </p:cBhvr>
                                      <p:tavLst>
                                        <p:tav tm="0">
                                          <p:val>
                                            <p:strVal val="0-#ppt_w/2"/>
                                          </p:val>
                                        </p:tav>
                                        <p:tav tm="100000">
                                          <p:val>
                                            <p:strVal val="#ppt_x"/>
                                          </p:val>
                                        </p:tav>
                                      </p:tavLst>
                                    </p:anim>
                                    <p:anim calcmode="lin" valueType="num">
                                      <p:cBhvr additive="base">
                                        <p:cTn id="14" dur="500" fill="hold"/>
                                        <p:tgtEl>
                                          <p:spTgt spid="3298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329805"/>
                                        </p:tgtEl>
                                        <p:attrNameLst>
                                          <p:attrName>style.visibility</p:attrName>
                                        </p:attrNameLst>
                                      </p:cBhvr>
                                      <p:to>
                                        <p:strVal val="visible"/>
                                      </p:to>
                                    </p:set>
                                    <p:animEffect transition="in" filter="checkerboard(across)">
                                      <p:cBhvr>
                                        <p:cTn id="19" dur="500"/>
                                        <p:tgtEl>
                                          <p:spTgt spid="32980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29806"/>
                                        </p:tgtEl>
                                        <p:attrNameLst>
                                          <p:attrName>style.visibility</p:attrName>
                                        </p:attrNameLst>
                                      </p:cBhvr>
                                      <p:to>
                                        <p:strVal val="visible"/>
                                      </p:to>
                                    </p:set>
                                    <p:anim calcmode="lin" valueType="num">
                                      <p:cBhvr additive="base">
                                        <p:cTn id="24" dur="500" fill="hold"/>
                                        <p:tgtEl>
                                          <p:spTgt spid="329806"/>
                                        </p:tgtEl>
                                        <p:attrNameLst>
                                          <p:attrName>ppt_x</p:attrName>
                                        </p:attrNameLst>
                                      </p:cBhvr>
                                      <p:tavLst>
                                        <p:tav tm="0">
                                          <p:val>
                                            <p:strVal val="0-#ppt_w/2"/>
                                          </p:val>
                                        </p:tav>
                                        <p:tav tm="100000">
                                          <p:val>
                                            <p:strVal val="#ppt_x"/>
                                          </p:val>
                                        </p:tav>
                                      </p:tavLst>
                                    </p:anim>
                                    <p:anim calcmode="lin" valueType="num">
                                      <p:cBhvr additive="base">
                                        <p:cTn id="25" dur="500" fill="hold"/>
                                        <p:tgtEl>
                                          <p:spTgt spid="3298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804" grpId="0"/>
      <p:bldP spid="329805" grpId="0"/>
      <p:bldP spid="32980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矩形 330755"/>
          <p:cNvSpPr/>
          <p:nvPr/>
        </p:nvSpPr>
        <p:spPr>
          <a:xfrm>
            <a:off x="441325" y="625475"/>
            <a:ext cx="2165350" cy="457200"/>
          </a:xfrm>
          <a:prstGeom prst="rect">
            <a:avLst/>
          </a:prstGeom>
          <a:noFill/>
          <a:ln w="19050">
            <a:noFill/>
          </a:ln>
        </p:spPr>
        <p:txBody>
          <a:bodyPr wrap="none" anchor="ctr">
            <a:spAutoFit/>
          </a:bodyPr>
          <a:lstStyle/>
          <a:p>
            <a:pPr>
              <a:spcBef>
                <a:spcPct val="0"/>
              </a:spcBef>
            </a:pPr>
            <a:r>
              <a:rPr lang="en-US" altLang="zh-CN" b="1" dirty="0">
                <a:solidFill>
                  <a:srgbClr val="2520F2"/>
                </a:solidFill>
                <a:latin typeface="Times New Roman" panose="02020603050405020304" pitchFamily="18" charset="0"/>
              </a:rPr>
              <a:t>2</a:t>
            </a:r>
            <a:r>
              <a:rPr lang="zh-CN" altLang="en-US" b="1" dirty="0">
                <a:solidFill>
                  <a:srgbClr val="2520F2"/>
                </a:solidFill>
                <a:latin typeface="Times New Roman" panose="02020603050405020304" pitchFamily="18" charset="0"/>
              </a:rPr>
              <a:t>、平均功率：</a:t>
            </a:r>
          </a:p>
        </p:txBody>
      </p:sp>
      <p:graphicFrame>
        <p:nvGraphicFramePr>
          <p:cNvPr id="330758" name="对象 330757"/>
          <p:cNvGraphicFramePr/>
          <p:nvPr/>
        </p:nvGraphicFramePr>
        <p:xfrm>
          <a:off x="1701800" y="1211263"/>
          <a:ext cx="6242050" cy="844550"/>
        </p:xfrm>
        <a:graphic>
          <a:graphicData uri="http://schemas.openxmlformats.org/presentationml/2006/ole">
            <mc:AlternateContent xmlns:mc="http://schemas.openxmlformats.org/markup-compatibility/2006">
              <mc:Choice xmlns:v="urn:schemas-microsoft-com:vml" Requires="v">
                <p:oleObj spid="_x0000_s31800" r:id="rId3" imgW="2476500" imgH="393700" progId="Equation.3">
                  <p:embed/>
                </p:oleObj>
              </mc:Choice>
              <mc:Fallback>
                <p:oleObj r:id="rId3" imgW="2476500" imgH="393700" progId="Equation.3">
                  <p:embed/>
                  <p:pic>
                    <p:nvPicPr>
                      <p:cNvPr id="0" name="图片 3357"/>
                      <p:cNvPicPr/>
                      <p:nvPr/>
                    </p:nvPicPr>
                    <p:blipFill>
                      <a:blip r:embed="rId4"/>
                      <a:stretch>
                        <a:fillRect/>
                      </a:stretch>
                    </p:blipFill>
                    <p:spPr>
                      <a:xfrm>
                        <a:off x="1701800" y="1211263"/>
                        <a:ext cx="6242050" cy="844550"/>
                      </a:xfrm>
                      <a:prstGeom prst="rect">
                        <a:avLst/>
                      </a:prstGeom>
                      <a:noFill/>
                      <a:ln w="38100">
                        <a:noFill/>
                        <a:miter/>
                      </a:ln>
                    </p:spPr>
                  </p:pic>
                </p:oleObj>
              </mc:Fallback>
            </mc:AlternateContent>
          </a:graphicData>
        </a:graphic>
      </p:graphicFrame>
      <p:sp>
        <p:nvSpPr>
          <p:cNvPr id="330759" name="矩形 330758"/>
          <p:cNvSpPr/>
          <p:nvPr/>
        </p:nvSpPr>
        <p:spPr>
          <a:xfrm>
            <a:off x="1495425" y="2398713"/>
            <a:ext cx="6748463" cy="1187450"/>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这说明一个电感元件并不消耗功率，而是起着储存和释放能量的作用。 </a:t>
            </a:r>
          </a:p>
        </p:txBody>
      </p:sp>
      <p:sp>
        <p:nvSpPr>
          <p:cNvPr id="330760" name="矩形 330759"/>
          <p:cNvSpPr/>
          <p:nvPr/>
        </p:nvSpPr>
        <p:spPr>
          <a:xfrm>
            <a:off x="1277938" y="3846513"/>
            <a:ext cx="6965950" cy="1735137"/>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实际的电感线圈是用导线绕成的，当电流通过时，是有一定损耗的。所以一个实际电感元件的电路模型是由一个电感</a:t>
            </a:r>
            <a:r>
              <a:rPr lang="en-US" altLang="zh-CN" b="1" dirty="0">
                <a:latin typeface="Times New Roman" panose="02020603050405020304" pitchFamily="18" charset="0"/>
              </a:rPr>
              <a:t>L</a:t>
            </a:r>
            <a:r>
              <a:rPr lang="zh-CN" altLang="en-US" b="1" dirty="0">
                <a:latin typeface="Times New Roman" panose="02020603050405020304" pitchFamily="18" charset="0"/>
              </a:rPr>
              <a:t>和一个电阻</a:t>
            </a:r>
            <a:r>
              <a:rPr lang="en-US" altLang="zh-CN" b="1" dirty="0">
                <a:latin typeface="Times New Roman" panose="02020603050405020304" pitchFamily="18" charset="0"/>
              </a:rPr>
              <a:t>R</a:t>
            </a:r>
            <a:r>
              <a:rPr lang="zh-CN" altLang="en-US" b="1" dirty="0">
                <a:latin typeface="Times New Roman" panose="02020603050405020304" pitchFamily="18" charset="0"/>
              </a:rPr>
              <a:t>串联组成。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0758"/>
                                        </p:tgtEl>
                                        <p:attrNameLst>
                                          <p:attrName>style.visibility</p:attrName>
                                        </p:attrNameLst>
                                      </p:cBhvr>
                                      <p:to>
                                        <p:strVal val="visible"/>
                                      </p:to>
                                    </p:set>
                                    <p:anim calcmode="lin" valueType="num">
                                      <p:cBhvr additive="base">
                                        <p:cTn id="7" dur="500" fill="hold"/>
                                        <p:tgtEl>
                                          <p:spTgt spid="330758"/>
                                        </p:tgtEl>
                                        <p:attrNameLst>
                                          <p:attrName>ppt_x</p:attrName>
                                        </p:attrNameLst>
                                      </p:cBhvr>
                                      <p:tavLst>
                                        <p:tav tm="0">
                                          <p:val>
                                            <p:strVal val="0-#ppt_w/2"/>
                                          </p:val>
                                        </p:tav>
                                        <p:tav tm="100000">
                                          <p:val>
                                            <p:strVal val="#ppt_x"/>
                                          </p:val>
                                        </p:tav>
                                      </p:tavLst>
                                    </p:anim>
                                    <p:anim calcmode="lin" valueType="num">
                                      <p:cBhvr additive="base">
                                        <p:cTn id="8" dur="500" fill="hold"/>
                                        <p:tgtEl>
                                          <p:spTgt spid="3307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0759"/>
                                        </p:tgtEl>
                                        <p:attrNameLst>
                                          <p:attrName>style.visibility</p:attrName>
                                        </p:attrNameLst>
                                      </p:cBhvr>
                                      <p:to>
                                        <p:strVal val="visible"/>
                                      </p:to>
                                    </p:set>
                                    <p:anim calcmode="lin" valueType="num">
                                      <p:cBhvr additive="base">
                                        <p:cTn id="13" dur="500" fill="hold"/>
                                        <p:tgtEl>
                                          <p:spTgt spid="330759"/>
                                        </p:tgtEl>
                                        <p:attrNameLst>
                                          <p:attrName>ppt_x</p:attrName>
                                        </p:attrNameLst>
                                      </p:cBhvr>
                                      <p:tavLst>
                                        <p:tav tm="0">
                                          <p:val>
                                            <p:strVal val="0-#ppt_w/2"/>
                                          </p:val>
                                        </p:tav>
                                        <p:tav tm="100000">
                                          <p:val>
                                            <p:strVal val="#ppt_x"/>
                                          </p:val>
                                        </p:tav>
                                      </p:tavLst>
                                    </p:anim>
                                    <p:anim calcmode="lin" valueType="num">
                                      <p:cBhvr additive="base">
                                        <p:cTn id="14" dur="500" fill="hold"/>
                                        <p:tgtEl>
                                          <p:spTgt spid="3307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30760"/>
                                        </p:tgtEl>
                                        <p:attrNameLst>
                                          <p:attrName>style.visibility</p:attrName>
                                        </p:attrNameLst>
                                      </p:cBhvr>
                                      <p:to>
                                        <p:strVal val="visible"/>
                                      </p:to>
                                    </p:set>
                                    <p:animEffect transition="in" filter="blinds(horizontal)">
                                      <p:cBhvr>
                                        <p:cTn id="19" dur="500"/>
                                        <p:tgtEl>
                                          <p:spTgt spid="330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9" grpId="0"/>
      <p:bldP spid="3307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文本框 261123"/>
          <p:cNvSpPr txBox="1"/>
          <p:nvPr/>
        </p:nvSpPr>
        <p:spPr>
          <a:xfrm>
            <a:off x="971550" y="4743450"/>
            <a:ext cx="7026275" cy="1041400"/>
          </a:xfrm>
          <a:prstGeom prst="rect">
            <a:avLst/>
          </a:prstGeom>
          <a:noFill/>
          <a:ln w="9525">
            <a:noFill/>
          </a:ln>
        </p:spPr>
        <p:txBody>
          <a:bodyPr>
            <a:spAutoFit/>
          </a:bodyPr>
          <a:lstStyle/>
          <a:p>
            <a:pPr indent="571500" algn="just" eaLnBrk="1" hangingPunct="1">
              <a:lnSpc>
                <a:spcPct val="130000"/>
              </a:lnSpc>
              <a:spcBef>
                <a:spcPct val="0"/>
              </a:spcBef>
            </a:pPr>
            <a:r>
              <a:rPr lang="en-US" altLang="zh-CN" b="1" i="1" err="1">
                <a:solidFill>
                  <a:srgbClr val="FF0000"/>
                </a:solidFill>
                <a:latin typeface="Times New Roman" panose="02020603050405020304" pitchFamily="18" charset="0"/>
              </a:rPr>
              <a:t>I</a:t>
            </a:r>
            <a:r>
              <a:rPr lang="en-US" altLang="zh-CN" b="1" baseline="-25000" err="1">
                <a:solidFill>
                  <a:srgbClr val="FF0000"/>
                </a:solidFill>
                <a:latin typeface="Times New Roman" panose="02020603050405020304" pitchFamily="18" charset="0"/>
              </a:rPr>
              <a:t>m</a:t>
            </a:r>
            <a:r>
              <a:rPr lang="en-US" altLang="zh-CN" b="1" err="1">
                <a:solidFill>
                  <a:srgbClr val="FF0000"/>
                </a:solidFill>
                <a:latin typeface="Times New Roman" panose="02020603050405020304" pitchFamily="18" charset="0"/>
              </a:rPr>
              <a:t>,</a:t>
            </a:r>
            <a:r>
              <a:rPr lang="en-US" altLang="zh-CN" b="1" i="1" err="1">
                <a:solidFill>
                  <a:srgbClr val="FF0000"/>
                </a:solidFill>
                <a:latin typeface="Symbol" panose="05050102010706020507" pitchFamily="18" charset="2"/>
              </a:rPr>
              <a:t>w,y</a:t>
            </a:r>
            <a:r>
              <a:rPr lang="en-US" altLang="zh-CN" b="1" i="1">
                <a:solidFill>
                  <a:srgbClr val="FF0000"/>
                </a:solidFill>
                <a:latin typeface="Symbol" panose="05050102010706020507" pitchFamily="18" charset="2"/>
              </a:rPr>
              <a:t> </a:t>
            </a:r>
            <a:r>
              <a:rPr lang="zh-CN" altLang="en-US" b="1" dirty="0">
                <a:latin typeface="Times New Roman" panose="02020603050405020304" pitchFamily="18" charset="0"/>
              </a:rPr>
              <a:t>这</a:t>
            </a:r>
            <a:r>
              <a:rPr lang="en-US" altLang="zh-CN" b="1" dirty="0">
                <a:latin typeface="Times New Roman" panose="02020603050405020304" pitchFamily="18" charset="0"/>
              </a:rPr>
              <a:t>3</a:t>
            </a:r>
            <a:r>
              <a:rPr lang="zh-CN" altLang="en-US" b="1" dirty="0">
                <a:latin typeface="Times New Roman" panose="02020603050405020304" pitchFamily="18" charset="0"/>
              </a:rPr>
              <a:t>个量一确定，正弦量就完全确定了。所以，称这</a:t>
            </a:r>
            <a:r>
              <a:rPr lang="en-US" altLang="zh-CN" b="1" dirty="0">
                <a:latin typeface="Times New Roman" panose="02020603050405020304" pitchFamily="18" charset="0"/>
              </a:rPr>
              <a:t>3</a:t>
            </a:r>
            <a:r>
              <a:rPr lang="zh-CN" altLang="en-US" b="1" dirty="0">
                <a:latin typeface="Times New Roman" panose="02020603050405020304" pitchFamily="18" charset="0"/>
              </a:rPr>
              <a:t>个量为正弦量的</a:t>
            </a:r>
            <a:r>
              <a:rPr lang="zh-CN" altLang="en-US" b="1" dirty="0">
                <a:solidFill>
                  <a:schemeClr val="accent2"/>
                </a:solidFill>
                <a:latin typeface="Times New Roman" panose="02020603050405020304" pitchFamily="18" charset="0"/>
              </a:rPr>
              <a:t>三要素</a:t>
            </a:r>
            <a:r>
              <a:rPr lang="zh-CN" altLang="en-US" b="1" dirty="0">
                <a:latin typeface="Times New Roman" panose="02020603050405020304" pitchFamily="18" charset="0"/>
              </a:rPr>
              <a:t>。</a:t>
            </a:r>
          </a:p>
        </p:txBody>
      </p:sp>
      <p:grpSp>
        <p:nvGrpSpPr>
          <p:cNvPr id="261125" name="组合 261124"/>
          <p:cNvGrpSpPr/>
          <p:nvPr/>
        </p:nvGrpSpPr>
        <p:grpSpPr>
          <a:xfrm>
            <a:off x="1243013" y="1466850"/>
            <a:ext cx="3505200" cy="2057400"/>
            <a:chOff x="1392" y="1920"/>
            <a:chExt cx="2208" cy="1296"/>
          </a:xfrm>
        </p:grpSpPr>
        <p:grpSp>
          <p:nvGrpSpPr>
            <p:cNvPr id="261126" name="组合 261125"/>
            <p:cNvGrpSpPr/>
            <p:nvPr/>
          </p:nvGrpSpPr>
          <p:grpSpPr>
            <a:xfrm>
              <a:off x="1637" y="2342"/>
              <a:ext cx="1528" cy="773"/>
              <a:chOff x="1865" y="2342"/>
              <a:chExt cx="1528" cy="773"/>
            </a:xfrm>
          </p:grpSpPr>
          <p:sp>
            <p:nvSpPr>
              <p:cNvPr id="261127" name="任意多边形 261126"/>
              <p:cNvSpPr/>
              <p:nvPr/>
            </p:nvSpPr>
            <p:spPr>
              <a:xfrm>
                <a:off x="1865" y="2455"/>
                <a:ext cx="118" cy="274"/>
              </a:xfrm>
              <a:custGeom>
                <a:avLst/>
                <a:gdLst/>
                <a:ahLst/>
                <a:cxnLst/>
                <a:rect l="0" t="0" r="0" b="0"/>
                <a:pathLst>
                  <a:path w="118" h="274">
                    <a:moveTo>
                      <a:pt x="0" y="274"/>
                    </a:moveTo>
                    <a:lnTo>
                      <a:pt x="13" y="240"/>
                    </a:lnTo>
                    <a:lnTo>
                      <a:pt x="29" y="200"/>
                    </a:lnTo>
                    <a:lnTo>
                      <a:pt x="59" y="127"/>
                    </a:lnTo>
                    <a:lnTo>
                      <a:pt x="75" y="90"/>
                    </a:lnTo>
                    <a:lnTo>
                      <a:pt x="89" y="56"/>
                    </a:lnTo>
                    <a:lnTo>
                      <a:pt x="105" y="27"/>
                    </a:lnTo>
                    <a:lnTo>
                      <a:pt x="118"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28" name="任意多边形 261127"/>
              <p:cNvSpPr/>
              <p:nvPr/>
            </p:nvSpPr>
            <p:spPr>
              <a:xfrm>
                <a:off x="1983" y="2342"/>
                <a:ext cx="116" cy="113"/>
              </a:xfrm>
              <a:custGeom>
                <a:avLst/>
                <a:gdLst/>
                <a:ahLst/>
                <a:cxnLst/>
                <a:rect l="0" t="0" r="0" b="0"/>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29" name="任意多边形 261128"/>
              <p:cNvSpPr/>
              <p:nvPr/>
            </p:nvSpPr>
            <p:spPr>
              <a:xfrm>
                <a:off x="2099" y="2342"/>
                <a:ext cx="119" cy="113"/>
              </a:xfrm>
              <a:custGeom>
                <a:avLst/>
                <a:gdLst/>
                <a:ahLst/>
                <a:cxnLst/>
                <a:rect l="0" t="0" r="0" b="0"/>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0" name="任意多边形 261129"/>
              <p:cNvSpPr/>
              <p:nvPr/>
            </p:nvSpPr>
            <p:spPr>
              <a:xfrm>
                <a:off x="2218" y="2455"/>
                <a:ext cx="116" cy="274"/>
              </a:xfrm>
              <a:custGeom>
                <a:avLst/>
                <a:gdLst/>
                <a:ahLst/>
                <a:cxnLst/>
                <a:rect l="0" t="0" r="0" b="0"/>
                <a:pathLst>
                  <a:path w="116" h="274">
                    <a:moveTo>
                      <a:pt x="0" y="0"/>
                    </a:moveTo>
                    <a:lnTo>
                      <a:pt x="14" y="27"/>
                    </a:lnTo>
                    <a:lnTo>
                      <a:pt x="30" y="56"/>
                    </a:lnTo>
                    <a:lnTo>
                      <a:pt x="43" y="90"/>
                    </a:lnTo>
                    <a:lnTo>
                      <a:pt x="57" y="127"/>
                    </a:lnTo>
                    <a:lnTo>
                      <a:pt x="87" y="203"/>
                    </a:lnTo>
                    <a:lnTo>
                      <a:pt x="103" y="240"/>
                    </a:lnTo>
                    <a:lnTo>
                      <a:pt x="116" y="274"/>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1" name="任意多边形 261130"/>
              <p:cNvSpPr/>
              <p:nvPr/>
            </p:nvSpPr>
            <p:spPr>
              <a:xfrm>
                <a:off x="2334" y="2729"/>
                <a:ext cx="119" cy="271"/>
              </a:xfrm>
              <a:custGeom>
                <a:avLst/>
                <a:gdLst/>
                <a:ahLst/>
                <a:cxnLst/>
                <a:rect l="0" t="0" r="0" b="0"/>
                <a:pathLst>
                  <a:path w="119" h="271">
                    <a:moveTo>
                      <a:pt x="0" y="0"/>
                    </a:moveTo>
                    <a:lnTo>
                      <a:pt x="14" y="34"/>
                    </a:lnTo>
                    <a:lnTo>
                      <a:pt x="30" y="71"/>
                    </a:lnTo>
                    <a:lnTo>
                      <a:pt x="60" y="146"/>
                    </a:lnTo>
                    <a:lnTo>
                      <a:pt x="76" y="181"/>
                    </a:lnTo>
                    <a:lnTo>
                      <a:pt x="89" y="215"/>
                    </a:lnTo>
                    <a:lnTo>
                      <a:pt x="106" y="244"/>
                    </a:lnTo>
                    <a:lnTo>
                      <a:pt x="119" y="271"/>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2" name="任意多边形 261131"/>
              <p:cNvSpPr/>
              <p:nvPr/>
            </p:nvSpPr>
            <p:spPr>
              <a:xfrm>
                <a:off x="2453" y="3000"/>
                <a:ext cx="116" cy="115"/>
              </a:xfrm>
              <a:custGeom>
                <a:avLst/>
                <a:gdLst/>
                <a:ahLst/>
                <a:cxnLst/>
                <a:rect l="0" t="0" r="0" b="0"/>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3" name="任意多边形 261132"/>
              <p:cNvSpPr/>
              <p:nvPr/>
            </p:nvSpPr>
            <p:spPr>
              <a:xfrm>
                <a:off x="2569" y="3000"/>
                <a:ext cx="119" cy="115"/>
              </a:xfrm>
              <a:custGeom>
                <a:avLst/>
                <a:gdLst/>
                <a:ahLst/>
                <a:cxnLst/>
                <a:rect l="0" t="0" r="0" b="0"/>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4" name="任意多边形 261133"/>
              <p:cNvSpPr/>
              <p:nvPr/>
            </p:nvSpPr>
            <p:spPr>
              <a:xfrm>
                <a:off x="2688" y="2729"/>
                <a:ext cx="116" cy="271"/>
              </a:xfrm>
              <a:custGeom>
                <a:avLst/>
                <a:gdLst/>
                <a:ahLst/>
                <a:cxnLst/>
                <a:rect l="0" t="0" r="0" b="0"/>
                <a:pathLst>
                  <a:path w="116" h="271">
                    <a:moveTo>
                      <a:pt x="0" y="271"/>
                    </a:moveTo>
                    <a:lnTo>
                      <a:pt x="14" y="244"/>
                    </a:lnTo>
                    <a:lnTo>
                      <a:pt x="30" y="215"/>
                    </a:lnTo>
                    <a:lnTo>
                      <a:pt x="43" y="181"/>
                    </a:lnTo>
                    <a:lnTo>
                      <a:pt x="57" y="146"/>
                    </a:lnTo>
                    <a:lnTo>
                      <a:pt x="86" y="71"/>
                    </a:lnTo>
                    <a:lnTo>
                      <a:pt x="103" y="34"/>
                    </a:lnTo>
                    <a:lnTo>
                      <a:pt x="116"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5" name="任意多边形 261134"/>
              <p:cNvSpPr/>
              <p:nvPr/>
            </p:nvSpPr>
            <p:spPr>
              <a:xfrm>
                <a:off x="2804" y="2455"/>
                <a:ext cx="119" cy="274"/>
              </a:xfrm>
              <a:custGeom>
                <a:avLst/>
                <a:gdLst/>
                <a:ahLst/>
                <a:cxnLst/>
                <a:rect l="0" t="0" r="0" b="0"/>
                <a:pathLst>
                  <a:path w="119" h="274">
                    <a:moveTo>
                      <a:pt x="0" y="274"/>
                    </a:moveTo>
                    <a:lnTo>
                      <a:pt x="14" y="240"/>
                    </a:lnTo>
                    <a:lnTo>
                      <a:pt x="30" y="203"/>
                    </a:lnTo>
                    <a:lnTo>
                      <a:pt x="60" y="127"/>
                    </a:lnTo>
                    <a:lnTo>
                      <a:pt x="76" y="90"/>
                    </a:lnTo>
                    <a:lnTo>
                      <a:pt x="89" y="56"/>
                    </a:lnTo>
                    <a:lnTo>
                      <a:pt x="105" y="27"/>
                    </a:lnTo>
                    <a:lnTo>
                      <a:pt x="119"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6" name="任意多边形 261135"/>
              <p:cNvSpPr/>
              <p:nvPr/>
            </p:nvSpPr>
            <p:spPr>
              <a:xfrm>
                <a:off x="2923" y="2342"/>
                <a:ext cx="116" cy="113"/>
              </a:xfrm>
              <a:custGeom>
                <a:avLst/>
                <a:gdLst/>
                <a:ahLst/>
                <a:cxnLst/>
                <a:rect l="0" t="0" r="0" b="0"/>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7" name="任意多边形 261136"/>
              <p:cNvSpPr/>
              <p:nvPr/>
            </p:nvSpPr>
            <p:spPr>
              <a:xfrm>
                <a:off x="3039" y="2342"/>
                <a:ext cx="119" cy="113"/>
              </a:xfrm>
              <a:custGeom>
                <a:avLst/>
                <a:gdLst/>
                <a:ahLst/>
                <a:cxnLst/>
                <a:rect l="0" t="0" r="0" b="0"/>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8" name="任意多边形 261137"/>
              <p:cNvSpPr/>
              <p:nvPr/>
            </p:nvSpPr>
            <p:spPr>
              <a:xfrm>
                <a:off x="3158" y="2455"/>
                <a:ext cx="116" cy="274"/>
              </a:xfrm>
              <a:custGeom>
                <a:avLst/>
                <a:gdLst/>
                <a:ahLst/>
                <a:cxnLst/>
                <a:rect l="0" t="0" r="0" b="0"/>
                <a:pathLst>
                  <a:path w="116" h="274">
                    <a:moveTo>
                      <a:pt x="0" y="0"/>
                    </a:moveTo>
                    <a:lnTo>
                      <a:pt x="13" y="27"/>
                    </a:lnTo>
                    <a:lnTo>
                      <a:pt x="30" y="56"/>
                    </a:lnTo>
                    <a:lnTo>
                      <a:pt x="43" y="90"/>
                    </a:lnTo>
                    <a:lnTo>
                      <a:pt x="57" y="127"/>
                    </a:lnTo>
                    <a:lnTo>
                      <a:pt x="86" y="203"/>
                    </a:lnTo>
                    <a:lnTo>
                      <a:pt x="102" y="240"/>
                    </a:lnTo>
                    <a:lnTo>
                      <a:pt x="116" y="274"/>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61139" name="直接连接符 261138"/>
              <p:cNvSpPr/>
              <p:nvPr/>
            </p:nvSpPr>
            <p:spPr>
              <a:xfrm>
                <a:off x="3274" y="2729"/>
                <a:ext cx="119" cy="271"/>
              </a:xfrm>
              <a:prstGeom prst="line">
                <a:avLst/>
              </a:prstGeom>
              <a:ln w="28575" cap="flat" cmpd="sng">
                <a:solidFill>
                  <a:srgbClr val="FF0000"/>
                </a:solidFill>
                <a:prstDash val="solid"/>
                <a:headEnd type="none" w="med" len="med"/>
                <a:tailEnd type="none" w="med" len="med"/>
              </a:ln>
            </p:spPr>
          </p:sp>
        </p:grpSp>
        <p:sp>
          <p:nvSpPr>
            <p:cNvPr id="261140" name="直接连接符 261139"/>
            <p:cNvSpPr/>
            <p:nvPr/>
          </p:nvSpPr>
          <p:spPr>
            <a:xfrm>
              <a:off x="1632" y="2686"/>
              <a:ext cx="1968" cy="0"/>
            </a:xfrm>
            <a:prstGeom prst="line">
              <a:avLst/>
            </a:prstGeom>
            <a:ln w="19050" cap="flat" cmpd="sng">
              <a:solidFill>
                <a:schemeClr val="tx1"/>
              </a:solidFill>
              <a:prstDash val="solid"/>
              <a:headEnd type="none" w="med" len="med"/>
              <a:tailEnd type="stealth" w="sm" len="med"/>
            </a:ln>
          </p:spPr>
        </p:sp>
        <p:sp>
          <p:nvSpPr>
            <p:cNvPr id="261141" name="直接连接符 261140"/>
            <p:cNvSpPr/>
            <p:nvPr/>
          </p:nvSpPr>
          <p:spPr>
            <a:xfrm flipV="1">
              <a:off x="1968" y="2016"/>
              <a:ext cx="0" cy="1200"/>
            </a:xfrm>
            <a:prstGeom prst="line">
              <a:avLst/>
            </a:prstGeom>
            <a:ln w="19050" cap="flat" cmpd="sng">
              <a:solidFill>
                <a:schemeClr val="tx1"/>
              </a:solidFill>
              <a:prstDash val="solid"/>
              <a:headEnd type="none" w="med" len="med"/>
              <a:tailEnd type="stealth" w="sm" len="med"/>
            </a:ln>
          </p:spPr>
        </p:sp>
        <p:sp>
          <p:nvSpPr>
            <p:cNvPr id="261142" name="文本框 261141"/>
            <p:cNvSpPr txBox="1"/>
            <p:nvPr/>
          </p:nvSpPr>
          <p:spPr>
            <a:xfrm>
              <a:off x="3398" y="2640"/>
              <a:ext cx="169"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t</a:t>
              </a:r>
              <a:endParaRPr lang="en-US" altLang="zh-CN" b="1">
                <a:latin typeface="Times New Roman" panose="02020603050405020304" pitchFamily="18" charset="0"/>
              </a:endParaRPr>
            </a:p>
          </p:txBody>
        </p:sp>
        <p:sp>
          <p:nvSpPr>
            <p:cNvPr id="261143" name="文本框 261142"/>
            <p:cNvSpPr txBox="1"/>
            <p:nvPr/>
          </p:nvSpPr>
          <p:spPr>
            <a:xfrm>
              <a:off x="1751" y="1920"/>
              <a:ext cx="169"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i</a:t>
              </a:r>
              <a:endParaRPr lang="en-US" altLang="zh-CN" b="1">
                <a:latin typeface="Times New Roman" panose="02020603050405020304" pitchFamily="18" charset="0"/>
              </a:endParaRPr>
            </a:p>
          </p:txBody>
        </p:sp>
        <p:sp>
          <p:nvSpPr>
            <p:cNvPr id="261144" name="文本框 261143"/>
            <p:cNvSpPr txBox="1"/>
            <p:nvPr/>
          </p:nvSpPr>
          <p:spPr>
            <a:xfrm>
              <a:off x="1905" y="2698"/>
              <a:ext cx="228" cy="231"/>
            </a:xfrm>
            <a:prstGeom prst="rect">
              <a:avLst/>
            </a:prstGeom>
            <a:noFill/>
            <a:ln w="9525">
              <a:noFill/>
            </a:ln>
          </p:spPr>
          <p:txBody>
            <a:bodyPr wrap="none" anchor="t">
              <a:spAutoFit/>
            </a:bodyPr>
            <a:lstStyle/>
            <a:p>
              <a:pPr eaLnBrk="1" hangingPunct="1"/>
              <a:r>
                <a:rPr lang="en-US" altLang="zh-CN" sz="1800" b="1">
                  <a:latin typeface="Times New Roman" panose="02020603050405020304" pitchFamily="18" charset="0"/>
                </a:rPr>
                <a:t>O</a:t>
              </a:r>
            </a:p>
          </p:txBody>
        </p:sp>
        <p:sp>
          <p:nvSpPr>
            <p:cNvPr id="261145" name="直接连接符 261144"/>
            <p:cNvSpPr/>
            <p:nvPr/>
          </p:nvSpPr>
          <p:spPr>
            <a:xfrm>
              <a:off x="1728" y="3072"/>
              <a:ext cx="144" cy="0"/>
            </a:xfrm>
            <a:prstGeom prst="line">
              <a:avLst/>
            </a:prstGeom>
            <a:ln w="9525" cap="flat" cmpd="sng">
              <a:solidFill>
                <a:schemeClr val="tx1"/>
              </a:solidFill>
              <a:prstDash val="solid"/>
              <a:headEnd type="none" w="med" len="med"/>
              <a:tailEnd type="stealth" w="sm" len="med"/>
            </a:ln>
          </p:spPr>
        </p:sp>
        <p:sp>
          <p:nvSpPr>
            <p:cNvPr id="261146" name="直接连接符 261145"/>
            <p:cNvSpPr/>
            <p:nvPr/>
          </p:nvSpPr>
          <p:spPr>
            <a:xfrm flipH="1">
              <a:off x="1968" y="3072"/>
              <a:ext cx="144" cy="0"/>
            </a:xfrm>
            <a:prstGeom prst="line">
              <a:avLst/>
            </a:prstGeom>
            <a:ln w="9525" cap="flat" cmpd="sng">
              <a:solidFill>
                <a:schemeClr val="tx1"/>
              </a:solidFill>
              <a:prstDash val="solid"/>
              <a:headEnd type="none" w="med" len="med"/>
              <a:tailEnd type="stealth" w="sm" len="med"/>
            </a:ln>
          </p:spPr>
        </p:sp>
        <p:sp>
          <p:nvSpPr>
            <p:cNvPr id="261147" name="文本框 261146"/>
            <p:cNvSpPr txBox="1"/>
            <p:nvPr/>
          </p:nvSpPr>
          <p:spPr>
            <a:xfrm>
              <a:off x="1392" y="2793"/>
              <a:ext cx="480" cy="288"/>
            </a:xfrm>
            <a:prstGeom prst="rect">
              <a:avLst/>
            </a:prstGeom>
            <a:noFill/>
            <a:ln w="9525">
              <a:noFill/>
            </a:ln>
          </p:spPr>
          <p:txBody>
            <a:bodyPr>
              <a:spAutoFit/>
            </a:bodyPr>
            <a:lstStyle/>
            <a:p>
              <a:pPr eaLnBrk="1" hangingPunct="1"/>
              <a:r>
                <a:rPr lang="en-US" altLang="zh-CN" b="1" i="1" dirty="0">
                  <a:latin typeface="宋体" panose="02010600030101010101" pitchFamily="2" charset="-122"/>
                  <a:sym typeface="Symbol" panose="05050102010706020507" pitchFamily="18" charset="2"/>
                </a:rPr>
                <a:t></a:t>
              </a:r>
              <a:r>
                <a:rPr lang="en-US" altLang="zh-CN" b="1" i="1">
                  <a:latin typeface="宋体" panose="02010600030101010101" pitchFamily="2" charset="-122"/>
                  <a:sym typeface="Symbol" panose="05050102010706020507" pitchFamily="18" charset="2"/>
                </a:rPr>
                <a:t>/</a:t>
              </a:r>
              <a:endParaRPr lang="en-US" altLang="zh-CN" b="1">
                <a:latin typeface="Times New Roman" panose="02020603050405020304" pitchFamily="18" charset="0"/>
              </a:endParaRPr>
            </a:p>
          </p:txBody>
        </p:sp>
        <p:sp>
          <p:nvSpPr>
            <p:cNvPr id="261148" name="直接连接符 261147"/>
            <p:cNvSpPr/>
            <p:nvPr/>
          </p:nvSpPr>
          <p:spPr>
            <a:xfrm>
              <a:off x="2088" y="2160"/>
              <a:ext cx="0" cy="528"/>
            </a:xfrm>
            <a:prstGeom prst="line">
              <a:avLst/>
            </a:prstGeom>
            <a:ln w="9525" cap="flat" cmpd="sng">
              <a:solidFill>
                <a:schemeClr val="tx1"/>
              </a:solidFill>
              <a:prstDash val="dash"/>
              <a:headEnd type="none" w="med" len="med"/>
              <a:tailEnd type="none" w="med" len="med"/>
            </a:ln>
          </p:spPr>
        </p:sp>
        <p:sp>
          <p:nvSpPr>
            <p:cNvPr id="261149" name="直接连接符 261148"/>
            <p:cNvSpPr/>
            <p:nvPr/>
          </p:nvSpPr>
          <p:spPr>
            <a:xfrm>
              <a:off x="3048" y="2160"/>
              <a:ext cx="0" cy="528"/>
            </a:xfrm>
            <a:prstGeom prst="line">
              <a:avLst/>
            </a:prstGeom>
            <a:ln w="9525" cap="flat" cmpd="sng">
              <a:solidFill>
                <a:schemeClr val="tx1"/>
              </a:solidFill>
              <a:prstDash val="dash"/>
              <a:headEnd type="none" w="med" len="med"/>
              <a:tailEnd type="none" w="med" len="med"/>
            </a:ln>
          </p:spPr>
        </p:sp>
        <p:sp>
          <p:nvSpPr>
            <p:cNvPr id="261150" name="直接连接符 261149"/>
            <p:cNvSpPr/>
            <p:nvPr/>
          </p:nvSpPr>
          <p:spPr>
            <a:xfrm>
              <a:off x="2088" y="2256"/>
              <a:ext cx="960" cy="0"/>
            </a:xfrm>
            <a:prstGeom prst="line">
              <a:avLst/>
            </a:prstGeom>
            <a:ln w="9525" cap="flat" cmpd="sng">
              <a:solidFill>
                <a:schemeClr val="tx1"/>
              </a:solidFill>
              <a:prstDash val="solid"/>
              <a:headEnd type="stealth" w="sm" len="med"/>
              <a:tailEnd type="stealth" w="sm" len="med"/>
            </a:ln>
          </p:spPr>
        </p:sp>
        <p:sp>
          <p:nvSpPr>
            <p:cNvPr id="261151" name="文本框 261150"/>
            <p:cNvSpPr txBox="1"/>
            <p:nvPr/>
          </p:nvSpPr>
          <p:spPr>
            <a:xfrm>
              <a:off x="2472" y="2016"/>
              <a:ext cx="233"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T</a:t>
              </a:r>
              <a:endParaRPr lang="en-US" altLang="zh-CN" b="1">
                <a:latin typeface="Times New Roman" panose="02020603050405020304" pitchFamily="18" charset="0"/>
              </a:endParaRPr>
            </a:p>
          </p:txBody>
        </p:sp>
        <p:sp>
          <p:nvSpPr>
            <p:cNvPr id="261152" name="直接连接符 261151"/>
            <p:cNvSpPr/>
            <p:nvPr/>
          </p:nvSpPr>
          <p:spPr>
            <a:xfrm>
              <a:off x="1871" y="2342"/>
              <a:ext cx="0" cy="773"/>
            </a:xfrm>
            <a:prstGeom prst="line">
              <a:avLst/>
            </a:prstGeom>
            <a:ln w="9525" cap="flat" cmpd="sng">
              <a:solidFill>
                <a:schemeClr val="tx1"/>
              </a:solidFill>
              <a:prstDash val="dash"/>
              <a:headEnd type="none" w="med" len="med"/>
              <a:tailEnd type="none" w="med" len="med"/>
            </a:ln>
          </p:spPr>
        </p:sp>
      </p:grpSp>
      <p:sp>
        <p:nvSpPr>
          <p:cNvPr id="261153" name="矩形 261152"/>
          <p:cNvSpPr/>
          <p:nvPr/>
        </p:nvSpPr>
        <p:spPr>
          <a:xfrm>
            <a:off x="5516563" y="1536700"/>
            <a:ext cx="3009900" cy="2465388"/>
          </a:xfrm>
          <a:prstGeom prst="rect">
            <a:avLst/>
          </a:prstGeom>
          <a:noFill/>
          <a:ln w="9525">
            <a:noFill/>
          </a:ln>
        </p:spPr>
        <p:txBody>
          <a:bodyPr>
            <a:spAutoFit/>
          </a:bodyPr>
          <a:lstStyle/>
          <a:p>
            <a:pPr>
              <a:lnSpc>
                <a:spcPct val="130000"/>
              </a:lnSpc>
            </a:pPr>
            <a:r>
              <a:rPr lang="zh-CN" altLang="en-US" b="1" dirty="0">
                <a:solidFill>
                  <a:srgbClr val="660033"/>
                </a:solidFill>
                <a:latin typeface="Times New Roman" panose="02020603050405020304" pitchFamily="18" charset="0"/>
              </a:rPr>
              <a:t>正弦量既可以用正弦函数，也可以用余弦函数来表示。</a:t>
            </a:r>
            <a:r>
              <a:rPr lang="en-US" altLang="zh-CN" b="1" dirty="0">
                <a:solidFill>
                  <a:srgbClr val="660033"/>
                </a:solidFill>
                <a:latin typeface="Times New Roman" panose="02020603050405020304" pitchFamily="18" charset="0"/>
              </a:rPr>
              <a:t>(</a:t>
            </a:r>
            <a:r>
              <a:rPr lang="zh-CN" altLang="en-US" b="1" dirty="0">
                <a:solidFill>
                  <a:srgbClr val="660033"/>
                </a:solidFill>
                <a:latin typeface="Times New Roman" panose="02020603050405020304" pitchFamily="18" charset="0"/>
              </a:rPr>
              <a:t>本课程采用余弦函数来表示</a:t>
            </a:r>
            <a:r>
              <a:rPr lang="en-US" altLang="zh-CN" b="1">
                <a:solidFill>
                  <a:srgbClr val="660033"/>
                </a:solidFill>
                <a:latin typeface="Times New Roman" panose="02020603050405020304" pitchFamily="18" charset="0"/>
              </a:rPr>
              <a:t>)</a:t>
            </a:r>
          </a:p>
        </p:txBody>
      </p:sp>
      <p:sp>
        <p:nvSpPr>
          <p:cNvPr id="261154" name="文本框 261153"/>
          <p:cNvSpPr txBox="1"/>
          <p:nvPr/>
        </p:nvSpPr>
        <p:spPr>
          <a:xfrm>
            <a:off x="1054101" y="1064733"/>
            <a:ext cx="1103312" cy="457200"/>
          </a:xfrm>
          <a:prstGeom prst="rect">
            <a:avLst/>
          </a:prstGeom>
          <a:noFill/>
          <a:ln w="9525">
            <a:noFill/>
          </a:ln>
        </p:spPr>
        <p:txBody>
          <a:bodyPr wrap="none" anchor="t">
            <a:spAutoFit/>
          </a:bodyPr>
          <a:lstStyle/>
          <a:p>
            <a:pPr eaLnBrk="1" hangingPunct="1"/>
            <a:r>
              <a:rPr lang="zh-CN" altLang="en-US" b="1" dirty="0">
                <a:solidFill>
                  <a:srgbClr val="FF0000"/>
                </a:solidFill>
                <a:latin typeface="Times New Roman" panose="02020603050405020304" pitchFamily="18" charset="0"/>
              </a:rPr>
              <a:t>波形</a:t>
            </a:r>
            <a:r>
              <a:rPr lang="zh-CN" altLang="en-US" b="1" dirty="0">
                <a:latin typeface="Times New Roman" panose="02020603050405020304" pitchFamily="18" charset="0"/>
              </a:rPr>
              <a:t>：</a:t>
            </a:r>
          </a:p>
        </p:txBody>
      </p:sp>
      <p:sp>
        <p:nvSpPr>
          <p:cNvPr id="34" name="文本框 33"/>
          <p:cNvSpPr txBox="1"/>
          <p:nvPr/>
        </p:nvSpPr>
        <p:spPr>
          <a:xfrm>
            <a:off x="1489076" y="3997640"/>
            <a:ext cx="2379663" cy="457200"/>
          </a:xfrm>
          <a:prstGeom prst="rect">
            <a:avLst/>
          </a:prstGeom>
          <a:noFill/>
          <a:ln w="9525">
            <a:noFill/>
          </a:ln>
        </p:spPr>
        <p:txBody>
          <a:bodyPr wrap="none" anchor="t">
            <a:spAutoFit/>
          </a:bodyPr>
          <a:lstStyle/>
          <a:p>
            <a:pPr eaLnBrk="1" hangingPunct="1">
              <a:spcBef>
                <a:spcPct val="0"/>
              </a:spcBef>
            </a:pPr>
            <a:r>
              <a:rPr lang="en-US" altLang="zh-CN" b="1" i="1" dirty="0" err="1">
                <a:latin typeface="Times New Roman" panose="02020603050405020304" pitchFamily="18" charset="0"/>
              </a:rPr>
              <a:t>i</a:t>
            </a:r>
            <a:r>
              <a:rPr lang="en-US" altLang="zh-CN" b="1" dirty="0">
                <a:latin typeface="Times New Roman" panose="02020603050405020304" pitchFamily="18" charset="0"/>
              </a:rPr>
              <a:t>(</a:t>
            </a:r>
            <a:r>
              <a:rPr lang="en-US" altLang="zh-CN" b="1" i="1" dirty="0">
                <a:latin typeface="Times New Roman" panose="02020603050405020304" pitchFamily="18" charset="0"/>
              </a:rPr>
              <a:t>t</a:t>
            </a:r>
            <a:r>
              <a:rPr lang="en-US" altLang="zh-CN" b="1" dirty="0">
                <a:latin typeface="Times New Roman" panose="02020603050405020304" pitchFamily="18" charset="0"/>
              </a:rPr>
              <a:t>)=</a:t>
            </a:r>
            <a:r>
              <a:rPr lang="en-US" altLang="zh-CN" b="1" i="1" dirty="0" err="1">
                <a:solidFill>
                  <a:srgbClr val="FF0000"/>
                </a:solidFill>
                <a:latin typeface="Times New Roman" panose="02020603050405020304" pitchFamily="18" charset="0"/>
              </a:rPr>
              <a:t>I</a:t>
            </a:r>
            <a:r>
              <a:rPr lang="en-US" altLang="zh-CN" b="1" baseline="-25000" dirty="0" err="1">
                <a:solidFill>
                  <a:srgbClr val="FF0000"/>
                </a:solidFill>
                <a:latin typeface="Times New Roman" panose="02020603050405020304" pitchFamily="18" charset="0"/>
              </a:rPr>
              <a:t>m</a:t>
            </a:r>
            <a:r>
              <a:rPr lang="en-US" altLang="zh-CN" b="1" dirty="0" err="1">
                <a:latin typeface="Times New Roman" panose="02020603050405020304" pitchFamily="18" charset="0"/>
              </a:rPr>
              <a:t>cos</a:t>
            </a:r>
            <a:r>
              <a:rPr lang="en-US" altLang="zh-CN" b="1" dirty="0">
                <a:latin typeface="Times New Roman" panose="02020603050405020304" pitchFamily="18" charset="0"/>
              </a:rPr>
              <a:t>(</a:t>
            </a:r>
            <a:r>
              <a:rPr lang="en-US" altLang="zh-CN" b="1" i="1" dirty="0">
                <a:solidFill>
                  <a:srgbClr val="FF0000"/>
                </a:solidFill>
                <a:latin typeface="Symbol" panose="05050102010706020507" pitchFamily="18" charset="2"/>
              </a:rPr>
              <a:t>w</a:t>
            </a:r>
            <a:r>
              <a:rPr lang="en-US" altLang="zh-CN" b="1" i="1" dirty="0">
                <a:latin typeface="Symbol" panose="05050102010706020507" pitchFamily="18" charset="2"/>
              </a:rPr>
              <a:t> </a:t>
            </a:r>
            <a:r>
              <a:rPr lang="en-US" altLang="zh-CN" b="1" i="1" dirty="0" err="1">
                <a:latin typeface="Times New Roman" panose="02020603050405020304" pitchFamily="18" charset="0"/>
              </a:rPr>
              <a:t>t</a:t>
            </a:r>
            <a:r>
              <a:rPr lang="en-US" altLang="zh-CN" b="1" dirty="0" err="1">
                <a:latin typeface="Times New Roman" panose="02020603050405020304" pitchFamily="18" charset="0"/>
              </a:rPr>
              <a:t>+</a:t>
            </a:r>
            <a:r>
              <a:rPr lang="en-US" altLang="zh-CN" b="1" i="1" dirty="0" err="1">
                <a:solidFill>
                  <a:srgbClr val="FF0000"/>
                </a:solidFill>
                <a:latin typeface="Symbol" panose="05050102010706020507" pitchFamily="18" charset="2"/>
              </a:rPr>
              <a:t>y</a:t>
            </a:r>
            <a:r>
              <a:rPr lang="en-US" altLang="zh-CN" b="1" dirty="0">
                <a:latin typeface="Times New Roman" panose="02020603050405020304" pitchFamily="18" charset="0"/>
              </a:rPr>
              <a:t>)</a:t>
            </a:r>
            <a:endParaRPr lang="en-US" altLang="zh-CN" b="1" dirty="0">
              <a:latin typeface="Symbol" panose="05050102010706020507"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61154"/>
                                        </p:tgtEl>
                                        <p:attrNameLst>
                                          <p:attrName>style.visibility</p:attrName>
                                        </p:attrNameLst>
                                      </p:cBhvr>
                                      <p:to>
                                        <p:strVal val="visible"/>
                                      </p:to>
                                    </p:set>
                                    <p:anim calcmode="lin" valueType="num">
                                      <p:cBhvr>
                                        <p:cTn id="7" dur="500" fill="hold"/>
                                        <p:tgtEl>
                                          <p:spTgt spid="261154"/>
                                        </p:tgtEl>
                                        <p:attrNameLst>
                                          <p:attrName>ppt_w</p:attrName>
                                        </p:attrNameLst>
                                      </p:cBhvr>
                                      <p:tavLst>
                                        <p:tav tm="0">
                                          <p:val>
                                            <p:strVal val="4*#ppt_w"/>
                                          </p:val>
                                        </p:tav>
                                        <p:tav tm="100000">
                                          <p:val>
                                            <p:strVal val="#ppt_w"/>
                                          </p:val>
                                        </p:tav>
                                      </p:tavLst>
                                    </p:anim>
                                    <p:anim calcmode="lin" valueType="num">
                                      <p:cBhvr>
                                        <p:cTn id="8" dur="500" fill="hold"/>
                                        <p:tgtEl>
                                          <p:spTgt spid="261154"/>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61125"/>
                                        </p:tgtEl>
                                        <p:attrNameLst>
                                          <p:attrName>style.visibility</p:attrName>
                                        </p:attrNameLst>
                                      </p:cBhvr>
                                      <p:to>
                                        <p:strVal val="visible"/>
                                      </p:to>
                                    </p:set>
                                    <p:anim calcmode="lin" valueType="num">
                                      <p:cBhvr additive="base">
                                        <p:cTn id="12" dur="500" fill="hold"/>
                                        <p:tgtEl>
                                          <p:spTgt spid="261125"/>
                                        </p:tgtEl>
                                        <p:attrNameLst>
                                          <p:attrName>ppt_x</p:attrName>
                                        </p:attrNameLst>
                                      </p:cBhvr>
                                      <p:tavLst>
                                        <p:tav tm="0">
                                          <p:val>
                                            <p:strVal val="0-#ppt_w/2"/>
                                          </p:val>
                                        </p:tav>
                                        <p:tav tm="100000">
                                          <p:val>
                                            <p:strVal val="#ppt_x"/>
                                          </p:val>
                                        </p:tav>
                                      </p:tavLst>
                                    </p:anim>
                                    <p:anim calcmode="lin" valueType="num">
                                      <p:cBhvr additive="base">
                                        <p:cTn id="13" dur="500" fill="hold"/>
                                        <p:tgtEl>
                                          <p:spTgt spid="26112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61153"/>
                                        </p:tgtEl>
                                        <p:attrNameLst>
                                          <p:attrName>style.visibility</p:attrName>
                                        </p:attrNameLst>
                                      </p:cBhvr>
                                      <p:to>
                                        <p:strVal val="visible"/>
                                      </p:to>
                                    </p:set>
                                    <p:anim calcmode="lin" valueType="num">
                                      <p:cBhvr additive="base">
                                        <p:cTn id="18" dur="500" fill="hold"/>
                                        <p:tgtEl>
                                          <p:spTgt spid="261153"/>
                                        </p:tgtEl>
                                        <p:attrNameLst>
                                          <p:attrName>ppt_x</p:attrName>
                                        </p:attrNameLst>
                                      </p:cBhvr>
                                      <p:tavLst>
                                        <p:tav tm="0">
                                          <p:val>
                                            <p:strVal val="0-#ppt_w/2"/>
                                          </p:val>
                                        </p:tav>
                                        <p:tav tm="100000">
                                          <p:val>
                                            <p:strVal val="#ppt_x"/>
                                          </p:val>
                                        </p:tav>
                                      </p:tavLst>
                                    </p:anim>
                                    <p:anim calcmode="lin" valueType="num">
                                      <p:cBhvr additive="base">
                                        <p:cTn id="19" dur="500" fill="hold"/>
                                        <p:tgtEl>
                                          <p:spTgt spid="26115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1124"/>
                                        </p:tgtEl>
                                        <p:attrNameLst>
                                          <p:attrName>style.visibility</p:attrName>
                                        </p:attrNameLst>
                                      </p:cBhvr>
                                      <p:to>
                                        <p:strVal val="visible"/>
                                      </p:to>
                                    </p:set>
                                    <p:animEffect transition="in" filter="wipe(left)">
                                      <p:cBhvr>
                                        <p:cTn id="24" dur="500"/>
                                        <p:tgtEl>
                                          <p:spTgt spid="261124"/>
                                        </p:tgtEl>
                                      </p:cBhvr>
                                    </p:animEffect>
                                  </p:childTnLst>
                                </p:cTn>
                              </p:par>
                            </p:childTnLst>
                          </p:cTn>
                        </p:par>
                        <p:par>
                          <p:cTn id="25" fill="hold">
                            <p:stCondLst>
                              <p:cond delay="500"/>
                            </p:stCondLst>
                            <p:childTnLst>
                              <p:par>
                                <p:cTn id="26" presetID="12" presetClass="entr" presetSubtype="4"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slide(fromBottom)">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p:bldP spid="261153" grpId="0"/>
      <p:bldP spid="261154" grpId="0"/>
      <p:bldP spid="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文本框 316418"/>
          <p:cNvSpPr txBox="1"/>
          <p:nvPr/>
        </p:nvSpPr>
        <p:spPr>
          <a:xfrm>
            <a:off x="1995488" y="1317625"/>
            <a:ext cx="17081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33CC"/>
                </a:solidFill>
                <a:latin typeface="Times New Roman" panose="02020603050405020304" pitchFamily="18" charset="0"/>
              </a:rPr>
              <a:t>时域形式：</a:t>
            </a:r>
            <a:endParaRPr lang="zh-CN" altLang="en-US" b="1">
              <a:solidFill>
                <a:srgbClr val="FF33CC"/>
              </a:solidFill>
              <a:latin typeface="Times New Roman" panose="02020603050405020304" pitchFamily="18" charset="0"/>
            </a:endParaRPr>
          </a:p>
        </p:txBody>
      </p:sp>
      <p:graphicFrame>
        <p:nvGraphicFramePr>
          <p:cNvPr id="316420" name="对象 316419"/>
          <p:cNvGraphicFramePr/>
          <p:nvPr/>
        </p:nvGraphicFramePr>
        <p:xfrm>
          <a:off x="2552700" y="1774825"/>
          <a:ext cx="5676900" cy="606425"/>
        </p:xfrm>
        <a:graphic>
          <a:graphicData uri="http://schemas.openxmlformats.org/presentationml/2006/ole">
            <mc:AlternateContent xmlns:mc="http://schemas.openxmlformats.org/markup-compatibility/2006">
              <mc:Choice xmlns:v="urn:schemas-microsoft-com:vml" Requires="v">
                <p:oleObj spid="_x0000_s33212" r:id="rId3" imgW="3186430" imgH="342900" progId="Equation.DSMT4">
                  <p:embed/>
                </p:oleObj>
              </mc:Choice>
              <mc:Fallback>
                <p:oleObj r:id="rId3" imgW="3186430" imgH="342900" progId="Equation.DSMT4">
                  <p:embed/>
                  <p:pic>
                    <p:nvPicPr>
                      <p:cNvPr id="0" name="图片 3355"/>
                      <p:cNvPicPr/>
                      <p:nvPr/>
                    </p:nvPicPr>
                    <p:blipFill>
                      <a:blip r:embed="rId4"/>
                      <a:stretch>
                        <a:fillRect/>
                      </a:stretch>
                    </p:blipFill>
                    <p:spPr>
                      <a:xfrm>
                        <a:off x="2552700" y="1774825"/>
                        <a:ext cx="5676900" cy="606425"/>
                      </a:xfrm>
                      <a:prstGeom prst="rect">
                        <a:avLst/>
                      </a:prstGeom>
                      <a:noFill/>
                      <a:ln w="38100">
                        <a:noFill/>
                        <a:miter/>
                      </a:ln>
                    </p:spPr>
                  </p:pic>
                </p:oleObj>
              </mc:Fallback>
            </mc:AlternateContent>
          </a:graphicData>
        </a:graphic>
      </p:graphicFrame>
      <p:graphicFrame>
        <p:nvGraphicFramePr>
          <p:cNvPr id="316421" name="对象 316420"/>
          <p:cNvGraphicFramePr/>
          <p:nvPr/>
        </p:nvGraphicFramePr>
        <p:xfrm>
          <a:off x="2611438" y="2319338"/>
          <a:ext cx="6134100" cy="1612900"/>
        </p:xfrm>
        <a:graphic>
          <a:graphicData uri="http://schemas.openxmlformats.org/presentationml/2006/ole">
            <mc:AlternateContent xmlns:mc="http://schemas.openxmlformats.org/markup-compatibility/2006">
              <mc:Choice xmlns:v="urn:schemas-microsoft-com:vml" Requires="v">
                <p:oleObj spid="_x0000_s33213" r:id="rId5" imgW="4191000" imgH="1104900" progId="Equation.DSMT4">
                  <p:embed/>
                </p:oleObj>
              </mc:Choice>
              <mc:Fallback>
                <p:oleObj r:id="rId5" imgW="4191000" imgH="1104900" progId="Equation.DSMT4">
                  <p:embed/>
                  <p:pic>
                    <p:nvPicPr>
                      <p:cNvPr id="0" name="图片 3356"/>
                      <p:cNvPicPr/>
                      <p:nvPr/>
                    </p:nvPicPr>
                    <p:blipFill>
                      <a:blip r:embed="rId6"/>
                      <a:stretch>
                        <a:fillRect/>
                      </a:stretch>
                    </p:blipFill>
                    <p:spPr>
                      <a:xfrm>
                        <a:off x="2611438" y="2319338"/>
                        <a:ext cx="6134100" cy="1612900"/>
                      </a:xfrm>
                      <a:prstGeom prst="rect">
                        <a:avLst/>
                      </a:prstGeom>
                      <a:noFill/>
                      <a:ln w="38100">
                        <a:noFill/>
                        <a:miter/>
                      </a:ln>
                    </p:spPr>
                  </p:pic>
                </p:oleObj>
              </mc:Fallback>
            </mc:AlternateContent>
          </a:graphicData>
        </a:graphic>
      </p:graphicFrame>
      <p:grpSp>
        <p:nvGrpSpPr>
          <p:cNvPr id="316434" name="组合 316433"/>
          <p:cNvGrpSpPr/>
          <p:nvPr/>
        </p:nvGrpSpPr>
        <p:grpSpPr>
          <a:xfrm>
            <a:off x="319942" y="1631950"/>
            <a:ext cx="1684338" cy="1752600"/>
            <a:chOff x="144" y="576"/>
            <a:chExt cx="1061" cy="1104"/>
          </a:xfrm>
        </p:grpSpPr>
        <p:sp>
          <p:nvSpPr>
            <p:cNvPr id="316435" name="任意多边形 316434"/>
            <p:cNvSpPr/>
            <p:nvPr/>
          </p:nvSpPr>
          <p:spPr>
            <a:xfrm>
              <a:off x="893" y="936"/>
              <a:ext cx="1" cy="306"/>
            </a:xfrm>
            <a:custGeom>
              <a:avLst/>
              <a:gdLst/>
              <a:ahLst/>
              <a:cxnLst/>
              <a:rect l="0" t="0" r="0" b="0"/>
              <a:pathLst>
                <a:path w="1" h="306">
                  <a:moveTo>
                    <a:pt x="1" y="306"/>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16436" name="任意多边形 316435"/>
            <p:cNvSpPr/>
            <p:nvPr/>
          </p:nvSpPr>
          <p:spPr>
            <a:xfrm>
              <a:off x="887" y="1350"/>
              <a:ext cx="1" cy="312"/>
            </a:xfrm>
            <a:custGeom>
              <a:avLst/>
              <a:gdLst/>
              <a:ahLst/>
              <a:cxnLst/>
              <a:rect l="0" t="0" r="0" b="0"/>
              <a:pathLst>
                <a:path w="1" h="312">
                  <a:moveTo>
                    <a:pt x="1" y="0"/>
                  </a:moveTo>
                  <a:lnTo>
                    <a:pt x="0" y="312"/>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16437" name="任意多边形 316436"/>
            <p:cNvSpPr/>
            <p:nvPr/>
          </p:nvSpPr>
          <p:spPr>
            <a:xfrm>
              <a:off x="317" y="936"/>
              <a:ext cx="576" cy="6"/>
            </a:xfrm>
            <a:custGeom>
              <a:avLst/>
              <a:gdLst/>
              <a:ahLst/>
              <a:cxnLst/>
              <a:rect l="0" t="0" r="0" b="0"/>
              <a:pathLst>
                <a:path w="576" h="6">
                  <a:moveTo>
                    <a:pt x="0" y="6"/>
                  </a:moveTo>
                  <a:lnTo>
                    <a:pt x="576"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16438" name="任意多边形 316437"/>
            <p:cNvSpPr/>
            <p:nvPr/>
          </p:nvSpPr>
          <p:spPr>
            <a:xfrm>
              <a:off x="314" y="1656"/>
              <a:ext cx="570" cy="3"/>
            </a:xfrm>
            <a:custGeom>
              <a:avLst/>
              <a:gdLst/>
              <a:ahLst/>
              <a:cxnLst/>
              <a:rect l="0" t="0" r="0" b="0"/>
              <a:pathLst>
                <a:path w="570" h="3">
                  <a:moveTo>
                    <a:pt x="0" y="3"/>
                  </a:moveTo>
                  <a:lnTo>
                    <a:pt x="57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16439" name="直接连接符 316438"/>
            <p:cNvSpPr/>
            <p:nvPr/>
          </p:nvSpPr>
          <p:spPr>
            <a:xfrm>
              <a:off x="297" y="864"/>
              <a:ext cx="288" cy="0"/>
            </a:xfrm>
            <a:prstGeom prst="line">
              <a:avLst/>
            </a:prstGeom>
            <a:ln w="9525" cap="flat" cmpd="sng">
              <a:solidFill>
                <a:srgbClr val="FF0000"/>
              </a:solidFill>
              <a:prstDash val="solid"/>
              <a:headEnd type="none" w="med" len="med"/>
              <a:tailEnd type="stealth" w="sm" len="med"/>
            </a:ln>
          </p:spPr>
        </p:sp>
        <p:sp>
          <p:nvSpPr>
            <p:cNvPr id="316440" name="文本框 316439"/>
            <p:cNvSpPr txBox="1"/>
            <p:nvPr/>
          </p:nvSpPr>
          <p:spPr>
            <a:xfrm>
              <a:off x="249" y="576"/>
              <a:ext cx="435" cy="288"/>
            </a:xfrm>
            <a:prstGeom prst="rect">
              <a:avLst/>
            </a:prstGeom>
            <a:noFill/>
            <a:ln w="9525">
              <a:noFill/>
            </a:ln>
          </p:spPr>
          <p:txBody>
            <a:bodyPr wrap="none" anchor="t">
              <a:spAutoFit/>
            </a:bodyPr>
            <a:lstStyle/>
            <a:p>
              <a:pPr eaLnBrk="1" hangingPunct="1">
                <a:spcBef>
                  <a:spcPct val="0"/>
                </a:spcBef>
              </a:pPr>
              <a:r>
                <a:rPr lang="en-US" altLang="zh-CN" b="1" i="1" err="1">
                  <a:latin typeface="Times New Roman" panose="02020603050405020304" pitchFamily="18" charset="0"/>
                </a:rPr>
                <a:t>i</a:t>
              </a:r>
              <a:r>
                <a:rPr lang="en-US" altLang="zh-CN" b="1" i="1" baseline="-25000" err="1">
                  <a:latin typeface="Times New Roman" panose="02020603050405020304" pitchFamily="18" charset="0"/>
                </a:rPr>
                <a:t>C</a:t>
              </a:r>
              <a:r>
                <a:rPr lang="en-US" altLang="zh-CN" b="1" err="1">
                  <a:latin typeface="Times New Roman" panose="02020603050405020304" pitchFamily="18" charset="0"/>
                </a:rPr>
                <a:t>(</a:t>
              </a:r>
              <a:r>
                <a:rPr lang="en-US" altLang="zh-CN" b="1" i="1" err="1">
                  <a:latin typeface="Times New Roman" panose="02020603050405020304" pitchFamily="18" charset="0"/>
                </a:rPr>
                <a:t>t</a:t>
              </a:r>
              <a:r>
                <a:rPr lang="en-US" altLang="zh-CN" b="1">
                  <a:latin typeface="Times New Roman" panose="02020603050405020304" pitchFamily="18" charset="0"/>
                </a:rPr>
                <a:t>)</a:t>
              </a:r>
            </a:p>
          </p:txBody>
        </p:sp>
        <p:sp>
          <p:nvSpPr>
            <p:cNvPr id="316441" name="文本框 316440"/>
            <p:cNvSpPr txBox="1"/>
            <p:nvPr/>
          </p:nvSpPr>
          <p:spPr>
            <a:xfrm>
              <a:off x="144" y="1152"/>
              <a:ext cx="482"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u</a:t>
              </a:r>
              <a:r>
                <a:rPr lang="en-US" altLang="zh-CN" b="1">
                  <a:latin typeface="Times New Roman" panose="02020603050405020304" pitchFamily="18" charset="0"/>
                </a:rPr>
                <a:t>(</a:t>
              </a:r>
              <a:r>
                <a:rPr lang="en-US" altLang="zh-CN" b="1" i="1">
                  <a:latin typeface="Times New Roman" panose="02020603050405020304" pitchFamily="18" charset="0"/>
                </a:rPr>
                <a:t>t</a:t>
              </a:r>
              <a:r>
                <a:rPr lang="en-US" altLang="zh-CN" b="1">
                  <a:latin typeface="Times New Roman" panose="02020603050405020304" pitchFamily="18" charset="0"/>
                </a:rPr>
                <a:t>)</a:t>
              </a:r>
            </a:p>
          </p:txBody>
        </p:sp>
        <p:sp>
          <p:nvSpPr>
            <p:cNvPr id="316442" name="文本框 316441"/>
            <p:cNvSpPr txBox="1"/>
            <p:nvPr/>
          </p:nvSpPr>
          <p:spPr>
            <a:xfrm>
              <a:off x="961" y="1152"/>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C</a:t>
              </a:r>
            </a:p>
          </p:txBody>
        </p:sp>
        <p:sp>
          <p:nvSpPr>
            <p:cNvPr id="316443" name="椭圆 316442"/>
            <p:cNvSpPr/>
            <p:nvPr/>
          </p:nvSpPr>
          <p:spPr>
            <a:xfrm>
              <a:off x="263" y="163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16444" name="椭圆 316443"/>
            <p:cNvSpPr/>
            <p:nvPr/>
          </p:nvSpPr>
          <p:spPr>
            <a:xfrm>
              <a:off x="263" y="91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16445" name="文本框 316444"/>
            <p:cNvSpPr txBox="1"/>
            <p:nvPr/>
          </p:nvSpPr>
          <p:spPr>
            <a:xfrm>
              <a:off x="182" y="960"/>
              <a:ext cx="225" cy="288"/>
            </a:xfrm>
            <a:prstGeom prst="rect">
              <a:avLst/>
            </a:prstGeom>
            <a:noFill/>
            <a:ln w="9525">
              <a:noFill/>
            </a:ln>
          </p:spPr>
          <p:txBody>
            <a:bodyPr wrap="none" anchor="t">
              <a:spAutoFit/>
            </a:bodyPr>
            <a:lstStyle/>
            <a:p>
              <a:pPr eaLnBrk="1" hangingPunct="1"/>
              <a:r>
                <a:rPr lang="en-US" altLang="zh-CN" b="1">
                  <a:latin typeface="Times New Roman" panose="02020603050405020304" pitchFamily="18" charset="0"/>
                </a:rPr>
                <a:t>+</a:t>
              </a:r>
            </a:p>
          </p:txBody>
        </p:sp>
        <p:sp>
          <p:nvSpPr>
            <p:cNvPr id="316446" name="文本框 316445"/>
            <p:cNvSpPr txBox="1"/>
            <p:nvPr/>
          </p:nvSpPr>
          <p:spPr>
            <a:xfrm>
              <a:off x="195" y="1392"/>
              <a:ext cx="212" cy="288"/>
            </a:xfrm>
            <a:prstGeom prst="rect">
              <a:avLst/>
            </a:prstGeom>
            <a:noFill/>
            <a:ln w="9525">
              <a:noFill/>
            </a:ln>
          </p:spPr>
          <p:txBody>
            <a:bodyPr wrap="none" anchor="t">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sp>
          <p:nvSpPr>
            <p:cNvPr id="316447" name="直接连接符 316446"/>
            <p:cNvSpPr/>
            <p:nvPr/>
          </p:nvSpPr>
          <p:spPr>
            <a:xfrm>
              <a:off x="768" y="1248"/>
              <a:ext cx="240" cy="0"/>
            </a:xfrm>
            <a:prstGeom prst="line">
              <a:avLst/>
            </a:prstGeom>
            <a:ln w="28575" cap="flat" cmpd="sng">
              <a:solidFill>
                <a:schemeClr val="tx1"/>
              </a:solidFill>
              <a:prstDash val="solid"/>
              <a:headEnd type="none" w="med" len="med"/>
              <a:tailEnd type="none" w="med" len="med"/>
            </a:ln>
          </p:spPr>
        </p:sp>
        <p:sp>
          <p:nvSpPr>
            <p:cNvPr id="316448" name="直接连接符 316447"/>
            <p:cNvSpPr/>
            <p:nvPr/>
          </p:nvSpPr>
          <p:spPr>
            <a:xfrm>
              <a:off x="768" y="1344"/>
              <a:ext cx="240" cy="0"/>
            </a:xfrm>
            <a:prstGeom prst="line">
              <a:avLst/>
            </a:prstGeom>
            <a:ln w="28575" cap="flat" cmpd="sng">
              <a:solidFill>
                <a:schemeClr val="tx1"/>
              </a:solidFill>
              <a:prstDash val="solid"/>
              <a:headEnd type="none" w="med" len="med"/>
              <a:tailEnd type="none" w="med" len="med"/>
            </a:ln>
          </p:spPr>
        </p:sp>
      </p:grpSp>
      <p:grpSp>
        <p:nvGrpSpPr>
          <p:cNvPr id="316449" name="组合 316448"/>
          <p:cNvGrpSpPr/>
          <p:nvPr/>
        </p:nvGrpSpPr>
        <p:grpSpPr>
          <a:xfrm>
            <a:off x="423069" y="3602308"/>
            <a:ext cx="2017713" cy="1865312"/>
            <a:chOff x="186" y="1953"/>
            <a:chExt cx="1271" cy="1175"/>
          </a:xfrm>
        </p:grpSpPr>
        <mc:AlternateContent xmlns:mc="http://schemas.openxmlformats.org/markup-compatibility/2006" xmlns:a14="http://schemas.microsoft.com/office/drawing/2010/main">
          <mc:Choice Requires="a14">
            <p:graphicFrame>
              <p:nvGraphicFramePr>
                <p:cNvPr id="316450" name="对象 316449"/>
                <p:cNvGraphicFramePr/>
                <p:nvPr/>
              </p:nvGraphicFramePr>
              <p:xfrm>
                <a:off x="197" y="2600"/>
                <a:ext cx="206" cy="351"/>
              </p:xfrm>
              <a:graphic>
                <a:graphicData uri="http://schemas.openxmlformats.org/presentationml/2006/ole">
                  <mc:AlternateContent>
                    <mc:Choice xmlns:v="urn:schemas-microsoft-com:vml" Requires="v">
                      <p:oleObj spid="_x0000_s33214" r:id="rId7" imgW="165100" imgH="278765" progId="Equation.3">
                        <p:embed/>
                      </p:oleObj>
                    </mc:Choice>
                    <mc:Fallback>
                      <p:oleObj r:id="rId7" imgW="165100" imgH="278765" progId="Equation.3">
                        <p:embed/>
                        <p:pic>
                          <p:nvPicPr>
                            <p:cNvPr id="0" name="图片 3361"/>
                            <p:cNvPicPr/>
                            <p:nvPr/>
                          </p:nvPicPr>
                          <p:blipFill>
                            <a:blip r:embed="rId8"/>
                            <a:stretch>
                              <a:fillRect/>
                            </a:stretch>
                          </p:blipFill>
                          <p:spPr>
                            <a:xfrm>
                              <a:off x="197" y="2600"/>
                              <a:ext cx="206" cy="351"/>
                            </a:xfrm>
                            <a:prstGeom prst="rect">
                              <a:avLst/>
                            </a:prstGeom>
                            <a:noFill/>
                            <a:ln w="38100">
                              <a:noFill/>
                              <a:miter/>
                            </a:ln>
                          </p:spPr>
                        </p:pic>
                      </p:oleObj>
                    </mc:Fallback>
                  </mc:AlternateContent>
                </a:graphicData>
              </a:graphic>
            </p:graphicFrame>
          </mc:Choice>
          <mc:Fallback xmlns="">
            <p:graphicFrame>
              <p:nvGraphicFramePr>
                <p:cNvPr id="316450" name="对象 316449"/>
                <p:cNvGraphicFramePr/>
                <p:nvPr/>
              </p:nvGraphicFramePr>
              <p:xfrm>
                <a:off x="197" y="2600"/>
                <a:ext cx="206" cy="351"/>
              </p:xfrm>
              <a:graphic>
                <a:graphicData uri="http://schemas.openxmlformats.org/presentationml/2006/ole">
                  <mc:AlternateContent>
                    <mc:Choice xmlns:v="urn:schemas-microsoft-com:vml" Requires="v">
                      <p:oleObj spid="_x0000_s33186" r:id="rId9" imgW="165100" imgH="278765" progId="Equation.3">
                        <p:embed/>
                      </p:oleObj>
                    </mc:Choice>
                    <mc:Fallback>
                      <p:oleObj r:id="rId9" imgW="165100" imgH="278765" progId="Equation.3">
                        <p:embed/>
                        <p:pic>
                          <p:nvPicPr>
                            <p:cNvPr id="0" name="图片 3361"/>
                            <p:cNvPicPr/>
                            <p:nvPr/>
                          </p:nvPicPr>
                          <p:blipFill>
                            <a:blip r:embed="rId10"/>
                            <a:stretch>
                              <a:fillRect/>
                            </a:stretch>
                          </p:blipFill>
                          <p:spPr>
                            <a:xfrm>
                              <a:off x="197" y="2600"/>
                              <a:ext cx="206" cy="351"/>
                            </a:xfrm>
                            <a:prstGeom prst="rect">
                              <a:avLst/>
                            </a:prstGeom>
                            <a:noFill/>
                            <a:ln w="38100">
                              <a:noFill/>
                              <a:miter/>
                            </a:ln>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16451" name="对象 316450"/>
                <p:cNvGraphicFramePr/>
                <p:nvPr/>
              </p:nvGraphicFramePr>
              <p:xfrm>
                <a:off x="302" y="1953"/>
                <a:ext cx="270" cy="384"/>
              </p:xfrm>
              <a:graphic>
                <a:graphicData uri="http://schemas.openxmlformats.org/presentationml/2006/ole">
                  <mc:AlternateContent>
                    <mc:Choice xmlns:v="urn:schemas-microsoft-com:vml" Requires="v">
                      <p:oleObj spid="_x0000_s33215" r:id="rId11" imgW="215900" imgH="304165" progId="Equation.3">
                        <p:embed/>
                      </p:oleObj>
                    </mc:Choice>
                    <mc:Fallback>
                      <p:oleObj r:id="rId11" imgW="215900" imgH="304165" progId="Equation.3">
                        <p:embed/>
                        <p:pic>
                          <p:nvPicPr>
                            <p:cNvPr id="0" name="图片 3358"/>
                            <p:cNvPicPr/>
                            <p:nvPr/>
                          </p:nvPicPr>
                          <p:blipFill>
                            <a:blip r:embed="rId12"/>
                            <a:stretch>
                              <a:fillRect/>
                            </a:stretch>
                          </p:blipFill>
                          <p:spPr>
                            <a:xfrm>
                              <a:off x="302" y="1953"/>
                              <a:ext cx="270" cy="384"/>
                            </a:xfrm>
                            <a:prstGeom prst="rect">
                              <a:avLst/>
                            </a:prstGeom>
                            <a:noFill/>
                            <a:ln w="38100">
                              <a:noFill/>
                              <a:miter/>
                            </a:ln>
                          </p:spPr>
                        </p:pic>
                      </p:oleObj>
                    </mc:Fallback>
                  </mc:AlternateContent>
                </a:graphicData>
              </a:graphic>
            </p:graphicFrame>
          </mc:Choice>
          <mc:Fallback xmlns="">
            <p:graphicFrame>
              <p:nvGraphicFramePr>
                <p:cNvPr id="316451" name="对象 316450"/>
                <p:cNvGraphicFramePr/>
                <p:nvPr/>
              </p:nvGraphicFramePr>
              <p:xfrm>
                <a:off x="302" y="1953"/>
                <a:ext cx="270" cy="384"/>
              </p:xfrm>
              <a:graphic>
                <a:graphicData uri="http://schemas.openxmlformats.org/presentationml/2006/ole">
                  <mc:AlternateContent>
                    <mc:Choice xmlns:v="urn:schemas-microsoft-com:vml" Requires="v">
                      <p:oleObj spid="_x0000_s33187" r:id="rId13" imgW="215900" imgH="304165" progId="Equation.3">
                        <p:embed/>
                      </p:oleObj>
                    </mc:Choice>
                    <mc:Fallback>
                      <p:oleObj r:id="rId13" imgW="215900" imgH="304165" progId="Equation.3">
                        <p:embed/>
                        <p:pic>
                          <p:nvPicPr>
                            <p:cNvPr id="0" name="图片 3358"/>
                            <p:cNvPicPr/>
                            <p:nvPr/>
                          </p:nvPicPr>
                          <p:blipFill>
                            <a:blip r:embed="rId14"/>
                            <a:stretch>
                              <a:fillRect/>
                            </a:stretch>
                          </p:blipFill>
                          <p:spPr>
                            <a:xfrm>
                              <a:off x="302" y="1953"/>
                              <a:ext cx="270" cy="384"/>
                            </a:xfrm>
                            <a:prstGeom prst="rect">
                              <a:avLst/>
                            </a:prstGeom>
                            <a:noFill/>
                            <a:ln w="38100">
                              <a:noFill/>
                              <a:miter/>
                            </a:ln>
                          </p:spPr>
                        </p:pic>
                      </p:oleObj>
                    </mc:Fallback>
                  </mc:AlternateContent>
                </a:graphicData>
              </a:graphic>
            </p:graphicFrame>
          </mc:Fallback>
        </mc:AlternateContent>
        <p:sp>
          <p:nvSpPr>
            <p:cNvPr id="316452" name="任意多边形 316451"/>
            <p:cNvSpPr/>
            <p:nvPr/>
          </p:nvSpPr>
          <p:spPr>
            <a:xfrm>
              <a:off x="897" y="2384"/>
              <a:ext cx="1" cy="306"/>
            </a:xfrm>
            <a:custGeom>
              <a:avLst/>
              <a:gdLst/>
              <a:ahLst/>
              <a:cxnLst/>
              <a:rect l="0" t="0" r="0" b="0"/>
              <a:pathLst>
                <a:path w="1" h="306">
                  <a:moveTo>
                    <a:pt x="1" y="306"/>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16453" name="任意多边形 316452"/>
            <p:cNvSpPr/>
            <p:nvPr/>
          </p:nvSpPr>
          <p:spPr>
            <a:xfrm>
              <a:off x="891" y="2798"/>
              <a:ext cx="1" cy="312"/>
            </a:xfrm>
            <a:custGeom>
              <a:avLst/>
              <a:gdLst/>
              <a:ahLst/>
              <a:cxnLst/>
              <a:rect l="0" t="0" r="0" b="0"/>
              <a:pathLst>
                <a:path w="1" h="312">
                  <a:moveTo>
                    <a:pt x="1" y="0"/>
                  </a:moveTo>
                  <a:lnTo>
                    <a:pt x="0" y="312"/>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16454" name="任意多边形 316453"/>
            <p:cNvSpPr/>
            <p:nvPr/>
          </p:nvSpPr>
          <p:spPr>
            <a:xfrm>
              <a:off x="321" y="2384"/>
              <a:ext cx="576" cy="6"/>
            </a:xfrm>
            <a:custGeom>
              <a:avLst/>
              <a:gdLst/>
              <a:ahLst/>
              <a:cxnLst/>
              <a:rect l="0" t="0" r="0" b="0"/>
              <a:pathLst>
                <a:path w="576" h="6">
                  <a:moveTo>
                    <a:pt x="0" y="6"/>
                  </a:moveTo>
                  <a:lnTo>
                    <a:pt x="576"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16455" name="任意多边形 316454"/>
            <p:cNvSpPr/>
            <p:nvPr/>
          </p:nvSpPr>
          <p:spPr>
            <a:xfrm>
              <a:off x="318" y="3104"/>
              <a:ext cx="570" cy="3"/>
            </a:xfrm>
            <a:custGeom>
              <a:avLst/>
              <a:gdLst/>
              <a:ahLst/>
              <a:cxnLst/>
              <a:rect l="0" t="0" r="0" b="0"/>
              <a:pathLst>
                <a:path w="570" h="3">
                  <a:moveTo>
                    <a:pt x="0" y="3"/>
                  </a:moveTo>
                  <a:lnTo>
                    <a:pt x="57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16456" name="直接连接符 316455"/>
            <p:cNvSpPr/>
            <p:nvPr/>
          </p:nvSpPr>
          <p:spPr>
            <a:xfrm>
              <a:off x="301" y="2312"/>
              <a:ext cx="288" cy="0"/>
            </a:xfrm>
            <a:prstGeom prst="line">
              <a:avLst/>
            </a:prstGeom>
            <a:ln w="9525" cap="flat" cmpd="sng">
              <a:solidFill>
                <a:srgbClr val="FF0000"/>
              </a:solidFill>
              <a:prstDash val="solid"/>
              <a:headEnd type="none" w="med" len="med"/>
              <a:tailEnd type="stealth" w="sm" len="med"/>
            </a:ln>
          </p:spPr>
        </p:sp>
        <p:sp>
          <p:nvSpPr>
            <p:cNvPr id="316457" name="椭圆 316456"/>
            <p:cNvSpPr/>
            <p:nvPr/>
          </p:nvSpPr>
          <p:spPr>
            <a:xfrm>
              <a:off x="267" y="308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16458" name="椭圆 316457"/>
            <p:cNvSpPr/>
            <p:nvPr/>
          </p:nvSpPr>
          <p:spPr>
            <a:xfrm>
              <a:off x="267" y="2360"/>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16459" name="文本框 316458"/>
            <p:cNvSpPr txBox="1"/>
            <p:nvPr/>
          </p:nvSpPr>
          <p:spPr>
            <a:xfrm>
              <a:off x="186" y="2408"/>
              <a:ext cx="225" cy="288"/>
            </a:xfrm>
            <a:prstGeom prst="rect">
              <a:avLst/>
            </a:prstGeom>
            <a:noFill/>
            <a:ln w="9525">
              <a:noFill/>
            </a:ln>
          </p:spPr>
          <p:txBody>
            <a:bodyPr wrap="none" anchor="t">
              <a:spAutoFit/>
            </a:bodyPr>
            <a:lstStyle/>
            <a:p>
              <a:pPr eaLnBrk="1" hangingPunct="1"/>
              <a:r>
                <a:rPr lang="en-US" altLang="zh-CN" b="1">
                  <a:latin typeface="Times New Roman" panose="02020603050405020304" pitchFamily="18" charset="0"/>
                </a:rPr>
                <a:t>+</a:t>
              </a:r>
            </a:p>
          </p:txBody>
        </p:sp>
        <p:sp>
          <p:nvSpPr>
            <p:cNvPr id="316460" name="文本框 316459"/>
            <p:cNvSpPr txBox="1"/>
            <p:nvPr/>
          </p:nvSpPr>
          <p:spPr>
            <a:xfrm>
              <a:off x="199" y="2840"/>
              <a:ext cx="212" cy="288"/>
            </a:xfrm>
            <a:prstGeom prst="rect">
              <a:avLst/>
            </a:prstGeom>
            <a:noFill/>
            <a:ln w="9525">
              <a:noFill/>
            </a:ln>
          </p:spPr>
          <p:txBody>
            <a:bodyPr wrap="none" anchor="t">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sp>
          <p:nvSpPr>
            <p:cNvPr id="316461" name="直接连接符 316460"/>
            <p:cNvSpPr/>
            <p:nvPr/>
          </p:nvSpPr>
          <p:spPr>
            <a:xfrm>
              <a:off x="772" y="2696"/>
              <a:ext cx="240" cy="0"/>
            </a:xfrm>
            <a:prstGeom prst="line">
              <a:avLst/>
            </a:prstGeom>
            <a:ln w="28575" cap="flat" cmpd="sng">
              <a:solidFill>
                <a:schemeClr val="tx1"/>
              </a:solidFill>
              <a:prstDash val="solid"/>
              <a:headEnd type="none" w="med" len="med"/>
              <a:tailEnd type="none" w="med" len="med"/>
            </a:ln>
          </p:spPr>
        </p:sp>
        <p:sp>
          <p:nvSpPr>
            <p:cNvPr id="316462" name="直接连接符 316461"/>
            <p:cNvSpPr/>
            <p:nvPr/>
          </p:nvSpPr>
          <p:spPr>
            <a:xfrm>
              <a:off x="772" y="2792"/>
              <a:ext cx="240" cy="0"/>
            </a:xfrm>
            <a:prstGeom prst="line">
              <a:avLst/>
            </a:prstGeom>
            <a:ln w="28575" cap="flat" cmpd="sng">
              <a:solidFill>
                <a:schemeClr val="tx1"/>
              </a:solidFill>
              <a:prstDash val="solid"/>
              <a:headEnd type="none" w="med" len="med"/>
              <a:tailEnd type="none" w="med" len="med"/>
            </a:ln>
          </p:spPr>
        </p:sp>
        <mc:AlternateContent xmlns:mc="http://schemas.openxmlformats.org/markup-compatibility/2006" xmlns:a14="http://schemas.microsoft.com/office/drawing/2010/main">
          <mc:Choice Requires="a14">
            <p:sp>
              <p:nvSpPr>
                <p:cNvPr id="316463" name="对象 316462"/>
                <p:cNvSpPr txBox="1"/>
                <p:nvPr/>
              </p:nvSpPr>
              <p:spPr>
                <a:xfrm>
                  <a:off x="1036" y="2504"/>
                  <a:ext cx="421" cy="465"/>
                </a:xfrm>
                <a:prstGeom prst="rect">
                  <a:avLst/>
                </a:prstGeom>
                <a:noFill/>
                <a:ln w="38100">
                  <a:noFill/>
                  <a:miter/>
                </a:ln>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𝑗</m:t>
                            </m:r>
                            <m:r>
                              <m:rPr>
                                <m:sty m:val="p"/>
                              </m:rPr>
                              <a:rPr lang="zh-CN" altLang="en-US" i="1">
                                <a:solidFill>
                                  <a:srgbClr val="000000"/>
                                </a:solidFill>
                                <a:latin typeface="Cambria Math" panose="02040503050406030204" pitchFamily="18" charset="0"/>
                              </a:rPr>
                              <m:t>ω</m:t>
                            </m:r>
                            <m:r>
                              <a:rPr lang="zh-CN" altLang="en-US" i="1">
                                <a:solidFill>
                                  <a:srgbClr val="000000"/>
                                </a:solidFill>
                                <a:latin typeface="Cambria Math" panose="02040503050406030204" pitchFamily="18" charset="0"/>
                              </a:rPr>
                              <m:t>𝐶</m:t>
                            </m:r>
                          </m:den>
                        </m:f>
                      </m:oMath>
                    </m:oMathPara>
                  </a14:m>
                  <a:endParaRPr lang="zh-CN" altLang="en-US" dirty="0"/>
                </a:p>
              </p:txBody>
            </p:sp>
          </mc:Choice>
          <mc:Fallback xmlns="">
            <p:sp>
              <p:nvSpPr>
                <p:cNvPr id="316463" name="对象 316462"/>
                <p:cNvSpPr txBox="1">
                  <a:spLocks noRot="1" noChangeAspect="1" noMove="1" noResize="1" noEditPoints="1" noAdjustHandles="1" noChangeArrowheads="1" noChangeShapeType="1" noTextEdit="1"/>
                </p:cNvSpPr>
                <p:nvPr/>
              </p:nvSpPr>
              <p:spPr>
                <a:xfrm>
                  <a:off x="1036" y="2504"/>
                  <a:ext cx="421" cy="465"/>
                </a:xfrm>
                <a:prstGeom prst="rect">
                  <a:avLst/>
                </a:prstGeom>
                <a:blipFill>
                  <a:blip r:embed="rId15"/>
                  <a:stretch>
                    <a:fillRect/>
                  </a:stretch>
                </a:blipFill>
                <a:ln w="38100">
                  <a:noFill/>
                  <a:miter/>
                </a:ln>
              </p:spPr>
              <p:txBody>
                <a:bodyPr/>
                <a:lstStyle/>
                <a:p>
                  <a:r>
                    <a:rPr lang="zh-CN" altLang="en-US">
                      <a:noFill/>
                    </a:rPr>
                    <a:t> </a:t>
                  </a:r>
                </a:p>
              </p:txBody>
            </p:sp>
          </mc:Fallback>
        </mc:AlternateContent>
      </p:grpSp>
      <p:grpSp>
        <p:nvGrpSpPr>
          <p:cNvPr id="316466" name="组合 316465"/>
          <p:cNvGrpSpPr/>
          <p:nvPr/>
        </p:nvGrpSpPr>
        <p:grpSpPr>
          <a:xfrm>
            <a:off x="3317876" y="3860800"/>
            <a:ext cx="4473575" cy="2154238"/>
            <a:chOff x="2090" y="1572"/>
            <a:chExt cx="2818" cy="1357"/>
          </a:xfrm>
        </p:grpSpPr>
        <p:graphicFrame>
          <p:nvGraphicFramePr>
            <p:cNvPr id="316467" name="对象 316466"/>
            <p:cNvGraphicFramePr/>
            <p:nvPr>
              <p:extLst>
                <p:ext uri="{D42A27DB-BD31-4B8C-83A1-F6EECF244321}">
                  <p14:modId xmlns:p14="http://schemas.microsoft.com/office/powerpoint/2010/main" val="546946073"/>
                </p:ext>
              </p:extLst>
            </p:nvPr>
          </p:nvGraphicFramePr>
          <p:xfrm>
            <a:off x="2090" y="2326"/>
            <a:ext cx="2818" cy="603"/>
          </p:xfrm>
          <a:graphic>
            <a:graphicData uri="http://schemas.openxmlformats.org/presentationml/2006/ole">
              <mc:AlternateContent xmlns:mc="http://schemas.openxmlformats.org/markup-compatibility/2006">
                <mc:Choice xmlns:v="urn:schemas-microsoft-com:vml" Requires="v">
                  <p:oleObj spid="_x0000_s33216" r:id="rId16" imgW="2616200" imgH="558800" progId="Equation.DSMT4">
                    <p:embed/>
                  </p:oleObj>
                </mc:Choice>
                <mc:Fallback>
                  <p:oleObj r:id="rId16" imgW="2616200" imgH="558800" progId="Equation.DSMT4">
                    <p:embed/>
                    <p:pic>
                      <p:nvPicPr>
                        <p:cNvPr id="0" name="图片 3360"/>
                        <p:cNvPicPr/>
                        <p:nvPr/>
                      </p:nvPicPr>
                      <p:blipFill>
                        <a:blip r:embed="rId17"/>
                        <a:stretch>
                          <a:fillRect/>
                        </a:stretch>
                      </p:blipFill>
                      <p:spPr>
                        <a:xfrm>
                          <a:off x="2090" y="2326"/>
                          <a:ext cx="2818" cy="603"/>
                        </a:xfrm>
                        <a:prstGeom prst="rect">
                          <a:avLst/>
                        </a:prstGeom>
                        <a:noFill/>
                        <a:ln w="38100">
                          <a:noFill/>
                          <a:miter/>
                        </a:ln>
                      </p:spPr>
                    </p:pic>
                  </p:oleObj>
                </mc:Fallback>
              </mc:AlternateContent>
            </a:graphicData>
          </a:graphic>
        </p:graphicFrame>
        <p:graphicFrame>
          <p:nvGraphicFramePr>
            <p:cNvPr id="316468" name="对象 316467"/>
            <p:cNvGraphicFramePr/>
            <p:nvPr/>
          </p:nvGraphicFramePr>
          <p:xfrm>
            <a:off x="2338" y="1572"/>
            <a:ext cx="993" cy="419"/>
          </p:xfrm>
          <a:graphic>
            <a:graphicData uri="http://schemas.openxmlformats.org/presentationml/2006/ole">
              <mc:AlternateContent xmlns:mc="http://schemas.openxmlformats.org/markup-compatibility/2006">
                <mc:Choice xmlns:v="urn:schemas-microsoft-com:vml" Requires="v">
                  <p:oleObj spid="_x0000_s33217" r:id="rId18" imgW="989965" imgH="419100" progId="Equation.DSMT4">
                    <p:embed/>
                  </p:oleObj>
                </mc:Choice>
                <mc:Fallback>
                  <p:oleObj r:id="rId18" imgW="989965" imgH="419100" progId="Equation.DSMT4">
                    <p:embed/>
                    <p:pic>
                      <p:nvPicPr>
                        <p:cNvPr id="0" name="图片 3363"/>
                        <p:cNvPicPr/>
                        <p:nvPr/>
                      </p:nvPicPr>
                      <p:blipFill>
                        <a:blip r:embed="rId19"/>
                        <a:stretch>
                          <a:fillRect/>
                        </a:stretch>
                      </p:blipFill>
                      <p:spPr>
                        <a:xfrm>
                          <a:off x="2338" y="1572"/>
                          <a:ext cx="993" cy="419"/>
                        </a:xfrm>
                        <a:prstGeom prst="rect">
                          <a:avLst/>
                        </a:prstGeom>
                        <a:noFill/>
                        <a:ln w="38100">
                          <a:noFill/>
                          <a:miter/>
                        </a:ln>
                      </p:spPr>
                    </p:pic>
                  </p:oleObj>
                </mc:Fallback>
              </mc:AlternateContent>
            </a:graphicData>
          </a:graphic>
        </p:graphicFrame>
        <p:graphicFrame>
          <p:nvGraphicFramePr>
            <p:cNvPr id="316469" name="对象 316468"/>
            <p:cNvGraphicFramePr/>
            <p:nvPr>
              <p:extLst>
                <p:ext uri="{D42A27DB-BD31-4B8C-83A1-F6EECF244321}">
                  <p14:modId xmlns:p14="http://schemas.microsoft.com/office/powerpoint/2010/main" val="3473683468"/>
                </p:ext>
              </p:extLst>
            </p:nvPr>
          </p:nvGraphicFramePr>
          <p:xfrm>
            <a:off x="2363" y="1927"/>
            <a:ext cx="2192" cy="454"/>
          </p:xfrm>
          <a:graphic>
            <a:graphicData uri="http://schemas.openxmlformats.org/presentationml/2006/ole">
              <mc:AlternateContent xmlns:mc="http://schemas.openxmlformats.org/markup-compatibility/2006">
                <mc:Choice xmlns:v="urn:schemas-microsoft-com:vml" Requires="v">
                  <p:oleObj spid="_x0000_s33218" r:id="rId20" imgW="2576830" imgH="533400" progId="Equation.DSMT4">
                    <p:embed/>
                  </p:oleObj>
                </mc:Choice>
                <mc:Fallback>
                  <p:oleObj r:id="rId20" imgW="2576830" imgH="533400" progId="Equation.DSMT4">
                    <p:embed/>
                    <p:pic>
                      <p:nvPicPr>
                        <p:cNvPr id="0" name="图片 3362"/>
                        <p:cNvPicPr/>
                        <p:nvPr/>
                      </p:nvPicPr>
                      <p:blipFill>
                        <a:blip r:embed="rId21"/>
                        <a:stretch>
                          <a:fillRect/>
                        </a:stretch>
                      </p:blipFill>
                      <p:spPr>
                        <a:xfrm>
                          <a:off x="2363" y="1927"/>
                          <a:ext cx="2192" cy="454"/>
                        </a:xfrm>
                        <a:prstGeom prst="rect">
                          <a:avLst/>
                        </a:prstGeom>
                        <a:noFill/>
                        <a:ln w="38100">
                          <a:noFill/>
                          <a:miter/>
                        </a:ln>
                      </p:spPr>
                    </p:pic>
                  </p:oleObj>
                </mc:Fallback>
              </mc:AlternateContent>
            </a:graphicData>
          </a:graphic>
        </p:graphicFrame>
      </p:grpSp>
      <p:sp>
        <p:nvSpPr>
          <p:cNvPr id="316470" name="文本框 316469"/>
          <p:cNvSpPr txBox="1"/>
          <p:nvPr/>
        </p:nvSpPr>
        <p:spPr>
          <a:xfrm>
            <a:off x="2247900" y="3575050"/>
            <a:ext cx="17081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33CC"/>
                </a:solidFill>
                <a:latin typeface="Times New Roman" panose="02020603050405020304" pitchFamily="18" charset="0"/>
              </a:rPr>
              <a:t>相量形式：</a:t>
            </a:r>
            <a:endParaRPr lang="zh-CN" altLang="en-US" b="1">
              <a:solidFill>
                <a:srgbClr val="FF33CC"/>
              </a:solidFill>
              <a:latin typeface="Times New Roman" panose="02020603050405020304" pitchFamily="18" charset="0"/>
            </a:endParaRPr>
          </a:p>
        </p:txBody>
      </p:sp>
      <p:grpSp>
        <p:nvGrpSpPr>
          <p:cNvPr id="316471" name="组合 316470"/>
          <p:cNvGrpSpPr/>
          <p:nvPr/>
        </p:nvGrpSpPr>
        <p:grpSpPr>
          <a:xfrm>
            <a:off x="4229100" y="5978525"/>
            <a:ext cx="3562350" cy="20638"/>
            <a:chOff x="2664" y="2954"/>
            <a:chExt cx="2244" cy="13"/>
          </a:xfrm>
        </p:grpSpPr>
        <p:sp>
          <p:nvSpPr>
            <p:cNvPr id="316472" name="直接连接符 316471"/>
            <p:cNvSpPr/>
            <p:nvPr/>
          </p:nvSpPr>
          <p:spPr>
            <a:xfrm>
              <a:off x="2664" y="2954"/>
              <a:ext cx="252" cy="0"/>
            </a:xfrm>
            <a:prstGeom prst="line">
              <a:avLst/>
            </a:prstGeom>
            <a:ln w="19050" cap="flat" cmpd="sng">
              <a:solidFill>
                <a:srgbClr val="FF0000"/>
              </a:solidFill>
              <a:prstDash val="solid"/>
              <a:headEnd type="none" w="med" len="med"/>
              <a:tailEnd type="none" w="med" len="med"/>
            </a:ln>
          </p:spPr>
        </p:sp>
        <p:sp>
          <p:nvSpPr>
            <p:cNvPr id="316473" name="直接连接符 316472"/>
            <p:cNvSpPr/>
            <p:nvPr/>
          </p:nvSpPr>
          <p:spPr>
            <a:xfrm>
              <a:off x="4203" y="2967"/>
              <a:ext cx="705" cy="0"/>
            </a:xfrm>
            <a:prstGeom prst="line">
              <a:avLst/>
            </a:prstGeom>
            <a:ln w="19050" cap="flat" cmpd="sng">
              <a:solidFill>
                <a:srgbClr val="FF0000"/>
              </a:solidFill>
              <a:prstDash val="solid"/>
              <a:headEnd type="none" w="med" len="med"/>
              <a:tailEnd type="none" w="med" len="med"/>
            </a:ln>
          </p:spPr>
        </p:sp>
      </p:grpSp>
      <p:sp>
        <p:nvSpPr>
          <p:cNvPr id="316474" name="直接连接符 316473"/>
          <p:cNvSpPr/>
          <p:nvPr/>
        </p:nvSpPr>
        <p:spPr>
          <a:xfrm flipH="1" flipV="1">
            <a:off x="2536032" y="5086620"/>
            <a:ext cx="1502280" cy="325168"/>
          </a:xfrm>
          <a:prstGeom prst="line">
            <a:avLst/>
          </a:prstGeom>
          <a:ln w="19050" cap="flat" cmpd="sng">
            <a:solidFill>
              <a:srgbClr val="FF0000"/>
            </a:solidFill>
            <a:prstDash val="solid"/>
            <a:headEnd type="triangle" w="med" len="med"/>
            <a:tailEnd type="triangle" w="med" len="med"/>
          </a:ln>
        </p:spPr>
      </p:sp>
      <p:sp>
        <p:nvSpPr>
          <p:cNvPr id="316475" name="矩形 316474"/>
          <p:cNvSpPr/>
          <p:nvPr/>
        </p:nvSpPr>
        <p:spPr>
          <a:xfrm>
            <a:off x="1938338" y="349250"/>
            <a:ext cx="5300662" cy="519113"/>
          </a:xfrm>
          <a:prstGeom prst="rect">
            <a:avLst/>
          </a:prstGeom>
          <a:solidFill>
            <a:srgbClr val="CC99FF"/>
          </a:solidFill>
          <a:ln w="19050">
            <a:noFill/>
          </a:ln>
        </p:spPr>
        <p:txBody>
          <a:bodyPr anchor="ctr">
            <a:spAutoFit/>
          </a:bodyPr>
          <a:lstStyle/>
          <a:p>
            <a:pPr>
              <a:spcBef>
                <a:spcPct val="0"/>
              </a:spcBef>
            </a:pPr>
            <a:r>
              <a:rPr lang="en-US" altLang="zh-CN" sz="2800" b="1" dirty="0">
                <a:latin typeface="Times New Roman" panose="02020603050405020304" pitchFamily="18" charset="0"/>
              </a:rPr>
              <a:t>4. 3. 3 </a:t>
            </a:r>
            <a:r>
              <a:rPr lang="zh-CN" altLang="en-US" sz="2800" b="1" dirty="0">
                <a:latin typeface="Times New Roman" panose="02020603050405020304" pitchFamily="18" charset="0"/>
              </a:rPr>
              <a:t>电容元件方程的相量形式</a:t>
            </a:r>
          </a:p>
        </p:txBody>
      </p:sp>
      <p:sp>
        <p:nvSpPr>
          <p:cNvPr id="316476" name="文本框 316475"/>
          <p:cNvSpPr txBox="1"/>
          <p:nvPr/>
        </p:nvSpPr>
        <p:spPr>
          <a:xfrm>
            <a:off x="309563" y="1200150"/>
            <a:ext cx="1697037" cy="457200"/>
          </a:xfrm>
          <a:prstGeom prst="rect">
            <a:avLst/>
          </a:prstGeom>
          <a:noFill/>
          <a:ln w="9525">
            <a:noFill/>
          </a:ln>
        </p:spPr>
        <p:txBody>
          <a:bodyPr>
            <a:spAutoFit/>
          </a:bodyPr>
          <a:lstStyle/>
          <a:p>
            <a:pPr eaLnBrk="1" hangingPunct="1">
              <a:spcBef>
                <a:spcPct val="0"/>
              </a:spcBef>
            </a:pPr>
            <a:r>
              <a:rPr lang="zh-CN" altLang="en-US" b="1" dirty="0">
                <a:solidFill>
                  <a:srgbClr val="FF0000"/>
                </a:solidFill>
                <a:latin typeface="Times New Roman" panose="02020603050405020304" pitchFamily="18" charset="0"/>
              </a:rPr>
              <a:t>一、特性</a:t>
            </a:r>
            <a:endParaRPr lang="zh-CN" altLang="en-US" b="1">
              <a:solidFill>
                <a:srgbClr val="FF0000"/>
              </a:solidFill>
              <a:latin typeface="Times New Roman" panose="02020603050405020304" pitchFamily="18" charset="0"/>
            </a:endParaRPr>
          </a:p>
        </p:txBody>
      </p:sp>
      <p:sp>
        <p:nvSpPr>
          <p:cNvPr id="46" name="文本框 45">
            <a:extLst>
              <a:ext uri="{FF2B5EF4-FFF2-40B4-BE49-F238E27FC236}">
                <a16:creationId xmlns:a16="http://schemas.microsoft.com/office/drawing/2014/main" id="{A4ECA9B9-8403-4DF4-8888-E37CA781F34E}"/>
              </a:ext>
            </a:extLst>
          </p:cNvPr>
          <p:cNvSpPr txBox="1"/>
          <p:nvPr/>
        </p:nvSpPr>
        <p:spPr>
          <a:xfrm>
            <a:off x="313819" y="5710508"/>
            <a:ext cx="1403350" cy="457200"/>
          </a:xfrm>
          <a:prstGeom prst="rect">
            <a:avLst/>
          </a:prstGeom>
          <a:noFill/>
          <a:ln w="9525">
            <a:noFill/>
          </a:ln>
        </p:spPr>
        <p:txBody>
          <a:bodyPr wrap="none" anchor="t">
            <a:spAutoFit/>
          </a:bodyPr>
          <a:lstStyle/>
          <a:p>
            <a:pPr eaLnBrk="1" hangingPunct="1">
              <a:spcBef>
                <a:spcPct val="0"/>
              </a:spcBef>
            </a:pPr>
            <a:r>
              <a:rPr lang="zh-CN" altLang="en-US" b="1" dirty="0">
                <a:solidFill>
                  <a:srgbClr val="6600FF"/>
                </a:solidFill>
                <a:latin typeface="Times New Roman" panose="02020603050405020304" pitchFamily="18" charset="0"/>
              </a:rPr>
              <a:t>相量模型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6476"/>
                                        </p:tgtEl>
                                        <p:attrNameLst>
                                          <p:attrName>style.visibility</p:attrName>
                                        </p:attrNameLst>
                                      </p:cBhvr>
                                      <p:to>
                                        <p:strVal val="visible"/>
                                      </p:to>
                                    </p:set>
                                    <p:anim calcmode="lin" valueType="num">
                                      <p:cBhvr additive="base">
                                        <p:cTn id="7" dur="500" fill="hold"/>
                                        <p:tgtEl>
                                          <p:spTgt spid="316476"/>
                                        </p:tgtEl>
                                        <p:attrNameLst>
                                          <p:attrName>ppt_x</p:attrName>
                                        </p:attrNameLst>
                                      </p:cBhvr>
                                      <p:tavLst>
                                        <p:tav tm="0">
                                          <p:val>
                                            <p:strVal val="0-#ppt_w/2"/>
                                          </p:val>
                                        </p:tav>
                                        <p:tav tm="100000">
                                          <p:val>
                                            <p:strVal val="#ppt_x"/>
                                          </p:val>
                                        </p:tav>
                                      </p:tavLst>
                                    </p:anim>
                                    <p:anim calcmode="lin" valueType="num">
                                      <p:cBhvr additive="base">
                                        <p:cTn id="8" dur="500" fill="hold"/>
                                        <p:tgtEl>
                                          <p:spTgt spid="3164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6434"/>
                                        </p:tgtEl>
                                        <p:attrNameLst>
                                          <p:attrName>style.visibility</p:attrName>
                                        </p:attrNameLst>
                                      </p:cBhvr>
                                      <p:to>
                                        <p:strVal val="visible"/>
                                      </p:to>
                                    </p:set>
                                    <p:anim calcmode="lin" valueType="num">
                                      <p:cBhvr additive="base">
                                        <p:cTn id="13" dur="500" fill="hold"/>
                                        <p:tgtEl>
                                          <p:spTgt spid="316434"/>
                                        </p:tgtEl>
                                        <p:attrNameLst>
                                          <p:attrName>ppt_x</p:attrName>
                                        </p:attrNameLst>
                                      </p:cBhvr>
                                      <p:tavLst>
                                        <p:tav tm="0">
                                          <p:val>
                                            <p:strVal val="0-#ppt_w/2"/>
                                          </p:val>
                                        </p:tav>
                                        <p:tav tm="100000">
                                          <p:val>
                                            <p:strVal val="#ppt_x"/>
                                          </p:val>
                                        </p:tav>
                                      </p:tavLst>
                                    </p:anim>
                                    <p:anim calcmode="lin" valueType="num">
                                      <p:cBhvr additive="base">
                                        <p:cTn id="14" dur="500" fill="hold"/>
                                        <p:tgtEl>
                                          <p:spTgt spid="3164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6419"/>
                                        </p:tgtEl>
                                        <p:attrNameLst>
                                          <p:attrName>style.visibility</p:attrName>
                                        </p:attrNameLst>
                                      </p:cBhvr>
                                      <p:to>
                                        <p:strVal val="visible"/>
                                      </p:to>
                                    </p:set>
                                    <p:anim calcmode="lin" valueType="num">
                                      <p:cBhvr additive="base">
                                        <p:cTn id="19" dur="500" fill="hold"/>
                                        <p:tgtEl>
                                          <p:spTgt spid="316419"/>
                                        </p:tgtEl>
                                        <p:attrNameLst>
                                          <p:attrName>ppt_x</p:attrName>
                                        </p:attrNameLst>
                                      </p:cBhvr>
                                      <p:tavLst>
                                        <p:tav tm="0">
                                          <p:val>
                                            <p:strVal val="1+#ppt_w/2"/>
                                          </p:val>
                                        </p:tav>
                                        <p:tav tm="100000">
                                          <p:val>
                                            <p:strVal val="#ppt_x"/>
                                          </p:val>
                                        </p:tav>
                                      </p:tavLst>
                                    </p:anim>
                                    <p:anim calcmode="lin" valueType="num">
                                      <p:cBhvr additive="base">
                                        <p:cTn id="20" dur="500" fill="hold"/>
                                        <p:tgtEl>
                                          <p:spTgt spid="3164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16420"/>
                                        </p:tgtEl>
                                        <p:attrNameLst>
                                          <p:attrName>style.visibility</p:attrName>
                                        </p:attrNameLst>
                                      </p:cBhvr>
                                      <p:to>
                                        <p:strVal val="visible"/>
                                      </p:to>
                                    </p:set>
                                    <p:anim calcmode="lin" valueType="num">
                                      <p:cBhvr additive="base">
                                        <p:cTn id="25" dur="500" fill="hold"/>
                                        <p:tgtEl>
                                          <p:spTgt spid="316420"/>
                                        </p:tgtEl>
                                        <p:attrNameLst>
                                          <p:attrName>ppt_x</p:attrName>
                                        </p:attrNameLst>
                                      </p:cBhvr>
                                      <p:tavLst>
                                        <p:tav tm="0">
                                          <p:val>
                                            <p:strVal val="1+#ppt_w/2"/>
                                          </p:val>
                                        </p:tav>
                                        <p:tav tm="100000">
                                          <p:val>
                                            <p:strVal val="#ppt_x"/>
                                          </p:val>
                                        </p:tav>
                                      </p:tavLst>
                                    </p:anim>
                                    <p:anim calcmode="lin" valueType="num">
                                      <p:cBhvr additive="base">
                                        <p:cTn id="26" dur="500" fill="hold"/>
                                        <p:tgtEl>
                                          <p:spTgt spid="3164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16421"/>
                                        </p:tgtEl>
                                        <p:attrNameLst>
                                          <p:attrName>style.visibility</p:attrName>
                                        </p:attrNameLst>
                                      </p:cBhvr>
                                      <p:to>
                                        <p:strVal val="visible"/>
                                      </p:to>
                                    </p:set>
                                    <p:anim calcmode="lin" valueType="num">
                                      <p:cBhvr additive="base">
                                        <p:cTn id="31" dur="500" fill="hold"/>
                                        <p:tgtEl>
                                          <p:spTgt spid="316421"/>
                                        </p:tgtEl>
                                        <p:attrNameLst>
                                          <p:attrName>ppt_x</p:attrName>
                                        </p:attrNameLst>
                                      </p:cBhvr>
                                      <p:tavLst>
                                        <p:tav tm="0">
                                          <p:val>
                                            <p:strVal val="1+#ppt_w/2"/>
                                          </p:val>
                                        </p:tav>
                                        <p:tav tm="100000">
                                          <p:val>
                                            <p:strVal val="#ppt_x"/>
                                          </p:val>
                                        </p:tav>
                                      </p:tavLst>
                                    </p:anim>
                                    <p:anim calcmode="lin" valueType="num">
                                      <p:cBhvr additive="base">
                                        <p:cTn id="32" dur="500" fill="hold"/>
                                        <p:tgtEl>
                                          <p:spTgt spid="3164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64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16466"/>
                                        </p:tgtEl>
                                        <p:attrNameLst>
                                          <p:attrName>style.visibility</p:attrName>
                                        </p:attrNameLst>
                                      </p:cBhvr>
                                      <p:to>
                                        <p:strVal val="visible"/>
                                      </p:to>
                                    </p:set>
                                    <p:anim calcmode="lin" valueType="num">
                                      <p:cBhvr additive="base">
                                        <p:cTn id="41" dur="500" fill="hold"/>
                                        <p:tgtEl>
                                          <p:spTgt spid="316466"/>
                                        </p:tgtEl>
                                        <p:attrNameLst>
                                          <p:attrName>ppt_x</p:attrName>
                                        </p:attrNameLst>
                                      </p:cBhvr>
                                      <p:tavLst>
                                        <p:tav tm="0">
                                          <p:val>
                                            <p:strVal val="0-#ppt_w/2"/>
                                          </p:val>
                                        </p:tav>
                                        <p:tav tm="100000">
                                          <p:val>
                                            <p:strVal val="#ppt_x"/>
                                          </p:val>
                                        </p:tav>
                                      </p:tavLst>
                                    </p:anim>
                                    <p:anim calcmode="lin" valueType="num">
                                      <p:cBhvr additive="base">
                                        <p:cTn id="42" dur="500" fill="hold"/>
                                        <p:tgtEl>
                                          <p:spTgt spid="31646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16471"/>
                                        </p:tgtEl>
                                        <p:attrNameLst>
                                          <p:attrName>style.visibility</p:attrName>
                                        </p:attrNameLst>
                                      </p:cBhvr>
                                      <p:to>
                                        <p:strVal val="visible"/>
                                      </p:to>
                                    </p:set>
                                    <p:anim calcmode="lin" valueType="num">
                                      <p:cBhvr additive="base">
                                        <p:cTn id="47" dur="500" fill="hold"/>
                                        <p:tgtEl>
                                          <p:spTgt spid="316471"/>
                                        </p:tgtEl>
                                        <p:attrNameLst>
                                          <p:attrName>ppt_x</p:attrName>
                                        </p:attrNameLst>
                                      </p:cBhvr>
                                      <p:tavLst>
                                        <p:tav tm="0">
                                          <p:val>
                                            <p:strVal val="0-#ppt_w/2"/>
                                          </p:val>
                                        </p:tav>
                                        <p:tav tm="100000">
                                          <p:val>
                                            <p:strVal val="#ppt_x"/>
                                          </p:val>
                                        </p:tav>
                                      </p:tavLst>
                                    </p:anim>
                                    <p:anim calcmode="lin" valueType="num">
                                      <p:cBhvr additive="base">
                                        <p:cTn id="48" dur="500" fill="hold"/>
                                        <p:tgtEl>
                                          <p:spTgt spid="31647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316474"/>
                                        </p:tgtEl>
                                        <p:attrNameLst>
                                          <p:attrName>style.visibility</p:attrName>
                                        </p:attrNameLst>
                                      </p:cBhvr>
                                      <p:to>
                                        <p:strVal val="visible"/>
                                      </p:to>
                                    </p:set>
                                    <p:anim calcmode="lin" valueType="num">
                                      <p:cBhvr additive="base">
                                        <p:cTn id="53" dur="500" fill="hold"/>
                                        <p:tgtEl>
                                          <p:spTgt spid="316474"/>
                                        </p:tgtEl>
                                        <p:attrNameLst>
                                          <p:attrName>ppt_x</p:attrName>
                                        </p:attrNameLst>
                                      </p:cBhvr>
                                      <p:tavLst>
                                        <p:tav tm="0">
                                          <p:val>
                                            <p:strVal val="0-#ppt_w/2"/>
                                          </p:val>
                                        </p:tav>
                                        <p:tav tm="100000">
                                          <p:val>
                                            <p:strVal val="#ppt_x"/>
                                          </p:val>
                                        </p:tav>
                                      </p:tavLst>
                                    </p:anim>
                                    <p:anim calcmode="lin" valueType="num">
                                      <p:cBhvr additive="base">
                                        <p:cTn id="54" dur="500" fill="hold"/>
                                        <p:tgtEl>
                                          <p:spTgt spid="316474"/>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316449"/>
                                        </p:tgtEl>
                                        <p:attrNameLst>
                                          <p:attrName>style.visibility</p:attrName>
                                        </p:attrNameLst>
                                      </p:cBhvr>
                                      <p:to>
                                        <p:strVal val="visible"/>
                                      </p:to>
                                    </p:set>
                                    <p:anim calcmode="lin" valueType="num">
                                      <p:cBhvr additive="base">
                                        <p:cTn id="59" dur="500" fill="hold"/>
                                        <p:tgtEl>
                                          <p:spTgt spid="316449"/>
                                        </p:tgtEl>
                                        <p:attrNameLst>
                                          <p:attrName>ppt_x</p:attrName>
                                        </p:attrNameLst>
                                      </p:cBhvr>
                                      <p:tavLst>
                                        <p:tav tm="0">
                                          <p:val>
                                            <p:strVal val="0-#ppt_w/2"/>
                                          </p:val>
                                        </p:tav>
                                        <p:tav tm="100000">
                                          <p:val>
                                            <p:strVal val="#ppt_x"/>
                                          </p:val>
                                        </p:tav>
                                      </p:tavLst>
                                    </p:anim>
                                    <p:anim calcmode="lin" valueType="num">
                                      <p:cBhvr additive="base">
                                        <p:cTn id="60" dur="500" fill="hold"/>
                                        <p:tgtEl>
                                          <p:spTgt spid="316449"/>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2" presetClass="entr" presetSubtype="8" fill="hold" grpId="0" nodeType="afterEffect">
                                  <p:stCondLst>
                                    <p:cond delay="0"/>
                                  </p:stCondLst>
                                  <p:childTnLst>
                                    <p:set>
                                      <p:cBhvr>
                                        <p:cTn id="63" dur="1" fill="hold">
                                          <p:stCondLst>
                                            <p:cond delay="0"/>
                                          </p:stCondLst>
                                        </p:cTn>
                                        <p:tgtEl>
                                          <p:spTgt spid="46"/>
                                        </p:tgtEl>
                                        <p:attrNameLst>
                                          <p:attrName>style.visibility</p:attrName>
                                        </p:attrNameLst>
                                      </p:cBhvr>
                                      <p:to>
                                        <p:strVal val="visible"/>
                                      </p:to>
                                    </p:set>
                                    <p:anim calcmode="lin" valueType="num">
                                      <p:cBhvr additive="base">
                                        <p:cTn id="64" dur="500" fill="hold"/>
                                        <p:tgtEl>
                                          <p:spTgt spid="46"/>
                                        </p:tgtEl>
                                        <p:attrNameLst>
                                          <p:attrName>ppt_x</p:attrName>
                                        </p:attrNameLst>
                                      </p:cBhvr>
                                      <p:tavLst>
                                        <p:tav tm="0">
                                          <p:val>
                                            <p:strVal val="0-#ppt_w/2"/>
                                          </p:val>
                                        </p:tav>
                                        <p:tav tm="100000">
                                          <p:val>
                                            <p:strVal val="#ppt_x"/>
                                          </p:val>
                                        </p:tav>
                                      </p:tavLst>
                                    </p:anim>
                                    <p:anim calcmode="lin" valueType="num">
                                      <p:cBhvr additive="base">
                                        <p:cTn id="65"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70" grpId="0"/>
      <p:bldP spid="316476" grpId="0"/>
      <p:bldP spid="4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1" name="文本框 331780"/>
          <p:cNvSpPr txBox="1"/>
          <p:nvPr/>
        </p:nvSpPr>
        <p:spPr>
          <a:xfrm>
            <a:off x="1090717" y="831511"/>
            <a:ext cx="3352800"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有效值关系： </a:t>
            </a:r>
            <a:r>
              <a:rPr lang="en-US" altLang="zh-CN" b="1" i="1" dirty="0">
                <a:latin typeface="Times New Roman" panose="02020603050405020304" pitchFamily="18" charset="0"/>
              </a:rPr>
              <a:t>I</a:t>
            </a:r>
            <a:r>
              <a:rPr lang="en-US" altLang="zh-CN" b="1" i="1" baseline="-25000" dirty="0">
                <a:latin typeface="Times New Roman" panose="02020603050405020304" pitchFamily="18" charset="0"/>
              </a:rPr>
              <a:t>C</a:t>
            </a:r>
            <a:r>
              <a:rPr lang="en-US" altLang="zh-CN" b="1" dirty="0">
                <a:latin typeface="Times New Roman" panose="02020603050405020304" pitchFamily="18" charset="0"/>
              </a:rPr>
              <a:t>=</a:t>
            </a:r>
            <a:r>
              <a:rPr lang="en-US" altLang="zh-CN" b="1" i="1" dirty="0">
                <a:latin typeface="Symbol" panose="05050102010706020507" pitchFamily="18" charset="2"/>
              </a:rPr>
              <a:t>w </a:t>
            </a:r>
            <a:r>
              <a:rPr lang="en-US" altLang="zh-CN" b="1" i="1" dirty="0">
                <a:latin typeface="Times New Roman" panose="02020603050405020304" pitchFamily="18" charset="0"/>
              </a:rPr>
              <a:t>CU</a:t>
            </a:r>
          </a:p>
        </p:txBody>
      </p:sp>
      <p:sp>
        <p:nvSpPr>
          <p:cNvPr id="331782" name="文本框 331781"/>
          <p:cNvSpPr txBox="1"/>
          <p:nvPr/>
        </p:nvSpPr>
        <p:spPr>
          <a:xfrm>
            <a:off x="1073943" y="1657350"/>
            <a:ext cx="3703638" cy="1004888"/>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相位关系：</a:t>
            </a:r>
            <a:r>
              <a:rPr lang="en-US" altLang="zh-CN" b="1" i="1" dirty="0">
                <a:latin typeface="Times New Roman" panose="02020603050405020304" pitchFamily="18" charset="0"/>
                <a:sym typeface="Symbol" panose="05050102010706020507" pitchFamily="18" charset="2"/>
              </a:rPr>
              <a:t></a:t>
            </a:r>
            <a:r>
              <a:rPr lang="en-US" altLang="zh-CN" b="1" i="1" baseline="-25000" dirty="0" err="1">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sym typeface="Symbol" panose="05050102010706020507" pitchFamily="18" charset="2"/>
              </a:rPr>
              <a:t>u</a:t>
            </a:r>
            <a:r>
              <a:rPr lang="en-US" altLang="zh-CN" b="1" dirty="0">
                <a:latin typeface="Times New Roman" panose="02020603050405020304" pitchFamily="18" charset="0"/>
                <a:sym typeface="Symbol" panose="05050102010706020507" pitchFamily="18" charset="2"/>
              </a:rPr>
              <a:t>+90°</a:t>
            </a:r>
            <a:r>
              <a:rPr lang="en-US" altLang="zh-CN" b="1" i="1" baseline="-25000" dirty="0">
                <a:latin typeface="Times New Roman" panose="02020603050405020304" pitchFamily="18" charset="0"/>
                <a:sym typeface="Symbol" panose="05050102010706020507" pitchFamily="18" charset="2"/>
              </a:rPr>
              <a:t>    </a:t>
            </a:r>
          </a:p>
          <a:p>
            <a:pPr eaLnBrk="1" hangingPunct="1"/>
            <a:r>
              <a:rPr lang="en-US" altLang="zh-CN" b="1" i="1" baseline="-25000"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i</a:t>
            </a:r>
            <a:r>
              <a:rPr lang="en-US" altLang="zh-CN" b="1" baseline="-25000" dirty="0" err="1">
                <a:latin typeface="Times New Roman" panose="02020603050405020304" pitchFamily="18" charset="0"/>
                <a:sym typeface="Symbol" panose="05050102010706020507" pitchFamily="18" charset="2"/>
              </a:rPr>
              <a:t>c</a:t>
            </a:r>
            <a:r>
              <a:rPr lang="en-US" altLang="zh-CN" b="1" i="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超前</a:t>
            </a:r>
            <a:r>
              <a:rPr lang="zh-CN" altLang="en-US" b="1" i="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u</a:t>
            </a:r>
            <a:r>
              <a:rPr lang="en-US" altLang="zh-CN" b="1" dirty="0">
                <a:latin typeface="Times New Roman" panose="02020603050405020304" pitchFamily="18" charset="0"/>
                <a:sym typeface="Symbol" panose="05050102010706020507" pitchFamily="18" charset="2"/>
              </a:rPr>
              <a:t> 90°)</a:t>
            </a:r>
            <a:endParaRPr lang="en-US" altLang="zh-CN" b="1" dirty="0">
              <a:latin typeface="Times New Roman" panose="02020603050405020304" pitchFamily="18" charset="0"/>
            </a:endParaRPr>
          </a:p>
        </p:txBody>
      </p:sp>
      <p:grpSp>
        <p:nvGrpSpPr>
          <p:cNvPr id="331783" name="组合 331782"/>
          <p:cNvGrpSpPr/>
          <p:nvPr/>
        </p:nvGrpSpPr>
        <p:grpSpPr>
          <a:xfrm>
            <a:off x="5217206" y="963613"/>
            <a:ext cx="2590800" cy="1447800"/>
            <a:chOff x="3936" y="2880"/>
            <a:chExt cx="1632" cy="912"/>
          </a:xfrm>
        </p:grpSpPr>
        <p:graphicFrame>
          <p:nvGraphicFramePr>
            <p:cNvPr id="331784" name="对象 331783"/>
            <p:cNvGraphicFramePr/>
            <p:nvPr/>
          </p:nvGraphicFramePr>
          <p:xfrm>
            <a:off x="5367" y="2880"/>
            <a:ext cx="201" cy="248"/>
          </p:xfrm>
          <a:graphic>
            <a:graphicData uri="http://schemas.openxmlformats.org/presentationml/2006/ole">
              <mc:AlternateContent xmlns:mc="http://schemas.openxmlformats.org/markup-compatibility/2006">
                <mc:Choice xmlns:v="urn:schemas-microsoft-com:vml" Requires="v">
                  <p:oleObj spid="_x0000_s34119" r:id="rId3" imgW="165100" imgH="203200" progId="Equation.DSMT4">
                    <p:embed/>
                  </p:oleObj>
                </mc:Choice>
                <mc:Fallback>
                  <p:oleObj r:id="rId3" imgW="165100" imgH="203200" progId="Equation.DSMT4">
                    <p:embed/>
                    <p:pic>
                      <p:nvPicPr>
                        <p:cNvPr id="0" name="图片 3367"/>
                        <p:cNvPicPr/>
                        <p:nvPr/>
                      </p:nvPicPr>
                      <p:blipFill>
                        <a:blip r:embed="rId4"/>
                        <a:stretch>
                          <a:fillRect/>
                        </a:stretch>
                      </p:blipFill>
                      <p:spPr>
                        <a:xfrm>
                          <a:off x="5367" y="2880"/>
                          <a:ext cx="201" cy="248"/>
                        </a:xfrm>
                        <a:prstGeom prst="rect">
                          <a:avLst/>
                        </a:prstGeom>
                        <a:noFill/>
                        <a:ln w="38100">
                          <a:noFill/>
                          <a:miter/>
                        </a:ln>
                      </p:spPr>
                    </p:pic>
                  </p:oleObj>
                </mc:Fallback>
              </mc:AlternateContent>
            </a:graphicData>
          </a:graphic>
        </p:graphicFrame>
        <p:sp>
          <p:nvSpPr>
            <p:cNvPr id="331785" name="任意多边形 331784"/>
            <p:cNvSpPr/>
            <p:nvPr/>
          </p:nvSpPr>
          <p:spPr>
            <a:xfrm>
              <a:off x="4608" y="3024"/>
              <a:ext cx="768" cy="767"/>
            </a:xfrm>
            <a:custGeom>
              <a:avLst/>
              <a:gdLst/>
              <a:ahLst/>
              <a:cxnLst/>
              <a:rect l="0" t="0" r="0" b="0"/>
              <a:pathLst>
                <a:path w="624" h="624">
                  <a:moveTo>
                    <a:pt x="0" y="624"/>
                  </a:moveTo>
                  <a:lnTo>
                    <a:pt x="624" y="0"/>
                  </a:lnTo>
                </a:path>
              </a:pathLst>
            </a:custGeom>
            <a:noFill/>
            <a:ln w="28575" cap="flat" cmpd="sng">
              <a:solidFill>
                <a:srgbClr val="FF0000"/>
              </a:solidFill>
              <a:prstDash val="solid"/>
              <a:headEnd type="none" w="med" len="med"/>
              <a:tailEnd type="stealth" w="sm" len="med"/>
            </a:ln>
          </p:spPr>
          <p:txBody>
            <a:bodyPr/>
            <a:lstStyle/>
            <a:p>
              <a:endParaRPr lang="zh-CN" altLang="en-US"/>
            </a:p>
          </p:txBody>
        </p:sp>
        <p:sp>
          <p:nvSpPr>
            <p:cNvPr id="331786" name="直接连接符 331785"/>
            <p:cNvSpPr/>
            <p:nvPr/>
          </p:nvSpPr>
          <p:spPr>
            <a:xfrm rot="-5400000" flipV="1">
              <a:off x="4128" y="3311"/>
              <a:ext cx="479" cy="480"/>
            </a:xfrm>
            <a:prstGeom prst="line">
              <a:avLst/>
            </a:prstGeom>
            <a:ln w="28575" cap="flat" cmpd="sng">
              <a:solidFill>
                <a:srgbClr val="3333FF"/>
              </a:solidFill>
              <a:prstDash val="solid"/>
              <a:headEnd type="none" w="med" len="med"/>
              <a:tailEnd type="stealth" w="sm" len="med"/>
            </a:ln>
          </p:spPr>
        </p:sp>
        <p:graphicFrame>
          <p:nvGraphicFramePr>
            <p:cNvPr id="331787" name="对象 331786"/>
            <p:cNvGraphicFramePr/>
            <p:nvPr/>
          </p:nvGraphicFramePr>
          <p:xfrm>
            <a:off x="3936" y="3043"/>
            <a:ext cx="267" cy="317"/>
          </p:xfrm>
          <a:graphic>
            <a:graphicData uri="http://schemas.openxmlformats.org/presentationml/2006/ole">
              <mc:AlternateContent xmlns:mc="http://schemas.openxmlformats.org/markup-compatibility/2006">
                <mc:Choice xmlns:v="urn:schemas-microsoft-com:vml" Requires="v">
                  <p:oleObj spid="_x0000_s34120" r:id="rId5" imgW="203200" imgH="241300" progId="Equation.3">
                    <p:embed/>
                  </p:oleObj>
                </mc:Choice>
                <mc:Fallback>
                  <p:oleObj r:id="rId5" imgW="203200" imgH="241300" progId="Equation.3">
                    <p:embed/>
                    <p:pic>
                      <p:nvPicPr>
                        <p:cNvPr id="0" name="图片 3369"/>
                        <p:cNvPicPr/>
                        <p:nvPr/>
                      </p:nvPicPr>
                      <p:blipFill>
                        <a:blip r:embed="rId6"/>
                        <a:stretch>
                          <a:fillRect/>
                        </a:stretch>
                      </p:blipFill>
                      <p:spPr>
                        <a:xfrm>
                          <a:off x="3936" y="3043"/>
                          <a:ext cx="267" cy="317"/>
                        </a:xfrm>
                        <a:prstGeom prst="rect">
                          <a:avLst/>
                        </a:prstGeom>
                        <a:noFill/>
                        <a:ln w="38100">
                          <a:noFill/>
                          <a:miter/>
                        </a:ln>
                      </p:spPr>
                    </p:pic>
                  </p:oleObj>
                </mc:Fallback>
              </mc:AlternateContent>
            </a:graphicData>
          </a:graphic>
        </p:graphicFrame>
        <p:sp>
          <p:nvSpPr>
            <p:cNvPr id="331788" name="直接连接符 331787"/>
            <p:cNvSpPr/>
            <p:nvPr/>
          </p:nvSpPr>
          <p:spPr>
            <a:xfrm>
              <a:off x="4608" y="3791"/>
              <a:ext cx="912" cy="1"/>
            </a:xfrm>
            <a:prstGeom prst="line">
              <a:avLst/>
            </a:prstGeom>
            <a:ln w="9525" cap="flat" cmpd="sng">
              <a:solidFill>
                <a:schemeClr val="tx1"/>
              </a:solidFill>
              <a:prstDash val="solid"/>
              <a:headEnd type="none" w="med" len="med"/>
              <a:tailEnd type="none" w="med" len="med"/>
            </a:ln>
          </p:spPr>
        </p:sp>
        <p:sp>
          <p:nvSpPr>
            <p:cNvPr id="331789" name="任意多边形 331788"/>
            <p:cNvSpPr/>
            <p:nvPr/>
          </p:nvSpPr>
          <p:spPr>
            <a:xfrm>
              <a:off x="4737" y="3660"/>
              <a:ext cx="82" cy="131"/>
            </a:xfrm>
            <a:custGeom>
              <a:avLst/>
              <a:gdLst/>
              <a:ahLst/>
              <a:cxnLst/>
              <a:rect l="0" t="0" r="0" b="0"/>
              <a:pathLst>
                <a:path w="82" h="129">
                  <a:moveTo>
                    <a:pt x="0" y="0"/>
                  </a:moveTo>
                  <a:cubicBezTo>
                    <a:pt x="6" y="4"/>
                    <a:pt x="26" y="12"/>
                    <a:pt x="39" y="24"/>
                  </a:cubicBezTo>
                  <a:cubicBezTo>
                    <a:pt x="52" y="36"/>
                    <a:pt x="68" y="54"/>
                    <a:pt x="75" y="72"/>
                  </a:cubicBezTo>
                  <a:cubicBezTo>
                    <a:pt x="82" y="90"/>
                    <a:pt x="80" y="117"/>
                    <a:pt x="81" y="129"/>
                  </a:cubicBezTo>
                </a:path>
              </a:pathLst>
            </a:custGeom>
            <a:noFill/>
            <a:ln w="9525" cap="flat" cmpd="sng">
              <a:solidFill>
                <a:schemeClr val="tx1">
                  <a:alpha val="100000"/>
                </a:schemeClr>
              </a:solidFill>
              <a:prstDash val="solid"/>
              <a:headEnd type="stealth" w="sm" len="med"/>
              <a:tailEnd type="none" w="med" len="med"/>
            </a:ln>
          </p:spPr>
          <p:txBody>
            <a:bodyPr/>
            <a:lstStyle/>
            <a:p>
              <a:endParaRPr lang="zh-CN" altLang="en-US"/>
            </a:p>
          </p:txBody>
        </p:sp>
        <p:sp>
          <p:nvSpPr>
            <p:cNvPr id="331790" name="文本框 331789"/>
            <p:cNvSpPr txBox="1"/>
            <p:nvPr/>
          </p:nvSpPr>
          <p:spPr>
            <a:xfrm>
              <a:off x="4800" y="3451"/>
              <a:ext cx="384" cy="288"/>
            </a:xfrm>
            <a:prstGeom prst="rect">
              <a:avLst/>
            </a:prstGeom>
            <a:noFill/>
            <a:ln w="9525">
              <a:noFill/>
            </a:ln>
          </p:spPr>
          <p:txBody>
            <a:bodyPr>
              <a:spAutoFit/>
            </a:bodyPr>
            <a:lstStyle/>
            <a:p>
              <a:pPr eaLnBrk="1" hangingPunct="1"/>
              <a:r>
                <a:rPr lang="en-US" altLang="zh-CN" b="1" i="1">
                  <a:latin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sym typeface="Symbol" panose="05050102010706020507" pitchFamily="18" charset="2"/>
                </a:rPr>
                <a:t>u</a:t>
              </a:r>
            </a:p>
          </p:txBody>
        </p:sp>
        <p:sp>
          <p:nvSpPr>
            <p:cNvPr id="331791" name="任意多边形 331790"/>
            <p:cNvSpPr/>
            <p:nvPr/>
          </p:nvSpPr>
          <p:spPr>
            <a:xfrm>
              <a:off x="4512" y="3590"/>
              <a:ext cx="192" cy="97"/>
            </a:xfrm>
            <a:custGeom>
              <a:avLst/>
              <a:gdLst/>
              <a:ahLst/>
              <a:cxnLst/>
              <a:rect l="0" t="0" r="0" b="0"/>
              <a:pathLst>
                <a:path w="192" h="96">
                  <a:moveTo>
                    <a:pt x="0" y="96"/>
                  </a:moveTo>
                  <a:lnTo>
                    <a:pt x="96" y="0"/>
                  </a:lnTo>
                  <a:lnTo>
                    <a:pt x="192" y="96"/>
                  </a:lnTo>
                </a:path>
              </a:pathLst>
            </a:custGeom>
            <a:noFill/>
            <a:ln w="952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331792" name="文本框 331791"/>
          <p:cNvSpPr txBox="1"/>
          <p:nvPr/>
        </p:nvSpPr>
        <p:spPr>
          <a:xfrm>
            <a:off x="925513" y="3362325"/>
            <a:ext cx="3109912" cy="1735138"/>
          </a:xfrm>
          <a:prstGeom prst="rect">
            <a:avLst/>
          </a:prstGeom>
          <a:noFill/>
          <a:ln w="9525">
            <a:noFill/>
          </a:ln>
        </p:spPr>
        <p:txBody>
          <a:bodyPr>
            <a:spAutoFit/>
          </a:bodyPr>
          <a:lstStyle/>
          <a:p>
            <a:pPr eaLnBrk="1" hangingPunct="1">
              <a:lnSpc>
                <a:spcPct val="150000"/>
              </a:lnSpc>
              <a:spcBef>
                <a:spcPct val="0"/>
              </a:spcBef>
            </a:pPr>
            <a:r>
              <a:rPr lang="zh-CN" altLang="en-US" b="1" dirty="0">
                <a:latin typeface="Times New Roman" panose="02020603050405020304" pitchFamily="18" charset="0"/>
              </a:rPr>
              <a:t>令</a:t>
            </a:r>
            <a:r>
              <a:rPr lang="en-US" altLang="zh-CN" b="1" i="1" dirty="0">
                <a:solidFill>
                  <a:srgbClr val="FF33CC"/>
                </a:solidFill>
                <a:latin typeface="Times New Roman" panose="02020603050405020304" pitchFamily="18" charset="0"/>
              </a:rPr>
              <a:t>X</a:t>
            </a:r>
            <a:r>
              <a:rPr lang="en-US" altLang="zh-CN" b="1" i="1" baseline="-25000" dirty="0">
                <a:solidFill>
                  <a:srgbClr val="FF33CC"/>
                </a:solidFill>
                <a:latin typeface="Times New Roman" panose="02020603050405020304" pitchFamily="18" charset="0"/>
              </a:rPr>
              <a:t>C</a:t>
            </a:r>
            <a:r>
              <a:rPr lang="en-US" altLang="zh-CN" b="1" dirty="0">
                <a:latin typeface="Times New Roman" panose="02020603050405020304" pitchFamily="18" charset="0"/>
              </a:rPr>
              <a:t>=</a:t>
            </a:r>
            <a:r>
              <a:rPr lang="en-US" altLang="zh-CN" b="1" dirty="0">
                <a:solidFill>
                  <a:srgbClr val="FF33CC"/>
                </a:solidFill>
                <a:latin typeface="Times New Roman" panose="02020603050405020304" pitchFamily="18" charset="0"/>
              </a:rPr>
              <a:t>1/</a:t>
            </a:r>
            <a:r>
              <a:rPr lang="en-US" altLang="zh-CN" b="1" i="1" dirty="0">
                <a:solidFill>
                  <a:srgbClr val="FF33CC"/>
                </a:solidFill>
                <a:latin typeface="Symbol" panose="05050102010706020507" pitchFamily="18" charset="2"/>
              </a:rPr>
              <a:t>w </a:t>
            </a:r>
            <a:r>
              <a:rPr lang="en-US" altLang="zh-CN" b="1" i="1" dirty="0">
                <a:solidFill>
                  <a:srgbClr val="FF33CC"/>
                </a:solidFill>
                <a:latin typeface="Times New Roman" panose="02020603050405020304" pitchFamily="18" charset="0"/>
              </a:rPr>
              <a:t>C</a:t>
            </a:r>
            <a:r>
              <a:rPr lang="zh-CN" altLang="en-US" b="1" dirty="0">
                <a:latin typeface="Times New Roman" panose="02020603050405020304" pitchFamily="18" charset="0"/>
              </a:rPr>
              <a:t>， 称为容性电抗，简称</a:t>
            </a:r>
            <a:r>
              <a:rPr lang="zh-CN" altLang="en-US" b="1" dirty="0">
                <a:solidFill>
                  <a:schemeClr val="accent2"/>
                </a:solidFill>
                <a:latin typeface="Times New Roman" panose="02020603050405020304" pitchFamily="18" charset="0"/>
              </a:rPr>
              <a:t>容抗</a:t>
            </a:r>
            <a:r>
              <a:rPr lang="zh-CN" altLang="en-US" b="1" dirty="0">
                <a:latin typeface="Times New Roman" panose="02020603050405020304" pitchFamily="18" charset="0"/>
              </a:rPr>
              <a:t>，单位为 </a:t>
            </a:r>
            <a:r>
              <a:rPr lang="zh-CN" altLang="zh-CN" b="1" dirty="0">
                <a:latin typeface="Symbol" panose="05050102010706020507" pitchFamily="18" charset="2"/>
              </a:rPr>
              <a:t>W(欧姆)</a:t>
            </a:r>
          </a:p>
        </p:txBody>
      </p:sp>
      <p:grpSp>
        <p:nvGrpSpPr>
          <p:cNvPr id="331793" name="组合 331792"/>
          <p:cNvGrpSpPr/>
          <p:nvPr/>
        </p:nvGrpSpPr>
        <p:grpSpPr>
          <a:xfrm>
            <a:off x="4421187" y="3060700"/>
            <a:ext cx="1901824" cy="1865313"/>
            <a:chOff x="3282" y="-15"/>
            <a:chExt cx="1198" cy="1175"/>
          </a:xfrm>
        </p:grpSpPr>
        <mc:AlternateContent xmlns:mc="http://schemas.openxmlformats.org/markup-compatibility/2006" xmlns:a14="http://schemas.microsoft.com/office/drawing/2010/main">
          <mc:Choice Requires="a14">
            <p:graphicFrame>
              <p:nvGraphicFramePr>
                <p:cNvPr id="331794" name="对象 331793"/>
                <p:cNvGraphicFramePr/>
                <p:nvPr/>
              </p:nvGraphicFramePr>
              <p:xfrm>
                <a:off x="3293" y="632"/>
                <a:ext cx="206" cy="351"/>
              </p:xfrm>
              <a:graphic>
                <a:graphicData uri="http://schemas.openxmlformats.org/presentationml/2006/ole">
                  <mc:AlternateContent>
                    <mc:Choice xmlns:v="urn:schemas-microsoft-com:vml" Requires="v">
                      <p:oleObj spid="_x0000_s34121" r:id="rId7" imgW="165100" imgH="278765" progId="Equation.3">
                        <p:embed/>
                      </p:oleObj>
                    </mc:Choice>
                    <mc:Fallback>
                      <p:oleObj r:id="rId7" imgW="165100" imgH="278765" progId="Equation.3">
                        <p:embed/>
                        <p:pic>
                          <p:nvPicPr>
                            <p:cNvPr id="0" name="图片 3368"/>
                            <p:cNvPicPr/>
                            <p:nvPr/>
                          </p:nvPicPr>
                          <p:blipFill>
                            <a:blip r:embed="rId8"/>
                            <a:stretch>
                              <a:fillRect/>
                            </a:stretch>
                          </p:blipFill>
                          <p:spPr>
                            <a:xfrm>
                              <a:off x="3293" y="632"/>
                              <a:ext cx="206" cy="351"/>
                            </a:xfrm>
                            <a:prstGeom prst="rect">
                              <a:avLst/>
                            </a:prstGeom>
                            <a:noFill/>
                            <a:ln w="38100">
                              <a:noFill/>
                              <a:miter/>
                            </a:ln>
                          </p:spPr>
                        </p:pic>
                      </p:oleObj>
                    </mc:Fallback>
                  </mc:AlternateContent>
                </a:graphicData>
              </a:graphic>
            </p:graphicFrame>
          </mc:Choice>
          <mc:Fallback xmlns="">
            <p:graphicFrame>
              <p:nvGraphicFramePr>
                <p:cNvPr id="331794" name="对象 331793"/>
                <p:cNvGraphicFramePr/>
                <p:nvPr/>
              </p:nvGraphicFramePr>
              <p:xfrm>
                <a:off x="3293" y="632"/>
                <a:ext cx="206" cy="351"/>
              </p:xfrm>
              <a:graphic>
                <a:graphicData uri="http://schemas.openxmlformats.org/presentationml/2006/ole">
                  <mc:AlternateContent>
                    <mc:Choice xmlns:v="urn:schemas-microsoft-com:vml" Requires="v">
                      <p:oleObj spid="_x0000_s34105" r:id="rId9" imgW="165100" imgH="278765" progId="Equation.3">
                        <p:embed/>
                      </p:oleObj>
                    </mc:Choice>
                    <mc:Fallback>
                      <p:oleObj r:id="rId9" imgW="165100" imgH="278765" progId="Equation.3">
                        <p:embed/>
                        <p:pic>
                          <p:nvPicPr>
                            <p:cNvPr id="0" name="图片 3368"/>
                            <p:cNvPicPr/>
                            <p:nvPr/>
                          </p:nvPicPr>
                          <p:blipFill>
                            <a:blip r:embed="rId10"/>
                            <a:stretch>
                              <a:fillRect/>
                            </a:stretch>
                          </p:blipFill>
                          <p:spPr>
                            <a:xfrm>
                              <a:off x="3293" y="632"/>
                              <a:ext cx="206" cy="351"/>
                            </a:xfrm>
                            <a:prstGeom prst="rect">
                              <a:avLst/>
                            </a:prstGeom>
                            <a:noFill/>
                            <a:ln w="38100">
                              <a:noFill/>
                              <a:miter/>
                            </a:ln>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31795" name="对象 331794"/>
                <p:cNvGraphicFramePr/>
                <p:nvPr/>
              </p:nvGraphicFramePr>
              <p:xfrm>
                <a:off x="3398" y="-15"/>
                <a:ext cx="270" cy="384"/>
              </p:xfrm>
              <a:graphic>
                <a:graphicData uri="http://schemas.openxmlformats.org/presentationml/2006/ole">
                  <mc:AlternateContent>
                    <mc:Choice xmlns:v="urn:schemas-microsoft-com:vml" Requires="v">
                      <p:oleObj spid="_x0000_s34122" r:id="rId11" imgW="215900" imgH="304165" progId="Equation.3">
                        <p:embed/>
                      </p:oleObj>
                    </mc:Choice>
                    <mc:Fallback>
                      <p:oleObj r:id="rId11" imgW="215900" imgH="304165" progId="Equation.3">
                        <p:embed/>
                        <p:pic>
                          <p:nvPicPr>
                            <p:cNvPr id="0" name="图片 3366"/>
                            <p:cNvPicPr/>
                            <p:nvPr/>
                          </p:nvPicPr>
                          <p:blipFill>
                            <a:blip r:embed="rId12"/>
                            <a:stretch>
                              <a:fillRect/>
                            </a:stretch>
                          </p:blipFill>
                          <p:spPr>
                            <a:xfrm>
                              <a:off x="3398" y="-15"/>
                              <a:ext cx="270" cy="384"/>
                            </a:xfrm>
                            <a:prstGeom prst="rect">
                              <a:avLst/>
                            </a:prstGeom>
                            <a:noFill/>
                            <a:ln w="38100">
                              <a:noFill/>
                              <a:miter/>
                            </a:ln>
                          </p:spPr>
                        </p:pic>
                      </p:oleObj>
                    </mc:Fallback>
                  </mc:AlternateContent>
                </a:graphicData>
              </a:graphic>
            </p:graphicFrame>
          </mc:Choice>
          <mc:Fallback xmlns="">
            <p:graphicFrame>
              <p:nvGraphicFramePr>
                <p:cNvPr id="331795" name="对象 331794"/>
                <p:cNvGraphicFramePr/>
                <p:nvPr/>
              </p:nvGraphicFramePr>
              <p:xfrm>
                <a:off x="3398" y="-15"/>
                <a:ext cx="270" cy="384"/>
              </p:xfrm>
              <a:graphic>
                <a:graphicData uri="http://schemas.openxmlformats.org/presentationml/2006/ole">
                  <mc:AlternateContent>
                    <mc:Choice xmlns:v="urn:schemas-microsoft-com:vml" Requires="v">
                      <p:oleObj spid="_x0000_s34106" r:id="rId13" imgW="215900" imgH="304165" progId="Equation.3">
                        <p:embed/>
                      </p:oleObj>
                    </mc:Choice>
                    <mc:Fallback>
                      <p:oleObj r:id="rId13" imgW="215900" imgH="304165" progId="Equation.3">
                        <p:embed/>
                        <p:pic>
                          <p:nvPicPr>
                            <p:cNvPr id="0" name="图片 3366"/>
                            <p:cNvPicPr/>
                            <p:nvPr/>
                          </p:nvPicPr>
                          <p:blipFill>
                            <a:blip r:embed="rId14"/>
                            <a:stretch>
                              <a:fillRect/>
                            </a:stretch>
                          </p:blipFill>
                          <p:spPr>
                            <a:xfrm>
                              <a:off x="3398" y="-15"/>
                              <a:ext cx="270" cy="384"/>
                            </a:xfrm>
                            <a:prstGeom prst="rect">
                              <a:avLst/>
                            </a:prstGeom>
                            <a:noFill/>
                            <a:ln w="38100">
                              <a:noFill/>
                              <a:miter/>
                            </a:ln>
                          </p:spPr>
                        </p:pic>
                      </p:oleObj>
                    </mc:Fallback>
                  </mc:AlternateContent>
                </a:graphicData>
              </a:graphic>
            </p:graphicFrame>
          </mc:Fallback>
        </mc:AlternateContent>
        <p:sp>
          <p:nvSpPr>
            <p:cNvPr id="331796" name="任意多边形 331795"/>
            <p:cNvSpPr/>
            <p:nvPr/>
          </p:nvSpPr>
          <p:spPr>
            <a:xfrm>
              <a:off x="3993" y="416"/>
              <a:ext cx="1" cy="306"/>
            </a:xfrm>
            <a:custGeom>
              <a:avLst/>
              <a:gdLst/>
              <a:ahLst/>
              <a:cxnLst/>
              <a:rect l="0" t="0" r="0" b="0"/>
              <a:pathLst>
                <a:path w="1" h="306">
                  <a:moveTo>
                    <a:pt x="1" y="306"/>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31797" name="任意多边形 331796"/>
            <p:cNvSpPr/>
            <p:nvPr/>
          </p:nvSpPr>
          <p:spPr>
            <a:xfrm>
              <a:off x="3987" y="830"/>
              <a:ext cx="1" cy="312"/>
            </a:xfrm>
            <a:custGeom>
              <a:avLst/>
              <a:gdLst/>
              <a:ahLst/>
              <a:cxnLst/>
              <a:rect l="0" t="0" r="0" b="0"/>
              <a:pathLst>
                <a:path w="1" h="312">
                  <a:moveTo>
                    <a:pt x="1" y="0"/>
                  </a:moveTo>
                  <a:lnTo>
                    <a:pt x="0" y="312"/>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31798" name="任意多边形 331797"/>
            <p:cNvSpPr/>
            <p:nvPr/>
          </p:nvSpPr>
          <p:spPr>
            <a:xfrm>
              <a:off x="3417" y="416"/>
              <a:ext cx="576" cy="6"/>
            </a:xfrm>
            <a:custGeom>
              <a:avLst/>
              <a:gdLst/>
              <a:ahLst/>
              <a:cxnLst/>
              <a:rect l="0" t="0" r="0" b="0"/>
              <a:pathLst>
                <a:path w="576" h="6">
                  <a:moveTo>
                    <a:pt x="0" y="6"/>
                  </a:moveTo>
                  <a:lnTo>
                    <a:pt x="576"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31799" name="任意多边形 331798"/>
            <p:cNvSpPr/>
            <p:nvPr/>
          </p:nvSpPr>
          <p:spPr>
            <a:xfrm>
              <a:off x="3414" y="1136"/>
              <a:ext cx="570" cy="3"/>
            </a:xfrm>
            <a:custGeom>
              <a:avLst/>
              <a:gdLst/>
              <a:ahLst/>
              <a:cxnLst/>
              <a:rect l="0" t="0" r="0" b="0"/>
              <a:pathLst>
                <a:path w="570" h="3">
                  <a:moveTo>
                    <a:pt x="0" y="3"/>
                  </a:moveTo>
                  <a:lnTo>
                    <a:pt x="57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31800" name="直接连接符 331799"/>
            <p:cNvSpPr/>
            <p:nvPr/>
          </p:nvSpPr>
          <p:spPr>
            <a:xfrm>
              <a:off x="3397" y="344"/>
              <a:ext cx="288" cy="0"/>
            </a:xfrm>
            <a:prstGeom prst="line">
              <a:avLst/>
            </a:prstGeom>
            <a:ln w="9525" cap="flat" cmpd="sng">
              <a:solidFill>
                <a:srgbClr val="FF0000"/>
              </a:solidFill>
              <a:prstDash val="solid"/>
              <a:headEnd type="none" w="med" len="med"/>
              <a:tailEnd type="stealth" w="sm" len="med"/>
            </a:ln>
          </p:spPr>
        </p:sp>
        <p:sp>
          <p:nvSpPr>
            <p:cNvPr id="331801" name="椭圆 331800"/>
            <p:cNvSpPr/>
            <p:nvPr/>
          </p:nvSpPr>
          <p:spPr>
            <a:xfrm>
              <a:off x="3363" y="111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31802" name="椭圆 331801"/>
            <p:cNvSpPr/>
            <p:nvPr/>
          </p:nvSpPr>
          <p:spPr>
            <a:xfrm>
              <a:off x="3363" y="392"/>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331803" name="文本框 331802"/>
            <p:cNvSpPr txBox="1"/>
            <p:nvPr/>
          </p:nvSpPr>
          <p:spPr>
            <a:xfrm>
              <a:off x="3282" y="440"/>
              <a:ext cx="225" cy="288"/>
            </a:xfrm>
            <a:prstGeom prst="rect">
              <a:avLst/>
            </a:prstGeom>
            <a:noFill/>
            <a:ln w="9525">
              <a:noFill/>
            </a:ln>
          </p:spPr>
          <p:txBody>
            <a:bodyPr wrap="none" anchor="t">
              <a:spAutoFit/>
            </a:bodyPr>
            <a:lstStyle/>
            <a:p>
              <a:pPr eaLnBrk="1" hangingPunct="1"/>
              <a:r>
                <a:rPr lang="en-US" altLang="zh-CN" b="1">
                  <a:latin typeface="Times New Roman" panose="02020603050405020304" pitchFamily="18" charset="0"/>
                </a:rPr>
                <a:t>+</a:t>
              </a:r>
            </a:p>
          </p:txBody>
        </p:sp>
        <p:sp>
          <p:nvSpPr>
            <p:cNvPr id="331804" name="文本框 331803"/>
            <p:cNvSpPr txBox="1"/>
            <p:nvPr/>
          </p:nvSpPr>
          <p:spPr>
            <a:xfrm>
              <a:off x="3295" y="872"/>
              <a:ext cx="212" cy="288"/>
            </a:xfrm>
            <a:prstGeom prst="rect">
              <a:avLst/>
            </a:prstGeom>
            <a:noFill/>
            <a:ln w="9525">
              <a:noFill/>
            </a:ln>
          </p:spPr>
          <p:txBody>
            <a:bodyPr wrap="none" anchor="t">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sp>
          <p:nvSpPr>
            <p:cNvPr id="331805" name="直接连接符 331804"/>
            <p:cNvSpPr/>
            <p:nvPr/>
          </p:nvSpPr>
          <p:spPr>
            <a:xfrm>
              <a:off x="3868" y="728"/>
              <a:ext cx="240" cy="0"/>
            </a:xfrm>
            <a:prstGeom prst="line">
              <a:avLst/>
            </a:prstGeom>
            <a:ln w="28575" cap="flat" cmpd="sng">
              <a:solidFill>
                <a:schemeClr val="tx1"/>
              </a:solidFill>
              <a:prstDash val="solid"/>
              <a:headEnd type="none" w="med" len="med"/>
              <a:tailEnd type="none" w="med" len="med"/>
            </a:ln>
          </p:spPr>
        </p:sp>
        <p:sp>
          <p:nvSpPr>
            <p:cNvPr id="331806" name="直接连接符 331805"/>
            <p:cNvSpPr/>
            <p:nvPr/>
          </p:nvSpPr>
          <p:spPr>
            <a:xfrm>
              <a:off x="3868" y="824"/>
              <a:ext cx="240" cy="0"/>
            </a:xfrm>
            <a:prstGeom prst="line">
              <a:avLst/>
            </a:prstGeom>
            <a:ln w="28575" cap="flat" cmpd="sng">
              <a:solidFill>
                <a:schemeClr val="tx1"/>
              </a:solidFill>
              <a:prstDash val="solid"/>
              <a:headEnd type="none" w="med" len="med"/>
              <a:tailEnd type="none" w="med" len="med"/>
            </a:ln>
          </p:spPr>
        </p:sp>
        <mc:AlternateContent xmlns:mc="http://schemas.openxmlformats.org/markup-compatibility/2006">
          <mc:Choice xmlns:a14="http://schemas.microsoft.com/office/drawing/2010/main" Requires="a14">
            <p:sp>
              <p:nvSpPr>
                <p:cNvPr id="331807" name="对象 331806"/>
                <p:cNvSpPr txBox="1"/>
                <p:nvPr/>
              </p:nvSpPr>
              <p:spPr>
                <a:xfrm>
                  <a:off x="4156" y="641"/>
                  <a:ext cx="324" cy="306"/>
                </a:xfrm>
                <a:prstGeom prst="rect">
                  <a:avLst/>
                </a:prstGeom>
                <a:noFill/>
                <a:ln w="38100">
                  <a:noFill/>
                  <a:miter/>
                </a:ln>
              </p:spPr>
              <p:txBody>
                <a:bodyPr>
                  <a:normAutofit fontScale="62500" lnSpcReduction="20000"/>
                </a:bodyPr>
                <a:lstStyle/>
                <a:p>
                  <a:pPr/>
                  <a14:m>
                    <m:oMathPara xmlns:m="http://schemas.openxmlformats.org/officeDocument/2006/math">
                      <m:oMathParaPr>
                        <m:jc m:val="centerGroup"/>
                      </m:oMathParaPr>
                      <m:oMath xmlns:m="http://schemas.openxmlformats.org/officeDocument/2006/math">
                        <m:r>
                          <a:rPr lang="en-US" altLang="zh-CN"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𝒋</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𝑿</m:t>
                            </m:r>
                          </m:e>
                          <m:sub>
                            <m:r>
                              <a:rPr lang="zh-CN" altLang="en-US" b="1" i="1">
                                <a:solidFill>
                                  <a:srgbClr val="000000"/>
                                </a:solidFill>
                                <a:latin typeface="Cambria Math" panose="02040503050406030204" pitchFamily="18" charset="0"/>
                              </a:rPr>
                              <m:t>𝑪</m:t>
                            </m:r>
                          </m:sub>
                        </m:sSub>
                      </m:oMath>
                    </m:oMathPara>
                  </a14:m>
                  <a:endParaRPr lang="zh-CN" altLang="en-US" b="1" dirty="0"/>
                </a:p>
              </p:txBody>
            </p:sp>
          </mc:Choice>
          <mc:Fallback>
            <p:sp>
              <p:nvSpPr>
                <p:cNvPr id="331807" name="对象 331806"/>
                <p:cNvSpPr txBox="1">
                  <a:spLocks noRot="1" noChangeAspect="1" noMove="1" noResize="1" noEditPoints="1" noAdjustHandles="1" noChangeArrowheads="1" noChangeShapeType="1" noTextEdit="1"/>
                </p:cNvSpPr>
                <p:nvPr/>
              </p:nvSpPr>
              <p:spPr>
                <a:xfrm>
                  <a:off x="4156" y="641"/>
                  <a:ext cx="324" cy="306"/>
                </a:xfrm>
                <a:prstGeom prst="rect">
                  <a:avLst/>
                </a:prstGeom>
                <a:blipFill>
                  <a:blip r:embed="rId15"/>
                  <a:stretch>
                    <a:fillRect r="-11905"/>
                  </a:stretch>
                </a:blipFill>
                <a:ln w="38100">
                  <a:noFill/>
                  <a:miter/>
                </a:ln>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31808" name="对象 331807"/>
              <p:cNvSpPr txBox="1"/>
              <p:nvPr/>
            </p:nvSpPr>
            <p:spPr>
              <a:xfrm>
                <a:off x="6621463" y="3994150"/>
                <a:ext cx="1473200" cy="538163"/>
              </a:xfrm>
              <a:prstGeom prst="rect">
                <a:avLst/>
              </a:prstGeom>
              <a:noFill/>
              <a:ln w="38100">
                <a:noFill/>
                <a:miter/>
              </a:ln>
            </p:spPr>
            <p:txBody>
              <a:bodyPr>
                <a:normAutofit fontScale="92500"/>
              </a:bodyPr>
              <a:lstStyle/>
              <a:p>
                <a:pPr/>
                <a14:m>
                  <m:oMathPara xmlns:m="http://schemas.openxmlformats.org/officeDocument/2006/math">
                    <m:oMathParaPr>
                      <m:jc m:val="centerGroup"/>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𝑈</m:t>
                          </m:r>
                        </m:e>
                      </m:acc>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j</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𝑋</m:t>
                          </m:r>
                        </m:e>
                        <m:sub>
                          <m:r>
                            <a:rPr lang="zh-CN" altLang="en-US" i="1">
                              <a:solidFill>
                                <a:srgbClr val="000000"/>
                              </a:solidFill>
                              <a:latin typeface="Cambria Math" panose="02040503050406030204" pitchFamily="18" charset="0"/>
                            </a:rPr>
                            <m:t>𝐶</m:t>
                          </m:r>
                        </m:sub>
                      </m:sSub>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𝐼</m:t>
                          </m:r>
                        </m:e>
                      </m:acc>
                    </m:oMath>
                  </m:oMathPara>
                </a14:m>
                <a:endParaRPr lang="zh-CN" altLang="en-US" dirty="0"/>
              </a:p>
            </p:txBody>
          </p:sp>
        </mc:Choice>
        <mc:Fallback>
          <p:sp>
            <p:nvSpPr>
              <p:cNvPr id="331808" name="对象 331807"/>
              <p:cNvSpPr txBox="1">
                <a:spLocks noRot="1" noChangeAspect="1" noMove="1" noResize="1" noEditPoints="1" noAdjustHandles="1" noChangeArrowheads="1" noChangeShapeType="1" noTextEdit="1"/>
              </p:cNvSpPr>
              <p:nvPr/>
            </p:nvSpPr>
            <p:spPr>
              <a:xfrm>
                <a:off x="6621463" y="3994150"/>
                <a:ext cx="1473200" cy="538163"/>
              </a:xfrm>
              <a:prstGeom prst="rect">
                <a:avLst/>
              </a:prstGeom>
              <a:blipFill>
                <a:blip r:embed="rId16"/>
                <a:stretch>
                  <a:fillRect r="-6198"/>
                </a:stretch>
              </a:blipFill>
              <a:ln w="38100">
                <a:noFill/>
                <a:miter/>
              </a:ln>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1783"/>
                                        </p:tgtEl>
                                        <p:attrNameLst>
                                          <p:attrName>style.visibility</p:attrName>
                                        </p:attrNameLst>
                                      </p:cBhvr>
                                      <p:to>
                                        <p:strVal val="visible"/>
                                      </p:to>
                                    </p:set>
                                    <p:anim calcmode="lin" valueType="num">
                                      <p:cBhvr additive="base">
                                        <p:cTn id="7" dur="500" fill="hold"/>
                                        <p:tgtEl>
                                          <p:spTgt spid="331783"/>
                                        </p:tgtEl>
                                        <p:attrNameLst>
                                          <p:attrName>ppt_x</p:attrName>
                                        </p:attrNameLst>
                                      </p:cBhvr>
                                      <p:tavLst>
                                        <p:tav tm="0">
                                          <p:val>
                                            <p:strVal val="0-#ppt_w/2"/>
                                          </p:val>
                                        </p:tav>
                                        <p:tav tm="100000">
                                          <p:val>
                                            <p:strVal val="#ppt_x"/>
                                          </p:val>
                                        </p:tav>
                                      </p:tavLst>
                                    </p:anim>
                                    <p:anim calcmode="lin" valueType="num">
                                      <p:cBhvr additive="base">
                                        <p:cTn id="8" dur="500" fill="hold"/>
                                        <p:tgtEl>
                                          <p:spTgt spid="3317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331781"/>
                                        </p:tgtEl>
                                        <p:attrNameLst>
                                          <p:attrName>style.visibility</p:attrName>
                                        </p:attrNameLst>
                                      </p:cBhvr>
                                      <p:to>
                                        <p:strVal val="visible"/>
                                      </p:to>
                                    </p:set>
                                    <p:anim calcmode="lin" valueType="num">
                                      <p:cBhvr>
                                        <p:cTn id="13" dur="1000" fill="hold"/>
                                        <p:tgtEl>
                                          <p:spTgt spid="331781"/>
                                        </p:tgtEl>
                                        <p:attrNameLst>
                                          <p:attrName>ppt_w</p:attrName>
                                        </p:attrNameLst>
                                      </p:cBhvr>
                                      <p:tavLst>
                                        <p:tav tm="0">
                                          <p:val>
                                            <p:fltVal val="0"/>
                                          </p:val>
                                        </p:tav>
                                        <p:tav tm="100000">
                                          <p:val>
                                            <p:strVal val="#ppt_w"/>
                                          </p:val>
                                        </p:tav>
                                      </p:tavLst>
                                    </p:anim>
                                    <p:anim calcmode="lin" valueType="num">
                                      <p:cBhvr>
                                        <p:cTn id="14" dur="1000" fill="hold"/>
                                        <p:tgtEl>
                                          <p:spTgt spid="331781"/>
                                        </p:tgtEl>
                                        <p:attrNameLst>
                                          <p:attrName>ppt_h</p:attrName>
                                        </p:attrNameLst>
                                      </p:cBhvr>
                                      <p:tavLst>
                                        <p:tav tm="0">
                                          <p:val>
                                            <p:fltVal val="0"/>
                                          </p:val>
                                        </p:tav>
                                        <p:tav tm="100000">
                                          <p:val>
                                            <p:strVal val="#ppt_h"/>
                                          </p:val>
                                        </p:tav>
                                      </p:tavLst>
                                    </p:anim>
                                    <p:anim calcmode="lin" valueType="num">
                                      <p:cBhvr>
                                        <p:cTn id="15" dur="1000" fill="hold"/>
                                        <p:tgtEl>
                                          <p:spTgt spid="33178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3178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31782"/>
                                        </p:tgtEl>
                                        <p:attrNameLst>
                                          <p:attrName>style.visibility</p:attrName>
                                        </p:attrNameLst>
                                      </p:cBhvr>
                                      <p:to>
                                        <p:strVal val="visible"/>
                                      </p:to>
                                    </p:set>
                                    <p:anim calcmode="lin" valueType="num">
                                      <p:cBhvr additive="base">
                                        <p:cTn id="21" dur="500" fill="hold"/>
                                        <p:tgtEl>
                                          <p:spTgt spid="331782"/>
                                        </p:tgtEl>
                                        <p:attrNameLst>
                                          <p:attrName>ppt_x</p:attrName>
                                        </p:attrNameLst>
                                      </p:cBhvr>
                                      <p:tavLst>
                                        <p:tav tm="0">
                                          <p:val>
                                            <p:strVal val="#ppt_x"/>
                                          </p:val>
                                        </p:tav>
                                        <p:tav tm="100000">
                                          <p:val>
                                            <p:strVal val="#ppt_x"/>
                                          </p:val>
                                        </p:tav>
                                      </p:tavLst>
                                    </p:anim>
                                    <p:anim calcmode="lin" valueType="num">
                                      <p:cBhvr additive="base">
                                        <p:cTn id="22" dur="500" fill="hold"/>
                                        <p:tgtEl>
                                          <p:spTgt spid="33178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1792"/>
                                        </p:tgtEl>
                                        <p:attrNameLst>
                                          <p:attrName>style.visibility</p:attrName>
                                        </p:attrNameLst>
                                      </p:cBhvr>
                                      <p:to>
                                        <p:strVal val="visible"/>
                                      </p:to>
                                    </p:set>
                                    <p:animEffect transition="in" filter="blinds(horizontal)">
                                      <p:cBhvr>
                                        <p:cTn id="27" dur="500"/>
                                        <p:tgtEl>
                                          <p:spTgt spid="33179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31793"/>
                                        </p:tgtEl>
                                        <p:attrNameLst>
                                          <p:attrName>style.visibility</p:attrName>
                                        </p:attrNameLst>
                                      </p:cBhvr>
                                      <p:to>
                                        <p:strVal val="visible"/>
                                      </p:to>
                                    </p:set>
                                    <p:anim calcmode="lin" valueType="num">
                                      <p:cBhvr additive="base">
                                        <p:cTn id="32" dur="500" fill="hold"/>
                                        <p:tgtEl>
                                          <p:spTgt spid="331793"/>
                                        </p:tgtEl>
                                        <p:attrNameLst>
                                          <p:attrName>ppt_x</p:attrName>
                                        </p:attrNameLst>
                                      </p:cBhvr>
                                      <p:tavLst>
                                        <p:tav tm="0">
                                          <p:val>
                                            <p:strVal val="0-#ppt_w/2"/>
                                          </p:val>
                                        </p:tav>
                                        <p:tav tm="100000">
                                          <p:val>
                                            <p:strVal val="#ppt_x"/>
                                          </p:val>
                                        </p:tav>
                                      </p:tavLst>
                                    </p:anim>
                                    <p:anim calcmode="lin" valueType="num">
                                      <p:cBhvr additive="base">
                                        <p:cTn id="33" dur="500" fill="hold"/>
                                        <p:tgtEl>
                                          <p:spTgt spid="331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p:bldP spid="331782" grpId="0"/>
      <p:bldP spid="33179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文本框 317442"/>
          <p:cNvSpPr txBox="1"/>
          <p:nvPr/>
        </p:nvSpPr>
        <p:spPr>
          <a:xfrm>
            <a:off x="3906838" y="1130300"/>
            <a:ext cx="4672012" cy="576248"/>
          </a:xfrm>
          <a:prstGeom prst="rect">
            <a:avLst/>
          </a:prstGeom>
          <a:noFill/>
          <a:ln w="9525">
            <a:noFill/>
          </a:ln>
        </p:spPr>
        <p:txBody>
          <a:bodyPr>
            <a:spAutoFit/>
          </a:bodyPr>
          <a:lstStyle/>
          <a:p>
            <a:pPr eaLnBrk="1" hangingPunct="1">
              <a:lnSpc>
                <a:spcPct val="150000"/>
              </a:lnSpc>
              <a:spcBef>
                <a:spcPct val="0"/>
              </a:spcBef>
            </a:pPr>
            <a:r>
              <a:rPr lang="en-US" altLang="zh-CN" b="1" dirty="0">
                <a:latin typeface="Times New Roman" panose="02020603050405020304" pitchFamily="18" charset="0"/>
              </a:rPr>
              <a:t> </a:t>
            </a:r>
            <a:r>
              <a:rPr lang="en-US" altLang="zh-CN" b="1" i="1" dirty="0">
                <a:latin typeface="Symbol" panose="05050102010706020507" pitchFamily="18" charset="2"/>
              </a:rPr>
              <a:t>w </a:t>
            </a:r>
            <a:r>
              <a:rPr lang="en-US" altLang="zh-CN" b="1" dirty="0">
                <a:latin typeface="Symbol" panose="05050102010706020507" pitchFamily="18" charset="2"/>
                <a:sym typeface="Symbol" panose="05050102010706020507" pitchFamily="18" charset="2"/>
              </a:rPr>
              <a:t></a:t>
            </a:r>
            <a:r>
              <a:rPr lang="en-US" altLang="zh-CN" b="1" dirty="0">
                <a:latin typeface="Times New Roman" panose="02020603050405020304" pitchFamily="18" charset="0"/>
              </a:rPr>
              <a:t>0</a:t>
            </a:r>
            <a:r>
              <a:rPr lang="zh-CN" altLang="en-US" b="1" dirty="0">
                <a:latin typeface="Times New Roman" panose="02020603050405020304" pitchFamily="18" charset="0"/>
              </a:rPr>
              <a:t>， </a:t>
            </a:r>
            <a:r>
              <a:rPr lang="en-US" altLang="zh-CN" b="1" i="1" dirty="0">
                <a:latin typeface="Times New Roman" panose="02020603050405020304" pitchFamily="18" charset="0"/>
              </a:rPr>
              <a:t>X</a:t>
            </a:r>
            <a:r>
              <a:rPr lang="en-US" altLang="zh-CN" b="1" i="1" baseline="-25000" dirty="0">
                <a:latin typeface="Times New Roman" panose="02020603050405020304" pitchFamily="18" charset="0"/>
              </a:rPr>
              <a:t>C</a:t>
            </a:r>
            <a:r>
              <a:rPr lang="en-US" altLang="zh-CN" b="1" dirty="0">
                <a:latin typeface="Symbol" panose="05050102010706020507" pitchFamily="18" charset="2"/>
                <a:sym typeface="Symbol" panose="05050102010706020507" pitchFamily="18" charset="2"/>
              </a:rPr>
              <a:t></a:t>
            </a:r>
            <a:r>
              <a:rPr lang="en-US" altLang="zh-CN" b="1" dirty="0">
                <a:latin typeface="Times New Roman" panose="02020603050405020304" pitchFamily="18" charset="0"/>
              </a:rPr>
              <a:t> </a:t>
            </a:r>
            <a:r>
              <a:rPr lang="zh-CN" altLang="en-US" b="1" dirty="0">
                <a:latin typeface="Times New Roman" panose="02020603050405020304" pitchFamily="18" charset="0"/>
              </a:rPr>
              <a:t>直流开路</a:t>
            </a:r>
            <a:r>
              <a:rPr lang="en-US" altLang="zh-CN" b="1" dirty="0">
                <a:latin typeface="Times New Roman" panose="02020603050405020304" pitchFamily="18" charset="0"/>
              </a:rPr>
              <a:t>(</a:t>
            </a:r>
            <a:r>
              <a:rPr lang="zh-CN" altLang="en-US" b="1" dirty="0">
                <a:latin typeface="Times New Roman" panose="02020603050405020304" pitchFamily="18" charset="0"/>
              </a:rPr>
              <a:t>隔直</a:t>
            </a:r>
            <a:r>
              <a:rPr lang="en-US" altLang="zh-CN" b="1" dirty="0">
                <a:latin typeface="Times New Roman" panose="02020603050405020304" pitchFamily="18" charset="0"/>
              </a:rPr>
              <a:t>)</a:t>
            </a:r>
            <a:r>
              <a:rPr lang="en-US" altLang="zh-CN" b="1" i="1" dirty="0">
                <a:latin typeface="Symbol" panose="05050102010706020507" pitchFamily="18" charset="2"/>
              </a:rPr>
              <a:t>                       </a:t>
            </a:r>
            <a:endParaRPr lang="en-US" altLang="zh-CN" b="1" dirty="0">
              <a:latin typeface="Times New Roman" panose="02020603050405020304" pitchFamily="18" charset="0"/>
            </a:endParaRPr>
          </a:p>
        </p:txBody>
      </p:sp>
      <p:grpSp>
        <p:nvGrpSpPr>
          <p:cNvPr id="317444" name="组合 317443"/>
          <p:cNvGrpSpPr/>
          <p:nvPr/>
        </p:nvGrpSpPr>
        <p:grpSpPr>
          <a:xfrm>
            <a:off x="450850" y="1144989"/>
            <a:ext cx="2895600" cy="1863725"/>
            <a:chOff x="1344" y="1968"/>
            <a:chExt cx="1824" cy="1174"/>
          </a:xfrm>
        </p:grpSpPr>
        <p:sp>
          <p:nvSpPr>
            <p:cNvPr id="317445" name="直接连接符 317444"/>
            <p:cNvSpPr/>
            <p:nvPr/>
          </p:nvSpPr>
          <p:spPr>
            <a:xfrm flipV="1">
              <a:off x="1776" y="2064"/>
              <a:ext cx="0" cy="912"/>
            </a:xfrm>
            <a:prstGeom prst="line">
              <a:avLst/>
            </a:prstGeom>
            <a:ln w="9525" cap="flat" cmpd="sng">
              <a:solidFill>
                <a:schemeClr val="tx1"/>
              </a:solidFill>
              <a:prstDash val="solid"/>
              <a:headEnd type="none" w="med" len="med"/>
              <a:tailEnd type="stealth" w="sm" len="med"/>
            </a:ln>
          </p:spPr>
        </p:sp>
        <p:sp>
          <p:nvSpPr>
            <p:cNvPr id="317446" name="直接连接符 317445"/>
            <p:cNvSpPr/>
            <p:nvPr/>
          </p:nvSpPr>
          <p:spPr>
            <a:xfrm>
              <a:off x="1778" y="2976"/>
              <a:ext cx="1056" cy="0"/>
            </a:xfrm>
            <a:prstGeom prst="line">
              <a:avLst/>
            </a:prstGeom>
            <a:ln w="9525" cap="flat" cmpd="sng">
              <a:solidFill>
                <a:schemeClr val="tx1"/>
              </a:solidFill>
              <a:prstDash val="solid"/>
              <a:headEnd type="none" w="med" len="med"/>
              <a:tailEnd type="stealth" w="sm" len="med"/>
            </a:ln>
          </p:spPr>
        </p:sp>
        <p:sp>
          <p:nvSpPr>
            <p:cNvPr id="317447" name="文本框 317446"/>
            <p:cNvSpPr txBox="1"/>
            <p:nvPr/>
          </p:nvSpPr>
          <p:spPr>
            <a:xfrm>
              <a:off x="2824" y="2854"/>
              <a:ext cx="344" cy="288"/>
            </a:xfrm>
            <a:prstGeom prst="rect">
              <a:avLst/>
            </a:prstGeom>
            <a:noFill/>
            <a:ln w="9525">
              <a:noFill/>
            </a:ln>
          </p:spPr>
          <p:txBody>
            <a:bodyPr>
              <a:spAutoFit/>
            </a:bodyPr>
            <a:lstStyle/>
            <a:p>
              <a:pPr eaLnBrk="1" hangingPunct="1">
                <a:spcBef>
                  <a:spcPct val="0"/>
                </a:spcBef>
              </a:pPr>
              <a:r>
                <a:rPr lang="en-US" altLang="zh-CN" b="1" i="1">
                  <a:latin typeface="Symbol" panose="05050102010706020507" pitchFamily="18" charset="2"/>
                </a:rPr>
                <a:t>w</a:t>
              </a:r>
              <a:endParaRPr lang="en-US" altLang="zh-CN" b="1">
                <a:latin typeface="Times New Roman" panose="02020603050405020304" pitchFamily="18" charset="0"/>
              </a:endParaRPr>
            </a:p>
          </p:txBody>
        </p:sp>
        <p:sp>
          <p:nvSpPr>
            <p:cNvPr id="317448" name="矩形 317447"/>
            <p:cNvSpPr/>
            <p:nvPr/>
          </p:nvSpPr>
          <p:spPr>
            <a:xfrm>
              <a:off x="1344" y="1968"/>
              <a:ext cx="331" cy="291"/>
            </a:xfrm>
            <a:prstGeom prst="rect">
              <a:avLst/>
            </a:prstGeom>
            <a:noFill/>
            <a:ln w="9525">
              <a:noFill/>
            </a:ln>
          </p:spPr>
          <p:txBody>
            <a:bodyPr wrap="none" anchor="t">
              <a:spAutoFit/>
            </a:bodyPr>
            <a:lstStyle/>
            <a:p>
              <a:pPr eaLnBrk="1" hangingPunct="1">
                <a:spcBef>
                  <a:spcPct val="0"/>
                </a:spcBef>
              </a:pPr>
              <a:r>
                <a:rPr lang="en-US" altLang="zh-CN" b="1" i="1" dirty="0">
                  <a:latin typeface="Times New Roman" panose="02020603050405020304" pitchFamily="18" charset="0"/>
                </a:rPr>
                <a:t>X</a:t>
              </a:r>
              <a:r>
                <a:rPr lang="en-US" altLang="zh-CN" b="1" i="1" baseline="-25000" dirty="0">
                  <a:latin typeface="Times New Roman" panose="02020603050405020304" pitchFamily="18" charset="0"/>
                </a:rPr>
                <a:t>C</a:t>
              </a:r>
              <a:endParaRPr lang="en-US" altLang="zh-CN" b="1" dirty="0">
                <a:latin typeface="Times New Roman" panose="02020603050405020304" pitchFamily="18" charset="0"/>
              </a:endParaRPr>
            </a:p>
          </p:txBody>
        </p:sp>
        <p:sp>
          <p:nvSpPr>
            <p:cNvPr id="317449" name="任意多边形 317448"/>
            <p:cNvSpPr/>
            <p:nvPr/>
          </p:nvSpPr>
          <p:spPr>
            <a:xfrm>
              <a:off x="1806" y="2208"/>
              <a:ext cx="807" cy="753"/>
            </a:xfrm>
            <a:custGeom>
              <a:avLst/>
              <a:gdLst/>
              <a:ahLst/>
              <a:cxnLst/>
              <a:rect l="0" t="0" r="0" b="0"/>
              <a:pathLst>
                <a:path w="807" h="753">
                  <a:moveTo>
                    <a:pt x="0" y="0"/>
                  </a:moveTo>
                  <a:cubicBezTo>
                    <a:pt x="10" y="72"/>
                    <a:pt x="8" y="312"/>
                    <a:pt x="57" y="429"/>
                  </a:cubicBezTo>
                  <a:cubicBezTo>
                    <a:pt x="106" y="546"/>
                    <a:pt x="169" y="645"/>
                    <a:pt x="294" y="699"/>
                  </a:cubicBezTo>
                  <a:cubicBezTo>
                    <a:pt x="419" y="753"/>
                    <a:pt x="700" y="740"/>
                    <a:pt x="807" y="75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grpSp>
      <p:sp>
        <p:nvSpPr>
          <p:cNvPr id="317450" name="文本框 317449"/>
          <p:cNvSpPr txBox="1"/>
          <p:nvPr/>
        </p:nvSpPr>
        <p:spPr>
          <a:xfrm>
            <a:off x="1212850" y="4210050"/>
            <a:ext cx="1403350" cy="457200"/>
          </a:xfrm>
          <a:prstGeom prst="rect">
            <a:avLst/>
          </a:prstGeom>
          <a:noFill/>
          <a:ln w="9525">
            <a:noFill/>
          </a:ln>
        </p:spPr>
        <p:txBody>
          <a:bodyPr wrap="none" anchor="t">
            <a:spAutoFit/>
          </a:bodyPr>
          <a:lstStyle/>
          <a:p>
            <a:pPr eaLnBrk="1" hangingPunct="1"/>
            <a:r>
              <a:rPr lang="zh-CN" altLang="en-US" b="1" dirty="0">
                <a:latin typeface="Times New Roman" panose="02020603050405020304" pitchFamily="18" charset="0"/>
              </a:rPr>
              <a:t>波形图：</a:t>
            </a:r>
            <a:endParaRPr lang="zh-CN" altLang="en-US" b="1">
              <a:latin typeface="Times New Roman" panose="02020603050405020304" pitchFamily="18" charset="0"/>
            </a:endParaRPr>
          </a:p>
        </p:txBody>
      </p:sp>
      <p:grpSp>
        <p:nvGrpSpPr>
          <p:cNvPr id="317451" name="组合 317450"/>
          <p:cNvGrpSpPr/>
          <p:nvPr/>
        </p:nvGrpSpPr>
        <p:grpSpPr>
          <a:xfrm>
            <a:off x="3709988" y="3248026"/>
            <a:ext cx="4000500" cy="2286000"/>
            <a:chOff x="1512" y="2448"/>
            <a:chExt cx="2520" cy="1440"/>
          </a:xfrm>
        </p:grpSpPr>
        <p:sp>
          <p:nvSpPr>
            <p:cNvPr id="317452" name="直接连接符 317451"/>
            <p:cNvSpPr/>
            <p:nvPr/>
          </p:nvSpPr>
          <p:spPr>
            <a:xfrm flipV="1">
              <a:off x="1800" y="2448"/>
              <a:ext cx="0" cy="1440"/>
            </a:xfrm>
            <a:prstGeom prst="line">
              <a:avLst/>
            </a:prstGeom>
            <a:ln w="19050" cap="flat" cmpd="sng">
              <a:solidFill>
                <a:schemeClr val="tx1"/>
              </a:solidFill>
              <a:prstDash val="solid"/>
              <a:headEnd type="none" w="med" len="med"/>
              <a:tailEnd type="stealth" w="sm" len="med"/>
            </a:ln>
          </p:spPr>
        </p:sp>
        <p:sp>
          <p:nvSpPr>
            <p:cNvPr id="317453" name="直接连接符 317452"/>
            <p:cNvSpPr/>
            <p:nvPr/>
          </p:nvSpPr>
          <p:spPr>
            <a:xfrm flipV="1">
              <a:off x="1512" y="3326"/>
              <a:ext cx="2429" cy="7"/>
            </a:xfrm>
            <a:prstGeom prst="line">
              <a:avLst/>
            </a:prstGeom>
            <a:ln w="19050" cap="flat" cmpd="sng">
              <a:solidFill>
                <a:schemeClr val="tx1"/>
              </a:solidFill>
              <a:prstDash val="solid"/>
              <a:headEnd type="none" w="med" len="med"/>
              <a:tailEnd type="stealth" w="sm" len="med"/>
            </a:ln>
          </p:spPr>
        </p:sp>
        <p:sp>
          <p:nvSpPr>
            <p:cNvPr id="317454" name="文本框 317453"/>
            <p:cNvSpPr txBox="1"/>
            <p:nvPr/>
          </p:nvSpPr>
          <p:spPr>
            <a:xfrm>
              <a:off x="3683" y="3323"/>
              <a:ext cx="349" cy="288"/>
            </a:xfrm>
            <a:prstGeom prst="rect">
              <a:avLst/>
            </a:prstGeom>
            <a:noFill/>
            <a:ln w="19050">
              <a:noFill/>
            </a:ln>
          </p:spPr>
          <p:txBody>
            <a:bodyPr wrap="none" anchor="t">
              <a:spAutoFit/>
            </a:bodyPr>
            <a:lstStyle/>
            <a:p>
              <a:pPr>
                <a:spcBef>
                  <a:spcPct val="0"/>
                </a:spcBef>
              </a:pP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t</a:t>
              </a:r>
            </a:p>
          </p:txBody>
        </p:sp>
        <p:sp>
          <p:nvSpPr>
            <p:cNvPr id="317455" name="任意多边形 317454"/>
            <p:cNvSpPr/>
            <p:nvPr/>
          </p:nvSpPr>
          <p:spPr>
            <a:xfrm flipH="1">
              <a:off x="1656" y="3100"/>
              <a:ext cx="1850" cy="452"/>
            </a:xfrm>
            <a:custGeom>
              <a:avLst/>
              <a:gdLst/>
              <a:ahLst/>
              <a:cxnLst/>
              <a:rect l="0" t="0" r="0" b="0"/>
              <a:pathLst>
                <a:path w="1850" h="873">
                  <a:moveTo>
                    <a:pt x="0" y="445"/>
                  </a:moveTo>
                  <a:cubicBezTo>
                    <a:pt x="14" y="418"/>
                    <a:pt x="59" y="337"/>
                    <a:pt x="86" y="291"/>
                  </a:cubicBezTo>
                  <a:cubicBezTo>
                    <a:pt x="113" y="245"/>
                    <a:pt x="133" y="206"/>
                    <a:pt x="161" y="167"/>
                  </a:cubicBezTo>
                  <a:cubicBezTo>
                    <a:pt x="189" y="128"/>
                    <a:pt x="223" y="84"/>
                    <a:pt x="256" y="58"/>
                  </a:cubicBezTo>
                  <a:cubicBezTo>
                    <a:pt x="290" y="31"/>
                    <a:pt x="324" y="5"/>
                    <a:pt x="364" y="7"/>
                  </a:cubicBezTo>
                  <a:cubicBezTo>
                    <a:pt x="405" y="10"/>
                    <a:pt x="453" y="29"/>
                    <a:pt x="498" y="69"/>
                  </a:cubicBezTo>
                  <a:cubicBezTo>
                    <a:pt x="543" y="110"/>
                    <a:pt x="593" y="190"/>
                    <a:pt x="632" y="251"/>
                  </a:cubicBezTo>
                  <a:cubicBezTo>
                    <a:pt x="670" y="311"/>
                    <a:pt x="696" y="371"/>
                    <a:pt x="732" y="435"/>
                  </a:cubicBezTo>
                  <a:cubicBezTo>
                    <a:pt x="768" y="498"/>
                    <a:pt x="808" y="573"/>
                    <a:pt x="845" y="633"/>
                  </a:cubicBezTo>
                  <a:cubicBezTo>
                    <a:pt x="883" y="692"/>
                    <a:pt x="912" y="754"/>
                    <a:pt x="956" y="793"/>
                  </a:cubicBezTo>
                  <a:cubicBezTo>
                    <a:pt x="1000" y="832"/>
                    <a:pt x="1057" y="873"/>
                    <a:pt x="1110" y="867"/>
                  </a:cubicBezTo>
                  <a:cubicBezTo>
                    <a:pt x="1164" y="860"/>
                    <a:pt x="1216" y="822"/>
                    <a:pt x="1275" y="752"/>
                  </a:cubicBezTo>
                  <a:cubicBezTo>
                    <a:pt x="1334" y="682"/>
                    <a:pt x="1417" y="525"/>
                    <a:pt x="1463" y="447"/>
                  </a:cubicBezTo>
                  <a:cubicBezTo>
                    <a:pt x="1508" y="369"/>
                    <a:pt x="1511" y="344"/>
                    <a:pt x="1550" y="282"/>
                  </a:cubicBezTo>
                  <a:cubicBezTo>
                    <a:pt x="1590" y="220"/>
                    <a:pt x="1656" y="117"/>
                    <a:pt x="1702" y="72"/>
                  </a:cubicBezTo>
                  <a:cubicBezTo>
                    <a:pt x="1748" y="26"/>
                    <a:pt x="1806" y="20"/>
                    <a:pt x="1828" y="10"/>
                  </a:cubicBezTo>
                  <a:cubicBezTo>
                    <a:pt x="1850" y="0"/>
                    <a:pt x="1834" y="13"/>
                    <a:pt x="1835" y="13"/>
                  </a:cubicBezTo>
                </a:path>
              </a:pathLst>
            </a:custGeom>
            <a:noFill/>
            <a:ln w="28575" cap="flat" cmpd="sng">
              <a:solidFill>
                <a:srgbClr val="3333FF">
                  <a:alpha val="100000"/>
                </a:srgbClr>
              </a:solidFill>
              <a:prstDash val="solid"/>
              <a:headEnd type="none" w="med" len="med"/>
              <a:tailEnd type="none" w="med" len="med"/>
            </a:ln>
          </p:spPr>
          <p:txBody>
            <a:bodyPr/>
            <a:lstStyle/>
            <a:p>
              <a:endParaRPr lang="zh-CN" altLang="en-US"/>
            </a:p>
          </p:txBody>
        </p:sp>
        <p:sp>
          <p:nvSpPr>
            <p:cNvPr id="317456" name="任意多边形 317455"/>
            <p:cNvSpPr/>
            <p:nvPr/>
          </p:nvSpPr>
          <p:spPr>
            <a:xfrm>
              <a:off x="1632" y="2976"/>
              <a:ext cx="2016" cy="672"/>
            </a:xfrm>
            <a:custGeom>
              <a:avLst/>
              <a:gdLst/>
              <a:ahLst/>
              <a:cxnLst/>
              <a:rect l="0" t="0" r="0" b="0"/>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317457" name="文本框 317456"/>
            <p:cNvSpPr txBox="1"/>
            <p:nvPr/>
          </p:nvSpPr>
          <p:spPr>
            <a:xfrm>
              <a:off x="2832" y="2832"/>
              <a:ext cx="302" cy="288"/>
            </a:xfrm>
            <a:prstGeom prst="rect">
              <a:avLst/>
            </a:prstGeom>
            <a:noFill/>
            <a:ln w="9525">
              <a:noFill/>
            </a:ln>
          </p:spPr>
          <p:txBody>
            <a:bodyPr>
              <a:spAutoFit/>
            </a:bodyPr>
            <a:lstStyle/>
            <a:p>
              <a:pPr eaLnBrk="1" hangingPunct="1"/>
              <a:r>
                <a:rPr lang="en-US" altLang="zh-CN" b="1">
                  <a:solidFill>
                    <a:srgbClr val="3333FF"/>
                  </a:solidFill>
                  <a:latin typeface="Times New Roman" panose="02020603050405020304" pitchFamily="18" charset="0"/>
                </a:rPr>
                <a:t> </a:t>
              </a:r>
              <a:r>
                <a:rPr lang="en-US" altLang="zh-CN" b="1" i="1" err="1">
                  <a:solidFill>
                    <a:srgbClr val="3333FF"/>
                  </a:solidFill>
                  <a:latin typeface="Times New Roman" panose="02020603050405020304" pitchFamily="18" charset="0"/>
                </a:rPr>
                <a:t>i</a:t>
              </a:r>
              <a:r>
                <a:rPr lang="en-US" altLang="zh-CN" b="1" i="1" baseline="-25000" err="1">
                  <a:solidFill>
                    <a:srgbClr val="3333FF"/>
                  </a:solidFill>
                  <a:latin typeface="Times New Roman" panose="02020603050405020304" pitchFamily="18" charset="0"/>
                </a:rPr>
                <a:t>C</a:t>
              </a:r>
              <a:endParaRPr lang="en-US" altLang="zh-CN" b="1">
                <a:latin typeface="Times New Roman" panose="02020603050405020304" pitchFamily="18" charset="0"/>
              </a:endParaRPr>
            </a:p>
          </p:txBody>
        </p:sp>
        <p:sp>
          <p:nvSpPr>
            <p:cNvPr id="317458" name="文本框 317457"/>
            <p:cNvSpPr txBox="1"/>
            <p:nvPr/>
          </p:nvSpPr>
          <p:spPr>
            <a:xfrm>
              <a:off x="1545" y="3360"/>
              <a:ext cx="255"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sp>
          <p:nvSpPr>
            <p:cNvPr id="317459" name="文本框 317458"/>
            <p:cNvSpPr txBox="1"/>
            <p:nvPr/>
          </p:nvSpPr>
          <p:spPr>
            <a:xfrm>
              <a:off x="3648" y="2928"/>
              <a:ext cx="223" cy="288"/>
            </a:xfrm>
            <a:prstGeom prst="rect">
              <a:avLst/>
            </a:prstGeom>
            <a:noFill/>
            <a:ln w="9525">
              <a:noFill/>
            </a:ln>
          </p:spPr>
          <p:txBody>
            <a:bodyPr wrap="none" anchor="t">
              <a:spAutoFit/>
            </a:bodyPr>
            <a:lstStyle/>
            <a:p>
              <a:pPr eaLnBrk="1" hangingPunct="1"/>
              <a:r>
                <a:rPr lang="en-US" altLang="zh-CN" b="1" i="1">
                  <a:solidFill>
                    <a:srgbClr val="FF0000"/>
                  </a:solidFill>
                  <a:latin typeface="Times New Roman" panose="02020603050405020304" pitchFamily="18" charset="0"/>
                </a:rPr>
                <a:t>u</a:t>
              </a:r>
              <a:endParaRPr lang="en-US" altLang="zh-CN" b="1">
                <a:latin typeface="Times New Roman" panose="02020603050405020304" pitchFamily="18" charset="0"/>
              </a:endParaRPr>
            </a:p>
          </p:txBody>
        </p:sp>
      </p:grpSp>
      <p:sp>
        <p:nvSpPr>
          <p:cNvPr id="317462" name="矩形 317461"/>
          <p:cNvSpPr/>
          <p:nvPr/>
        </p:nvSpPr>
        <p:spPr>
          <a:xfrm>
            <a:off x="4570413" y="5467350"/>
            <a:ext cx="2179637" cy="457200"/>
          </a:xfrm>
          <a:prstGeom prst="rect">
            <a:avLst/>
          </a:prstGeom>
          <a:noFill/>
          <a:ln w="9525">
            <a:noFill/>
          </a:ln>
        </p:spPr>
        <p:txBody>
          <a:bodyPr wrap="none" anchor="t">
            <a:spAutoFit/>
          </a:bodyPr>
          <a:lstStyle/>
          <a:p>
            <a:pPr algn="ctr"/>
            <a:r>
              <a:rPr lang="en-US" altLang="zh-CN" b="1">
                <a:latin typeface="Times New Roman" panose="02020603050405020304" pitchFamily="18" charset="0"/>
                <a:sym typeface="Symbol" panose="05050102010706020507" pitchFamily="18" charset="2"/>
              </a:rPr>
              <a:t>(</a:t>
            </a:r>
            <a:r>
              <a:rPr lang="en-US" altLang="zh-CN" b="1" i="1" err="1">
                <a:latin typeface="Times New Roman" panose="02020603050405020304" pitchFamily="18" charset="0"/>
                <a:sym typeface="Symbol" panose="05050102010706020507" pitchFamily="18" charset="2"/>
              </a:rPr>
              <a:t>i</a:t>
            </a:r>
            <a:r>
              <a:rPr lang="en-US" altLang="zh-CN" b="1" baseline="-25000" err="1">
                <a:latin typeface="Times New Roman" panose="02020603050405020304" pitchFamily="18" charset="0"/>
                <a:sym typeface="Symbol" panose="05050102010706020507" pitchFamily="18" charset="2"/>
              </a:rPr>
              <a:t>c</a:t>
            </a:r>
            <a:r>
              <a:rPr lang="en-US" altLang="zh-CN" b="1" i="1">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超前</a:t>
            </a:r>
            <a:r>
              <a:rPr lang="zh-CN" altLang="en-US" b="1" i="1" dirty="0">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sym typeface="Symbol" panose="05050102010706020507" pitchFamily="18" charset="2"/>
              </a:rPr>
              <a:t>u</a:t>
            </a:r>
            <a:r>
              <a:rPr lang="en-US" altLang="zh-CN" b="1">
                <a:latin typeface="Times New Roman" panose="02020603050405020304" pitchFamily="18" charset="0"/>
                <a:sym typeface="Symbol" panose="05050102010706020507" pitchFamily="18" charset="2"/>
              </a:rPr>
              <a:t> 90°)</a:t>
            </a:r>
          </a:p>
        </p:txBody>
      </p:sp>
      <p:sp>
        <p:nvSpPr>
          <p:cNvPr id="317480" name="矩形 317479"/>
          <p:cNvSpPr/>
          <p:nvPr/>
        </p:nvSpPr>
        <p:spPr>
          <a:xfrm>
            <a:off x="1005682" y="891896"/>
            <a:ext cx="1433406" cy="461665"/>
          </a:xfrm>
          <a:prstGeom prst="rect">
            <a:avLst/>
          </a:prstGeom>
          <a:noFill/>
          <a:ln w="19050">
            <a:noFill/>
          </a:ln>
        </p:spPr>
        <p:txBody>
          <a:bodyPr wrap="none" anchor="t">
            <a:spAutoFit/>
          </a:bodyPr>
          <a:lstStyle/>
          <a:p>
            <a:r>
              <a:rPr lang="en-US" altLang="zh-CN" b="1" i="1" dirty="0">
                <a:solidFill>
                  <a:srgbClr val="FF33CC"/>
                </a:solidFill>
                <a:latin typeface="Times New Roman" panose="02020603050405020304" pitchFamily="18" charset="0"/>
              </a:rPr>
              <a:t>X</a:t>
            </a:r>
            <a:r>
              <a:rPr lang="en-US" altLang="zh-CN" b="1" i="1" baseline="-25000" dirty="0">
                <a:solidFill>
                  <a:srgbClr val="FF33CC"/>
                </a:solidFill>
                <a:latin typeface="Times New Roman" panose="02020603050405020304" pitchFamily="18" charset="0"/>
              </a:rPr>
              <a:t>C</a:t>
            </a:r>
            <a:r>
              <a:rPr lang="en-US" altLang="zh-CN" b="1" dirty="0">
                <a:solidFill>
                  <a:srgbClr val="FF33CC"/>
                </a:solidFill>
                <a:latin typeface="Times New Roman" panose="02020603050405020304" pitchFamily="18" charset="0"/>
              </a:rPr>
              <a:t>=1/</a:t>
            </a:r>
            <a:r>
              <a:rPr lang="en-US" altLang="zh-CN" b="1" i="1" dirty="0">
                <a:solidFill>
                  <a:srgbClr val="FF33CC"/>
                </a:solidFill>
                <a:latin typeface="Symbol" panose="05050102010706020507" pitchFamily="18" charset="2"/>
              </a:rPr>
              <a:t>w </a:t>
            </a:r>
            <a:r>
              <a:rPr lang="en-US" altLang="zh-CN" b="1" i="1" dirty="0">
                <a:solidFill>
                  <a:srgbClr val="FF33CC"/>
                </a:solidFill>
                <a:latin typeface="Times New Roman" panose="02020603050405020304" pitchFamily="18" charset="0"/>
              </a:rPr>
              <a:t>C</a:t>
            </a:r>
          </a:p>
        </p:txBody>
      </p:sp>
      <p:sp>
        <p:nvSpPr>
          <p:cNvPr id="317482" name="矩形 317481"/>
          <p:cNvSpPr/>
          <p:nvPr/>
        </p:nvSpPr>
        <p:spPr>
          <a:xfrm>
            <a:off x="3906838" y="1827213"/>
            <a:ext cx="5085046" cy="576248"/>
          </a:xfrm>
          <a:prstGeom prst="rect">
            <a:avLst/>
          </a:prstGeom>
          <a:noFill/>
          <a:ln w="19050">
            <a:noFill/>
          </a:ln>
        </p:spPr>
        <p:txBody>
          <a:bodyPr wrap="none" anchor="t">
            <a:spAutoFit/>
          </a:bodyPr>
          <a:lstStyle/>
          <a:p>
            <a:pPr eaLnBrk="1" hangingPunct="1">
              <a:lnSpc>
                <a:spcPct val="150000"/>
              </a:lnSpc>
              <a:spcBef>
                <a:spcPct val="0"/>
              </a:spcBef>
            </a:pPr>
            <a:r>
              <a:rPr lang="en-US" altLang="zh-CN" b="1" i="1" dirty="0">
                <a:latin typeface="Symbol" panose="05050102010706020507" pitchFamily="18" charset="2"/>
              </a:rPr>
              <a:t>w </a:t>
            </a:r>
            <a:r>
              <a:rPr lang="en-US" altLang="zh-CN" b="1" dirty="0">
                <a:latin typeface="Symbol" panose="05050102010706020507" pitchFamily="18" charset="2"/>
                <a:sym typeface="Symbol" panose="05050102010706020507" pitchFamily="18" charset="2"/>
              </a:rPr>
              <a:t> </a:t>
            </a:r>
            <a:r>
              <a:rPr lang="zh-CN" altLang="en-US" b="1" dirty="0">
                <a:latin typeface="Symbol" panose="05050102010706020507" pitchFamily="18" charset="2"/>
                <a:sym typeface="Symbol" panose="05050102010706020507" pitchFamily="18" charset="2"/>
              </a:rPr>
              <a:t>，</a:t>
            </a:r>
            <a:r>
              <a:rPr lang="en-US" altLang="zh-CN" b="1" i="1" dirty="0">
                <a:latin typeface="Times New Roman" panose="02020603050405020304" pitchFamily="18" charset="0"/>
              </a:rPr>
              <a:t>X</a:t>
            </a:r>
            <a:r>
              <a:rPr lang="en-US" altLang="zh-CN" b="1" i="1" baseline="-25000" dirty="0">
                <a:latin typeface="Times New Roman" panose="02020603050405020304" pitchFamily="18" charset="0"/>
              </a:rPr>
              <a:t>C</a:t>
            </a:r>
            <a:r>
              <a:rPr lang="en-US" altLang="zh-CN" b="1" dirty="0">
                <a:latin typeface="Symbol" panose="05050102010706020507" pitchFamily="18" charset="2"/>
                <a:sym typeface="Symbol" panose="05050102010706020507" pitchFamily="18" charset="2"/>
              </a:rPr>
              <a:t>0  </a:t>
            </a:r>
            <a:r>
              <a:rPr lang="zh-CN" altLang="en-US" b="1" dirty="0">
                <a:latin typeface="Symbol" panose="05050102010706020507" pitchFamily="18" charset="2"/>
                <a:sym typeface="Symbol" panose="05050102010706020507" pitchFamily="18" charset="2"/>
              </a:rPr>
              <a:t>高频短路</a:t>
            </a:r>
            <a:r>
              <a:rPr lang="en-US" altLang="zh-CN" b="1" dirty="0">
                <a:latin typeface="Times New Roman" panose="02020603050405020304" pitchFamily="18" charset="0"/>
              </a:rPr>
              <a:t>(</a:t>
            </a:r>
            <a:r>
              <a:rPr lang="zh-CN" altLang="en-US" b="1" dirty="0">
                <a:latin typeface="Times New Roman" panose="02020603050405020304" pitchFamily="18" charset="0"/>
              </a:rPr>
              <a:t>旁路作用</a:t>
            </a:r>
            <a:r>
              <a:rPr lang="en-US" altLang="zh-CN" b="1" dirty="0">
                <a:latin typeface="Times New Roman" panose="02020603050405020304" pitchFamily="18" charset="0"/>
              </a:rPr>
              <a:t>)</a:t>
            </a:r>
          </a:p>
        </p:txBody>
      </p:sp>
      <p:sp>
        <p:nvSpPr>
          <p:cNvPr id="317483" name="矩形 317482"/>
          <p:cNvSpPr/>
          <p:nvPr/>
        </p:nvSpPr>
        <p:spPr>
          <a:xfrm>
            <a:off x="1792288" y="1416050"/>
            <a:ext cx="1647825" cy="822325"/>
          </a:xfrm>
          <a:prstGeom prst="rect">
            <a:avLst/>
          </a:prstGeom>
          <a:noFill/>
          <a:ln w="19050">
            <a:noFill/>
          </a:ln>
        </p:spPr>
        <p:txBody>
          <a:bodyPr>
            <a:spAutoFit/>
          </a:bodyPr>
          <a:lstStyle/>
          <a:p>
            <a:r>
              <a:rPr lang="zh-CN" altLang="en-US" b="1" dirty="0">
                <a:latin typeface="Times New Roman" panose="02020603050405020304" pitchFamily="18" charset="0"/>
              </a:rPr>
              <a:t>频率和</a:t>
            </a:r>
            <a:r>
              <a:rPr lang="zh-CN" altLang="en-US" b="1" dirty="0">
                <a:solidFill>
                  <a:schemeClr val="accent2"/>
                </a:solidFill>
                <a:latin typeface="Times New Roman" panose="02020603050405020304" pitchFamily="18" charset="0"/>
              </a:rPr>
              <a:t>容抗</a:t>
            </a:r>
            <a:r>
              <a:rPr lang="zh-CN" altLang="en-US" b="1" dirty="0">
                <a:latin typeface="Times New Roman" panose="02020603050405020304" pitchFamily="18" charset="0"/>
              </a:rPr>
              <a:t>成反比</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7444"/>
                                        </p:tgtEl>
                                        <p:attrNameLst>
                                          <p:attrName>style.visibility</p:attrName>
                                        </p:attrNameLst>
                                      </p:cBhvr>
                                      <p:to>
                                        <p:strVal val="visible"/>
                                      </p:to>
                                    </p:set>
                                    <p:anim calcmode="lin" valueType="num">
                                      <p:cBhvr additive="base">
                                        <p:cTn id="7" dur="500" fill="hold"/>
                                        <p:tgtEl>
                                          <p:spTgt spid="317444"/>
                                        </p:tgtEl>
                                        <p:attrNameLst>
                                          <p:attrName>ppt_x</p:attrName>
                                        </p:attrNameLst>
                                      </p:cBhvr>
                                      <p:tavLst>
                                        <p:tav tm="0">
                                          <p:val>
                                            <p:strVal val="0-#ppt_w/2"/>
                                          </p:val>
                                        </p:tav>
                                        <p:tav tm="100000">
                                          <p:val>
                                            <p:strVal val="#ppt_x"/>
                                          </p:val>
                                        </p:tav>
                                      </p:tavLst>
                                    </p:anim>
                                    <p:anim calcmode="lin" valueType="num">
                                      <p:cBhvr additive="base">
                                        <p:cTn id="8" dur="500" fill="hold"/>
                                        <p:tgtEl>
                                          <p:spTgt spid="3174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7483"/>
                                        </p:tgtEl>
                                        <p:attrNameLst>
                                          <p:attrName>style.visibility</p:attrName>
                                        </p:attrNameLst>
                                      </p:cBhvr>
                                      <p:to>
                                        <p:strVal val="visible"/>
                                      </p:to>
                                    </p:set>
                                    <p:animEffect transition="in" filter="blinds(horizontal)">
                                      <p:cBhvr>
                                        <p:cTn id="13" dur="500"/>
                                        <p:tgtEl>
                                          <p:spTgt spid="31748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iterate type="lt">
                                    <p:tmPct val="100000"/>
                                  </p:iterate>
                                  <p:childTnLst>
                                    <p:set>
                                      <p:cBhvr>
                                        <p:cTn id="17" dur="1" fill="hold">
                                          <p:stCondLst>
                                            <p:cond delay="0"/>
                                          </p:stCondLst>
                                        </p:cTn>
                                        <p:tgtEl>
                                          <p:spTgt spid="317443"/>
                                        </p:tgtEl>
                                        <p:attrNameLst>
                                          <p:attrName>style.visibility</p:attrName>
                                        </p:attrNameLst>
                                      </p:cBhvr>
                                      <p:to>
                                        <p:strVal val="visible"/>
                                      </p:to>
                                    </p:set>
                                    <p:anim calcmode="lin" valueType="num">
                                      <p:cBhvr additive="base">
                                        <p:cTn id="18" dur="75" fill="hold"/>
                                        <p:tgtEl>
                                          <p:spTgt spid="317443"/>
                                        </p:tgtEl>
                                        <p:attrNameLst>
                                          <p:attrName>ppt_x</p:attrName>
                                        </p:attrNameLst>
                                      </p:cBhvr>
                                      <p:tavLst>
                                        <p:tav tm="0">
                                          <p:val>
                                            <p:strVal val="0-#ppt_w/2"/>
                                          </p:val>
                                        </p:tav>
                                        <p:tav tm="100000">
                                          <p:val>
                                            <p:strVal val="#ppt_x"/>
                                          </p:val>
                                        </p:tav>
                                      </p:tavLst>
                                    </p:anim>
                                    <p:anim calcmode="lin" valueType="num">
                                      <p:cBhvr additive="base">
                                        <p:cTn id="19" dur="75" fill="hold"/>
                                        <p:tgtEl>
                                          <p:spTgt spid="31744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17482"/>
                                        </p:tgtEl>
                                        <p:attrNameLst>
                                          <p:attrName>style.visibility</p:attrName>
                                        </p:attrNameLst>
                                      </p:cBhvr>
                                      <p:to>
                                        <p:strVal val="visible"/>
                                      </p:to>
                                    </p:set>
                                    <p:animEffect transition="in" filter="wipe(left)">
                                      <p:cBhvr>
                                        <p:cTn id="24" dur="500"/>
                                        <p:tgtEl>
                                          <p:spTgt spid="31748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17450"/>
                                        </p:tgtEl>
                                        <p:attrNameLst>
                                          <p:attrName>style.visibility</p:attrName>
                                        </p:attrNameLst>
                                      </p:cBhvr>
                                      <p:to>
                                        <p:strVal val="visible"/>
                                      </p:to>
                                    </p:set>
                                    <p:anim calcmode="lin" valueType="num">
                                      <p:cBhvr additive="base">
                                        <p:cTn id="29" dur="500" fill="hold"/>
                                        <p:tgtEl>
                                          <p:spTgt spid="317450"/>
                                        </p:tgtEl>
                                        <p:attrNameLst>
                                          <p:attrName>ppt_x</p:attrName>
                                        </p:attrNameLst>
                                      </p:cBhvr>
                                      <p:tavLst>
                                        <p:tav tm="0">
                                          <p:val>
                                            <p:strVal val="0-#ppt_w/2"/>
                                          </p:val>
                                        </p:tav>
                                        <p:tav tm="100000">
                                          <p:val>
                                            <p:strVal val="#ppt_x"/>
                                          </p:val>
                                        </p:tav>
                                      </p:tavLst>
                                    </p:anim>
                                    <p:anim calcmode="lin" valueType="num">
                                      <p:cBhvr additive="base">
                                        <p:cTn id="30" dur="500" fill="hold"/>
                                        <p:tgtEl>
                                          <p:spTgt spid="317450"/>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317451"/>
                                        </p:tgtEl>
                                        <p:attrNameLst>
                                          <p:attrName>style.visibility</p:attrName>
                                        </p:attrNameLst>
                                      </p:cBhvr>
                                      <p:to>
                                        <p:strVal val="visible"/>
                                      </p:to>
                                    </p:set>
                                    <p:anim calcmode="lin" valueType="num">
                                      <p:cBhvr additive="base">
                                        <p:cTn id="34" dur="500" fill="hold"/>
                                        <p:tgtEl>
                                          <p:spTgt spid="317451"/>
                                        </p:tgtEl>
                                        <p:attrNameLst>
                                          <p:attrName>ppt_x</p:attrName>
                                        </p:attrNameLst>
                                      </p:cBhvr>
                                      <p:tavLst>
                                        <p:tav tm="0">
                                          <p:val>
                                            <p:strVal val="0-#ppt_w/2"/>
                                          </p:val>
                                        </p:tav>
                                        <p:tav tm="100000">
                                          <p:val>
                                            <p:strVal val="#ppt_x"/>
                                          </p:val>
                                        </p:tav>
                                      </p:tavLst>
                                    </p:anim>
                                    <p:anim calcmode="lin" valueType="num">
                                      <p:cBhvr additive="base">
                                        <p:cTn id="35" dur="500" fill="hold"/>
                                        <p:tgtEl>
                                          <p:spTgt spid="31745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7462"/>
                                        </p:tgtEl>
                                        <p:attrNameLst>
                                          <p:attrName>style.visibility</p:attrName>
                                        </p:attrNameLst>
                                      </p:cBhvr>
                                      <p:to>
                                        <p:strVal val="visible"/>
                                      </p:to>
                                    </p:set>
                                    <p:animEffect transition="in" filter="blinds(horizontal)">
                                      <p:cBhvr>
                                        <p:cTn id="40" dur="500"/>
                                        <p:tgtEl>
                                          <p:spTgt spid="31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p:bldP spid="317450" grpId="0"/>
      <p:bldP spid="317462" grpId="0"/>
      <p:bldP spid="317482" grpId="0"/>
      <p:bldP spid="31748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文本框 332803"/>
          <p:cNvSpPr txBox="1"/>
          <p:nvPr/>
        </p:nvSpPr>
        <p:spPr>
          <a:xfrm>
            <a:off x="423863" y="819150"/>
            <a:ext cx="1697037" cy="457200"/>
          </a:xfrm>
          <a:prstGeom prst="rect">
            <a:avLst/>
          </a:prstGeom>
          <a:noFill/>
          <a:ln w="9525">
            <a:noFill/>
          </a:ln>
        </p:spPr>
        <p:txBody>
          <a:bodyPr>
            <a:spAutoFit/>
          </a:bodyPr>
          <a:lstStyle/>
          <a:p>
            <a:pPr eaLnBrk="1" hangingPunct="1">
              <a:spcBef>
                <a:spcPct val="0"/>
              </a:spcBef>
            </a:pPr>
            <a:r>
              <a:rPr lang="zh-CN" altLang="en-US" b="1" dirty="0">
                <a:solidFill>
                  <a:srgbClr val="FF0000"/>
                </a:solidFill>
                <a:latin typeface="Times New Roman" panose="02020603050405020304" pitchFamily="18" charset="0"/>
              </a:rPr>
              <a:t>二、功率</a:t>
            </a:r>
          </a:p>
        </p:txBody>
      </p:sp>
      <p:graphicFrame>
        <p:nvGraphicFramePr>
          <p:cNvPr id="332806" name="对象 332805"/>
          <p:cNvGraphicFramePr/>
          <p:nvPr/>
        </p:nvGraphicFramePr>
        <p:xfrm>
          <a:off x="4256088" y="1609725"/>
          <a:ext cx="2787650" cy="585788"/>
        </p:xfrm>
        <a:graphic>
          <a:graphicData uri="http://schemas.openxmlformats.org/presentationml/2006/ole">
            <mc:AlternateContent xmlns:mc="http://schemas.openxmlformats.org/markup-compatibility/2006">
              <mc:Choice xmlns:v="urn:schemas-microsoft-com:vml" Requires="v">
                <p:oleObj spid="_x0000_s34982" r:id="rId3" imgW="1129665" imgH="241300" progId="Equation.3">
                  <p:embed/>
                </p:oleObj>
              </mc:Choice>
              <mc:Fallback>
                <p:oleObj r:id="rId3" imgW="1129665" imgH="241300" progId="Equation.3">
                  <p:embed/>
                  <p:pic>
                    <p:nvPicPr>
                      <p:cNvPr id="0" name="图片 3370"/>
                      <p:cNvPicPr/>
                      <p:nvPr/>
                    </p:nvPicPr>
                    <p:blipFill>
                      <a:blip r:embed="rId4"/>
                      <a:stretch>
                        <a:fillRect/>
                      </a:stretch>
                    </p:blipFill>
                    <p:spPr>
                      <a:xfrm>
                        <a:off x="4256088" y="1609725"/>
                        <a:ext cx="2787650" cy="585788"/>
                      </a:xfrm>
                      <a:prstGeom prst="rect">
                        <a:avLst/>
                      </a:prstGeom>
                      <a:noFill/>
                      <a:ln w="38100">
                        <a:noFill/>
                        <a:miter/>
                      </a:ln>
                    </p:spPr>
                  </p:pic>
                </p:oleObj>
              </mc:Fallback>
            </mc:AlternateContent>
          </a:graphicData>
        </a:graphic>
      </p:graphicFrame>
      <p:graphicFrame>
        <p:nvGraphicFramePr>
          <p:cNvPr id="332805" name="对象 332804"/>
          <p:cNvGraphicFramePr/>
          <p:nvPr/>
        </p:nvGraphicFramePr>
        <p:xfrm>
          <a:off x="4389438" y="2324100"/>
          <a:ext cx="3001962" cy="904875"/>
        </p:xfrm>
        <a:graphic>
          <a:graphicData uri="http://schemas.openxmlformats.org/presentationml/2006/ole">
            <mc:AlternateContent xmlns:mc="http://schemas.openxmlformats.org/markup-compatibility/2006">
              <mc:Choice xmlns:v="urn:schemas-microsoft-com:vml" Requires="v">
                <p:oleObj spid="_x0000_s34983" r:id="rId5" imgW="1295400" imgH="393700" progId="Equation.3">
                  <p:embed/>
                </p:oleObj>
              </mc:Choice>
              <mc:Fallback>
                <p:oleObj r:id="rId5" imgW="1295400" imgH="393700" progId="Equation.3">
                  <p:embed/>
                  <p:pic>
                    <p:nvPicPr>
                      <p:cNvPr id="0" name="图片 3371"/>
                      <p:cNvPicPr/>
                      <p:nvPr/>
                    </p:nvPicPr>
                    <p:blipFill>
                      <a:blip r:embed="rId6"/>
                      <a:stretch>
                        <a:fillRect/>
                      </a:stretch>
                    </p:blipFill>
                    <p:spPr>
                      <a:xfrm>
                        <a:off x="4389438" y="2324100"/>
                        <a:ext cx="3001962" cy="904875"/>
                      </a:xfrm>
                      <a:prstGeom prst="rect">
                        <a:avLst/>
                      </a:prstGeom>
                      <a:noFill/>
                      <a:ln w="38100">
                        <a:noFill/>
                        <a:miter/>
                      </a:ln>
                    </p:spPr>
                  </p:pic>
                </p:oleObj>
              </mc:Fallback>
            </mc:AlternateContent>
          </a:graphicData>
        </a:graphic>
      </p:graphicFrame>
      <p:sp>
        <p:nvSpPr>
          <p:cNvPr id="332807" name="矩形 332806"/>
          <p:cNvSpPr/>
          <p:nvPr/>
        </p:nvSpPr>
        <p:spPr>
          <a:xfrm>
            <a:off x="787400" y="1709738"/>
            <a:ext cx="2838450" cy="457200"/>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电容</a:t>
            </a:r>
            <a:r>
              <a:rPr lang="en-US" altLang="zh-CN" b="1" i="1">
                <a:latin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两端的电压为</a:t>
            </a:r>
            <a:endParaRPr lang="zh-CN" altLang="en-US" b="1" dirty="0">
              <a:latin typeface="Times New Roman" panose="02020603050405020304" pitchFamily="18" charset="0"/>
            </a:endParaRPr>
          </a:p>
        </p:txBody>
      </p:sp>
      <p:sp>
        <p:nvSpPr>
          <p:cNvPr id="332808" name="矩形 332807"/>
          <p:cNvSpPr/>
          <p:nvPr/>
        </p:nvSpPr>
        <p:spPr>
          <a:xfrm>
            <a:off x="687388" y="2587625"/>
            <a:ext cx="3554412" cy="457200"/>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则流过电容元件的电流为</a:t>
            </a:r>
            <a:endParaRPr lang="zh-CN" altLang="en-US" b="1" dirty="0">
              <a:latin typeface="Times New Roman" panose="02020603050405020304" pitchFamily="18" charset="0"/>
              <a:ea typeface="Times New Roman" panose="02020603050405020304" pitchFamily="18" charset="0"/>
            </a:endParaRPr>
          </a:p>
        </p:txBody>
      </p:sp>
      <p:sp>
        <p:nvSpPr>
          <p:cNvPr id="332809" name="矩形 332808"/>
          <p:cNvSpPr/>
          <p:nvPr/>
        </p:nvSpPr>
        <p:spPr>
          <a:xfrm>
            <a:off x="3717925" y="3857625"/>
            <a:ext cx="346075" cy="260350"/>
          </a:xfrm>
          <a:prstGeom prst="rect">
            <a:avLst/>
          </a:prstGeom>
          <a:noFill/>
          <a:ln w="19050">
            <a:noFill/>
          </a:ln>
        </p:spPr>
        <p:txBody>
          <a:bodyPr wrap="none" anchor="ctr">
            <a:spAutoFit/>
          </a:bodyPr>
          <a:lstStyle/>
          <a:p>
            <a:pPr>
              <a:spcBef>
                <a:spcPct val="0"/>
              </a:spcBef>
            </a:pPr>
            <a:r>
              <a:rPr lang="zh-CN" altLang="en-US" sz="10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rPr>
              <a:t> </a:t>
            </a:r>
            <a:endParaRPr lang="zh-CN" altLang="en-US" dirty="0">
              <a:latin typeface="Times New Roman" panose="02020603050405020304" pitchFamily="18" charset="0"/>
            </a:endParaRPr>
          </a:p>
        </p:txBody>
      </p:sp>
      <p:sp>
        <p:nvSpPr>
          <p:cNvPr id="332810" name="矩形 332809"/>
          <p:cNvSpPr/>
          <p:nvPr/>
        </p:nvSpPr>
        <p:spPr>
          <a:xfrm>
            <a:off x="314325" y="3429000"/>
            <a:ext cx="8150225" cy="457200"/>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电容元件也是一个储能元件，它的储能与电流之间的关系为</a:t>
            </a:r>
            <a:endParaRPr lang="zh-CN" altLang="en-US" b="1" dirty="0">
              <a:latin typeface="Times New Roman" panose="02020603050405020304" pitchFamily="18" charset="0"/>
              <a:ea typeface="Times New Roman" panose="02020603050405020304" pitchFamily="18" charset="0"/>
            </a:endParaRPr>
          </a:p>
        </p:txBody>
      </p:sp>
      <p:graphicFrame>
        <p:nvGraphicFramePr>
          <p:cNvPr id="332811" name="对象 332810"/>
          <p:cNvGraphicFramePr/>
          <p:nvPr/>
        </p:nvGraphicFramePr>
        <p:xfrm>
          <a:off x="935038" y="4240213"/>
          <a:ext cx="6908800" cy="922337"/>
        </p:xfrm>
        <a:graphic>
          <a:graphicData uri="http://schemas.openxmlformats.org/presentationml/2006/ole">
            <mc:AlternateContent xmlns:mc="http://schemas.openxmlformats.org/markup-compatibility/2006">
              <mc:Choice xmlns:v="urn:schemas-microsoft-com:vml" Requires="v">
                <p:oleObj spid="_x0000_s34984" r:id="rId7" imgW="2921000" imgH="393700" progId="Equation.DSMT4">
                  <p:embed/>
                </p:oleObj>
              </mc:Choice>
              <mc:Fallback>
                <p:oleObj r:id="rId7" imgW="2921000" imgH="393700" progId="Equation.DSMT4">
                  <p:embed/>
                  <p:pic>
                    <p:nvPicPr>
                      <p:cNvPr id="0" name="图片 3372"/>
                      <p:cNvPicPr/>
                      <p:nvPr/>
                    </p:nvPicPr>
                    <p:blipFill>
                      <a:blip r:embed="rId8"/>
                      <a:stretch>
                        <a:fillRect/>
                      </a:stretch>
                    </p:blipFill>
                    <p:spPr>
                      <a:xfrm>
                        <a:off x="935038" y="4240213"/>
                        <a:ext cx="6908800" cy="922337"/>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32806"/>
                                        </p:tgtEl>
                                        <p:attrNameLst>
                                          <p:attrName>style.visibility</p:attrName>
                                        </p:attrNameLst>
                                      </p:cBhvr>
                                      <p:to>
                                        <p:strVal val="visible"/>
                                      </p:to>
                                    </p:set>
                                    <p:animEffect transition="in" filter="blinds(horizontal)">
                                      <p:cBhvr>
                                        <p:cTn id="13" dur="500"/>
                                        <p:tgtEl>
                                          <p:spTgt spid="33280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32807"/>
                                        </p:tgtEl>
                                        <p:attrNameLst>
                                          <p:attrName>style.visibility</p:attrName>
                                        </p:attrNameLst>
                                      </p:cBhvr>
                                      <p:to>
                                        <p:strVal val="visible"/>
                                      </p:to>
                                    </p:set>
                                    <p:animEffect transition="in" filter="blinds(horizontal)">
                                      <p:cBhvr>
                                        <p:cTn id="16" dur="500"/>
                                        <p:tgtEl>
                                          <p:spTgt spid="33280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32808"/>
                                        </p:tgtEl>
                                        <p:attrNameLst>
                                          <p:attrName>style.visibility</p:attrName>
                                        </p:attrNameLst>
                                      </p:cBhvr>
                                      <p:to>
                                        <p:strVal val="visible"/>
                                      </p:to>
                                    </p:set>
                                    <p:animEffect transition="in" filter="blinds(horizontal)">
                                      <p:cBhvr>
                                        <p:cTn id="21" dur="500"/>
                                        <p:tgtEl>
                                          <p:spTgt spid="332808"/>
                                        </p:tgtEl>
                                      </p:cBhvr>
                                    </p:animEffect>
                                  </p:childTnLst>
                                </p:cTn>
                              </p:par>
                              <p:par>
                                <p:cTn id="22" presetID="3" presetClass="entr" presetSubtype="10" fill="hold" nodeType="withEffect">
                                  <p:stCondLst>
                                    <p:cond delay="0"/>
                                  </p:stCondLst>
                                  <p:childTnLst>
                                    <p:set>
                                      <p:cBhvr>
                                        <p:cTn id="23" dur="1" fill="hold">
                                          <p:stCondLst>
                                            <p:cond delay="0"/>
                                          </p:stCondLst>
                                        </p:cTn>
                                        <p:tgtEl>
                                          <p:spTgt spid="332805"/>
                                        </p:tgtEl>
                                        <p:attrNameLst>
                                          <p:attrName>style.visibility</p:attrName>
                                        </p:attrNameLst>
                                      </p:cBhvr>
                                      <p:to>
                                        <p:strVal val="visible"/>
                                      </p:to>
                                    </p:set>
                                    <p:animEffect transition="in" filter="blinds(horizontal)">
                                      <p:cBhvr>
                                        <p:cTn id="24" dur="500"/>
                                        <p:tgtEl>
                                          <p:spTgt spid="332805"/>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32810"/>
                                        </p:tgtEl>
                                        <p:attrNameLst>
                                          <p:attrName>style.visibility</p:attrName>
                                        </p:attrNameLst>
                                      </p:cBhvr>
                                      <p:to>
                                        <p:strVal val="visible"/>
                                      </p:to>
                                    </p:set>
                                    <p:animEffect transition="in" filter="checkerboard(across)">
                                      <p:cBhvr>
                                        <p:cTn id="29" dur="500"/>
                                        <p:tgtEl>
                                          <p:spTgt spid="3328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32811"/>
                                        </p:tgtEl>
                                        <p:attrNameLst>
                                          <p:attrName>style.visibility</p:attrName>
                                        </p:attrNameLst>
                                      </p:cBhvr>
                                      <p:to>
                                        <p:strVal val="visible"/>
                                      </p:to>
                                    </p:set>
                                    <p:anim calcmode="lin" valueType="num">
                                      <p:cBhvr additive="base">
                                        <p:cTn id="34" dur="500" fill="hold"/>
                                        <p:tgtEl>
                                          <p:spTgt spid="332811"/>
                                        </p:tgtEl>
                                        <p:attrNameLst>
                                          <p:attrName>ppt_x</p:attrName>
                                        </p:attrNameLst>
                                      </p:cBhvr>
                                      <p:tavLst>
                                        <p:tav tm="0">
                                          <p:val>
                                            <p:strVal val="0-#ppt_w/2"/>
                                          </p:val>
                                        </p:tav>
                                        <p:tav tm="100000">
                                          <p:val>
                                            <p:strVal val="#ppt_x"/>
                                          </p:val>
                                        </p:tav>
                                      </p:tavLst>
                                    </p:anim>
                                    <p:anim calcmode="lin" valueType="num">
                                      <p:cBhvr additive="base">
                                        <p:cTn id="35" dur="500" fill="hold"/>
                                        <p:tgtEl>
                                          <p:spTgt spid="332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p:bldP spid="332807" grpId="0"/>
      <p:bldP spid="332808" grpId="0"/>
      <p:bldP spid="3328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矩形 333827"/>
          <p:cNvSpPr/>
          <p:nvPr/>
        </p:nvSpPr>
        <p:spPr>
          <a:xfrm>
            <a:off x="441325" y="285750"/>
            <a:ext cx="2165350" cy="457200"/>
          </a:xfrm>
          <a:prstGeom prst="rect">
            <a:avLst/>
          </a:prstGeom>
          <a:noFill/>
          <a:ln w="19050">
            <a:noFill/>
          </a:ln>
        </p:spPr>
        <p:txBody>
          <a:bodyPr wrap="none" anchor="ctr">
            <a:spAutoFit/>
          </a:bodyPr>
          <a:lstStyle/>
          <a:p>
            <a:pPr>
              <a:spcBef>
                <a:spcPct val="0"/>
              </a:spcBef>
            </a:pPr>
            <a:r>
              <a:rPr lang="en-US" altLang="zh-CN" b="1" dirty="0">
                <a:solidFill>
                  <a:srgbClr val="2520F2"/>
                </a:solidFill>
                <a:latin typeface="Times New Roman" panose="02020603050405020304" pitchFamily="18" charset="0"/>
              </a:rPr>
              <a:t>1</a:t>
            </a:r>
            <a:r>
              <a:rPr lang="zh-CN" altLang="en-US" b="1" dirty="0">
                <a:solidFill>
                  <a:srgbClr val="2520F2"/>
                </a:solidFill>
                <a:latin typeface="Times New Roman" panose="02020603050405020304" pitchFamily="18" charset="0"/>
              </a:rPr>
              <a:t>、瞬时功率：</a:t>
            </a:r>
          </a:p>
        </p:txBody>
      </p:sp>
      <p:sp>
        <p:nvSpPr>
          <p:cNvPr id="333830" name="矩形 333829"/>
          <p:cNvSpPr/>
          <p:nvPr/>
        </p:nvSpPr>
        <p:spPr>
          <a:xfrm>
            <a:off x="0" y="3109913"/>
            <a:ext cx="9144000" cy="0"/>
          </a:xfrm>
          <a:prstGeom prst="rect">
            <a:avLst/>
          </a:prstGeom>
          <a:noFill/>
          <a:ln w="19050">
            <a:noFill/>
          </a:ln>
        </p:spPr>
        <p:txBody>
          <a:bodyPr/>
          <a:lstStyle/>
          <a:p>
            <a:endParaRPr lang="zh-CN" altLang="en-US"/>
          </a:p>
        </p:txBody>
      </p:sp>
      <mc:AlternateContent xmlns:mc="http://schemas.openxmlformats.org/markup-compatibility/2006" xmlns:a14="http://schemas.microsoft.com/office/drawing/2010/main">
        <mc:Choice Requires="a14">
          <p:sp>
            <p:nvSpPr>
              <p:cNvPr id="333829" name="对象 333828"/>
              <p:cNvSpPr txBox="1"/>
              <p:nvPr/>
            </p:nvSpPr>
            <p:spPr>
              <a:xfrm>
                <a:off x="441325" y="561975"/>
                <a:ext cx="8286750" cy="1295400"/>
              </a:xfrm>
              <a:prstGeom prst="rect">
                <a:avLst/>
              </a:prstGeom>
              <a:noFill/>
              <a:ln w="38100">
                <a:noFill/>
                <a:miter/>
              </a:ln>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𝒑</m:t>
                          </m:r>
                        </m:e>
                        <m:sub>
                          <m:r>
                            <a:rPr lang="zh-CN" altLang="en-US" b="1" i="1">
                              <a:solidFill>
                                <a:srgbClr val="000000"/>
                              </a:solidFill>
                              <a:latin typeface="Cambria Math" panose="02040503050406030204" pitchFamily="18" charset="0"/>
                            </a:rPr>
                            <m:t>𝑪</m:t>
                          </m:r>
                        </m:sub>
                      </m:sSub>
                      <m:r>
                        <m:rPr>
                          <m:aln/>
                        </m:rP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𝒖</m:t>
                          </m:r>
                        </m:e>
                        <m:sub>
                          <m:r>
                            <a:rPr lang="zh-CN" altLang="en-US" b="1" i="1">
                              <a:solidFill>
                                <a:srgbClr val="000000"/>
                              </a:solidFill>
                              <a:latin typeface="Cambria Math" panose="02040503050406030204" pitchFamily="18" charset="0"/>
                            </a:rPr>
                            <m:t>𝑪</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𝒊</m:t>
                          </m:r>
                        </m:e>
                        <m:sub>
                          <m:r>
                            <a:rPr lang="zh-CN" altLang="en-US" b="1" i="1">
                              <a:solidFill>
                                <a:srgbClr val="000000"/>
                              </a:solidFill>
                              <a:latin typeface="Cambria Math" panose="02040503050406030204" pitchFamily="18" charset="0"/>
                            </a:rPr>
                            <m:t>𝑪</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𝑼</m:t>
                          </m:r>
                        </m:e>
                        <m:sub>
                          <m:r>
                            <a:rPr lang="zh-CN" altLang="en-US" b="1" i="1">
                              <a:solidFill>
                                <a:srgbClr val="000000"/>
                              </a:solidFill>
                              <a:latin typeface="Cambria Math" panose="02040503050406030204" pitchFamily="18" charset="0"/>
                            </a:rPr>
                            <m:t>𝑪</m:t>
                          </m:r>
                          <m:r>
                            <a:rPr lang="zh-CN" altLang="en-US" b="1" i="0">
                              <a:solidFill>
                                <a:srgbClr val="000000"/>
                              </a:solidFill>
                              <a:latin typeface="Cambria Math" panose="02040503050406030204" pitchFamily="18" charset="0"/>
                            </a:rPr>
                            <m:t>𝐦</m:t>
                          </m:r>
                        </m:sub>
                      </m:sSub>
                      <m:func>
                        <m:funcPr>
                          <m:ctrlPr>
                            <a:rPr lang="zh-CN" altLang="en-US" b="1" i="1">
                              <a:solidFill>
                                <a:srgbClr val="000000"/>
                              </a:solidFill>
                              <a:latin typeface="Cambria Math" panose="02040503050406030204" pitchFamily="18" charset="0"/>
                            </a:rPr>
                          </m:ctrlPr>
                        </m:funcPr>
                        <m:fName>
                          <m:r>
                            <a:rPr lang="zh-CN" altLang="en-US" b="1" i="0">
                              <a:solidFill>
                                <a:srgbClr val="000000"/>
                              </a:solidFill>
                              <a:latin typeface="Cambria Math" panose="02040503050406030204" pitchFamily="18" charset="0"/>
                            </a:rPr>
                            <m:t>𝐜𝐨𝐬</m:t>
                          </m:r>
                        </m:fName>
                        <m:e>
                          <m:r>
                            <a:rPr lang="zh-CN" altLang="en-US" b="1" i="1">
                              <a:solidFill>
                                <a:srgbClr val="000000"/>
                              </a:solidFill>
                              <a:latin typeface="Cambria Math" panose="02040503050406030204" pitchFamily="18" charset="0"/>
                            </a:rPr>
                            <m:t>(</m:t>
                          </m:r>
                        </m:e>
                      </m:func>
                      <m:r>
                        <a:rPr lang="zh-CN" altLang="en-US" b="1" i="1">
                          <a:solidFill>
                            <a:srgbClr val="000000"/>
                          </a:solidFill>
                          <a:latin typeface="Cambria Math" panose="02040503050406030204" pitchFamily="18" charset="0"/>
                        </a:rPr>
                        <m:t>𝝎</m:t>
                      </m:r>
                      <m:r>
                        <a:rPr lang="zh-CN" altLang="en-US" b="1" i="1">
                          <a:solidFill>
                            <a:srgbClr val="000000"/>
                          </a:solidFill>
                          <a:latin typeface="Cambria Math" panose="02040503050406030204" pitchFamily="18" charset="0"/>
                        </a:rPr>
                        <m:t>𝒕</m:t>
                      </m:r>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𝑰</m:t>
                          </m:r>
                        </m:e>
                        <m:sub>
                          <m:r>
                            <a:rPr lang="zh-CN" altLang="en-US" b="1" i="1">
                              <a:solidFill>
                                <a:srgbClr val="000000"/>
                              </a:solidFill>
                              <a:latin typeface="Cambria Math" panose="02040503050406030204" pitchFamily="18" charset="0"/>
                            </a:rPr>
                            <m:t>𝑪</m:t>
                          </m:r>
                          <m:r>
                            <a:rPr lang="zh-CN" altLang="en-US" b="1" i="0">
                              <a:solidFill>
                                <a:srgbClr val="000000"/>
                              </a:solidFill>
                              <a:latin typeface="Cambria Math" panose="02040503050406030204" pitchFamily="18" charset="0"/>
                            </a:rPr>
                            <m:t>𝐦</m:t>
                          </m:r>
                        </m:sub>
                      </m:sSub>
                      <m:func>
                        <m:funcPr>
                          <m:ctrlPr>
                            <a:rPr lang="zh-CN" altLang="en-US" b="1" i="1">
                              <a:solidFill>
                                <a:srgbClr val="000000"/>
                              </a:solidFill>
                              <a:latin typeface="Cambria Math" panose="02040503050406030204" pitchFamily="18" charset="0"/>
                            </a:rPr>
                          </m:ctrlPr>
                        </m:funcPr>
                        <m:fName>
                          <m:r>
                            <a:rPr lang="zh-CN" altLang="en-US" b="1" i="0">
                              <a:solidFill>
                                <a:srgbClr val="000000"/>
                              </a:solidFill>
                              <a:latin typeface="Cambria Math" panose="02040503050406030204" pitchFamily="18" charset="0"/>
                            </a:rPr>
                            <m:t>𝐜𝐨𝐬</m:t>
                          </m:r>
                        </m:fName>
                        <m:e>
                          <m:r>
                            <a:rPr lang="zh-CN" altLang="en-US" b="1" i="1">
                              <a:solidFill>
                                <a:srgbClr val="000000"/>
                              </a:solidFill>
                              <a:latin typeface="Cambria Math" panose="02040503050406030204" pitchFamily="18" charset="0"/>
                            </a:rPr>
                            <m:t>(</m:t>
                          </m:r>
                        </m:e>
                      </m:func>
                      <m:r>
                        <a:rPr lang="zh-CN" altLang="en-US" b="1" i="1">
                          <a:solidFill>
                            <a:srgbClr val="000000"/>
                          </a:solidFill>
                          <a:latin typeface="Cambria Math" panose="02040503050406030204" pitchFamily="18" charset="0"/>
                        </a:rPr>
                        <m:t>𝝎</m:t>
                      </m:r>
                      <m:r>
                        <a:rPr lang="zh-CN" altLang="en-US" b="1" i="1">
                          <a:solidFill>
                            <a:srgbClr val="000000"/>
                          </a:solidFill>
                          <a:latin typeface="Cambria Math" panose="02040503050406030204" pitchFamily="18" charset="0"/>
                        </a:rPr>
                        <m:t>𝒕</m:t>
                      </m:r>
                      <m:r>
                        <a:rPr lang="zh-CN" altLang="en-US" b="1" i="1">
                          <a:solidFill>
                            <a:srgbClr val="000000"/>
                          </a:solidFill>
                          <a:latin typeface="Cambria Math" panose="02040503050406030204" pitchFamily="18" charset="0"/>
                        </a:rPr>
                        <m:t>+</m:t>
                      </m:r>
                      <m:f>
                        <m:fPr>
                          <m:ctrlPr>
                            <a:rPr lang="zh-CN" altLang="en-US" b="1" i="1">
                              <a:solidFill>
                                <a:srgbClr val="000000"/>
                              </a:solidFill>
                              <a:latin typeface="Cambria Math" panose="02040503050406030204" pitchFamily="18" charset="0"/>
                            </a:rPr>
                          </m:ctrlPr>
                        </m:fPr>
                        <m:num>
                          <m:r>
                            <a:rPr lang="zh-CN" altLang="en-US" b="1" i="0">
                              <a:solidFill>
                                <a:srgbClr val="000000"/>
                              </a:solidFill>
                              <a:latin typeface="Cambria Math" panose="02040503050406030204" pitchFamily="18" charset="0"/>
                            </a:rPr>
                            <m:t>𝛑</m:t>
                          </m:r>
                        </m:num>
                        <m:den>
                          <m:r>
                            <a:rPr lang="zh-CN" altLang="en-US" b="1" i="1">
                              <a:solidFill>
                                <a:srgbClr val="000000"/>
                              </a:solidFill>
                              <a:latin typeface="Cambria Math" panose="02040503050406030204" pitchFamily="18" charset="0"/>
                            </a:rPr>
                            <m:t>𝟐</m:t>
                          </m:r>
                        </m:den>
                      </m:f>
                      <m:r>
                        <a:rPr lang="zh-CN" altLang="en-US" b="1" i="1">
                          <a:solidFill>
                            <a:srgbClr val="000000"/>
                          </a:solidFill>
                          <a:latin typeface="Cambria Math" panose="02040503050406030204" pitchFamily="18" charset="0"/>
                        </a:rPr>
                        <m:t>)=</m:t>
                      </m:r>
                      <m:f>
                        <m:fPr>
                          <m:ctrlPr>
                            <a:rPr lang="zh-CN" altLang="en-US" b="1" i="1">
                              <a:solidFill>
                                <a:srgbClr val="000000"/>
                              </a:solidFill>
                              <a:latin typeface="Cambria Math" panose="02040503050406030204" pitchFamily="18" charset="0"/>
                            </a:rPr>
                          </m:ctrlPr>
                        </m:fPr>
                        <m:num>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𝑼</m:t>
                              </m:r>
                            </m:e>
                            <m:sub>
                              <m:r>
                                <a:rPr lang="zh-CN" altLang="en-US" b="1" i="1">
                                  <a:solidFill>
                                    <a:srgbClr val="000000"/>
                                  </a:solidFill>
                                  <a:latin typeface="Cambria Math" panose="02040503050406030204" pitchFamily="18" charset="0"/>
                                </a:rPr>
                                <m:t>𝑪</m:t>
                              </m:r>
                              <m:r>
                                <a:rPr lang="zh-CN" altLang="en-US" b="1" i="0">
                                  <a:solidFill>
                                    <a:srgbClr val="000000"/>
                                  </a:solidFill>
                                  <a:latin typeface="Cambria Math" panose="02040503050406030204" pitchFamily="18" charset="0"/>
                                </a:rPr>
                                <m:t>𝐦</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𝑰</m:t>
                              </m:r>
                            </m:e>
                            <m:sub>
                              <m:r>
                                <a:rPr lang="zh-CN" altLang="en-US" b="1" i="1">
                                  <a:solidFill>
                                    <a:srgbClr val="000000"/>
                                  </a:solidFill>
                                  <a:latin typeface="Cambria Math" panose="02040503050406030204" pitchFamily="18" charset="0"/>
                                </a:rPr>
                                <m:t>𝑪</m:t>
                              </m:r>
                              <m:r>
                                <a:rPr lang="zh-CN" altLang="en-US" b="1" i="0">
                                  <a:solidFill>
                                    <a:srgbClr val="000000"/>
                                  </a:solidFill>
                                  <a:latin typeface="Cambria Math" panose="02040503050406030204" pitchFamily="18" charset="0"/>
                                </a:rPr>
                                <m:t>𝐦</m:t>
                              </m:r>
                            </m:sub>
                          </m:sSub>
                        </m:num>
                        <m:den>
                          <m:r>
                            <a:rPr lang="zh-CN" altLang="en-US" b="1" i="1">
                              <a:solidFill>
                                <a:srgbClr val="000000"/>
                              </a:solidFill>
                              <a:latin typeface="Cambria Math" panose="02040503050406030204" pitchFamily="18" charset="0"/>
                            </a:rPr>
                            <m:t>𝟐</m:t>
                          </m:r>
                        </m:den>
                      </m:f>
                      <m:func>
                        <m:funcPr>
                          <m:ctrlPr>
                            <a:rPr lang="zh-CN" altLang="en-US" b="1" i="1">
                              <a:solidFill>
                                <a:srgbClr val="000000"/>
                              </a:solidFill>
                              <a:latin typeface="Cambria Math" panose="02040503050406030204" pitchFamily="18" charset="0"/>
                            </a:rPr>
                          </m:ctrlPr>
                        </m:funcPr>
                        <m:fName>
                          <m:r>
                            <a:rPr lang="zh-CN" altLang="en-US" b="1" i="0">
                              <a:solidFill>
                                <a:srgbClr val="000000"/>
                              </a:solidFill>
                              <a:latin typeface="Cambria Math" panose="02040503050406030204" pitchFamily="18" charset="0"/>
                            </a:rPr>
                            <m:t>𝐜𝐨𝐬</m:t>
                          </m:r>
                        </m:fName>
                        <m:e>
                          <m:r>
                            <a:rPr lang="zh-CN" altLang="en-US" b="1" i="1">
                              <a:solidFill>
                                <a:srgbClr val="000000"/>
                              </a:solidFill>
                              <a:latin typeface="Cambria Math" panose="02040503050406030204" pitchFamily="18" charset="0"/>
                            </a:rPr>
                            <m:t>(</m:t>
                          </m:r>
                        </m:e>
                      </m:func>
                      <m:r>
                        <a:rPr lang="zh-CN" altLang="en-US" b="1" i="1">
                          <a:solidFill>
                            <a:srgbClr val="000000"/>
                          </a:solidFill>
                          <a:latin typeface="Cambria Math" panose="02040503050406030204" pitchFamily="18" charset="0"/>
                        </a:rPr>
                        <m:t>𝟐</m:t>
                      </m:r>
                      <m:r>
                        <a:rPr lang="zh-CN" altLang="en-US" b="1" i="1">
                          <a:solidFill>
                            <a:srgbClr val="000000"/>
                          </a:solidFill>
                          <a:latin typeface="Cambria Math" panose="02040503050406030204" pitchFamily="18" charset="0"/>
                        </a:rPr>
                        <m:t>𝝎</m:t>
                      </m:r>
                      <m:r>
                        <a:rPr lang="zh-CN" altLang="en-US" b="1" i="1">
                          <a:solidFill>
                            <a:srgbClr val="000000"/>
                          </a:solidFill>
                          <a:latin typeface="Cambria Math" panose="02040503050406030204" pitchFamily="18" charset="0"/>
                        </a:rPr>
                        <m:t>𝒕</m:t>
                      </m:r>
                      <m:r>
                        <a:rPr lang="zh-CN" altLang="en-US" b="1" i="1">
                          <a:solidFill>
                            <a:srgbClr val="000000"/>
                          </a:solidFill>
                          <a:latin typeface="Cambria Math" panose="02040503050406030204" pitchFamily="18" charset="0"/>
                        </a:rPr>
                        <m:t>+</m:t>
                      </m:r>
                      <m:f>
                        <m:fPr>
                          <m:ctrlPr>
                            <a:rPr lang="zh-CN" altLang="en-US" b="1" i="1">
                              <a:solidFill>
                                <a:srgbClr val="000000"/>
                              </a:solidFill>
                              <a:latin typeface="Cambria Math" panose="02040503050406030204" pitchFamily="18" charset="0"/>
                            </a:rPr>
                          </m:ctrlPr>
                        </m:fPr>
                        <m:num>
                          <m:r>
                            <a:rPr lang="zh-CN" altLang="en-US" b="1" i="1">
                              <a:solidFill>
                                <a:srgbClr val="000000"/>
                              </a:solidFill>
                              <a:latin typeface="Cambria Math" panose="02040503050406030204" pitchFamily="18" charset="0"/>
                            </a:rPr>
                            <m:t>𝝅</m:t>
                          </m:r>
                        </m:num>
                        <m:den>
                          <m:r>
                            <a:rPr lang="zh-CN" altLang="en-US" b="1" i="1">
                              <a:solidFill>
                                <a:srgbClr val="000000"/>
                              </a:solidFill>
                              <a:latin typeface="Cambria Math" panose="02040503050406030204" pitchFamily="18" charset="0"/>
                            </a:rPr>
                            <m:t>𝟐</m:t>
                          </m:r>
                        </m:den>
                      </m:f>
                      <m:r>
                        <a:rPr lang="zh-CN" altLang="en-US" b="1" i="1">
                          <a:solidFill>
                            <a:srgbClr val="000000"/>
                          </a:solidFill>
                          <a:latin typeface="Cambria Math" panose="02040503050406030204" pitchFamily="18" charset="0"/>
                        </a:rPr>
                        <m:t>)</m:t>
                      </m:r>
                    </m:oMath>
                    <m:oMath xmlns:m="http://schemas.openxmlformats.org/officeDocument/2006/math">
                      <m:r>
                        <m:rPr>
                          <m:aln/>
                        </m:rP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𝑼</m:t>
                          </m:r>
                        </m:e>
                        <m:sub>
                          <m:r>
                            <a:rPr lang="zh-CN" altLang="en-US" b="1" i="1">
                              <a:solidFill>
                                <a:srgbClr val="000000"/>
                              </a:solidFill>
                              <a:latin typeface="Cambria Math" panose="02040503050406030204" pitchFamily="18" charset="0"/>
                            </a:rPr>
                            <m:t>𝑪</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𝑰</m:t>
                          </m:r>
                        </m:e>
                        <m:sub>
                          <m:r>
                            <a:rPr lang="zh-CN" altLang="en-US" b="1" i="1">
                              <a:solidFill>
                                <a:srgbClr val="000000"/>
                              </a:solidFill>
                              <a:latin typeface="Cambria Math" panose="02040503050406030204" pitchFamily="18" charset="0"/>
                            </a:rPr>
                            <m:t>𝑪</m:t>
                          </m:r>
                        </m:sub>
                      </m:sSub>
                      <m:func>
                        <m:funcPr>
                          <m:ctrlPr>
                            <a:rPr lang="zh-CN" altLang="en-US" b="1" i="1">
                              <a:solidFill>
                                <a:srgbClr val="000000"/>
                              </a:solidFill>
                              <a:latin typeface="Cambria Math" panose="02040503050406030204" pitchFamily="18" charset="0"/>
                            </a:rPr>
                          </m:ctrlPr>
                        </m:funcPr>
                        <m:fName>
                          <m:r>
                            <a:rPr lang="zh-CN" altLang="en-US" b="1" i="0">
                              <a:solidFill>
                                <a:srgbClr val="000000"/>
                              </a:solidFill>
                              <a:latin typeface="Cambria Math" panose="02040503050406030204" pitchFamily="18" charset="0"/>
                            </a:rPr>
                            <m:t>𝐬𝐢𝐧</m:t>
                          </m:r>
                        </m:fName>
                        <m:e>
                          <m:r>
                            <a:rPr lang="zh-CN" altLang="en-US" b="1" i="1">
                              <a:solidFill>
                                <a:srgbClr val="000000"/>
                              </a:solidFill>
                              <a:latin typeface="Cambria Math" panose="02040503050406030204" pitchFamily="18" charset="0"/>
                            </a:rPr>
                            <m:t>𝟐</m:t>
                          </m:r>
                        </m:e>
                      </m:func>
                      <m:r>
                        <a:rPr lang="zh-CN" altLang="en-US" b="1" i="1">
                          <a:solidFill>
                            <a:srgbClr val="000000"/>
                          </a:solidFill>
                          <a:latin typeface="Cambria Math" panose="02040503050406030204" pitchFamily="18" charset="0"/>
                        </a:rPr>
                        <m:t>𝝎</m:t>
                      </m:r>
                      <m:r>
                        <a:rPr lang="zh-CN" altLang="en-US" b="1" i="1">
                          <a:solidFill>
                            <a:srgbClr val="000000"/>
                          </a:solidFill>
                          <a:latin typeface="Cambria Math" panose="02040503050406030204" pitchFamily="18" charset="0"/>
                        </a:rPr>
                        <m:t>𝒕</m:t>
                      </m:r>
                    </m:oMath>
                  </m:oMathPara>
                </a14:m>
                <a:endParaRPr lang="zh-CN" altLang="en-US" b="1" dirty="0"/>
              </a:p>
            </p:txBody>
          </p:sp>
        </mc:Choice>
        <mc:Fallback xmlns="">
          <p:sp>
            <p:nvSpPr>
              <p:cNvPr id="333829" name="对象 333828"/>
              <p:cNvSpPr txBox="1">
                <a:spLocks noRot="1" noChangeAspect="1" noMove="1" noResize="1" noEditPoints="1" noAdjustHandles="1" noChangeArrowheads="1" noChangeShapeType="1" noTextEdit="1"/>
              </p:cNvSpPr>
              <p:nvPr/>
            </p:nvSpPr>
            <p:spPr>
              <a:xfrm>
                <a:off x="441325" y="561975"/>
                <a:ext cx="8286750" cy="1295400"/>
              </a:xfrm>
              <a:prstGeom prst="rect">
                <a:avLst/>
              </a:prstGeom>
              <a:blipFill>
                <a:blip r:embed="rId2"/>
                <a:stretch>
                  <a:fillRect/>
                </a:stretch>
              </a:blipFill>
              <a:ln w="38100">
                <a:noFill/>
                <a:miter/>
              </a:ln>
            </p:spPr>
            <p:txBody>
              <a:bodyPr/>
              <a:lstStyle/>
              <a:p>
                <a:r>
                  <a:rPr lang="zh-CN" altLang="en-US">
                    <a:noFill/>
                  </a:rPr>
                  <a:t> </a:t>
                </a:r>
              </a:p>
            </p:txBody>
          </p:sp>
        </mc:Fallback>
      </mc:AlternateContent>
      <p:sp>
        <p:nvSpPr>
          <p:cNvPr id="333832" name="矩形 333831"/>
          <p:cNvSpPr/>
          <p:nvPr/>
        </p:nvSpPr>
        <p:spPr>
          <a:xfrm>
            <a:off x="0" y="2552700"/>
            <a:ext cx="9144000" cy="0"/>
          </a:xfrm>
          <a:prstGeom prst="rect">
            <a:avLst/>
          </a:prstGeom>
          <a:noFill/>
          <a:ln w="19050">
            <a:noFill/>
          </a:ln>
        </p:spPr>
        <p:txBody>
          <a:bodyPr/>
          <a:lstStyle/>
          <a:p>
            <a:endParaRPr lang="zh-CN" altLang="en-US"/>
          </a:p>
        </p:txBody>
      </p:sp>
      <p:grpSp>
        <p:nvGrpSpPr>
          <p:cNvPr id="333896" name="组合 333895"/>
          <p:cNvGrpSpPr/>
          <p:nvPr/>
        </p:nvGrpSpPr>
        <p:grpSpPr>
          <a:xfrm>
            <a:off x="3595688" y="1501775"/>
            <a:ext cx="5189537" cy="3311525"/>
            <a:chOff x="2099" y="1170"/>
            <a:chExt cx="3269" cy="2086"/>
          </a:xfrm>
        </p:grpSpPr>
        <p:sp>
          <p:nvSpPr>
            <p:cNvPr id="333835" name="任意多边形 333834"/>
            <p:cNvSpPr/>
            <p:nvPr/>
          </p:nvSpPr>
          <p:spPr>
            <a:xfrm>
              <a:off x="2163" y="1903"/>
              <a:ext cx="221" cy="384"/>
            </a:xfrm>
            <a:custGeom>
              <a:avLst/>
              <a:gdLst/>
              <a:ahLst/>
              <a:cxnLst/>
              <a:rect l="0" t="0" r="0" b="0"/>
              <a:pathLst>
                <a:path w="221" h="384">
                  <a:moveTo>
                    <a:pt x="0" y="384"/>
                  </a:moveTo>
                  <a:lnTo>
                    <a:pt x="25" y="336"/>
                  </a:lnTo>
                  <a:lnTo>
                    <a:pt x="55" y="280"/>
                  </a:lnTo>
                  <a:lnTo>
                    <a:pt x="111" y="178"/>
                  </a:lnTo>
                  <a:lnTo>
                    <a:pt x="141" y="126"/>
                  </a:lnTo>
                  <a:lnTo>
                    <a:pt x="168" y="78"/>
                  </a:lnTo>
                  <a:lnTo>
                    <a:pt x="197" y="38"/>
                  </a:lnTo>
                  <a:lnTo>
                    <a:pt x="221"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36" name="任意多边形 333835"/>
            <p:cNvSpPr/>
            <p:nvPr/>
          </p:nvSpPr>
          <p:spPr>
            <a:xfrm>
              <a:off x="2384" y="1745"/>
              <a:ext cx="218" cy="158"/>
            </a:xfrm>
            <a:custGeom>
              <a:avLst/>
              <a:gdLst/>
              <a:ahLst/>
              <a:cxnLst/>
              <a:rect l="0" t="0" r="0" b="0"/>
              <a:pathLst>
                <a:path w="218" h="158">
                  <a:moveTo>
                    <a:pt x="0" y="158"/>
                  </a:moveTo>
                  <a:lnTo>
                    <a:pt x="27" y="123"/>
                  </a:lnTo>
                  <a:lnTo>
                    <a:pt x="57" y="97"/>
                  </a:lnTo>
                  <a:lnTo>
                    <a:pt x="83" y="68"/>
                  </a:lnTo>
                  <a:lnTo>
                    <a:pt x="107" y="44"/>
                  </a:lnTo>
                  <a:lnTo>
                    <a:pt x="138" y="28"/>
                  </a:lnTo>
                  <a:lnTo>
                    <a:pt x="164" y="11"/>
                  </a:lnTo>
                  <a:lnTo>
                    <a:pt x="194" y="4"/>
                  </a:lnTo>
                  <a:lnTo>
                    <a:pt x="218"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37" name="任意多边形 333836"/>
            <p:cNvSpPr/>
            <p:nvPr/>
          </p:nvSpPr>
          <p:spPr>
            <a:xfrm>
              <a:off x="2602" y="1745"/>
              <a:ext cx="223" cy="158"/>
            </a:xfrm>
            <a:custGeom>
              <a:avLst/>
              <a:gdLst/>
              <a:ahLst/>
              <a:cxnLst/>
              <a:rect l="0" t="0" r="0" b="0"/>
              <a:pathLst>
                <a:path w="223" h="158">
                  <a:moveTo>
                    <a:pt x="0" y="0"/>
                  </a:moveTo>
                  <a:lnTo>
                    <a:pt x="26" y="4"/>
                  </a:lnTo>
                  <a:lnTo>
                    <a:pt x="56" y="11"/>
                  </a:lnTo>
                  <a:lnTo>
                    <a:pt x="83" y="28"/>
                  </a:lnTo>
                  <a:lnTo>
                    <a:pt x="113" y="44"/>
                  </a:lnTo>
                  <a:lnTo>
                    <a:pt x="142" y="68"/>
                  </a:lnTo>
                  <a:lnTo>
                    <a:pt x="168" y="97"/>
                  </a:lnTo>
                  <a:lnTo>
                    <a:pt x="199" y="123"/>
                  </a:lnTo>
                  <a:lnTo>
                    <a:pt x="223" y="158"/>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38" name="任意多边形 333837"/>
            <p:cNvSpPr/>
            <p:nvPr/>
          </p:nvSpPr>
          <p:spPr>
            <a:xfrm>
              <a:off x="2825" y="1903"/>
              <a:ext cx="217" cy="384"/>
            </a:xfrm>
            <a:custGeom>
              <a:avLst/>
              <a:gdLst/>
              <a:ahLst/>
              <a:cxnLst/>
              <a:rect l="0" t="0" r="0" b="0"/>
              <a:pathLst>
                <a:path w="217" h="384">
                  <a:moveTo>
                    <a:pt x="0" y="0"/>
                  </a:moveTo>
                  <a:lnTo>
                    <a:pt x="26" y="38"/>
                  </a:lnTo>
                  <a:lnTo>
                    <a:pt x="56" y="78"/>
                  </a:lnTo>
                  <a:lnTo>
                    <a:pt x="81" y="126"/>
                  </a:lnTo>
                  <a:lnTo>
                    <a:pt x="107" y="178"/>
                  </a:lnTo>
                  <a:lnTo>
                    <a:pt x="163" y="284"/>
                  </a:lnTo>
                  <a:lnTo>
                    <a:pt x="193" y="336"/>
                  </a:lnTo>
                  <a:lnTo>
                    <a:pt x="217" y="384"/>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39" name="任意多边形 333838"/>
            <p:cNvSpPr/>
            <p:nvPr/>
          </p:nvSpPr>
          <p:spPr>
            <a:xfrm>
              <a:off x="3042" y="2287"/>
              <a:ext cx="224" cy="379"/>
            </a:xfrm>
            <a:custGeom>
              <a:avLst/>
              <a:gdLst/>
              <a:ahLst/>
              <a:cxnLst/>
              <a:rect l="0" t="0" r="0" b="0"/>
              <a:pathLst>
                <a:path w="224" h="379">
                  <a:moveTo>
                    <a:pt x="0" y="0"/>
                  </a:moveTo>
                  <a:lnTo>
                    <a:pt x="27" y="48"/>
                  </a:lnTo>
                  <a:lnTo>
                    <a:pt x="56" y="100"/>
                  </a:lnTo>
                  <a:lnTo>
                    <a:pt x="113" y="205"/>
                  </a:lnTo>
                  <a:lnTo>
                    <a:pt x="143" y="254"/>
                  </a:lnTo>
                  <a:lnTo>
                    <a:pt x="167" y="302"/>
                  </a:lnTo>
                  <a:lnTo>
                    <a:pt x="199" y="342"/>
                  </a:lnTo>
                  <a:lnTo>
                    <a:pt x="224" y="379"/>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40" name="任意多边形 333839"/>
            <p:cNvSpPr/>
            <p:nvPr/>
          </p:nvSpPr>
          <p:spPr>
            <a:xfrm>
              <a:off x="3266" y="2666"/>
              <a:ext cx="217" cy="162"/>
            </a:xfrm>
            <a:custGeom>
              <a:avLst/>
              <a:gdLst/>
              <a:ahLst/>
              <a:cxnLst/>
              <a:rect l="0" t="0" r="0" b="0"/>
              <a:pathLst>
                <a:path w="217" h="162">
                  <a:moveTo>
                    <a:pt x="0" y="0"/>
                  </a:moveTo>
                  <a:lnTo>
                    <a:pt x="26" y="36"/>
                  </a:lnTo>
                  <a:lnTo>
                    <a:pt x="55" y="62"/>
                  </a:lnTo>
                  <a:lnTo>
                    <a:pt x="79" y="90"/>
                  </a:lnTo>
                  <a:lnTo>
                    <a:pt x="107" y="114"/>
                  </a:lnTo>
                  <a:lnTo>
                    <a:pt x="136" y="135"/>
                  </a:lnTo>
                  <a:lnTo>
                    <a:pt x="162" y="148"/>
                  </a:lnTo>
                  <a:lnTo>
                    <a:pt x="192" y="159"/>
                  </a:lnTo>
                  <a:lnTo>
                    <a:pt x="217" y="162"/>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41" name="任意多边形 333840"/>
            <p:cNvSpPr/>
            <p:nvPr/>
          </p:nvSpPr>
          <p:spPr>
            <a:xfrm>
              <a:off x="3483" y="2666"/>
              <a:ext cx="223" cy="162"/>
            </a:xfrm>
            <a:custGeom>
              <a:avLst/>
              <a:gdLst/>
              <a:ahLst/>
              <a:cxnLst/>
              <a:rect l="0" t="0" r="0" b="0"/>
              <a:pathLst>
                <a:path w="223" h="162">
                  <a:moveTo>
                    <a:pt x="0" y="162"/>
                  </a:moveTo>
                  <a:lnTo>
                    <a:pt x="26" y="159"/>
                  </a:lnTo>
                  <a:lnTo>
                    <a:pt x="56" y="148"/>
                  </a:lnTo>
                  <a:lnTo>
                    <a:pt x="80" y="135"/>
                  </a:lnTo>
                  <a:lnTo>
                    <a:pt x="112" y="114"/>
                  </a:lnTo>
                  <a:lnTo>
                    <a:pt x="142" y="90"/>
                  </a:lnTo>
                  <a:lnTo>
                    <a:pt x="166" y="62"/>
                  </a:lnTo>
                  <a:lnTo>
                    <a:pt x="198" y="36"/>
                  </a:lnTo>
                  <a:lnTo>
                    <a:pt x="223"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42" name="任意多边形 333841"/>
            <p:cNvSpPr/>
            <p:nvPr/>
          </p:nvSpPr>
          <p:spPr>
            <a:xfrm>
              <a:off x="3706" y="2287"/>
              <a:ext cx="217" cy="379"/>
            </a:xfrm>
            <a:custGeom>
              <a:avLst/>
              <a:gdLst/>
              <a:ahLst/>
              <a:cxnLst/>
              <a:rect l="0" t="0" r="0" b="0"/>
              <a:pathLst>
                <a:path w="217" h="379">
                  <a:moveTo>
                    <a:pt x="0" y="379"/>
                  </a:moveTo>
                  <a:lnTo>
                    <a:pt x="26" y="342"/>
                  </a:lnTo>
                  <a:lnTo>
                    <a:pt x="56" y="302"/>
                  </a:lnTo>
                  <a:lnTo>
                    <a:pt x="80" y="254"/>
                  </a:lnTo>
                  <a:lnTo>
                    <a:pt x="106" y="205"/>
                  </a:lnTo>
                  <a:lnTo>
                    <a:pt x="161" y="100"/>
                  </a:lnTo>
                  <a:lnTo>
                    <a:pt x="193" y="48"/>
                  </a:lnTo>
                  <a:lnTo>
                    <a:pt x="217"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43" name="任意多边形 333842"/>
            <p:cNvSpPr/>
            <p:nvPr/>
          </p:nvSpPr>
          <p:spPr>
            <a:xfrm>
              <a:off x="3923" y="1903"/>
              <a:ext cx="223" cy="384"/>
            </a:xfrm>
            <a:custGeom>
              <a:avLst/>
              <a:gdLst/>
              <a:ahLst/>
              <a:cxnLst/>
              <a:rect l="0" t="0" r="0" b="0"/>
              <a:pathLst>
                <a:path w="223" h="384">
                  <a:moveTo>
                    <a:pt x="0" y="384"/>
                  </a:moveTo>
                  <a:lnTo>
                    <a:pt x="26" y="336"/>
                  </a:lnTo>
                  <a:lnTo>
                    <a:pt x="56" y="284"/>
                  </a:lnTo>
                  <a:lnTo>
                    <a:pt x="112" y="178"/>
                  </a:lnTo>
                  <a:lnTo>
                    <a:pt x="143" y="126"/>
                  </a:lnTo>
                  <a:lnTo>
                    <a:pt x="167" y="78"/>
                  </a:lnTo>
                  <a:lnTo>
                    <a:pt x="197" y="38"/>
                  </a:lnTo>
                  <a:lnTo>
                    <a:pt x="223"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44" name="任意多边形 333843"/>
            <p:cNvSpPr/>
            <p:nvPr/>
          </p:nvSpPr>
          <p:spPr>
            <a:xfrm>
              <a:off x="4146" y="1745"/>
              <a:ext cx="217" cy="158"/>
            </a:xfrm>
            <a:custGeom>
              <a:avLst/>
              <a:gdLst/>
              <a:ahLst/>
              <a:cxnLst/>
              <a:rect l="0" t="0" r="0" b="0"/>
              <a:pathLst>
                <a:path w="217" h="158">
                  <a:moveTo>
                    <a:pt x="0" y="158"/>
                  </a:moveTo>
                  <a:lnTo>
                    <a:pt x="24" y="123"/>
                  </a:lnTo>
                  <a:lnTo>
                    <a:pt x="57" y="97"/>
                  </a:lnTo>
                  <a:lnTo>
                    <a:pt x="81" y="68"/>
                  </a:lnTo>
                  <a:lnTo>
                    <a:pt x="107" y="44"/>
                  </a:lnTo>
                  <a:lnTo>
                    <a:pt x="137" y="28"/>
                  </a:lnTo>
                  <a:lnTo>
                    <a:pt x="161" y="11"/>
                  </a:lnTo>
                  <a:lnTo>
                    <a:pt x="193" y="4"/>
                  </a:lnTo>
                  <a:lnTo>
                    <a:pt x="217"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45" name="任意多边形 333844"/>
            <p:cNvSpPr/>
            <p:nvPr/>
          </p:nvSpPr>
          <p:spPr>
            <a:xfrm>
              <a:off x="4363" y="1745"/>
              <a:ext cx="223" cy="158"/>
            </a:xfrm>
            <a:custGeom>
              <a:avLst/>
              <a:gdLst/>
              <a:ahLst/>
              <a:cxnLst/>
              <a:rect l="0" t="0" r="0" b="0"/>
              <a:pathLst>
                <a:path w="223" h="158">
                  <a:moveTo>
                    <a:pt x="0" y="0"/>
                  </a:moveTo>
                  <a:lnTo>
                    <a:pt x="26" y="4"/>
                  </a:lnTo>
                  <a:lnTo>
                    <a:pt x="57" y="11"/>
                  </a:lnTo>
                  <a:lnTo>
                    <a:pt x="81" y="28"/>
                  </a:lnTo>
                  <a:lnTo>
                    <a:pt x="111" y="44"/>
                  </a:lnTo>
                  <a:lnTo>
                    <a:pt x="143" y="68"/>
                  </a:lnTo>
                  <a:lnTo>
                    <a:pt x="167" y="97"/>
                  </a:lnTo>
                  <a:lnTo>
                    <a:pt x="197" y="123"/>
                  </a:lnTo>
                  <a:lnTo>
                    <a:pt x="223" y="158"/>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46" name="任意多边形 333845"/>
            <p:cNvSpPr/>
            <p:nvPr/>
          </p:nvSpPr>
          <p:spPr>
            <a:xfrm>
              <a:off x="4586" y="1903"/>
              <a:ext cx="218" cy="384"/>
            </a:xfrm>
            <a:custGeom>
              <a:avLst/>
              <a:gdLst/>
              <a:ahLst/>
              <a:cxnLst/>
              <a:rect l="0" t="0" r="0" b="0"/>
              <a:pathLst>
                <a:path w="218" h="384">
                  <a:moveTo>
                    <a:pt x="0" y="0"/>
                  </a:moveTo>
                  <a:lnTo>
                    <a:pt x="24" y="38"/>
                  </a:lnTo>
                  <a:lnTo>
                    <a:pt x="56" y="78"/>
                  </a:lnTo>
                  <a:lnTo>
                    <a:pt x="81" y="126"/>
                  </a:lnTo>
                  <a:lnTo>
                    <a:pt x="107" y="178"/>
                  </a:lnTo>
                  <a:lnTo>
                    <a:pt x="162" y="284"/>
                  </a:lnTo>
                  <a:lnTo>
                    <a:pt x="192" y="336"/>
                  </a:lnTo>
                  <a:lnTo>
                    <a:pt x="218" y="384"/>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47" name="直接连接符 333846"/>
            <p:cNvSpPr/>
            <p:nvPr/>
          </p:nvSpPr>
          <p:spPr>
            <a:xfrm>
              <a:off x="2099" y="2292"/>
              <a:ext cx="3181" cy="1"/>
            </a:xfrm>
            <a:prstGeom prst="line">
              <a:avLst/>
            </a:prstGeom>
            <a:ln w="15875" cap="rnd" cmpd="sng">
              <a:solidFill>
                <a:srgbClr val="000000"/>
              </a:solidFill>
              <a:prstDash val="solid"/>
              <a:headEnd type="none" w="med" len="med"/>
              <a:tailEnd type="none" w="med" len="med"/>
            </a:ln>
          </p:spPr>
        </p:sp>
        <p:sp>
          <p:nvSpPr>
            <p:cNvPr id="333848" name="任意多边形 333847"/>
            <p:cNvSpPr/>
            <p:nvPr/>
          </p:nvSpPr>
          <p:spPr>
            <a:xfrm>
              <a:off x="5272" y="2259"/>
              <a:ext cx="96" cy="66"/>
            </a:xfrm>
            <a:custGeom>
              <a:avLst/>
              <a:gdLst/>
              <a:ahLst/>
              <a:cxnLst/>
              <a:rect l="0" t="0" r="0" b="0"/>
              <a:pathLst>
                <a:path w="96" h="66">
                  <a:moveTo>
                    <a:pt x="0" y="0"/>
                  </a:moveTo>
                  <a:lnTo>
                    <a:pt x="96" y="33"/>
                  </a:lnTo>
                  <a:lnTo>
                    <a:pt x="0" y="66"/>
                  </a:lnTo>
                  <a:lnTo>
                    <a:pt x="0" y="0"/>
                  </a:lnTo>
                  <a:close/>
                </a:path>
              </a:pathLst>
            </a:custGeom>
            <a:solidFill>
              <a:srgbClr val="000000"/>
            </a:solidFill>
            <a:ln w="9525">
              <a:noFill/>
            </a:ln>
          </p:spPr>
          <p:txBody>
            <a:bodyPr/>
            <a:lstStyle/>
            <a:p>
              <a:endParaRPr lang="zh-CN" altLang="en-US"/>
            </a:p>
          </p:txBody>
        </p:sp>
        <p:sp>
          <p:nvSpPr>
            <p:cNvPr id="333849" name="直接连接符 333848"/>
            <p:cNvSpPr/>
            <p:nvPr/>
          </p:nvSpPr>
          <p:spPr>
            <a:xfrm flipV="1">
              <a:off x="3033" y="1290"/>
              <a:ext cx="1" cy="1966"/>
            </a:xfrm>
            <a:prstGeom prst="line">
              <a:avLst/>
            </a:prstGeom>
            <a:ln w="15875" cap="rnd" cmpd="sng">
              <a:solidFill>
                <a:srgbClr val="000000"/>
              </a:solidFill>
              <a:prstDash val="solid"/>
              <a:headEnd type="none" w="med" len="med"/>
              <a:tailEnd type="none" w="med" len="med"/>
            </a:ln>
          </p:spPr>
        </p:sp>
        <p:sp>
          <p:nvSpPr>
            <p:cNvPr id="333850" name="任意多边形 333849"/>
            <p:cNvSpPr/>
            <p:nvPr/>
          </p:nvSpPr>
          <p:spPr>
            <a:xfrm>
              <a:off x="3001" y="1200"/>
              <a:ext cx="64" cy="99"/>
            </a:xfrm>
            <a:custGeom>
              <a:avLst/>
              <a:gdLst/>
              <a:ahLst/>
              <a:cxnLst/>
              <a:rect l="0" t="0" r="0" b="0"/>
              <a:pathLst>
                <a:path w="64" h="99">
                  <a:moveTo>
                    <a:pt x="64" y="99"/>
                  </a:moveTo>
                  <a:lnTo>
                    <a:pt x="32" y="0"/>
                  </a:lnTo>
                  <a:lnTo>
                    <a:pt x="0" y="99"/>
                  </a:lnTo>
                  <a:lnTo>
                    <a:pt x="64" y="99"/>
                  </a:lnTo>
                  <a:close/>
                </a:path>
              </a:pathLst>
            </a:custGeom>
            <a:solidFill>
              <a:srgbClr val="000000"/>
            </a:solidFill>
            <a:ln w="9525">
              <a:noFill/>
            </a:ln>
          </p:spPr>
          <p:txBody>
            <a:bodyPr/>
            <a:lstStyle/>
            <a:p>
              <a:endParaRPr lang="zh-CN" altLang="en-US"/>
            </a:p>
          </p:txBody>
        </p:sp>
        <p:sp>
          <p:nvSpPr>
            <p:cNvPr id="333851" name="矩形 333850"/>
            <p:cNvSpPr/>
            <p:nvPr/>
          </p:nvSpPr>
          <p:spPr>
            <a:xfrm>
              <a:off x="2899" y="2286"/>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O</a:t>
              </a:r>
              <a:endParaRPr lang="en-US" altLang="zh-CN" b="1">
                <a:latin typeface="Times New Roman" panose="02020603050405020304" pitchFamily="18" charset="0"/>
              </a:endParaRPr>
            </a:p>
          </p:txBody>
        </p:sp>
        <p:sp>
          <p:nvSpPr>
            <p:cNvPr id="333852" name="矩形 333851"/>
            <p:cNvSpPr/>
            <p:nvPr/>
          </p:nvSpPr>
          <p:spPr>
            <a:xfrm>
              <a:off x="5208" y="2337"/>
              <a:ext cx="104" cy="182"/>
            </a:xfrm>
            <a:prstGeom prst="rect">
              <a:avLst/>
            </a:prstGeom>
            <a:noFill/>
            <a:ln w="9525">
              <a:noFill/>
            </a:ln>
          </p:spPr>
          <p:txBody>
            <a:bodyPr wrap="none" lIns="0" tIns="0" rIns="0" bIns="0">
              <a:spAutoFit/>
            </a:bodyPr>
            <a:lstStyle/>
            <a:p>
              <a:r>
                <a:rPr lang="en-US" altLang="zh-CN" sz="1900" i="1">
                  <a:solidFill>
                    <a:srgbClr val="000000"/>
                  </a:solidFill>
                  <a:latin typeface="Symbol" panose="05050102010706020507" pitchFamily="18" charset="2"/>
                </a:rPr>
                <a:t>w</a:t>
              </a:r>
              <a:endParaRPr lang="en-US" altLang="zh-CN" b="1">
                <a:latin typeface="Times New Roman" panose="02020603050405020304" pitchFamily="18" charset="0"/>
              </a:endParaRPr>
            </a:p>
          </p:txBody>
        </p:sp>
        <p:sp>
          <p:nvSpPr>
            <p:cNvPr id="333853" name="矩形 333852"/>
            <p:cNvSpPr/>
            <p:nvPr/>
          </p:nvSpPr>
          <p:spPr>
            <a:xfrm>
              <a:off x="5311" y="2350"/>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b="1">
                <a:latin typeface="Times New Roman" panose="02020603050405020304" pitchFamily="18" charset="0"/>
              </a:endParaRPr>
            </a:p>
          </p:txBody>
        </p:sp>
        <p:sp>
          <p:nvSpPr>
            <p:cNvPr id="333854" name="任意多边形 333853"/>
            <p:cNvSpPr/>
            <p:nvPr/>
          </p:nvSpPr>
          <p:spPr>
            <a:xfrm>
              <a:off x="2604" y="2003"/>
              <a:ext cx="221" cy="285"/>
            </a:xfrm>
            <a:custGeom>
              <a:avLst/>
              <a:gdLst/>
              <a:ahLst/>
              <a:cxnLst/>
              <a:rect l="0" t="0" r="0" b="0"/>
              <a:pathLst>
                <a:path w="221" h="285">
                  <a:moveTo>
                    <a:pt x="0" y="285"/>
                  </a:moveTo>
                  <a:lnTo>
                    <a:pt x="24" y="250"/>
                  </a:lnTo>
                  <a:lnTo>
                    <a:pt x="55" y="208"/>
                  </a:lnTo>
                  <a:lnTo>
                    <a:pt x="111" y="132"/>
                  </a:lnTo>
                  <a:lnTo>
                    <a:pt x="141" y="93"/>
                  </a:lnTo>
                  <a:lnTo>
                    <a:pt x="167" y="58"/>
                  </a:lnTo>
                  <a:lnTo>
                    <a:pt x="197" y="29"/>
                  </a:lnTo>
                  <a:lnTo>
                    <a:pt x="221"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55" name="任意多边形 333854"/>
            <p:cNvSpPr/>
            <p:nvPr/>
          </p:nvSpPr>
          <p:spPr>
            <a:xfrm>
              <a:off x="2825" y="1886"/>
              <a:ext cx="218" cy="117"/>
            </a:xfrm>
            <a:custGeom>
              <a:avLst/>
              <a:gdLst/>
              <a:ahLst/>
              <a:cxnLst/>
              <a:rect l="0" t="0" r="0" b="0"/>
              <a:pathLst>
                <a:path w="218" h="117">
                  <a:moveTo>
                    <a:pt x="0" y="117"/>
                  </a:moveTo>
                  <a:lnTo>
                    <a:pt x="27" y="91"/>
                  </a:lnTo>
                  <a:lnTo>
                    <a:pt x="56" y="72"/>
                  </a:lnTo>
                  <a:lnTo>
                    <a:pt x="83" y="51"/>
                  </a:lnTo>
                  <a:lnTo>
                    <a:pt x="107" y="33"/>
                  </a:lnTo>
                  <a:lnTo>
                    <a:pt x="138" y="20"/>
                  </a:lnTo>
                  <a:lnTo>
                    <a:pt x="163" y="8"/>
                  </a:lnTo>
                  <a:lnTo>
                    <a:pt x="193" y="3"/>
                  </a:lnTo>
                  <a:lnTo>
                    <a:pt x="218"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56" name="任意多边形 333855"/>
            <p:cNvSpPr/>
            <p:nvPr/>
          </p:nvSpPr>
          <p:spPr>
            <a:xfrm>
              <a:off x="3043" y="1886"/>
              <a:ext cx="223" cy="117"/>
            </a:xfrm>
            <a:custGeom>
              <a:avLst/>
              <a:gdLst/>
              <a:ahLst/>
              <a:cxnLst/>
              <a:rect l="0" t="0" r="0" b="0"/>
              <a:pathLst>
                <a:path w="223" h="117">
                  <a:moveTo>
                    <a:pt x="0" y="0"/>
                  </a:moveTo>
                  <a:lnTo>
                    <a:pt x="26" y="3"/>
                  </a:lnTo>
                  <a:lnTo>
                    <a:pt x="56" y="8"/>
                  </a:lnTo>
                  <a:lnTo>
                    <a:pt x="82" y="20"/>
                  </a:lnTo>
                  <a:lnTo>
                    <a:pt x="113" y="33"/>
                  </a:lnTo>
                  <a:lnTo>
                    <a:pt x="142" y="51"/>
                  </a:lnTo>
                  <a:lnTo>
                    <a:pt x="168" y="72"/>
                  </a:lnTo>
                  <a:lnTo>
                    <a:pt x="199" y="91"/>
                  </a:lnTo>
                  <a:lnTo>
                    <a:pt x="223" y="117"/>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57" name="任意多边形 333856"/>
            <p:cNvSpPr/>
            <p:nvPr/>
          </p:nvSpPr>
          <p:spPr>
            <a:xfrm>
              <a:off x="3266" y="2003"/>
              <a:ext cx="217" cy="285"/>
            </a:xfrm>
            <a:custGeom>
              <a:avLst/>
              <a:gdLst/>
              <a:ahLst/>
              <a:cxnLst/>
              <a:rect l="0" t="0" r="0" b="0"/>
              <a:pathLst>
                <a:path w="217" h="285">
                  <a:moveTo>
                    <a:pt x="0" y="0"/>
                  </a:moveTo>
                  <a:lnTo>
                    <a:pt x="26" y="29"/>
                  </a:lnTo>
                  <a:lnTo>
                    <a:pt x="56" y="58"/>
                  </a:lnTo>
                  <a:lnTo>
                    <a:pt x="80" y="93"/>
                  </a:lnTo>
                  <a:lnTo>
                    <a:pt x="107" y="132"/>
                  </a:lnTo>
                  <a:lnTo>
                    <a:pt x="163" y="211"/>
                  </a:lnTo>
                  <a:lnTo>
                    <a:pt x="193" y="250"/>
                  </a:lnTo>
                  <a:lnTo>
                    <a:pt x="217" y="285"/>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58" name="任意多边形 333857"/>
            <p:cNvSpPr/>
            <p:nvPr/>
          </p:nvSpPr>
          <p:spPr>
            <a:xfrm>
              <a:off x="3483" y="2288"/>
              <a:ext cx="223" cy="281"/>
            </a:xfrm>
            <a:custGeom>
              <a:avLst/>
              <a:gdLst/>
              <a:ahLst/>
              <a:cxnLst/>
              <a:rect l="0" t="0" r="0" b="0"/>
              <a:pathLst>
                <a:path w="223" h="281">
                  <a:moveTo>
                    <a:pt x="0" y="0"/>
                  </a:moveTo>
                  <a:lnTo>
                    <a:pt x="27" y="35"/>
                  </a:lnTo>
                  <a:lnTo>
                    <a:pt x="56" y="74"/>
                  </a:lnTo>
                  <a:lnTo>
                    <a:pt x="113" y="152"/>
                  </a:lnTo>
                  <a:lnTo>
                    <a:pt x="143" y="188"/>
                  </a:lnTo>
                  <a:lnTo>
                    <a:pt x="167" y="223"/>
                  </a:lnTo>
                  <a:lnTo>
                    <a:pt x="199" y="253"/>
                  </a:lnTo>
                  <a:lnTo>
                    <a:pt x="223" y="281"/>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59" name="任意多边形 333858"/>
            <p:cNvSpPr/>
            <p:nvPr/>
          </p:nvSpPr>
          <p:spPr>
            <a:xfrm>
              <a:off x="3706" y="2569"/>
              <a:ext cx="218" cy="120"/>
            </a:xfrm>
            <a:custGeom>
              <a:avLst/>
              <a:gdLst/>
              <a:ahLst/>
              <a:cxnLst/>
              <a:rect l="0" t="0" r="0" b="0"/>
              <a:pathLst>
                <a:path w="218" h="120">
                  <a:moveTo>
                    <a:pt x="0" y="0"/>
                  </a:moveTo>
                  <a:lnTo>
                    <a:pt x="27" y="26"/>
                  </a:lnTo>
                  <a:lnTo>
                    <a:pt x="57" y="46"/>
                  </a:lnTo>
                  <a:lnTo>
                    <a:pt x="80" y="67"/>
                  </a:lnTo>
                  <a:lnTo>
                    <a:pt x="107" y="85"/>
                  </a:lnTo>
                  <a:lnTo>
                    <a:pt x="137" y="100"/>
                  </a:lnTo>
                  <a:lnTo>
                    <a:pt x="163" y="109"/>
                  </a:lnTo>
                  <a:lnTo>
                    <a:pt x="193" y="117"/>
                  </a:lnTo>
                  <a:lnTo>
                    <a:pt x="218" y="12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60" name="任意多边形 333859"/>
            <p:cNvSpPr/>
            <p:nvPr/>
          </p:nvSpPr>
          <p:spPr>
            <a:xfrm>
              <a:off x="3924" y="2569"/>
              <a:ext cx="222" cy="120"/>
            </a:xfrm>
            <a:custGeom>
              <a:avLst/>
              <a:gdLst/>
              <a:ahLst/>
              <a:cxnLst/>
              <a:rect l="0" t="0" r="0" b="0"/>
              <a:pathLst>
                <a:path w="222" h="120">
                  <a:moveTo>
                    <a:pt x="0" y="120"/>
                  </a:moveTo>
                  <a:lnTo>
                    <a:pt x="26" y="117"/>
                  </a:lnTo>
                  <a:lnTo>
                    <a:pt x="56" y="109"/>
                  </a:lnTo>
                  <a:lnTo>
                    <a:pt x="80" y="100"/>
                  </a:lnTo>
                  <a:lnTo>
                    <a:pt x="112" y="85"/>
                  </a:lnTo>
                  <a:lnTo>
                    <a:pt x="142" y="67"/>
                  </a:lnTo>
                  <a:lnTo>
                    <a:pt x="166" y="46"/>
                  </a:lnTo>
                  <a:lnTo>
                    <a:pt x="198" y="26"/>
                  </a:lnTo>
                  <a:lnTo>
                    <a:pt x="222"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61" name="任意多边形 333860"/>
            <p:cNvSpPr/>
            <p:nvPr/>
          </p:nvSpPr>
          <p:spPr>
            <a:xfrm>
              <a:off x="4146" y="2288"/>
              <a:ext cx="218" cy="281"/>
            </a:xfrm>
            <a:custGeom>
              <a:avLst/>
              <a:gdLst/>
              <a:ahLst/>
              <a:cxnLst/>
              <a:rect l="0" t="0" r="0" b="0"/>
              <a:pathLst>
                <a:path w="218" h="281">
                  <a:moveTo>
                    <a:pt x="0" y="281"/>
                  </a:moveTo>
                  <a:lnTo>
                    <a:pt x="26" y="253"/>
                  </a:lnTo>
                  <a:lnTo>
                    <a:pt x="57" y="223"/>
                  </a:lnTo>
                  <a:lnTo>
                    <a:pt x="82" y="188"/>
                  </a:lnTo>
                  <a:lnTo>
                    <a:pt x="107" y="152"/>
                  </a:lnTo>
                  <a:lnTo>
                    <a:pt x="162" y="74"/>
                  </a:lnTo>
                  <a:lnTo>
                    <a:pt x="194" y="35"/>
                  </a:lnTo>
                  <a:lnTo>
                    <a:pt x="218"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62" name="任意多边形 333861"/>
            <p:cNvSpPr/>
            <p:nvPr/>
          </p:nvSpPr>
          <p:spPr>
            <a:xfrm>
              <a:off x="4364" y="2003"/>
              <a:ext cx="223" cy="285"/>
            </a:xfrm>
            <a:custGeom>
              <a:avLst/>
              <a:gdLst/>
              <a:ahLst/>
              <a:cxnLst/>
              <a:rect l="0" t="0" r="0" b="0"/>
              <a:pathLst>
                <a:path w="223" h="285">
                  <a:moveTo>
                    <a:pt x="0" y="285"/>
                  </a:moveTo>
                  <a:lnTo>
                    <a:pt x="26" y="250"/>
                  </a:lnTo>
                  <a:lnTo>
                    <a:pt x="56" y="211"/>
                  </a:lnTo>
                  <a:lnTo>
                    <a:pt x="112" y="132"/>
                  </a:lnTo>
                  <a:lnTo>
                    <a:pt x="142" y="93"/>
                  </a:lnTo>
                  <a:lnTo>
                    <a:pt x="167" y="58"/>
                  </a:lnTo>
                  <a:lnTo>
                    <a:pt x="197" y="29"/>
                  </a:lnTo>
                  <a:lnTo>
                    <a:pt x="223"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63" name="任意多边形 333862"/>
            <p:cNvSpPr/>
            <p:nvPr/>
          </p:nvSpPr>
          <p:spPr>
            <a:xfrm>
              <a:off x="4587" y="1886"/>
              <a:ext cx="217" cy="117"/>
            </a:xfrm>
            <a:custGeom>
              <a:avLst/>
              <a:gdLst/>
              <a:ahLst/>
              <a:cxnLst/>
              <a:rect l="0" t="0" r="0" b="0"/>
              <a:pathLst>
                <a:path w="217" h="117">
                  <a:moveTo>
                    <a:pt x="0" y="117"/>
                  </a:moveTo>
                  <a:lnTo>
                    <a:pt x="24" y="91"/>
                  </a:lnTo>
                  <a:lnTo>
                    <a:pt x="56" y="72"/>
                  </a:lnTo>
                  <a:lnTo>
                    <a:pt x="81" y="51"/>
                  </a:lnTo>
                  <a:lnTo>
                    <a:pt x="107" y="33"/>
                  </a:lnTo>
                  <a:lnTo>
                    <a:pt x="137" y="20"/>
                  </a:lnTo>
                  <a:lnTo>
                    <a:pt x="161" y="8"/>
                  </a:lnTo>
                  <a:lnTo>
                    <a:pt x="193" y="3"/>
                  </a:lnTo>
                  <a:lnTo>
                    <a:pt x="217" y="0"/>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64" name="任意多边形 333863"/>
            <p:cNvSpPr/>
            <p:nvPr/>
          </p:nvSpPr>
          <p:spPr>
            <a:xfrm>
              <a:off x="4804" y="1886"/>
              <a:ext cx="223" cy="117"/>
            </a:xfrm>
            <a:custGeom>
              <a:avLst/>
              <a:gdLst/>
              <a:ahLst/>
              <a:cxnLst/>
              <a:rect l="0" t="0" r="0" b="0"/>
              <a:pathLst>
                <a:path w="223" h="117">
                  <a:moveTo>
                    <a:pt x="0" y="0"/>
                  </a:moveTo>
                  <a:lnTo>
                    <a:pt x="26" y="3"/>
                  </a:lnTo>
                  <a:lnTo>
                    <a:pt x="56" y="8"/>
                  </a:lnTo>
                  <a:lnTo>
                    <a:pt x="81" y="20"/>
                  </a:lnTo>
                  <a:lnTo>
                    <a:pt x="111" y="33"/>
                  </a:lnTo>
                  <a:lnTo>
                    <a:pt x="143" y="51"/>
                  </a:lnTo>
                  <a:lnTo>
                    <a:pt x="167" y="72"/>
                  </a:lnTo>
                  <a:lnTo>
                    <a:pt x="197" y="91"/>
                  </a:lnTo>
                  <a:lnTo>
                    <a:pt x="223" y="117"/>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65" name="任意多边形 333864"/>
            <p:cNvSpPr/>
            <p:nvPr/>
          </p:nvSpPr>
          <p:spPr>
            <a:xfrm>
              <a:off x="5027" y="2003"/>
              <a:ext cx="217" cy="285"/>
            </a:xfrm>
            <a:custGeom>
              <a:avLst/>
              <a:gdLst/>
              <a:ahLst/>
              <a:cxnLst/>
              <a:rect l="0" t="0" r="0" b="0"/>
              <a:pathLst>
                <a:path w="217" h="285">
                  <a:moveTo>
                    <a:pt x="0" y="0"/>
                  </a:moveTo>
                  <a:lnTo>
                    <a:pt x="24" y="29"/>
                  </a:lnTo>
                  <a:lnTo>
                    <a:pt x="56" y="58"/>
                  </a:lnTo>
                  <a:lnTo>
                    <a:pt x="80" y="93"/>
                  </a:lnTo>
                  <a:lnTo>
                    <a:pt x="107" y="132"/>
                  </a:lnTo>
                  <a:lnTo>
                    <a:pt x="162" y="211"/>
                  </a:lnTo>
                  <a:lnTo>
                    <a:pt x="191" y="250"/>
                  </a:lnTo>
                  <a:lnTo>
                    <a:pt x="217" y="285"/>
                  </a:lnTo>
                </a:path>
              </a:pathLst>
            </a:custGeom>
            <a:noFill/>
            <a:ln w="28575" cap="rnd" cmpd="sng">
              <a:solidFill>
                <a:srgbClr val="000000"/>
              </a:solidFill>
              <a:prstDash val="solid"/>
              <a:round/>
              <a:headEnd type="none" w="med" len="med"/>
              <a:tailEnd type="none" w="med" len="med"/>
            </a:ln>
          </p:spPr>
          <p:txBody>
            <a:bodyPr/>
            <a:lstStyle/>
            <a:p>
              <a:endParaRPr lang="zh-CN" altLang="en-US"/>
            </a:p>
          </p:txBody>
        </p:sp>
        <p:sp>
          <p:nvSpPr>
            <p:cNvPr id="333866" name="矩形 333865"/>
            <p:cNvSpPr/>
            <p:nvPr/>
          </p:nvSpPr>
          <p:spPr>
            <a:xfrm>
              <a:off x="3128" y="1170"/>
              <a:ext cx="32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u, i, p</a:t>
              </a:r>
              <a:endParaRPr lang="en-US" altLang="zh-CN" b="1">
                <a:latin typeface="Times New Roman" panose="02020603050405020304" pitchFamily="18" charset="0"/>
              </a:endParaRPr>
            </a:p>
          </p:txBody>
        </p:sp>
        <p:sp>
          <p:nvSpPr>
            <p:cNvPr id="333867" name="矩形 333866"/>
            <p:cNvSpPr/>
            <p:nvPr/>
          </p:nvSpPr>
          <p:spPr>
            <a:xfrm>
              <a:off x="3435" y="1272"/>
              <a:ext cx="59"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C</a:t>
              </a:r>
              <a:endParaRPr lang="en-US" altLang="zh-CN" b="1">
                <a:latin typeface="Times New Roman" panose="02020603050405020304" pitchFamily="18" charset="0"/>
              </a:endParaRPr>
            </a:p>
          </p:txBody>
        </p:sp>
        <p:sp>
          <p:nvSpPr>
            <p:cNvPr id="333868" name="任意多边形 333867"/>
            <p:cNvSpPr/>
            <p:nvPr/>
          </p:nvSpPr>
          <p:spPr>
            <a:xfrm>
              <a:off x="3806" y="1799"/>
              <a:ext cx="112" cy="516"/>
            </a:xfrm>
            <a:custGeom>
              <a:avLst/>
              <a:gdLst/>
              <a:ahLst/>
              <a:cxnLst/>
              <a:rect l="0" t="0" r="0" b="0"/>
              <a:pathLst>
                <a:path w="112" h="516">
                  <a:moveTo>
                    <a:pt x="112" y="516"/>
                  </a:moveTo>
                  <a:lnTo>
                    <a:pt x="100" y="452"/>
                  </a:lnTo>
                  <a:lnTo>
                    <a:pt x="85" y="376"/>
                  </a:lnTo>
                  <a:lnTo>
                    <a:pt x="56" y="239"/>
                  </a:lnTo>
                  <a:lnTo>
                    <a:pt x="41" y="169"/>
                  </a:lnTo>
                  <a:lnTo>
                    <a:pt x="28" y="105"/>
                  </a:lnTo>
                  <a:lnTo>
                    <a:pt x="13" y="51"/>
                  </a:lnTo>
                  <a:lnTo>
                    <a:pt x="0"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69" name="任意多边形 333868"/>
            <p:cNvSpPr/>
            <p:nvPr/>
          </p:nvSpPr>
          <p:spPr>
            <a:xfrm>
              <a:off x="3696" y="1586"/>
              <a:ext cx="110" cy="213"/>
            </a:xfrm>
            <a:custGeom>
              <a:avLst/>
              <a:gdLst/>
              <a:ahLst/>
              <a:cxnLst/>
              <a:rect l="0" t="0" r="0" b="0"/>
              <a:pathLst>
                <a:path w="110" h="213">
                  <a:moveTo>
                    <a:pt x="110" y="213"/>
                  </a:moveTo>
                  <a:lnTo>
                    <a:pt x="97" y="166"/>
                  </a:lnTo>
                  <a:lnTo>
                    <a:pt x="82" y="130"/>
                  </a:lnTo>
                  <a:lnTo>
                    <a:pt x="69" y="92"/>
                  </a:lnTo>
                  <a:lnTo>
                    <a:pt x="57" y="61"/>
                  </a:lnTo>
                  <a:lnTo>
                    <a:pt x="41" y="38"/>
                  </a:lnTo>
                  <a:lnTo>
                    <a:pt x="28" y="15"/>
                  </a:lnTo>
                  <a:lnTo>
                    <a:pt x="13" y="5"/>
                  </a:lnTo>
                  <a:lnTo>
                    <a:pt x="0"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70" name="任意多边形 333869"/>
            <p:cNvSpPr/>
            <p:nvPr/>
          </p:nvSpPr>
          <p:spPr>
            <a:xfrm>
              <a:off x="3584" y="1586"/>
              <a:ext cx="112" cy="213"/>
            </a:xfrm>
            <a:custGeom>
              <a:avLst/>
              <a:gdLst/>
              <a:ahLst/>
              <a:cxnLst/>
              <a:rect l="0" t="0" r="0" b="0"/>
              <a:pathLst>
                <a:path w="112" h="213">
                  <a:moveTo>
                    <a:pt x="112" y="0"/>
                  </a:moveTo>
                  <a:lnTo>
                    <a:pt x="100" y="5"/>
                  </a:lnTo>
                  <a:lnTo>
                    <a:pt x="84" y="15"/>
                  </a:lnTo>
                  <a:lnTo>
                    <a:pt x="71" y="38"/>
                  </a:lnTo>
                  <a:lnTo>
                    <a:pt x="56" y="61"/>
                  </a:lnTo>
                  <a:lnTo>
                    <a:pt x="41" y="92"/>
                  </a:lnTo>
                  <a:lnTo>
                    <a:pt x="28" y="130"/>
                  </a:lnTo>
                  <a:lnTo>
                    <a:pt x="13" y="166"/>
                  </a:lnTo>
                  <a:lnTo>
                    <a:pt x="0" y="213"/>
                  </a:lnTo>
                </a:path>
              </a:pathLst>
            </a:custGeom>
            <a:noFill/>
            <a:ln w="28575" cap="rnd" cmpd="sng">
              <a:solidFill>
                <a:srgbClr val="FF0000"/>
              </a:solidFill>
              <a:prstDash val="solid"/>
              <a:round/>
              <a:headEnd type="none" w="med" len="med"/>
              <a:tailEnd type="none" w="med" len="med"/>
            </a:ln>
          </p:spPr>
          <p:txBody>
            <a:bodyPr/>
            <a:lstStyle/>
            <a:p>
              <a:endParaRPr lang="zh-CN" altLang="en-US"/>
            </a:p>
          </p:txBody>
        </p:sp>
        <p:sp>
          <p:nvSpPr>
            <p:cNvPr id="333871" name="任意多边形 333870"/>
            <p:cNvSpPr/>
            <p:nvPr/>
          </p:nvSpPr>
          <p:spPr>
            <a:xfrm>
              <a:off x="3474" y="1799"/>
              <a:ext cx="110" cy="516"/>
            </a:xfrm>
            <a:custGeom>
              <a:avLst/>
              <a:gdLst/>
              <a:ahLst/>
              <a:cxnLst/>
              <a:rect l="0" t="0" r="0" b="0"/>
              <a:pathLst>
                <a:path w="110" h="516">
                  <a:moveTo>
                    <a:pt x="110" y="0"/>
                  </a:moveTo>
                  <a:lnTo>
                    <a:pt x="97" y="51"/>
                  </a:lnTo>
                  <a:lnTo>
                    <a:pt x="81" y="105"/>
                  </a:lnTo>
                  <a:lnTo>
                    <a:pt x="69" y="169"/>
                  </a:lnTo>
                  <a:lnTo>
                    <a:pt x="56" y="239"/>
                  </a:lnTo>
                  <a:lnTo>
                    <a:pt x="28" y="382"/>
                  </a:lnTo>
                  <a:lnTo>
                    <a:pt x="13" y="452"/>
                  </a:lnTo>
                  <a:lnTo>
                    <a:pt x="0" y="516"/>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72" name="任意多边形 333871"/>
            <p:cNvSpPr/>
            <p:nvPr/>
          </p:nvSpPr>
          <p:spPr>
            <a:xfrm>
              <a:off x="3361" y="2315"/>
              <a:ext cx="113" cy="510"/>
            </a:xfrm>
            <a:custGeom>
              <a:avLst/>
              <a:gdLst/>
              <a:ahLst/>
              <a:cxnLst/>
              <a:rect l="0" t="0" r="0" b="0"/>
              <a:pathLst>
                <a:path w="113" h="510">
                  <a:moveTo>
                    <a:pt x="113" y="0"/>
                  </a:moveTo>
                  <a:lnTo>
                    <a:pt x="100" y="64"/>
                  </a:lnTo>
                  <a:lnTo>
                    <a:pt x="85" y="134"/>
                  </a:lnTo>
                  <a:lnTo>
                    <a:pt x="56" y="275"/>
                  </a:lnTo>
                  <a:lnTo>
                    <a:pt x="41" y="341"/>
                  </a:lnTo>
                  <a:lnTo>
                    <a:pt x="29" y="405"/>
                  </a:lnTo>
                  <a:lnTo>
                    <a:pt x="12" y="460"/>
                  </a:lnTo>
                  <a:lnTo>
                    <a:pt x="0" y="51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73" name="任意多边形 333872"/>
            <p:cNvSpPr/>
            <p:nvPr/>
          </p:nvSpPr>
          <p:spPr>
            <a:xfrm>
              <a:off x="3251" y="2825"/>
              <a:ext cx="110" cy="217"/>
            </a:xfrm>
            <a:custGeom>
              <a:avLst/>
              <a:gdLst/>
              <a:ahLst/>
              <a:cxnLst/>
              <a:rect l="0" t="0" r="0" b="0"/>
              <a:pathLst>
                <a:path w="110" h="217">
                  <a:moveTo>
                    <a:pt x="110" y="0"/>
                  </a:moveTo>
                  <a:lnTo>
                    <a:pt x="97" y="47"/>
                  </a:lnTo>
                  <a:lnTo>
                    <a:pt x="82" y="84"/>
                  </a:lnTo>
                  <a:lnTo>
                    <a:pt x="70" y="121"/>
                  </a:lnTo>
                  <a:lnTo>
                    <a:pt x="56" y="152"/>
                  </a:lnTo>
                  <a:lnTo>
                    <a:pt x="41" y="181"/>
                  </a:lnTo>
                  <a:lnTo>
                    <a:pt x="28" y="198"/>
                  </a:lnTo>
                  <a:lnTo>
                    <a:pt x="13" y="213"/>
                  </a:lnTo>
                  <a:lnTo>
                    <a:pt x="0" y="217"/>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74" name="任意多边形 333873"/>
            <p:cNvSpPr/>
            <p:nvPr/>
          </p:nvSpPr>
          <p:spPr>
            <a:xfrm>
              <a:off x="3139" y="2825"/>
              <a:ext cx="112" cy="217"/>
            </a:xfrm>
            <a:custGeom>
              <a:avLst/>
              <a:gdLst/>
              <a:ahLst/>
              <a:cxnLst/>
              <a:rect l="0" t="0" r="0" b="0"/>
              <a:pathLst>
                <a:path w="112" h="217">
                  <a:moveTo>
                    <a:pt x="112" y="217"/>
                  </a:moveTo>
                  <a:lnTo>
                    <a:pt x="100" y="213"/>
                  </a:lnTo>
                  <a:lnTo>
                    <a:pt x="84" y="198"/>
                  </a:lnTo>
                  <a:lnTo>
                    <a:pt x="72" y="181"/>
                  </a:lnTo>
                  <a:lnTo>
                    <a:pt x="56" y="152"/>
                  </a:lnTo>
                  <a:lnTo>
                    <a:pt x="41" y="121"/>
                  </a:lnTo>
                  <a:lnTo>
                    <a:pt x="29" y="84"/>
                  </a:lnTo>
                  <a:lnTo>
                    <a:pt x="12" y="47"/>
                  </a:lnTo>
                  <a:lnTo>
                    <a:pt x="0"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75" name="任意多边形 333874"/>
            <p:cNvSpPr/>
            <p:nvPr/>
          </p:nvSpPr>
          <p:spPr>
            <a:xfrm>
              <a:off x="3029" y="2315"/>
              <a:ext cx="110" cy="510"/>
            </a:xfrm>
            <a:custGeom>
              <a:avLst/>
              <a:gdLst/>
              <a:ahLst/>
              <a:cxnLst/>
              <a:rect l="0" t="0" r="0" b="0"/>
              <a:pathLst>
                <a:path w="110" h="510">
                  <a:moveTo>
                    <a:pt x="110" y="510"/>
                  </a:moveTo>
                  <a:lnTo>
                    <a:pt x="96" y="460"/>
                  </a:lnTo>
                  <a:lnTo>
                    <a:pt x="81" y="405"/>
                  </a:lnTo>
                  <a:lnTo>
                    <a:pt x="69" y="341"/>
                  </a:lnTo>
                  <a:lnTo>
                    <a:pt x="56" y="275"/>
                  </a:lnTo>
                  <a:lnTo>
                    <a:pt x="28" y="134"/>
                  </a:lnTo>
                  <a:lnTo>
                    <a:pt x="13" y="64"/>
                  </a:lnTo>
                  <a:lnTo>
                    <a:pt x="0"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76" name="任意多边形 333875"/>
            <p:cNvSpPr/>
            <p:nvPr/>
          </p:nvSpPr>
          <p:spPr>
            <a:xfrm>
              <a:off x="2916" y="1799"/>
              <a:ext cx="113" cy="516"/>
            </a:xfrm>
            <a:custGeom>
              <a:avLst/>
              <a:gdLst/>
              <a:ahLst/>
              <a:cxnLst/>
              <a:rect l="0" t="0" r="0" b="0"/>
              <a:pathLst>
                <a:path w="113" h="516">
                  <a:moveTo>
                    <a:pt x="113" y="516"/>
                  </a:moveTo>
                  <a:lnTo>
                    <a:pt x="99" y="452"/>
                  </a:lnTo>
                  <a:lnTo>
                    <a:pt x="85" y="382"/>
                  </a:lnTo>
                  <a:lnTo>
                    <a:pt x="56" y="239"/>
                  </a:lnTo>
                  <a:lnTo>
                    <a:pt x="41" y="169"/>
                  </a:lnTo>
                  <a:lnTo>
                    <a:pt x="28" y="105"/>
                  </a:lnTo>
                  <a:lnTo>
                    <a:pt x="14" y="51"/>
                  </a:lnTo>
                  <a:lnTo>
                    <a:pt x="0"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77" name="任意多边形 333876"/>
            <p:cNvSpPr/>
            <p:nvPr/>
          </p:nvSpPr>
          <p:spPr>
            <a:xfrm>
              <a:off x="2806" y="1586"/>
              <a:ext cx="110" cy="213"/>
            </a:xfrm>
            <a:custGeom>
              <a:avLst/>
              <a:gdLst/>
              <a:ahLst/>
              <a:cxnLst/>
              <a:rect l="0" t="0" r="0" b="0"/>
              <a:pathLst>
                <a:path w="110" h="213">
                  <a:moveTo>
                    <a:pt x="110" y="213"/>
                  </a:moveTo>
                  <a:lnTo>
                    <a:pt x="98" y="166"/>
                  </a:lnTo>
                  <a:lnTo>
                    <a:pt x="82" y="130"/>
                  </a:lnTo>
                  <a:lnTo>
                    <a:pt x="70" y="92"/>
                  </a:lnTo>
                  <a:lnTo>
                    <a:pt x="56" y="61"/>
                  </a:lnTo>
                  <a:lnTo>
                    <a:pt x="41" y="38"/>
                  </a:lnTo>
                  <a:lnTo>
                    <a:pt x="29" y="15"/>
                  </a:lnTo>
                  <a:lnTo>
                    <a:pt x="13" y="5"/>
                  </a:lnTo>
                  <a:lnTo>
                    <a:pt x="0"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78" name="任意多边形 333877"/>
            <p:cNvSpPr/>
            <p:nvPr/>
          </p:nvSpPr>
          <p:spPr>
            <a:xfrm>
              <a:off x="2694" y="1586"/>
              <a:ext cx="112" cy="213"/>
            </a:xfrm>
            <a:custGeom>
              <a:avLst/>
              <a:gdLst/>
              <a:ahLst/>
              <a:cxnLst/>
              <a:rect l="0" t="0" r="0" b="0"/>
              <a:pathLst>
                <a:path w="112" h="213">
                  <a:moveTo>
                    <a:pt x="112" y="0"/>
                  </a:moveTo>
                  <a:lnTo>
                    <a:pt x="100" y="5"/>
                  </a:lnTo>
                  <a:lnTo>
                    <a:pt x="84" y="15"/>
                  </a:lnTo>
                  <a:lnTo>
                    <a:pt x="72" y="38"/>
                  </a:lnTo>
                  <a:lnTo>
                    <a:pt x="56" y="61"/>
                  </a:lnTo>
                  <a:lnTo>
                    <a:pt x="40" y="92"/>
                  </a:lnTo>
                  <a:lnTo>
                    <a:pt x="29" y="130"/>
                  </a:lnTo>
                  <a:lnTo>
                    <a:pt x="13" y="166"/>
                  </a:lnTo>
                  <a:lnTo>
                    <a:pt x="0" y="213"/>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79" name="任意多边形 333878"/>
            <p:cNvSpPr/>
            <p:nvPr/>
          </p:nvSpPr>
          <p:spPr>
            <a:xfrm>
              <a:off x="2584" y="1799"/>
              <a:ext cx="110" cy="516"/>
            </a:xfrm>
            <a:custGeom>
              <a:avLst/>
              <a:gdLst/>
              <a:ahLst/>
              <a:cxnLst/>
              <a:rect l="0" t="0" r="0" b="0"/>
              <a:pathLst>
                <a:path w="110" h="516">
                  <a:moveTo>
                    <a:pt x="110" y="0"/>
                  </a:moveTo>
                  <a:lnTo>
                    <a:pt x="98" y="51"/>
                  </a:lnTo>
                  <a:lnTo>
                    <a:pt x="81" y="105"/>
                  </a:lnTo>
                  <a:lnTo>
                    <a:pt x="69" y="169"/>
                  </a:lnTo>
                  <a:lnTo>
                    <a:pt x="56" y="239"/>
                  </a:lnTo>
                  <a:lnTo>
                    <a:pt x="28" y="382"/>
                  </a:lnTo>
                  <a:lnTo>
                    <a:pt x="13" y="452"/>
                  </a:lnTo>
                  <a:lnTo>
                    <a:pt x="0" y="516"/>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80" name="直接连接符 333879"/>
            <p:cNvSpPr/>
            <p:nvPr/>
          </p:nvSpPr>
          <p:spPr>
            <a:xfrm flipH="1">
              <a:off x="2471" y="2315"/>
              <a:ext cx="113" cy="510"/>
            </a:xfrm>
            <a:prstGeom prst="line">
              <a:avLst/>
            </a:prstGeom>
            <a:ln w="28575" cap="rnd" cmpd="sng">
              <a:solidFill>
                <a:srgbClr val="FF0000"/>
              </a:solidFill>
              <a:prstDash val="solid"/>
              <a:headEnd type="none" w="med" len="med"/>
              <a:tailEnd type="none" w="med" len="med"/>
            </a:ln>
          </p:spPr>
        </p:sp>
        <p:sp>
          <p:nvSpPr>
            <p:cNvPr id="333881" name="任意多边形 333880"/>
            <p:cNvSpPr/>
            <p:nvPr/>
          </p:nvSpPr>
          <p:spPr>
            <a:xfrm>
              <a:off x="3920" y="2315"/>
              <a:ext cx="113" cy="510"/>
            </a:xfrm>
            <a:custGeom>
              <a:avLst/>
              <a:gdLst/>
              <a:ahLst/>
              <a:cxnLst/>
              <a:rect l="0" t="0" r="0" b="0"/>
              <a:pathLst>
                <a:path w="113" h="510">
                  <a:moveTo>
                    <a:pt x="0" y="0"/>
                  </a:moveTo>
                  <a:lnTo>
                    <a:pt x="13" y="64"/>
                  </a:lnTo>
                  <a:lnTo>
                    <a:pt x="28" y="134"/>
                  </a:lnTo>
                  <a:lnTo>
                    <a:pt x="57" y="275"/>
                  </a:lnTo>
                  <a:lnTo>
                    <a:pt x="72" y="341"/>
                  </a:lnTo>
                  <a:lnTo>
                    <a:pt x="84" y="405"/>
                  </a:lnTo>
                  <a:lnTo>
                    <a:pt x="100" y="460"/>
                  </a:lnTo>
                  <a:lnTo>
                    <a:pt x="113" y="51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82" name="任意多边形 333881"/>
            <p:cNvSpPr/>
            <p:nvPr/>
          </p:nvSpPr>
          <p:spPr>
            <a:xfrm>
              <a:off x="4033" y="2825"/>
              <a:ext cx="110" cy="217"/>
            </a:xfrm>
            <a:custGeom>
              <a:avLst/>
              <a:gdLst/>
              <a:ahLst/>
              <a:cxnLst/>
              <a:rect l="0" t="0" r="0" b="0"/>
              <a:pathLst>
                <a:path w="110" h="217">
                  <a:moveTo>
                    <a:pt x="0" y="0"/>
                  </a:moveTo>
                  <a:lnTo>
                    <a:pt x="13" y="47"/>
                  </a:lnTo>
                  <a:lnTo>
                    <a:pt x="28" y="84"/>
                  </a:lnTo>
                  <a:lnTo>
                    <a:pt x="41" y="121"/>
                  </a:lnTo>
                  <a:lnTo>
                    <a:pt x="53" y="152"/>
                  </a:lnTo>
                  <a:lnTo>
                    <a:pt x="68" y="181"/>
                  </a:lnTo>
                  <a:lnTo>
                    <a:pt x="82" y="198"/>
                  </a:lnTo>
                  <a:lnTo>
                    <a:pt x="97" y="213"/>
                  </a:lnTo>
                  <a:lnTo>
                    <a:pt x="110" y="217"/>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83" name="任意多边形 333882"/>
            <p:cNvSpPr/>
            <p:nvPr/>
          </p:nvSpPr>
          <p:spPr>
            <a:xfrm>
              <a:off x="4143" y="2825"/>
              <a:ext cx="112" cy="217"/>
            </a:xfrm>
            <a:custGeom>
              <a:avLst/>
              <a:gdLst/>
              <a:ahLst/>
              <a:cxnLst/>
              <a:rect l="0" t="0" r="0" b="0"/>
              <a:pathLst>
                <a:path w="112" h="217">
                  <a:moveTo>
                    <a:pt x="0" y="217"/>
                  </a:moveTo>
                  <a:lnTo>
                    <a:pt x="13" y="213"/>
                  </a:lnTo>
                  <a:lnTo>
                    <a:pt x="28" y="198"/>
                  </a:lnTo>
                  <a:lnTo>
                    <a:pt x="41" y="181"/>
                  </a:lnTo>
                  <a:lnTo>
                    <a:pt x="57" y="152"/>
                  </a:lnTo>
                  <a:lnTo>
                    <a:pt x="72" y="121"/>
                  </a:lnTo>
                  <a:lnTo>
                    <a:pt x="84" y="84"/>
                  </a:lnTo>
                  <a:lnTo>
                    <a:pt x="100" y="47"/>
                  </a:lnTo>
                  <a:lnTo>
                    <a:pt x="112"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84" name="任意多边形 333883"/>
            <p:cNvSpPr/>
            <p:nvPr/>
          </p:nvSpPr>
          <p:spPr>
            <a:xfrm>
              <a:off x="4255" y="2315"/>
              <a:ext cx="110" cy="510"/>
            </a:xfrm>
            <a:custGeom>
              <a:avLst/>
              <a:gdLst/>
              <a:ahLst/>
              <a:cxnLst/>
              <a:rect l="0" t="0" r="0" b="0"/>
              <a:pathLst>
                <a:path w="110" h="510">
                  <a:moveTo>
                    <a:pt x="0" y="510"/>
                  </a:moveTo>
                  <a:lnTo>
                    <a:pt x="13" y="460"/>
                  </a:lnTo>
                  <a:lnTo>
                    <a:pt x="28" y="405"/>
                  </a:lnTo>
                  <a:lnTo>
                    <a:pt x="41" y="341"/>
                  </a:lnTo>
                  <a:lnTo>
                    <a:pt x="54" y="275"/>
                  </a:lnTo>
                  <a:lnTo>
                    <a:pt x="82" y="134"/>
                  </a:lnTo>
                  <a:lnTo>
                    <a:pt x="98" y="64"/>
                  </a:lnTo>
                  <a:lnTo>
                    <a:pt x="110"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85" name="任意多边形 333884"/>
            <p:cNvSpPr/>
            <p:nvPr/>
          </p:nvSpPr>
          <p:spPr>
            <a:xfrm>
              <a:off x="4365" y="1799"/>
              <a:ext cx="113" cy="516"/>
            </a:xfrm>
            <a:custGeom>
              <a:avLst/>
              <a:gdLst/>
              <a:ahLst/>
              <a:cxnLst/>
              <a:rect l="0" t="0" r="0" b="0"/>
              <a:pathLst>
                <a:path w="113" h="516">
                  <a:moveTo>
                    <a:pt x="0" y="516"/>
                  </a:moveTo>
                  <a:lnTo>
                    <a:pt x="13" y="452"/>
                  </a:lnTo>
                  <a:lnTo>
                    <a:pt x="28" y="382"/>
                  </a:lnTo>
                  <a:lnTo>
                    <a:pt x="57" y="239"/>
                  </a:lnTo>
                  <a:lnTo>
                    <a:pt x="72" y="169"/>
                  </a:lnTo>
                  <a:lnTo>
                    <a:pt x="84" y="105"/>
                  </a:lnTo>
                  <a:lnTo>
                    <a:pt x="99" y="51"/>
                  </a:lnTo>
                  <a:lnTo>
                    <a:pt x="113"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86" name="任意多边形 333885"/>
            <p:cNvSpPr/>
            <p:nvPr/>
          </p:nvSpPr>
          <p:spPr>
            <a:xfrm>
              <a:off x="4478" y="1586"/>
              <a:ext cx="110" cy="213"/>
            </a:xfrm>
            <a:custGeom>
              <a:avLst/>
              <a:gdLst/>
              <a:ahLst/>
              <a:cxnLst/>
              <a:rect l="0" t="0" r="0" b="0"/>
              <a:pathLst>
                <a:path w="110" h="213">
                  <a:moveTo>
                    <a:pt x="0" y="213"/>
                  </a:moveTo>
                  <a:lnTo>
                    <a:pt x="12" y="166"/>
                  </a:lnTo>
                  <a:lnTo>
                    <a:pt x="29" y="130"/>
                  </a:lnTo>
                  <a:lnTo>
                    <a:pt x="41" y="92"/>
                  </a:lnTo>
                  <a:lnTo>
                    <a:pt x="54" y="61"/>
                  </a:lnTo>
                  <a:lnTo>
                    <a:pt x="69" y="38"/>
                  </a:lnTo>
                  <a:lnTo>
                    <a:pt x="81" y="15"/>
                  </a:lnTo>
                  <a:lnTo>
                    <a:pt x="97" y="5"/>
                  </a:lnTo>
                  <a:lnTo>
                    <a:pt x="110" y="0"/>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87" name="任意多边形 333886"/>
            <p:cNvSpPr/>
            <p:nvPr/>
          </p:nvSpPr>
          <p:spPr>
            <a:xfrm>
              <a:off x="4588" y="1586"/>
              <a:ext cx="112" cy="213"/>
            </a:xfrm>
            <a:custGeom>
              <a:avLst/>
              <a:gdLst/>
              <a:ahLst/>
              <a:cxnLst/>
              <a:rect l="0" t="0" r="0" b="0"/>
              <a:pathLst>
                <a:path w="112" h="213">
                  <a:moveTo>
                    <a:pt x="0" y="0"/>
                  </a:moveTo>
                  <a:lnTo>
                    <a:pt x="13" y="5"/>
                  </a:lnTo>
                  <a:lnTo>
                    <a:pt x="28" y="15"/>
                  </a:lnTo>
                  <a:lnTo>
                    <a:pt x="41" y="38"/>
                  </a:lnTo>
                  <a:lnTo>
                    <a:pt x="56" y="61"/>
                  </a:lnTo>
                  <a:lnTo>
                    <a:pt x="72" y="92"/>
                  </a:lnTo>
                  <a:lnTo>
                    <a:pt x="84" y="130"/>
                  </a:lnTo>
                  <a:lnTo>
                    <a:pt x="99" y="166"/>
                  </a:lnTo>
                  <a:lnTo>
                    <a:pt x="112" y="213"/>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88" name="任意多边形 333887"/>
            <p:cNvSpPr/>
            <p:nvPr/>
          </p:nvSpPr>
          <p:spPr>
            <a:xfrm>
              <a:off x="4700" y="1799"/>
              <a:ext cx="111" cy="516"/>
            </a:xfrm>
            <a:custGeom>
              <a:avLst/>
              <a:gdLst/>
              <a:ahLst/>
              <a:cxnLst/>
              <a:rect l="0" t="0" r="0" b="0"/>
              <a:pathLst>
                <a:path w="111" h="516">
                  <a:moveTo>
                    <a:pt x="0" y="0"/>
                  </a:moveTo>
                  <a:lnTo>
                    <a:pt x="12" y="51"/>
                  </a:lnTo>
                  <a:lnTo>
                    <a:pt x="29" y="105"/>
                  </a:lnTo>
                  <a:lnTo>
                    <a:pt x="41" y="169"/>
                  </a:lnTo>
                  <a:lnTo>
                    <a:pt x="55" y="239"/>
                  </a:lnTo>
                  <a:lnTo>
                    <a:pt x="82" y="382"/>
                  </a:lnTo>
                  <a:lnTo>
                    <a:pt x="97" y="452"/>
                  </a:lnTo>
                  <a:lnTo>
                    <a:pt x="111" y="516"/>
                  </a:lnTo>
                </a:path>
              </a:pathLst>
            </a:custGeom>
            <a:noFill/>
            <a:ln w="28575" cap="rnd" cmpd="sng">
              <a:solidFill>
                <a:srgbClr val="FF0000">
                  <a:alpha val="100000"/>
                </a:srgbClr>
              </a:solidFill>
              <a:prstDash val="solid"/>
              <a:round/>
              <a:headEnd type="none" w="med" len="med"/>
              <a:tailEnd type="none" w="med" len="med"/>
            </a:ln>
          </p:spPr>
          <p:txBody>
            <a:bodyPr/>
            <a:lstStyle/>
            <a:p>
              <a:endParaRPr lang="zh-CN" altLang="en-US"/>
            </a:p>
          </p:txBody>
        </p:sp>
        <p:sp>
          <p:nvSpPr>
            <p:cNvPr id="333889" name="直接连接符 333888"/>
            <p:cNvSpPr/>
            <p:nvPr/>
          </p:nvSpPr>
          <p:spPr>
            <a:xfrm>
              <a:off x="4811" y="2315"/>
              <a:ext cx="112" cy="510"/>
            </a:xfrm>
            <a:prstGeom prst="line">
              <a:avLst/>
            </a:prstGeom>
            <a:ln w="28575" cap="rnd" cmpd="sng">
              <a:solidFill>
                <a:srgbClr val="FF0000"/>
              </a:solidFill>
              <a:prstDash val="solid"/>
              <a:headEnd type="none" w="med" len="med"/>
              <a:tailEnd type="none" w="med" len="med"/>
            </a:ln>
          </p:spPr>
        </p:sp>
        <p:sp>
          <p:nvSpPr>
            <p:cNvPr id="333890" name="矩形 333889"/>
            <p:cNvSpPr/>
            <p:nvPr/>
          </p:nvSpPr>
          <p:spPr>
            <a:xfrm>
              <a:off x="3805" y="1427"/>
              <a:ext cx="72" cy="173"/>
            </a:xfrm>
            <a:prstGeom prst="rect">
              <a:avLst/>
            </a:prstGeom>
            <a:noFill/>
            <a:ln w="9525">
              <a:noFill/>
            </a:ln>
          </p:spPr>
          <p:txBody>
            <a:bodyPr wrap="none" lIns="0" tIns="0" rIns="0" bIns="0">
              <a:spAutoFit/>
            </a:bodyPr>
            <a:lstStyle/>
            <a:p>
              <a:r>
                <a:rPr lang="en-US" altLang="zh-CN" sz="1800" b="1" i="1">
                  <a:solidFill>
                    <a:srgbClr val="FF0000"/>
                  </a:solidFill>
                  <a:latin typeface="Times New Roman" panose="02020603050405020304" pitchFamily="18" charset="0"/>
                </a:rPr>
                <a:t>p</a:t>
              </a:r>
              <a:endParaRPr lang="en-US" altLang="zh-CN" b="1">
                <a:solidFill>
                  <a:srgbClr val="FF0000"/>
                </a:solidFill>
                <a:latin typeface="Times New Roman" panose="02020603050405020304" pitchFamily="18" charset="0"/>
              </a:endParaRPr>
            </a:p>
          </p:txBody>
        </p:sp>
        <p:sp>
          <p:nvSpPr>
            <p:cNvPr id="333891" name="矩形 333890"/>
            <p:cNvSpPr/>
            <p:nvPr/>
          </p:nvSpPr>
          <p:spPr>
            <a:xfrm>
              <a:off x="3869" y="1529"/>
              <a:ext cx="59" cy="106"/>
            </a:xfrm>
            <a:prstGeom prst="rect">
              <a:avLst/>
            </a:prstGeom>
            <a:noFill/>
            <a:ln w="9525">
              <a:noFill/>
            </a:ln>
          </p:spPr>
          <p:txBody>
            <a:bodyPr wrap="none" lIns="0" tIns="0" rIns="0" bIns="0">
              <a:spAutoFit/>
            </a:bodyPr>
            <a:lstStyle/>
            <a:p>
              <a:r>
                <a:rPr lang="en-US" altLang="zh-CN" sz="1100" b="1" i="1">
                  <a:solidFill>
                    <a:srgbClr val="FF0000"/>
                  </a:solidFill>
                  <a:latin typeface="Times New Roman" panose="02020603050405020304" pitchFamily="18" charset="0"/>
                </a:rPr>
                <a:t>C</a:t>
              </a:r>
              <a:endParaRPr lang="en-US" altLang="zh-CN" b="1">
                <a:solidFill>
                  <a:srgbClr val="FF0000"/>
                </a:solidFill>
                <a:latin typeface="Times New Roman" panose="02020603050405020304" pitchFamily="18" charset="0"/>
              </a:endParaRPr>
            </a:p>
          </p:txBody>
        </p:sp>
        <p:sp>
          <p:nvSpPr>
            <p:cNvPr id="333892" name="矩形 333891"/>
            <p:cNvSpPr/>
            <p:nvPr/>
          </p:nvSpPr>
          <p:spPr>
            <a:xfrm>
              <a:off x="3154" y="1709"/>
              <a:ext cx="72"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u</a:t>
              </a:r>
              <a:endParaRPr lang="en-US" altLang="zh-CN" b="1">
                <a:latin typeface="Times New Roman" panose="02020603050405020304" pitchFamily="18" charset="0"/>
              </a:endParaRPr>
            </a:p>
          </p:txBody>
        </p:sp>
        <p:sp>
          <p:nvSpPr>
            <p:cNvPr id="333893" name="矩形 333892"/>
            <p:cNvSpPr/>
            <p:nvPr/>
          </p:nvSpPr>
          <p:spPr>
            <a:xfrm>
              <a:off x="3218" y="1798"/>
              <a:ext cx="59"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C</a:t>
              </a:r>
              <a:endParaRPr lang="en-US" altLang="zh-CN" b="1">
                <a:latin typeface="Times New Roman" panose="02020603050405020304" pitchFamily="18" charset="0"/>
              </a:endParaRPr>
            </a:p>
          </p:txBody>
        </p:sp>
        <p:sp>
          <p:nvSpPr>
            <p:cNvPr id="333894" name="矩形 333893"/>
            <p:cNvSpPr/>
            <p:nvPr/>
          </p:nvSpPr>
          <p:spPr>
            <a:xfrm>
              <a:off x="4226" y="1555"/>
              <a:ext cx="40"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i</a:t>
              </a:r>
              <a:endParaRPr lang="en-US" altLang="zh-CN" b="1">
                <a:latin typeface="Times New Roman" panose="02020603050405020304" pitchFamily="18" charset="0"/>
              </a:endParaRPr>
            </a:p>
          </p:txBody>
        </p:sp>
        <p:sp>
          <p:nvSpPr>
            <p:cNvPr id="333895" name="矩形 333894"/>
            <p:cNvSpPr/>
            <p:nvPr/>
          </p:nvSpPr>
          <p:spPr>
            <a:xfrm>
              <a:off x="4264" y="1657"/>
              <a:ext cx="59"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C</a:t>
              </a:r>
              <a:endParaRPr lang="en-US" altLang="zh-CN" b="1">
                <a:latin typeface="Times New Roman" panose="02020603050405020304" pitchFamily="18" charset="0"/>
              </a:endParaRPr>
            </a:p>
          </p:txBody>
        </p:sp>
      </p:grpSp>
      <p:sp>
        <p:nvSpPr>
          <p:cNvPr id="333897" name="矩形 333896"/>
          <p:cNvSpPr/>
          <p:nvPr/>
        </p:nvSpPr>
        <p:spPr>
          <a:xfrm>
            <a:off x="120650" y="4859338"/>
            <a:ext cx="9023350" cy="639762"/>
          </a:xfrm>
          <a:prstGeom prst="rect">
            <a:avLst/>
          </a:prstGeom>
          <a:noFill/>
          <a:ln w="19050">
            <a:noFill/>
          </a:ln>
        </p:spPr>
        <p:txBody>
          <a:bodyPr>
            <a:spAutoFit/>
          </a:bodyPr>
          <a:lstStyle/>
          <a:p>
            <a:pPr>
              <a:lnSpc>
                <a:spcPct val="150000"/>
              </a:lnSpc>
            </a:pPr>
            <a:r>
              <a:rPr lang="zh-CN" altLang="en-US" b="1" dirty="0">
                <a:latin typeface="Times New Roman" panose="02020603050405020304" pitchFamily="18" charset="0"/>
              </a:rPr>
              <a:t>当</a:t>
            </a:r>
            <a:r>
              <a:rPr lang="en-US" altLang="zh-CN" b="1" dirty="0">
                <a:solidFill>
                  <a:srgbClr val="FF0000"/>
                </a:solidFill>
                <a:latin typeface="Times New Roman" panose="02020603050405020304" pitchFamily="18" charset="0"/>
              </a:rPr>
              <a:t>|</a:t>
            </a:r>
            <a:r>
              <a:rPr lang="en-US" altLang="zh-CN" b="1" dirty="0" err="1">
                <a:solidFill>
                  <a:srgbClr val="FF0000"/>
                </a:solidFill>
                <a:latin typeface="Times New Roman" panose="02020603050405020304" pitchFamily="18" charset="0"/>
              </a:rPr>
              <a:t>u</a:t>
            </a:r>
            <a:r>
              <a:rPr lang="en-US" altLang="zh-CN" sz="1400" b="1" dirty="0" err="1">
                <a:solidFill>
                  <a:srgbClr val="FF0000"/>
                </a:solidFill>
                <a:latin typeface="Times New Roman" panose="02020603050405020304" pitchFamily="18" charset="0"/>
              </a:rPr>
              <a:t>C</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减小</a:t>
            </a:r>
            <a:r>
              <a:rPr lang="zh-CN" altLang="en-US" b="1" dirty="0">
                <a:latin typeface="Times New Roman" panose="02020603050405020304" pitchFamily="18" charset="0"/>
              </a:rPr>
              <a:t>时，瞬时功率为</a:t>
            </a:r>
            <a:r>
              <a:rPr lang="zh-CN" altLang="en-US" b="1" dirty="0">
                <a:solidFill>
                  <a:srgbClr val="FF0000"/>
                </a:solidFill>
                <a:latin typeface="Times New Roman" panose="02020603050405020304" pitchFamily="18" charset="0"/>
              </a:rPr>
              <a:t>负</a:t>
            </a:r>
            <a:r>
              <a:rPr lang="zh-CN" altLang="en-US" b="1" dirty="0">
                <a:latin typeface="Times New Roman" panose="02020603050405020304" pitchFamily="18" charset="0"/>
              </a:rPr>
              <a:t>，则表示电容</a:t>
            </a:r>
            <a:r>
              <a:rPr lang="zh-CN" altLang="en-US" b="1" dirty="0">
                <a:solidFill>
                  <a:srgbClr val="FF0000"/>
                </a:solidFill>
                <a:latin typeface="Times New Roman" panose="02020603050405020304" pitchFamily="18" charset="0"/>
              </a:rPr>
              <a:t>发出</a:t>
            </a:r>
            <a:r>
              <a:rPr lang="zh-CN" altLang="en-US" b="1" dirty="0">
                <a:latin typeface="Times New Roman" panose="02020603050405020304" pitchFamily="18" charset="0"/>
              </a:rPr>
              <a:t>功率，其储能减少</a:t>
            </a:r>
          </a:p>
        </p:txBody>
      </p:sp>
      <p:sp>
        <p:nvSpPr>
          <p:cNvPr id="333898" name="矩形 333897"/>
          <p:cNvSpPr/>
          <p:nvPr/>
        </p:nvSpPr>
        <p:spPr>
          <a:xfrm>
            <a:off x="441325" y="2212975"/>
            <a:ext cx="2606675" cy="2282825"/>
          </a:xfrm>
          <a:prstGeom prst="rect">
            <a:avLst/>
          </a:prstGeom>
          <a:noFill/>
          <a:ln w="19050">
            <a:noFill/>
          </a:ln>
        </p:spPr>
        <p:txBody>
          <a:bodyPr>
            <a:spAutoFit/>
          </a:bodyPr>
          <a:lstStyle/>
          <a:p>
            <a:pPr>
              <a:lnSpc>
                <a:spcPct val="150000"/>
              </a:lnSpc>
            </a:pPr>
            <a:r>
              <a:rPr lang="zh-CN" altLang="en-US" b="1" dirty="0">
                <a:latin typeface="Times New Roman" panose="02020603050405020304" pitchFamily="18" charset="0"/>
              </a:rPr>
              <a:t>当</a:t>
            </a:r>
            <a:r>
              <a:rPr lang="en-US" altLang="zh-CN" b="1">
                <a:solidFill>
                  <a:srgbClr val="FF0000"/>
                </a:solidFill>
                <a:latin typeface="Times New Roman" panose="02020603050405020304" pitchFamily="18" charset="0"/>
              </a:rPr>
              <a:t>|</a:t>
            </a:r>
            <a:r>
              <a:rPr lang="en-US" altLang="zh-CN" b="1" i="1" err="1">
                <a:solidFill>
                  <a:srgbClr val="FF0000"/>
                </a:solidFill>
                <a:latin typeface="Times New Roman" panose="02020603050405020304" pitchFamily="18" charset="0"/>
              </a:rPr>
              <a:t>u</a:t>
            </a:r>
            <a:r>
              <a:rPr lang="en-US" altLang="zh-CN" sz="1400" b="1" i="1" err="1">
                <a:solidFill>
                  <a:srgbClr val="FF0000"/>
                </a:solidFill>
                <a:latin typeface="Times New Roman" panose="02020603050405020304" pitchFamily="18" charset="0"/>
              </a:rPr>
              <a:t>C</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增大</a:t>
            </a:r>
            <a:r>
              <a:rPr lang="zh-CN" altLang="en-US" b="1" dirty="0">
                <a:latin typeface="Times New Roman" panose="02020603050405020304" pitchFamily="18" charset="0"/>
              </a:rPr>
              <a:t>时，瞬时功率为</a:t>
            </a:r>
            <a:r>
              <a:rPr lang="zh-CN" altLang="en-US" b="1" dirty="0">
                <a:solidFill>
                  <a:srgbClr val="FF0000"/>
                </a:solidFill>
                <a:latin typeface="Times New Roman" panose="02020603050405020304" pitchFamily="18" charset="0"/>
              </a:rPr>
              <a:t>正</a:t>
            </a:r>
            <a:r>
              <a:rPr lang="zh-CN" altLang="en-US" b="1" dirty="0">
                <a:latin typeface="Times New Roman" panose="02020603050405020304" pitchFamily="18" charset="0"/>
              </a:rPr>
              <a:t>，表示电容</a:t>
            </a:r>
            <a:r>
              <a:rPr lang="zh-CN" altLang="en-US" b="1" dirty="0">
                <a:solidFill>
                  <a:srgbClr val="FF0000"/>
                </a:solidFill>
                <a:latin typeface="Times New Roman" panose="02020603050405020304" pitchFamily="18" charset="0"/>
              </a:rPr>
              <a:t>吸收</a:t>
            </a:r>
            <a:r>
              <a:rPr lang="zh-CN" altLang="en-US" b="1" dirty="0">
                <a:latin typeface="Times New Roman" panose="02020603050405020304" pitchFamily="18" charset="0"/>
              </a:rPr>
              <a:t>功率，其储能增加；</a:t>
            </a:r>
          </a:p>
        </p:txBody>
      </p:sp>
      <p:sp>
        <p:nvSpPr>
          <p:cNvPr id="333899" name="矩形 333898"/>
          <p:cNvSpPr/>
          <p:nvPr/>
        </p:nvSpPr>
        <p:spPr>
          <a:xfrm>
            <a:off x="120650" y="5456849"/>
            <a:ext cx="6681637" cy="576248"/>
          </a:xfrm>
          <a:prstGeom prst="rect">
            <a:avLst/>
          </a:prstGeom>
          <a:noFill/>
          <a:ln w="19050">
            <a:noFill/>
          </a:ln>
        </p:spPr>
        <p:txBody>
          <a:bodyPr wrap="none" anchor="t">
            <a:spAutoFit/>
          </a:bodyPr>
          <a:lstStyle/>
          <a:p>
            <a:pPr>
              <a:lnSpc>
                <a:spcPct val="150000"/>
              </a:lnSpc>
            </a:pPr>
            <a:r>
              <a:rPr lang="zh-CN" altLang="en-US" b="1" dirty="0">
                <a:latin typeface="Times New Roman" panose="02020603050405020304" pitchFamily="18" charset="0"/>
              </a:rPr>
              <a:t>电容元件也是与外部电路不断的进行</a:t>
            </a:r>
            <a:r>
              <a:rPr lang="zh-CN" altLang="en-US" b="1" dirty="0">
                <a:solidFill>
                  <a:srgbClr val="FF0000"/>
                </a:solidFill>
                <a:latin typeface="Times New Roman" panose="02020603050405020304" pitchFamily="18" charset="0"/>
              </a:rPr>
              <a:t>能量交换</a:t>
            </a:r>
            <a:r>
              <a:rPr lang="zh-CN" altLang="en-US" b="1" dirty="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3896"/>
                                        </p:tgtEl>
                                        <p:attrNameLst>
                                          <p:attrName>style.visibility</p:attrName>
                                        </p:attrNameLst>
                                      </p:cBhvr>
                                      <p:to>
                                        <p:strVal val="visible"/>
                                      </p:to>
                                    </p:set>
                                    <p:anim calcmode="lin" valueType="num">
                                      <p:cBhvr additive="base">
                                        <p:cTn id="7" dur="500" fill="hold"/>
                                        <p:tgtEl>
                                          <p:spTgt spid="333896"/>
                                        </p:tgtEl>
                                        <p:attrNameLst>
                                          <p:attrName>ppt_x</p:attrName>
                                        </p:attrNameLst>
                                      </p:cBhvr>
                                      <p:tavLst>
                                        <p:tav tm="0">
                                          <p:val>
                                            <p:strVal val="1+#ppt_w/2"/>
                                          </p:val>
                                        </p:tav>
                                        <p:tav tm="100000">
                                          <p:val>
                                            <p:strVal val="#ppt_x"/>
                                          </p:val>
                                        </p:tav>
                                      </p:tavLst>
                                    </p:anim>
                                    <p:anim calcmode="lin" valueType="num">
                                      <p:cBhvr additive="base">
                                        <p:cTn id="8" dur="500" fill="hold"/>
                                        <p:tgtEl>
                                          <p:spTgt spid="3338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3898"/>
                                        </p:tgtEl>
                                        <p:attrNameLst>
                                          <p:attrName>style.visibility</p:attrName>
                                        </p:attrNameLst>
                                      </p:cBhvr>
                                      <p:to>
                                        <p:strVal val="visible"/>
                                      </p:to>
                                    </p:set>
                                    <p:anim calcmode="lin" valueType="num">
                                      <p:cBhvr additive="base">
                                        <p:cTn id="13" dur="500" fill="hold"/>
                                        <p:tgtEl>
                                          <p:spTgt spid="333898"/>
                                        </p:tgtEl>
                                        <p:attrNameLst>
                                          <p:attrName>ppt_x</p:attrName>
                                        </p:attrNameLst>
                                      </p:cBhvr>
                                      <p:tavLst>
                                        <p:tav tm="0">
                                          <p:val>
                                            <p:strVal val="0-#ppt_w/2"/>
                                          </p:val>
                                        </p:tav>
                                        <p:tav tm="100000">
                                          <p:val>
                                            <p:strVal val="#ppt_x"/>
                                          </p:val>
                                        </p:tav>
                                      </p:tavLst>
                                    </p:anim>
                                    <p:anim calcmode="lin" valueType="num">
                                      <p:cBhvr additive="base">
                                        <p:cTn id="14" dur="500" fill="hold"/>
                                        <p:tgtEl>
                                          <p:spTgt spid="3338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33897"/>
                                        </p:tgtEl>
                                        <p:attrNameLst>
                                          <p:attrName>style.visibility</p:attrName>
                                        </p:attrNameLst>
                                      </p:cBhvr>
                                      <p:to>
                                        <p:strVal val="visible"/>
                                      </p:to>
                                    </p:set>
                                    <p:animEffect transition="in" filter="blinds(horizontal)">
                                      <p:cBhvr>
                                        <p:cTn id="19" dur="500"/>
                                        <p:tgtEl>
                                          <p:spTgt spid="33389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33899"/>
                                        </p:tgtEl>
                                        <p:attrNameLst>
                                          <p:attrName>style.visibility</p:attrName>
                                        </p:attrNameLst>
                                      </p:cBhvr>
                                      <p:to>
                                        <p:strVal val="visible"/>
                                      </p:to>
                                    </p:set>
                                    <p:animEffect transition="in" filter="blinds(horizontal)">
                                      <p:cBhvr>
                                        <p:cTn id="24" dur="500"/>
                                        <p:tgtEl>
                                          <p:spTgt spid="333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97" grpId="0"/>
      <p:bldP spid="333898" grpId="0"/>
      <p:bldP spid="33389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矩形 334851"/>
          <p:cNvSpPr/>
          <p:nvPr/>
        </p:nvSpPr>
        <p:spPr>
          <a:xfrm>
            <a:off x="441325" y="860425"/>
            <a:ext cx="2165350" cy="457200"/>
          </a:xfrm>
          <a:prstGeom prst="rect">
            <a:avLst/>
          </a:prstGeom>
          <a:noFill/>
          <a:ln w="19050">
            <a:noFill/>
          </a:ln>
        </p:spPr>
        <p:txBody>
          <a:bodyPr wrap="none" anchor="ctr">
            <a:spAutoFit/>
          </a:bodyPr>
          <a:lstStyle/>
          <a:p>
            <a:pPr>
              <a:spcBef>
                <a:spcPct val="0"/>
              </a:spcBef>
            </a:pPr>
            <a:r>
              <a:rPr lang="en-US" altLang="zh-CN" b="1" dirty="0">
                <a:solidFill>
                  <a:srgbClr val="2520F2"/>
                </a:solidFill>
                <a:latin typeface="Times New Roman" panose="02020603050405020304" pitchFamily="18" charset="0"/>
              </a:rPr>
              <a:t>2</a:t>
            </a:r>
            <a:r>
              <a:rPr lang="zh-CN" altLang="en-US" b="1" dirty="0">
                <a:solidFill>
                  <a:srgbClr val="2520F2"/>
                </a:solidFill>
                <a:latin typeface="Times New Roman" panose="02020603050405020304" pitchFamily="18" charset="0"/>
              </a:rPr>
              <a:t>、平均功率：</a:t>
            </a:r>
          </a:p>
        </p:txBody>
      </p:sp>
      <p:sp>
        <p:nvSpPr>
          <p:cNvPr id="334853" name="矩形 334852"/>
          <p:cNvSpPr/>
          <p:nvPr/>
        </p:nvSpPr>
        <p:spPr>
          <a:xfrm>
            <a:off x="441325" y="2149475"/>
            <a:ext cx="8248650" cy="1187450"/>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电容元件和电感元件一样，是一个储能元件，不消耗能量，只是与外部电路交换能量。</a:t>
            </a:r>
          </a:p>
        </p:txBody>
      </p:sp>
      <p:sp>
        <p:nvSpPr>
          <p:cNvPr id="334854" name="矩形 334853"/>
          <p:cNvSpPr/>
          <p:nvPr/>
        </p:nvSpPr>
        <p:spPr>
          <a:xfrm>
            <a:off x="3082925" y="1219200"/>
            <a:ext cx="1090613" cy="579438"/>
          </a:xfrm>
          <a:prstGeom prst="rect">
            <a:avLst/>
          </a:prstGeom>
          <a:solidFill>
            <a:schemeClr val="accent1"/>
          </a:solidFill>
          <a:ln w="19050">
            <a:noFill/>
          </a:ln>
        </p:spPr>
        <p:txBody>
          <a:bodyPr wrap="none" anchor="t">
            <a:spAutoFit/>
          </a:bodyPr>
          <a:lstStyle/>
          <a:p>
            <a:pPr eaLnBrk="1" hangingPunct="1"/>
            <a:r>
              <a:rPr lang="zh-CN" altLang="en-US" b="1" dirty="0">
                <a:latin typeface="Times New Roman" panose="02020603050405020304" pitchFamily="18" charset="0"/>
              </a:rPr>
              <a:t>Ｐ</a:t>
            </a:r>
            <a:r>
              <a:rPr lang="en-US" altLang="zh-CN" sz="1800" b="1">
                <a:latin typeface="Times New Roman" panose="02020603050405020304" pitchFamily="18" charset="0"/>
              </a:rPr>
              <a:t>C</a:t>
            </a:r>
            <a:r>
              <a:rPr lang="en-US" altLang="zh-CN" sz="3200" b="1">
                <a:latin typeface="Times New Roman" panose="02020603050405020304" pitchFamily="18" charset="0"/>
                <a:sym typeface="Symbol" panose="05050102010706020507" pitchFamily="18" charset="2"/>
              </a:rPr>
              <a:t>=0</a:t>
            </a:r>
          </a:p>
        </p:txBody>
      </p:sp>
      <p:sp>
        <p:nvSpPr>
          <p:cNvPr id="334855" name="矩形 334854"/>
          <p:cNvSpPr/>
          <p:nvPr/>
        </p:nvSpPr>
        <p:spPr>
          <a:xfrm>
            <a:off x="441325" y="4022725"/>
            <a:ext cx="7902575" cy="1735138"/>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rPr>
              <a:t>实际的电容元件，在交流电作用下也是有损耗的</a:t>
            </a:r>
            <a:r>
              <a:rPr lang="en-US" altLang="zh-CN" b="1" dirty="0">
                <a:latin typeface="Times New Roman" panose="02020603050405020304" pitchFamily="18" charset="0"/>
              </a:rPr>
              <a:t>(</a:t>
            </a:r>
            <a:r>
              <a:rPr lang="zh-CN" altLang="en-US" b="1" dirty="0">
                <a:latin typeface="Times New Roman" panose="02020603050405020304" pitchFamily="18" charset="0"/>
              </a:rPr>
              <a:t>主要是介质损耗</a:t>
            </a:r>
            <a:r>
              <a:rPr lang="en-US" altLang="zh-CN" b="1" dirty="0">
                <a:latin typeface="Times New Roman" panose="02020603050405020304" pitchFamily="18" charset="0"/>
              </a:rPr>
              <a:t>)</a:t>
            </a:r>
            <a:r>
              <a:rPr lang="zh-CN" altLang="en-US" b="1" dirty="0">
                <a:latin typeface="Times New Roman" panose="02020603050405020304" pitchFamily="18" charset="0"/>
              </a:rPr>
              <a:t>，它的电路模型可以用电阻</a:t>
            </a:r>
            <a:r>
              <a:rPr lang="en-US" altLang="zh-CN" b="1" dirty="0">
                <a:latin typeface="Times New Roman" panose="02020603050405020304" pitchFamily="18" charset="0"/>
              </a:rPr>
              <a:t>R</a:t>
            </a:r>
            <a:r>
              <a:rPr lang="zh-CN" altLang="en-US" b="1" dirty="0">
                <a:latin typeface="Times New Roman" panose="02020603050405020304" pitchFamily="18" charset="0"/>
              </a:rPr>
              <a:t>和电容</a:t>
            </a:r>
            <a:r>
              <a:rPr lang="en-US" altLang="zh-CN" b="1" dirty="0">
                <a:latin typeface="Times New Roman" panose="02020603050405020304" pitchFamily="18" charset="0"/>
              </a:rPr>
              <a:t>C</a:t>
            </a:r>
            <a:r>
              <a:rPr lang="zh-CN" altLang="en-US" b="1" dirty="0">
                <a:latin typeface="Times New Roman" panose="02020603050405020304" pitchFamily="18" charset="0"/>
              </a:rPr>
              <a:t>并联组成，也可以用</a:t>
            </a:r>
            <a:r>
              <a:rPr lang="en-US" altLang="zh-CN" b="1" dirty="0">
                <a:latin typeface="Times New Roman" panose="02020603050405020304" pitchFamily="18" charset="0"/>
              </a:rPr>
              <a:t>R</a:t>
            </a:r>
            <a:r>
              <a:rPr lang="zh-CN" altLang="en-US" b="1" dirty="0">
                <a:latin typeface="Times New Roman" panose="02020603050405020304" pitchFamily="18" charset="0"/>
              </a:rPr>
              <a:t>与</a:t>
            </a:r>
            <a:r>
              <a:rPr lang="en-US" altLang="zh-CN" b="1" dirty="0">
                <a:latin typeface="Times New Roman" panose="02020603050405020304" pitchFamily="18" charset="0"/>
              </a:rPr>
              <a:t>C</a:t>
            </a:r>
            <a:r>
              <a:rPr lang="zh-CN" altLang="en-US" b="1" dirty="0">
                <a:latin typeface="Times New Roman" panose="02020603050405020304" pitchFamily="18" charset="0"/>
              </a:rPr>
              <a:t>串联形式，一般常用前一种形式。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Effect transition="in" filter="blinds(horizontal)">
                                      <p:cBhvr>
                                        <p:cTn id="7" dur="500"/>
                                        <p:tgtEl>
                                          <p:spTgt spid="334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4853"/>
                                        </p:tgtEl>
                                        <p:attrNameLst>
                                          <p:attrName>style.visibility</p:attrName>
                                        </p:attrNameLst>
                                      </p:cBhvr>
                                      <p:to>
                                        <p:strVal val="visible"/>
                                      </p:to>
                                    </p:set>
                                    <p:animEffect transition="in" filter="blinds(horizontal)">
                                      <p:cBhvr>
                                        <p:cTn id="12" dur="500"/>
                                        <p:tgtEl>
                                          <p:spTgt spid="3348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4855"/>
                                        </p:tgtEl>
                                        <p:attrNameLst>
                                          <p:attrName>style.visibility</p:attrName>
                                        </p:attrNameLst>
                                      </p:cBhvr>
                                      <p:to>
                                        <p:strVal val="visible"/>
                                      </p:to>
                                    </p:set>
                                    <p:animEffect transition="in" filter="blinds(horizontal)">
                                      <p:cBhvr>
                                        <p:cTn id="17" dur="500"/>
                                        <p:tgtEl>
                                          <p:spTgt spid="334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3" grpId="0"/>
      <p:bldP spid="334854" grpId="0" animBg="1"/>
      <p:bldP spid="3348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文本框 336897"/>
          <p:cNvSpPr txBox="1"/>
          <p:nvPr/>
        </p:nvSpPr>
        <p:spPr>
          <a:xfrm>
            <a:off x="346075" y="1125538"/>
            <a:ext cx="3978275" cy="457200"/>
          </a:xfrm>
          <a:prstGeom prst="rect">
            <a:avLst/>
          </a:prstGeom>
          <a:noFill/>
          <a:ln w="9525">
            <a:noFill/>
          </a:ln>
        </p:spPr>
        <p:txBody>
          <a:bodyPr>
            <a:spAutoFit/>
          </a:bodyPr>
          <a:lstStyle/>
          <a:p>
            <a:pPr eaLnBrk="1" hangingPunct="1">
              <a:spcBef>
                <a:spcPct val="0"/>
              </a:spcBef>
            </a:pPr>
            <a:r>
              <a:rPr lang="zh-CN" altLang="en-US" b="1" dirty="0">
                <a:solidFill>
                  <a:schemeClr val="accent2"/>
                </a:solidFill>
                <a:latin typeface="Times New Roman" panose="02020603050405020304" pitchFamily="18" charset="0"/>
              </a:rPr>
              <a:t>基尔霍夫定律</a:t>
            </a:r>
            <a:r>
              <a:rPr lang="zh-CN" altLang="en-US" b="1" dirty="0">
                <a:latin typeface="Times New Roman" panose="02020603050405020304" pitchFamily="18" charset="0"/>
              </a:rPr>
              <a:t>的相量形式：</a:t>
            </a:r>
          </a:p>
        </p:txBody>
      </p:sp>
      <p:sp>
        <p:nvSpPr>
          <p:cNvPr id="336900" name="文本框 336899"/>
          <p:cNvSpPr txBox="1"/>
          <p:nvPr/>
        </p:nvSpPr>
        <p:spPr>
          <a:xfrm>
            <a:off x="178594" y="2321832"/>
            <a:ext cx="8253412" cy="639763"/>
          </a:xfrm>
          <a:prstGeom prst="rect">
            <a:avLst/>
          </a:prstGeom>
          <a:noFill/>
          <a:ln w="9525">
            <a:noFill/>
          </a:ln>
        </p:spPr>
        <p:txBody>
          <a:bodyPr>
            <a:spAutoFit/>
          </a:bodyPr>
          <a:lstStyle/>
          <a:p>
            <a:pPr indent="571500" algn="just" eaLnBrk="1" hangingPunct="1">
              <a:lnSpc>
                <a:spcPct val="150000"/>
              </a:lnSpc>
            </a:pPr>
            <a:r>
              <a:rPr lang="zh-CN" altLang="en-US" b="1" dirty="0">
                <a:latin typeface="Times New Roman" panose="02020603050405020304" pitchFamily="18" charset="0"/>
              </a:rPr>
              <a:t>在正弦稳态电路中，所有</a:t>
            </a:r>
            <a:r>
              <a:rPr lang="zh-CN" altLang="en-US" b="1" dirty="0">
                <a:solidFill>
                  <a:srgbClr val="FF0000"/>
                </a:solidFill>
                <a:latin typeface="Times New Roman" panose="02020603050405020304" pitchFamily="18" charset="0"/>
              </a:rPr>
              <a:t>支路电流</a:t>
            </a:r>
            <a:r>
              <a:rPr lang="zh-CN" altLang="en-US" b="1" dirty="0">
                <a:latin typeface="Times New Roman" panose="02020603050405020304" pitchFamily="18" charset="0"/>
              </a:rPr>
              <a:t>都是同频率的正弦量</a:t>
            </a:r>
          </a:p>
        </p:txBody>
      </p:sp>
      <p:sp>
        <p:nvSpPr>
          <p:cNvPr id="336901" name="文本框 336900"/>
          <p:cNvSpPr txBox="1"/>
          <p:nvPr/>
        </p:nvSpPr>
        <p:spPr>
          <a:xfrm>
            <a:off x="857250" y="4727575"/>
            <a:ext cx="7696200" cy="1187450"/>
          </a:xfrm>
          <a:prstGeom prst="rect">
            <a:avLst/>
          </a:prstGeom>
          <a:noFill/>
          <a:ln w="9525">
            <a:noFill/>
          </a:ln>
        </p:spPr>
        <p:txBody>
          <a:bodyPr>
            <a:spAutoFit/>
          </a:bodyPr>
          <a:lstStyle/>
          <a:p>
            <a:pPr indent="666750" eaLnBrk="1" hangingPunct="1">
              <a:lnSpc>
                <a:spcPct val="150000"/>
              </a:lnSpc>
            </a:pPr>
            <a:r>
              <a:rPr lang="zh-CN" altLang="en-US" b="1" dirty="0">
                <a:latin typeface="Times New Roman" panose="02020603050405020304" pitchFamily="18" charset="0"/>
              </a:rPr>
              <a:t>上式表明：</a:t>
            </a:r>
            <a:r>
              <a:rPr lang="zh-CN" altLang="en-US" b="1" dirty="0">
                <a:solidFill>
                  <a:srgbClr val="6600FF"/>
                </a:solidFill>
                <a:latin typeface="Times New Roman" panose="02020603050405020304" pitchFamily="18" charset="0"/>
              </a:rPr>
              <a:t>在集中参数正弦稳态电流电路中，流出（或流入）任一节点的各支路电流相量的代数和为零。 </a:t>
            </a:r>
            <a:endParaRPr lang="zh-CN" altLang="en-US" b="1">
              <a:solidFill>
                <a:srgbClr val="6600FF"/>
              </a:solidFill>
              <a:latin typeface="Times New Roman" panose="02020603050405020304" pitchFamily="18" charset="0"/>
            </a:endParaRPr>
          </a:p>
        </p:txBody>
      </p:sp>
      <p:sp>
        <p:nvSpPr>
          <p:cNvPr id="336902" name="标题 336901"/>
          <p:cNvSpPr>
            <a:spLocks noGrp="1"/>
          </p:cNvSpPr>
          <p:nvPr>
            <p:ph type="title" idx="4294967295"/>
          </p:nvPr>
        </p:nvSpPr>
        <p:spPr>
          <a:xfrm>
            <a:off x="1657350" y="285750"/>
            <a:ext cx="5295900" cy="514350"/>
          </a:xfrm>
          <a:prstGeom prst="rect">
            <a:avLst/>
          </a:prstGeom>
          <a:solidFill>
            <a:srgbClr val="CC99FF">
              <a:alpha val="100000"/>
            </a:srgbClr>
          </a:solidFill>
          <a:ln w="9525">
            <a:noFill/>
          </a:ln>
        </p:spPr>
        <p:txBody>
          <a:bodyPr/>
          <a:lstStyle/>
          <a:p>
            <a:r>
              <a:rPr lang="en-US" altLang="zh-CN" sz="3200" b="1" dirty="0">
                <a:solidFill>
                  <a:schemeClr val="tx1"/>
                </a:solidFill>
              </a:rPr>
              <a:t>4.4  </a:t>
            </a:r>
            <a:r>
              <a:rPr lang="zh-CN" altLang="en-US" sz="3200" b="1" dirty="0">
                <a:solidFill>
                  <a:schemeClr val="tx1"/>
                </a:solidFill>
              </a:rPr>
              <a:t>电路定律的相量形式</a:t>
            </a:r>
            <a:endParaRPr lang="zh-CN" altLang="en-US" sz="3200" dirty="0"/>
          </a:p>
        </p:txBody>
      </p:sp>
      <p:grpSp>
        <p:nvGrpSpPr>
          <p:cNvPr id="336939" name="组合 336938"/>
          <p:cNvGrpSpPr/>
          <p:nvPr/>
        </p:nvGrpSpPr>
        <p:grpSpPr>
          <a:xfrm>
            <a:off x="2076450" y="3968750"/>
            <a:ext cx="4257675" cy="549275"/>
            <a:chOff x="1336" y="2152"/>
            <a:chExt cx="2682" cy="346"/>
          </a:xfrm>
        </p:grpSpPr>
        <p:sp>
          <p:nvSpPr>
            <p:cNvPr id="336909" name="矩形 336908"/>
            <p:cNvSpPr/>
            <p:nvPr/>
          </p:nvSpPr>
          <p:spPr>
            <a:xfrm>
              <a:off x="3372" y="2152"/>
              <a:ext cx="205" cy="346"/>
            </a:xfrm>
            <a:prstGeom prst="rect">
              <a:avLst/>
            </a:prstGeom>
            <a:noFill/>
            <a:ln w="9525">
              <a:noFill/>
            </a:ln>
          </p:spPr>
          <p:txBody>
            <a:bodyPr wrap="none" lIns="0" tIns="0" rIns="0" bIns="0">
              <a:spAutoFit/>
            </a:bodyPr>
            <a:lstStyle/>
            <a:p>
              <a:r>
                <a:rPr lang="en-US" altLang="zh-CN" sz="3600" b="1" err="1">
                  <a:solidFill>
                    <a:srgbClr val="FF00FF"/>
                  </a:solidFill>
                  <a:latin typeface="Symbol" panose="05050102010706020507" pitchFamily="18" charset="2"/>
                </a:rPr>
                <a:t>å</a:t>
              </a:r>
              <a:endParaRPr lang="en-US" altLang="zh-CN" b="1">
                <a:solidFill>
                  <a:srgbClr val="FF00FF"/>
                </a:solidFill>
                <a:latin typeface="Times New Roman" panose="02020603050405020304" pitchFamily="18" charset="0"/>
              </a:endParaRPr>
            </a:p>
          </p:txBody>
        </p:sp>
        <p:sp>
          <p:nvSpPr>
            <p:cNvPr id="336910" name="矩形 336909"/>
            <p:cNvSpPr/>
            <p:nvPr/>
          </p:nvSpPr>
          <p:spPr>
            <a:xfrm>
              <a:off x="1336" y="2152"/>
              <a:ext cx="205" cy="346"/>
            </a:xfrm>
            <a:prstGeom prst="rect">
              <a:avLst/>
            </a:prstGeom>
            <a:noFill/>
            <a:ln w="9525">
              <a:noFill/>
            </a:ln>
          </p:spPr>
          <p:txBody>
            <a:bodyPr wrap="none" lIns="0" tIns="0" rIns="0" bIns="0">
              <a:spAutoFit/>
            </a:bodyPr>
            <a:lstStyle/>
            <a:p>
              <a:r>
                <a:rPr lang="en-US" altLang="zh-CN" sz="3600" b="1" err="1">
                  <a:solidFill>
                    <a:srgbClr val="FF00FF"/>
                  </a:solidFill>
                  <a:latin typeface="Symbol" panose="05050102010706020507" pitchFamily="18" charset="2"/>
                </a:rPr>
                <a:t>å</a:t>
              </a:r>
              <a:endParaRPr lang="en-US" altLang="zh-CN" b="1">
                <a:solidFill>
                  <a:srgbClr val="FF00FF"/>
                </a:solidFill>
                <a:latin typeface="Times New Roman" panose="02020603050405020304" pitchFamily="18" charset="0"/>
              </a:endParaRPr>
            </a:p>
          </p:txBody>
        </p:sp>
        <p:sp>
          <p:nvSpPr>
            <p:cNvPr id="336914" name="矩形 336913"/>
            <p:cNvSpPr/>
            <p:nvPr/>
          </p:nvSpPr>
          <p:spPr>
            <a:xfrm>
              <a:off x="3762" y="2206"/>
              <a:ext cx="105" cy="230"/>
            </a:xfrm>
            <a:prstGeom prst="rect">
              <a:avLst/>
            </a:prstGeom>
            <a:noFill/>
            <a:ln w="9525">
              <a:noFill/>
            </a:ln>
          </p:spPr>
          <p:txBody>
            <a:bodyPr wrap="none" lIns="0" tIns="0" rIns="0" bIns="0">
              <a:spAutoFit/>
            </a:bodyPr>
            <a:lstStyle/>
            <a:p>
              <a:r>
                <a:rPr lang="en-US" altLang="zh-CN" b="1">
                  <a:solidFill>
                    <a:srgbClr val="FF00FF"/>
                  </a:solidFill>
                  <a:latin typeface="Symbol" panose="05050102010706020507" pitchFamily="18" charset="2"/>
                </a:rPr>
                <a:t>=</a:t>
              </a:r>
              <a:endParaRPr lang="en-US" altLang="zh-CN" b="1">
                <a:solidFill>
                  <a:srgbClr val="FF00FF"/>
                </a:solidFill>
                <a:latin typeface="Times New Roman" panose="02020603050405020304" pitchFamily="18" charset="0"/>
              </a:endParaRPr>
            </a:p>
          </p:txBody>
        </p:sp>
        <p:sp>
          <p:nvSpPr>
            <p:cNvPr id="336915" name="矩形 336914"/>
            <p:cNvSpPr/>
            <p:nvPr/>
          </p:nvSpPr>
          <p:spPr>
            <a:xfrm>
              <a:off x="2562" y="2206"/>
              <a:ext cx="190" cy="230"/>
            </a:xfrm>
            <a:prstGeom prst="rect">
              <a:avLst/>
            </a:prstGeom>
            <a:noFill/>
            <a:ln w="9525">
              <a:noFill/>
            </a:ln>
          </p:spPr>
          <p:txBody>
            <a:bodyPr wrap="none" lIns="0" tIns="0" rIns="0" bIns="0">
              <a:spAutoFit/>
            </a:bodyPr>
            <a:lstStyle/>
            <a:p>
              <a:r>
                <a:rPr lang="en-US" altLang="zh-CN" b="1">
                  <a:solidFill>
                    <a:srgbClr val="FF00FF"/>
                  </a:solidFill>
                  <a:latin typeface="Symbol" panose="05050102010706020507" pitchFamily="18" charset="2"/>
                </a:rPr>
                <a:t>Þ</a:t>
              </a:r>
              <a:endParaRPr lang="en-US" altLang="zh-CN" b="1">
                <a:solidFill>
                  <a:srgbClr val="FF00FF"/>
                </a:solidFill>
                <a:latin typeface="Times New Roman" panose="02020603050405020304" pitchFamily="18" charset="0"/>
              </a:endParaRPr>
            </a:p>
          </p:txBody>
        </p:sp>
        <p:sp>
          <p:nvSpPr>
            <p:cNvPr id="336916" name="矩形 336915"/>
            <p:cNvSpPr/>
            <p:nvPr/>
          </p:nvSpPr>
          <p:spPr>
            <a:xfrm>
              <a:off x="1891" y="2206"/>
              <a:ext cx="105" cy="230"/>
            </a:xfrm>
            <a:prstGeom prst="rect">
              <a:avLst/>
            </a:prstGeom>
            <a:noFill/>
            <a:ln w="9525">
              <a:noFill/>
            </a:ln>
          </p:spPr>
          <p:txBody>
            <a:bodyPr wrap="none" lIns="0" tIns="0" rIns="0" bIns="0">
              <a:spAutoFit/>
            </a:bodyPr>
            <a:lstStyle/>
            <a:p>
              <a:r>
                <a:rPr lang="en-US" altLang="zh-CN" b="1">
                  <a:solidFill>
                    <a:srgbClr val="FF00FF"/>
                  </a:solidFill>
                  <a:latin typeface="Symbol" panose="05050102010706020507" pitchFamily="18" charset="2"/>
                </a:rPr>
                <a:t>=</a:t>
              </a:r>
              <a:endParaRPr lang="en-US" altLang="zh-CN" b="1">
                <a:solidFill>
                  <a:srgbClr val="FF00FF"/>
                </a:solidFill>
                <a:latin typeface="Times New Roman" panose="02020603050405020304" pitchFamily="18" charset="0"/>
              </a:endParaRPr>
            </a:p>
          </p:txBody>
        </p:sp>
        <p:sp>
          <p:nvSpPr>
            <p:cNvPr id="336924" name="矩形 336923"/>
            <p:cNvSpPr/>
            <p:nvPr/>
          </p:nvSpPr>
          <p:spPr>
            <a:xfrm>
              <a:off x="3922" y="2228"/>
              <a:ext cx="96" cy="230"/>
            </a:xfrm>
            <a:prstGeom prst="rect">
              <a:avLst/>
            </a:prstGeom>
            <a:noFill/>
            <a:ln w="9525">
              <a:noFill/>
            </a:ln>
          </p:spPr>
          <p:txBody>
            <a:bodyPr wrap="none" lIns="0" tIns="0" rIns="0" bIns="0">
              <a:spAutoFit/>
            </a:bodyPr>
            <a:lstStyle/>
            <a:p>
              <a:r>
                <a:rPr lang="en-US" altLang="zh-CN" b="1">
                  <a:solidFill>
                    <a:srgbClr val="FF00FF"/>
                  </a:solidFill>
                  <a:latin typeface="Times New Roman" panose="02020603050405020304" pitchFamily="18" charset="0"/>
                </a:rPr>
                <a:t>0</a:t>
              </a:r>
            </a:p>
          </p:txBody>
        </p:sp>
        <p:sp>
          <p:nvSpPr>
            <p:cNvPr id="336925" name="矩形 336924"/>
            <p:cNvSpPr/>
            <p:nvPr/>
          </p:nvSpPr>
          <p:spPr>
            <a:xfrm>
              <a:off x="3233" y="2228"/>
              <a:ext cx="144" cy="230"/>
            </a:xfrm>
            <a:prstGeom prst="rect">
              <a:avLst/>
            </a:prstGeom>
            <a:noFill/>
            <a:ln w="9525">
              <a:noFill/>
            </a:ln>
          </p:spPr>
          <p:txBody>
            <a:bodyPr wrap="none" lIns="0" tIns="0" rIns="0" bIns="0">
              <a:spAutoFit/>
            </a:bodyPr>
            <a:lstStyle/>
            <a:p>
              <a:r>
                <a:rPr lang="en-US" altLang="zh-CN" b="1" dirty="0">
                  <a:solidFill>
                    <a:srgbClr val="FF00FF"/>
                  </a:solidFill>
                  <a:latin typeface="Times New Roman" panose="02020603050405020304" pitchFamily="18" charset="0"/>
                </a:rPr>
                <a:t>   </a:t>
              </a:r>
            </a:p>
          </p:txBody>
        </p:sp>
        <p:sp>
          <p:nvSpPr>
            <p:cNvPr id="336926" name="矩形 336925"/>
            <p:cNvSpPr/>
            <p:nvPr/>
          </p:nvSpPr>
          <p:spPr>
            <a:xfrm>
              <a:off x="2751" y="2228"/>
              <a:ext cx="480" cy="230"/>
            </a:xfrm>
            <a:prstGeom prst="rect">
              <a:avLst/>
            </a:prstGeom>
            <a:noFill/>
            <a:ln w="9525">
              <a:noFill/>
            </a:ln>
          </p:spPr>
          <p:txBody>
            <a:bodyPr wrap="none" lIns="0" tIns="0" rIns="0" bIns="0">
              <a:spAutoFit/>
            </a:bodyPr>
            <a:lstStyle/>
            <a:p>
              <a:r>
                <a:rPr lang="en-US" altLang="zh-CN" b="1" dirty="0">
                  <a:solidFill>
                    <a:srgbClr val="FF00FF"/>
                  </a:solidFill>
                  <a:latin typeface="Times New Roman" panose="02020603050405020304" pitchFamily="18" charset="0"/>
                </a:rPr>
                <a:t>          </a:t>
              </a:r>
            </a:p>
          </p:txBody>
        </p:sp>
        <p:sp>
          <p:nvSpPr>
            <p:cNvPr id="336927" name="矩形 336926"/>
            <p:cNvSpPr/>
            <p:nvPr/>
          </p:nvSpPr>
          <p:spPr>
            <a:xfrm>
              <a:off x="2137" y="2228"/>
              <a:ext cx="432" cy="230"/>
            </a:xfrm>
            <a:prstGeom prst="rect">
              <a:avLst/>
            </a:prstGeom>
            <a:noFill/>
            <a:ln w="9525">
              <a:noFill/>
            </a:ln>
          </p:spPr>
          <p:txBody>
            <a:bodyPr wrap="none" lIns="0" tIns="0" rIns="0" bIns="0">
              <a:spAutoFit/>
            </a:bodyPr>
            <a:lstStyle/>
            <a:p>
              <a:r>
                <a:rPr lang="en-US" altLang="zh-CN" b="1" dirty="0">
                  <a:solidFill>
                    <a:srgbClr val="FF00FF"/>
                  </a:solidFill>
                  <a:latin typeface="Times New Roman" panose="02020603050405020304" pitchFamily="18" charset="0"/>
                </a:rPr>
                <a:t>         </a:t>
              </a:r>
            </a:p>
          </p:txBody>
        </p:sp>
        <p:sp>
          <p:nvSpPr>
            <p:cNvPr id="336928" name="矩形 336927"/>
            <p:cNvSpPr/>
            <p:nvPr/>
          </p:nvSpPr>
          <p:spPr>
            <a:xfrm>
              <a:off x="2050" y="2228"/>
              <a:ext cx="96" cy="230"/>
            </a:xfrm>
            <a:prstGeom prst="rect">
              <a:avLst/>
            </a:prstGeom>
            <a:noFill/>
            <a:ln w="9525">
              <a:noFill/>
            </a:ln>
          </p:spPr>
          <p:txBody>
            <a:bodyPr wrap="none" lIns="0" tIns="0" rIns="0" bIns="0">
              <a:spAutoFit/>
            </a:bodyPr>
            <a:lstStyle/>
            <a:p>
              <a:r>
                <a:rPr lang="en-US" altLang="zh-CN" b="1">
                  <a:solidFill>
                    <a:srgbClr val="FF00FF"/>
                  </a:solidFill>
                  <a:latin typeface="Times New Roman" panose="02020603050405020304" pitchFamily="18" charset="0"/>
                </a:rPr>
                <a:t>0</a:t>
              </a:r>
            </a:p>
          </p:txBody>
        </p:sp>
        <p:sp>
          <p:nvSpPr>
            <p:cNvPr id="336929" name="矩形 336928"/>
            <p:cNvSpPr/>
            <p:nvPr/>
          </p:nvSpPr>
          <p:spPr>
            <a:xfrm>
              <a:off x="1779" y="2228"/>
              <a:ext cx="64" cy="230"/>
            </a:xfrm>
            <a:prstGeom prst="rect">
              <a:avLst/>
            </a:prstGeom>
            <a:noFill/>
            <a:ln w="9525">
              <a:noFill/>
            </a:ln>
          </p:spPr>
          <p:txBody>
            <a:bodyPr wrap="none" lIns="0" tIns="0" rIns="0" bIns="0">
              <a:spAutoFit/>
            </a:bodyPr>
            <a:lstStyle/>
            <a:p>
              <a:r>
                <a:rPr lang="en-US" altLang="zh-CN" b="1">
                  <a:solidFill>
                    <a:srgbClr val="FF00FF"/>
                  </a:solidFill>
                  <a:latin typeface="Times New Roman" panose="02020603050405020304" pitchFamily="18" charset="0"/>
                </a:rPr>
                <a:t>)</a:t>
              </a:r>
            </a:p>
          </p:txBody>
        </p:sp>
        <p:sp>
          <p:nvSpPr>
            <p:cNvPr id="336930" name="矩形 336929"/>
            <p:cNvSpPr/>
            <p:nvPr/>
          </p:nvSpPr>
          <p:spPr>
            <a:xfrm>
              <a:off x="1635" y="2228"/>
              <a:ext cx="64" cy="230"/>
            </a:xfrm>
            <a:prstGeom prst="rect">
              <a:avLst/>
            </a:prstGeom>
            <a:noFill/>
            <a:ln w="9525">
              <a:noFill/>
            </a:ln>
          </p:spPr>
          <p:txBody>
            <a:bodyPr wrap="none" lIns="0" tIns="0" rIns="0" bIns="0">
              <a:spAutoFit/>
            </a:bodyPr>
            <a:lstStyle/>
            <a:p>
              <a:r>
                <a:rPr lang="en-US" altLang="zh-CN" b="1">
                  <a:solidFill>
                    <a:srgbClr val="FF00FF"/>
                  </a:solidFill>
                  <a:latin typeface="Times New Roman" panose="02020603050405020304" pitchFamily="18" charset="0"/>
                </a:rPr>
                <a:t>(</a:t>
              </a:r>
            </a:p>
          </p:txBody>
        </p:sp>
        <p:sp>
          <p:nvSpPr>
            <p:cNvPr id="336934" name="矩形 336933"/>
            <p:cNvSpPr/>
            <p:nvPr/>
          </p:nvSpPr>
          <p:spPr>
            <a:xfrm>
              <a:off x="3618" y="2228"/>
              <a:ext cx="75" cy="230"/>
            </a:xfrm>
            <a:prstGeom prst="rect">
              <a:avLst/>
            </a:prstGeom>
            <a:noFill/>
            <a:ln w="9525">
              <a:noFill/>
            </a:ln>
          </p:spPr>
          <p:txBody>
            <a:bodyPr wrap="none" lIns="0" tIns="0" rIns="0" bIns="0">
              <a:spAutoFit/>
            </a:bodyPr>
            <a:lstStyle/>
            <a:p>
              <a:r>
                <a:rPr lang="en-US" altLang="zh-CN" b="1" i="1">
                  <a:solidFill>
                    <a:srgbClr val="FF00FF"/>
                  </a:solidFill>
                  <a:latin typeface="Times New Roman" panose="02020603050405020304" pitchFamily="18" charset="0"/>
                </a:rPr>
                <a:t>I</a:t>
              </a:r>
              <a:endParaRPr lang="en-US" altLang="zh-CN" b="1">
                <a:solidFill>
                  <a:srgbClr val="FF00FF"/>
                </a:solidFill>
                <a:latin typeface="Times New Roman" panose="02020603050405020304" pitchFamily="18" charset="0"/>
              </a:endParaRPr>
            </a:p>
          </p:txBody>
        </p:sp>
        <p:sp>
          <p:nvSpPr>
            <p:cNvPr id="336935" name="矩形 336934"/>
            <p:cNvSpPr/>
            <p:nvPr/>
          </p:nvSpPr>
          <p:spPr>
            <a:xfrm>
              <a:off x="1707" y="2228"/>
              <a:ext cx="53" cy="230"/>
            </a:xfrm>
            <a:prstGeom prst="rect">
              <a:avLst/>
            </a:prstGeom>
            <a:noFill/>
            <a:ln w="9525">
              <a:noFill/>
            </a:ln>
          </p:spPr>
          <p:txBody>
            <a:bodyPr wrap="none" lIns="0" tIns="0" rIns="0" bIns="0">
              <a:spAutoFit/>
            </a:bodyPr>
            <a:lstStyle/>
            <a:p>
              <a:r>
                <a:rPr lang="en-US" altLang="zh-CN" b="1" i="1">
                  <a:solidFill>
                    <a:srgbClr val="FF00FF"/>
                  </a:solidFill>
                  <a:latin typeface="Times New Roman" panose="02020603050405020304" pitchFamily="18" charset="0"/>
                </a:rPr>
                <a:t>t</a:t>
              </a:r>
              <a:endParaRPr lang="en-US" altLang="zh-CN" b="1">
                <a:solidFill>
                  <a:srgbClr val="FF00FF"/>
                </a:solidFill>
                <a:latin typeface="Times New Roman" panose="02020603050405020304" pitchFamily="18" charset="0"/>
              </a:endParaRPr>
            </a:p>
          </p:txBody>
        </p:sp>
        <p:sp>
          <p:nvSpPr>
            <p:cNvPr id="336936" name="矩形 336935"/>
            <p:cNvSpPr/>
            <p:nvPr/>
          </p:nvSpPr>
          <p:spPr>
            <a:xfrm>
              <a:off x="1572" y="2228"/>
              <a:ext cx="53" cy="230"/>
            </a:xfrm>
            <a:prstGeom prst="rect">
              <a:avLst/>
            </a:prstGeom>
            <a:noFill/>
            <a:ln w="9525">
              <a:noFill/>
            </a:ln>
          </p:spPr>
          <p:txBody>
            <a:bodyPr wrap="none" lIns="0" tIns="0" rIns="0" bIns="0">
              <a:spAutoFit/>
            </a:bodyPr>
            <a:lstStyle/>
            <a:p>
              <a:r>
                <a:rPr lang="en-US" altLang="zh-CN" b="1" i="1">
                  <a:solidFill>
                    <a:srgbClr val="FF00FF"/>
                  </a:solidFill>
                  <a:latin typeface="Times New Roman" panose="02020603050405020304" pitchFamily="18" charset="0"/>
                </a:rPr>
                <a:t>i</a:t>
              </a:r>
              <a:endParaRPr lang="en-US" altLang="zh-CN" b="1">
                <a:solidFill>
                  <a:srgbClr val="FF00FF"/>
                </a:solidFill>
                <a:latin typeface="Times New Roman" panose="02020603050405020304" pitchFamily="18" charset="0"/>
              </a:endParaRPr>
            </a:p>
          </p:txBody>
        </p:sp>
        <p:sp>
          <p:nvSpPr>
            <p:cNvPr id="336938" name="矩形 336937"/>
            <p:cNvSpPr/>
            <p:nvPr/>
          </p:nvSpPr>
          <p:spPr>
            <a:xfrm>
              <a:off x="3642" y="2195"/>
              <a:ext cx="64" cy="230"/>
            </a:xfrm>
            <a:prstGeom prst="rect">
              <a:avLst/>
            </a:prstGeom>
            <a:noFill/>
            <a:ln w="9525">
              <a:noFill/>
            </a:ln>
          </p:spPr>
          <p:txBody>
            <a:bodyPr wrap="none" lIns="0" tIns="0" rIns="0" bIns="0">
              <a:spAutoFit/>
            </a:bodyPr>
            <a:lstStyle/>
            <a:p>
              <a:r>
                <a:rPr lang="en-US" altLang="zh-CN">
                  <a:solidFill>
                    <a:srgbClr val="FF00FF"/>
                  </a:solidFill>
                  <a:latin typeface="MT Extra" panose="05050102010205020202" pitchFamily="18" charset="2"/>
                </a:rPr>
                <a:t>&amp;</a:t>
              </a:r>
              <a:endParaRPr lang="en-US" altLang="zh-CN" b="1">
                <a:solidFill>
                  <a:srgbClr val="FF00FF"/>
                </a:solidFill>
                <a:latin typeface="Times New Roman" panose="02020603050405020304" pitchFamily="18" charset="0"/>
              </a:endParaRPr>
            </a:p>
          </p:txBody>
        </p:sp>
      </p:grpSp>
      <p:sp>
        <p:nvSpPr>
          <p:cNvPr id="336941" name="矩形 336940"/>
          <p:cNvSpPr/>
          <p:nvPr/>
        </p:nvSpPr>
        <p:spPr>
          <a:xfrm>
            <a:off x="687388" y="1819275"/>
            <a:ext cx="810895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同频率的正弦量加减可以转化为对应的相量形式来进行计算</a:t>
            </a:r>
          </a:p>
        </p:txBody>
      </p:sp>
      <p:sp>
        <p:nvSpPr>
          <p:cNvPr id="336942" name="矩形 336941"/>
          <p:cNvSpPr/>
          <p:nvPr/>
        </p:nvSpPr>
        <p:spPr>
          <a:xfrm>
            <a:off x="863600" y="3511550"/>
            <a:ext cx="79375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因此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6898"/>
                                        </p:tgtEl>
                                        <p:attrNameLst>
                                          <p:attrName>style.visibility</p:attrName>
                                        </p:attrNameLst>
                                      </p:cBhvr>
                                      <p:to>
                                        <p:strVal val="visible"/>
                                      </p:to>
                                    </p:set>
                                    <p:anim calcmode="lin" valueType="num">
                                      <p:cBhvr additive="base">
                                        <p:cTn id="7" dur="500" fill="hold"/>
                                        <p:tgtEl>
                                          <p:spTgt spid="336898"/>
                                        </p:tgtEl>
                                        <p:attrNameLst>
                                          <p:attrName>ppt_x</p:attrName>
                                        </p:attrNameLst>
                                      </p:cBhvr>
                                      <p:tavLst>
                                        <p:tav tm="0">
                                          <p:val>
                                            <p:strVal val="0-#ppt_w/2"/>
                                          </p:val>
                                        </p:tav>
                                        <p:tav tm="100000">
                                          <p:val>
                                            <p:strVal val="#ppt_x"/>
                                          </p:val>
                                        </p:tav>
                                      </p:tavLst>
                                    </p:anim>
                                    <p:anim calcmode="lin" valueType="num">
                                      <p:cBhvr additive="base">
                                        <p:cTn id="8" dur="500" fill="hold"/>
                                        <p:tgtEl>
                                          <p:spTgt spid="3368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36941"/>
                                        </p:tgtEl>
                                        <p:attrNameLst>
                                          <p:attrName>style.visibility</p:attrName>
                                        </p:attrNameLst>
                                      </p:cBhvr>
                                      <p:to>
                                        <p:strVal val="visible"/>
                                      </p:to>
                                    </p:set>
                                    <p:animEffect transition="in" filter="blinds(horizontal)">
                                      <p:cBhvr>
                                        <p:cTn id="13" dur="500"/>
                                        <p:tgtEl>
                                          <p:spTgt spid="336941"/>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336900"/>
                                        </p:tgtEl>
                                        <p:attrNameLst>
                                          <p:attrName>style.visibility</p:attrName>
                                        </p:attrNameLst>
                                      </p:cBhvr>
                                      <p:to>
                                        <p:strVal val="visible"/>
                                      </p:to>
                                    </p:set>
                                    <p:anim calcmode="lin" valueType="num">
                                      <p:cBhvr>
                                        <p:cTn id="18" dur="500" fill="hold"/>
                                        <p:tgtEl>
                                          <p:spTgt spid="336900"/>
                                        </p:tgtEl>
                                        <p:attrNameLst>
                                          <p:attrName>ppt_w</p:attrName>
                                        </p:attrNameLst>
                                      </p:cBhvr>
                                      <p:tavLst>
                                        <p:tav tm="0">
                                          <p:val>
                                            <p:fltVal val="0"/>
                                          </p:val>
                                        </p:tav>
                                        <p:tav tm="100000">
                                          <p:val>
                                            <p:strVal val="#ppt_w"/>
                                          </p:val>
                                        </p:tav>
                                      </p:tavLst>
                                    </p:anim>
                                    <p:anim calcmode="lin" valueType="num">
                                      <p:cBhvr>
                                        <p:cTn id="19" dur="500" fill="hold"/>
                                        <p:tgtEl>
                                          <p:spTgt spid="336900"/>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36939"/>
                                        </p:tgtEl>
                                        <p:attrNameLst>
                                          <p:attrName>style.visibility</p:attrName>
                                        </p:attrNameLst>
                                      </p:cBhvr>
                                      <p:to>
                                        <p:strVal val="visible"/>
                                      </p:to>
                                    </p:set>
                                    <p:animEffect transition="in" filter="wipe(left)">
                                      <p:cBhvr>
                                        <p:cTn id="24" dur="500"/>
                                        <p:tgtEl>
                                          <p:spTgt spid="33693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36942"/>
                                        </p:tgtEl>
                                        <p:attrNameLst>
                                          <p:attrName>style.visibility</p:attrName>
                                        </p:attrNameLst>
                                      </p:cBhvr>
                                      <p:to>
                                        <p:strVal val="visible"/>
                                      </p:to>
                                    </p:set>
                                    <p:animEffect transition="in" filter="wipe(left)">
                                      <p:cBhvr>
                                        <p:cTn id="27" dur="500"/>
                                        <p:tgtEl>
                                          <p:spTgt spid="3369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336901"/>
                                        </p:tgtEl>
                                        <p:attrNameLst>
                                          <p:attrName>style.visibility</p:attrName>
                                        </p:attrNameLst>
                                      </p:cBhvr>
                                      <p:to>
                                        <p:strVal val="visible"/>
                                      </p:to>
                                    </p:set>
                                    <p:animEffect transition="in" filter="wipe(left)">
                                      <p:cBhvr>
                                        <p:cTn id="32" dur="300"/>
                                        <p:tgtEl>
                                          <p:spTgt spid="336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p:bldP spid="336900" grpId="0"/>
      <p:bldP spid="336901" grpId="0"/>
      <p:bldP spid="336941" grpId="0"/>
      <p:bldP spid="33694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9188" name="组合 349187"/>
          <p:cNvGrpSpPr/>
          <p:nvPr/>
        </p:nvGrpSpPr>
        <p:grpSpPr>
          <a:xfrm>
            <a:off x="2198688" y="1973263"/>
            <a:ext cx="4319587" cy="549275"/>
            <a:chOff x="1336" y="2492"/>
            <a:chExt cx="2721" cy="346"/>
          </a:xfrm>
        </p:grpSpPr>
        <p:sp>
          <p:nvSpPr>
            <p:cNvPr id="349189" name="矩形 349188"/>
            <p:cNvSpPr/>
            <p:nvPr/>
          </p:nvSpPr>
          <p:spPr>
            <a:xfrm>
              <a:off x="3366" y="2492"/>
              <a:ext cx="205" cy="346"/>
            </a:xfrm>
            <a:prstGeom prst="rect">
              <a:avLst/>
            </a:prstGeom>
            <a:noFill/>
            <a:ln w="9525">
              <a:noFill/>
            </a:ln>
          </p:spPr>
          <p:txBody>
            <a:bodyPr wrap="none" lIns="0" tIns="0" rIns="0" bIns="0">
              <a:spAutoFit/>
            </a:bodyPr>
            <a:lstStyle/>
            <a:p>
              <a:r>
                <a:rPr lang="en-US" altLang="zh-CN" sz="3600" b="1" err="1">
                  <a:solidFill>
                    <a:srgbClr val="FF00FF"/>
                  </a:solidFill>
                  <a:latin typeface="Symbol" panose="05050102010706020507" pitchFamily="18" charset="2"/>
                </a:rPr>
                <a:t>å</a:t>
              </a:r>
              <a:endParaRPr lang="en-US" altLang="zh-CN" b="1">
                <a:solidFill>
                  <a:srgbClr val="FF00FF"/>
                </a:solidFill>
                <a:latin typeface="Times New Roman" panose="02020603050405020304" pitchFamily="18" charset="0"/>
              </a:endParaRPr>
            </a:p>
          </p:txBody>
        </p:sp>
        <p:sp>
          <p:nvSpPr>
            <p:cNvPr id="349190" name="矩形 349189"/>
            <p:cNvSpPr/>
            <p:nvPr/>
          </p:nvSpPr>
          <p:spPr>
            <a:xfrm>
              <a:off x="1336" y="2492"/>
              <a:ext cx="205" cy="346"/>
            </a:xfrm>
            <a:prstGeom prst="rect">
              <a:avLst/>
            </a:prstGeom>
            <a:noFill/>
            <a:ln w="9525">
              <a:noFill/>
            </a:ln>
          </p:spPr>
          <p:txBody>
            <a:bodyPr wrap="none" lIns="0" tIns="0" rIns="0" bIns="0">
              <a:spAutoFit/>
            </a:bodyPr>
            <a:lstStyle/>
            <a:p>
              <a:r>
                <a:rPr lang="en-US" altLang="zh-CN" sz="3600" b="1" err="1">
                  <a:solidFill>
                    <a:srgbClr val="FF00FF"/>
                  </a:solidFill>
                  <a:latin typeface="Symbol" panose="05050102010706020507" pitchFamily="18" charset="2"/>
                </a:rPr>
                <a:t>å</a:t>
              </a:r>
              <a:endParaRPr lang="en-US" altLang="zh-CN" b="1">
                <a:solidFill>
                  <a:srgbClr val="FF00FF"/>
                </a:solidFill>
                <a:latin typeface="Times New Roman" panose="02020603050405020304" pitchFamily="18" charset="0"/>
              </a:endParaRPr>
            </a:p>
          </p:txBody>
        </p:sp>
        <p:sp>
          <p:nvSpPr>
            <p:cNvPr id="349191" name="矩形 349190"/>
            <p:cNvSpPr/>
            <p:nvPr/>
          </p:nvSpPr>
          <p:spPr>
            <a:xfrm>
              <a:off x="3801" y="2545"/>
              <a:ext cx="105" cy="230"/>
            </a:xfrm>
            <a:prstGeom prst="rect">
              <a:avLst/>
            </a:prstGeom>
            <a:noFill/>
            <a:ln w="9525">
              <a:noFill/>
            </a:ln>
          </p:spPr>
          <p:txBody>
            <a:bodyPr wrap="none" lIns="0" tIns="0" rIns="0" bIns="0">
              <a:spAutoFit/>
            </a:bodyPr>
            <a:lstStyle/>
            <a:p>
              <a:r>
                <a:rPr lang="en-US" altLang="zh-CN" b="1">
                  <a:solidFill>
                    <a:srgbClr val="FF00FF"/>
                  </a:solidFill>
                  <a:latin typeface="Symbol" panose="05050102010706020507" pitchFamily="18" charset="2"/>
                </a:rPr>
                <a:t>=</a:t>
              </a:r>
              <a:endParaRPr lang="en-US" altLang="zh-CN" b="1">
                <a:solidFill>
                  <a:srgbClr val="FF00FF"/>
                </a:solidFill>
                <a:latin typeface="Times New Roman" panose="02020603050405020304" pitchFamily="18" charset="0"/>
              </a:endParaRPr>
            </a:p>
          </p:txBody>
        </p:sp>
        <p:sp>
          <p:nvSpPr>
            <p:cNvPr id="349192" name="矩形 349191"/>
            <p:cNvSpPr/>
            <p:nvPr/>
          </p:nvSpPr>
          <p:spPr>
            <a:xfrm>
              <a:off x="2556" y="2545"/>
              <a:ext cx="190" cy="230"/>
            </a:xfrm>
            <a:prstGeom prst="rect">
              <a:avLst/>
            </a:prstGeom>
            <a:noFill/>
            <a:ln w="9525">
              <a:noFill/>
            </a:ln>
          </p:spPr>
          <p:txBody>
            <a:bodyPr wrap="none" lIns="0" tIns="0" rIns="0" bIns="0">
              <a:spAutoFit/>
            </a:bodyPr>
            <a:lstStyle/>
            <a:p>
              <a:r>
                <a:rPr lang="en-US" altLang="zh-CN" b="1">
                  <a:solidFill>
                    <a:srgbClr val="FF00FF"/>
                  </a:solidFill>
                  <a:latin typeface="Symbol" panose="05050102010706020507" pitchFamily="18" charset="2"/>
                </a:rPr>
                <a:t>Þ</a:t>
              </a:r>
              <a:endParaRPr lang="en-US" altLang="zh-CN" b="1">
                <a:solidFill>
                  <a:srgbClr val="FF00FF"/>
                </a:solidFill>
                <a:latin typeface="Times New Roman" panose="02020603050405020304" pitchFamily="18" charset="0"/>
              </a:endParaRPr>
            </a:p>
          </p:txBody>
        </p:sp>
        <p:sp>
          <p:nvSpPr>
            <p:cNvPr id="349193" name="矩形 349192"/>
            <p:cNvSpPr/>
            <p:nvPr/>
          </p:nvSpPr>
          <p:spPr>
            <a:xfrm>
              <a:off x="1933" y="2545"/>
              <a:ext cx="105" cy="230"/>
            </a:xfrm>
            <a:prstGeom prst="rect">
              <a:avLst/>
            </a:prstGeom>
            <a:noFill/>
            <a:ln w="9525">
              <a:noFill/>
            </a:ln>
          </p:spPr>
          <p:txBody>
            <a:bodyPr wrap="none" lIns="0" tIns="0" rIns="0" bIns="0">
              <a:spAutoFit/>
            </a:bodyPr>
            <a:lstStyle/>
            <a:p>
              <a:r>
                <a:rPr lang="en-US" altLang="zh-CN" b="1">
                  <a:solidFill>
                    <a:srgbClr val="FF00FF"/>
                  </a:solidFill>
                  <a:latin typeface="Symbol" panose="05050102010706020507" pitchFamily="18" charset="2"/>
                </a:rPr>
                <a:t>=</a:t>
              </a:r>
              <a:endParaRPr lang="en-US" altLang="zh-CN" b="1">
                <a:solidFill>
                  <a:srgbClr val="FF00FF"/>
                </a:solidFill>
                <a:latin typeface="Times New Roman" panose="02020603050405020304" pitchFamily="18" charset="0"/>
              </a:endParaRPr>
            </a:p>
          </p:txBody>
        </p:sp>
        <p:sp>
          <p:nvSpPr>
            <p:cNvPr id="349194" name="矩形 349193"/>
            <p:cNvSpPr/>
            <p:nvPr/>
          </p:nvSpPr>
          <p:spPr>
            <a:xfrm>
              <a:off x="3961" y="2567"/>
              <a:ext cx="96" cy="230"/>
            </a:xfrm>
            <a:prstGeom prst="rect">
              <a:avLst/>
            </a:prstGeom>
            <a:noFill/>
            <a:ln w="9525">
              <a:noFill/>
            </a:ln>
          </p:spPr>
          <p:txBody>
            <a:bodyPr wrap="none" lIns="0" tIns="0" rIns="0" bIns="0">
              <a:spAutoFit/>
            </a:bodyPr>
            <a:lstStyle/>
            <a:p>
              <a:r>
                <a:rPr lang="en-US" altLang="zh-CN" b="1">
                  <a:solidFill>
                    <a:srgbClr val="FF00FF"/>
                  </a:solidFill>
                  <a:latin typeface="Times New Roman" panose="02020603050405020304" pitchFamily="18" charset="0"/>
                </a:rPr>
                <a:t>0</a:t>
              </a:r>
            </a:p>
          </p:txBody>
        </p:sp>
        <p:sp>
          <p:nvSpPr>
            <p:cNvPr id="349195" name="矩形 349194"/>
            <p:cNvSpPr/>
            <p:nvPr/>
          </p:nvSpPr>
          <p:spPr>
            <a:xfrm>
              <a:off x="3227" y="2567"/>
              <a:ext cx="144" cy="230"/>
            </a:xfrm>
            <a:prstGeom prst="rect">
              <a:avLst/>
            </a:prstGeom>
            <a:noFill/>
            <a:ln w="9525">
              <a:noFill/>
            </a:ln>
          </p:spPr>
          <p:txBody>
            <a:bodyPr wrap="none" lIns="0" tIns="0" rIns="0" bIns="0">
              <a:spAutoFit/>
            </a:bodyPr>
            <a:lstStyle/>
            <a:p>
              <a:r>
                <a:rPr lang="en-US" altLang="zh-CN" b="1" dirty="0">
                  <a:solidFill>
                    <a:srgbClr val="FF00FF"/>
                  </a:solidFill>
                  <a:latin typeface="Times New Roman" panose="02020603050405020304" pitchFamily="18" charset="0"/>
                </a:rPr>
                <a:t>   </a:t>
              </a:r>
            </a:p>
          </p:txBody>
        </p:sp>
        <p:sp>
          <p:nvSpPr>
            <p:cNvPr id="349196" name="矩形 349195"/>
            <p:cNvSpPr/>
            <p:nvPr/>
          </p:nvSpPr>
          <p:spPr>
            <a:xfrm>
              <a:off x="2745" y="2567"/>
              <a:ext cx="480" cy="230"/>
            </a:xfrm>
            <a:prstGeom prst="rect">
              <a:avLst/>
            </a:prstGeom>
            <a:noFill/>
            <a:ln w="9525">
              <a:noFill/>
            </a:ln>
          </p:spPr>
          <p:txBody>
            <a:bodyPr wrap="none" lIns="0" tIns="0" rIns="0" bIns="0">
              <a:spAutoFit/>
            </a:bodyPr>
            <a:lstStyle/>
            <a:p>
              <a:r>
                <a:rPr lang="en-US" altLang="zh-CN" b="1" dirty="0">
                  <a:solidFill>
                    <a:srgbClr val="FF00FF"/>
                  </a:solidFill>
                  <a:latin typeface="Times New Roman" panose="02020603050405020304" pitchFamily="18" charset="0"/>
                </a:rPr>
                <a:t>          </a:t>
              </a:r>
            </a:p>
          </p:txBody>
        </p:sp>
        <p:sp>
          <p:nvSpPr>
            <p:cNvPr id="349197" name="矩形 349196"/>
            <p:cNvSpPr/>
            <p:nvPr/>
          </p:nvSpPr>
          <p:spPr>
            <a:xfrm>
              <a:off x="2180" y="2567"/>
              <a:ext cx="384" cy="230"/>
            </a:xfrm>
            <a:prstGeom prst="rect">
              <a:avLst/>
            </a:prstGeom>
            <a:noFill/>
            <a:ln w="9525">
              <a:noFill/>
            </a:ln>
          </p:spPr>
          <p:txBody>
            <a:bodyPr wrap="none" lIns="0" tIns="0" rIns="0" bIns="0">
              <a:spAutoFit/>
            </a:bodyPr>
            <a:lstStyle/>
            <a:p>
              <a:r>
                <a:rPr lang="en-US" altLang="zh-CN" b="1" dirty="0">
                  <a:solidFill>
                    <a:srgbClr val="FF00FF"/>
                  </a:solidFill>
                  <a:latin typeface="Times New Roman" panose="02020603050405020304" pitchFamily="18" charset="0"/>
                </a:rPr>
                <a:t>        </a:t>
              </a:r>
            </a:p>
          </p:txBody>
        </p:sp>
        <p:sp>
          <p:nvSpPr>
            <p:cNvPr id="349198" name="矩形 349197"/>
            <p:cNvSpPr/>
            <p:nvPr/>
          </p:nvSpPr>
          <p:spPr>
            <a:xfrm>
              <a:off x="2092" y="2567"/>
              <a:ext cx="96" cy="230"/>
            </a:xfrm>
            <a:prstGeom prst="rect">
              <a:avLst/>
            </a:prstGeom>
            <a:noFill/>
            <a:ln w="9525">
              <a:noFill/>
            </a:ln>
          </p:spPr>
          <p:txBody>
            <a:bodyPr wrap="none" lIns="0" tIns="0" rIns="0" bIns="0">
              <a:spAutoFit/>
            </a:bodyPr>
            <a:lstStyle/>
            <a:p>
              <a:r>
                <a:rPr lang="en-US" altLang="zh-CN" b="1">
                  <a:solidFill>
                    <a:srgbClr val="FF00FF"/>
                  </a:solidFill>
                  <a:latin typeface="Times New Roman" panose="02020603050405020304" pitchFamily="18" charset="0"/>
                </a:rPr>
                <a:t>0</a:t>
              </a:r>
            </a:p>
          </p:txBody>
        </p:sp>
        <p:sp>
          <p:nvSpPr>
            <p:cNvPr id="349199" name="矩形 349198"/>
            <p:cNvSpPr/>
            <p:nvPr/>
          </p:nvSpPr>
          <p:spPr>
            <a:xfrm>
              <a:off x="1821" y="2567"/>
              <a:ext cx="64" cy="230"/>
            </a:xfrm>
            <a:prstGeom prst="rect">
              <a:avLst/>
            </a:prstGeom>
            <a:noFill/>
            <a:ln w="9525">
              <a:noFill/>
            </a:ln>
          </p:spPr>
          <p:txBody>
            <a:bodyPr wrap="none" lIns="0" tIns="0" rIns="0" bIns="0">
              <a:spAutoFit/>
            </a:bodyPr>
            <a:lstStyle/>
            <a:p>
              <a:r>
                <a:rPr lang="en-US" altLang="zh-CN" b="1">
                  <a:solidFill>
                    <a:srgbClr val="FF00FF"/>
                  </a:solidFill>
                  <a:latin typeface="Times New Roman" panose="02020603050405020304" pitchFamily="18" charset="0"/>
                </a:rPr>
                <a:t>)</a:t>
              </a:r>
            </a:p>
          </p:txBody>
        </p:sp>
        <p:sp>
          <p:nvSpPr>
            <p:cNvPr id="349200" name="矩形 349199"/>
            <p:cNvSpPr/>
            <p:nvPr/>
          </p:nvSpPr>
          <p:spPr>
            <a:xfrm>
              <a:off x="1677" y="2567"/>
              <a:ext cx="64" cy="230"/>
            </a:xfrm>
            <a:prstGeom prst="rect">
              <a:avLst/>
            </a:prstGeom>
            <a:noFill/>
            <a:ln w="9525">
              <a:noFill/>
            </a:ln>
          </p:spPr>
          <p:txBody>
            <a:bodyPr wrap="none" lIns="0" tIns="0" rIns="0" bIns="0">
              <a:spAutoFit/>
            </a:bodyPr>
            <a:lstStyle/>
            <a:p>
              <a:r>
                <a:rPr lang="en-US" altLang="zh-CN" b="1">
                  <a:solidFill>
                    <a:srgbClr val="FF00FF"/>
                  </a:solidFill>
                  <a:latin typeface="Times New Roman" panose="02020603050405020304" pitchFamily="18" charset="0"/>
                </a:rPr>
                <a:t>(</a:t>
              </a:r>
            </a:p>
          </p:txBody>
        </p:sp>
        <p:sp>
          <p:nvSpPr>
            <p:cNvPr id="349201" name="矩形 349200"/>
            <p:cNvSpPr/>
            <p:nvPr/>
          </p:nvSpPr>
          <p:spPr>
            <a:xfrm>
              <a:off x="3591" y="2567"/>
              <a:ext cx="139" cy="230"/>
            </a:xfrm>
            <a:prstGeom prst="rect">
              <a:avLst/>
            </a:prstGeom>
            <a:noFill/>
            <a:ln w="9525">
              <a:noFill/>
            </a:ln>
          </p:spPr>
          <p:txBody>
            <a:bodyPr wrap="none" lIns="0" tIns="0" rIns="0" bIns="0">
              <a:spAutoFit/>
            </a:bodyPr>
            <a:lstStyle/>
            <a:p>
              <a:r>
                <a:rPr lang="en-US" altLang="zh-CN" b="1" i="1">
                  <a:solidFill>
                    <a:srgbClr val="FF00FF"/>
                  </a:solidFill>
                  <a:latin typeface="Times New Roman" panose="02020603050405020304" pitchFamily="18" charset="0"/>
                </a:rPr>
                <a:t>U</a:t>
              </a:r>
              <a:endParaRPr lang="en-US" altLang="zh-CN" b="1">
                <a:solidFill>
                  <a:srgbClr val="FF00FF"/>
                </a:solidFill>
                <a:latin typeface="Times New Roman" panose="02020603050405020304" pitchFamily="18" charset="0"/>
              </a:endParaRPr>
            </a:p>
          </p:txBody>
        </p:sp>
        <p:sp>
          <p:nvSpPr>
            <p:cNvPr id="349202" name="矩形 349201"/>
            <p:cNvSpPr/>
            <p:nvPr/>
          </p:nvSpPr>
          <p:spPr>
            <a:xfrm>
              <a:off x="1749" y="2567"/>
              <a:ext cx="53" cy="230"/>
            </a:xfrm>
            <a:prstGeom prst="rect">
              <a:avLst/>
            </a:prstGeom>
            <a:noFill/>
            <a:ln w="9525">
              <a:noFill/>
            </a:ln>
          </p:spPr>
          <p:txBody>
            <a:bodyPr wrap="none" lIns="0" tIns="0" rIns="0" bIns="0">
              <a:spAutoFit/>
            </a:bodyPr>
            <a:lstStyle/>
            <a:p>
              <a:r>
                <a:rPr lang="en-US" altLang="zh-CN" b="1" i="1">
                  <a:solidFill>
                    <a:srgbClr val="FF00FF"/>
                  </a:solidFill>
                  <a:latin typeface="Times New Roman" panose="02020603050405020304" pitchFamily="18" charset="0"/>
                </a:rPr>
                <a:t>t</a:t>
              </a:r>
              <a:endParaRPr lang="en-US" altLang="zh-CN" b="1">
                <a:solidFill>
                  <a:srgbClr val="FF00FF"/>
                </a:solidFill>
                <a:latin typeface="Times New Roman" panose="02020603050405020304" pitchFamily="18" charset="0"/>
              </a:endParaRPr>
            </a:p>
          </p:txBody>
        </p:sp>
        <p:sp>
          <p:nvSpPr>
            <p:cNvPr id="349203" name="矩形 349202"/>
            <p:cNvSpPr/>
            <p:nvPr/>
          </p:nvSpPr>
          <p:spPr>
            <a:xfrm>
              <a:off x="1572" y="2567"/>
              <a:ext cx="107" cy="230"/>
            </a:xfrm>
            <a:prstGeom prst="rect">
              <a:avLst/>
            </a:prstGeom>
            <a:noFill/>
            <a:ln w="9525">
              <a:noFill/>
            </a:ln>
          </p:spPr>
          <p:txBody>
            <a:bodyPr wrap="none" lIns="0" tIns="0" rIns="0" bIns="0">
              <a:spAutoFit/>
            </a:bodyPr>
            <a:lstStyle/>
            <a:p>
              <a:r>
                <a:rPr lang="en-US" altLang="zh-CN" b="1" i="1">
                  <a:solidFill>
                    <a:srgbClr val="FF00FF"/>
                  </a:solidFill>
                  <a:latin typeface="Times New Roman" panose="02020603050405020304" pitchFamily="18" charset="0"/>
                </a:rPr>
                <a:t>u</a:t>
              </a:r>
              <a:endParaRPr lang="en-US" altLang="zh-CN" b="1">
                <a:solidFill>
                  <a:srgbClr val="FF00FF"/>
                </a:solidFill>
                <a:latin typeface="Times New Roman" panose="02020603050405020304" pitchFamily="18" charset="0"/>
              </a:endParaRPr>
            </a:p>
          </p:txBody>
        </p:sp>
        <p:sp>
          <p:nvSpPr>
            <p:cNvPr id="349204" name="矩形 349203"/>
            <p:cNvSpPr/>
            <p:nvPr/>
          </p:nvSpPr>
          <p:spPr>
            <a:xfrm>
              <a:off x="3658" y="2534"/>
              <a:ext cx="64" cy="230"/>
            </a:xfrm>
            <a:prstGeom prst="rect">
              <a:avLst/>
            </a:prstGeom>
            <a:noFill/>
            <a:ln w="9525">
              <a:noFill/>
            </a:ln>
          </p:spPr>
          <p:txBody>
            <a:bodyPr wrap="none" lIns="0" tIns="0" rIns="0" bIns="0">
              <a:spAutoFit/>
            </a:bodyPr>
            <a:lstStyle/>
            <a:p>
              <a:r>
                <a:rPr lang="en-US" altLang="zh-CN">
                  <a:solidFill>
                    <a:srgbClr val="FF00FF"/>
                  </a:solidFill>
                  <a:latin typeface="MT Extra" panose="05050102010205020202" pitchFamily="18" charset="2"/>
                </a:rPr>
                <a:t>&amp;</a:t>
              </a:r>
              <a:endParaRPr lang="en-US" altLang="zh-CN" b="1">
                <a:solidFill>
                  <a:srgbClr val="FF00FF"/>
                </a:solidFill>
                <a:latin typeface="Times New Roman" panose="02020603050405020304" pitchFamily="18" charset="0"/>
              </a:endParaRPr>
            </a:p>
          </p:txBody>
        </p:sp>
      </p:grpSp>
      <p:sp>
        <p:nvSpPr>
          <p:cNvPr id="349205" name="矩形 349204"/>
          <p:cNvSpPr/>
          <p:nvPr/>
        </p:nvSpPr>
        <p:spPr>
          <a:xfrm>
            <a:off x="257175" y="812800"/>
            <a:ext cx="8359775" cy="639763"/>
          </a:xfrm>
          <a:prstGeom prst="rect">
            <a:avLst/>
          </a:prstGeom>
          <a:noFill/>
          <a:ln w="9525">
            <a:noFill/>
          </a:ln>
        </p:spPr>
        <p:txBody>
          <a:bodyPr>
            <a:spAutoFit/>
          </a:bodyPr>
          <a:lstStyle/>
          <a:p>
            <a:pPr indent="571500" algn="just" eaLnBrk="1" hangingPunct="1">
              <a:lnSpc>
                <a:spcPct val="150000"/>
              </a:lnSpc>
            </a:pPr>
            <a:r>
              <a:rPr lang="zh-CN" altLang="en-US" b="1" dirty="0">
                <a:latin typeface="Times New Roman" panose="02020603050405020304" pitchFamily="18" charset="0"/>
              </a:rPr>
              <a:t>在正弦稳态电路中，所有</a:t>
            </a:r>
            <a:r>
              <a:rPr lang="zh-CN" altLang="en-US" b="1" dirty="0">
                <a:solidFill>
                  <a:srgbClr val="FF0000"/>
                </a:solidFill>
                <a:latin typeface="Times New Roman" panose="02020603050405020304" pitchFamily="18" charset="0"/>
              </a:rPr>
              <a:t>支路电压</a:t>
            </a:r>
            <a:r>
              <a:rPr lang="zh-CN" altLang="en-US" b="1" dirty="0">
                <a:latin typeface="Times New Roman" panose="02020603050405020304" pitchFamily="18" charset="0"/>
              </a:rPr>
              <a:t>都是同频率的正弦量 </a:t>
            </a:r>
          </a:p>
        </p:txBody>
      </p:sp>
      <p:sp>
        <p:nvSpPr>
          <p:cNvPr id="349206" name="矩形 349205"/>
          <p:cNvSpPr/>
          <p:nvPr/>
        </p:nvSpPr>
        <p:spPr>
          <a:xfrm>
            <a:off x="822325" y="2851150"/>
            <a:ext cx="8013700" cy="1187450"/>
          </a:xfrm>
          <a:prstGeom prst="rect">
            <a:avLst/>
          </a:prstGeom>
          <a:noFill/>
          <a:ln w="9525">
            <a:noFill/>
          </a:ln>
        </p:spPr>
        <p:txBody>
          <a:bodyPr>
            <a:spAutoFit/>
          </a:bodyPr>
          <a:lstStyle/>
          <a:p>
            <a:pPr indent="571500" algn="just" eaLnBrk="1" hangingPunct="1">
              <a:lnSpc>
                <a:spcPct val="150000"/>
              </a:lnSpc>
            </a:pPr>
            <a:r>
              <a:rPr lang="zh-CN" altLang="en-US" b="1" dirty="0">
                <a:latin typeface="Times New Roman" panose="02020603050405020304" pitchFamily="18" charset="0"/>
              </a:rPr>
              <a:t>上式表明：</a:t>
            </a:r>
            <a:r>
              <a:rPr lang="zh-CN" altLang="en-US" b="1" dirty="0">
                <a:solidFill>
                  <a:srgbClr val="6600FF"/>
                </a:solidFill>
                <a:latin typeface="Times New Roman" panose="02020603050405020304" pitchFamily="18" charset="0"/>
              </a:rPr>
              <a:t>在集中参数正弦稳态电流电路中，沿任一回路所有支路电压相量的代数和为零。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9205"/>
                                        </p:tgtEl>
                                        <p:attrNameLst>
                                          <p:attrName>style.visibility</p:attrName>
                                        </p:attrNameLst>
                                      </p:cBhvr>
                                      <p:to>
                                        <p:strVal val="visible"/>
                                      </p:to>
                                    </p:set>
                                    <p:animEffect transition="in" filter="blinds(horizontal)">
                                      <p:cBhvr>
                                        <p:cTn id="7" dur="500"/>
                                        <p:tgtEl>
                                          <p:spTgt spid="349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9188"/>
                                        </p:tgtEl>
                                        <p:attrNameLst>
                                          <p:attrName>style.visibility</p:attrName>
                                        </p:attrNameLst>
                                      </p:cBhvr>
                                      <p:to>
                                        <p:strVal val="visible"/>
                                      </p:to>
                                    </p:set>
                                    <p:animEffect transition="in" filter="blinds(horizontal)">
                                      <p:cBhvr>
                                        <p:cTn id="12" dur="500"/>
                                        <p:tgtEl>
                                          <p:spTgt spid="3491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9206"/>
                                        </p:tgtEl>
                                        <p:attrNameLst>
                                          <p:attrName>style.visibility</p:attrName>
                                        </p:attrNameLst>
                                      </p:cBhvr>
                                      <p:to>
                                        <p:strVal val="visible"/>
                                      </p:to>
                                    </p:set>
                                    <p:animEffect transition="in" filter="blinds(horizontal)">
                                      <p:cBhvr>
                                        <p:cTn id="17" dur="500"/>
                                        <p:tgtEl>
                                          <p:spTgt spid="349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05" grpId="0"/>
      <p:bldP spid="34920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文本框 346113"/>
          <p:cNvSpPr txBox="1"/>
          <p:nvPr/>
        </p:nvSpPr>
        <p:spPr>
          <a:xfrm>
            <a:off x="1044575" y="209550"/>
            <a:ext cx="6667500" cy="461665"/>
          </a:xfrm>
          <a:prstGeom prst="rect">
            <a:avLst/>
          </a:prstGeom>
          <a:noFill/>
          <a:ln w="9525">
            <a:noFill/>
          </a:ln>
        </p:spPr>
        <p:txBody>
          <a:bodyPr wrap="square">
            <a:spAutoFit/>
          </a:bodyPr>
          <a:lstStyle/>
          <a:p>
            <a:pPr eaLnBrk="1" hangingPunct="1">
              <a:spcBef>
                <a:spcPct val="0"/>
              </a:spcBef>
            </a:pPr>
            <a:r>
              <a:rPr lang="zh-CN" altLang="en-US" b="1" dirty="0">
                <a:latin typeface="Times New Roman" panose="02020603050405020304" pitchFamily="18" charset="0"/>
              </a:rPr>
              <a:t>试用</a:t>
            </a:r>
            <a:r>
              <a:rPr lang="zh-CN" altLang="en-US" b="1" dirty="0">
                <a:solidFill>
                  <a:srgbClr val="FF0000"/>
                </a:solidFill>
                <a:latin typeface="Times New Roman" panose="02020603050405020304" pitchFamily="18" charset="0"/>
              </a:rPr>
              <a:t>支路电流法</a:t>
            </a:r>
            <a:r>
              <a:rPr lang="zh-CN" altLang="en-US" b="1" dirty="0">
                <a:latin typeface="Times New Roman" panose="02020603050405020304" pitchFamily="18" charset="0"/>
              </a:rPr>
              <a:t>列出电路的</a:t>
            </a:r>
            <a:r>
              <a:rPr lang="zh-CN" altLang="en-US" b="1" dirty="0">
                <a:solidFill>
                  <a:srgbClr val="FF0000"/>
                </a:solidFill>
                <a:latin typeface="Times New Roman" panose="02020603050405020304" pitchFamily="18" charset="0"/>
              </a:rPr>
              <a:t>相量形式</a:t>
            </a:r>
            <a:r>
              <a:rPr lang="zh-CN" altLang="en-US" b="1" dirty="0">
                <a:latin typeface="Times New Roman" panose="02020603050405020304" pitchFamily="18" charset="0"/>
              </a:rPr>
              <a:t>的方程</a:t>
            </a:r>
          </a:p>
        </p:txBody>
      </p:sp>
      <p:sp>
        <p:nvSpPr>
          <p:cNvPr id="346115" name="文本框 346114"/>
          <p:cNvSpPr txBox="1"/>
          <p:nvPr/>
        </p:nvSpPr>
        <p:spPr>
          <a:xfrm>
            <a:off x="1458913" y="5807075"/>
            <a:ext cx="2103461" cy="461665"/>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二阶微分方程</a:t>
            </a:r>
          </a:p>
        </p:txBody>
      </p:sp>
      <p:sp>
        <p:nvSpPr>
          <p:cNvPr id="346116" name="文本框 346115"/>
          <p:cNvSpPr txBox="1"/>
          <p:nvPr/>
        </p:nvSpPr>
        <p:spPr>
          <a:xfrm>
            <a:off x="5200650" y="5772150"/>
            <a:ext cx="3044825"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相量的代数方程</a:t>
            </a:r>
            <a:endParaRPr lang="zh-CN" altLang="en-US" b="1">
              <a:latin typeface="Times New Roman" panose="02020603050405020304" pitchFamily="18" charset="0"/>
            </a:endParaRPr>
          </a:p>
        </p:txBody>
      </p:sp>
      <p:grpSp>
        <p:nvGrpSpPr>
          <p:cNvPr id="346117" name="组合 346116"/>
          <p:cNvGrpSpPr/>
          <p:nvPr/>
        </p:nvGrpSpPr>
        <p:grpSpPr>
          <a:xfrm>
            <a:off x="381000" y="609600"/>
            <a:ext cx="3522663" cy="2057400"/>
            <a:chOff x="240" y="384"/>
            <a:chExt cx="2219" cy="1296"/>
          </a:xfrm>
        </p:grpSpPr>
        <p:sp>
          <p:nvSpPr>
            <p:cNvPr id="346118" name="直接连接符 346117"/>
            <p:cNvSpPr/>
            <p:nvPr/>
          </p:nvSpPr>
          <p:spPr>
            <a:xfrm>
              <a:off x="1274" y="1200"/>
              <a:ext cx="221" cy="1"/>
            </a:xfrm>
            <a:prstGeom prst="line">
              <a:avLst/>
            </a:prstGeom>
            <a:ln w="28575" cap="flat" cmpd="sng">
              <a:solidFill>
                <a:srgbClr val="000000"/>
              </a:solidFill>
              <a:prstDash val="solid"/>
              <a:headEnd type="none" w="med" len="med"/>
              <a:tailEnd type="none" w="med" len="med"/>
            </a:ln>
          </p:spPr>
        </p:sp>
        <p:sp>
          <p:nvSpPr>
            <p:cNvPr id="346119" name="直接连接符 346118"/>
            <p:cNvSpPr/>
            <p:nvPr/>
          </p:nvSpPr>
          <p:spPr>
            <a:xfrm flipV="1">
              <a:off x="1274" y="1293"/>
              <a:ext cx="221" cy="3"/>
            </a:xfrm>
            <a:prstGeom prst="line">
              <a:avLst/>
            </a:prstGeom>
            <a:ln w="28575" cap="flat" cmpd="sng">
              <a:solidFill>
                <a:srgbClr val="000000"/>
              </a:solidFill>
              <a:prstDash val="solid"/>
              <a:headEnd type="none" w="med" len="med"/>
              <a:tailEnd type="none" w="med" len="med"/>
            </a:ln>
          </p:spPr>
        </p:sp>
        <p:sp>
          <p:nvSpPr>
            <p:cNvPr id="346120" name="直接连接符 346119"/>
            <p:cNvSpPr/>
            <p:nvPr/>
          </p:nvSpPr>
          <p:spPr>
            <a:xfrm>
              <a:off x="1381" y="768"/>
              <a:ext cx="0" cy="432"/>
            </a:xfrm>
            <a:prstGeom prst="line">
              <a:avLst/>
            </a:prstGeom>
            <a:ln w="19050" cap="flat" cmpd="sng">
              <a:solidFill>
                <a:srgbClr val="000000"/>
              </a:solidFill>
              <a:prstDash val="solid"/>
              <a:headEnd type="none" w="med" len="med"/>
              <a:tailEnd type="none" w="med" len="med"/>
            </a:ln>
          </p:spPr>
        </p:sp>
        <p:sp>
          <p:nvSpPr>
            <p:cNvPr id="346121" name="直接连接符 346120"/>
            <p:cNvSpPr/>
            <p:nvPr/>
          </p:nvSpPr>
          <p:spPr>
            <a:xfrm>
              <a:off x="1381" y="1292"/>
              <a:ext cx="0" cy="388"/>
            </a:xfrm>
            <a:prstGeom prst="line">
              <a:avLst/>
            </a:prstGeom>
            <a:ln w="19050" cap="flat" cmpd="sng">
              <a:solidFill>
                <a:srgbClr val="000000"/>
              </a:solidFill>
              <a:prstDash val="solid"/>
              <a:headEnd type="none" w="med" len="med"/>
              <a:tailEnd type="none" w="med" len="med"/>
            </a:ln>
          </p:spPr>
        </p:sp>
        <p:sp>
          <p:nvSpPr>
            <p:cNvPr id="346122" name="直接连接符 346121"/>
            <p:cNvSpPr/>
            <p:nvPr/>
          </p:nvSpPr>
          <p:spPr>
            <a:xfrm>
              <a:off x="1207" y="768"/>
              <a:ext cx="960" cy="0"/>
            </a:xfrm>
            <a:prstGeom prst="line">
              <a:avLst/>
            </a:prstGeom>
            <a:ln w="19050" cap="flat" cmpd="sng">
              <a:solidFill>
                <a:schemeClr val="tx1"/>
              </a:solidFill>
              <a:prstDash val="solid"/>
              <a:headEnd type="none" w="med" len="med"/>
              <a:tailEnd type="none" w="med" len="med"/>
            </a:ln>
          </p:spPr>
        </p:sp>
        <p:sp>
          <p:nvSpPr>
            <p:cNvPr id="346123" name="直接连接符 346122"/>
            <p:cNvSpPr/>
            <p:nvPr/>
          </p:nvSpPr>
          <p:spPr>
            <a:xfrm>
              <a:off x="2167" y="768"/>
              <a:ext cx="0" cy="912"/>
            </a:xfrm>
            <a:prstGeom prst="line">
              <a:avLst/>
            </a:prstGeom>
            <a:ln w="19050" cap="flat" cmpd="sng">
              <a:solidFill>
                <a:schemeClr val="tx1"/>
              </a:solidFill>
              <a:prstDash val="solid"/>
              <a:headEnd type="none" w="med" len="med"/>
              <a:tailEnd type="none" w="med" len="med"/>
            </a:ln>
          </p:spPr>
        </p:sp>
        <p:sp>
          <p:nvSpPr>
            <p:cNvPr id="346124" name="矩形 346123"/>
            <p:cNvSpPr/>
            <p:nvPr/>
          </p:nvSpPr>
          <p:spPr>
            <a:xfrm>
              <a:off x="2113" y="1104"/>
              <a:ext cx="102" cy="27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46125" name="直接连接符 346124"/>
            <p:cNvSpPr/>
            <p:nvPr/>
          </p:nvSpPr>
          <p:spPr>
            <a:xfrm flipH="1">
              <a:off x="679" y="1680"/>
              <a:ext cx="1488" cy="0"/>
            </a:xfrm>
            <a:prstGeom prst="line">
              <a:avLst/>
            </a:prstGeom>
            <a:ln w="19050" cap="flat" cmpd="sng">
              <a:solidFill>
                <a:schemeClr val="tx1"/>
              </a:solidFill>
              <a:prstDash val="solid"/>
              <a:headEnd type="none" w="med" len="med"/>
              <a:tailEnd type="none" w="med" len="med"/>
            </a:ln>
          </p:spPr>
        </p:sp>
        <p:sp>
          <p:nvSpPr>
            <p:cNvPr id="346126" name="直接连接符 346125"/>
            <p:cNvSpPr/>
            <p:nvPr/>
          </p:nvSpPr>
          <p:spPr>
            <a:xfrm>
              <a:off x="679" y="768"/>
              <a:ext cx="144" cy="0"/>
            </a:xfrm>
            <a:prstGeom prst="line">
              <a:avLst/>
            </a:prstGeom>
            <a:ln w="19050" cap="flat" cmpd="sng">
              <a:solidFill>
                <a:schemeClr val="tx1"/>
              </a:solidFill>
              <a:prstDash val="solid"/>
              <a:headEnd type="none" w="med" len="med"/>
              <a:tailEnd type="none" w="med" len="med"/>
            </a:ln>
          </p:spPr>
        </p:sp>
        <p:sp>
          <p:nvSpPr>
            <p:cNvPr id="346127" name="文本框 346126"/>
            <p:cNvSpPr txBox="1"/>
            <p:nvPr/>
          </p:nvSpPr>
          <p:spPr>
            <a:xfrm>
              <a:off x="919" y="432"/>
              <a:ext cx="23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L</a:t>
              </a:r>
            </a:p>
          </p:txBody>
        </p:sp>
        <p:sp>
          <p:nvSpPr>
            <p:cNvPr id="346128" name="文本框 346127"/>
            <p:cNvSpPr txBox="1"/>
            <p:nvPr/>
          </p:nvSpPr>
          <p:spPr>
            <a:xfrm>
              <a:off x="1491" y="110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C</a:t>
              </a:r>
            </a:p>
          </p:txBody>
        </p:sp>
        <p:sp>
          <p:nvSpPr>
            <p:cNvPr id="346129" name="文本框 346128"/>
            <p:cNvSpPr txBox="1"/>
            <p:nvPr/>
          </p:nvSpPr>
          <p:spPr>
            <a:xfrm>
              <a:off x="2215" y="1056"/>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346130" name="文本框 346129"/>
            <p:cNvSpPr txBox="1"/>
            <p:nvPr/>
          </p:nvSpPr>
          <p:spPr>
            <a:xfrm>
              <a:off x="240" y="1056"/>
              <a:ext cx="338" cy="288"/>
            </a:xfrm>
            <a:prstGeom prst="rect">
              <a:avLst/>
            </a:prstGeom>
            <a:noFill/>
            <a:ln w="9525">
              <a:noFill/>
            </a:ln>
          </p:spPr>
          <p:txBody>
            <a:bodyPr>
              <a:spAutoFit/>
            </a:bodyPr>
            <a:lstStyle/>
            <a:p>
              <a:pPr eaLnBrk="1" hangingPunct="1">
                <a:spcBef>
                  <a:spcPct val="0"/>
                </a:spcBef>
              </a:pPr>
              <a:r>
                <a:rPr lang="en-US" altLang="zh-CN" b="1" i="1" err="1">
                  <a:latin typeface="Times New Roman" panose="02020603050405020304" pitchFamily="18" charset="0"/>
                </a:rPr>
                <a:t>u</a:t>
              </a:r>
              <a:r>
                <a:rPr lang="en-US" altLang="zh-CN" b="1" baseline="-25000" err="1">
                  <a:latin typeface="Times New Roman" panose="02020603050405020304" pitchFamily="18" charset="0"/>
                </a:rPr>
                <a:t>S</a:t>
              </a:r>
              <a:endParaRPr lang="en-US" altLang="zh-CN" b="1" i="1">
                <a:latin typeface="Times New Roman" panose="02020603050405020304" pitchFamily="18" charset="0"/>
              </a:endParaRPr>
            </a:p>
          </p:txBody>
        </p:sp>
        <p:sp>
          <p:nvSpPr>
            <p:cNvPr id="346131" name="直接连接符 346130"/>
            <p:cNvSpPr/>
            <p:nvPr/>
          </p:nvSpPr>
          <p:spPr>
            <a:xfrm>
              <a:off x="823" y="864"/>
              <a:ext cx="288" cy="0"/>
            </a:xfrm>
            <a:prstGeom prst="line">
              <a:avLst/>
            </a:prstGeom>
            <a:ln w="9525" cap="flat" cmpd="sng">
              <a:solidFill>
                <a:srgbClr val="FF0000"/>
              </a:solidFill>
              <a:prstDash val="solid"/>
              <a:headEnd type="none" w="med" len="med"/>
              <a:tailEnd type="stealth" w="sm" len="med"/>
            </a:ln>
          </p:spPr>
        </p:sp>
        <p:sp>
          <p:nvSpPr>
            <p:cNvPr id="346132" name="文本框 346131"/>
            <p:cNvSpPr txBox="1"/>
            <p:nvPr/>
          </p:nvSpPr>
          <p:spPr>
            <a:xfrm>
              <a:off x="909" y="794"/>
              <a:ext cx="247" cy="288"/>
            </a:xfrm>
            <a:prstGeom prst="rect">
              <a:avLst/>
            </a:prstGeom>
            <a:noFill/>
            <a:ln w="9525">
              <a:noFill/>
            </a:ln>
          </p:spPr>
          <p:txBody>
            <a:bodyPr wrap="none" anchor="t">
              <a:spAutoFit/>
            </a:bodyPr>
            <a:lstStyle/>
            <a:p>
              <a:pPr eaLnBrk="1" hangingPunct="1">
                <a:spcBef>
                  <a:spcPct val="0"/>
                </a:spcBef>
              </a:pPr>
              <a:r>
                <a:rPr lang="en-US" altLang="zh-CN" b="1" i="1" err="1">
                  <a:latin typeface="Times New Roman" panose="02020603050405020304" pitchFamily="18" charset="0"/>
                </a:rPr>
                <a:t>i</a:t>
              </a:r>
              <a:r>
                <a:rPr lang="en-US" altLang="zh-CN" b="1" i="1" baseline="-25000" err="1">
                  <a:latin typeface="Times New Roman" panose="02020603050405020304" pitchFamily="18" charset="0"/>
                </a:rPr>
                <a:t>L</a:t>
              </a:r>
              <a:endParaRPr lang="en-US" altLang="zh-CN" b="1" i="1">
                <a:latin typeface="Times New Roman" panose="02020603050405020304" pitchFamily="18" charset="0"/>
              </a:endParaRPr>
            </a:p>
          </p:txBody>
        </p:sp>
        <p:sp>
          <p:nvSpPr>
            <p:cNvPr id="346133" name="直接连接符 346132"/>
            <p:cNvSpPr/>
            <p:nvPr/>
          </p:nvSpPr>
          <p:spPr>
            <a:xfrm>
              <a:off x="1447" y="864"/>
              <a:ext cx="0" cy="240"/>
            </a:xfrm>
            <a:prstGeom prst="line">
              <a:avLst/>
            </a:prstGeom>
            <a:ln w="9525" cap="flat" cmpd="sng">
              <a:solidFill>
                <a:srgbClr val="FF0000"/>
              </a:solidFill>
              <a:prstDash val="solid"/>
              <a:headEnd type="none" w="med" len="med"/>
              <a:tailEnd type="stealth" w="sm" len="med"/>
            </a:ln>
          </p:spPr>
        </p:sp>
        <p:sp>
          <p:nvSpPr>
            <p:cNvPr id="346134" name="文本框 346133"/>
            <p:cNvSpPr txBox="1"/>
            <p:nvPr/>
          </p:nvSpPr>
          <p:spPr>
            <a:xfrm>
              <a:off x="1447" y="864"/>
              <a:ext cx="377" cy="288"/>
            </a:xfrm>
            <a:prstGeom prst="rect">
              <a:avLst/>
            </a:prstGeom>
            <a:noFill/>
            <a:ln w="9525">
              <a:noFill/>
            </a:ln>
          </p:spPr>
          <p:txBody>
            <a:bodyPr>
              <a:spAutoFit/>
            </a:bodyPr>
            <a:lstStyle/>
            <a:p>
              <a:pPr eaLnBrk="1" hangingPunct="1">
                <a:spcBef>
                  <a:spcPct val="0"/>
                </a:spcBef>
              </a:pPr>
              <a:r>
                <a:rPr lang="en-US" altLang="zh-CN" b="1" i="1" err="1">
                  <a:latin typeface="Times New Roman" panose="02020603050405020304" pitchFamily="18" charset="0"/>
                </a:rPr>
                <a:t>i</a:t>
              </a:r>
              <a:r>
                <a:rPr lang="en-US" altLang="zh-CN" b="1" baseline="-25000" err="1">
                  <a:latin typeface="Times New Roman" panose="02020603050405020304" pitchFamily="18" charset="0"/>
                </a:rPr>
                <a:t>C</a:t>
              </a:r>
              <a:endParaRPr lang="en-US" altLang="zh-CN" b="1" i="1">
                <a:latin typeface="Times New Roman" panose="02020603050405020304" pitchFamily="18" charset="0"/>
              </a:endParaRPr>
            </a:p>
          </p:txBody>
        </p:sp>
        <p:sp>
          <p:nvSpPr>
            <p:cNvPr id="346135" name="直接连接符 346134"/>
            <p:cNvSpPr/>
            <p:nvPr/>
          </p:nvSpPr>
          <p:spPr>
            <a:xfrm>
              <a:off x="1879" y="672"/>
              <a:ext cx="288" cy="0"/>
            </a:xfrm>
            <a:prstGeom prst="line">
              <a:avLst/>
            </a:prstGeom>
            <a:ln w="9525" cap="flat" cmpd="sng">
              <a:solidFill>
                <a:srgbClr val="FF0000"/>
              </a:solidFill>
              <a:prstDash val="solid"/>
              <a:headEnd type="none" w="med" len="med"/>
              <a:tailEnd type="stealth" w="sm" len="med"/>
            </a:ln>
          </p:spPr>
        </p:sp>
        <p:sp>
          <p:nvSpPr>
            <p:cNvPr id="346136" name="文本框 346135"/>
            <p:cNvSpPr txBox="1"/>
            <p:nvPr/>
          </p:nvSpPr>
          <p:spPr>
            <a:xfrm>
              <a:off x="1879" y="384"/>
              <a:ext cx="254" cy="288"/>
            </a:xfrm>
            <a:prstGeom prst="rect">
              <a:avLst/>
            </a:prstGeom>
            <a:noFill/>
            <a:ln w="9525">
              <a:noFill/>
            </a:ln>
          </p:spPr>
          <p:txBody>
            <a:bodyPr wrap="none" anchor="t">
              <a:spAutoFit/>
            </a:bodyPr>
            <a:lstStyle/>
            <a:p>
              <a:pPr eaLnBrk="1" hangingPunct="1">
                <a:spcBef>
                  <a:spcPct val="0"/>
                </a:spcBef>
              </a:pPr>
              <a:r>
                <a:rPr lang="en-US" altLang="zh-CN" b="1" i="1" err="1">
                  <a:latin typeface="Times New Roman" panose="02020603050405020304" pitchFamily="18" charset="0"/>
                </a:rPr>
                <a:t>i</a:t>
              </a:r>
              <a:r>
                <a:rPr lang="en-US" altLang="zh-CN" b="1" i="1" baseline="-25000" err="1">
                  <a:latin typeface="Times New Roman" panose="02020603050405020304" pitchFamily="18" charset="0"/>
                </a:rPr>
                <a:t>R</a:t>
              </a:r>
              <a:endParaRPr lang="en-US" altLang="zh-CN" b="1" i="1">
                <a:latin typeface="Times New Roman" panose="02020603050405020304" pitchFamily="18" charset="0"/>
              </a:endParaRPr>
            </a:p>
          </p:txBody>
        </p:sp>
        <p:grpSp>
          <p:nvGrpSpPr>
            <p:cNvPr id="346137" name="组合 346136"/>
            <p:cNvGrpSpPr/>
            <p:nvPr/>
          </p:nvGrpSpPr>
          <p:grpSpPr>
            <a:xfrm>
              <a:off x="823" y="711"/>
              <a:ext cx="384" cy="57"/>
              <a:chOff x="576" y="711"/>
              <a:chExt cx="384" cy="57"/>
            </a:xfrm>
          </p:grpSpPr>
          <p:sp>
            <p:nvSpPr>
              <p:cNvPr id="346138" name="任意多边形 346137"/>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46139" name="任意多边形 346138"/>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46140" name="任意多边形 346139"/>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46141" name="任意多边形 346140"/>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346142" name="椭圆 346141"/>
            <p:cNvSpPr/>
            <p:nvPr/>
          </p:nvSpPr>
          <p:spPr>
            <a:xfrm>
              <a:off x="535" y="1104"/>
              <a:ext cx="272" cy="272"/>
            </a:xfrm>
            <a:prstGeom prst="ellipse">
              <a:avLst/>
            </a:prstGeom>
            <a:solidFill>
              <a:schemeClr val="accent1"/>
            </a:solidFill>
            <a:ln w="28575" cap="flat" cmpd="sng">
              <a:solidFill>
                <a:srgbClr val="000000"/>
              </a:solidFill>
              <a:prstDash val="solid"/>
              <a:headEnd type="none" w="med" len="med"/>
              <a:tailEnd type="none" w="med" len="med"/>
            </a:ln>
          </p:spPr>
          <p:txBody>
            <a:bodyPr/>
            <a:lstStyle/>
            <a:p>
              <a:endParaRPr lang="zh-CN" altLang="en-US"/>
            </a:p>
          </p:txBody>
        </p:sp>
        <p:sp>
          <p:nvSpPr>
            <p:cNvPr id="346143" name="直接连接符 346142"/>
            <p:cNvSpPr/>
            <p:nvPr/>
          </p:nvSpPr>
          <p:spPr>
            <a:xfrm>
              <a:off x="679" y="768"/>
              <a:ext cx="0" cy="912"/>
            </a:xfrm>
            <a:prstGeom prst="line">
              <a:avLst/>
            </a:prstGeom>
            <a:ln w="19050" cap="flat" cmpd="sng">
              <a:solidFill>
                <a:srgbClr val="000000"/>
              </a:solidFill>
              <a:prstDash val="solid"/>
              <a:headEnd type="none" w="med" len="med"/>
              <a:tailEnd type="none" w="med" len="med"/>
            </a:ln>
          </p:spPr>
        </p:sp>
        <p:sp>
          <p:nvSpPr>
            <p:cNvPr id="346144" name="文本框 346143"/>
            <p:cNvSpPr txBox="1"/>
            <p:nvPr/>
          </p:nvSpPr>
          <p:spPr>
            <a:xfrm>
              <a:off x="487" y="864"/>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346145" name="文本框 346144"/>
            <p:cNvSpPr txBox="1"/>
            <p:nvPr/>
          </p:nvSpPr>
          <p:spPr>
            <a:xfrm>
              <a:off x="487" y="1344"/>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grpSp>
        <p:nvGrpSpPr>
          <p:cNvPr id="346146" name="组合 346145"/>
          <p:cNvGrpSpPr/>
          <p:nvPr/>
        </p:nvGrpSpPr>
        <p:grpSpPr>
          <a:xfrm>
            <a:off x="4989513" y="647700"/>
            <a:ext cx="3398837" cy="2057400"/>
            <a:chOff x="2759" y="432"/>
            <a:chExt cx="2141" cy="1296"/>
          </a:xfrm>
        </p:grpSpPr>
        <p:sp>
          <p:nvSpPr>
            <p:cNvPr id="346147" name="文本框 346146"/>
            <p:cNvSpPr txBox="1"/>
            <p:nvPr/>
          </p:nvSpPr>
          <p:spPr>
            <a:xfrm>
              <a:off x="3264" y="432"/>
              <a:ext cx="477" cy="288"/>
            </a:xfrm>
            <a:prstGeom prst="rect">
              <a:avLst/>
            </a:prstGeom>
            <a:noFill/>
            <a:ln w="9525">
              <a:noFill/>
            </a:ln>
          </p:spPr>
          <p:txBody>
            <a:bodyPr wrap="none" anchor="t">
              <a:spAutoFit/>
            </a:bodyPr>
            <a:lstStyle/>
            <a:p>
              <a:pPr eaLnBrk="1" hangingPunct="1">
                <a:spcBef>
                  <a:spcPct val="0"/>
                </a:spcBef>
              </a:pPr>
              <a:r>
                <a:rPr lang="en-US" altLang="zh-CN" b="1" err="1">
                  <a:latin typeface="Times New Roman" panose="02020603050405020304" pitchFamily="18" charset="0"/>
                </a:rPr>
                <a:t>j</a:t>
              </a:r>
              <a:r>
                <a:rPr lang="en-US" altLang="zh-CN" b="1" i="1" err="1">
                  <a:latin typeface="Symbol" panose="05050102010706020507" pitchFamily="18" charset="2"/>
                </a:rPr>
                <a:t>w</a:t>
              </a:r>
              <a:r>
                <a:rPr lang="en-US" altLang="zh-CN" b="1" i="1">
                  <a:latin typeface="Symbol" panose="05050102010706020507" pitchFamily="18" charset="2"/>
                </a:rPr>
                <a:t> </a:t>
              </a:r>
              <a:r>
                <a:rPr lang="en-US" altLang="zh-CN" b="1" i="1">
                  <a:latin typeface="Times New Roman" panose="02020603050405020304" pitchFamily="18" charset="0"/>
                </a:rPr>
                <a:t>L</a:t>
              </a:r>
            </a:p>
          </p:txBody>
        </p:sp>
        <p:sp>
          <p:nvSpPr>
            <p:cNvPr id="346148" name="文本框 346147"/>
            <p:cNvSpPr txBox="1"/>
            <p:nvPr/>
          </p:nvSpPr>
          <p:spPr>
            <a:xfrm>
              <a:off x="3888" y="1156"/>
              <a:ext cx="586" cy="288"/>
            </a:xfrm>
            <a:prstGeom prst="rect">
              <a:avLst/>
            </a:prstGeom>
            <a:noFill/>
            <a:ln w="9525">
              <a:noFill/>
            </a:ln>
          </p:spPr>
          <p:txBody>
            <a:bodyPr wrap="none" anchor="t">
              <a:spAutoFit/>
            </a:bodyPr>
            <a:lstStyle/>
            <a:p>
              <a:pPr eaLnBrk="1" hangingPunct="1">
                <a:spcBef>
                  <a:spcPct val="0"/>
                </a:spcBef>
              </a:pPr>
              <a:r>
                <a:rPr lang="en-US" altLang="zh-CN" b="1">
                  <a:latin typeface="Times New Roman" panose="02020603050405020304" pitchFamily="18" charset="0"/>
                </a:rPr>
                <a:t>1</a:t>
              </a:r>
              <a:r>
                <a:rPr lang="en-US" altLang="zh-CN" b="1" i="1">
                  <a:latin typeface="Times New Roman" panose="02020603050405020304" pitchFamily="18" charset="0"/>
                </a:rPr>
                <a:t>/</a:t>
              </a:r>
              <a:r>
                <a:rPr lang="en-US" altLang="zh-CN" b="1">
                  <a:latin typeface="Times New Roman" panose="02020603050405020304" pitchFamily="18" charset="0"/>
                </a:rPr>
                <a:t>j</a:t>
              </a:r>
              <a:r>
                <a:rPr lang="en-US" altLang="zh-CN" sz="2000" b="1" i="1">
                  <a:latin typeface="Symbol" panose="05050102010706020507" pitchFamily="18" charset="2"/>
                </a:rPr>
                <a:t>w </a:t>
              </a:r>
              <a:r>
                <a:rPr lang="en-US" altLang="zh-CN" sz="2000" b="1" i="1">
                  <a:latin typeface="Times New Roman" panose="02020603050405020304" pitchFamily="18" charset="0"/>
                </a:rPr>
                <a:t>C</a:t>
              </a:r>
            </a:p>
          </p:txBody>
        </p:sp>
        <p:graphicFrame>
          <p:nvGraphicFramePr>
            <p:cNvPr id="346149" name="对象 346148"/>
            <p:cNvGraphicFramePr/>
            <p:nvPr/>
          </p:nvGraphicFramePr>
          <p:xfrm>
            <a:off x="2759" y="1152"/>
            <a:ext cx="212" cy="267"/>
          </p:xfrm>
          <a:graphic>
            <a:graphicData uri="http://schemas.openxmlformats.org/presentationml/2006/ole">
              <mc:AlternateContent xmlns:mc="http://schemas.openxmlformats.org/markup-compatibility/2006">
                <mc:Choice xmlns:v="urn:schemas-microsoft-com:vml" Requires="v">
                  <p:oleObj spid="_x0000_s37207" r:id="rId3" imgW="215900" imgH="241300" progId="Equation.3">
                    <p:embed/>
                  </p:oleObj>
                </mc:Choice>
                <mc:Fallback>
                  <p:oleObj r:id="rId3" imgW="215900" imgH="241300" progId="Equation.3">
                    <p:embed/>
                    <p:pic>
                      <p:nvPicPr>
                        <p:cNvPr id="0" name="图片 3379"/>
                        <p:cNvPicPr/>
                        <p:nvPr/>
                      </p:nvPicPr>
                      <p:blipFill>
                        <a:blip r:embed="rId4"/>
                        <a:stretch>
                          <a:fillRect/>
                        </a:stretch>
                      </p:blipFill>
                      <p:spPr>
                        <a:xfrm>
                          <a:off x="2759" y="1152"/>
                          <a:ext cx="212" cy="267"/>
                        </a:xfrm>
                        <a:prstGeom prst="rect">
                          <a:avLst/>
                        </a:prstGeom>
                        <a:noFill/>
                        <a:ln w="38100">
                          <a:noFill/>
                          <a:miter/>
                        </a:ln>
                      </p:spPr>
                    </p:pic>
                  </p:oleObj>
                </mc:Fallback>
              </mc:AlternateContent>
            </a:graphicData>
          </a:graphic>
        </p:graphicFrame>
        <p:graphicFrame>
          <p:nvGraphicFramePr>
            <p:cNvPr id="346150" name="对象 346149"/>
            <p:cNvGraphicFramePr/>
            <p:nvPr/>
          </p:nvGraphicFramePr>
          <p:xfrm>
            <a:off x="3360" y="912"/>
            <a:ext cx="234" cy="281"/>
          </p:xfrm>
          <a:graphic>
            <a:graphicData uri="http://schemas.openxmlformats.org/presentationml/2006/ole">
              <mc:AlternateContent xmlns:mc="http://schemas.openxmlformats.org/markup-compatibility/2006">
                <mc:Choice xmlns:v="urn:schemas-microsoft-com:vml" Requires="v">
                  <p:oleObj spid="_x0000_s37208" r:id="rId5" imgW="190500" imgH="228600" progId="Equation.3">
                    <p:embed/>
                  </p:oleObj>
                </mc:Choice>
                <mc:Fallback>
                  <p:oleObj r:id="rId5" imgW="190500" imgH="228600" progId="Equation.3">
                    <p:embed/>
                    <p:pic>
                      <p:nvPicPr>
                        <p:cNvPr id="0" name="图片 3375"/>
                        <p:cNvPicPr/>
                        <p:nvPr/>
                      </p:nvPicPr>
                      <p:blipFill>
                        <a:blip r:embed="rId6"/>
                        <a:stretch>
                          <a:fillRect/>
                        </a:stretch>
                      </p:blipFill>
                      <p:spPr>
                        <a:xfrm>
                          <a:off x="3360" y="912"/>
                          <a:ext cx="234" cy="281"/>
                        </a:xfrm>
                        <a:prstGeom prst="rect">
                          <a:avLst/>
                        </a:prstGeom>
                        <a:noFill/>
                        <a:ln w="38100">
                          <a:noFill/>
                          <a:miter/>
                        </a:ln>
                      </p:spPr>
                    </p:pic>
                  </p:oleObj>
                </mc:Fallback>
              </mc:AlternateContent>
            </a:graphicData>
          </a:graphic>
        </p:graphicFrame>
        <p:graphicFrame>
          <p:nvGraphicFramePr>
            <p:cNvPr id="346151" name="对象 346150"/>
            <p:cNvGraphicFramePr/>
            <p:nvPr/>
          </p:nvGraphicFramePr>
          <p:xfrm>
            <a:off x="3926" y="960"/>
            <a:ext cx="202" cy="240"/>
          </p:xfrm>
          <a:graphic>
            <a:graphicData uri="http://schemas.openxmlformats.org/presentationml/2006/ole">
              <mc:AlternateContent xmlns:mc="http://schemas.openxmlformats.org/markup-compatibility/2006">
                <mc:Choice xmlns:v="urn:schemas-microsoft-com:vml" Requires="v">
                  <p:oleObj spid="_x0000_s37209" r:id="rId7" imgW="203200" imgH="241300" progId="Equation.3">
                    <p:embed/>
                  </p:oleObj>
                </mc:Choice>
                <mc:Fallback>
                  <p:oleObj r:id="rId7" imgW="203200" imgH="241300" progId="Equation.3">
                    <p:embed/>
                    <p:pic>
                      <p:nvPicPr>
                        <p:cNvPr id="0" name="图片 3374"/>
                        <p:cNvPicPr/>
                        <p:nvPr/>
                      </p:nvPicPr>
                      <p:blipFill>
                        <a:blip r:embed="rId8"/>
                        <a:stretch>
                          <a:fillRect/>
                        </a:stretch>
                      </p:blipFill>
                      <p:spPr>
                        <a:xfrm>
                          <a:off x="3926" y="960"/>
                          <a:ext cx="202" cy="240"/>
                        </a:xfrm>
                        <a:prstGeom prst="rect">
                          <a:avLst/>
                        </a:prstGeom>
                        <a:noFill/>
                        <a:ln w="38100">
                          <a:noFill/>
                          <a:miter/>
                        </a:ln>
                      </p:spPr>
                    </p:pic>
                  </p:oleObj>
                </mc:Fallback>
              </mc:AlternateContent>
            </a:graphicData>
          </a:graphic>
        </p:graphicFrame>
        <p:graphicFrame>
          <p:nvGraphicFramePr>
            <p:cNvPr id="346152" name="对象 346151"/>
            <p:cNvGraphicFramePr/>
            <p:nvPr/>
          </p:nvGraphicFramePr>
          <p:xfrm>
            <a:off x="4368" y="432"/>
            <a:ext cx="248" cy="281"/>
          </p:xfrm>
          <a:graphic>
            <a:graphicData uri="http://schemas.openxmlformats.org/presentationml/2006/ole">
              <mc:AlternateContent xmlns:mc="http://schemas.openxmlformats.org/markup-compatibility/2006">
                <mc:Choice xmlns:v="urn:schemas-microsoft-com:vml" Requires="v">
                  <p:oleObj spid="_x0000_s37210" r:id="rId9" imgW="203200" imgH="228600" progId="Equation.3">
                    <p:embed/>
                  </p:oleObj>
                </mc:Choice>
                <mc:Fallback>
                  <p:oleObj r:id="rId9" imgW="203200" imgH="228600" progId="Equation.3">
                    <p:embed/>
                    <p:pic>
                      <p:nvPicPr>
                        <p:cNvPr id="0" name="图片 3377"/>
                        <p:cNvPicPr/>
                        <p:nvPr/>
                      </p:nvPicPr>
                      <p:blipFill>
                        <a:blip r:embed="rId10"/>
                        <a:stretch>
                          <a:fillRect/>
                        </a:stretch>
                      </p:blipFill>
                      <p:spPr>
                        <a:xfrm>
                          <a:off x="4368" y="432"/>
                          <a:ext cx="248" cy="281"/>
                        </a:xfrm>
                        <a:prstGeom prst="rect">
                          <a:avLst/>
                        </a:prstGeom>
                        <a:noFill/>
                        <a:ln w="38100">
                          <a:noFill/>
                          <a:miter/>
                        </a:ln>
                      </p:spPr>
                    </p:pic>
                  </p:oleObj>
                </mc:Fallback>
              </mc:AlternateContent>
            </a:graphicData>
          </a:graphic>
        </p:graphicFrame>
        <p:sp>
          <p:nvSpPr>
            <p:cNvPr id="346153" name="直接连接符 346152"/>
            <p:cNvSpPr/>
            <p:nvPr/>
          </p:nvSpPr>
          <p:spPr>
            <a:xfrm>
              <a:off x="3715" y="1248"/>
              <a:ext cx="221" cy="1"/>
            </a:xfrm>
            <a:prstGeom prst="line">
              <a:avLst/>
            </a:prstGeom>
            <a:ln w="28575" cap="flat" cmpd="sng">
              <a:solidFill>
                <a:srgbClr val="000000"/>
              </a:solidFill>
              <a:prstDash val="solid"/>
              <a:headEnd type="none" w="med" len="med"/>
              <a:tailEnd type="none" w="med" len="med"/>
            </a:ln>
          </p:spPr>
        </p:sp>
        <p:sp>
          <p:nvSpPr>
            <p:cNvPr id="346154" name="直接连接符 346153"/>
            <p:cNvSpPr/>
            <p:nvPr/>
          </p:nvSpPr>
          <p:spPr>
            <a:xfrm flipV="1">
              <a:off x="3715" y="1341"/>
              <a:ext cx="221" cy="3"/>
            </a:xfrm>
            <a:prstGeom prst="line">
              <a:avLst/>
            </a:prstGeom>
            <a:ln w="28575" cap="flat" cmpd="sng">
              <a:solidFill>
                <a:srgbClr val="000000"/>
              </a:solidFill>
              <a:prstDash val="solid"/>
              <a:headEnd type="none" w="med" len="med"/>
              <a:tailEnd type="none" w="med" len="med"/>
            </a:ln>
          </p:spPr>
        </p:sp>
        <p:sp>
          <p:nvSpPr>
            <p:cNvPr id="346155" name="直接连接符 346154"/>
            <p:cNvSpPr/>
            <p:nvPr/>
          </p:nvSpPr>
          <p:spPr>
            <a:xfrm>
              <a:off x="3822" y="816"/>
              <a:ext cx="0" cy="432"/>
            </a:xfrm>
            <a:prstGeom prst="line">
              <a:avLst/>
            </a:prstGeom>
            <a:ln w="19050" cap="flat" cmpd="sng">
              <a:solidFill>
                <a:srgbClr val="000000"/>
              </a:solidFill>
              <a:prstDash val="solid"/>
              <a:headEnd type="none" w="med" len="med"/>
              <a:tailEnd type="none" w="med" len="med"/>
            </a:ln>
          </p:spPr>
        </p:sp>
        <p:sp>
          <p:nvSpPr>
            <p:cNvPr id="346156" name="直接连接符 346155"/>
            <p:cNvSpPr/>
            <p:nvPr/>
          </p:nvSpPr>
          <p:spPr>
            <a:xfrm>
              <a:off x="3822" y="1340"/>
              <a:ext cx="0" cy="388"/>
            </a:xfrm>
            <a:prstGeom prst="line">
              <a:avLst/>
            </a:prstGeom>
            <a:ln w="19050" cap="flat" cmpd="sng">
              <a:solidFill>
                <a:srgbClr val="000000"/>
              </a:solidFill>
              <a:prstDash val="solid"/>
              <a:headEnd type="none" w="med" len="med"/>
              <a:tailEnd type="none" w="med" len="med"/>
            </a:ln>
          </p:spPr>
        </p:sp>
        <p:sp>
          <p:nvSpPr>
            <p:cNvPr id="346157" name="直接连接符 346156"/>
            <p:cNvSpPr/>
            <p:nvPr/>
          </p:nvSpPr>
          <p:spPr>
            <a:xfrm>
              <a:off x="3648" y="816"/>
              <a:ext cx="960" cy="0"/>
            </a:xfrm>
            <a:prstGeom prst="line">
              <a:avLst/>
            </a:prstGeom>
            <a:ln w="19050" cap="flat" cmpd="sng">
              <a:solidFill>
                <a:schemeClr val="tx1"/>
              </a:solidFill>
              <a:prstDash val="solid"/>
              <a:headEnd type="none" w="med" len="med"/>
              <a:tailEnd type="none" w="med" len="med"/>
            </a:ln>
          </p:spPr>
        </p:sp>
        <p:sp>
          <p:nvSpPr>
            <p:cNvPr id="346158" name="直接连接符 346157"/>
            <p:cNvSpPr/>
            <p:nvPr/>
          </p:nvSpPr>
          <p:spPr>
            <a:xfrm>
              <a:off x="4608" y="816"/>
              <a:ext cx="0" cy="912"/>
            </a:xfrm>
            <a:prstGeom prst="line">
              <a:avLst/>
            </a:prstGeom>
            <a:ln w="19050" cap="flat" cmpd="sng">
              <a:solidFill>
                <a:schemeClr val="tx1"/>
              </a:solidFill>
              <a:prstDash val="solid"/>
              <a:headEnd type="none" w="med" len="med"/>
              <a:tailEnd type="none" w="med" len="med"/>
            </a:ln>
          </p:spPr>
        </p:sp>
        <p:sp>
          <p:nvSpPr>
            <p:cNvPr id="346159" name="矩形 346158"/>
            <p:cNvSpPr/>
            <p:nvPr/>
          </p:nvSpPr>
          <p:spPr>
            <a:xfrm>
              <a:off x="4554" y="1152"/>
              <a:ext cx="102" cy="27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46160" name="直接连接符 346159"/>
            <p:cNvSpPr/>
            <p:nvPr/>
          </p:nvSpPr>
          <p:spPr>
            <a:xfrm flipH="1">
              <a:off x="3120" y="1728"/>
              <a:ext cx="1488" cy="0"/>
            </a:xfrm>
            <a:prstGeom prst="line">
              <a:avLst/>
            </a:prstGeom>
            <a:ln w="19050" cap="flat" cmpd="sng">
              <a:solidFill>
                <a:schemeClr val="tx1"/>
              </a:solidFill>
              <a:prstDash val="solid"/>
              <a:headEnd type="none" w="med" len="med"/>
              <a:tailEnd type="none" w="med" len="med"/>
            </a:ln>
          </p:spPr>
        </p:sp>
        <p:sp>
          <p:nvSpPr>
            <p:cNvPr id="346161" name="直接连接符 346160"/>
            <p:cNvSpPr/>
            <p:nvPr/>
          </p:nvSpPr>
          <p:spPr>
            <a:xfrm>
              <a:off x="3120" y="816"/>
              <a:ext cx="144" cy="0"/>
            </a:xfrm>
            <a:prstGeom prst="line">
              <a:avLst/>
            </a:prstGeom>
            <a:ln w="19050" cap="flat" cmpd="sng">
              <a:solidFill>
                <a:schemeClr val="tx1"/>
              </a:solidFill>
              <a:prstDash val="solid"/>
              <a:headEnd type="none" w="med" len="med"/>
              <a:tailEnd type="none" w="med" len="med"/>
            </a:ln>
          </p:spPr>
        </p:sp>
        <p:sp>
          <p:nvSpPr>
            <p:cNvPr id="346162" name="文本框 346161"/>
            <p:cNvSpPr txBox="1"/>
            <p:nvPr/>
          </p:nvSpPr>
          <p:spPr>
            <a:xfrm>
              <a:off x="4656" y="110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346163" name="直接连接符 346162"/>
            <p:cNvSpPr/>
            <p:nvPr/>
          </p:nvSpPr>
          <p:spPr>
            <a:xfrm>
              <a:off x="3264" y="912"/>
              <a:ext cx="288" cy="0"/>
            </a:xfrm>
            <a:prstGeom prst="line">
              <a:avLst/>
            </a:prstGeom>
            <a:ln w="9525" cap="flat" cmpd="sng">
              <a:solidFill>
                <a:srgbClr val="FF0000"/>
              </a:solidFill>
              <a:prstDash val="solid"/>
              <a:headEnd type="none" w="med" len="med"/>
              <a:tailEnd type="stealth" w="sm" len="med"/>
            </a:ln>
          </p:spPr>
        </p:sp>
        <p:sp>
          <p:nvSpPr>
            <p:cNvPr id="346164" name="直接连接符 346163"/>
            <p:cNvSpPr/>
            <p:nvPr/>
          </p:nvSpPr>
          <p:spPr>
            <a:xfrm>
              <a:off x="3888" y="912"/>
              <a:ext cx="0" cy="240"/>
            </a:xfrm>
            <a:prstGeom prst="line">
              <a:avLst/>
            </a:prstGeom>
            <a:ln w="9525" cap="flat" cmpd="sng">
              <a:solidFill>
                <a:srgbClr val="FF0000"/>
              </a:solidFill>
              <a:prstDash val="solid"/>
              <a:headEnd type="none" w="med" len="med"/>
              <a:tailEnd type="stealth" w="sm" len="med"/>
            </a:ln>
          </p:spPr>
        </p:sp>
        <p:sp>
          <p:nvSpPr>
            <p:cNvPr id="346165" name="直接连接符 346164"/>
            <p:cNvSpPr/>
            <p:nvPr/>
          </p:nvSpPr>
          <p:spPr>
            <a:xfrm>
              <a:off x="4320" y="720"/>
              <a:ext cx="288" cy="0"/>
            </a:xfrm>
            <a:prstGeom prst="line">
              <a:avLst/>
            </a:prstGeom>
            <a:ln w="9525" cap="flat" cmpd="sng">
              <a:solidFill>
                <a:srgbClr val="FF0000"/>
              </a:solidFill>
              <a:prstDash val="solid"/>
              <a:headEnd type="none" w="med" len="med"/>
              <a:tailEnd type="stealth" w="sm" len="med"/>
            </a:ln>
          </p:spPr>
        </p:sp>
        <p:grpSp>
          <p:nvGrpSpPr>
            <p:cNvPr id="346166" name="组合 346165"/>
            <p:cNvGrpSpPr/>
            <p:nvPr/>
          </p:nvGrpSpPr>
          <p:grpSpPr>
            <a:xfrm>
              <a:off x="3264" y="759"/>
              <a:ext cx="384" cy="57"/>
              <a:chOff x="576" y="711"/>
              <a:chExt cx="384" cy="57"/>
            </a:xfrm>
          </p:grpSpPr>
          <p:sp>
            <p:nvSpPr>
              <p:cNvPr id="346167" name="任意多边形 346166"/>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46168" name="任意多边形 346167"/>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46169" name="任意多边形 346168"/>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346170" name="任意多边形 346169"/>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346171" name="椭圆 346170"/>
            <p:cNvSpPr/>
            <p:nvPr/>
          </p:nvSpPr>
          <p:spPr>
            <a:xfrm>
              <a:off x="2976" y="1152"/>
              <a:ext cx="272" cy="272"/>
            </a:xfrm>
            <a:prstGeom prst="ellipse">
              <a:avLst/>
            </a:prstGeom>
            <a:solidFill>
              <a:schemeClr val="accent1"/>
            </a:solidFill>
            <a:ln w="28575" cap="flat" cmpd="sng">
              <a:solidFill>
                <a:srgbClr val="000000"/>
              </a:solidFill>
              <a:prstDash val="solid"/>
              <a:headEnd type="none" w="med" len="med"/>
              <a:tailEnd type="none" w="med" len="med"/>
            </a:ln>
          </p:spPr>
          <p:txBody>
            <a:bodyPr/>
            <a:lstStyle/>
            <a:p>
              <a:endParaRPr lang="zh-CN" altLang="en-US"/>
            </a:p>
          </p:txBody>
        </p:sp>
        <p:sp>
          <p:nvSpPr>
            <p:cNvPr id="346172" name="直接连接符 346171"/>
            <p:cNvSpPr/>
            <p:nvPr/>
          </p:nvSpPr>
          <p:spPr>
            <a:xfrm>
              <a:off x="3120" y="816"/>
              <a:ext cx="0" cy="912"/>
            </a:xfrm>
            <a:prstGeom prst="line">
              <a:avLst/>
            </a:prstGeom>
            <a:ln w="19050" cap="flat" cmpd="sng">
              <a:solidFill>
                <a:srgbClr val="000000"/>
              </a:solidFill>
              <a:prstDash val="solid"/>
              <a:headEnd type="none" w="med" len="med"/>
              <a:tailEnd type="none" w="med" len="med"/>
            </a:ln>
          </p:spPr>
        </p:sp>
        <p:sp>
          <p:nvSpPr>
            <p:cNvPr id="346173" name="文本框 346172"/>
            <p:cNvSpPr txBox="1"/>
            <p:nvPr/>
          </p:nvSpPr>
          <p:spPr>
            <a:xfrm>
              <a:off x="2928" y="912"/>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346174" name="文本框 346173"/>
            <p:cNvSpPr txBox="1"/>
            <p:nvPr/>
          </p:nvSpPr>
          <p:spPr>
            <a:xfrm>
              <a:off x="2928" y="1392"/>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grpSp>
        <p:nvGrpSpPr>
          <p:cNvPr id="346177" name="组合 346176"/>
          <p:cNvGrpSpPr/>
          <p:nvPr/>
        </p:nvGrpSpPr>
        <p:grpSpPr>
          <a:xfrm>
            <a:off x="952500" y="3641725"/>
            <a:ext cx="2895600" cy="1997075"/>
            <a:chOff x="576" y="2112"/>
            <a:chExt cx="1824" cy="1258"/>
          </a:xfrm>
        </p:grpSpPr>
        <p:graphicFrame>
          <p:nvGraphicFramePr>
            <p:cNvPr id="346178" name="对象 346177"/>
            <p:cNvGraphicFramePr/>
            <p:nvPr/>
          </p:nvGraphicFramePr>
          <p:xfrm>
            <a:off x="712" y="2112"/>
            <a:ext cx="1688" cy="1258"/>
          </p:xfrm>
          <a:graphic>
            <a:graphicData uri="http://schemas.openxmlformats.org/presentationml/2006/ole">
              <mc:AlternateContent xmlns:mc="http://schemas.openxmlformats.org/markup-compatibility/2006">
                <mc:Choice xmlns:v="urn:schemas-microsoft-com:vml" Requires="v">
                  <p:oleObj spid="_x0000_s37211" r:id="rId11" imgW="1396365" imgH="1040765" progId="Equation.3">
                    <p:embed/>
                  </p:oleObj>
                </mc:Choice>
                <mc:Fallback>
                  <p:oleObj r:id="rId11" imgW="1396365" imgH="1040765" progId="Equation.3">
                    <p:embed/>
                    <p:pic>
                      <p:nvPicPr>
                        <p:cNvPr id="0" name="图片 3376"/>
                        <p:cNvPicPr/>
                        <p:nvPr/>
                      </p:nvPicPr>
                      <p:blipFill>
                        <a:blip r:embed="rId12"/>
                        <a:stretch>
                          <a:fillRect/>
                        </a:stretch>
                      </p:blipFill>
                      <p:spPr>
                        <a:xfrm>
                          <a:off x="712" y="2112"/>
                          <a:ext cx="1688" cy="1258"/>
                        </a:xfrm>
                        <a:prstGeom prst="rect">
                          <a:avLst/>
                        </a:prstGeom>
                        <a:noFill/>
                        <a:ln w="38100">
                          <a:noFill/>
                          <a:miter/>
                        </a:ln>
                      </p:spPr>
                    </p:pic>
                  </p:oleObj>
                </mc:Fallback>
              </mc:AlternateContent>
            </a:graphicData>
          </a:graphic>
        </p:graphicFrame>
        <p:sp>
          <p:nvSpPr>
            <p:cNvPr id="346179" name="左大括号 346178"/>
            <p:cNvSpPr/>
            <p:nvPr/>
          </p:nvSpPr>
          <p:spPr>
            <a:xfrm>
              <a:off x="576" y="2160"/>
              <a:ext cx="96" cy="1056"/>
            </a:xfrm>
            <a:prstGeom prst="leftBrace">
              <a:avLst>
                <a:gd name="adj1" fmla="val 91666"/>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346180" name="组合 346179"/>
          <p:cNvGrpSpPr/>
          <p:nvPr/>
        </p:nvGrpSpPr>
        <p:grpSpPr>
          <a:xfrm>
            <a:off x="5314950" y="3562350"/>
            <a:ext cx="3048000" cy="2133600"/>
            <a:chOff x="3024" y="2112"/>
            <a:chExt cx="1920" cy="1344"/>
          </a:xfrm>
        </p:grpSpPr>
        <p:graphicFrame>
          <p:nvGraphicFramePr>
            <p:cNvPr id="346181" name="对象 346180"/>
            <p:cNvGraphicFramePr/>
            <p:nvPr/>
          </p:nvGraphicFramePr>
          <p:xfrm>
            <a:off x="3212" y="2112"/>
            <a:ext cx="1732" cy="1344"/>
          </p:xfrm>
          <a:graphic>
            <a:graphicData uri="http://schemas.openxmlformats.org/presentationml/2006/ole">
              <mc:AlternateContent xmlns:mc="http://schemas.openxmlformats.org/markup-compatibility/2006">
                <mc:Choice xmlns:v="urn:schemas-microsoft-com:vml" Requires="v">
                  <p:oleObj spid="_x0000_s37212" r:id="rId13" imgW="1536700" imgH="1193800" progId="Equation.3">
                    <p:embed/>
                  </p:oleObj>
                </mc:Choice>
                <mc:Fallback>
                  <p:oleObj r:id="rId13" imgW="1536700" imgH="1193800" progId="Equation.3">
                    <p:embed/>
                    <p:pic>
                      <p:nvPicPr>
                        <p:cNvPr id="0" name="图片 3378"/>
                        <p:cNvPicPr/>
                        <p:nvPr/>
                      </p:nvPicPr>
                      <p:blipFill>
                        <a:blip r:embed="rId14"/>
                        <a:stretch>
                          <a:fillRect/>
                        </a:stretch>
                      </p:blipFill>
                      <p:spPr>
                        <a:xfrm>
                          <a:off x="3212" y="2112"/>
                          <a:ext cx="1732" cy="1344"/>
                        </a:xfrm>
                        <a:prstGeom prst="rect">
                          <a:avLst/>
                        </a:prstGeom>
                        <a:noFill/>
                        <a:ln w="38100">
                          <a:noFill/>
                          <a:miter/>
                        </a:ln>
                      </p:spPr>
                    </p:pic>
                  </p:oleObj>
                </mc:Fallback>
              </mc:AlternateContent>
            </a:graphicData>
          </a:graphic>
        </p:graphicFrame>
        <p:sp>
          <p:nvSpPr>
            <p:cNvPr id="346182" name="左大括号 346181"/>
            <p:cNvSpPr/>
            <p:nvPr/>
          </p:nvSpPr>
          <p:spPr>
            <a:xfrm>
              <a:off x="3024" y="2208"/>
              <a:ext cx="144" cy="1056"/>
            </a:xfrm>
            <a:prstGeom prst="leftBrace">
              <a:avLst>
                <a:gd name="adj1" fmla="val 61111"/>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grpSp>
      <p:sp>
        <p:nvSpPr>
          <p:cNvPr id="346183" name="右箭头 346182"/>
          <p:cNvSpPr/>
          <p:nvPr/>
        </p:nvSpPr>
        <p:spPr>
          <a:xfrm>
            <a:off x="4133850" y="4362450"/>
            <a:ext cx="685800" cy="228600"/>
          </a:xfrm>
          <a:prstGeom prst="rightArrow">
            <a:avLst>
              <a:gd name="adj1" fmla="val 50000"/>
              <a:gd name="adj2" fmla="val 75000"/>
            </a:avLst>
          </a:prstGeom>
          <a:solidFill>
            <a:srgbClr val="3366CC"/>
          </a:solidFill>
          <a:ln w="9525" cap="flat" cmpd="sng">
            <a:solidFill>
              <a:srgbClr val="3366CC"/>
            </a:solidFill>
            <a:prstDash val="solid"/>
            <a:miter/>
            <a:headEnd type="none" w="med" len="med"/>
            <a:tailEnd type="none" w="med" len="med"/>
          </a:ln>
        </p:spPr>
        <p:txBody>
          <a:bodyPr/>
          <a:lstStyle/>
          <a:p>
            <a:endParaRPr lang="zh-CN" altLang="en-US"/>
          </a:p>
        </p:txBody>
      </p:sp>
      <p:sp>
        <p:nvSpPr>
          <p:cNvPr id="346186" name="下箭头 346185"/>
          <p:cNvSpPr/>
          <p:nvPr/>
        </p:nvSpPr>
        <p:spPr>
          <a:xfrm>
            <a:off x="2019300" y="2857500"/>
            <a:ext cx="228600" cy="647700"/>
          </a:xfrm>
          <a:prstGeom prst="downArrow">
            <a:avLst>
              <a:gd name="adj1" fmla="val 50000"/>
              <a:gd name="adj2" fmla="val 70833"/>
            </a:avLst>
          </a:prstGeom>
          <a:solidFill>
            <a:srgbClr val="3366CC"/>
          </a:solidFill>
          <a:ln w="9525" cap="flat" cmpd="sng">
            <a:solidFill>
              <a:srgbClr val="3366CC"/>
            </a:solidFill>
            <a:prstDash val="solid"/>
            <a:miter/>
            <a:headEnd type="none" w="med" len="med"/>
            <a:tailEnd type="none" w="med" len="med"/>
          </a:ln>
        </p:spPr>
        <p:txBody>
          <a:bodyPr/>
          <a:lstStyle/>
          <a:p>
            <a:endParaRPr lang="zh-CN" altLang="en-US"/>
          </a:p>
        </p:txBody>
      </p:sp>
      <p:sp>
        <p:nvSpPr>
          <p:cNvPr id="346187" name="右箭头 346186"/>
          <p:cNvSpPr/>
          <p:nvPr/>
        </p:nvSpPr>
        <p:spPr>
          <a:xfrm>
            <a:off x="4095750" y="1847850"/>
            <a:ext cx="685800" cy="228600"/>
          </a:xfrm>
          <a:prstGeom prst="rightArrow">
            <a:avLst>
              <a:gd name="adj1" fmla="val 50000"/>
              <a:gd name="adj2" fmla="val 75000"/>
            </a:avLst>
          </a:prstGeom>
          <a:solidFill>
            <a:srgbClr val="FF33CC"/>
          </a:solidFill>
          <a:ln w="9525" cap="flat" cmpd="sng">
            <a:solidFill>
              <a:srgbClr val="FF33CC"/>
            </a:solidFill>
            <a:prstDash val="solid"/>
            <a:miter/>
            <a:headEnd type="none" w="med" len="med"/>
            <a:tailEnd type="none" w="med" len="med"/>
          </a:ln>
        </p:spPr>
        <p:txBody>
          <a:bodyPr/>
          <a:lstStyle/>
          <a:p>
            <a:endParaRPr lang="zh-CN" altLang="en-US"/>
          </a:p>
        </p:txBody>
      </p:sp>
      <p:sp>
        <p:nvSpPr>
          <p:cNvPr id="346188" name="下箭头 346187"/>
          <p:cNvSpPr/>
          <p:nvPr/>
        </p:nvSpPr>
        <p:spPr>
          <a:xfrm>
            <a:off x="6450013" y="2876550"/>
            <a:ext cx="228600" cy="647700"/>
          </a:xfrm>
          <a:prstGeom prst="downArrow">
            <a:avLst>
              <a:gd name="adj1" fmla="val 50000"/>
              <a:gd name="adj2" fmla="val 70833"/>
            </a:avLst>
          </a:prstGeom>
          <a:solidFill>
            <a:srgbClr val="FF33CC"/>
          </a:solidFill>
          <a:ln w="9525" cap="flat" cmpd="sng">
            <a:solidFill>
              <a:srgbClr val="FF33CC"/>
            </a:solidFill>
            <a:prstDash val="solid"/>
            <a:miter/>
            <a:headEnd type="none" w="med" len="med"/>
            <a:tailEnd type="none" w="med" len="med"/>
          </a:ln>
        </p:spPr>
        <p:txBody>
          <a:bodyPr/>
          <a:lstStyle/>
          <a:p>
            <a:endParaRPr lang="zh-CN" altLang="en-US"/>
          </a:p>
        </p:txBody>
      </p:sp>
      <p:sp>
        <p:nvSpPr>
          <p:cNvPr id="346189" name="矩形 346188"/>
          <p:cNvSpPr/>
          <p:nvPr/>
        </p:nvSpPr>
        <p:spPr>
          <a:xfrm>
            <a:off x="276225" y="177800"/>
            <a:ext cx="641350" cy="457200"/>
          </a:xfrm>
          <a:prstGeom prst="rect">
            <a:avLst/>
          </a:prstGeom>
          <a:noFill/>
          <a:ln w="19050">
            <a:noFill/>
          </a:ln>
        </p:spPr>
        <p:txBody>
          <a:bodyPr wrap="none" anchor="t">
            <a:spAutoFit/>
          </a:bodyPr>
          <a:lstStyle/>
          <a:p>
            <a:r>
              <a:rPr lang="zh-CN" altLang="en-US" b="1" dirty="0">
                <a:solidFill>
                  <a:schemeClr val="accent2"/>
                </a:solidFill>
                <a:latin typeface="Times New Roman" panose="02020603050405020304" pitchFamily="18" charset="0"/>
              </a:rPr>
              <a:t>例</a:t>
            </a:r>
            <a:r>
              <a:rPr lang="en-US" altLang="zh-CN" b="1" dirty="0">
                <a:solidFill>
                  <a:schemeClr val="accent2"/>
                </a:solidFill>
                <a:latin typeface="Times New Roman" panose="02020603050405020304" pitchFamily="18" charset="0"/>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114"/>
                                        </p:tgtEl>
                                        <p:attrNameLst>
                                          <p:attrName>style.visibility</p:attrName>
                                        </p:attrNameLst>
                                      </p:cBhvr>
                                      <p:to>
                                        <p:strVal val="visible"/>
                                      </p:to>
                                    </p:set>
                                    <p:animEffect transition="in" filter="wipe(left)">
                                      <p:cBhvr>
                                        <p:cTn id="7" dur="500"/>
                                        <p:tgtEl>
                                          <p:spTgt spid="3461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6117"/>
                                        </p:tgtEl>
                                        <p:attrNameLst>
                                          <p:attrName>style.visibility</p:attrName>
                                        </p:attrNameLst>
                                      </p:cBhvr>
                                      <p:to>
                                        <p:strVal val="visible"/>
                                      </p:to>
                                    </p:set>
                                    <p:anim calcmode="lin" valueType="num">
                                      <p:cBhvr additive="base">
                                        <p:cTn id="12" dur="500" fill="hold"/>
                                        <p:tgtEl>
                                          <p:spTgt spid="346117"/>
                                        </p:tgtEl>
                                        <p:attrNameLst>
                                          <p:attrName>ppt_x</p:attrName>
                                        </p:attrNameLst>
                                      </p:cBhvr>
                                      <p:tavLst>
                                        <p:tav tm="0">
                                          <p:val>
                                            <p:strVal val="0-#ppt_w/2"/>
                                          </p:val>
                                        </p:tav>
                                        <p:tav tm="100000">
                                          <p:val>
                                            <p:strVal val="#ppt_x"/>
                                          </p:val>
                                        </p:tav>
                                      </p:tavLst>
                                    </p:anim>
                                    <p:anim calcmode="lin" valueType="num">
                                      <p:cBhvr additive="base">
                                        <p:cTn id="13" dur="500" fill="hold"/>
                                        <p:tgtEl>
                                          <p:spTgt spid="3461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46186"/>
                                        </p:tgtEl>
                                        <p:attrNameLst>
                                          <p:attrName>style.visibility</p:attrName>
                                        </p:attrNameLst>
                                      </p:cBhvr>
                                      <p:to>
                                        <p:strVal val="visible"/>
                                      </p:to>
                                    </p:set>
                                    <p:anim calcmode="lin" valueType="num">
                                      <p:cBhvr additive="base">
                                        <p:cTn id="18" dur="500" fill="hold"/>
                                        <p:tgtEl>
                                          <p:spTgt spid="346186"/>
                                        </p:tgtEl>
                                        <p:attrNameLst>
                                          <p:attrName>ppt_x</p:attrName>
                                        </p:attrNameLst>
                                      </p:cBhvr>
                                      <p:tavLst>
                                        <p:tav tm="0">
                                          <p:val>
                                            <p:strVal val="0-#ppt_w/2"/>
                                          </p:val>
                                        </p:tav>
                                        <p:tav tm="100000">
                                          <p:val>
                                            <p:strVal val="#ppt_x"/>
                                          </p:val>
                                        </p:tav>
                                      </p:tavLst>
                                    </p:anim>
                                    <p:anim calcmode="lin" valueType="num">
                                      <p:cBhvr additive="base">
                                        <p:cTn id="19" dur="500" fill="hold"/>
                                        <p:tgtEl>
                                          <p:spTgt spid="346186"/>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346177"/>
                                        </p:tgtEl>
                                        <p:attrNameLst>
                                          <p:attrName>style.visibility</p:attrName>
                                        </p:attrNameLst>
                                      </p:cBhvr>
                                      <p:to>
                                        <p:strVal val="visible"/>
                                      </p:to>
                                    </p:set>
                                    <p:anim calcmode="lin" valueType="num">
                                      <p:cBhvr additive="base">
                                        <p:cTn id="23" dur="500" fill="hold"/>
                                        <p:tgtEl>
                                          <p:spTgt spid="346177"/>
                                        </p:tgtEl>
                                        <p:attrNameLst>
                                          <p:attrName>ppt_x</p:attrName>
                                        </p:attrNameLst>
                                      </p:cBhvr>
                                      <p:tavLst>
                                        <p:tav tm="0">
                                          <p:val>
                                            <p:strVal val="0-#ppt_w/2"/>
                                          </p:val>
                                        </p:tav>
                                        <p:tav tm="100000">
                                          <p:val>
                                            <p:strVal val="#ppt_x"/>
                                          </p:val>
                                        </p:tav>
                                      </p:tavLst>
                                    </p:anim>
                                    <p:anim calcmode="lin" valueType="num">
                                      <p:cBhvr additive="base">
                                        <p:cTn id="24" dur="500" fill="hold"/>
                                        <p:tgtEl>
                                          <p:spTgt spid="34617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346183"/>
                                        </p:tgtEl>
                                        <p:attrNameLst>
                                          <p:attrName>style.visibility</p:attrName>
                                        </p:attrNameLst>
                                      </p:cBhvr>
                                      <p:to>
                                        <p:strVal val="visible"/>
                                      </p:to>
                                    </p:set>
                                    <p:animEffect transition="in" filter="slide(fromLeft)">
                                      <p:cBhvr>
                                        <p:cTn id="29" dur="500"/>
                                        <p:tgtEl>
                                          <p:spTgt spid="346183"/>
                                        </p:tgtEl>
                                      </p:cBhvr>
                                    </p:animEffect>
                                  </p:childTnLst>
                                </p:cTn>
                              </p:par>
                            </p:childTnLst>
                          </p:cTn>
                        </p:par>
                        <p:par>
                          <p:cTn id="30" fill="hold">
                            <p:stCondLst>
                              <p:cond delay="500"/>
                            </p:stCondLst>
                            <p:childTnLst>
                              <p:par>
                                <p:cTn id="31" presetID="12" presetClass="entr" presetSubtype="2" fill="hold" nodeType="afterEffect">
                                  <p:stCondLst>
                                    <p:cond delay="0"/>
                                  </p:stCondLst>
                                  <p:childTnLst>
                                    <p:set>
                                      <p:cBhvr>
                                        <p:cTn id="32" dur="1" fill="hold">
                                          <p:stCondLst>
                                            <p:cond delay="0"/>
                                          </p:stCondLst>
                                        </p:cTn>
                                        <p:tgtEl>
                                          <p:spTgt spid="346180"/>
                                        </p:tgtEl>
                                        <p:attrNameLst>
                                          <p:attrName>style.visibility</p:attrName>
                                        </p:attrNameLst>
                                      </p:cBhvr>
                                      <p:to>
                                        <p:strVal val="visible"/>
                                      </p:to>
                                    </p:set>
                                    <p:animEffect transition="in" filter="slide(fromRight)">
                                      <p:cBhvr>
                                        <p:cTn id="33" dur="500"/>
                                        <p:tgtEl>
                                          <p:spTgt spid="34618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346187"/>
                                        </p:tgtEl>
                                        <p:attrNameLst>
                                          <p:attrName>style.visibility</p:attrName>
                                        </p:attrNameLst>
                                      </p:cBhvr>
                                      <p:to>
                                        <p:strVal val="visible"/>
                                      </p:to>
                                    </p:set>
                                    <p:animEffect transition="in" filter="slide(fromLeft)">
                                      <p:cBhvr>
                                        <p:cTn id="38" dur="500"/>
                                        <p:tgtEl>
                                          <p:spTgt spid="346187"/>
                                        </p:tgtEl>
                                      </p:cBhvr>
                                    </p:animEffect>
                                  </p:childTnLst>
                                </p:cTn>
                              </p:par>
                            </p:childTnLst>
                          </p:cTn>
                        </p:par>
                        <p:par>
                          <p:cTn id="39" fill="hold">
                            <p:stCondLst>
                              <p:cond delay="500"/>
                            </p:stCondLst>
                            <p:childTnLst>
                              <p:par>
                                <p:cTn id="40" presetID="23" presetClass="entr" presetSubtype="16" fill="hold" nodeType="afterEffect">
                                  <p:stCondLst>
                                    <p:cond delay="0"/>
                                  </p:stCondLst>
                                  <p:childTnLst>
                                    <p:set>
                                      <p:cBhvr>
                                        <p:cTn id="41" dur="1" fill="hold">
                                          <p:stCondLst>
                                            <p:cond delay="0"/>
                                          </p:stCondLst>
                                        </p:cTn>
                                        <p:tgtEl>
                                          <p:spTgt spid="346146"/>
                                        </p:tgtEl>
                                        <p:attrNameLst>
                                          <p:attrName>style.visibility</p:attrName>
                                        </p:attrNameLst>
                                      </p:cBhvr>
                                      <p:to>
                                        <p:strVal val="visible"/>
                                      </p:to>
                                    </p:set>
                                    <p:anim calcmode="lin" valueType="num">
                                      <p:cBhvr>
                                        <p:cTn id="42" dur="500" fill="hold"/>
                                        <p:tgtEl>
                                          <p:spTgt spid="346146"/>
                                        </p:tgtEl>
                                        <p:attrNameLst>
                                          <p:attrName>ppt_w</p:attrName>
                                        </p:attrNameLst>
                                      </p:cBhvr>
                                      <p:tavLst>
                                        <p:tav tm="0">
                                          <p:val>
                                            <p:fltVal val="0"/>
                                          </p:val>
                                        </p:tav>
                                        <p:tav tm="100000">
                                          <p:val>
                                            <p:strVal val="#ppt_w"/>
                                          </p:val>
                                        </p:tav>
                                      </p:tavLst>
                                    </p:anim>
                                    <p:anim calcmode="lin" valueType="num">
                                      <p:cBhvr>
                                        <p:cTn id="43" dur="500" fill="hold"/>
                                        <p:tgtEl>
                                          <p:spTgt spid="346146"/>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46188"/>
                                        </p:tgtEl>
                                        <p:attrNameLst>
                                          <p:attrName>style.visibility</p:attrName>
                                        </p:attrNameLst>
                                      </p:cBhvr>
                                      <p:to>
                                        <p:strVal val="visible"/>
                                      </p:to>
                                    </p:set>
                                    <p:anim calcmode="lin" valueType="num">
                                      <p:cBhvr additive="base">
                                        <p:cTn id="48" dur="500" fill="hold"/>
                                        <p:tgtEl>
                                          <p:spTgt spid="346188"/>
                                        </p:tgtEl>
                                        <p:attrNameLst>
                                          <p:attrName>ppt_x</p:attrName>
                                        </p:attrNameLst>
                                      </p:cBhvr>
                                      <p:tavLst>
                                        <p:tav tm="0">
                                          <p:val>
                                            <p:strVal val="0-#ppt_w/2"/>
                                          </p:val>
                                        </p:tav>
                                        <p:tav tm="100000">
                                          <p:val>
                                            <p:strVal val="#ppt_x"/>
                                          </p:val>
                                        </p:tav>
                                      </p:tavLst>
                                    </p:anim>
                                    <p:anim calcmode="lin" valueType="num">
                                      <p:cBhvr additive="base">
                                        <p:cTn id="49" dur="500" fill="hold"/>
                                        <p:tgtEl>
                                          <p:spTgt spid="34618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46115"/>
                                        </p:tgtEl>
                                        <p:attrNameLst>
                                          <p:attrName>style.visibility</p:attrName>
                                        </p:attrNameLst>
                                      </p:cBhvr>
                                      <p:to>
                                        <p:strVal val="visible"/>
                                      </p:to>
                                    </p:set>
                                    <p:anim calcmode="lin" valueType="num">
                                      <p:cBhvr additive="base">
                                        <p:cTn id="54" dur="500" fill="hold"/>
                                        <p:tgtEl>
                                          <p:spTgt spid="346115"/>
                                        </p:tgtEl>
                                        <p:attrNameLst>
                                          <p:attrName>ppt_x</p:attrName>
                                        </p:attrNameLst>
                                      </p:cBhvr>
                                      <p:tavLst>
                                        <p:tav tm="0">
                                          <p:val>
                                            <p:strVal val="#ppt_x"/>
                                          </p:val>
                                        </p:tav>
                                        <p:tav tm="100000">
                                          <p:val>
                                            <p:strVal val="#ppt_x"/>
                                          </p:val>
                                        </p:tav>
                                      </p:tavLst>
                                    </p:anim>
                                    <p:anim calcmode="lin" valueType="num">
                                      <p:cBhvr additive="base">
                                        <p:cTn id="55" dur="500" fill="hold"/>
                                        <p:tgtEl>
                                          <p:spTgt spid="34611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46116"/>
                                        </p:tgtEl>
                                        <p:attrNameLst>
                                          <p:attrName>style.visibility</p:attrName>
                                        </p:attrNameLst>
                                      </p:cBhvr>
                                      <p:to>
                                        <p:strVal val="visible"/>
                                      </p:to>
                                    </p:set>
                                    <p:anim calcmode="lin" valueType="num">
                                      <p:cBhvr additive="base">
                                        <p:cTn id="60" dur="500" fill="hold"/>
                                        <p:tgtEl>
                                          <p:spTgt spid="346116"/>
                                        </p:tgtEl>
                                        <p:attrNameLst>
                                          <p:attrName>ppt_x</p:attrName>
                                        </p:attrNameLst>
                                      </p:cBhvr>
                                      <p:tavLst>
                                        <p:tav tm="0">
                                          <p:val>
                                            <p:strVal val="#ppt_x"/>
                                          </p:val>
                                        </p:tav>
                                        <p:tav tm="100000">
                                          <p:val>
                                            <p:strVal val="#ppt_x"/>
                                          </p:val>
                                        </p:tav>
                                      </p:tavLst>
                                    </p:anim>
                                    <p:anim calcmode="lin" valueType="num">
                                      <p:cBhvr additive="base">
                                        <p:cTn id="61" dur="500" fill="hold"/>
                                        <p:tgtEl>
                                          <p:spTgt spid="346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p:bldP spid="346115" grpId="0"/>
      <p:bldP spid="3461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2" name="矩形 350211"/>
          <p:cNvSpPr/>
          <p:nvPr/>
        </p:nvSpPr>
        <p:spPr>
          <a:xfrm>
            <a:off x="349250" y="407988"/>
            <a:ext cx="835025" cy="457200"/>
          </a:xfrm>
          <a:prstGeom prst="rect">
            <a:avLst/>
          </a:prstGeom>
          <a:noFill/>
          <a:ln w="19050">
            <a:noFill/>
          </a:ln>
        </p:spPr>
        <p:txBody>
          <a:bodyPr>
            <a:spAutoFit/>
          </a:bodyPr>
          <a:lstStyle/>
          <a:p>
            <a:r>
              <a:rPr lang="zh-CN" altLang="en-US" b="1" dirty="0">
                <a:solidFill>
                  <a:schemeClr val="accent2"/>
                </a:solidFill>
                <a:latin typeface="Times New Roman" panose="02020603050405020304" pitchFamily="18" charset="0"/>
              </a:rPr>
              <a:t>例</a:t>
            </a:r>
            <a:r>
              <a:rPr lang="en-US" altLang="zh-CN" b="1">
                <a:solidFill>
                  <a:schemeClr val="accent2"/>
                </a:solidFill>
                <a:latin typeface="Times New Roman" panose="02020603050405020304" pitchFamily="18" charset="0"/>
              </a:rPr>
              <a:t>2</a:t>
            </a:r>
          </a:p>
        </p:txBody>
      </p:sp>
      <p:sp>
        <p:nvSpPr>
          <p:cNvPr id="350214" name="矩形 350213"/>
          <p:cNvSpPr/>
          <p:nvPr/>
        </p:nvSpPr>
        <p:spPr>
          <a:xfrm>
            <a:off x="0" y="2562225"/>
            <a:ext cx="9144000" cy="0"/>
          </a:xfrm>
          <a:prstGeom prst="rect">
            <a:avLst/>
          </a:prstGeom>
          <a:noFill/>
          <a:ln w="19050">
            <a:noFill/>
          </a:ln>
        </p:spPr>
        <p:txBody>
          <a:bodyPr/>
          <a:lstStyle/>
          <a:p>
            <a:endParaRPr lang="zh-CN" altLang="en-US"/>
          </a:p>
        </p:txBody>
      </p:sp>
      <p:grpSp>
        <p:nvGrpSpPr>
          <p:cNvPr id="350295" name="组合 350294"/>
          <p:cNvGrpSpPr/>
          <p:nvPr/>
        </p:nvGrpSpPr>
        <p:grpSpPr>
          <a:xfrm>
            <a:off x="3962400" y="1003300"/>
            <a:ext cx="5086350" cy="3835400"/>
            <a:chOff x="2045" y="485"/>
            <a:chExt cx="3204" cy="2416"/>
          </a:xfrm>
        </p:grpSpPr>
        <p:sp>
          <p:nvSpPr>
            <p:cNvPr id="350247" name="矩形 350246"/>
            <p:cNvSpPr/>
            <p:nvPr/>
          </p:nvSpPr>
          <p:spPr>
            <a:xfrm>
              <a:off x="3107" y="485"/>
              <a:ext cx="189" cy="269"/>
            </a:xfrm>
            <a:prstGeom prst="rect">
              <a:avLst/>
            </a:prstGeom>
            <a:noFill/>
            <a:ln w="9525">
              <a:noFill/>
            </a:ln>
          </p:spPr>
          <p:txBody>
            <a:bodyPr lIns="0" tIns="0" rIns="0" bIns="0">
              <a:spAutoFit/>
            </a:bodyPr>
            <a:lstStyle/>
            <a:p>
              <a:r>
                <a:rPr lang="en-US" altLang="zh-CN" sz="2800" b="1" i="1">
                  <a:solidFill>
                    <a:srgbClr val="000000"/>
                  </a:solidFill>
                  <a:latin typeface="Times New Roman" panose="02020603050405020304" pitchFamily="18" charset="0"/>
                </a:rPr>
                <a:t>u</a:t>
              </a:r>
            </a:p>
          </p:txBody>
        </p:sp>
        <p:grpSp>
          <p:nvGrpSpPr>
            <p:cNvPr id="350289" name="组合 350288"/>
            <p:cNvGrpSpPr/>
            <p:nvPr/>
          </p:nvGrpSpPr>
          <p:grpSpPr>
            <a:xfrm>
              <a:off x="2045" y="584"/>
              <a:ext cx="3204" cy="2317"/>
              <a:chOff x="1420" y="253"/>
              <a:chExt cx="3204" cy="2317"/>
            </a:xfrm>
          </p:grpSpPr>
          <p:sp>
            <p:nvSpPr>
              <p:cNvPr id="350215" name="矩形 350214"/>
              <p:cNvSpPr>
                <a:spLocks noChangeAspect="1" noTextEdit="1"/>
              </p:cNvSpPr>
              <p:nvPr/>
            </p:nvSpPr>
            <p:spPr>
              <a:xfrm>
                <a:off x="1480" y="253"/>
                <a:ext cx="2983" cy="2244"/>
              </a:xfrm>
              <a:prstGeom prst="rect">
                <a:avLst/>
              </a:prstGeom>
              <a:noFill/>
              <a:ln w="9525">
                <a:noFill/>
              </a:ln>
            </p:spPr>
            <p:txBody>
              <a:bodyPr/>
              <a:lstStyle/>
              <a:p>
                <a:endParaRPr lang="zh-CN" altLang="en-US"/>
              </a:p>
            </p:txBody>
          </p:sp>
          <p:sp>
            <p:nvSpPr>
              <p:cNvPr id="350217" name="矩形 350216"/>
              <p:cNvSpPr/>
              <p:nvPr/>
            </p:nvSpPr>
            <p:spPr>
              <a:xfrm>
                <a:off x="2456" y="976"/>
                <a:ext cx="481" cy="252"/>
              </a:xfrm>
              <a:prstGeom prst="rect">
                <a:avLst/>
              </a:prstGeom>
              <a:solidFill>
                <a:srgbClr val="FFFFFF"/>
              </a:solidFill>
              <a:ln w="9525">
                <a:noFill/>
              </a:ln>
            </p:spPr>
            <p:txBody>
              <a:bodyPr/>
              <a:lstStyle/>
              <a:p>
                <a:endParaRPr lang="zh-CN" altLang="en-US"/>
              </a:p>
            </p:txBody>
          </p:sp>
          <p:sp>
            <p:nvSpPr>
              <p:cNvPr id="350218" name="矩形 350217"/>
              <p:cNvSpPr/>
              <p:nvPr/>
            </p:nvSpPr>
            <p:spPr>
              <a:xfrm>
                <a:off x="2456" y="976"/>
                <a:ext cx="481" cy="252"/>
              </a:xfrm>
              <a:prstGeom prst="rect">
                <a:avLst/>
              </a:prstGeom>
              <a:solidFill>
                <a:schemeClr val="accent1"/>
              </a:solidFill>
              <a:ln w="25400" cap="rnd" cmpd="sng">
                <a:solidFill>
                  <a:srgbClr val="000000"/>
                </a:solidFill>
                <a:prstDash val="solid"/>
                <a:round/>
                <a:headEnd type="none" w="med" len="med"/>
                <a:tailEnd type="none" w="med" len="med"/>
              </a:ln>
            </p:spPr>
            <p:txBody>
              <a:bodyPr/>
              <a:lstStyle/>
              <a:p>
                <a:endParaRPr lang="zh-CN" altLang="en-US"/>
              </a:p>
            </p:txBody>
          </p:sp>
          <p:sp>
            <p:nvSpPr>
              <p:cNvPr id="350219" name="矩形 350218"/>
              <p:cNvSpPr/>
              <p:nvPr/>
            </p:nvSpPr>
            <p:spPr>
              <a:xfrm>
                <a:off x="2666" y="1036"/>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1</a:t>
                </a:r>
              </a:p>
            </p:txBody>
          </p:sp>
          <p:sp>
            <p:nvSpPr>
              <p:cNvPr id="350220" name="直接连接符 350219"/>
              <p:cNvSpPr/>
              <p:nvPr/>
            </p:nvSpPr>
            <p:spPr>
              <a:xfrm>
                <a:off x="1824" y="1102"/>
                <a:ext cx="632" cy="1"/>
              </a:xfrm>
              <a:prstGeom prst="line">
                <a:avLst/>
              </a:prstGeom>
              <a:ln w="14288" cap="rnd" cmpd="sng">
                <a:solidFill>
                  <a:srgbClr val="000000"/>
                </a:solidFill>
                <a:prstDash val="solid"/>
                <a:headEnd type="none" w="med" len="med"/>
                <a:tailEnd type="none" w="med" len="med"/>
              </a:ln>
            </p:spPr>
          </p:sp>
          <p:sp>
            <p:nvSpPr>
              <p:cNvPr id="350221" name="直接连接符 350220"/>
              <p:cNvSpPr/>
              <p:nvPr/>
            </p:nvSpPr>
            <p:spPr>
              <a:xfrm>
                <a:off x="2937" y="1102"/>
                <a:ext cx="1198" cy="1"/>
              </a:xfrm>
              <a:prstGeom prst="line">
                <a:avLst/>
              </a:prstGeom>
              <a:ln w="14288" cap="rnd" cmpd="sng">
                <a:solidFill>
                  <a:srgbClr val="000000"/>
                </a:solidFill>
                <a:prstDash val="solid"/>
                <a:headEnd type="none" w="med" len="med"/>
                <a:tailEnd type="none" w="med" len="med"/>
              </a:ln>
            </p:spPr>
          </p:sp>
          <p:sp>
            <p:nvSpPr>
              <p:cNvPr id="350222" name="矩形 350221"/>
              <p:cNvSpPr/>
              <p:nvPr/>
            </p:nvSpPr>
            <p:spPr>
              <a:xfrm>
                <a:off x="2535" y="1220"/>
                <a:ext cx="175" cy="269"/>
              </a:xfrm>
              <a:prstGeom prst="rect">
                <a:avLst/>
              </a:prstGeom>
              <a:noFill/>
              <a:ln w="9525">
                <a:noFill/>
              </a:ln>
            </p:spPr>
            <p:txBody>
              <a:bodyPr lIns="0" tIns="0" rIns="0" bIns="0">
                <a:spAutoFit/>
              </a:bodyPr>
              <a:lstStyle/>
              <a:p>
                <a:r>
                  <a:rPr lang="en-US" altLang="zh-CN" sz="2800" b="1" i="1">
                    <a:solidFill>
                      <a:srgbClr val="000000"/>
                    </a:solidFill>
                    <a:latin typeface="Times New Roman" panose="02020603050405020304" pitchFamily="18" charset="0"/>
                  </a:rPr>
                  <a:t>u</a:t>
                </a:r>
              </a:p>
            </p:txBody>
          </p:sp>
          <p:sp>
            <p:nvSpPr>
              <p:cNvPr id="350223" name="矩形 350222"/>
              <p:cNvSpPr/>
              <p:nvPr/>
            </p:nvSpPr>
            <p:spPr>
              <a:xfrm>
                <a:off x="2725" y="1378"/>
                <a:ext cx="56" cy="134"/>
              </a:xfrm>
              <a:prstGeom prst="rect">
                <a:avLst/>
              </a:prstGeom>
              <a:noFill/>
              <a:ln w="9525">
                <a:noFill/>
              </a:ln>
            </p:spPr>
            <p:txBody>
              <a:bodyPr wrap="none" lIns="0" tIns="0" rIns="0" bIns="0">
                <a:spAutoFit/>
              </a:bodyPr>
              <a:lstStyle/>
              <a:p>
                <a:r>
                  <a:rPr lang="en-US" altLang="zh-CN" sz="1400" b="1">
                    <a:solidFill>
                      <a:srgbClr val="000000"/>
                    </a:solidFill>
                    <a:latin typeface="Times New Roman" panose="02020603050405020304" pitchFamily="18" charset="0"/>
                  </a:rPr>
                  <a:t>1</a:t>
                </a:r>
              </a:p>
            </p:txBody>
          </p:sp>
          <p:sp>
            <p:nvSpPr>
              <p:cNvPr id="350224" name="任意多边形 350223"/>
              <p:cNvSpPr>
                <a:spLocks noEditPoints="1"/>
              </p:cNvSpPr>
              <p:nvPr/>
            </p:nvSpPr>
            <p:spPr>
              <a:xfrm>
                <a:off x="2286" y="1287"/>
                <a:ext cx="77" cy="71"/>
              </a:xfrm>
              <a:custGeom>
                <a:avLst/>
                <a:gdLst/>
                <a:ahLst/>
                <a:cxnLst/>
                <a:rect l="0" t="0" r="0" b="0"/>
                <a:pathLst>
                  <a:path w="77" h="71">
                    <a:moveTo>
                      <a:pt x="0" y="36"/>
                    </a:moveTo>
                    <a:lnTo>
                      <a:pt x="77" y="36"/>
                    </a:lnTo>
                    <a:moveTo>
                      <a:pt x="38" y="0"/>
                    </a:moveTo>
                    <a:lnTo>
                      <a:pt x="38" y="71"/>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350225" name="直接连接符 350224"/>
              <p:cNvSpPr/>
              <p:nvPr/>
            </p:nvSpPr>
            <p:spPr>
              <a:xfrm>
                <a:off x="3020" y="1321"/>
                <a:ext cx="75" cy="1"/>
              </a:xfrm>
              <a:prstGeom prst="line">
                <a:avLst/>
              </a:prstGeom>
              <a:ln w="14288" cap="rnd" cmpd="sng">
                <a:solidFill>
                  <a:srgbClr val="000000"/>
                </a:solidFill>
                <a:prstDash val="solid"/>
                <a:headEnd type="none" w="med" len="med"/>
                <a:tailEnd type="none" w="med" len="med"/>
              </a:ln>
            </p:spPr>
          </p:sp>
          <p:sp>
            <p:nvSpPr>
              <p:cNvPr id="350226" name="矩形 350225"/>
              <p:cNvSpPr/>
              <p:nvPr/>
            </p:nvSpPr>
            <p:spPr>
              <a:xfrm>
                <a:off x="2445" y="452"/>
                <a:ext cx="480" cy="252"/>
              </a:xfrm>
              <a:prstGeom prst="rect">
                <a:avLst/>
              </a:prstGeom>
              <a:solidFill>
                <a:srgbClr val="FFFFFF"/>
              </a:solidFill>
              <a:ln w="9525">
                <a:noFill/>
              </a:ln>
            </p:spPr>
            <p:txBody>
              <a:bodyPr/>
              <a:lstStyle/>
              <a:p>
                <a:endParaRPr lang="zh-CN" altLang="en-US"/>
              </a:p>
            </p:txBody>
          </p:sp>
          <p:sp>
            <p:nvSpPr>
              <p:cNvPr id="350227" name="矩形 350226"/>
              <p:cNvSpPr/>
              <p:nvPr/>
            </p:nvSpPr>
            <p:spPr>
              <a:xfrm>
                <a:off x="2445" y="452"/>
                <a:ext cx="480" cy="252"/>
              </a:xfrm>
              <a:prstGeom prst="rect">
                <a:avLst/>
              </a:prstGeom>
              <a:solidFill>
                <a:schemeClr val="accent1"/>
              </a:solidFill>
              <a:ln w="25400" cap="rnd" cmpd="sng">
                <a:solidFill>
                  <a:srgbClr val="000000"/>
                </a:solidFill>
                <a:prstDash val="solid"/>
                <a:round/>
                <a:headEnd type="none" w="med" len="med"/>
                <a:tailEnd type="none" w="med" len="med"/>
              </a:ln>
            </p:spPr>
            <p:txBody>
              <a:bodyPr/>
              <a:lstStyle/>
              <a:p>
                <a:endParaRPr lang="zh-CN" altLang="en-US"/>
              </a:p>
            </p:txBody>
          </p:sp>
          <p:sp>
            <p:nvSpPr>
              <p:cNvPr id="350228" name="矩形 350227"/>
              <p:cNvSpPr/>
              <p:nvPr/>
            </p:nvSpPr>
            <p:spPr>
              <a:xfrm>
                <a:off x="2654" y="515"/>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6</a:t>
                </a:r>
                <a:endParaRPr lang="en-US" altLang="zh-CN" sz="1800" b="1">
                  <a:latin typeface="Times New Roman" panose="02020603050405020304" pitchFamily="18" charset="0"/>
                </a:endParaRPr>
              </a:p>
            </p:txBody>
          </p:sp>
          <p:sp>
            <p:nvSpPr>
              <p:cNvPr id="350229" name="矩形 350228"/>
              <p:cNvSpPr/>
              <p:nvPr/>
            </p:nvSpPr>
            <p:spPr>
              <a:xfrm>
                <a:off x="3420" y="1464"/>
                <a:ext cx="275" cy="442"/>
              </a:xfrm>
              <a:prstGeom prst="rect">
                <a:avLst/>
              </a:prstGeom>
              <a:solidFill>
                <a:srgbClr val="FFFFFF"/>
              </a:solidFill>
              <a:ln w="9525">
                <a:noFill/>
              </a:ln>
            </p:spPr>
            <p:txBody>
              <a:bodyPr/>
              <a:lstStyle/>
              <a:p>
                <a:endParaRPr lang="zh-CN" altLang="en-US"/>
              </a:p>
            </p:txBody>
          </p:sp>
          <p:sp>
            <p:nvSpPr>
              <p:cNvPr id="350230" name="矩形 350229"/>
              <p:cNvSpPr/>
              <p:nvPr/>
            </p:nvSpPr>
            <p:spPr>
              <a:xfrm>
                <a:off x="3420" y="1464"/>
                <a:ext cx="275" cy="442"/>
              </a:xfrm>
              <a:prstGeom prst="rect">
                <a:avLst/>
              </a:prstGeom>
              <a:solidFill>
                <a:schemeClr val="accent1"/>
              </a:solidFill>
              <a:ln w="25400" cap="rnd" cmpd="sng">
                <a:solidFill>
                  <a:srgbClr val="000000"/>
                </a:solidFill>
                <a:prstDash val="solid"/>
                <a:round/>
                <a:headEnd type="none" w="med" len="med"/>
                <a:tailEnd type="none" w="med" len="med"/>
              </a:ln>
            </p:spPr>
            <p:txBody>
              <a:bodyPr/>
              <a:lstStyle/>
              <a:p>
                <a:endParaRPr lang="zh-CN" altLang="en-US"/>
              </a:p>
            </p:txBody>
          </p:sp>
          <p:sp>
            <p:nvSpPr>
              <p:cNvPr id="350231" name="矩形 350230"/>
              <p:cNvSpPr/>
              <p:nvPr/>
            </p:nvSpPr>
            <p:spPr>
              <a:xfrm>
                <a:off x="3529" y="1619"/>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2</a:t>
                </a:r>
              </a:p>
            </p:txBody>
          </p:sp>
          <p:sp>
            <p:nvSpPr>
              <p:cNvPr id="350232" name="矩形 350231"/>
              <p:cNvSpPr/>
              <p:nvPr/>
            </p:nvSpPr>
            <p:spPr>
              <a:xfrm>
                <a:off x="2353" y="2046"/>
                <a:ext cx="481" cy="253"/>
              </a:xfrm>
              <a:prstGeom prst="rect">
                <a:avLst/>
              </a:prstGeom>
              <a:solidFill>
                <a:schemeClr val="accent1"/>
              </a:solidFill>
              <a:ln w="25400" cap="rnd" cmpd="sng">
                <a:solidFill>
                  <a:srgbClr val="000000"/>
                </a:solidFill>
                <a:prstDash val="solid"/>
                <a:miter/>
                <a:headEnd type="none" w="med" len="med"/>
                <a:tailEnd type="none" w="med" len="med"/>
              </a:ln>
            </p:spPr>
            <p:txBody>
              <a:bodyPr/>
              <a:lstStyle/>
              <a:p>
                <a:endParaRPr lang="zh-CN" altLang="en-US"/>
              </a:p>
            </p:txBody>
          </p:sp>
          <p:sp>
            <p:nvSpPr>
              <p:cNvPr id="350233" name="矩形 350232"/>
              <p:cNvSpPr/>
              <p:nvPr/>
            </p:nvSpPr>
            <p:spPr>
              <a:xfrm>
                <a:off x="2353" y="2046"/>
                <a:ext cx="481" cy="253"/>
              </a:xfrm>
              <a:prstGeom prst="rect">
                <a:avLst/>
              </a:prstGeom>
              <a:noFill/>
              <a:ln w="25400" cap="rnd" cmpd="sng">
                <a:solidFill>
                  <a:srgbClr val="000000"/>
                </a:solidFill>
                <a:prstDash val="solid"/>
                <a:round/>
                <a:headEnd type="none" w="med" len="med"/>
                <a:tailEnd type="none" w="med" len="med"/>
              </a:ln>
            </p:spPr>
            <p:txBody>
              <a:bodyPr/>
              <a:lstStyle/>
              <a:p>
                <a:endParaRPr lang="zh-CN" altLang="en-US"/>
              </a:p>
            </p:txBody>
          </p:sp>
          <p:sp>
            <p:nvSpPr>
              <p:cNvPr id="350234" name="矩形 350233"/>
              <p:cNvSpPr/>
              <p:nvPr/>
            </p:nvSpPr>
            <p:spPr>
              <a:xfrm>
                <a:off x="2561" y="2107"/>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3</a:t>
                </a:r>
              </a:p>
            </p:txBody>
          </p:sp>
          <p:sp>
            <p:nvSpPr>
              <p:cNvPr id="350235" name="直接连接符 350234"/>
              <p:cNvSpPr/>
              <p:nvPr/>
            </p:nvSpPr>
            <p:spPr>
              <a:xfrm flipH="1">
                <a:off x="1822" y="1110"/>
                <a:ext cx="2" cy="355"/>
              </a:xfrm>
              <a:prstGeom prst="line">
                <a:avLst/>
              </a:prstGeom>
              <a:ln w="4763" cap="rnd" cmpd="sng">
                <a:solidFill>
                  <a:srgbClr val="000000"/>
                </a:solidFill>
                <a:prstDash val="solid"/>
                <a:headEnd type="none" w="med" len="med"/>
                <a:tailEnd type="none" w="med" len="med"/>
              </a:ln>
            </p:spPr>
          </p:sp>
          <p:sp>
            <p:nvSpPr>
              <p:cNvPr id="350236" name="直接连接符 350235"/>
              <p:cNvSpPr/>
              <p:nvPr/>
            </p:nvSpPr>
            <p:spPr>
              <a:xfrm>
                <a:off x="1822" y="1908"/>
                <a:ext cx="2" cy="264"/>
              </a:xfrm>
              <a:prstGeom prst="line">
                <a:avLst/>
              </a:prstGeom>
              <a:ln w="4763" cap="rnd" cmpd="sng">
                <a:solidFill>
                  <a:srgbClr val="000000"/>
                </a:solidFill>
                <a:prstDash val="solid"/>
                <a:headEnd type="none" w="med" len="med"/>
                <a:tailEnd type="none" w="med" len="med"/>
              </a:ln>
            </p:spPr>
          </p:sp>
          <p:sp>
            <p:nvSpPr>
              <p:cNvPr id="350237" name="直接连接符 350236"/>
              <p:cNvSpPr/>
              <p:nvPr/>
            </p:nvSpPr>
            <p:spPr>
              <a:xfrm flipH="1">
                <a:off x="1824" y="2172"/>
                <a:ext cx="529" cy="1"/>
              </a:xfrm>
              <a:prstGeom prst="line">
                <a:avLst/>
              </a:prstGeom>
              <a:ln w="4763" cap="rnd" cmpd="sng">
                <a:solidFill>
                  <a:srgbClr val="000000"/>
                </a:solidFill>
                <a:prstDash val="solid"/>
                <a:headEnd type="none" w="med" len="med"/>
                <a:tailEnd type="none" w="med" len="med"/>
              </a:ln>
            </p:spPr>
          </p:sp>
          <p:sp>
            <p:nvSpPr>
              <p:cNvPr id="350238" name="直接连接符 350237"/>
              <p:cNvSpPr/>
              <p:nvPr/>
            </p:nvSpPr>
            <p:spPr>
              <a:xfrm>
                <a:off x="2834" y="2172"/>
                <a:ext cx="1301" cy="1"/>
              </a:xfrm>
              <a:prstGeom prst="line">
                <a:avLst/>
              </a:prstGeom>
              <a:ln w="4763" cap="rnd" cmpd="sng">
                <a:solidFill>
                  <a:srgbClr val="000000"/>
                </a:solidFill>
                <a:prstDash val="solid"/>
                <a:headEnd type="none" w="med" len="med"/>
                <a:tailEnd type="none" w="med" len="med"/>
              </a:ln>
            </p:spPr>
          </p:sp>
          <p:sp>
            <p:nvSpPr>
              <p:cNvPr id="350239" name="直接连接符 350238"/>
              <p:cNvSpPr/>
              <p:nvPr/>
            </p:nvSpPr>
            <p:spPr>
              <a:xfrm>
                <a:off x="4133" y="1908"/>
                <a:ext cx="2" cy="264"/>
              </a:xfrm>
              <a:prstGeom prst="line">
                <a:avLst/>
              </a:prstGeom>
              <a:ln w="4763" cap="rnd" cmpd="sng">
                <a:solidFill>
                  <a:srgbClr val="000000"/>
                </a:solidFill>
                <a:prstDash val="solid"/>
                <a:headEnd type="none" w="med" len="med"/>
                <a:tailEnd type="none" w="med" len="med"/>
              </a:ln>
            </p:spPr>
          </p:sp>
          <p:sp>
            <p:nvSpPr>
              <p:cNvPr id="350240" name="直接连接符 350239"/>
              <p:cNvSpPr/>
              <p:nvPr/>
            </p:nvSpPr>
            <p:spPr>
              <a:xfrm>
                <a:off x="3558" y="1906"/>
                <a:ext cx="1" cy="266"/>
              </a:xfrm>
              <a:prstGeom prst="line">
                <a:avLst/>
              </a:prstGeom>
              <a:ln w="4763" cap="rnd" cmpd="sng">
                <a:solidFill>
                  <a:srgbClr val="000000"/>
                </a:solidFill>
                <a:prstDash val="solid"/>
                <a:headEnd type="none" w="med" len="med"/>
                <a:tailEnd type="none" w="med" len="med"/>
              </a:ln>
            </p:spPr>
          </p:sp>
          <p:sp>
            <p:nvSpPr>
              <p:cNvPr id="350241" name="直接连接符 350240"/>
              <p:cNvSpPr/>
              <p:nvPr/>
            </p:nvSpPr>
            <p:spPr>
              <a:xfrm flipV="1">
                <a:off x="3558" y="1110"/>
                <a:ext cx="1" cy="354"/>
              </a:xfrm>
              <a:prstGeom prst="line">
                <a:avLst/>
              </a:prstGeom>
              <a:ln w="4763" cap="rnd" cmpd="sng">
                <a:solidFill>
                  <a:srgbClr val="000000"/>
                </a:solidFill>
                <a:prstDash val="solid"/>
                <a:headEnd type="none" w="med" len="med"/>
                <a:tailEnd type="none" w="med" len="med"/>
              </a:ln>
            </p:spPr>
          </p:sp>
          <p:sp>
            <p:nvSpPr>
              <p:cNvPr id="350242" name="直接连接符 350241"/>
              <p:cNvSpPr/>
              <p:nvPr/>
            </p:nvSpPr>
            <p:spPr>
              <a:xfrm flipV="1">
                <a:off x="4133" y="1110"/>
                <a:ext cx="2" cy="355"/>
              </a:xfrm>
              <a:prstGeom prst="line">
                <a:avLst/>
              </a:prstGeom>
              <a:ln w="4763" cap="rnd" cmpd="sng">
                <a:solidFill>
                  <a:srgbClr val="000000"/>
                </a:solidFill>
                <a:prstDash val="solid"/>
                <a:headEnd type="none" w="med" len="med"/>
                <a:tailEnd type="none" w="med" len="med"/>
              </a:ln>
            </p:spPr>
          </p:sp>
          <p:sp>
            <p:nvSpPr>
              <p:cNvPr id="350243" name="直接连接符 350242"/>
              <p:cNvSpPr/>
              <p:nvPr/>
            </p:nvSpPr>
            <p:spPr>
              <a:xfrm flipH="1">
                <a:off x="1824" y="578"/>
                <a:ext cx="621" cy="1"/>
              </a:xfrm>
              <a:prstGeom prst="line">
                <a:avLst/>
              </a:prstGeom>
              <a:ln w="4763" cap="rnd" cmpd="sng">
                <a:solidFill>
                  <a:srgbClr val="000000"/>
                </a:solidFill>
                <a:prstDash val="solid"/>
                <a:headEnd type="none" w="med" len="med"/>
                <a:tailEnd type="none" w="med" len="med"/>
              </a:ln>
            </p:spPr>
          </p:sp>
          <p:sp>
            <p:nvSpPr>
              <p:cNvPr id="350244" name="直接连接符 350243"/>
              <p:cNvSpPr/>
              <p:nvPr/>
            </p:nvSpPr>
            <p:spPr>
              <a:xfrm>
                <a:off x="1824" y="578"/>
                <a:ext cx="1" cy="532"/>
              </a:xfrm>
              <a:prstGeom prst="line">
                <a:avLst/>
              </a:prstGeom>
              <a:ln w="4763" cap="rnd" cmpd="sng">
                <a:solidFill>
                  <a:srgbClr val="000000"/>
                </a:solidFill>
                <a:prstDash val="solid"/>
                <a:headEnd type="none" w="med" len="med"/>
                <a:tailEnd type="none" w="med" len="med"/>
              </a:ln>
            </p:spPr>
          </p:sp>
          <p:sp>
            <p:nvSpPr>
              <p:cNvPr id="350245" name="直接连接符 350244"/>
              <p:cNvSpPr/>
              <p:nvPr/>
            </p:nvSpPr>
            <p:spPr>
              <a:xfrm>
                <a:off x="2925" y="578"/>
                <a:ext cx="633" cy="1"/>
              </a:xfrm>
              <a:prstGeom prst="line">
                <a:avLst/>
              </a:prstGeom>
              <a:ln w="4763" cap="rnd" cmpd="sng">
                <a:solidFill>
                  <a:srgbClr val="000000"/>
                </a:solidFill>
                <a:prstDash val="solid"/>
                <a:headEnd type="none" w="med" len="med"/>
                <a:tailEnd type="none" w="med" len="med"/>
              </a:ln>
            </p:spPr>
          </p:sp>
          <p:sp>
            <p:nvSpPr>
              <p:cNvPr id="350246" name="直接连接符 350245"/>
              <p:cNvSpPr/>
              <p:nvPr/>
            </p:nvSpPr>
            <p:spPr>
              <a:xfrm>
                <a:off x="3558" y="578"/>
                <a:ext cx="1" cy="532"/>
              </a:xfrm>
              <a:prstGeom prst="line">
                <a:avLst/>
              </a:prstGeom>
              <a:ln w="4763" cap="rnd" cmpd="sng">
                <a:solidFill>
                  <a:srgbClr val="000000"/>
                </a:solidFill>
                <a:prstDash val="solid"/>
                <a:headEnd type="none" w="med" len="med"/>
                <a:tailEnd type="none" w="med" len="med"/>
              </a:ln>
            </p:spPr>
          </p:sp>
          <p:sp>
            <p:nvSpPr>
              <p:cNvPr id="350248" name="矩形 350247"/>
              <p:cNvSpPr/>
              <p:nvPr/>
            </p:nvSpPr>
            <p:spPr>
              <a:xfrm>
                <a:off x="2654" y="298"/>
                <a:ext cx="56" cy="134"/>
              </a:xfrm>
              <a:prstGeom prst="rect">
                <a:avLst/>
              </a:prstGeom>
              <a:noFill/>
              <a:ln w="9525">
                <a:noFill/>
              </a:ln>
            </p:spPr>
            <p:txBody>
              <a:bodyPr wrap="none" lIns="0" tIns="0" rIns="0" bIns="0">
                <a:spAutoFit/>
              </a:bodyPr>
              <a:lstStyle/>
              <a:p>
                <a:r>
                  <a:rPr lang="en-US" altLang="zh-CN" sz="1400" b="1">
                    <a:solidFill>
                      <a:srgbClr val="000000"/>
                    </a:solidFill>
                    <a:latin typeface="Times New Roman" panose="02020603050405020304" pitchFamily="18" charset="0"/>
                  </a:rPr>
                  <a:t>6</a:t>
                </a:r>
              </a:p>
            </p:txBody>
          </p:sp>
          <p:sp>
            <p:nvSpPr>
              <p:cNvPr id="350249" name="任意多边形 350248"/>
              <p:cNvSpPr>
                <a:spLocks noEditPoints="1"/>
              </p:cNvSpPr>
              <p:nvPr/>
            </p:nvSpPr>
            <p:spPr>
              <a:xfrm>
                <a:off x="2267" y="365"/>
                <a:ext cx="77" cy="71"/>
              </a:xfrm>
              <a:custGeom>
                <a:avLst/>
                <a:gdLst/>
                <a:ahLst/>
                <a:cxnLst/>
                <a:rect l="0" t="0" r="0" b="0"/>
                <a:pathLst>
                  <a:path w="77" h="71">
                    <a:moveTo>
                      <a:pt x="0" y="36"/>
                    </a:moveTo>
                    <a:lnTo>
                      <a:pt x="77" y="36"/>
                    </a:lnTo>
                    <a:moveTo>
                      <a:pt x="38" y="0"/>
                    </a:moveTo>
                    <a:lnTo>
                      <a:pt x="38" y="71"/>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350250" name="直接连接符 350249"/>
              <p:cNvSpPr/>
              <p:nvPr/>
            </p:nvSpPr>
            <p:spPr>
              <a:xfrm>
                <a:off x="3001" y="400"/>
                <a:ext cx="75" cy="1"/>
              </a:xfrm>
              <a:prstGeom prst="line">
                <a:avLst/>
              </a:prstGeom>
              <a:ln w="14288" cap="rnd" cmpd="sng">
                <a:solidFill>
                  <a:srgbClr val="000000"/>
                </a:solidFill>
                <a:prstDash val="solid"/>
                <a:headEnd type="none" w="med" len="med"/>
                <a:tailEnd type="none" w="med" len="med"/>
              </a:ln>
            </p:spPr>
          </p:sp>
          <p:sp>
            <p:nvSpPr>
              <p:cNvPr id="350251" name="矩形 350250"/>
              <p:cNvSpPr/>
              <p:nvPr/>
            </p:nvSpPr>
            <p:spPr>
              <a:xfrm>
                <a:off x="2596" y="2299"/>
                <a:ext cx="143" cy="269"/>
              </a:xfrm>
              <a:prstGeom prst="rect">
                <a:avLst/>
              </a:prstGeom>
              <a:noFill/>
              <a:ln w="9525">
                <a:noFill/>
              </a:ln>
            </p:spPr>
            <p:txBody>
              <a:bodyPr lIns="0" tIns="0" rIns="0" bIns="0">
                <a:spAutoFit/>
              </a:bodyPr>
              <a:lstStyle/>
              <a:p>
                <a:r>
                  <a:rPr lang="en-US" altLang="zh-CN" sz="2800" b="1" i="1">
                    <a:solidFill>
                      <a:srgbClr val="000000"/>
                    </a:solidFill>
                    <a:latin typeface="Times New Roman" panose="02020603050405020304" pitchFamily="18" charset="0"/>
                  </a:rPr>
                  <a:t>u</a:t>
                </a:r>
              </a:p>
            </p:txBody>
          </p:sp>
          <p:sp>
            <p:nvSpPr>
              <p:cNvPr id="350252" name="矩形 350251"/>
              <p:cNvSpPr/>
              <p:nvPr/>
            </p:nvSpPr>
            <p:spPr>
              <a:xfrm>
                <a:off x="2792" y="2436"/>
                <a:ext cx="56" cy="134"/>
              </a:xfrm>
              <a:prstGeom prst="rect">
                <a:avLst/>
              </a:prstGeom>
              <a:noFill/>
              <a:ln w="9525">
                <a:noFill/>
              </a:ln>
            </p:spPr>
            <p:txBody>
              <a:bodyPr wrap="none" lIns="0" tIns="0" rIns="0" bIns="0">
                <a:spAutoFit/>
              </a:bodyPr>
              <a:lstStyle/>
              <a:p>
                <a:r>
                  <a:rPr lang="en-US" altLang="zh-CN" sz="1400" b="1">
                    <a:solidFill>
                      <a:srgbClr val="000000"/>
                    </a:solidFill>
                    <a:latin typeface="Times New Roman" panose="02020603050405020304" pitchFamily="18" charset="0"/>
                  </a:rPr>
                  <a:t>3</a:t>
                </a:r>
                <a:endParaRPr lang="en-US" altLang="zh-CN" sz="1400" b="1">
                  <a:latin typeface="Times New Roman" panose="02020603050405020304" pitchFamily="18" charset="0"/>
                </a:endParaRPr>
              </a:p>
            </p:txBody>
          </p:sp>
          <p:sp>
            <p:nvSpPr>
              <p:cNvPr id="350253" name="任意多边形 350252"/>
              <p:cNvSpPr>
                <a:spLocks noEditPoints="1"/>
              </p:cNvSpPr>
              <p:nvPr/>
            </p:nvSpPr>
            <p:spPr>
              <a:xfrm>
                <a:off x="2209" y="2314"/>
                <a:ext cx="77" cy="72"/>
              </a:xfrm>
              <a:custGeom>
                <a:avLst/>
                <a:gdLst/>
                <a:ahLst/>
                <a:cxnLst/>
                <a:rect l="0" t="0" r="0" b="0"/>
                <a:pathLst>
                  <a:path w="77" h="72">
                    <a:moveTo>
                      <a:pt x="0" y="36"/>
                    </a:moveTo>
                    <a:lnTo>
                      <a:pt x="77" y="36"/>
                    </a:lnTo>
                    <a:moveTo>
                      <a:pt x="39" y="0"/>
                    </a:moveTo>
                    <a:lnTo>
                      <a:pt x="39" y="72"/>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350254" name="直接连接符 350253"/>
              <p:cNvSpPr/>
              <p:nvPr/>
            </p:nvSpPr>
            <p:spPr>
              <a:xfrm>
                <a:off x="2943" y="2349"/>
                <a:ext cx="76" cy="1"/>
              </a:xfrm>
              <a:prstGeom prst="line">
                <a:avLst/>
              </a:prstGeom>
              <a:ln w="14288" cap="rnd" cmpd="sng">
                <a:solidFill>
                  <a:srgbClr val="000000"/>
                </a:solidFill>
                <a:prstDash val="solid"/>
                <a:headEnd type="none" w="med" len="med"/>
                <a:tailEnd type="none" w="med" len="med"/>
              </a:ln>
            </p:spPr>
          </p:sp>
          <p:sp>
            <p:nvSpPr>
              <p:cNvPr id="350255" name="任意多边形 350254"/>
              <p:cNvSpPr>
                <a:spLocks noEditPoints="1"/>
              </p:cNvSpPr>
              <p:nvPr/>
            </p:nvSpPr>
            <p:spPr>
              <a:xfrm>
                <a:off x="1553" y="1357"/>
                <a:ext cx="78" cy="72"/>
              </a:xfrm>
              <a:custGeom>
                <a:avLst/>
                <a:gdLst/>
                <a:ahLst/>
                <a:cxnLst/>
                <a:rect l="0" t="0" r="0" b="0"/>
                <a:pathLst>
                  <a:path w="78" h="72">
                    <a:moveTo>
                      <a:pt x="0" y="36"/>
                    </a:moveTo>
                    <a:lnTo>
                      <a:pt x="78" y="36"/>
                    </a:lnTo>
                    <a:moveTo>
                      <a:pt x="40" y="0"/>
                    </a:moveTo>
                    <a:lnTo>
                      <a:pt x="40" y="72"/>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350256" name="直接连接符 350255"/>
              <p:cNvSpPr/>
              <p:nvPr/>
            </p:nvSpPr>
            <p:spPr>
              <a:xfrm>
                <a:off x="1555" y="1995"/>
                <a:ext cx="76" cy="1"/>
              </a:xfrm>
              <a:prstGeom prst="line">
                <a:avLst/>
              </a:prstGeom>
              <a:ln w="14288" cap="rnd" cmpd="sng">
                <a:solidFill>
                  <a:srgbClr val="000000"/>
                </a:solidFill>
                <a:prstDash val="solid"/>
                <a:headEnd type="none" w="med" len="med"/>
                <a:tailEnd type="none" w="med" len="med"/>
              </a:ln>
            </p:spPr>
          </p:sp>
          <p:sp>
            <p:nvSpPr>
              <p:cNvPr id="350257" name="矩形 350256"/>
              <p:cNvSpPr/>
              <p:nvPr/>
            </p:nvSpPr>
            <p:spPr>
              <a:xfrm>
                <a:off x="1420" y="1511"/>
                <a:ext cx="112" cy="269"/>
              </a:xfrm>
              <a:prstGeom prst="rect">
                <a:avLst/>
              </a:prstGeom>
              <a:noFill/>
              <a:ln w="9525">
                <a:noFill/>
              </a:ln>
            </p:spPr>
            <p:txBody>
              <a:bodyPr lIns="0" tIns="0" rIns="0" bIns="0">
                <a:spAutoFit/>
              </a:bodyPr>
              <a:lstStyle/>
              <a:p>
                <a:r>
                  <a:rPr lang="en-US" altLang="zh-CN" sz="2800" b="1" i="1">
                    <a:solidFill>
                      <a:srgbClr val="000000"/>
                    </a:solidFill>
                    <a:latin typeface="Times New Roman" panose="02020603050405020304" pitchFamily="18" charset="0"/>
                  </a:rPr>
                  <a:t>u</a:t>
                </a:r>
                <a:endParaRPr lang="en-US" altLang="zh-CN" sz="2800" b="1">
                  <a:latin typeface="Times New Roman" panose="02020603050405020304" pitchFamily="18" charset="0"/>
                </a:endParaRPr>
              </a:p>
            </p:txBody>
          </p:sp>
          <p:sp>
            <p:nvSpPr>
              <p:cNvPr id="350258" name="矩形 350257"/>
              <p:cNvSpPr/>
              <p:nvPr/>
            </p:nvSpPr>
            <p:spPr>
              <a:xfrm>
                <a:off x="1582" y="1672"/>
                <a:ext cx="56" cy="134"/>
              </a:xfrm>
              <a:prstGeom prst="rect">
                <a:avLst/>
              </a:prstGeom>
              <a:noFill/>
              <a:ln w="9525">
                <a:noFill/>
              </a:ln>
            </p:spPr>
            <p:txBody>
              <a:bodyPr wrap="none" lIns="0" tIns="0" rIns="0" bIns="0">
                <a:spAutoFit/>
              </a:bodyPr>
              <a:lstStyle/>
              <a:p>
                <a:r>
                  <a:rPr lang="en-US" altLang="zh-CN" sz="1400" b="1">
                    <a:solidFill>
                      <a:srgbClr val="000000"/>
                    </a:solidFill>
                    <a:latin typeface="Times New Roman" panose="02020603050405020304" pitchFamily="18" charset="0"/>
                  </a:rPr>
                  <a:t>4</a:t>
                </a:r>
                <a:endParaRPr lang="en-US" altLang="zh-CN" sz="1400" b="1">
                  <a:latin typeface="Times New Roman" panose="02020603050405020304" pitchFamily="18" charset="0"/>
                </a:endParaRPr>
              </a:p>
            </p:txBody>
          </p:sp>
          <p:sp>
            <p:nvSpPr>
              <p:cNvPr id="350259" name="任意多边形 350258"/>
              <p:cNvSpPr>
                <a:spLocks noEditPoints="1"/>
              </p:cNvSpPr>
              <p:nvPr/>
            </p:nvSpPr>
            <p:spPr>
              <a:xfrm>
                <a:off x="3287" y="1375"/>
                <a:ext cx="77" cy="72"/>
              </a:xfrm>
              <a:custGeom>
                <a:avLst/>
                <a:gdLst/>
                <a:ahLst/>
                <a:cxnLst/>
                <a:rect l="0" t="0" r="0" b="0"/>
                <a:pathLst>
                  <a:path w="77" h="72">
                    <a:moveTo>
                      <a:pt x="0" y="36"/>
                    </a:moveTo>
                    <a:lnTo>
                      <a:pt x="77" y="36"/>
                    </a:lnTo>
                    <a:moveTo>
                      <a:pt x="39" y="0"/>
                    </a:moveTo>
                    <a:lnTo>
                      <a:pt x="39" y="72"/>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350260" name="直接连接符 350259"/>
              <p:cNvSpPr/>
              <p:nvPr/>
            </p:nvSpPr>
            <p:spPr>
              <a:xfrm>
                <a:off x="3289" y="2014"/>
                <a:ext cx="75" cy="1"/>
              </a:xfrm>
              <a:prstGeom prst="line">
                <a:avLst/>
              </a:prstGeom>
              <a:ln w="14288" cap="rnd" cmpd="sng">
                <a:solidFill>
                  <a:srgbClr val="000000"/>
                </a:solidFill>
                <a:prstDash val="solid"/>
                <a:headEnd type="none" w="med" len="med"/>
                <a:tailEnd type="none" w="med" len="med"/>
              </a:ln>
            </p:spPr>
          </p:sp>
          <p:sp>
            <p:nvSpPr>
              <p:cNvPr id="350261" name="矩形 350260"/>
              <p:cNvSpPr/>
              <p:nvPr/>
            </p:nvSpPr>
            <p:spPr>
              <a:xfrm>
                <a:off x="3045" y="1609"/>
                <a:ext cx="60" cy="269"/>
              </a:xfrm>
              <a:prstGeom prst="rect">
                <a:avLst/>
              </a:prstGeom>
              <a:noFill/>
              <a:ln w="9525">
                <a:noFill/>
              </a:ln>
            </p:spPr>
            <p:txBody>
              <a:bodyPr lIns="0" tIns="0" rIns="0" bIns="0">
                <a:spAutoFit/>
              </a:bodyPr>
              <a:lstStyle/>
              <a:p>
                <a:r>
                  <a:rPr lang="en-US" altLang="zh-CN" sz="2800" b="1" i="1">
                    <a:solidFill>
                      <a:srgbClr val="000000"/>
                    </a:solidFill>
                    <a:latin typeface="Times New Roman" panose="02020603050405020304" pitchFamily="18" charset="0"/>
                  </a:rPr>
                  <a:t>u</a:t>
                </a:r>
              </a:p>
            </p:txBody>
          </p:sp>
          <p:sp>
            <p:nvSpPr>
              <p:cNvPr id="350262" name="矩形 350261"/>
              <p:cNvSpPr/>
              <p:nvPr/>
            </p:nvSpPr>
            <p:spPr>
              <a:xfrm>
                <a:off x="3224" y="1766"/>
                <a:ext cx="56" cy="134"/>
              </a:xfrm>
              <a:prstGeom prst="rect">
                <a:avLst/>
              </a:prstGeom>
              <a:noFill/>
              <a:ln w="9525">
                <a:noFill/>
              </a:ln>
            </p:spPr>
            <p:txBody>
              <a:bodyPr wrap="none" lIns="0" tIns="0" rIns="0" bIns="0">
                <a:spAutoFit/>
              </a:bodyPr>
              <a:lstStyle/>
              <a:p>
                <a:r>
                  <a:rPr lang="en-US" altLang="zh-CN" sz="1400" b="1">
                    <a:solidFill>
                      <a:srgbClr val="000000"/>
                    </a:solidFill>
                    <a:latin typeface="Times New Roman" panose="02020603050405020304" pitchFamily="18" charset="0"/>
                  </a:rPr>
                  <a:t>2</a:t>
                </a:r>
              </a:p>
            </p:txBody>
          </p:sp>
          <p:sp>
            <p:nvSpPr>
              <p:cNvPr id="350263" name="任意多边形 350262"/>
              <p:cNvSpPr>
                <a:spLocks noEditPoints="1"/>
              </p:cNvSpPr>
              <p:nvPr/>
            </p:nvSpPr>
            <p:spPr>
              <a:xfrm>
                <a:off x="4366" y="1375"/>
                <a:ext cx="77" cy="72"/>
              </a:xfrm>
              <a:custGeom>
                <a:avLst/>
                <a:gdLst/>
                <a:ahLst/>
                <a:cxnLst/>
                <a:rect l="0" t="0" r="0" b="0"/>
                <a:pathLst>
                  <a:path w="77" h="72">
                    <a:moveTo>
                      <a:pt x="0" y="36"/>
                    </a:moveTo>
                    <a:lnTo>
                      <a:pt x="77" y="36"/>
                    </a:lnTo>
                    <a:moveTo>
                      <a:pt x="38" y="0"/>
                    </a:moveTo>
                    <a:lnTo>
                      <a:pt x="38" y="72"/>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350264" name="直接连接符 350263"/>
              <p:cNvSpPr/>
              <p:nvPr/>
            </p:nvSpPr>
            <p:spPr>
              <a:xfrm>
                <a:off x="4367" y="2014"/>
                <a:ext cx="76" cy="1"/>
              </a:xfrm>
              <a:prstGeom prst="line">
                <a:avLst/>
              </a:prstGeom>
              <a:ln w="14288" cap="rnd" cmpd="sng">
                <a:solidFill>
                  <a:srgbClr val="000000"/>
                </a:solidFill>
                <a:prstDash val="solid"/>
                <a:headEnd type="none" w="med" len="med"/>
                <a:tailEnd type="none" w="med" len="med"/>
              </a:ln>
            </p:spPr>
          </p:sp>
          <p:sp>
            <p:nvSpPr>
              <p:cNvPr id="350265" name="矩形 350264"/>
              <p:cNvSpPr/>
              <p:nvPr/>
            </p:nvSpPr>
            <p:spPr>
              <a:xfrm>
                <a:off x="4301" y="1537"/>
                <a:ext cx="323" cy="269"/>
              </a:xfrm>
              <a:prstGeom prst="rect">
                <a:avLst/>
              </a:prstGeom>
              <a:noFill/>
              <a:ln w="9525">
                <a:noFill/>
              </a:ln>
            </p:spPr>
            <p:txBody>
              <a:bodyPr lIns="0" tIns="0" rIns="0" bIns="0">
                <a:spAutoFit/>
              </a:bodyPr>
              <a:lstStyle/>
              <a:p>
                <a:r>
                  <a:rPr lang="en-US" altLang="zh-CN" sz="2800" b="1" i="1">
                    <a:solidFill>
                      <a:srgbClr val="000000"/>
                    </a:solidFill>
                    <a:latin typeface="Times New Roman" panose="02020603050405020304" pitchFamily="18" charset="0"/>
                  </a:rPr>
                  <a:t>u</a:t>
                </a:r>
              </a:p>
            </p:txBody>
          </p:sp>
          <p:sp>
            <p:nvSpPr>
              <p:cNvPr id="350266" name="矩形 350265"/>
              <p:cNvSpPr/>
              <p:nvPr/>
            </p:nvSpPr>
            <p:spPr>
              <a:xfrm>
                <a:off x="4451" y="1660"/>
                <a:ext cx="56" cy="134"/>
              </a:xfrm>
              <a:prstGeom prst="rect">
                <a:avLst/>
              </a:prstGeom>
              <a:noFill/>
              <a:ln w="9525">
                <a:noFill/>
              </a:ln>
            </p:spPr>
            <p:txBody>
              <a:bodyPr wrap="none" lIns="0" tIns="0" rIns="0" bIns="0">
                <a:spAutoFit/>
              </a:bodyPr>
              <a:lstStyle/>
              <a:p>
                <a:r>
                  <a:rPr lang="en-US" altLang="zh-CN" sz="1400" b="1">
                    <a:solidFill>
                      <a:srgbClr val="000000"/>
                    </a:solidFill>
                    <a:latin typeface="Times New Roman" panose="02020603050405020304" pitchFamily="18" charset="0"/>
                  </a:rPr>
                  <a:t>5</a:t>
                </a:r>
                <a:endParaRPr lang="en-US" altLang="zh-CN" sz="1400" b="1">
                  <a:latin typeface="Times New Roman" panose="02020603050405020304" pitchFamily="18" charset="0"/>
                </a:endParaRPr>
              </a:p>
            </p:txBody>
          </p:sp>
          <p:sp>
            <p:nvSpPr>
              <p:cNvPr id="350267" name="矩形 350266"/>
              <p:cNvSpPr/>
              <p:nvPr/>
            </p:nvSpPr>
            <p:spPr>
              <a:xfrm>
                <a:off x="3996" y="1465"/>
                <a:ext cx="275" cy="443"/>
              </a:xfrm>
              <a:prstGeom prst="rect">
                <a:avLst/>
              </a:prstGeom>
              <a:solidFill>
                <a:srgbClr val="FFFFFF"/>
              </a:solidFill>
              <a:ln w="9525">
                <a:noFill/>
              </a:ln>
            </p:spPr>
            <p:txBody>
              <a:bodyPr/>
              <a:lstStyle/>
              <a:p>
                <a:endParaRPr lang="zh-CN" altLang="en-US"/>
              </a:p>
            </p:txBody>
          </p:sp>
          <p:sp>
            <p:nvSpPr>
              <p:cNvPr id="350268" name="矩形 350267"/>
              <p:cNvSpPr/>
              <p:nvPr/>
            </p:nvSpPr>
            <p:spPr>
              <a:xfrm>
                <a:off x="3996" y="1465"/>
                <a:ext cx="275" cy="443"/>
              </a:xfrm>
              <a:prstGeom prst="rect">
                <a:avLst/>
              </a:prstGeom>
              <a:solidFill>
                <a:schemeClr val="accent1"/>
              </a:solidFill>
              <a:ln w="25400" cap="rnd" cmpd="sng">
                <a:solidFill>
                  <a:srgbClr val="000000"/>
                </a:solidFill>
                <a:prstDash val="solid"/>
                <a:round/>
                <a:headEnd type="none" w="med" len="med"/>
                <a:tailEnd type="none" w="med" len="med"/>
              </a:ln>
            </p:spPr>
            <p:txBody>
              <a:bodyPr/>
              <a:lstStyle/>
              <a:p>
                <a:endParaRPr lang="zh-CN" altLang="en-US"/>
              </a:p>
            </p:txBody>
          </p:sp>
          <p:sp>
            <p:nvSpPr>
              <p:cNvPr id="350269" name="矩形 350268"/>
              <p:cNvSpPr/>
              <p:nvPr/>
            </p:nvSpPr>
            <p:spPr>
              <a:xfrm>
                <a:off x="4100" y="1630"/>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5</a:t>
                </a:r>
              </a:p>
            </p:txBody>
          </p:sp>
          <p:sp>
            <p:nvSpPr>
              <p:cNvPr id="350270" name="矩形 350269"/>
              <p:cNvSpPr/>
              <p:nvPr/>
            </p:nvSpPr>
            <p:spPr>
              <a:xfrm>
                <a:off x="1685" y="1465"/>
                <a:ext cx="275" cy="443"/>
              </a:xfrm>
              <a:prstGeom prst="rect">
                <a:avLst/>
              </a:prstGeom>
              <a:solidFill>
                <a:srgbClr val="FFFFFF"/>
              </a:solidFill>
              <a:ln w="9525">
                <a:noFill/>
              </a:ln>
            </p:spPr>
            <p:txBody>
              <a:bodyPr/>
              <a:lstStyle/>
              <a:p>
                <a:endParaRPr lang="zh-CN" altLang="en-US"/>
              </a:p>
            </p:txBody>
          </p:sp>
          <p:sp>
            <p:nvSpPr>
              <p:cNvPr id="350271" name="矩形 350270"/>
              <p:cNvSpPr/>
              <p:nvPr/>
            </p:nvSpPr>
            <p:spPr>
              <a:xfrm>
                <a:off x="1685" y="1465"/>
                <a:ext cx="275" cy="443"/>
              </a:xfrm>
              <a:prstGeom prst="rect">
                <a:avLst/>
              </a:prstGeom>
              <a:solidFill>
                <a:schemeClr val="accent1"/>
              </a:solidFill>
              <a:ln w="25400" cap="rnd" cmpd="sng">
                <a:solidFill>
                  <a:srgbClr val="000000"/>
                </a:solidFill>
                <a:prstDash val="solid"/>
                <a:round/>
                <a:headEnd type="none" w="med" len="med"/>
                <a:tailEnd type="none" w="med" len="med"/>
              </a:ln>
            </p:spPr>
            <p:txBody>
              <a:bodyPr/>
              <a:lstStyle/>
              <a:p>
                <a:endParaRPr lang="zh-CN" altLang="en-US"/>
              </a:p>
            </p:txBody>
          </p:sp>
          <p:sp>
            <p:nvSpPr>
              <p:cNvPr id="350272" name="矩形 350271"/>
              <p:cNvSpPr/>
              <p:nvPr/>
            </p:nvSpPr>
            <p:spPr>
              <a:xfrm>
                <a:off x="1792" y="1630"/>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4</a:t>
                </a:r>
              </a:p>
            </p:txBody>
          </p:sp>
          <p:sp>
            <p:nvSpPr>
              <p:cNvPr id="350273" name="任意多边形 350272"/>
              <p:cNvSpPr/>
              <p:nvPr/>
            </p:nvSpPr>
            <p:spPr>
              <a:xfrm>
                <a:off x="3538" y="1092"/>
                <a:ext cx="38" cy="35"/>
              </a:xfrm>
              <a:custGeom>
                <a:avLst/>
                <a:gdLst/>
                <a:ahLst/>
                <a:cxnLst/>
                <a:rect l="0" t="0" r="0" b="0"/>
                <a:pathLst>
                  <a:path w="53" h="53">
                    <a:moveTo>
                      <a:pt x="0" y="27"/>
                    </a:moveTo>
                    <a:cubicBezTo>
                      <a:pt x="0" y="12"/>
                      <a:pt x="12" y="0"/>
                      <a:pt x="27" y="0"/>
                    </a:cubicBezTo>
                    <a:cubicBezTo>
                      <a:pt x="41" y="0"/>
                      <a:pt x="53" y="12"/>
                      <a:pt x="53" y="27"/>
                    </a:cubicBezTo>
                    <a:cubicBezTo>
                      <a:pt x="53" y="27"/>
                      <a:pt x="53" y="27"/>
                      <a:pt x="53" y="27"/>
                    </a:cubicBezTo>
                    <a:cubicBezTo>
                      <a:pt x="53" y="41"/>
                      <a:pt x="41" y="53"/>
                      <a:pt x="27" y="53"/>
                    </a:cubicBezTo>
                    <a:cubicBezTo>
                      <a:pt x="12" y="53"/>
                      <a:pt x="0" y="41"/>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350274" name="任意多边形 350273"/>
              <p:cNvSpPr/>
              <p:nvPr/>
            </p:nvSpPr>
            <p:spPr>
              <a:xfrm>
                <a:off x="1805" y="1092"/>
                <a:ext cx="38" cy="35"/>
              </a:xfrm>
              <a:custGeom>
                <a:avLst/>
                <a:gdLst/>
                <a:ahLst/>
                <a:cxnLst/>
                <a:rect l="0" t="0" r="0" b="0"/>
                <a:pathLst>
                  <a:path w="53" h="53">
                    <a:moveTo>
                      <a:pt x="0" y="27"/>
                    </a:moveTo>
                    <a:cubicBezTo>
                      <a:pt x="0" y="12"/>
                      <a:pt x="12" y="0"/>
                      <a:pt x="26" y="0"/>
                    </a:cubicBezTo>
                    <a:cubicBezTo>
                      <a:pt x="41" y="0"/>
                      <a:pt x="53" y="12"/>
                      <a:pt x="53" y="27"/>
                    </a:cubicBezTo>
                    <a:cubicBezTo>
                      <a:pt x="53" y="27"/>
                      <a:pt x="53" y="27"/>
                      <a:pt x="53" y="27"/>
                    </a:cubicBezTo>
                    <a:cubicBezTo>
                      <a:pt x="53" y="41"/>
                      <a:pt x="41" y="53"/>
                      <a:pt x="26" y="53"/>
                    </a:cubicBezTo>
                    <a:cubicBezTo>
                      <a:pt x="12" y="53"/>
                      <a:pt x="0" y="41"/>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350275" name="任意多边形 350274"/>
              <p:cNvSpPr/>
              <p:nvPr/>
            </p:nvSpPr>
            <p:spPr>
              <a:xfrm>
                <a:off x="3538" y="2155"/>
                <a:ext cx="38" cy="35"/>
              </a:xfrm>
              <a:custGeom>
                <a:avLst/>
                <a:gdLst/>
                <a:ahLst/>
                <a:cxnLst/>
                <a:rect l="0" t="0" r="0" b="0"/>
                <a:pathLst>
                  <a:path w="53" h="53">
                    <a:moveTo>
                      <a:pt x="0" y="26"/>
                    </a:moveTo>
                    <a:cubicBezTo>
                      <a:pt x="0" y="12"/>
                      <a:pt x="12" y="0"/>
                      <a:pt x="27" y="0"/>
                    </a:cubicBezTo>
                    <a:cubicBezTo>
                      <a:pt x="41" y="0"/>
                      <a:pt x="53" y="12"/>
                      <a:pt x="53" y="26"/>
                    </a:cubicBezTo>
                    <a:cubicBezTo>
                      <a:pt x="53" y="26"/>
                      <a:pt x="53" y="26"/>
                      <a:pt x="53" y="26"/>
                    </a:cubicBezTo>
                    <a:cubicBezTo>
                      <a:pt x="53" y="41"/>
                      <a:pt x="41" y="53"/>
                      <a:pt x="27" y="53"/>
                    </a:cubicBezTo>
                    <a:cubicBezTo>
                      <a:pt x="12"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350276" name="任意多边形 350275"/>
              <p:cNvSpPr/>
              <p:nvPr/>
            </p:nvSpPr>
            <p:spPr>
              <a:xfrm>
                <a:off x="1805" y="2155"/>
                <a:ext cx="38" cy="35"/>
              </a:xfrm>
              <a:custGeom>
                <a:avLst/>
                <a:gdLst/>
                <a:ahLst/>
                <a:cxnLst/>
                <a:rect l="0" t="0" r="0" b="0"/>
                <a:pathLst>
                  <a:path w="53" h="53">
                    <a:moveTo>
                      <a:pt x="0" y="26"/>
                    </a:moveTo>
                    <a:cubicBezTo>
                      <a:pt x="0" y="12"/>
                      <a:pt x="12" y="0"/>
                      <a:pt x="26" y="0"/>
                    </a:cubicBezTo>
                    <a:cubicBezTo>
                      <a:pt x="41" y="0"/>
                      <a:pt x="53" y="12"/>
                      <a:pt x="53" y="26"/>
                    </a:cubicBezTo>
                    <a:cubicBezTo>
                      <a:pt x="53" y="26"/>
                      <a:pt x="53" y="26"/>
                      <a:pt x="53" y="26"/>
                    </a:cubicBezTo>
                    <a:cubicBezTo>
                      <a:pt x="53" y="41"/>
                      <a:pt x="41" y="53"/>
                      <a:pt x="26" y="53"/>
                    </a:cubicBezTo>
                    <a:cubicBezTo>
                      <a:pt x="12"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350277" name="任意多边形 350276"/>
              <p:cNvSpPr/>
              <p:nvPr/>
            </p:nvSpPr>
            <p:spPr>
              <a:xfrm>
                <a:off x="3589" y="926"/>
                <a:ext cx="168" cy="154"/>
              </a:xfrm>
              <a:custGeom>
                <a:avLst/>
                <a:gdLst/>
                <a:ahLst/>
                <a:cxnLst/>
                <a:rect l="0" t="0" r="0" b="0"/>
                <a:pathLst>
                  <a:path w="231" h="233">
                    <a:moveTo>
                      <a:pt x="0" y="116"/>
                    </a:moveTo>
                    <a:cubicBezTo>
                      <a:pt x="0" y="52"/>
                      <a:pt x="51" y="0"/>
                      <a:pt x="115" y="0"/>
                    </a:cubicBezTo>
                    <a:cubicBezTo>
                      <a:pt x="179" y="0"/>
                      <a:pt x="231" y="52"/>
                      <a:pt x="231" y="116"/>
                    </a:cubicBezTo>
                    <a:cubicBezTo>
                      <a:pt x="231" y="116"/>
                      <a:pt x="231" y="116"/>
                      <a:pt x="231" y="116"/>
                    </a:cubicBezTo>
                    <a:cubicBezTo>
                      <a:pt x="231" y="181"/>
                      <a:pt x="179" y="233"/>
                      <a:pt x="115" y="233"/>
                    </a:cubicBezTo>
                    <a:cubicBezTo>
                      <a:pt x="51" y="233"/>
                      <a:pt x="0" y="181"/>
                      <a:pt x="0" y="116"/>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350278" name="任意多边形 350277"/>
              <p:cNvSpPr/>
              <p:nvPr/>
            </p:nvSpPr>
            <p:spPr>
              <a:xfrm>
                <a:off x="3589" y="926"/>
                <a:ext cx="168" cy="154"/>
              </a:xfrm>
              <a:custGeom>
                <a:avLst/>
                <a:gdLst/>
                <a:ahLst/>
                <a:cxnLst/>
                <a:rect l="0" t="0" r="0" b="0"/>
                <a:pathLst>
                  <a:path w="168" h="154">
                    <a:moveTo>
                      <a:pt x="0" y="77"/>
                    </a:moveTo>
                    <a:cubicBezTo>
                      <a:pt x="0" y="34"/>
                      <a:pt x="37" y="0"/>
                      <a:pt x="84" y="0"/>
                    </a:cubicBezTo>
                    <a:cubicBezTo>
                      <a:pt x="130" y="0"/>
                      <a:pt x="168" y="34"/>
                      <a:pt x="168" y="77"/>
                    </a:cubicBezTo>
                    <a:cubicBezTo>
                      <a:pt x="168" y="77"/>
                      <a:pt x="168" y="77"/>
                      <a:pt x="168" y="77"/>
                    </a:cubicBezTo>
                    <a:cubicBezTo>
                      <a:pt x="168" y="120"/>
                      <a:pt x="130" y="154"/>
                      <a:pt x="84" y="154"/>
                    </a:cubicBezTo>
                    <a:cubicBezTo>
                      <a:pt x="37" y="154"/>
                      <a:pt x="0" y="120"/>
                      <a:pt x="0" y="77"/>
                    </a:cubicBezTo>
                  </a:path>
                </a:pathLst>
              </a:custGeom>
              <a:solidFill>
                <a:srgbClr val="FF0000">
                  <a:alpha val="100000"/>
                </a:srgbClr>
              </a:solidFill>
              <a:ln w="4826" cap="rnd" cmpd="sng">
                <a:solidFill>
                  <a:srgbClr val="000000"/>
                </a:solidFill>
                <a:prstDash val="solid"/>
                <a:round/>
                <a:headEnd type="none" w="med" len="med"/>
                <a:tailEnd type="none" w="med" len="med"/>
              </a:ln>
            </p:spPr>
            <p:txBody>
              <a:bodyPr/>
              <a:lstStyle/>
              <a:p>
                <a:endParaRPr lang="zh-CN" altLang="en-US"/>
              </a:p>
            </p:txBody>
          </p:sp>
          <p:sp>
            <p:nvSpPr>
              <p:cNvPr id="350279" name="矩形 350278"/>
              <p:cNvSpPr/>
              <p:nvPr/>
            </p:nvSpPr>
            <p:spPr>
              <a:xfrm>
                <a:off x="3659" y="940"/>
                <a:ext cx="60" cy="144"/>
              </a:xfrm>
              <a:prstGeom prst="rect">
                <a:avLst/>
              </a:prstGeom>
              <a:noFill/>
              <a:ln w="9525">
                <a:noFill/>
              </a:ln>
            </p:spPr>
            <p:txBody>
              <a:bodyPr wrap="none" lIns="0" tIns="0" rIns="0" bIns="0">
                <a:spAutoFit/>
              </a:bodyPr>
              <a:lstStyle/>
              <a:p>
                <a:r>
                  <a:rPr lang="en-US" altLang="zh-CN" sz="1500">
                    <a:solidFill>
                      <a:srgbClr val="000000"/>
                    </a:solidFill>
                    <a:latin typeface="宋体" panose="02010600030101010101" pitchFamily="2" charset="-122"/>
                  </a:rPr>
                  <a:t>1</a:t>
                </a:r>
                <a:endParaRPr lang="en-US" altLang="zh-CN" b="1">
                  <a:latin typeface="Times New Roman" panose="02020603050405020304" pitchFamily="18" charset="0"/>
                </a:endParaRPr>
              </a:p>
            </p:txBody>
          </p:sp>
          <p:sp>
            <p:nvSpPr>
              <p:cNvPr id="350280" name="任意多边形 350279"/>
              <p:cNvSpPr/>
              <p:nvPr/>
            </p:nvSpPr>
            <p:spPr>
              <a:xfrm>
                <a:off x="3473" y="2237"/>
                <a:ext cx="168" cy="155"/>
              </a:xfrm>
              <a:custGeom>
                <a:avLst/>
                <a:gdLst/>
                <a:ahLst/>
                <a:cxnLst/>
                <a:rect l="0" t="0" r="0" b="0"/>
                <a:pathLst>
                  <a:path w="231" h="234">
                    <a:moveTo>
                      <a:pt x="0" y="117"/>
                    </a:moveTo>
                    <a:cubicBezTo>
                      <a:pt x="0" y="53"/>
                      <a:pt x="52" y="0"/>
                      <a:pt x="116" y="0"/>
                    </a:cubicBezTo>
                    <a:cubicBezTo>
                      <a:pt x="179" y="0"/>
                      <a:pt x="231" y="53"/>
                      <a:pt x="231" y="117"/>
                    </a:cubicBezTo>
                    <a:cubicBezTo>
                      <a:pt x="231" y="117"/>
                      <a:pt x="231" y="117"/>
                      <a:pt x="231" y="117"/>
                    </a:cubicBezTo>
                    <a:cubicBezTo>
                      <a:pt x="231" y="182"/>
                      <a:pt x="179" y="234"/>
                      <a:pt x="116" y="234"/>
                    </a:cubicBezTo>
                    <a:cubicBezTo>
                      <a:pt x="52" y="234"/>
                      <a:pt x="0" y="182"/>
                      <a:pt x="0" y="11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350281" name="任意多边形 350280"/>
              <p:cNvSpPr/>
              <p:nvPr/>
            </p:nvSpPr>
            <p:spPr>
              <a:xfrm>
                <a:off x="3473" y="2237"/>
                <a:ext cx="168" cy="155"/>
              </a:xfrm>
              <a:custGeom>
                <a:avLst/>
                <a:gdLst/>
                <a:ahLst/>
                <a:cxnLst/>
                <a:rect l="0" t="0" r="0" b="0"/>
                <a:pathLst>
                  <a:path w="168" h="155">
                    <a:moveTo>
                      <a:pt x="0" y="77"/>
                    </a:moveTo>
                    <a:cubicBezTo>
                      <a:pt x="0" y="35"/>
                      <a:pt x="38" y="0"/>
                      <a:pt x="85" y="0"/>
                    </a:cubicBezTo>
                    <a:cubicBezTo>
                      <a:pt x="130" y="0"/>
                      <a:pt x="168" y="35"/>
                      <a:pt x="168" y="77"/>
                    </a:cubicBezTo>
                    <a:cubicBezTo>
                      <a:pt x="168" y="77"/>
                      <a:pt x="168" y="77"/>
                      <a:pt x="168" y="77"/>
                    </a:cubicBezTo>
                    <a:cubicBezTo>
                      <a:pt x="168" y="120"/>
                      <a:pt x="130" y="155"/>
                      <a:pt x="85" y="155"/>
                    </a:cubicBezTo>
                    <a:cubicBezTo>
                      <a:pt x="38" y="155"/>
                      <a:pt x="0" y="120"/>
                      <a:pt x="0" y="77"/>
                    </a:cubicBezTo>
                  </a:path>
                </a:pathLst>
              </a:custGeom>
              <a:solidFill>
                <a:srgbClr val="FF0000">
                  <a:alpha val="100000"/>
                </a:srgbClr>
              </a:solidFill>
              <a:ln w="4826" cap="rnd" cmpd="sng">
                <a:solidFill>
                  <a:srgbClr val="000000"/>
                </a:solidFill>
                <a:prstDash val="solid"/>
                <a:round/>
                <a:headEnd type="none" w="med" len="med"/>
                <a:tailEnd type="none" w="med" len="med"/>
              </a:ln>
            </p:spPr>
            <p:txBody>
              <a:bodyPr/>
              <a:lstStyle/>
              <a:p>
                <a:endParaRPr lang="zh-CN" altLang="en-US"/>
              </a:p>
            </p:txBody>
          </p:sp>
          <p:sp>
            <p:nvSpPr>
              <p:cNvPr id="350282" name="矩形 350281"/>
              <p:cNvSpPr/>
              <p:nvPr/>
            </p:nvSpPr>
            <p:spPr>
              <a:xfrm>
                <a:off x="3541" y="2244"/>
                <a:ext cx="60" cy="144"/>
              </a:xfrm>
              <a:prstGeom prst="rect">
                <a:avLst/>
              </a:prstGeom>
              <a:noFill/>
              <a:ln w="9525">
                <a:noFill/>
              </a:ln>
            </p:spPr>
            <p:txBody>
              <a:bodyPr wrap="none" lIns="0" tIns="0" rIns="0" bIns="0">
                <a:spAutoFit/>
              </a:bodyPr>
              <a:lstStyle/>
              <a:p>
                <a:r>
                  <a:rPr lang="en-US" altLang="zh-CN" sz="1500">
                    <a:solidFill>
                      <a:srgbClr val="000000"/>
                    </a:solidFill>
                    <a:latin typeface="宋体" panose="02010600030101010101" pitchFamily="2" charset="-122"/>
                  </a:rPr>
                  <a:t>2</a:t>
                </a:r>
                <a:endParaRPr lang="en-US" altLang="zh-CN" b="1">
                  <a:latin typeface="Times New Roman" panose="02020603050405020304" pitchFamily="18" charset="0"/>
                </a:endParaRPr>
              </a:p>
            </p:txBody>
          </p:sp>
          <p:sp>
            <p:nvSpPr>
              <p:cNvPr id="350283" name="任意多边形 350282"/>
              <p:cNvSpPr/>
              <p:nvPr/>
            </p:nvSpPr>
            <p:spPr>
              <a:xfrm>
                <a:off x="1740" y="2237"/>
                <a:ext cx="168" cy="155"/>
              </a:xfrm>
              <a:custGeom>
                <a:avLst/>
                <a:gdLst/>
                <a:ahLst/>
                <a:cxnLst/>
                <a:rect l="0" t="0" r="0" b="0"/>
                <a:pathLst>
                  <a:path w="231" h="234">
                    <a:moveTo>
                      <a:pt x="0" y="117"/>
                    </a:moveTo>
                    <a:cubicBezTo>
                      <a:pt x="0" y="53"/>
                      <a:pt x="51" y="0"/>
                      <a:pt x="115" y="0"/>
                    </a:cubicBezTo>
                    <a:cubicBezTo>
                      <a:pt x="179" y="0"/>
                      <a:pt x="231" y="53"/>
                      <a:pt x="231" y="117"/>
                    </a:cubicBezTo>
                    <a:cubicBezTo>
                      <a:pt x="231" y="117"/>
                      <a:pt x="231" y="117"/>
                      <a:pt x="231" y="117"/>
                    </a:cubicBezTo>
                    <a:cubicBezTo>
                      <a:pt x="231" y="182"/>
                      <a:pt x="179" y="234"/>
                      <a:pt x="115" y="234"/>
                    </a:cubicBezTo>
                    <a:cubicBezTo>
                      <a:pt x="51" y="234"/>
                      <a:pt x="0" y="182"/>
                      <a:pt x="0" y="11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350284" name="任意多边形 350283"/>
              <p:cNvSpPr/>
              <p:nvPr/>
            </p:nvSpPr>
            <p:spPr>
              <a:xfrm>
                <a:off x="1740" y="2237"/>
                <a:ext cx="168" cy="155"/>
              </a:xfrm>
              <a:custGeom>
                <a:avLst/>
                <a:gdLst/>
                <a:ahLst/>
                <a:cxnLst/>
                <a:rect l="0" t="0" r="0" b="0"/>
                <a:pathLst>
                  <a:path w="168" h="155">
                    <a:moveTo>
                      <a:pt x="0" y="77"/>
                    </a:moveTo>
                    <a:cubicBezTo>
                      <a:pt x="0" y="35"/>
                      <a:pt x="37" y="0"/>
                      <a:pt x="84" y="0"/>
                    </a:cubicBezTo>
                    <a:cubicBezTo>
                      <a:pt x="130" y="0"/>
                      <a:pt x="168" y="35"/>
                      <a:pt x="168" y="77"/>
                    </a:cubicBezTo>
                    <a:cubicBezTo>
                      <a:pt x="168" y="77"/>
                      <a:pt x="168" y="77"/>
                      <a:pt x="168" y="77"/>
                    </a:cubicBezTo>
                    <a:cubicBezTo>
                      <a:pt x="168" y="120"/>
                      <a:pt x="130" y="155"/>
                      <a:pt x="84" y="155"/>
                    </a:cubicBezTo>
                    <a:cubicBezTo>
                      <a:pt x="37" y="155"/>
                      <a:pt x="0" y="120"/>
                      <a:pt x="0" y="77"/>
                    </a:cubicBezTo>
                  </a:path>
                </a:pathLst>
              </a:custGeom>
              <a:solidFill>
                <a:srgbClr val="FF0000">
                  <a:alpha val="100000"/>
                </a:srgbClr>
              </a:solidFill>
              <a:ln w="4826" cap="rnd" cmpd="sng">
                <a:solidFill>
                  <a:srgbClr val="000000"/>
                </a:solidFill>
                <a:prstDash val="solid"/>
                <a:round/>
                <a:headEnd type="none" w="med" len="med"/>
                <a:tailEnd type="none" w="med" len="med"/>
              </a:ln>
            </p:spPr>
            <p:txBody>
              <a:bodyPr/>
              <a:lstStyle/>
              <a:p>
                <a:endParaRPr lang="zh-CN" altLang="en-US"/>
              </a:p>
            </p:txBody>
          </p:sp>
          <p:sp>
            <p:nvSpPr>
              <p:cNvPr id="350285" name="矩形 350284"/>
              <p:cNvSpPr/>
              <p:nvPr/>
            </p:nvSpPr>
            <p:spPr>
              <a:xfrm>
                <a:off x="1815" y="2244"/>
                <a:ext cx="60" cy="144"/>
              </a:xfrm>
              <a:prstGeom prst="rect">
                <a:avLst/>
              </a:prstGeom>
              <a:noFill/>
              <a:ln w="9525">
                <a:noFill/>
              </a:ln>
            </p:spPr>
            <p:txBody>
              <a:bodyPr wrap="none" lIns="0" tIns="0" rIns="0" bIns="0">
                <a:spAutoFit/>
              </a:bodyPr>
              <a:lstStyle/>
              <a:p>
                <a:r>
                  <a:rPr lang="en-US" altLang="zh-CN" sz="1500">
                    <a:solidFill>
                      <a:srgbClr val="000000"/>
                    </a:solidFill>
                    <a:latin typeface="宋体" panose="02010600030101010101" pitchFamily="2" charset="-122"/>
                  </a:rPr>
                  <a:t>3</a:t>
                </a:r>
                <a:endParaRPr lang="en-US" altLang="zh-CN" b="1">
                  <a:latin typeface="Times New Roman" panose="02020603050405020304" pitchFamily="18" charset="0"/>
                </a:endParaRPr>
              </a:p>
            </p:txBody>
          </p:sp>
          <p:sp>
            <p:nvSpPr>
              <p:cNvPr id="350286" name="任意多边形 350285"/>
              <p:cNvSpPr/>
              <p:nvPr/>
            </p:nvSpPr>
            <p:spPr>
              <a:xfrm>
                <a:off x="1578" y="1032"/>
                <a:ext cx="169" cy="155"/>
              </a:xfrm>
              <a:custGeom>
                <a:avLst/>
                <a:gdLst/>
                <a:ahLst/>
                <a:cxnLst/>
                <a:rect l="0" t="0" r="0" b="0"/>
                <a:pathLst>
                  <a:path w="232" h="234">
                    <a:moveTo>
                      <a:pt x="0" y="117"/>
                    </a:moveTo>
                    <a:cubicBezTo>
                      <a:pt x="0" y="52"/>
                      <a:pt x="52" y="0"/>
                      <a:pt x="116" y="0"/>
                    </a:cubicBezTo>
                    <a:cubicBezTo>
                      <a:pt x="180" y="0"/>
                      <a:pt x="232" y="52"/>
                      <a:pt x="232" y="117"/>
                    </a:cubicBezTo>
                    <a:cubicBezTo>
                      <a:pt x="232" y="117"/>
                      <a:pt x="232" y="117"/>
                      <a:pt x="232" y="117"/>
                    </a:cubicBezTo>
                    <a:cubicBezTo>
                      <a:pt x="232" y="181"/>
                      <a:pt x="180" y="234"/>
                      <a:pt x="116" y="234"/>
                    </a:cubicBezTo>
                    <a:cubicBezTo>
                      <a:pt x="52" y="234"/>
                      <a:pt x="0" y="181"/>
                      <a:pt x="0" y="11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350287" name="任意多边形 350286"/>
              <p:cNvSpPr/>
              <p:nvPr/>
            </p:nvSpPr>
            <p:spPr>
              <a:xfrm>
                <a:off x="1578" y="1032"/>
                <a:ext cx="169" cy="155"/>
              </a:xfrm>
              <a:custGeom>
                <a:avLst/>
                <a:gdLst/>
                <a:ahLst/>
                <a:cxnLst/>
                <a:rect l="0" t="0" r="0" b="0"/>
                <a:pathLst>
                  <a:path w="169" h="155">
                    <a:moveTo>
                      <a:pt x="0" y="78"/>
                    </a:moveTo>
                    <a:cubicBezTo>
                      <a:pt x="0" y="35"/>
                      <a:pt x="38" y="0"/>
                      <a:pt x="85" y="0"/>
                    </a:cubicBezTo>
                    <a:cubicBezTo>
                      <a:pt x="131" y="0"/>
                      <a:pt x="169" y="35"/>
                      <a:pt x="169" y="78"/>
                    </a:cubicBezTo>
                    <a:cubicBezTo>
                      <a:pt x="169" y="78"/>
                      <a:pt x="169" y="78"/>
                      <a:pt x="169" y="78"/>
                    </a:cubicBezTo>
                    <a:cubicBezTo>
                      <a:pt x="169" y="120"/>
                      <a:pt x="131" y="155"/>
                      <a:pt x="85" y="155"/>
                    </a:cubicBezTo>
                    <a:cubicBezTo>
                      <a:pt x="38" y="155"/>
                      <a:pt x="0" y="120"/>
                      <a:pt x="0" y="78"/>
                    </a:cubicBezTo>
                  </a:path>
                </a:pathLst>
              </a:custGeom>
              <a:solidFill>
                <a:srgbClr val="FF0000">
                  <a:alpha val="100000"/>
                </a:srgbClr>
              </a:solidFill>
              <a:ln w="4826" cap="rnd" cmpd="sng">
                <a:solidFill>
                  <a:srgbClr val="000000"/>
                </a:solidFill>
                <a:prstDash val="solid"/>
                <a:round/>
                <a:headEnd type="none" w="med" len="med"/>
                <a:tailEnd type="none" w="med" len="med"/>
              </a:ln>
            </p:spPr>
            <p:txBody>
              <a:bodyPr/>
              <a:lstStyle/>
              <a:p>
                <a:endParaRPr lang="zh-CN" altLang="en-US"/>
              </a:p>
            </p:txBody>
          </p:sp>
          <p:sp>
            <p:nvSpPr>
              <p:cNvPr id="350288" name="矩形 350287"/>
              <p:cNvSpPr/>
              <p:nvPr/>
            </p:nvSpPr>
            <p:spPr>
              <a:xfrm>
                <a:off x="1640" y="1046"/>
                <a:ext cx="60" cy="144"/>
              </a:xfrm>
              <a:prstGeom prst="rect">
                <a:avLst/>
              </a:prstGeom>
              <a:noFill/>
              <a:ln w="9525">
                <a:noFill/>
              </a:ln>
            </p:spPr>
            <p:txBody>
              <a:bodyPr wrap="none" lIns="0" tIns="0" rIns="0" bIns="0">
                <a:spAutoFit/>
              </a:bodyPr>
              <a:lstStyle/>
              <a:p>
                <a:r>
                  <a:rPr lang="en-US" altLang="zh-CN" sz="1500">
                    <a:solidFill>
                      <a:srgbClr val="000000"/>
                    </a:solidFill>
                    <a:latin typeface="宋体" panose="02010600030101010101" pitchFamily="2" charset="-122"/>
                  </a:rPr>
                  <a:t>4</a:t>
                </a:r>
                <a:endParaRPr lang="en-US" altLang="zh-CN" b="1">
                  <a:latin typeface="Times New Roman" panose="02020603050405020304" pitchFamily="18" charset="0"/>
                </a:endParaRPr>
              </a:p>
            </p:txBody>
          </p:sp>
        </p:grpSp>
      </p:grpSp>
      <p:graphicFrame>
        <p:nvGraphicFramePr>
          <p:cNvPr id="350291" name="对象 350290"/>
          <p:cNvGraphicFramePr/>
          <p:nvPr/>
        </p:nvGraphicFramePr>
        <p:xfrm>
          <a:off x="1466850" y="407988"/>
          <a:ext cx="3490913" cy="555625"/>
        </p:xfrm>
        <a:graphic>
          <a:graphicData uri="http://schemas.openxmlformats.org/presentationml/2006/ole">
            <mc:AlternateContent xmlns:mc="http://schemas.openxmlformats.org/markup-compatibility/2006">
              <mc:Choice xmlns:v="urn:schemas-microsoft-com:vml" Requires="v">
                <p:oleObj spid="_x0000_s38063" r:id="rId3" imgW="1497965" imgH="241300" progId="Equation.3">
                  <p:embed/>
                </p:oleObj>
              </mc:Choice>
              <mc:Fallback>
                <p:oleObj r:id="rId3" imgW="1497965" imgH="241300" progId="Equation.3">
                  <p:embed/>
                  <p:pic>
                    <p:nvPicPr>
                      <p:cNvPr id="0" name="图片 3382"/>
                      <p:cNvPicPr/>
                      <p:nvPr/>
                    </p:nvPicPr>
                    <p:blipFill>
                      <a:blip r:embed="rId4"/>
                      <a:stretch>
                        <a:fillRect/>
                      </a:stretch>
                    </p:blipFill>
                    <p:spPr>
                      <a:xfrm>
                        <a:off x="1466850" y="407988"/>
                        <a:ext cx="3490913" cy="555625"/>
                      </a:xfrm>
                      <a:prstGeom prst="rect">
                        <a:avLst/>
                      </a:prstGeom>
                      <a:noFill/>
                      <a:ln w="38100">
                        <a:noFill/>
                        <a:miter/>
                      </a:ln>
                    </p:spPr>
                  </p:pic>
                </p:oleObj>
              </mc:Fallback>
            </mc:AlternateContent>
          </a:graphicData>
        </a:graphic>
      </p:graphicFrame>
      <p:graphicFrame>
        <p:nvGraphicFramePr>
          <p:cNvPr id="350290" name="对象 350289"/>
          <p:cNvGraphicFramePr/>
          <p:nvPr/>
        </p:nvGraphicFramePr>
        <p:xfrm>
          <a:off x="5264150" y="368300"/>
          <a:ext cx="3616325" cy="595313"/>
        </p:xfrm>
        <a:graphic>
          <a:graphicData uri="http://schemas.openxmlformats.org/presentationml/2006/ole">
            <mc:AlternateContent xmlns:mc="http://schemas.openxmlformats.org/markup-compatibility/2006">
              <mc:Choice xmlns:v="urn:schemas-microsoft-com:vml" Requires="v">
                <p:oleObj spid="_x0000_s38064" r:id="rId5" imgW="1447800" imgH="241300" progId="Equation.3">
                  <p:embed/>
                </p:oleObj>
              </mc:Choice>
              <mc:Fallback>
                <p:oleObj r:id="rId5" imgW="1447800" imgH="241300" progId="Equation.3">
                  <p:embed/>
                  <p:pic>
                    <p:nvPicPr>
                      <p:cNvPr id="0" name="图片 3384"/>
                      <p:cNvPicPr/>
                      <p:nvPr/>
                    </p:nvPicPr>
                    <p:blipFill>
                      <a:blip r:embed="rId6"/>
                      <a:stretch>
                        <a:fillRect/>
                      </a:stretch>
                    </p:blipFill>
                    <p:spPr>
                      <a:xfrm>
                        <a:off x="5264150" y="368300"/>
                        <a:ext cx="3616325" cy="595313"/>
                      </a:xfrm>
                      <a:prstGeom prst="rect">
                        <a:avLst/>
                      </a:prstGeom>
                      <a:noFill/>
                      <a:ln w="38100">
                        <a:noFill/>
                        <a:miter/>
                      </a:ln>
                    </p:spPr>
                  </p:pic>
                </p:oleObj>
              </mc:Fallback>
            </mc:AlternateContent>
          </a:graphicData>
        </a:graphic>
      </p:graphicFrame>
      <p:sp>
        <p:nvSpPr>
          <p:cNvPr id="350294" name="矩形 350293"/>
          <p:cNvSpPr/>
          <p:nvPr/>
        </p:nvSpPr>
        <p:spPr>
          <a:xfrm>
            <a:off x="593725" y="1191052"/>
            <a:ext cx="3962944" cy="830997"/>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求节点</a:t>
            </a:r>
            <a:r>
              <a:rPr lang="en-US" altLang="zh-CN" b="1" dirty="0">
                <a:latin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之间的电压</a:t>
            </a:r>
            <a:r>
              <a:rPr lang="en-US" altLang="zh-CN" b="1" i="1" dirty="0">
                <a:solidFill>
                  <a:srgbClr val="FF0000"/>
                </a:solidFill>
                <a:latin typeface="Times New Roman" panose="02020603050405020304" pitchFamily="18" charset="0"/>
              </a:rPr>
              <a:t>u</a:t>
            </a:r>
            <a:r>
              <a:rPr lang="en-US" altLang="zh-CN" b="1" baseline="-30000" dirty="0">
                <a:solidFill>
                  <a:srgbClr val="FF0000"/>
                </a:solidFill>
                <a:latin typeface="Times New Roman" panose="02020603050405020304" pitchFamily="18" charset="0"/>
              </a:rPr>
              <a:t>24</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spcBef>
                <a:spcPct val="0"/>
              </a:spcBef>
            </a:pPr>
            <a:r>
              <a:rPr lang="zh-CN" altLang="en-US" sz="1600" b="1" dirty="0">
                <a:solidFill>
                  <a:srgbClr val="FF0000"/>
                </a:solidFill>
                <a:cs typeface="Times New Roman" panose="02020603050405020304" pitchFamily="18" charset="0"/>
              </a:rPr>
              <a:t>              （</a:t>
            </a:r>
            <a:r>
              <a:rPr lang="zh-CN" altLang="en-US" sz="1600" b="1" dirty="0">
                <a:solidFill>
                  <a:srgbClr val="FF33CC"/>
                </a:solidFill>
                <a:cs typeface="Times New Roman" panose="02020603050405020304" pitchFamily="18" charset="0"/>
              </a:rPr>
              <a:t>注意：</a:t>
            </a:r>
            <a:r>
              <a:rPr lang="en-US" altLang="zh-CN" b="1" i="1" dirty="0">
                <a:solidFill>
                  <a:srgbClr val="FF33CC"/>
                </a:solidFill>
              </a:rPr>
              <a:t> u</a:t>
            </a:r>
            <a:r>
              <a:rPr lang="en-US" altLang="zh-CN" b="1" baseline="-30000" dirty="0">
                <a:solidFill>
                  <a:srgbClr val="FF33CC"/>
                </a:solidFill>
              </a:rPr>
              <a:t>24</a:t>
            </a:r>
            <a:r>
              <a:rPr lang="zh-CN" altLang="en-US" sz="1600" b="1" dirty="0">
                <a:solidFill>
                  <a:srgbClr val="FF33CC"/>
                </a:solidFill>
                <a:cs typeface="Times New Roman" panose="02020603050405020304" pitchFamily="18" charset="0"/>
              </a:rPr>
              <a:t>正弦量或瞬时值</a:t>
            </a:r>
            <a:r>
              <a:rPr lang="zh-CN" altLang="en-US" sz="1600" b="1" dirty="0">
                <a:solidFill>
                  <a:srgbClr val="FF0000"/>
                </a:solidFill>
                <a:cs typeface="Times New Roman" panose="02020603050405020304" pitchFamily="18" charset="0"/>
              </a:rPr>
              <a:t>）</a:t>
            </a:r>
            <a:r>
              <a:rPr lang="zh-CN" altLang="en-US" sz="1600" b="1" dirty="0">
                <a:solidFill>
                  <a:srgbClr val="FF0000"/>
                </a:solidFill>
              </a:rPr>
              <a:t> </a:t>
            </a:r>
          </a:p>
        </p:txBody>
      </p:sp>
      <p:sp>
        <p:nvSpPr>
          <p:cNvPr id="350304" name="矩形 350303"/>
          <p:cNvSpPr/>
          <p:nvPr/>
        </p:nvSpPr>
        <p:spPr>
          <a:xfrm>
            <a:off x="311150" y="2105025"/>
            <a:ext cx="873125" cy="457200"/>
          </a:xfrm>
          <a:prstGeom prst="rect">
            <a:avLst/>
          </a:prstGeom>
          <a:noFill/>
          <a:ln w="19050">
            <a:noFill/>
          </a:ln>
        </p:spPr>
        <p:txBody>
          <a:bodyPr wrap="none" anchor="ctr">
            <a:spAutoFit/>
          </a:bodyPr>
          <a:lstStyle/>
          <a:p>
            <a:pPr>
              <a:spcBef>
                <a:spcPct val="0"/>
              </a:spcBef>
            </a:pPr>
            <a:r>
              <a:rPr lang="zh-CN" altLang="en-US" b="1" dirty="0">
                <a:solidFill>
                  <a:srgbClr val="FF0000"/>
                </a:solidFill>
                <a:latin typeface="Times New Roman" panose="02020603050405020304" pitchFamily="18" charset="0"/>
              </a:rPr>
              <a:t>解： </a:t>
            </a:r>
          </a:p>
        </p:txBody>
      </p:sp>
      <p:sp>
        <p:nvSpPr>
          <p:cNvPr id="350305" name="矩形 350304"/>
          <p:cNvSpPr/>
          <p:nvPr/>
        </p:nvSpPr>
        <p:spPr>
          <a:xfrm>
            <a:off x="593725" y="2708275"/>
            <a:ext cx="2778125" cy="2282825"/>
          </a:xfrm>
          <a:prstGeom prst="rect">
            <a:avLst/>
          </a:prstGeom>
          <a:noFill/>
          <a:ln w="19050">
            <a:noFill/>
          </a:ln>
        </p:spPr>
        <p:txBody>
          <a:bodyPr anchor="ctr">
            <a:spAutoFit/>
          </a:bodyPr>
          <a:lstStyle/>
          <a:p>
            <a:pPr>
              <a:lnSpc>
                <a:spcPct val="150000"/>
              </a:lnSpc>
              <a:spcBef>
                <a:spcPct val="0"/>
              </a:spcBef>
            </a:pPr>
            <a:r>
              <a:rPr lang="zh-CN" altLang="en-US" b="1" dirty="0">
                <a:latin typeface="Times New Roman" panose="02020603050405020304" pitchFamily="18" charset="0"/>
                <a:cs typeface="Times New Roman" panose="02020603050405020304" pitchFamily="18" charset="0"/>
              </a:rPr>
              <a:t>对支路</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构成的回路按顺时针方向列写相量形式的</a:t>
            </a:r>
            <a:r>
              <a:rPr lang="en-US" altLang="zh-CN" b="1" dirty="0">
                <a:latin typeface="Times New Roman" panose="02020603050405020304" pitchFamily="18" charset="0"/>
                <a:cs typeface="Times New Roman" panose="02020603050405020304" pitchFamily="18" charset="0"/>
              </a:rPr>
              <a:t>KVL</a:t>
            </a:r>
            <a:r>
              <a:rPr lang="zh-CN" altLang="en-US" b="1" dirty="0">
                <a:latin typeface="Times New Roman" panose="02020603050405020304" pitchFamily="18" charset="0"/>
                <a:cs typeface="Times New Roman" panose="02020603050405020304" pitchFamily="18" charset="0"/>
              </a:rPr>
              <a:t>方程 </a:t>
            </a:r>
            <a:endParaRPr lang="zh-CN" altLang="en-US" b="1" dirty="0">
              <a:latin typeface="Times New Roman" panose="02020603050405020304" pitchFamily="18" charset="0"/>
              <a:ea typeface="Times New Roman" panose="02020603050405020304" pitchFamily="18" charset="0"/>
            </a:endParaRPr>
          </a:p>
        </p:txBody>
      </p:sp>
      <p:graphicFrame>
        <p:nvGraphicFramePr>
          <p:cNvPr id="350306" name="对象 350305"/>
          <p:cNvGraphicFramePr/>
          <p:nvPr>
            <p:extLst>
              <p:ext uri="{D42A27DB-BD31-4B8C-83A1-F6EECF244321}">
                <p14:modId xmlns:p14="http://schemas.microsoft.com/office/powerpoint/2010/main" val="2321014755"/>
              </p:ext>
            </p:extLst>
          </p:nvPr>
        </p:nvGraphicFramePr>
        <p:xfrm>
          <a:off x="2307101" y="5299870"/>
          <a:ext cx="2957049" cy="456399"/>
        </p:xfrm>
        <a:graphic>
          <a:graphicData uri="http://schemas.openxmlformats.org/presentationml/2006/ole">
            <mc:AlternateContent xmlns:mc="http://schemas.openxmlformats.org/markup-compatibility/2006">
              <mc:Choice xmlns:v="urn:schemas-microsoft-com:vml" Requires="v">
                <p:oleObj spid="_x0000_s38065" r:id="rId7" imgW="1130300" imgH="228600" progId="Equation.3">
                  <p:embed/>
                </p:oleObj>
              </mc:Choice>
              <mc:Fallback>
                <p:oleObj r:id="rId7" imgW="1130300" imgH="228600" progId="Equation.3">
                  <p:embed/>
                  <p:pic>
                    <p:nvPicPr>
                      <p:cNvPr id="0" name="图片 3381"/>
                      <p:cNvPicPr/>
                      <p:nvPr/>
                    </p:nvPicPr>
                    <p:blipFill>
                      <a:blip r:embed="rId8"/>
                      <a:stretch>
                        <a:fillRect/>
                      </a:stretch>
                    </p:blipFill>
                    <p:spPr>
                      <a:xfrm>
                        <a:off x="2307101" y="5299870"/>
                        <a:ext cx="2957049" cy="456399"/>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0291"/>
                                        </p:tgtEl>
                                        <p:attrNameLst>
                                          <p:attrName>style.visibility</p:attrName>
                                        </p:attrNameLst>
                                      </p:cBhvr>
                                      <p:to>
                                        <p:strVal val="visible"/>
                                      </p:to>
                                    </p:set>
                                    <p:animEffect transition="in" filter="blinds(horizontal)">
                                      <p:cBhvr>
                                        <p:cTn id="7" dur="500"/>
                                        <p:tgtEl>
                                          <p:spTgt spid="350291"/>
                                        </p:tgtEl>
                                      </p:cBhvr>
                                    </p:animEffect>
                                  </p:childTnLst>
                                </p:cTn>
                              </p:par>
                              <p:par>
                                <p:cTn id="8" presetID="3" presetClass="entr" presetSubtype="10" fill="hold" nodeType="withEffect">
                                  <p:stCondLst>
                                    <p:cond delay="0"/>
                                  </p:stCondLst>
                                  <p:childTnLst>
                                    <p:set>
                                      <p:cBhvr>
                                        <p:cTn id="9" dur="1" fill="hold">
                                          <p:stCondLst>
                                            <p:cond delay="0"/>
                                          </p:stCondLst>
                                        </p:cTn>
                                        <p:tgtEl>
                                          <p:spTgt spid="350290"/>
                                        </p:tgtEl>
                                        <p:attrNameLst>
                                          <p:attrName>style.visibility</p:attrName>
                                        </p:attrNameLst>
                                      </p:cBhvr>
                                      <p:to>
                                        <p:strVal val="visible"/>
                                      </p:to>
                                    </p:set>
                                    <p:animEffect transition="in" filter="blinds(horizontal)">
                                      <p:cBhvr>
                                        <p:cTn id="10" dur="500"/>
                                        <p:tgtEl>
                                          <p:spTgt spid="35029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0294"/>
                                        </p:tgtEl>
                                        <p:attrNameLst>
                                          <p:attrName>style.visibility</p:attrName>
                                        </p:attrNameLst>
                                      </p:cBhvr>
                                      <p:to>
                                        <p:strVal val="visible"/>
                                      </p:to>
                                    </p:set>
                                    <p:animEffect transition="in" filter="blinds(horizontal)">
                                      <p:cBhvr>
                                        <p:cTn id="13" dur="500"/>
                                        <p:tgtEl>
                                          <p:spTgt spid="35029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50304"/>
                                        </p:tgtEl>
                                        <p:attrNameLst>
                                          <p:attrName>style.visibility</p:attrName>
                                        </p:attrNameLst>
                                      </p:cBhvr>
                                      <p:to>
                                        <p:strVal val="visible"/>
                                      </p:to>
                                    </p:set>
                                    <p:anim calcmode="lin" valueType="num">
                                      <p:cBhvr additive="base">
                                        <p:cTn id="18" dur="500" fill="hold"/>
                                        <p:tgtEl>
                                          <p:spTgt spid="350304"/>
                                        </p:tgtEl>
                                        <p:attrNameLst>
                                          <p:attrName>ppt_x</p:attrName>
                                        </p:attrNameLst>
                                      </p:cBhvr>
                                      <p:tavLst>
                                        <p:tav tm="0">
                                          <p:val>
                                            <p:strVal val="0-#ppt_w/2"/>
                                          </p:val>
                                        </p:tav>
                                        <p:tav tm="100000">
                                          <p:val>
                                            <p:strVal val="#ppt_x"/>
                                          </p:val>
                                        </p:tav>
                                      </p:tavLst>
                                    </p:anim>
                                    <p:anim calcmode="lin" valueType="num">
                                      <p:cBhvr additive="base">
                                        <p:cTn id="19" dur="500" fill="hold"/>
                                        <p:tgtEl>
                                          <p:spTgt spid="35030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50305"/>
                                        </p:tgtEl>
                                        <p:attrNameLst>
                                          <p:attrName>style.visibility</p:attrName>
                                        </p:attrNameLst>
                                      </p:cBhvr>
                                      <p:to>
                                        <p:strVal val="visible"/>
                                      </p:to>
                                    </p:set>
                                    <p:animEffect transition="in" filter="blinds(horizontal)">
                                      <p:cBhvr>
                                        <p:cTn id="24" dur="500"/>
                                        <p:tgtEl>
                                          <p:spTgt spid="35030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50306"/>
                                        </p:tgtEl>
                                        <p:attrNameLst>
                                          <p:attrName>style.visibility</p:attrName>
                                        </p:attrNameLst>
                                      </p:cBhvr>
                                      <p:to>
                                        <p:strVal val="visible"/>
                                      </p:to>
                                    </p:set>
                                    <p:animEffect transition="in" filter="blinds(horizontal)">
                                      <p:cBhvr>
                                        <p:cTn id="29" dur="500"/>
                                        <p:tgtEl>
                                          <p:spTgt spid="350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94" grpId="0"/>
      <p:bldP spid="350304" grpId="0"/>
      <p:bldP spid="3503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矩形 251905"/>
          <p:cNvSpPr/>
          <p:nvPr/>
        </p:nvSpPr>
        <p:spPr>
          <a:xfrm>
            <a:off x="609600" y="1206709"/>
            <a:ext cx="7391400" cy="968375"/>
          </a:xfrm>
          <a:prstGeom prst="rect">
            <a:avLst/>
          </a:prstGeom>
          <a:noFill/>
          <a:ln w="9525">
            <a:noFill/>
          </a:ln>
        </p:spPr>
        <p:txBody>
          <a:bodyPr>
            <a:spAutoFit/>
          </a:bodyPr>
          <a:lstStyle/>
          <a:p>
            <a:pPr marL="476250" indent="-476250" algn="just" eaLnBrk="1" hangingPunct="1">
              <a:lnSpc>
                <a:spcPct val="120000"/>
              </a:lnSpc>
              <a:spcBef>
                <a:spcPct val="0"/>
              </a:spcBef>
            </a:pPr>
            <a:r>
              <a:rPr lang="en-US" altLang="zh-CN" b="1">
                <a:latin typeface="Times New Roman" panose="02020603050405020304" pitchFamily="18" charset="0"/>
              </a:rPr>
              <a:t>(1) </a:t>
            </a:r>
            <a:r>
              <a:rPr lang="zh-CN" altLang="zh-CN" b="1" dirty="0">
                <a:solidFill>
                  <a:srgbClr val="FF0000"/>
                </a:solidFill>
                <a:latin typeface="Times New Roman" panose="02020603050405020304" pitchFamily="18" charset="0"/>
              </a:rPr>
              <a:t>幅值</a:t>
            </a:r>
            <a:r>
              <a:rPr lang="zh-CN" altLang="zh-CN"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amplitude</a:t>
            </a:r>
            <a:r>
              <a:rPr lang="en-US" altLang="zh-CN" b="1" dirty="0">
                <a:latin typeface="Times New Roman" panose="02020603050405020304" pitchFamily="18" charset="0"/>
              </a:rPr>
              <a:t>) (</a:t>
            </a:r>
            <a:r>
              <a:rPr lang="zh-CN" altLang="en-US" b="1" dirty="0">
                <a:latin typeface="Times New Roman" panose="02020603050405020304" pitchFamily="18" charset="0"/>
              </a:rPr>
              <a:t>振幅或幅值、 最大值</a:t>
            </a:r>
            <a:r>
              <a:rPr lang="en-US" altLang="zh-CN" b="1" dirty="0">
                <a:latin typeface="Times New Roman" panose="02020603050405020304" pitchFamily="18" charset="0"/>
              </a:rPr>
              <a:t>)</a:t>
            </a:r>
            <a:r>
              <a:rPr lang="en-US" altLang="zh-CN" b="1" i="1" dirty="0" err="1">
                <a:solidFill>
                  <a:srgbClr val="FF0000"/>
                </a:solidFill>
                <a:latin typeface="Times New Roman" panose="02020603050405020304" pitchFamily="18" charset="0"/>
              </a:rPr>
              <a:t>I</a:t>
            </a:r>
            <a:r>
              <a:rPr lang="en-US" altLang="zh-CN" b="1" baseline="-25000" dirty="0" err="1">
                <a:solidFill>
                  <a:srgbClr val="FF0000"/>
                </a:solidFill>
                <a:latin typeface="Times New Roman" panose="02020603050405020304" pitchFamily="18" charset="0"/>
              </a:rPr>
              <a:t>m</a:t>
            </a:r>
            <a:r>
              <a:rPr lang="zh-CN" altLang="zh-CN" b="1" dirty="0">
                <a:latin typeface="Times New Roman" panose="02020603050405020304" pitchFamily="18" charset="0"/>
              </a:rPr>
              <a:t>：反映正弦量变化幅度的大小。</a:t>
            </a:r>
            <a:endParaRPr lang="en-US" altLang="zh-CN" b="1" dirty="0">
              <a:latin typeface="Times New Roman" panose="02020603050405020304" pitchFamily="18" charset="0"/>
            </a:endParaRPr>
          </a:p>
        </p:txBody>
      </p:sp>
      <p:sp>
        <p:nvSpPr>
          <p:cNvPr id="251908" name="矩形 251907"/>
          <p:cNvSpPr/>
          <p:nvPr/>
        </p:nvSpPr>
        <p:spPr>
          <a:xfrm>
            <a:off x="609600" y="481013"/>
            <a:ext cx="3756025" cy="519112"/>
          </a:xfrm>
          <a:prstGeom prst="rect">
            <a:avLst/>
          </a:prstGeom>
          <a:noFill/>
          <a:ln w="9525">
            <a:noFill/>
          </a:ln>
        </p:spPr>
        <p:txBody>
          <a:bodyPr wrap="none" anchor="t">
            <a:spAutoFit/>
          </a:bodyPr>
          <a:lstStyle/>
          <a:p>
            <a:pPr eaLnBrk="1" hangingPunct="1">
              <a:spcBef>
                <a:spcPct val="0"/>
              </a:spcBef>
            </a:pPr>
            <a:r>
              <a:rPr lang="zh-CN" altLang="en-US" sz="2800" b="1" dirty="0">
                <a:latin typeface="Times New Roman" panose="02020603050405020304" pitchFamily="18" charset="0"/>
              </a:rPr>
              <a:t>二：正弦量的</a:t>
            </a:r>
            <a:r>
              <a:rPr lang="zh-CN" altLang="en-US" sz="2800" b="1" dirty="0">
                <a:solidFill>
                  <a:srgbClr val="FF0000"/>
                </a:solidFill>
                <a:latin typeface="Times New Roman" panose="02020603050405020304" pitchFamily="18" charset="0"/>
              </a:rPr>
              <a:t>三要素</a:t>
            </a:r>
            <a:r>
              <a:rPr lang="zh-CN" altLang="en-US" sz="2800" b="1" dirty="0">
                <a:latin typeface="Times New Roman" panose="02020603050405020304" pitchFamily="18" charset="0"/>
              </a:rPr>
              <a:t>：</a:t>
            </a:r>
          </a:p>
        </p:txBody>
      </p:sp>
      <p:sp>
        <p:nvSpPr>
          <p:cNvPr id="251918" name="矩形 251917"/>
          <p:cNvSpPr/>
          <p:nvPr/>
        </p:nvSpPr>
        <p:spPr>
          <a:xfrm>
            <a:off x="936625" y="2560638"/>
            <a:ext cx="6858000" cy="822325"/>
          </a:xfrm>
          <a:prstGeom prst="rect">
            <a:avLst/>
          </a:prstGeom>
          <a:noFill/>
          <a:ln w="19050">
            <a:noFill/>
          </a:ln>
        </p:spPr>
        <p:txBody>
          <a:bodyPr anchor="ctr">
            <a:spAutoFit/>
          </a:bodyPr>
          <a:lstStyle/>
          <a:p>
            <a:pPr>
              <a:spcBef>
                <a:spcPct val="0"/>
              </a:spcBef>
            </a:pPr>
            <a:r>
              <a:rPr lang="zh-CN" altLang="en-US" b="1" dirty="0">
                <a:latin typeface="Times New Roman" panose="02020603050405020304" pitchFamily="18" charset="0"/>
              </a:rPr>
              <a:t>通常用大写的英文字母带小写的下标</a:t>
            </a:r>
            <a:r>
              <a:rPr lang="en-US" altLang="zh-CN" b="1" dirty="0">
                <a:latin typeface="Times New Roman" panose="02020603050405020304" pitchFamily="18" charset="0"/>
              </a:rPr>
              <a:t>m</a:t>
            </a:r>
            <a:r>
              <a:rPr lang="zh-CN" altLang="en-US" b="1" dirty="0">
                <a:latin typeface="Times New Roman" panose="02020603050405020304" pitchFamily="18" charset="0"/>
              </a:rPr>
              <a:t>表示，如</a:t>
            </a:r>
            <a:r>
              <a:rPr lang="en-US" altLang="zh-CN" b="1" i="1">
                <a:latin typeface="Times New Roman" panose="02020603050405020304" pitchFamily="18" charset="0"/>
              </a:rPr>
              <a:t>U</a:t>
            </a:r>
            <a:r>
              <a:rPr lang="en-US" altLang="zh-CN" b="1" dirty="0">
                <a:latin typeface="Times New Roman" panose="02020603050405020304" pitchFamily="18" charset="0"/>
              </a:rPr>
              <a:t>m</a:t>
            </a:r>
            <a:r>
              <a:rPr lang="zh-CN" altLang="en-US" b="1" dirty="0">
                <a:latin typeface="Times New Roman" panose="02020603050405020304" pitchFamily="18" charset="0"/>
              </a:rPr>
              <a:t>表示正弦电压的振幅。 </a:t>
            </a:r>
          </a:p>
        </p:txBody>
      </p:sp>
      <p:sp>
        <p:nvSpPr>
          <p:cNvPr id="251919" name="文本框 251918"/>
          <p:cNvSpPr txBox="1"/>
          <p:nvPr/>
        </p:nvSpPr>
        <p:spPr>
          <a:xfrm>
            <a:off x="609600" y="3684588"/>
            <a:ext cx="8096250" cy="457200"/>
          </a:xfrm>
          <a:prstGeom prst="rect">
            <a:avLst/>
          </a:prstGeom>
          <a:noFill/>
          <a:ln w="9525">
            <a:noFill/>
          </a:ln>
        </p:spPr>
        <p:txBody>
          <a:bodyPr>
            <a:spAutoFit/>
          </a:bodyPr>
          <a:lstStyle/>
          <a:p>
            <a:pPr eaLnBrk="1" hangingPunct="1">
              <a:spcBef>
                <a:spcPct val="0"/>
              </a:spcBef>
            </a:pPr>
            <a:r>
              <a:rPr lang="en-US" altLang="zh-CN" b="1">
                <a:latin typeface="Times New Roman" panose="02020603050405020304" pitchFamily="18" charset="0"/>
              </a:rPr>
              <a:t>(2) </a:t>
            </a:r>
            <a:r>
              <a:rPr lang="zh-CN" altLang="en-US" b="1" dirty="0">
                <a:solidFill>
                  <a:srgbClr val="FF0000"/>
                </a:solidFill>
                <a:latin typeface="Times New Roman" panose="02020603050405020304" pitchFamily="18" charset="0"/>
              </a:rPr>
              <a:t>初相位</a:t>
            </a:r>
            <a:r>
              <a:rPr lang="en-US" altLang="zh-CN" b="1">
                <a:latin typeface="Times New Roman" panose="02020603050405020304" pitchFamily="18" charset="0"/>
              </a:rPr>
              <a:t>(</a:t>
            </a:r>
            <a:r>
              <a:rPr lang="en-US" altLang="zh-CN" b="1" i="1">
                <a:latin typeface="Times New Roman" panose="02020603050405020304" pitchFamily="18" charset="0"/>
              </a:rPr>
              <a:t>initial phase angle</a:t>
            </a:r>
            <a:r>
              <a:rPr lang="en-US" altLang="zh-CN" b="1">
                <a:latin typeface="Times New Roman" panose="02020603050405020304" pitchFamily="18" charset="0"/>
              </a:rPr>
              <a:t>)</a:t>
            </a:r>
            <a:r>
              <a:rPr lang="en-US" altLang="zh-CN" b="1" i="1">
                <a:solidFill>
                  <a:srgbClr val="FF0000"/>
                </a:solidFill>
                <a:latin typeface="Symbol" panose="05050102010706020507" pitchFamily="18" charset="2"/>
              </a:rPr>
              <a:t>y </a:t>
            </a:r>
            <a:r>
              <a:rPr lang="zh-CN" altLang="en-US" b="1" dirty="0">
                <a:latin typeface="Symbol" panose="05050102010706020507" pitchFamily="18" charset="2"/>
              </a:rPr>
              <a:t>：反映了正弦量的初始值。       </a:t>
            </a:r>
            <a:r>
              <a:rPr lang="zh-CN" altLang="en-US" b="1">
                <a:latin typeface="Symbol" panose="05050102010706020507" pitchFamily="18" charset="2"/>
              </a:rPr>
              <a:t> </a:t>
            </a:r>
          </a:p>
        </p:txBody>
      </p:sp>
      <p:sp>
        <p:nvSpPr>
          <p:cNvPr id="251920" name="矩形 251919"/>
          <p:cNvSpPr/>
          <p:nvPr/>
        </p:nvSpPr>
        <p:spPr>
          <a:xfrm>
            <a:off x="936625" y="4457700"/>
            <a:ext cx="7391400" cy="1406525"/>
          </a:xfrm>
          <a:prstGeom prst="rect">
            <a:avLst/>
          </a:prstGeom>
          <a:noFill/>
          <a:ln w="9525">
            <a:noFill/>
          </a:ln>
        </p:spPr>
        <p:txBody>
          <a:bodyPr>
            <a:spAutoFit/>
          </a:bodyPr>
          <a:lstStyle/>
          <a:p>
            <a:pPr algn="just" eaLnBrk="1" hangingPunct="1">
              <a:lnSpc>
                <a:spcPct val="120000"/>
              </a:lnSpc>
              <a:spcBef>
                <a:spcPct val="0"/>
              </a:spcBef>
            </a:pPr>
            <a:r>
              <a:rPr lang="en-US" altLang="zh-CN" b="1">
                <a:solidFill>
                  <a:srgbClr val="FF0000"/>
                </a:solidFill>
                <a:latin typeface="Times New Roman" panose="02020603050405020304" pitchFamily="18" charset="0"/>
              </a:rPr>
              <a:t>(</a:t>
            </a:r>
            <a:r>
              <a:rPr lang="en-US" altLang="zh-CN" b="1" i="1">
                <a:solidFill>
                  <a:srgbClr val="FF0000"/>
                </a:solidFill>
                <a:latin typeface="Symbol" panose="05050102010706020507" pitchFamily="18" charset="2"/>
              </a:rPr>
              <a:t>w </a:t>
            </a:r>
            <a:r>
              <a:rPr lang="en-US" altLang="zh-CN" b="1" i="1">
                <a:solidFill>
                  <a:srgbClr val="FF0000"/>
                </a:solidFill>
                <a:latin typeface="Times New Roman" panose="02020603050405020304" pitchFamily="18" charset="0"/>
              </a:rPr>
              <a:t>t</a:t>
            </a:r>
            <a:r>
              <a:rPr lang="en-US" altLang="zh-CN" b="1">
                <a:solidFill>
                  <a:srgbClr val="FF0000"/>
                </a:solidFill>
                <a:latin typeface="Times New Roman" panose="02020603050405020304" pitchFamily="18" charset="0"/>
              </a:rPr>
              <a:t>+</a:t>
            </a:r>
            <a:r>
              <a:rPr lang="en-US" altLang="zh-CN" b="1" i="1">
                <a:solidFill>
                  <a:srgbClr val="FF0000"/>
                </a:solidFill>
                <a:latin typeface="Symbol" panose="05050102010706020507" pitchFamily="18" charset="2"/>
              </a:rPr>
              <a:t>y </a:t>
            </a:r>
            <a:r>
              <a:rPr lang="en-US" altLang="zh-CN" b="1">
                <a:solidFill>
                  <a:srgbClr val="FF0000"/>
                </a:solidFill>
                <a:latin typeface="Times New Roman" panose="02020603050405020304" pitchFamily="18" charset="0"/>
              </a:rPr>
              <a:t>)</a:t>
            </a:r>
            <a:r>
              <a:rPr lang="zh-CN" altLang="zh-CN" b="1" dirty="0">
                <a:latin typeface="Times New Roman" panose="02020603050405020304" pitchFamily="18" charset="0"/>
              </a:rPr>
              <a:t>表示正弦量随时间变化的进程，称之为相位或相角。它的大小决定该时刻正弦量的值。当</a:t>
            </a:r>
            <a:r>
              <a:rPr lang="en-US" altLang="zh-CN" b="1" i="1">
                <a:latin typeface="Times New Roman" panose="02020603050405020304" pitchFamily="18" charset="0"/>
              </a:rPr>
              <a:t>t</a:t>
            </a:r>
            <a:r>
              <a:rPr lang="zh-CN" altLang="zh-CN" b="1" dirty="0">
                <a:latin typeface="Times New Roman" panose="02020603050405020304" pitchFamily="18" charset="0"/>
              </a:rPr>
              <a:t>=0时，相位角  </a:t>
            </a:r>
            <a:r>
              <a:rPr lang="en-US" altLang="zh-CN" b="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t</a:t>
            </a:r>
            <a:r>
              <a:rPr lang="en-US" altLang="zh-CN" b="1">
                <a:latin typeface="Times New Roman" panose="02020603050405020304" pitchFamily="18" charset="0"/>
              </a:rPr>
              <a:t>+</a:t>
            </a:r>
            <a:r>
              <a:rPr lang="en-US" altLang="zh-CN" b="1" i="1">
                <a:latin typeface="Symbol" panose="05050102010706020507" pitchFamily="18" charset="2"/>
              </a:rPr>
              <a:t>y </a:t>
            </a:r>
            <a:r>
              <a:rPr lang="en-US" altLang="zh-CN" b="1">
                <a:latin typeface="Times New Roman" panose="02020603050405020304" pitchFamily="18" charset="0"/>
              </a:rPr>
              <a:t>)=</a:t>
            </a:r>
            <a:r>
              <a:rPr lang="en-US" altLang="zh-CN" b="1" i="1">
                <a:latin typeface="Symbol" panose="05050102010706020507" pitchFamily="18" charset="2"/>
              </a:rPr>
              <a:t>y </a:t>
            </a:r>
            <a:r>
              <a:rPr lang="zh-CN" altLang="en-US" b="1" dirty="0">
                <a:latin typeface="Times New Roman" panose="02020603050405020304" pitchFamily="18" charset="0"/>
              </a:rPr>
              <a:t>， 故称</a:t>
            </a:r>
            <a:r>
              <a:rPr lang="en-US" altLang="zh-CN" b="1" i="1">
                <a:latin typeface="Symbol" panose="05050102010706020507" pitchFamily="18" charset="2"/>
              </a:rPr>
              <a:t>y </a:t>
            </a:r>
            <a:r>
              <a:rPr lang="zh-CN" altLang="en-US" b="1" dirty="0">
                <a:latin typeface="Times New Roman" panose="02020603050405020304" pitchFamily="18" charset="0"/>
              </a:rPr>
              <a:t>为初相。</a:t>
            </a:r>
            <a:endParaRPr lang="zh-CN" altLang="en-US"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1908"/>
                                        </p:tgtEl>
                                        <p:attrNameLst>
                                          <p:attrName>style.visibility</p:attrName>
                                        </p:attrNameLst>
                                      </p:cBhvr>
                                      <p:to>
                                        <p:strVal val="visible"/>
                                      </p:to>
                                    </p:set>
                                    <p:anim calcmode="lin" valueType="num">
                                      <p:cBhvr additive="base">
                                        <p:cTn id="7" dur="500" fill="hold"/>
                                        <p:tgtEl>
                                          <p:spTgt spid="251908"/>
                                        </p:tgtEl>
                                        <p:attrNameLst>
                                          <p:attrName>ppt_x</p:attrName>
                                        </p:attrNameLst>
                                      </p:cBhvr>
                                      <p:tavLst>
                                        <p:tav tm="0">
                                          <p:val>
                                            <p:strVal val="0-#ppt_w/2"/>
                                          </p:val>
                                        </p:tav>
                                        <p:tav tm="100000">
                                          <p:val>
                                            <p:strVal val="#ppt_x"/>
                                          </p:val>
                                        </p:tav>
                                      </p:tavLst>
                                    </p:anim>
                                    <p:anim calcmode="lin" valueType="num">
                                      <p:cBhvr additive="base">
                                        <p:cTn id="8" dur="500" fill="hold"/>
                                        <p:tgtEl>
                                          <p:spTgt spid="2519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51906"/>
                                        </p:tgtEl>
                                        <p:attrNameLst>
                                          <p:attrName>style.visibility</p:attrName>
                                        </p:attrNameLst>
                                      </p:cBhvr>
                                      <p:to>
                                        <p:strVal val="visible"/>
                                      </p:to>
                                    </p:set>
                                    <p:animEffect transition="in" filter="slide(fromLeft)">
                                      <p:cBhvr>
                                        <p:cTn id="13" dur="500"/>
                                        <p:tgtEl>
                                          <p:spTgt spid="25190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1918"/>
                                        </p:tgtEl>
                                        <p:attrNameLst>
                                          <p:attrName>style.visibility</p:attrName>
                                        </p:attrNameLst>
                                      </p:cBhvr>
                                      <p:to>
                                        <p:strVal val="visible"/>
                                      </p:to>
                                    </p:set>
                                    <p:animEffect transition="in" filter="wipe(left)">
                                      <p:cBhvr>
                                        <p:cTn id="18" dur="500"/>
                                        <p:tgtEl>
                                          <p:spTgt spid="2519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1919"/>
                                        </p:tgtEl>
                                        <p:attrNameLst>
                                          <p:attrName>style.visibility</p:attrName>
                                        </p:attrNameLst>
                                      </p:cBhvr>
                                      <p:to>
                                        <p:strVal val="visible"/>
                                      </p:to>
                                    </p:set>
                                    <p:animEffect transition="in" filter="wipe(left)">
                                      <p:cBhvr>
                                        <p:cTn id="23" dur="500"/>
                                        <p:tgtEl>
                                          <p:spTgt spid="25191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51920"/>
                                        </p:tgtEl>
                                        <p:attrNameLst>
                                          <p:attrName>style.visibility</p:attrName>
                                        </p:attrNameLst>
                                      </p:cBhvr>
                                      <p:to>
                                        <p:strVal val="visible"/>
                                      </p:to>
                                    </p:set>
                                    <p:anim calcmode="lin" valueType="num">
                                      <p:cBhvr additive="base">
                                        <p:cTn id="28" dur="500" fill="hold"/>
                                        <p:tgtEl>
                                          <p:spTgt spid="251920"/>
                                        </p:tgtEl>
                                        <p:attrNameLst>
                                          <p:attrName>ppt_x</p:attrName>
                                        </p:attrNameLst>
                                      </p:cBhvr>
                                      <p:tavLst>
                                        <p:tav tm="0">
                                          <p:val>
                                            <p:strVal val="0-#ppt_w/2"/>
                                          </p:val>
                                        </p:tav>
                                        <p:tav tm="100000">
                                          <p:val>
                                            <p:strVal val="#ppt_x"/>
                                          </p:val>
                                        </p:tav>
                                      </p:tavLst>
                                    </p:anim>
                                    <p:anim calcmode="lin" valueType="num">
                                      <p:cBhvr additive="base">
                                        <p:cTn id="29" dur="500" fill="hold"/>
                                        <p:tgtEl>
                                          <p:spTgt spid="2519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p:bldP spid="251908" grpId="0"/>
      <p:bldP spid="251918" grpId="0"/>
      <p:bldP spid="251919" grpId="0"/>
      <p:bldP spid="2519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45" name="矩形 351244"/>
          <p:cNvSpPr/>
          <p:nvPr/>
        </p:nvSpPr>
        <p:spPr>
          <a:xfrm>
            <a:off x="0" y="3314700"/>
            <a:ext cx="9144000" cy="0"/>
          </a:xfrm>
          <a:prstGeom prst="rect">
            <a:avLst/>
          </a:prstGeom>
          <a:noFill/>
          <a:ln w="19050">
            <a:noFill/>
          </a:ln>
        </p:spPr>
        <p:txBody>
          <a:bodyPr/>
          <a:lstStyle/>
          <a:p>
            <a:endParaRPr lang="zh-CN" altLang="en-US"/>
          </a:p>
        </p:txBody>
      </p:sp>
      <p:sp>
        <p:nvSpPr>
          <p:cNvPr id="351247" name="矩形 351246"/>
          <p:cNvSpPr/>
          <p:nvPr/>
        </p:nvSpPr>
        <p:spPr>
          <a:xfrm>
            <a:off x="0" y="3314700"/>
            <a:ext cx="9144000" cy="0"/>
          </a:xfrm>
          <a:prstGeom prst="rect">
            <a:avLst/>
          </a:prstGeom>
          <a:noFill/>
          <a:ln w="19050">
            <a:noFill/>
          </a:ln>
        </p:spPr>
        <p:txBody>
          <a:bodyPr/>
          <a:lstStyle/>
          <a:p>
            <a:endParaRPr lang="zh-CN" altLang="en-US"/>
          </a:p>
        </p:txBody>
      </p:sp>
      <p:sp>
        <p:nvSpPr>
          <p:cNvPr id="351250" name="矩形 351249"/>
          <p:cNvSpPr/>
          <p:nvPr/>
        </p:nvSpPr>
        <p:spPr>
          <a:xfrm>
            <a:off x="0" y="3314700"/>
            <a:ext cx="9144000" cy="0"/>
          </a:xfrm>
          <a:prstGeom prst="rect">
            <a:avLst/>
          </a:prstGeom>
          <a:noFill/>
          <a:ln w="19050">
            <a:noFill/>
          </a:ln>
        </p:spPr>
        <p:txBody>
          <a:bodyPr/>
          <a:lstStyle/>
          <a:p>
            <a:endParaRPr lang="zh-CN" altLang="en-US"/>
          </a:p>
        </p:txBody>
      </p:sp>
      <p:sp>
        <p:nvSpPr>
          <p:cNvPr id="351252" name="矩形 351251"/>
          <p:cNvSpPr/>
          <p:nvPr/>
        </p:nvSpPr>
        <p:spPr>
          <a:xfrm>
            <a:off x="0" y="2852738"/>
            <a:ext cx="9144000" cy="0"/>
          </a:xfrm>
          <a:prstGeom prst="rect">
            <a:avLst/>
          </a:prstGeom>
          <a:noFill/>
          <a:ln w="19050">
            <a:noFill/>
          </a:ln>
        </p:spPr>
        <p:txBody>
          <a:bodyPr/>
          <a:lstStyle/>
          <a:p>
            <a:endParaRPr lang="zh-CN" altLang="en-US"/>
          </a:p>
        </p:txBody>
      </p:sp>
      <p:graphicFrame>
        <p:nvGraphicFramePr>
          <p:cNvPr id="351251" name="对象 351250"/>
          <p:cNvGraphicFramePr/>
          <p:nvPr>
            <p:extLst>
              <p:ext uri="{D42A27DB-BD31-4B8C-83A1-F6EECF244321}">
                <p14:modId xmlns:p14="http://schemas.microsoft.com/office/powerpoint/2010/main" val="2949189738"/>
              </p:ext>
            </p:extLst>
          </p:nvPr>
        </p:nvGraphicFramePr>
        <p:xfrm>
          <a:off x="1352550" y="1276350"/>
          <a:ext cx="4334817" cy="2351105"/>
        </p:xfrm>
        <a:graphic>
          <a:graphicData uri="http://schemas.openxmlformats.org/presentationml/2006/ole">
            <mc:AlternateContent xmlns:mc="http://schemas.openxmlformats.org/markup-compatibility/2006">
              <mc:Choice xmlns:v="urn:schemas-microsoft-com:vml" Requires="v">
                <p:oleObj spid="_x0000_s39081" r:id="rId3" imgW="2374900" imgH="1155700" progId="Equation.3">
                  <p:embed/>
                </p:oleObj>
              </mc:Choice>
              <mc:Fallback>
                <p:oleObj r:id="rId3" imgW="2374900" imgH="1155700" progId="Equation.3">
                  <p:embed/>
                  <p:pic>
                    <p:nvPicPr>
                      <p:cNvPr id="0" name="图片 3383"/>
                      <p:cNvPicPr/>
                      <p:nvPr/>
                    </p:nvPicPr>
                    <p:blipFill>
                      <a:blip r:embed="rId4"/>
                      <a:stretch>
                        <a:fillRect/>
                      </a:stretch>
                    </p:blipFill>
                    <p:spPr>
                      <a:xfrm>
                        <a:off x="1352550" y="1276350"/>
                        <a:ext cx="4334817" cy="2351105"/>
                      </a:xfrm>
                      <a:prstGeom prst="rect">
                        <a:avLst/>
                      </a:prstGeom>
                      <a:noFill/>
                      <a:ln w="38100">
                        <a:noFill/>
                        <a:miter/>
                      </a:ln>
                    </p:spPr>
                  </p:pic>
                </p:oleObj>
              </mc:Fallback>
            </mc:AlternateContent>
          </a:graphicData>
        </a:graphic>
      </p:graphicFrame>
      <p:graphicFrame>
        <p:nvGraphicFramePr>
          <p:cNvPr id="351253" name="对象 351252"/>
          <p:cNvGraphicFramePr/>
          <p:nvPr>
            <p:extLst>
              <p:ext uri="{D42A27DB-BD31-4B8C-83A1-F6EECF244321}">
                <p14:modId xmlns:p14="http://schemas.microsoft.com/office/powerpoint/2010/main" val="368949322"/>
              </p:ext>
            </p:extLst>
          </p:nvPr>
        </p:nvGraphicFramePr>
        <p:xfrm>
          <a:off x="1715146" y="4648675"/>
          <a:ext cx="4967008" cy="544232"/>
        </p:xfrm>
        <a:graphic>
          <a:graphicData uri="http://schemas.openxmlformats.org/presentationml/2006/ole">
            <mc:AlternateContent xmlns:mc="http://schemas.openxmlformats.org/markup-compatibility/2006">
              <mc:Choice xmlns:v="urn:schemas-microsoft-com:vml" Requires="v">
                <p:oleObj spid="_x0000_s39082" r:id="rId5" imgW="1943100" imgH="241300" progId="Equation.3">
                  <p:embed/>
                </p:oleObj>
              </mc:Choice>
              <mc:Fallback>
                <p:oleObj r:id="rId5" imgW="1943100" imgH="241300" progId="Equation.3">
                  <p:embed/>
                  <p:pic>
                    <p:nvPicPr>
                      <p:cNvPr id="0" name="图片 3380"/>
                      <p:cNvPicPr/>
                      <p:nvPr/>
                    </p:nvPicPr>
                    <p:blipFill>
                      <a:blip r:embed="rId6"/>
                      <a:stretch>
                        <a:fillRect/>
                      </a:stretch>
                    </p:blipFill>
                    <p:spPr>
                      <a:xfrm>
                        <a:off x="1715146" y="4648675"/>
                        <a:ext cx="4967008" cy="544232"/>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351255" name="矩形 351254"/>
          <p:cNvSpPr/>
          <p:nvPr/>
        </p:nvSpPr>
        <p:spPr>
          <a:xfrm>
            <a:off x="593725" y="638175"/>
            <a:ext cx="2405063" cy="457200"/>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rPr>
              <a:t>代入已知条件：</a:t>
            </a:r>
            <a:r>
              <a:rPr lang="zh-CN" altLang="en-US" b="1">
                <a:latin typeface="Times New Roman" panose="02020603050405020304" pitchFamily="18" charset="0"/>
              </a:rPr>
              <a:t> </a:t>
            </a:r>
          </a:p>
        </p:txBody>
      </p:sp>
      <p:graphicFrame>
        <p:nvGraphicFramePr>
          <p:cNvPr id="351256" name="对象 351255"/>
          <p:cNvGraphicFramePr/>
          <p:nvPr>
            <p:extLst>
              <p:ext uri="{D42A27DB-BD31-4B8C-83A1-F6EECF244321}">
                <p14:modId xmlns:p14="http://schemas.microsoft.com/office/powerpoint/2010/main" val="3103845593"/>
              </p:ext>
            </p:extLst>
          </p:nvPr>
        </p:nvGraphicFramePr>
        <p:xfrm>
          <a:off x="3725321" y="671043"/>
          <a:ext cx="2052481" cy="456182"/>
        </p:xfrm>
        <a:graphic>
          <a:graphicData uri="http://schemas.openxmlformats.org/presentationml/2006/ole">
            <mc:AlternateContent xmlns:mc="http://schemas.openxmlformats.org/markup-compatibility/2006">
              <mc:Choice xmlns:v="urn:schemas-microsoft-com:vml" Requires="v">
                <p:oleObj spid="_x0000_s39083" r:id="rId7" imgW="1130300" imgH="228600" progId="Equation.3">
                  <p:embed/>
                </p:oleObj>
              </mc:Choice>
              <mc:Fallback>
                <p:oleObj r:id="rId7" imgW="1130300" imgH="228600" progId="Equation.3">
                  <p:embed/>
                  <p:pic>
                    <p:nvPicPr>
                      <p:cNvPr id="0" name="图片 3388"/>
                      <p:cNvPicPr/>
                      <p:nvPr/>
                    </p:nvPicPr>
                    <p:blipFill>
                      <a:blip r:embed="rId8"/>
                      <a:stretch>
                        <a:fillRect/>
                      </a:stretch>
                    </p:blipFill>
                    <p:spPr>
                      <a:xfrm>
                        <a:off x="3725321" y="671043"/>
                        <a:ext cx="2052481" cy="456182"/>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2" name="文本框 1"/>
          <p:cNvSpPr txBox="1"/>
          <p:nvPr/>
        </p:nvSpPr>
        <p:spPr>
          <a:xfrm>
            <a:off x="549554" y="4063330"/>
            <a:ext cx="6723062" cy="462224"/>
          </a:xfrm>
          <a:prstGeom prst="rect">
            <a:avLst/>
          </a:prstGeom>
          <a:noFill/>
        </p:spPr>
        <p:txBody>
          <a:bodyPr wrap="square" rtlCol="0">
            <a:spAutoFit/>
          </a:bodyPr>
          <a:lstStyle/>
          <a:p>
            <a:r>
              <a:rPr lang="zh-CN" altLang="en-US" dirty="0"/>
              <a:t>再变换为正弦量：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55"/>
                                        </p:tgtEl>
                                        <p:attrNameLst>
                                          <p:attrName>style.visibility</p:attrName>
                                        </p:attrNameLst>
                                      </p:cBhvr>
                                      <p:to>
                                        <p:strVal val="visible"/>
                                      </p:to>
                                    </p:set>
                                    <p:anim calcmode="lin" valueType="num">
                                      <p:cBhvr additive="base">
                                        <p:cTn id="7" dur="500" fill="hold"/>
                                        <p:tgtEl>
                                          <p:spTgt spid="351255"/>
                                        </p:tgtEl>
                                        <p:attrNameLst>
                                          <p:attrName>ppt_x</p:attrName>
                                        </p:attrNameLst>
                                      </p:cBhvr>
                                      <p:tavLst>
                                        <p:tav tm="0">
                                          <p:val>
                                            <p:strVal val="0-#ppt_w/2"/>
                                          </p:val>
                                        </p:tav>
                                        <p:tav tm="100000">
                                          <p:val>
                                            <p:strVal val="#ppt_x"/>
                                          </p:val>
                                        </p:tav>
                                      </p:tavLst>
                                    </p:anim>
                                    <p:anim calcmode="lin" valueType="num">
                                      <p:cBhvr additive="base">
                                        <p:cTn id="8" dur="500" fill="hold"/>
                                        <p:tgtEl>
                                          <p:spTgt spid="3512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51251"/>
                                        </p:tgtEl>
                                        <p:attrNameLst>
                                          <p:attrName>style.visibility</p:attrName>
                                        </p:attrNameLst>
                                      </p:cBhvr>
                                      <p:to>
                                        <p:strVal val="visible"/>
                                      </p:to>
                                    </p:set>
                                    <p:animEffect transition="in" filter="blinds(horizontal)">
                                      <p:cBhvr>
                                        <p:cTn id="13" dur="500"/>
                                        <p:tgtEl>
                                          <p:spTgt spid="35125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51253"/>
                                        </p:tgtEl>
                                        <p:attrNameLst>
                                          <p:attrName>style.visibility</p:attrName>
                                        </p:attrNameLst>
                                      </p:cBhvr>
                                      <p:to>
                                        <p:strVal val="visible"/>
                                      </p:to>
                                    </p:set>
                                    <p:animEffect transition="in" filter="blinds(horizontal)">
                                      <p:cBhvr>
                                        <p:cTn id="18" dur="500"/>
                                        <p:tgtEl>
                                          <p:spTgt spid="35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5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矩形 353283"/>
          <p:cNvSpPr/>
          <p:nvPr/>
        </p:nvSpPr>
        <p:spPr>
          <a:xfrm>
            <a:off x="392113" y="1169988"/>
            <a:ext cx="3455987" cy="519112"/>
          </a:xfrm>
          <a:prstGeom prst="rect">
            <a:avLst/>
          </a:prstGeom>
          <a:solidFill>
            <a:srgbClr val="CC99FF"/>
          </a:solidFill>
          <a:ln w="19050">
            <a:noFill/>
          </a:ln>
        </p:spPr>
        <p:txBody>
          <a:bodyPr anchor="ctr">
            <a:spAutoFit/>
          </a:bodyPr>
          <a:lstStyle/>
          <a:p>
            <a:pPr>
              <a:spcBef>
                <a:spcPct val="0"/>
              </a:spcBef>
            </a:pPr>
            <a:r>
              <a:rPr lang="en-US" altLang="zh-CN" sz="2800" b="1" dirty="0">
                <a:latin typeface="Times New Roman" panose="02020603050405020304" pitchFamily="18" charset="0"/>
              </a:rPr>
              <a:t>4. 5. 1 </a:t>
            </a:r>
            <a:r>
              <a:rPr lang="zh-CN" altLang="en-US" sz="2800" b="1" dirty="0">
                <a:latin typeface="Times New Roman" panose="02020603050405020304" pitchFamily="18" charset="0"/>
              </a:rPr>
              <a:t>阻抗和导纳</a:t>
            </a:r>
          </a:p>
        </p:txBody>
      </p:sp>
      <p:sp>
        <p:nvSpPr>
          <p:cNvPr id="353285" name="矩形 353284"/>
          <p:cNvSpPr/>
          <p:nvPr/>
        </p:nvSpPr>
        <p:spPr>
          <a:xfrm>
            <a:off x="2011363" y="285750"/>
            <a:ext cx="4748212" cy="514350"/>
          </a:xfrm>
          <a:prstGeom prst="rect">
            <a:avLst/>
          </a:prstGeom>
          <a:solidFill>
            <a:srgbClr val="CC99FF"/>
          </a:solid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3200" b="1" dirty="0">
                <a:solidFill>
                  <a:schemeClr val="tx1"/>
                </a:solidFill>
              </a:rPr>
              <a:t>4.5  </a:t>
            </a:r>
            <a:r>
              <a:rPr lang="zh-CN" altLang="en-US" sz="3200" b="1" dirty="0"/>
              <a:t>复阻抗和复导纳</a:t>
            </a:r>
            <a:r>
              <a:rPr lang="zh-CN" altLang="en-US" sz="3200" b="1" dirty="0">
                <a:solidFill>
                  <a:schemeClr val="tx1"/>
                </a:solidFill>
              </a:rPr>
              <a:t> </a:t>
            </a:r>
          </a:p>
        </p:txBody>
      </p:sp>
      <p:sp>
        <p:nvSpPr>
          <p:cNvPr id="353286" name="文本框 353285"/>
          <p:cNvSpPr txBox="1"/>
          <p:nvPr/>
        </p:nvSpPr>
        <p:spPr>
          <a:xfrm>
            <a:off x="342900" y="2022475"/>
            <a:ext cx="1668463" cy="457200"/>
          </a:xfrm>
          <a:prstGeom prst="rect">
            <a:avLst/>
          </a:prstGeom>
          <a:noFill/>
          <a:ln w="9525">
            <a:noFill/>
          </a:ln>
        </p:spPr>
        <p:txBody>
          <a:bodyPr>
            <a:spAutoFit/>
          </a:bodyPr>
          <a:lstStyle/>
          <a:p>
            <a:pPr eaLnBrk="1" hangingPunct="1">
              <a:spcBef>
                <a:spcPct val="0"/>
              </a:spcBef>
            </a:pPr>
            <a:r>
              <a:rPr lang="en-US" altLang="zh-CN" b="1" dirty="0">
                <a:solidFill>
                  <a:srgbClr val="FF0000"/>
                </a:solidFill>
                <a:latin typeface="Times New Roman" panose="02020603050405020304" pitchFamily="18" charset="0"/>
              </a:rPr>
              <a:t>1. </a:t>
            </a:r>
            <a:r>
              <a:rPr lang="zh-CN" altLang="en-US" b="1" dirty="0">
                <a:solidFill>
                  <a:srgbClr val="FF0000"/>
                </a:solidFill>
                <a:latin typeface="Times New Roman" panose="02020603050405020304" pitchFamily="18" charset="0"/>
              </a:rPr>
              <a:t>复阻抗</a:t>
            </a:r>
          </a:p>
        </p:txBody>
      </p:sp>
      <p:sp>
        <p:nvSpPr>
          <p:cNvPr id="353287" name="文本框 353286"/>
          <p:cNvSpPr txBox="1"/>
          <p:nvPr/>
        </p:nvSpPr>
        <p:spPr>
          <a:xfrm>
            <a:off x="944563" y="2763838"/>
            <a:ext cx="7231062" cy="457200"/>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正弦激励下，稳态时，</a:t>
            </a:r>
            <a:r>
              <a:rPr lang="zh-CN" altLang="en-US" b="1" dirty="0">
                <a:solidFill>
                  <a:schemeClr val="accent2"/>
                </a:solidFill>
                <a:latin typeface="Times New Roman" panose="02020603050405020304" pitchFamily="18" charset="0"/>
              </a:rPr>
              <a:t>端口电压</a:t>
            </a:r>
            <a:r>
              <a:rPr lang="zh-CN" altLang="en-US" b="1" dirty="0">
                <a:latin typeface="Times New Roman" panose="02020603050405020304" pitchFamily="18" charset="0"/>
              </a:rPr>
              <a:t>、</a:t>
            </a:r>
            <a:r>
              <a:rPr lang="zh-CN" altLang="en-US" b="1" dirty="0">
                <a:solidFill>
                  <a:schemeClr val="accent2"/>
                </a:solidFill>
                <a:latin typeface="Times New Roman" panose="02020603050405020304" pitchFamily="18" charset="0"/>
              </a:rPr>
              <a:t>电流</a:t>
            </a:r>
            <a:r>
              <a:rPr lang="zh-CN" altLang="en-US" b="1" dirty="0">
                <a:latin typeface="Times New Roman" panose="02020603050405020304" pitchFamily="18" charset="0"/>
              </a:rPr>
              <a:t>是同频正弦量</a:t>
            </a:r>
            <a:endParaRPr lang="zh-CN" altLang="en-US" b="1">
              <a:latin typeface="Times New Roman" panose="02020603050405020304" pitchFamily="18" charset="0"/>
            </a:endParaRPr>
          </a:p>
        </p:txBody>
      </p:sp>
      <p:sp>
        <p:nvSpPr>
          <p:cNvPr id="353288" name="右箭头 353287"/>
          <p:cNvSpPr/>
          <p:nvPr/>
        </p:nvSpPr>
        <p:spPr>
          <a:xfrm>
            <a:off x="3314700" y="4476750"/>
            <a:ext cx="533400" cy="381000"/>
          </a:xfrm>
          <a:prstGeom prst="rightArrow">
            <a:avLst>
              <a:gd name="adj1" fmla="val 50000"/>
              <a:gd name="adj2" fmla="val 35000"/>
            </a:avLst>
          </a:prstGeom>
          <a:solidFill>
            <a:srgbClr val="3366CC"/>
          </a:solidFill>
          <a:ln w="9525" cap="flat" cmpd="sng">
            <a:solidFill>
              <a:schemeClr val="tx1"/>
            </a:solidFill>
            <a:prstDash val="solid"/>
            <a:miter/>
            <a:headEnd type="none" w="med" len="med"/>
            <a:tailEnd type="none" w="med" len="med"/>
          </a:ln>
        </p:spPr>
        <p:txBody>
          <a:bodyPr/>
          <a:lstStyle/>
          <a:p>
            <a:endParaRPr lang="zh-CN" altLang="en-US"/>
          </a:p>
        </p:txBody>
      </p:sp>
      <p:grpSp>
        <p:nvGrpSpPr>
          <p:cNvPr id="353289" name="组合 353288"/>
          <p:cNvGrpSpPr/>
          <p:nvPr/>
        </p:nvGrpSpPr>
        <p:grpSpPr>
          <a:xfrm>
            <a:off x="4330700" y="3605213"/>
            <a:ext cx="1590675" cy="1874837"/>
            <a:chOff x="2944" y="1191"/>
            <a:chExt cx="1002" cy="1181"/>
          </a:xfrm>
        </p:grpSpPr>
        <p:sp>
          <p:nvSpPr>
            <p:cNvPr id="353290" name="直接连接符 353289"/>
            <p:cNvSpPr/>
            <p:nvPr/>
          </p:nvSpPr>
          <p:spPr>
            <a:xfrm>
              <a:off x="3665" y="1584"/>
              <a:ext cx="0" cy="768"/>
            </a:xfrm>
            <a:prstGeom prst="line">
              <a:avLst/>
            </a:prstGeom>
            <a:ln w="19050" cap="flat" cmpd="sng">
              <a:solidFill>
                <a:schemeClr val="tx1"/>
              </a:solidFill>
              <a:prstDash val="solid"/>
              <a:headEnd type="none" w="med" len="med"/>
              <a:tailEnd type="none" w="med" len="med"/>
            </a:ln>
          </p:spPr>
        </p:sp>
        <p:sp>
          <p:nvSpPr>
            <p:cNvPr id="353291" name="直接连接符 353290"/>
            <p:cNvSpPr/>
            <p:nvPr/>
          </p:nvSpPr>
          <p:spPr>
            <a:xfrm>
              <a:off x="3089" y="1598"/>
              <a:ext cx="576" cy="0"/>
            </a:xfrm>
            <a:prstGeom prst="line">
              <a:avLst/>
            </a:prstGeom>
            <a:ln w="19050" cap="flat" cmpd="sng">
              <a:solidFill>
                <a:schemeClr val="tx1"/>
              </a:solidFill>
              <a:prstDash val="solid"/>
              <a:headEnd type="none" w="med" len="med"/>
              <a:tailEnd type="none" w="med" len="med"/>
            </a:ln>
          </p:spPr>
        </p:sp>
        <p:sp>
          <p:nvSpPr>
            <p:cNvPr id="353292" name="直接连接符 353291"/>
            <p:cNvSpPr/>
            <p:nvPr/>
          </p:nvSpPr>
          <p:spPr>
            <a:xfrm>
              <a:off x="3089" y="2340"/>
              <a:ext cx="576" cy="0"/>
            </a:xfrm>
            <a:prstGeom prst="line">
              <a:avLst/>
            </a:prstGeom>
            <a:ln w="19050" cap="flat" cmpd="sng">
              <a:solidFill>
                <a:schemeClr val="tx1"/>
              </a:solidFill>
              <a:prstDash val="solid"/>
              <a:headEnd type="none" w="med" len="med"/>
              <a:tailEnd type="none" w="med" len="med"/>
            </a:ln>
          </p:spPr>
        </p:sp>
        <p:sp>
          <p:nvSpPr>
            <p:cNvPr id="353293" name="矩形 353292"/>
            <p:cNvSpPr/>
            <p:nvPr/>
          </p:nvSpPr>
          <p:spPr>
            <a:xfrm>
              <a:off x="3605" y="182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53294" name="直接连接符 353293"/>
            <p:cNvSpPr/>
            <p:nvPr/>
          </p:nvSpPr>
          <p:spPr>
            <a:xfrm>
              <a:off x="3120" y="1488"/>
              <a:ext cx="384" cy="0"/>
            </a:xfrm>
            <a:prstGeom prst="line">
              <a:avLst/>
            </a:prstGeom>
            <a:ln w="19050" cap="flat" cmpd="sng">
              <a:solidFill>
                <a:srgbClr val="FF0000"/>
              </a:solidFill>
              <a:prstDash val="solid"/>
              <a:headEnd type="none" w="med" len="med"/>
              <a:tailEnd type="stealth" w="sm" len="med"/>
            </a:ln>
          </p:spPr>
        </p:sp>
        <p:graphicFrame>
          <p:nvGraphicFramePr>
            <p:cNvPr id="353295" name="对象 353294"/>
            <p:cNvGraphicFramePr/>
            <p:nvPr/>
          </p:nvGraphicFramePr>
          <p:xfrm>
            <a:off x="3196" y="1191"/>
            <a:ext cx="164" cy="249"/>
          </p:xfrm>
          <a:graphic>
            <a:graphicData uri="http://schemas.openxmlformats.org/presentationml/2006/ole">
              <mc:AlternateContent xmlns:mc="http://schemas.openxmlformats.org/markup-compatibility/2006">
                <mc:Choice xmlns:v="urn:schemas-microsoft-com:vml" Requires="v">
                  <p:oleObj spid="_x0000_s40161" r:id="rId3" imgW="127000" imgH="189865" progId="Equation.3">
                    <p:embed/>
                  </p:oleObj>
                </mc:Choice>
                <mc:Fallback>
                  <p:oleObj r:id="rId3" imgW="127000" imgH="189865" progId="Equation.3">
                    <p:embed/>
                    <p:pic>
                      <p:nvPicPr>
                        <p:cNvPr id="0" name="图片 3386"/>
                        <p:cNvPicPr/>
                        <p:nvPr/>
                      </p:nvPicPr>
                      <p:blipFill>
                        <a:blip r:embed="rId4"/>
                        <a:stretch>
                          <a:fillRect/>
                        </a:stretch>
                      </p:blipFill>
                      <p:spPr>
                        <a:xfrm>
                          <a:off x="3196" y="1191"/>
                          <a:ext cx="164" cy="249"/>
                        </a:xfrm>
                        <a:prstGeom prst="rect">
                          <a:avLst/>
                        </a:prstGeom>
                        <a:noFill/>
                        <a:ln w="38100">
                          <a:noFill/>
                          <a:miter/>
                        </a:ln>
                      </p:spPr>
                    </p:pic>
                  </p:oleObj>
                </mc:Fallback>
              </mc:AlternateContent>
            </a:graphicData>
          </a:graphic>
        </p:graphicFrame>
        <p:sp>
          <p:nvSpPr>
            <p:cNvPr id="353296" name="文本框 353295"/>
            <p:cNvSpPr txBox="1"/>
            <p:nvPr/>
          </p:nvSpPr>
          <p:spPr>
            <a:xfrm>
              <a:off x="3713" y="1824"/>
              <a:ext cx="23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p>
          </p:txBody>
        </p:sp>
        <p:graphicFrame>
          <p:nvGraphicFramePr>
            <p:cNvPr id="353297" name="对象 353296"/>
            <p:cNvGraphicFramePr/>
            <p:nvPr/>
          </p:nvGraphicFramePr>
          <p:xfrm>
            <a:off x="2974" y="1872"/>
            <a:ext cx="194" cy="240"/>
          </p:xfrm>
          <a:graphic>
            <a:graphicData uri="http://schemas.openxmlformats.org/presentationml/2006/ole">
              <mc:AlternateContent xmlns:mc="http://schemas.openxmlformats.org/markup-compatibility/2006">
                <mc:Choice xmlns:v="urn:schemas-microsoft-com:vml" Requires="v">
                  <p:oleObj spid="_x0000_s40162" r:id="rId5" imgW="165100" imgH="203200" progId="Equation.3">
                    <p:embed/>
                  </p:oleObj>
                </mc:Choice>
                <mc:Fallback>
                  <p:oleObj r:id="rId5" imgW="165100" imgH="203200" progId="Equation.3">
                    <p:embed/>
                    <p:pic>
                      <p:nvPicPr>
                        <p:cNvPr id="0" name="图片 3387"/>
                        <p:cNvPicPr/>
                        <p:nvPr/>
                      </p:nvPicPr>
                      <p:blipFill>
                        <a:blip r:embed="rId6"/>
                        <a:stretch>
                          <a:fillRect/>
                        </a:stretch>
                      </p:blipFill>
                      <p:spPr>
                        <a:xfrm>
                          <a:off x="2974" y="1872"/>
                          <a:ext cx="194" cy="240"/>
                        </a:xfrm>
                        <a:prstGeom prst="rect">
                          <a:avLst/>
                        </a:prstGeom>
                        <a:noFill/>
                        <a:ln w="38100">
                          <a:noFill/>
                          <a:miter/>
                        </a:ln>
                      </p:spPr>
                    </p:pic>
                  </p:oleObj>
                </mc:Fallback>
              </mc:AlternateContent>
            </a:graphicData>
          </a:graphic>
        </p:graphicFrame>
        <p:sp>
          <p:nvSpPr>
            <p:cNvPr id="353298" name="文本框 353297"/>
            <p:cNvSpPr txBox="1"/>
            <p:nvPr/>
          </p:nvSpPr>
          <p:spPr>
            <a:xfrm>
              <a:off x="2944" y="1584"/>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353299" name="文本框 353298"/>
            <p:cNvSpPr txBox="1"/>
            <p:nvPr/>
          </p:nvSpPr>
          <p:spPr>
            <a:xfrm>
              <a:off x="2956" y="2064"/>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sp>
          <p:nvSpPr>
            <p:cNvPr id="353300" name="椭圆 353299"/>
            <p:cNvSpPr/>
            <p:nvPr/>
          </p:nvSpPr>
          <p:spPr>
            <a:xfrm>
              <a:off x="3024" y="156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353301" name="椭圆 353300"/>
            <p:cNvSpPr/>
            <p:nvPr/>
          </p:nvSpPr>
          <p:spPr>
            <a:xfrm>
              <a:off x="3024" y="230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grpSp>
      <p:grpSp>
        <p:nvGrpSpPr>
          <p:cNvPr id="353302" name="组合 353301"/>
          <p:cNvGrpSpPr/>
          <p:nvPr/>
        </p:nvGrpSpPr>
        <p:grpSpPr>
          <a:xfrm>
            <a:off x="635000" y="3867150"/>
            <a:ext cx="2317750" cy="1447800"/>
            <a:chOff x="652" y="1392"/>
            <a:chExt cx="1460" cy="912"/>
          </a:xfrm>
        </p:grpSpPr>
        <p:sp>
          <p:nvSpPr>
            <p:cNvPr id="353303" name="矩形 353302"/>
            <p:cNvSpPr/>
            <p:nvPr/>
          </p:nvSpPr>
          <p:spPr>
            <a:xfrm>
              <a:off x="1440" y="1536"/>
              <a:ext cx="672" cy="76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algn="ctr" eaLnBrk="1" hangingPunct="1">
                <a:spcBef>
                  <a:spcPct val="0"/>
                </a:spcBef>
              </a:pPr>
              <a:r>
                <a:rPr lang="zh-CN" altLang="en-US" b="1" dirty="0">
                  <a:latin typeface="Times New Roman" panose="02020603050405020304" pitchFamily="18" charset="0"/>
                </a:rPr>
                <a:t>无源</a:t>
              </a:r>
            </a:p>
            <a:p>
              <a:pPr algn="ctr" eaLnBrk="1" hangingPunct="1">
                <a:spcBef>
                  <a:spcPct val="0"/>
                </a:spcBef>
              </a:pPr>
              <a:r>
                <a:rPr lang="zh-CN" altLang="en-US" b="1" dirty="0">
                  <a:latin typeface="Times New Roman" panose="02020603050405020304" pitchFamily="18" charset="0"/>
                </a:rPr>
                <a:t>线性</a:t>
              </a:r>
              <a:endParaRPr lang="en-US" altLang="zh-CN" b="1" dirty="0">
                <a:latin typeface="Times New Roman" panose="02020603050405020304" pitchFamily="18" charset="0"/>
              </a:endParaRPr>
            </a:p>
            <a:p>
              <a:pPr algn="ctr" eaLnBrk="1" hangingPunct="1">
                <a:spcBef>
                  <a:spcPct val="0"/>
                </a:spcBef>
              </a:pPr>
              <a:r>
                <a:rPr lang="en-US" altLang="zh-CN" b="1" dirty="0">
                  <a:latin typeface="Times New Roman" panose="02020603050405020304" pitchFamily="18" charset="0"/>
                </a:rPr>
                <a:t>N</a:t>
              </a:r>
              <a:r>
                <a:rPr lang="en-US" altLang="zh-CN" b="1" baseline="-25000" dirty="0">
                  <a:latin typeface="Times New Roman" panose="02020603050405020304" pitchFamily="18" charset="0"/>
                </a:rPr>
                <a:t>0</a:t>
              </a:r>
            </a:p>
          </p:txBody>
        </p:sp>
        <p:sp>
          <p:nvSpPr>
            <p:cNvPr id="353304" name="直接连接符 353303"/>
            <p:cNvSpPr/>
            <p:nvPr/>
          </p:nvSpPr>
          <p:spPr>
            <a:xfrm>
              <a:off x="960" y="1704"/>
              <a:ext cx="480" cy="0"/>
            </a:xfrm>
            <a:prstGeom prst="line">
              <a:avLst/>
            </a:prstGeom>
            <a:ln w="19050" cap="flat" cmpd="sng">
              <a:solidFill>
                <a:schemeClr val="tx1"/>
              </a:solidFill>
              <a:prstDash val="solid"/>
              <a:headEnd type="none" w="med" len="med"/>
              <a:tailEnd type="none" w="med" len="med"/>
            </a:ln>
          </p:spPr>
        </p:sp>
        <p:sp>
          <p:nvSpPr>
            <p:cNvPr id="353305" name="直接连接符 353304"/>
            <p:cNvSpPr/>
            <p:nvPr/>
          </p:nvSpPr>
          <p:spPr>
            <a:xfrm>
              <a:off x="960" y="2160"/>
              <a:ext cx="480" cy="0"/>
            </a:xfrm>
            <a:prstGeom prst="line">
              <a:avLst/>
            </a:prstGeom>
            <a:ln w="19050" cap="flat" cmpd="sng">
              <a:solidFill>
                <a:schemeClr val="tx1"/>
              </a:solidFill>
              <a:prstDash val="solid"/>
              <a:headEnd type="none" w="med" len="med"/>
              <a:tailEnd type="none" w="med" len="med"/>
            </a:ln>
          </p:spPr>
        </p:sp>
        <p:sp>
          <p:nvSpPr>
            <p:cNvPr id="353306" name="直接连接符 353305"/>
            <p:cNvSpPr/>
            <p:nvPr/>
          </p:nvSpPr>
          <p:spPr>
            <a:xfrm>
              <a:off x="960" y="1632"/>
              <a:ext cx="288" cy="0"/>
            </a:xfrm>
            <a:prstGeom prst="line">
              <a:avLst/>
            </a:prstGeom>
            <a:ln w="9525" cap="flat" cmpd="sng">
              <a:solidFill>
                <a:srgbClr val="FF0000"/>
              </a:solidFill>
              <a:prstDash val="solid"/>
              <a:headEnd type="none" w="med" len="med"/>
              <a:tailEnd type="stealth" w="sm" len="med"/>
            </a:ln>
          </p:spPr>
        </p:sp>
        <p:graphicFrame>
          <p:nvGraphicFramePr>
            <p:cNvPr id="353307" name="对象 353306"/>
            <p:cNvGraphicFramePr/>
            <p:nvPr/>
          </p:nvGraphicFramePr>
          <p:xfrm>
            <a:off x="1056" y="1392"/>
            <a:ext cx="120" cy="199"/>
          </p:xfrm>
          <a:graphic>
            <a:graphicData uri="http://schemas.openxmlformats.org/presentationml/2006/ole">
              <mc:AlternateContent xmlns:mc="http://schemas.openxmlformats.org/markup-compatibility/2006">
                <mc:Choice xmlns:v="urn:schemas-microsoft-com:vml" Requires="v">
                  <p:oleObj spid="_x0000_s40163" r:id="rId7" imgW="190500" imgH="317500" progId="Equation.3">
                    <p:embed/>
                  </p:oleObj>
                </mc:Choice>
                <mc:Fallback>
                  <p:oleObj r:id="rId7" imgW="190500" imgH="317500" progId="Equation.3">
                    <p:embed/>
                    <p:pic>
                      <p:nvPicPr>
                        <p:cNvPr id="0" name="图片 3389"/>
                        <p:cNvPicPr/>
                        <p:nvPr/>
                      </p:nvPicPr>
                      <p:blipFill>
                        <a:blip r:embed="rId8"/>
                        <a:stretch>
                          <a:fillRect/>
                        </a:stretch>
                      </p:blipFill>
                      <p:spPr>
                        <a:xfrm>
                          <a:off x="1056" y="1392"/>
                          <a:ext cx="120" cy="199"/>
                        </a:xfrm>
                        <a:prstGeom prst="rect">
                          <a:avLst/>
                        </a:prstGeom>
                        <a:noFill/>
                        <a:ln w="38100">
                          <a:noFill/>
                          <a:miter/>
                        </a:ln>
                      </p:spPr>
                    </p:pic>
                  </p:oleObj>
                </mc:Fallback>
              </mc:AlternateContent>
            </a:graphicData>
          </a:graphic>
        </p:graphicFrame>
        <p:sp>
          <p:nvSpPr>
            <p:cNvPr id="353308" name="椭圆 353307"/>
            <p:cNvSpPr/>
            <p:nvPr/>
          </p:nvSpPr>
          <p:spPr>
            <a:xfrm>
              <a:off x="912" y="1660"/>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353309" name="椭圆 353308"/>
            <p:cNvSpPr/>
            <p:nvPr/>
          </p:nvSpPr>
          <p:spPr>
            <a:xfrm>
              <a:off x="912" y="2112"/>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graphicFrame>
          <p:nvGraphicFramePr>
            <p:cNvPr id="353310" name="对象 353309"/>
            <p:cNvGraphicFramePr/>
            <p:nvPr/>
          </p:nvGraphicFramePr>
          <p:xfrm>
            <a:off x="690" y="1824"/>
            <a:ext cx="194" cy="240"/>
          </p:xfrm>
          <a:graphic>
            <a:graphicData uri="http://schemas.openxmlformats.org/presentationml/2006/ole">
              <mc:AlternateContent xmlns:mc="http://schemas.openxmlformats.org/markup-compatibility/2006">
                <mc:Choice xmlns:v="urn:schemas-microsoft-com:vml" Requires="v">
                  <p:oleObj spid="_x0000_s40164" r:id="rId9" imgW="165100" imgH="203200" progId="Equation.3">
                    <p:embed/>
                  </p:oleObj>
                </mc:Choice>
                <mc:Fallback>
                  <p:oleObj r:id="rId9" imgW="165100" imgH="203200" progId="Equation.3">
                    <p:embed/>
                    <p:pic>
                      <p:nvPicPr>
                        <p:cNvPr id="0" name="图片 3385"/>
                        <p:cNvPicPr/>
                        <p:nvPr/>
                      </p:nvPicPr>
                      <p:blipFill>
                        <a:blip r:embed="rId6"/>
                        <a:stretch>
                          <a:fillRect/>
                        </a:stretch>
                      </p:blipFill>
                      <p:spPr>
                        <a:xfrm>
                          <a:off x="690" y="1824"/>
                          <a:ext cx="194" cy="240"/>
                        </a:xfrm>
                        <a:prstGeom prst="rect">
                          <a:avLst/>
                        </a:prstGeom>
                        <a:noFill/>
                        <a:ln w="38100">
                          <a:noFill/>
                          <a:miter/>
                        </a:ln>
                      </p:spPr>
                    </p:pic>
                  </p:oleObj>
                </mc:Fallback>
              </mc:AlternateContent>
            </a:graphicData>
          </a:graphic>
        </p:graphicFrame>
        <p:sp>
          <p:nvSpPr>
            <p:cNvPr id="353311" name="文本框 353310"/>
            <p:cNvSpPr txBox="1"/>
            <p:nvPr/>
          </p:nvSpPr>
          <p:spPr>
            <a:xfrm>
              <a:off x="660" y="1536"/>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353312" name="文本框 353311"/>
            <p:cNvSpPr txBox="1"/>
            <p:nvPr/>
          </p:nvSpPr>
          <p:spPr>
            <a:xfrm>
              <a:off x="652" y="2016"/>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sp>
        <p:nvSpPr>
          <p:cNvPr id="353313" name="矩形 353312"/>
          <p:cNvSpPr/>
          <p:nvPr/>
        </p:nvSpPr>
        <p:spPr>
          <a:xfrm>
            <a:off x="6364288" y="4211638"/>
            <a:ext cx="1825625" cy="1196975"/>
          </a:xfrm>
          <a:prstGeom prst="rect">
            <a:avLst/>
          </a:prstGeom>
          <a:noFill/>
          <a:ln w="9525" cap="flat" cmpd="sng">
            <a:solidFill>
              <a:srgbClr val="FF00FF"/>
            </a:solidFill>
            <a:prstDash val="solid"/>
            <a:miter/>
            <a:headEnd type="none" w="med" len="med"/>
            <a:tailEnd type="none" w="med" len="med"/>
          </a:ln>
        </p:spPr>
        <p:txBody>
          <a:bodyPr>
            <a:spAutoFit/>
          </a:bodyPr>
          <a:lstStyle/>
          <a:p>
            <a:r>
              <a:rPr lang="zh-CN" altLang="en-US" b="1" dirty="0">
                <a:latin typeface="Times New Roman" panose="02020603050405020304" pitchFamily="18" charset="0"/>
              </a:rPr>
              <a:t>显然</a:t>
            </a:r>
            <a:r>
              <a:rPr lang="en-US" altLang="zh-CN" b="1" dirty="0">
                <a:latin typeface="Times New Roman" panose="02020603050405020304" pitchFamily="18" charset="0"/>
              </a:rPr>
              <a:t>,</a:t>
            </a:r>
            <a:r>
              <a:rPr lang="zh-CN" altLang="en-US" b="1" dirty="0">
                <a:latin typeface="Times New Roman" panose="02020603050405020304" pitchFamily="18" charset="0"/>
              </a:rPr>
              <a:t>阻抗的量纲与电阻相同。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3284"/>
                                        </p:tgtEl>
                                        <p:attrNameLst>
                                          <p:attrName>style.visibility</p:attrName>
                                        </p:attrNameLst>
                                      </p:cBhvr>
                                      <p:to>
                                        <p:strVal val="visible"/>
                                      </p:to>
                                    </p:set>
                                    <p:animEffect transition="in" filter="wipe(left)">
                                      <p:cBhvr>
                                        <p:cTn id="7" dur="500"/>
                                        <p:tgtEl>
                                          <p:spTgt spid="3532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3286"/>
                                        </p:tgtEl>
                                        <p:attrNameLst>
                                          <p:attrName>style.visibility</p:attrName>
                                        </p:attrNameLst>
                                      </p:cBhvr>
                                      <p:to>
                                        <p:strVal val="visible"/>
                                      </p:to>
                                    </p:set>
                                    <p:anim calcmode="lin" valueType="num">
                                      <p:cBhvr additive="base">
                                        <p:cTn id="12" dur="500" fill="hold"/>
                                        <p:tgtEl>
                                          <p:spTgt spid="353286"/>
                                        </p:tgtEl>
                                        <p:attrNameLst>
                                          <p:attrName>ppt_x</p:attrName>
                                        </p:attrNameLst>
                                      </p:cBhvr>
                                      <p:tavLst>
                                        <p:tav tm="0">
                                          <p:val>
                                            <p:strVal val="0-#ppt_w/2"/>
                                          </p:val>
                                        </p:tav>
                                        <p:tav tm="100000">
                                          <p:val>
                                            <p:strVal val="#ppt_x"/>
                                          </p:val>
                                        </p:tav>
                                      </p:tavLst>
                                    </p:anim>
                                    <p:anim calcmode="lin" valueType="num">
                                      <p:cBhvr additive="base">
                                        <p:cTn id="13" dur="500" fill="hold"/>
                                        <p:tgtEl>
                                          <p:spTgt spid="35328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353287"/>
                                        </p:tgtEl>
                                        <p:attrNameLst>
                                          <p:attrName>style.visibility</p:attrName>
                                        </p:attrNameLst>
                                      </p:cBhvr>
                                      <p:to>
                                        <p:strVal val="visible"/>
                                      </p:to>
                                    </p:set>
                                    <p:anim calcmode="lin" valueType="num">
                                      <p:cBhvr additive="base">
                                        <p:cTn id="17" dur="500" fill="hold"/>
                                        <p:tgtEl>
                                          <p:spTgt spid="353287"/>
                                        </p:tgtEl>
                                        <p:attrNameLst>
                                          <p:attrName>ppt_x</p:attrName>
                                        </p:attrNameLst>
                                      </p:cBhvr>
                                      <p:tavLst>
                                        <p:tav tm="0">
                                          <p:val>
                                            <p:strVal val="0-#ppt_w/2"/>
                                          </p:val>
                                        </p:tav>
                                        <p:tav tm="100000">
                                          <p:val>
                                            <p:strVal val="#ppt_x"/>
                                          </p:val>
                                        </p:tav>
                                      </p:tavLst>
                                    </p:anim>
                                    <p:anim calcmode="lin" valueType="num">
                                      <p:cBhvr additive="base">
                                        <p:cTn id="18" dur="500" fill="hold"/>
                                        <p:tgtEl>
                                          <p:spTgt spid="35328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53302"/>
                                        </p:tgtEl>
                                        <p:attrNameLst>
                                          <p:attrName>style.visibility</p:attrName>
                                        </p:attrNameLst>
                                      </p:cBhvr>
                                      <p:to>
                                        <p:strVal val="visible"/>
                                      </p:to>
                                    </p:set>
                                    <p:anim calcmode="lin" valueType="num">
                                      <p:cBhvr additive="base">
                                        <p:cTn id="23" dur="500" fill="hold"/>
                                        <p:tgtEl>
                                          <p:spTgt spid="353302"/>
                                        </p:tgtEl>
                                        <p:attrNameLst>
                                          <p:attrName>ppt_x</p:attrName>
                                        </p:attrNameLst>
                                      </p:cBhvr>
                                      <p:tavLst>
                                        <p:tav tm="0">
                                          <p:val>
                                            <p:strVal val="0-#ppt_w/2"/>
                                          </p:val>
                                        </p:tav>
                                        <p:tav tm="100000">
                                          <p:val>
                                            <p:strVal val="#ppt_x"/>
                                          </p:val>
                                        </p:tav>
                                      </p:tavLst>
                                    </p:anim>
                                    <p:anim calcmode="lin" valueType="num">
                                      <p:cBhvr additive="base">
                                        <p:cTn id="24" dur="500" fill="hold"/>
                                        <p:tgtEl>
                                          <p:spTgt spid="35330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53288"/>
                                        </p:tgtEl>
                                        <p:attrNameLst>
                                          <p:attrName>style.visibility</p:attrName>
                                        </p:attrNameLst>
                                      </p:cBhvr>
                                      <p:to>
                                        <p:strVal val="visible"/>
                                      </p:to>
                                    </p:set>
                                    <p:anim calcmode="lin" valueType="num">
                                      <p:cBhvr additive="base">
                                        <p:cTn id="29" dur="500" fill="hold"/>
                                        <p:tgtEl>
                                          <p:spTgt spid="353288"/>
                                        </p:tgtEl>
                                        <p:attrNameLst>
                                          <p:attrName>ppt_x</p:attrName>
                                        </p:attrNameLst>
                                      </p:cBhvr>
                                      <p:tavLst>
                                        <p:tav tm="0">
                                          <p:val>
                                            <p:strVal val="0-#ppt_w/2"/>
                                          </p:val>
                                        </p:tav>
                                        <p:tav tm="100000">
                                          <p:val>
                                            <p:strVal val="#ppt_x"/>
                                          </p:val>
                                        </p:tav>
                                      </p:tavLst>
                                    </p:anim>
                                    <p:anim calcmode="lin" valueType="num">
                                      <p:cBhvr additive="base">
                                        <p:cTn id="30" dur="500" fill="hold"/>
                                        <p:tgtEl>
                                          <p:spTgt spid="35328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53289"/>
                                        </p:tgtEl>
                                        <p:attrNameLst>
                                          <p:attrName>style.visibility</p:attrName>
                                        </p:attrNameLst>
                                      </p:cBhvr>
                                      <p:to>
                                        <p:strVal val="visible"/>
                                      </p:to>
                                    </p:set>
                                    <p:anim calcmode="lin" valueType="num">
                                      <p:cBhvr additive="base">
                                        <p:cTn id="35" dur="500" fill="hold"/>
                                        <p:tgtEl>
                                          <p:spTgt spid="353289"/>
                                        </p:tgtEl>
                                        <p:attrNameLst>
                                          <p:attrName>ppt_x</p:attrName>
                                        </p:attrNameLst>
                                      </p:cBhvr>
                                      <p:tavLst>
                                        <p:tav tm="0">
                                          <p:val>
                                            <p:strVal val="0-#ppt_w/2"/>
                                          </p:val>
                                        </p:tav>
                                        <p:tav tm="100000">
                                          <p:val>
                                            <p:strVal val="#ppt_x"/>
                                          </p:val>
                                        </p:tav>
                                      </p:tavLst>
                                    </p:anim>
                                    <p:anim calcmode="lin" valueType="num">
                                      <p:cBhvr additive="base">
                                        <p:cTn id="36" dur="500" fill="hold"/>
                                        <p:tgtEl>
                                          <p:spTgt spid="35328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53313"/>
                                        </p:tgtEl>
                                        <p:attrNameLst>
                                          <p:attrName>style.visibility</p:attrName>
                                        </p:attrNameLst>
                                      </p:cBhvr>
                                      <p:to>
                                        <p:strVal val="visible"/>
                                      </p:to>
                                    </p:set>
                                    <p:anim calcmode="lin" valueType="num">
                                      <p:cBhvr additive="base">
                                        <p:cTn id="41" dur="500" fill="hold"/>
                                        <p:tgtEl>
                                          <p:spTgt spid="353313"/>
                                        </p:tgtEl>
                                        <p:attrNameLst>
                                          <p:attrName>ppt_x</p:attrName>
                                        </p:attrNameLst>
                                      </p:cBhvr>
                                      <p:tavLst>
                                        <p:tav tm="0">
                                          <p:val>
                                            <p:strVal val="0-#ppt_w/2"/>
                                          </p:val>
                                        </p:tav>
                                        <p:tav tm="100000">
                                          <p:val>
                                            <p:strVal val="#ppt_x"/>
                                          </p:val>
                                        </p:tav>
                                      </p:tavLst>
                                    </p:anim>
                                    <p:anim calcmode="lin" valueType="num">
                                      <p:cBhvr additive="base">
                                        <p:cTn id="42" dur="500" fill="hold"/>
                                        <p:tgtEl>
                                          <p:spTgt spid="3533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P spid="353286" grpId="0"/>
      <p:bldP spid="353287" grpId="0"/>
      <p:bldP spid="3533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090" name="对象 173089"/>
              <p:cNvSpPr txBox="1"/>
              <p:nvPr/>
            </p:nvSpPr>
            <p:spPr>
              <a:xfrm>
                <a:off x="2792413" y="495300"/>
                <a:ext cx="4351337" cy="1157288"/>
              </a:xfrm>
              <a:prstGeom prst="rect">
                <a:avLst/>
              </a:prstGeom>
              <a:noFill/>
              <a:ln w="38100">
                <a:noFill/>
                <a:miter/>
              </a:ln>
            </p:spPr>
            <p:txBody>
              <a:bodyPr>
                <a:norm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000000"/>
                          </a:solidFill>
                          <a:latin typeface="Cambria Math" panose="02040503050406030204" pitchFamily="18" charset="0"/>
                        </a:rPr>
                        <m:t>𝒁</m:t>
                      </m:r>
                      <m:limUpp>
                        <m:limUppPr>
                          <m:ctrlPr>
                            <a:rPr lang="zh-CN" altLang="en-US" b="1" i="1">
                              <a:solidFill>
                                <a:srgbClr val="000000"/>
                              </a:solidFill>
                              <a:latin typeface="Cambria Math" panose="02040503050406030204" pitchFamily="18" charset="0"/>
                            </a:rPr>
                          </m:ctrlPr>
                        </m:limUppPr>
                        <m:e>
                          <m:r>
                            <a:rPr lang="en-US" altLang="zh-CN" b="1" i="1" smtClean="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m:t>
                          </m:r>
                        </m:e>
                        <m:lim>
                          <m:r>
                            <a:rPr lang="en-US" altLang="zh-CN" b="1" i="1" smtClean="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𝜟</m:t>
                          </m:r>
                        </m:lim>
                      </m:limUpp>
                      <m:r>
                        <a:rPr lang="en-US" altLang="zh-CN" b="1" i="1" smtClean="0">
                          <a:solidFill>
                            <a:srgbClr val="000000"/>
                          </a:solidFill>
                          <a:latin typeface="Cambria Math" panose="02040503050406030204" pitchFamily="18" charset="0"/>
                        </a:rPr>
                        <m:t>   </m:t>
                      </m:r>
                      <m:f>
                        <m:fPr>
                          <m:ctrlPr>
                            <a:rPr lang="zh-CN" altLang="en-US" b="1" i="1">
                              <a:solidFill>
                                <a:srgbClr val="000000"/>
                              </a:solidFill>
                              <a:latin typeface="Cambria Math" panose="02040503050406030204" pitchFamily="18" charset="0"/>
                            </a:rPr>
                          </m:ctrlPr>
                        </m:fPr>
                        <m:num>
                          <m:limUpp>
                            <m:limUppPr>
                              <m:ctrlPr>
                                <a:rPr lang="zh-CN" altLang="en-US" b="1" i="1">
                                  <a:solidFill>
                                    <a:srgbClr val="000000"/>
                                  </a:solidFill>
                                  <a:latin typeface="Cambria Math" panose="02040503050406030204" pitchFamily="18" charset="0"/>
                                </a:rPr>
                              </m:ctrlPr>
                            </m:limUppPr>
                            <m:e>
                              <m:r>
                                <a:rPr lang="zh-CN" altLang="en-US" b="1" i="1">
                                  <a:solidFill>
                                    <a:srgbClr val="000000"/>
                                  </a:solidFill>
                                  <a:latin typeface="Cambria Math" panose="02040503050406030204" pitchFamily="18" charset="0"/>
                                </a:rPr>
                                <m:t>𝑼</m:t>
                              </m:r>
                            </m:e>
                            <m:lim>
                              <m:r>
                                <a:rPr lang="zh-CN" altLang="en-US" b="1" i="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m:t>
                              </m:r>
                            </m:lim>
                          </m:limUpp>
                        </m:num>
                        <m:den>
                          <m:limUpp>
                            <m:limUppPr>
                              <m:ctrlPr>
                                <a:rPr lang="zh-CN" altLang="en-US" b="1" i="1">
                                  <a:solidFill>
                                    <a:srgbClr val="000000"/>
                                  </a:solidFill>
                                  <a:latin typeface="Cambria Math" panose="02040503050406030204" pitchFamily="18" charset="0"/>
                                </a:rPr>
                              </m:ctrlPr>
                            </m:limUppPr>
                            <m:e>
                              <m:r>
                                <a:rPr lang="zh-CN" altLang="en-US" b="1" i="1">
                                  <a:solidFill>
                                    <a:srgbClr val="000000"/>
                                  </a:solidFill>
                                  <a:latin typeface="Cambria Math" panose="02040503050406030204" pitchFamily="18" charset="0"/>
                                </a:rPr>
                                <m:t>𝑰</m:t>
                              </m:r>
                            </m:e>
                            <m:lim>
                              <m:r>
                                <a:rPr lang="zh-CN" altLang="en-US" b="1" i="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m:t>
                              </m:r>
                            </m:lim>
                          </m:limUpp>
                        </m:den>
                      </m:f>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𝒁</m:t>
                      </m:r>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𝝋</m:t>
                          </m:r>
                        </m:e>
                        <m:sub>
                          <m:r>
                            <a:rPr lang="zh-CN" altLang="en-US" b="1" i="1">
                              <a:solidFill>
                                <a:srgbClr val="000000"/>
                              </a:solidFill>
                              <a:latin typeface="Cambria Math" panose="02040503050406030204" pitchFamily="18" charset="0"/>
                            </a:rPr>
                            <m:t>𝒛</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𝑹</m:t>
                      </m:r>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𝐣</m:t>
                      </m:r>
                      <m:r>
                        <a:rPr lang="zh-CN" altLang="en-US" b="1" i="1">
                          <a:solidFill>
                            <a:srgbClr val="000000"/>
                          </a:solidFill>
                          <a:latin typeface="Cambria Math" panose="02040503050406030204" pitchFamily="18" charset="0"/>
                        </a:rPr>
                        <m:t>𝑿</m:t>
                      </m:r>
                    </m:oMath>
                  </m:oMathPara>
                </a14:m>
                <a:endParaRPr lang="zh-CN" altLang="en-US" b="1" dirty="0"/>
              </a:p>
            </p:txBody>
          </p:sp>
        </mc:Choice>
        <mc:Fallback xmlns="">
          <p:sp>
            <p:nvSpPr>
              <p:cNvPr id="173090" name="对象 173089"/>
              <p:cNvSpPr txBox="1">
                <a:spLocks noRot="1" noChangeAspect="1" noMove="1" noResize="1" noEditPoints="1" noAdjustHandles="1" noChangeArrowheads="1" noChangeShapeType="1" noTextEdit="1"/>
              </p:cNvSpPr>
              <p:nvPr/>
            </p:nvSpPr>
            <p:spPr>
              <a:xfrm>
                <a:off x="2792413" y="495300"/>
                <a:ext cx="4351337" cy="1157288"/>
              </a:xfrm>
              <a:prstGeom prst="rect">
                <a:avLst/>
              </a:prstGeom>
              <a:blipFill>
                <a:blip r:embed="rId2"/>
                <a:stretch>
                  <a:fillRect/>
                </a:stretch>
              </a:blipFill>
              <a:ln w="38100">
                <a:noFill/>
                <a:miter/>
              </a:ln>
            </p:spPr>
            <p:txBody>
              <a:bodyPr/>
              <a:lstStyle/>
              <a:p>
                <a:r>
                  <a:rPr lang="zh-CN" altLang="en-US">
                    <a:noFill/>
                  </a:rPr>
                  <a:t> </a:t>
                </a:r>
              </a:p>
            </p:txBody>
          </p:sp>
        </mc:Fallback>
      </mc:AlternateContent>
      <p:sp>
        <p:nvSpPr>
          <p:cNvPr id="173093" name="矩形 173092"/>
          <p:cNvSpPr/>
          <p:nvPr/>
        </p:nvSpPr>
        <p:spPr>
          <a:xfrm>
            <a:off x="515938" y="858838"/>
            <a:ext cx="2225675" cy="457200"/>
          </a:xfrm>
          <a:prstGeom prst="rect">
            <a:avLst/>
          </a:prstGeom>
          <a:noFill/>
          <a:ln w="9525">
            <a:noFill/>
          </a:ln>
        </p:spPr>
        <p:txBody>
          <a:bodyPr wrap="none" anchor="t">
            <a:spAutoFit/>
          </a:bodyPr>
          <a:lstStyle/>
          <a:p>
            <a:r>
              <a:rPr lang="zh-CN" altLang="en-US" b="1" dirty="0">
                <a:solidFill>
                  <a:schemeClr val="accent2"/>
                </a:solidFill>
                <a:latin typeface="Times New Roman" panose="02020603050405020304" pitchFamily="18" charset="0"/>
              </a:rPr>
              <a:t>复阻抗</a:t>
            </a:r>
            <a:r>
              <a:rPr lang="en-US" altLang="zh-CN" b="1" dirty="0">
                <a:latin typeface="Times New Roman" panose="02020603050405020304" pitchFamily="18" charset="0"/>
              </a:rPr>
              <a:t>Z</a:t>
            </a:r>
            <a:r>
              <a:rPr lang="zh-CN" altLang="en-US" b="1" dirty="0">
                <a:latin typeface="Times New Roman" panose="02020603050405020304" pitchFamily="18" charset="0"/>
              </a:rPr>
              <a:t>定义：</a:t>
            </a:r>
          </a:p>
        </p:txBody>
      </p:sp>
      <p:grpSp>
        <p:nvGrpSpPr>
          <p:cNvPr id="173110" name="组合 173109"/>
          <p:cNvGrpSpPr/>
          <p:nvPr/>
        </p:nvGrpSpPr>
        <p:grpSpPr>
          <a:xfrm>
            <a:off x="2741613" y="1327150"/>
            <a:ext cx="1905000" cy="1031875"/>
            <a:chOff x="1464" y="2964"/>
            <a:chExt cx="1200" cy="650"/>
          </a:xfrm>
        </p:grpSpPr>
        <p:sp>
          <p:nvSpPr>
            <p:cNvPr id="173095" name="直接连接符 173094"/>
            <p:cNvSpPr/>
            <p:nvPr/>
          </p:nvSpPr>
          <p:spPr>
            <a:xfrm>
              <a:off x="2328" y="2964"/>
              <a:ext cx="336" cy="0"/>
            </a:xfrm>
            <a:prstGeom prst="line">
              <a:avLst/>
            </a:prstGeom>
            <a:ln w="19050" cap="flat" cmpd="sng">
              <a:solidFill>
                <a:srgbClr val="FF0000"/>
              </a:solidFill>
              <a:prstDash val="solid"/>
              <a:headEnd type="none" w="med" len="med"/>
              <a:tailEnd type="none" w="med" len="med"/>
            </a:ln>
          </p:spPr>
        </p:sp>
        <p:sp>
          <p:nvSpPr>
            <p:cNvPr id="173102" name="线形标注 1 173101"/>
            <p:cNvSpPr/>
            <p:nvPr/>
          </p:nvSpPr>
          <p:spPr>
            <a:xfrm>
              <a:off x="1464" y="3230"/>
              <a:ext cx="720" cy="384"/>
            </a:xfrm>
            <a:prstGeom prst="borderCallout1">
              <a:avLst>
                <a:gd name="adj1" fmla="val 18750"/>
                <a:gd name="adj2" fmla="val 106667"/>
                <a:gd name="adj3" fmla="val -50523"/>
                <a:gd name="adj4" fmla="val 140000"/>
              </a:avLst>
            </a:prstGeom>
            <a:noFill/>
            <a:ln w="9525" cap="flat" cmpd="sng">
              <a:solidFill>
                <a:srgbClr val="FF0000"/>
              </a:solidFill>
              <a:prstDash val="solid"/>
              <a:miter/>
              <a:headEnd type="none" w="med" len="med"/>
              <a:tailEnd type="none" w="med" len="med"/>
            </a:ln>
          </p:spPr>
          <p:txBody>
            <a:bodyPr/>
            <a:lstStyle/>
            <a:p>
              <a:pPr algn="ctr"/>
              <a:r>
                <a:rPr lang="zh-CN" altLang="en-US" b="1" dirty="0">
                  <a:solidFill>
                    <a:srgbClr val="660033"/>
                  </a:solidFill>
                  <a:latin typeface="Times New Roman" panose="02020603050405020304" pitchFamily="18" charset="0"/>
                </a:rPr>
                <a:t>阻抗模</a:t>
              </a:r>
              <a:endParaRPr lang="zh-CN" altLang="en-US" b="1">
                <a:solidFill>
                  <a:srgbClr val="660033"/>
                </a:solidFill>
                <a:latin typeface="Times New Roman" panose="02020603050405020304" pitchFamily="18" charset="0"/>
              </a:endParaRPr>
            </a:p>
          </p:txBody>
        </p:sp>
      </p:grpSp>
      <p:grpSp>
        <p:nvGrpSpPr>
          <p:cNvPr id="173111" name="组合 173110"/>
          <p:cNvGrpSpPr/>
          <p:nvPr/>
        </p:nvGrpSpPr>
        <p:grpSpPr>
          <a:xfrm>
            <a:off x="4148931" y="1298837"/>
            <a:ext cx="1227138" cy="1622425"/>
            <a:chOff x="2328" y="2976"/>
            <a:chExt cx="773" cy="1022"/>
          </a:xfrm>
        </p:grpSpPr>
        <p:sp>
          <p:nvSpPr>
            <p:cNvPr id="173097" name="直接连接符 173096"/>
            <p:cNvSpPr/>
            <p:nvPr/>
          </p:nvSpPr>
          <p:spPr>
            <a:xfrm>
              <a:off x="2856" y="2976"/>
              <a:ext cx="245" cy="0"/>
            </a:xfrm>
            <a:prstGeom prst="line">
              <a:avLst/>
            </a:prstGeom>
            <a:ln w="19050" cap="flat" cmpd="sng">
              <a:solidFill>
                <a:srgbClr val="6600FF"/>
              </a:solidFill>
              <a:prstDash val="solid"/>
              <a:headEnd type="none" w="med" len="med"/>
              <a:tailEnd type="none" w="med" len="med"/>
            </a:ln>
          </p:spPr>
        </p:sp>
        <p:sp>
          <p:nvSpPr>
            <p:cNvPr id="173103" name="线形标注 1 173102"/>
            <p:cNvSpPr/>
            <p:nvPr/>
          </p:nvSpPr>
          <p:spPr>
            <a:xfrm>
              <a:off x="2328" y="3614"/>
              <a:ext cx="720" cy="384"/>
            </a:xfrm>
            <a:prstGeom prst="borderCallout1">
              <a:avLst>
                <a:gd name="adj1" fmla="val 18750"/>
                <a:gd name="adj2" fmla="val 106667"/>
                <a:gd name="adj3" fmla="val -156773"/>
                <a:gd name="adj4" fmla="val 109028"/>
              </a:avLst>
            </a:prstGeom>
            <a:noFill/>
            <a:ln w="9525" cap="flat" cmpd="sng">
              <a:solidFill>
                <a:srgbClr val="6600FF"/>
              </a:solidFill>
              <a:prstDash val="solid"/>
              <a:miter/>
              <a:headEnd type="none" w="med" len="med"/>
              <a:tailEnd type="none" w="med" len="med"/>
            </a:ln>
          </p:spPr>
          <p:txBody>
            <a:bodyPr/>
            <a:lstStyle/>
            <a:p>
              <a:pPr algn="ctr"/>
              <a:r>
                <a:rPr lang="zh-CN" altLang="en-US" b="1" dirty="0">
                  <a:solidFill>
                    <a:srgbClr val="660033"/>
                  </a:solidFill>
                  <a:latin typeface="Times New Roman" panose="02020603050405020304" pitchFamily="18" charset="0"/>
                </a:rPr>
                <a:t>阻抗角</a:t>
              </a:r>
              <a:endParaRPr lang="zh-CN" altLang="en-US" b="1">
                <a:solidFill>
                  <a:srgbClr val="660033"/>
                </a:solidFill>
                <a:latin typeface="Times New Roman" panose="02020603050405020304" pitchFamily="18" charset="0"/>
              </a:endParaRPr>
            </a:p>
          </p:txBody>
        </p:sp>
      </p:grpSp>
      <p:grpSp>
        <p:nvGrpSpPr>
          <p:cNvPr id="173112" name="组合 173111"/>
          <p:cNvGrpSpPr/>
          <p:nvPr/>
        </p:nvGrpSpPr>
        <p:grpSpPr>
          <a:xfrm>
            <a:off x="6010275" y="1303198"/>
            <a:ext cx="1295400" cy="1676400"/>
            <a:chOff x="3394" y="2964"/>
            <a:chExt cx="816" cy="1056"/>
          </a:xfrm>
        </p:grpSpPr>
        <p:sp>
          <p:nvSpPr>
            <p:cNvPr id="173099" name="直接连接符 173098"/>
            <p:cNvSpPr/>
            <p:nvPr/>
          </p:nvSpPr>
          <p:spPr>
            <a:xfrm>
              <a:off x="3394" y="2964"/>
              <a:ext cx="173" cy="0"/>
            </a:xfrm>
            <a:prstGeom prst="line">
              <a:avLst/>
            </a:prstGeom>
            <a:ln w="19050" cap="flat" cmpd="sng">
              <a:solidFill>
                <a:srgbClr val="FF0000"/>
              </a:solidFill>
              <a:prstDash val="solid"/>
              <a:headEnd type="none" w="med" len="med"/>
              <a:tailEnd type="none" w="med" len="med"/>
            </a:ln>
          </p:spPr>
        </p:sp>
        <p:sp>
          <p:nvSpPr>
            <p:cNvPr id="173106" name="线形标注 2 173105"/>
            <p:cNvSpPr/>
            <p:nvPr/>
          </p:nvSpPr>
          <p:spPr>
            <a:xfrm>
              <a:off x="3514" y="3420"/>
              <a:ext cx="696" cy="600"/>
            </a:xfrm>
            <a:prstGeom prst="borderCallout2">
              <a:avLst>
                <a:gd name="adj1" fmla="val 12000"/>
                <a:gd name="adj2" fmla="val -6898"/>
                <a:gd name="adj3" fmla="val 12000"/>
                <a:gd name="adj4" fmla="val -7616"/>
                <a:gd name="adj5" fmla="val -64000"/>
                <a:gd name="adj6" fmla="val -8333"/>
              </a:avLst>
            </a:prstGeom>
            <a:noFill/>
            <a:ln w="9525" cap="flat" cmpd="sng">
              <a:solidFill>
                <a:srgbClr val="FF0000"/>
              </a:solidFill>
              <a:prstDash val="solid"/>
              <a:miter/>
              <a:headEnd type="none" w="med" len="med"/>
              <a:tailEnd type="none" w="med" len="med"/>
            </a:ln>
          </p:spPr>
          <p:txBody>
            <a:bodyPr/>
            <a:lstStyle/>
            <a:p>
              <a:pPr algn="ctr"/>
              <a:r>
                <a:rPr lang="zh-CN" altLang="en-US" b="1" dirty="0">
                  <a:solidFill>
                    <a:srgbClr val="660033"/>
                  </a:solidFill>
                  <a:latin typeface="Times New Roman" panose="02020603050405020304" pitchFamily="18" charset="0"/>
                </a:rPr>
                <a:t>电阻分量</a:t>
              </a:r>
              <a:endParaRPr lang="zh-CN" altLang="en-US" b="1">
                <a:solidFill>
                  <a:srgbClr val="660033"/>
                </a:solidFill>
                <a:latin typeface="Times New Roman" panose="02020603050405020304" pitchFamily="18" charset="0"/>
              </a:endParaRPr>
            </a:p>
          </p:txBody>
        </p:sp>
      </p:grpSp>
      <p:grpSp>
        <p:nvGrpSpPr>
          <p:cNvPr id="173113" name="组合 173112"/>
          <p:cNvGrpSpPr/>
          <p:nvPr/>
        </p:nvGrpSpPr>
        <p:grpSpPr>
          <a:xfrm>
            <a:off x="6869113" y="1303340"/>
            <a:ext cx="2163763" cy="1312863"/>
            <a:chOff x="4183" y="2969"/>
            <a:chExt cx="1363" cy="827"/>
          </a:xfrm>
        </p:grpSpPr>
        <p:sp>
          <p:nvSpPr>
            <p:cNvPr id="173107" name="线形标注 2 173106"/>
            <p:cNvSpPr/>
            <p:nvPr/>
          </p:nvSpPr>
          <p:spPr>
            <a:xfrm>
              <a:off x="4850" y="3196"/>
              <a:ext cx="696" cy="600"/>
            </a:xfrm>
            <a:prstGeom prst="borderCallout2">
              <a:avLst>
                <a:gd name="adj1" fmla="val 12000"/>
                <a:gd name="adj2" fmla="val -6898"/>
                <a:gd name="adj3" fmla="val 12000"/>
                <a:gd name="adj4" fmla="val -63648"/>
                <a:gd name="adj5" fmla="val -34223"/>
                <a:gd name="adj6" fmla="val -84889"/>
              </a:avLst>
            </a:prstGeom>
            <a:noFill/>
            <a:ln w="9525" cap="flat" cmpd="sng">
              <a:solidFill>
                <a:srgbClr val="6600FF"/>
              </a:solidFill>
              <a:prstDash val="solid"/>
              <a:miter/>
              <a:headEnd type="none" w="med" len="med"/>
              <a:tailEnd type="none" w="med" len="med"/>
            </a:ln>
          </p:spPr>
          <p:txBody>
            <a:bodyPr/>
            <a:lstStyle/>
            <a:p>
              <a:pPr algn="ctr"/>
              <a:r>
                <a:rPr lang="zh-CN" altLang="en-US" b="1" dirty="0">
                  <a:solidFill>
                    <a:srgbClr val="660033"/>
                  </a:solidFill>
                  <a:latin typeface="Times New Roman" panose="02020603050405020304" pitchFamily="18" charset="0"/>
                </a:rPr>
                <a:t>电抗分量</a:t>
              </a:r>
            </a:p>
          </p:txBody>
        </p:sp>
        <p:sp>
          <p:nvSpPr>
            <p:cNvPr id="173101" name="直接连接符 173100"/>
            <p:cNvSpPr/>
            <p:nvPr/>
          </p:nvSpPr>
          <p:spPr>
            <a:xfrm>
              <a:off x="4183" y="2969"/>
              <a:ext cx="173" cy="0"/>
            </a:xfrm>
            <a:prstGeom prst="line">
              <a:avLst/>
            </a:prstGeom>
            <a:ln w="19050" cap="flat" cmpd="sng">
              <a:solidFill>
                <a:srgbClr val="6600FF"/>
              </a:solidFill>
              <a:prstDash val="solid"/>
              <a:headEnd type="none" w="med" len="med"/>
              <a:tailEnd type="none" w="med" len="med"/>
            </a:ln>
          </p:spPr>
        </p:sp>
      </p:grpSp>
      <p:sp>
        <p:nvSpPr>
          <p:cNvPr id="173119" name="文本框 173118"/>
          <p:cNvSpPr txBox="1"/>
          <p:nvPr/>
        </p:nvSpPr>
        <p:spPr>
          <a:xfrm>
            <a:off x="919163" y="3714750"/>
            <a:ext cx="3348037" cy="457200"/>
          </a:xfrm>
          <a:prstGeom prst="rect">
            <a:avLst/>
          </a:prstGeom>
          <a:noFill/>
          <a:ln w="9525">
            <a:noFill/>
          </a:ln>
        </p:spPr>
        <p:txBody>
          <a:bodyPr wrap="none" anchor="t">
            <a:spAutoFit/>
          </a:bodyPr>
          <a:lstStyle/>
          <a:p>
            <a:pPr eaLnBrk="1" hangingPunct="1">
              <a:spcBef>
                <a:spcPct val="0"/>
              </a:spcBef>
            </a:pPr>
            <a:r>
              <a:rPr lang="zh-CN" altLang="en-US" b="1">
                <a:solidFill>
                  <a:srgbClr val="660033"/>
                </a:solidFill>
                <a:latin typeface="Times New Roman" panose="02020603050405020304" pitchFamily="18" charset="0"/>
              </a:rPr>
              <a:t>当</a:t>
            </a:r>
            <a:r>
              <a:rPr lang="en-US" altLang="zh-CN" b="1">
                <a:solidFill>
                  <a:srgbClr val="660033"/>
                </a:solidFill>
                <a:latin typeface="Times New Roman" panose="02020603050405020304" pitchFamily="18" charset="0"/>
              </a:rPr>
              <a:t>N</a:t>
            </a:r>
            <a:r>
              <a:rPr lang="en-US" altLang="zh-CN" b="1" baseline="-25000">
                <a:solidFill>
                  <a:srgbClr val="660033"/>
                </a:solidFill>
                <a:latin typeface="Times New Roman" panose="02020603050405020304" pitchFamily="18" charset="0"/>
              </a:rPr>
              <a:t>0</a:t>
            </a:r>
            <a:r>
              <a:rPr lang="zh-CN" altLang="en-US" b="1" dirty="0">
                <a:solidFill>
                  <a:srgbClr val="660033"/>
                </a:solidFill>
                <a:latin typeface="Times New Roman" panose="02020603050405020304" pitchFamily="18" charset="0"/>
              </a:rPr>
              <a:t>为纯电阻时</a:t>
            </a:r>
            <a:r>
              <a:rPr lang="zh-CN" altLang="en-US" b="1" dirty="0">
                <a:latin typeface="Times New Roman" panose="02020603050405020304" pitchFamily="18" charset="0"/>
              </a:rPr>
              <a:t>，</a:t>
            </a:r>
            <a:r>
              <a:rPr lang="en-US" altLang="zh-CN" b="1" i="1">
                <a:latin typeface="Times New Roman" panose="02020603050405020304" pitchFamily="18" charset="0"/>
              </a:rPr>
              <a:t>Z</a:t>
            </a:r>
            <a:r>
              <a:rPr lang="en-US" altLang="zh-CN" b="1" i="1" baseline="-25000">
                <a:latin typeface="Times New Roman" panose="02020603050405020304" pitchFamily="18" charset="0"/>
              </a:rPr>
              <a:t>R</a:t>
            </a:r>
            <a:r>
              <a:rPr lang="en-US" altLang="zh-CN" b="1">
                <a:latin typeface="Times New Roman" panose="02020603050405020304" pitchFamily="18" charset="0"/>
              </a:rPr>
              <a:t>=</a:t>
            </a:r>
            <a:r>
              <a:rPr lang="en-US" altLang="zh-CN" b="1" i="1">
                <a:latin typeface="Times New Roman" panose="02020603050405020304" pitchFamily="18" charset="0"/>
              </a:rPr>
              <a:t>R</a:t>
            </a:r>
            <a:endParaRPr lang="en-US" altLang="zh-CN" b="1">
              <a:latin typeface="Times New Roman" panose="02020603050405020304" pitchFamily="18" charset="0"/>
            </a:endParaRPr>
          </a:p>
        </p:txBody>
      </p:sp>
      <p:sp>
        <p:nvSpPr>
          <p:cNvPr id="173120" name="矩形 173119"/>
          <p:cNvSpPr/>
          <p:nvPr/>
        </p:nvSpPr>
        <p:spPr>
          <a:xfrm>
            <a:off x="919163" y="4391025"/>
            <a:ext cx="6386512" cy="822325"/>
          </a:xfrm>
          <a:prstGeom prst="rect">
            <a:avLst/>
          </a:prstGeom>
          <a:noFill/>
          <a:ln w="9525">
            <a:noFill/>
          </a:ln>
        </p:spPr>
        <p:txBody>
          <a:bodyPr wrap="none" anchor="t">
            <a:spAutoFit/>
          </a:bodyPr>
          <a:lstStyle/>
          <a:p>
            <a:pPr eaLnBrk="1" hangingPunct="1">
              <a:spcBef>
                <a:spcPct val="0"/>
              </a:spcBef>
            </a:pPr>
            <a:r>
              <a:rPr lang="zh-CN" altLang="en-US" b="1">
                <a:solidFill>
                  <a:srgbClr val="660033"/>
                </a:solidFill>
                <a:latin typeface="Times New Roman" panose="02020603050405020304" pitchFamily="18" charset="0"/>
              </a:rPr>
              <a:t>当</a:t>
            </a:r>
            <a:r>
              <a:rPr lang="en-US" altLang="zh-CN" b="1">
                <a:solidFill>
                  <a:srgbClr val="660033"/>
                </a:solidFill>
                <a:latin typeface="Times New Roman" panose="02020603050405020304" pitchFamily="18" charset="0"/>
              </a:rPr>
              <a:t>N</a:t>
            </a:r>
            <a:r>
              <a:rPr lang="en-US" altLang="zh-CN" b="1" baseline="-25000">
                <a:solidFill>
                  <a:srgbClr val="660033"/>
                </a:solidFill>
                <a:latin typeface="Times New Roman" panose="02020603050405020304" pitchFamily="18" charset="0"/>
              </a:rPr>
              <a:t>0</a:t>
            </a:r>
            <a:r>
              <a:rPr lang="zh-CN" altLang="en-US" b="1" dirty="0">
                <a:solidFill>
                  <a:srgbClr val="660033"/>
                </a:solidFill>
                <a:latin typeface="Times New Roman" panose="02020603050405020304" pitchFamily="18" charset="0"/>
              </a:rPr>
              <a:t>为纯电感时</a:t>
            </a:r>
            <a:r>
              <a:rPr lang="zh-CN" altLang="en-US" b="1" dirty="0">
                <a:latin typeface="Times New Roman" panose="02020603050405020304" pitchFamily="18" charset="0"/>
              </a:rPr>
              <a:t>，</a:t>
            </a:r>
            <a:r>
              <a:rPr lang="en-US" altLang="zh-CN" b="1" i="1">
                <a:latin typeface="Times New Roman" panose="02020603050405020304" pitchFamily="18" charset="0"/>
              </a:rPr>
              <a:t>Z</a:t>
            </a:r>
            <a:r>
              <a:rPr lang="en-US" altLang="zh-CN" b="1" i="1" baseline="-25000">
                <a:latin typeface="Times New Roman" panose="02020603050405020304" pitchFamily="18" charset="0"/>
              </a:rPr>
              <a:t>L</a:t>
            </a:r>
            <a:r>
              <a:rPr lang="en-US" altLang="zh-CN" b="1" err="1">
                <a:latin typeface="Times New Roman" panose="02020603050405020304" pitchFamily="18" charset="0"/>
              </a:rPr>
              <a:t>=j</a:t>
            </a:r>
            <a:r>
              <a:rPr lang="en-US" altLang="zh-CN" b="1" i="1" err="1">
                <a:solidFill>
                  <a:schemeClr val="accent1"/>
                </a:solidFill>
                <a:latin typeface="Symbol" panose="05050102010706020507" pitchFamily="18" charset="2"/>
              </a:rPr>
              <a:t>w</a:t>
            </a:r>
            <a:r>
              <a:rPr lang="en-US" altLang="zh-CN" b="1" i="1" err="1">
                <a:solidFill>
                  <a:schemeClr val="accent1"/>
                </a:solidFill>
                <a:latin typeface="Times New Roman" panose="02020603050405020304" pitchFamily="18" charset="0"/>
              </a:rPr>
              <a:t>L</a:t>
            </a:r>
            <a:r>
              <a:rPr lang="en-US" altLang="zh-CN" b="1" err="1">
                <a:latin typeface="Times New Roman" panose="02020603050405020304" pitchFamily="18" charset="0"/>
              </a:rPr>
              <a:t>=j</a:t>
            </a:r>
            <a:r>
              <a:rPr lang="en-US" altLang="zh-CN" b="1" i="1" err="1">
                <a:solidFill>
                  <a:schemeClr val="accent1"/>
                </a:solidFill>
                <a:latin typeface="Times New Roman" panose="02020603050405020304" pitchFamily="18" charset="0"/>
              </a:rPr>
              <a:t>X</a:t>
            </a:r>
            <a:r>
              <a:rPr lang="en-US" altLang="zh-CN" b="1" baseline="-25000" err="1">
                <a:solidFill>
                  <a:schemeClr val="accent1"/>
                </a:solidFill>
                <a:latin typeface="Times New Roman" panose="02020603050405020304" pitchFamily="18" charset="0"/>
              </a:rPr>
              <a:t>L</a:t>
            </a:r>
            <a:endParaRPr lang="en-US" altLang="zh-CN" b="1" baseline="-25000">
              <a:solidFill>
                <a:schemeClr val="accent1"/>
              </a:solidFill>
              <a:latin typeface="Times New Roman" panose="02020603050405020304" pitchFamily="18" charset="0"/>
            </a:endParaRPr>
          </a:p>
          <a:p>
            <a:pPr eaLnBrk="1" hangingPunct="1">
              <a:spcBef>
                <a:spcPct val="0"/>
              </a:spcBef>
            </a:pPr>
            <a:r>
              <a:rPr lang="en-US" altLang="zh-CN" b="1" i="1">
                <a:solidFill>
                  <a:schemeClr val="accent1"/>
                </a:solidFill>
                <a:latin typeface="Times New Roman" panose="02020603050405020304" pitchFamily="18" charset="0"/>
              </a:rPr>
              <a:t>                                         X</a:t>
            </a:r>
            <a:r>
              <a:rPr lang="en-US" altLang="zh-CN" b="1" baseline="-25000">
                <a:solidFill>
                  <a:schemeClr val="accent1"/>
                </a:solidFill>
                <a:latin typeface="Times New Roman" panose="02020603050405020304" pitchFamily="18" charset="0"/>
              </a:rPr>
              <a:t>L</a:t>
            </a:r>
            <a:r>
              <a:rPr lang="en-US" altLang="zh-CN" sz="2000" b="1">
                <a:latin typeface="Times New Roman" panose="02020603050405020304" pitchFamily="18" charset="0"/>
              </a:rPr>
              <a:t> </a:t>
            </a:r>
            <a:r>
              <a:rPr lang="en-US" altLang="zh-CN" b="1">
                <a:latin typeface="Times New Roman" panose="02020603050405020304" pitchFamily="18" charset="0"/>
              </a:rPr>
              <a:t>=</a:t>
            </a:r>
            <a:r>
              <a:rPr lang="en-US" altLang="zh-CN" sz="2000" b="1">
                <a:latin typeface="Times New Roman" panose="02020603050405020304" pitchFamily="18" charset="0"/>
              </a:rPr>
              <a:t> </a:t>
            </a:r>
            <a:r>
              <a:rPr lang="en-US" altLang="zh-CN" b="1" i="1" err="1">
                <a:solidFill>
                  <a:schemeClr val="accent1"/>
                </a:solidFill>
                <a:latin typeface="Symbol" panose="05050102010706020507" pitchFamily="18" charset="2"/>
              </a:rPr>
              <a:t>w</a:t>
            </a:r>
            <a:r>
              <a:rPr lang="en-US" altLang="zh-CN" b="1" i="1" err="1">
                <a:solidFill>
                  <a:schemeClr val="accent1"/>
                </a:solidFill>
                <a:latin typeface="Times New Roman" panose="02020603050405020304" pitchFamily="18" charset="0"/>
              </a:rPr>
              <a:t>L</a:t>
            </a:r>
            <a:r>
              <a:rPr lang="zh-CN" altLang="en-US" sz="2000" b="1" dirty="0">
                <a:latin typeface="Times New Roman" panose="02020603050405020304" pitchFamily="18" charset="0"/>
              </a:rPr>
              <a:t>：感性电抗、感抗</a:t>
            </a:r>
          </a:p>
        </p:txBody>
      </p:sp>
      <p:sp>
        <p:nvSpPr>
          <p:cNvPr id="173121" name="矩形 173120"/>
          <p:cNvSpPr/>
          <p:nvPr/>
        </p:nvSpPr>
        <p:spPr>
          <a:xfrm>
            <a:off x="900113" y="5381625"/>
            <a:ext cx="7027886" cy="830997"/>
          </a:xfrm>
          <a:prstGeom prst="rect">
            <a:avLst/>
          </a:prstGeom>
          <a:noFill/>
          <a:ln w="9525">
            <a:noFill/>
          </a:ln>
        </p:spPr>
        <p:txBody>
          <a:bodyPr wrap="none" anchor="t">
            <a:spAutoFit/>
          </a:bodyPr>
          <a:lstStyle/>
          <a:p>
            <a:pPr eaLnBrk="1" hangingPunct="1">
              <a:spcBef>
                <a:spcPct val="0"/>
              </a:spcBef>
            </a:pPr>
            <a:r>
              <a:rPr lang="zh-CN" altLang="en-US" b="1" dirty="0">
                <a:solidFill>
                  <a:srgbClr val="660033"/>
                </a:solidFill>
                <a:latin typeface="Times New Roman" panose="02020603050405020304" pitchFamily="18" charset="0"/>
              </a:rPr>
              <a:t>当</a:t>
            </a:r>
            <a:r>
              <a:rPr lang="en-US" altLang="zh-CN" b="1" dirty="0">
                <a:solidFill>
                  <a:srgbClr val="660033"/>
                </a:solidFill>
                <a:latin typeface="Times New Roman" panose="02020603050405020304" pitchFamily="18" charset="0"/>
              </a:rPr>
              <a:t>N</a:t>
            </a:r>
            <a:r>
              <a:rPr lang="en-US" altLang="zh-CN" b="1" baseline="-25000" dirty="0">
                <a:solidFill>
                  <a:srgbClr val="660033"/>
                </a:solidFill>
                <a:latin typeface="Times New Roman" panose="02020603050405020304" pitchFamily="18" charset="0"/>
              </a:rPr>
              <a:t>0</a:t>
            </a:r>
            <a:r>
              <a:rPr lang="zh-CN" altLang="en-US" b="1" dirty="0">
                <a:solidFill>
                  <a:srgbClr val="660033"/>
                </a:solidFill>
                <a:latin typeface="Times New Roman" panose="02020603050405020304" pitchFamily="18" charset="0"/>
              </a:rPr>
              <a:t>为纯电容时</a:t>
            </a:r>
            <a:r>
              <a:rPr lang="zh-CN" altLang="en-US" b="1" i="1" dirty="0">
                <a:latin typeface="Times New Roman" panose="02020603050405020304" pitchFamily="18" charset="0"/>
              </a:rPr>
              <a:t>，</a:t>
            </a:r>
            <a:r>
              <a:rPr lang="en-US" altLang="zh-CN" b="1" i="1" dirty="0">
                <a:latin typeface="Times New Roman" panose="02020603050405020304" pitchFamily="18" charset="0"/>
              </a:rPr>
              <a:t>Z</a:t>
            </a:r>
            <a:r>
              <a:rPr lang="en-US" altLang="zh-CN" b="1" i="1" baseline="-25000" dirty="0">
                <a:latin typeface="Times New Roman" panose="02020603050405020304" pitchFamily="18" charset="0"/>
              </a:rPr>
              <a:t>C</a:t>
            </a:r>
            <a:r>
              <a:rPr lang="en-US" altLang="zh-CN" b="1" dirty="0">
                <a:latin typeface="Times New Roman" panose="02020603050405020304" pitchFamily="18" charset="0"/>
              </a:rPr>
              <a:t>=j.</a:t>
            </a:r>
            <a:r>
              <a:rPr lang="en-US" altLang="zh-CN" b="1" dirty="0">
                <a:solidFill>
                  <a:srgbClr val="FF0000"/>
                </a:solidFill>
                <a:latin typeface="Times New Roman" panose="02020603050405020304" pitchFamily="18" charset="0"/>
              </a:rPr>
              <a:t>-</a:t>
            </a:r>
            <a:r>
              <a:rPr lang="en-US" altLang="zh-CN" b="1" dirty="0">
                <a:solidFill>
                  <a:schemeClr val="accent1"/>
                </a:solidFill>
                <a:latin typeface="Times New Roman" panose="02020603050405020304" pitchFamily="18" charset="0"/>
              </a:rPr>
              <a:t>1/(</a:t>
            </a:r>
            <a:r>
              <a:rPr lang="en-US" altLang="zh-CN" b="1" i="1" dirty="0" err="1">
                <a:solidFill>
                  <a:schemeClr val="accent1"/>
                </a:solidFill>
                <a:latin typeface="Symbol" panose="05050102010706020507" pitchFamily="18" charset="2"/>
              </a:rPr>
              <a:t>w</a:t>
            </a:r>
            <a:r>
              <a:rPr lang="en-US" altLang="zh-CN" b="1" i="1" dirty="0" err="1">
                <a:solidFill>
                  <a:schemeClr val="accent1"/>
                </a:solidFill>
                <a:latin typeface="Times New Roman" panose="02020603050405020304" pitchFamily="18" charset="0"/>
              </a:rPr>
              <a:t>C</a:t>
            </a:r>
            <a:r>
              <a:rPr lang="en-US" altLang="zh-CN" b="1" dirty="0">
                <a:solidFill>
                  <a:schemeClr val="accent1"/>
                </a:solidFill>
                <a:latin typeface="Times New Roman" panose="02020603050405020304" pitchFamily="18" charset="0"/>
              </a:rPr>
              <a:t>)</a:t>
            </a:r>
            <a:r>
              <a:rPr lang="en-US" altLang="zh-CN" b="1" dirty="0">
                <a:latin typeface="Times New Roman" panose="02020603050405020304" pitchFamily="18" charset="0"/>
              </a:rPr>
              <a:t>=</a:t>
            </a:r>
            <a:r>
              <a:rPr lang="en-US" altLang="zh-CN" b="1" dirty="0">
                <a:solidFill>
                  <a:srgbClr val="FF0000"/>
                </a:solidFill>
                <a:latin typeface="Times New Roman" panose="02020603050405020304" pitchFamily="18" charset="0"/>
              </a:rPr>
              <a:t>-</a:t>
            </a:r>
            <a:r>
              <a:rPr lang="en-US" altLang="zh-CN" b="1" dirty="0" err="1">
                <a:latin typeface="Times New Roman" panose="02020603050405020304" pitchFamily="18" charset="0"/>
              </a:rPr>
              <a:t>j</a:t>
            </a:r>
            <a:r>
              <a:rPr lang="en-US" altLang="zh-CN" b="1" i="1" dirty="0" err="1">
                <a:solidFill>
                  <a:schemeClr val="accent1"/>
                </a:solidFill>
                <a:latin typeface="Times New Roman" panose="02020603050405020304" pitchFamily="18" charset="0"/>
              </a:rPr>
              <a:t>X</a:t>
            </a:r>
            <a:r>
              <a:rPr lang="en-US" altLang="zh-CN" b="1" baseline="-25000" dirty="0" err="1">
                <a:solidFill>
                  <a:schemeClr val="accent1"/>
                </a:solidFill>
                <a:latin typeface="Times New Roman" panose="02020603050405020304" pitchFamily="18" charset="0"/>
              </a:rPr>
              <a:t>C</a:t>
            </a:r>
            <a:endParaRPr lang="en-US" altLang="zh-CN" b="1" baseline="-25000" dirty="0">
              <a:solidFill>
                <a:schemeClr val="accent1"/>
              </a:solidFill>
              <a:latin typeface="Times New Roman" panose="02020603050405020304" pitchFamily="18" charset="0"/>
            </a:endParaRPr>
          </a:p>
          <a:p>
            <a:pPr eaLnBrk="1" hangingPunct="1">
              <a:spcBef>
                <a:spcPct val="0"/>
              </a:spcBef>
            </a:pPr>
            <a:r>
              <a:rPr lang="en-US" altLang="zh-CN" b="1" i="1" dirty="0">
                <a:solidFill>
                  <a:schemeClr val="accent1"/>
                </a:solidFill>
                <a:latin typeface="Times New Roman" panose="02020603050405020304" pitchFamily="18" charset="0"/>
              </a:rPr>
              <a:t>                                          X</a:t>
            </a:r>
            <a:r>
              <a:rPr lang="en-US" altLang="zh-CN" b="1" baseline="-25000" dirty="0">
                <a:solidFill>
                  <a:schemeClr val="accent1"/>
                </a:solidFill>
                <a:latin typeface="Times New Roman" panose="02020603050405020304" pitchFamily="18" charset="0"/>
              </a:rPr>
              <a:t>C </a:t>
            </a:r>
            <a:r>
              <a:rPr lang="en-US" altLang="zh-CN" b="1" dirty="0">
                <a:latin typeface="Times New Roman" panose="02020603050405020304" pitchFamily="18" charset="0"/>
              </a:rPr>
              <a:t>=</a:t>
            </a:r>
            <a:r>
              <a:rPr lang="en-US" altLang="zh-CN" sz="2000" b="1" dirty="0">
                <a:latin typeface="Times New Roman" panose="02020603050405020304" pitchFamily="18" charset="0"/>
              </a:rPr>
              <a:t> </a:t>
            </a:r>
            <a:r>
              <a:rPr lang="en-US" altLang="zh-CN" b="1" dirty="0">
                <a:solidFill>
                  <a:schemeClr val="accent1"/>
                </a:solidFill>
                <a:latin typeface="Times New Roman" panose="02020603050405020304" pitchFamily="18" charset="0"/>
              </a:rPr>
              <a:t>1/(</a:t>
            </a:r>
            <a:r>
              <a:rPr lang="en-US" altLang="zh-CN" b="1" i="1" dirty="0" err="1">
                <a:solidFill>
                  <a:schemeClr val="accent1"/>
                </a:solidFill>
                <a:latin typeface="Symbol" panose="05050102010706020507" pitchFamily="18" charset="2"/>
              </a:rPr>
              <a:t>w</a:t>
            </a:r>
            <a:r>
              <a:rPr lang="en-US" altLang="zh-CN" b="1" i="1" dirty="0" err="1">
                <a:solidFill>
                  <a:schemeClr val="accent1"/>
                </a:solidFill>
                <a:latin typeface="Times New Roman" panose="02020603050405020304" pitchFamily="18" charset="0"/>
              </a:rPr>
              <a:t>C</a:t>
            </a:r>
            <a:r>
              <a:rPr lang="en-US" altLang="zh-CN" b="1" dirty="0">
                <a:solidFill>
                  <a:schemeClr val="accent1"/>
                </a:solidFill>
                <a:latin typeface="Times New Roman" panose="02020603050405020304" pitchFamily="18" charset="0"/>
              </a:rPr>
              <a:t>)</a:t>
            </a:r>
            <a:r>
              <a:rPr lang="en-US" altLang="zh-CN" sz="2000" b="1" baseline="-25000" dirty="0">
                <a:latin typeface="Times New Roman" panose="02020603050405020304" pitchFamily="18" charset="0"/>
              </a:rPr>
              <a:t> </a:t>
            </a:r>
            <a:r>
              <a:rPr lang="zh-CN" altLang="en-US" sz="2000" b="1" dirty="0">
                <a:latin typeface="Times New Roman" panose="02020603050405020304" pitchFamily="18" charset="0"/>
              </a:rPr>
              <a:t>：容性电抗、容抗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93"/>
                                        </p:tgtEl>
                                        <p:attrNameLst>
                                          <p:attrName>style.visibility</p:attrName>
                                        </p:attrNameLst>
                                      </p:cBhvr>
                                      <p:to>
                                        <p:strVal val="visible"/>
                                      </p:to>
                                    </p:set>
                                    <p:anim calcmode="lin" valueType="num">
                                      <p:cBhvr additive="base">
                                        <p:cTn id="7" dur="500" fill="hold"/>
                                        <p:tgtEl>
                                          <p:spTgt spid="173093"/>
                                        </p:tgtEl>
                                        <p:attrNameLst>
                                          <p:attrName>ppt_x</p:attrName>
                                        </p:attrNameLst>
                                      </p:cBhvr>
                                      <p:tavLst>
                                        <p:tav tm="0">
                                          <p:val>
                                            <p:strVal val="0-#ppt_w/2"/>
                                          </p:val>
                                        </p:tav>
                                        <p:tav tm="100000">
                                          <p:val>
                                            <p:strVal val="#ppt_x"/>
                                          </p:val>
                                        </p:tav>
                                      </p:tavLst>
                                    </p:anim>
                                    <p:anim calcmode="lin" valueType="num">
                                      <p:cBhvr additive="base">
                                        <p:cTn id="8" dur="500" fill="hold"/>
                                        <p:tgtEl>
                                          <p:spTgt spid="1730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3110"/>
                                        </p:tgtEl>
                                        <p:attrNameLst>
                                          <p:attrName>style.visibility</p:attrName>
                                        </p:attrNameLst>
                                      </p:cBhvr>
                                      <p:to>
                                        <p:strVal val="visible"/>
                                      </p:to>
                                    </p:set>
                                    <p:anim calcmode="lin" valueType="num">
                                      <p:cBhvr additive="base">
                                        <p:cTn id="13" dur="500" fill="hold"/>
                                        <p:tgtEl>
                                          <p:spTgt spid="173110"/>
                                        </p:tgtEl>
                                        <p:attrNameLst>
                                          <p:attrName>ppt_x</p:attrName>
                                        </p:attrNameLst>
                                      </p:cBhvr>
                                      <p:tavLst>
                                        <p:tav tm="0">
                                          <p:val>
                                            <p:strVal val="0-#ppt_w/2"/>
                                          </p:val>
                                        </p:tav>
                                        <p:tav tm="100000">
                                          <p:val>
                                            <p:strVal val="#ppt_x"/>
                                          </p:val>
                                        </p:tav>
                                      </p:tavLst>
                                    </p:anim>
                                    <p:anim calcmode="lin" valueType="num">
                                      <p:cBhvr additive="base">
                                        <p:cTn id="14" dur="500" fill="hold"/>
                                        <p:tgtEl>
                                          <p:spTgt spid="1731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3111"/>
                                        </p:tgtEl>
                                        <p:attrNameLst>
                                          <p:attrName>style.visibility</p:attrName>
                                        </p:attrNameLst>
                                      </p:cBhvr>
                                      <p:to>
                                        <p:strVal val="visible"/>
                                      </p:to>
                                    </p:set>
                                    <p:anim calcmode="lin" valueType="num">
                                      <p:cBhvr additive="base">
                                        <p:cTn id="19" dur="500" fill="hold"/>
                                        <p:tgtEl>
                                          <p:spTgt spid="173111"/>
                                        </p:tgtEl>
                                        <p:attrNameLst>
                                          <p:attrName>ppt_x</p:attrName>
                                        </p:attrNameLst>
                                      </p:cBhvr>
                                      <p:tavLst>
                                        <p:tav tm="0">
                                          <p:val>
                                            <p:strVal val="0-#ppt_w/2"/>
                                          </p:val>
                                        </p:tav>
                                        <p:tav tm="100000">
                                          <p:val>
                                            <p:strVal val="#ppt_x"/>
                                          </p:val>
                                        </p:tav>
                                      </p:tavLst>
                                    </p:anim>
                                    <p:anim calcmode="lin" valueType="num">
                                      <p:cBhvr additive="base">
                                        <p:cTn id="20" dur="500" fill="hold"/>
                                        <p:tgtEl>
                                          <p:spTgt spid="1731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3112"/>
                                        </p:tgtEl>
                                        <p:attrNameLst>
                                          <p:attrName>style.visibility</p:attrName>
                                        </p:attrNameLst>
                                      </p:cBhvr>
                                      <p:to>
                                        <p:strVal val="visible"/>
                                      </p:to>
                                    </p:set>
                                    <p:anim calcmode="lin" valueType="num">
                                      <p:cBhvr additive="base">
                                        <p:cTn id="25" dur="500" fill="hold"/>
                                        <p:tgtEl>
                                          <p:spTgt spid="173112"/>
                                        </p:tgtEl>
                                        <p:attrNameLst>
                                          <p:attrName>ppt_x</p:attrName>
                                        </p:attrNameLst>
                                      </p:cBhvr>
                                      <p:tavLst>
                                        <p:tav tm="0">
                                          <p:val>
                                            <p:strVal val="0-#ppt_w/2"/>
                                          </p:val>
                                        </p:tav>
                                        <p:tav tm="100000">
                                          <p:val>
                                            <p:strVal val="#ppt_x"/>
                                          </p:val>
                                        </p:tav>
                                      </p:tavLst>
                                    </p:anim>
                                    <p:anim calcmode="lin" valueType="num">
                                      <p:cBhvr additive="base">
                                        <p:cTn id="26" dur="500" fill="hold"/>
                                        <p:tgtEl>
                                          <p:spTgt spid="173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73113"/>
                                        </p:tgtEl>
                                        <p:attrNameLst>
                                          <p:attrName>style.visibility</p:attrName>
                                        </p:attrNameLst>
                                      </p:cBhvr>
                                      <p:to>
                                        <p:strVal val="visible"/>
                                      </p:to>
                                    </p:set>
                                    <p:anim calcmode="lin" valueType="num">
                                      <p:cBhvr additive="base">
                                        <p:cTn id="31" dur="500" fill="hold"/>
                                        <p:tgtEl>
                                          <p:spTgt spid="173113"/>
                                        </p:tgtEl>
                                        <p:attrNameLst>
                                          <p:attrName>ppt_x</p:attrName>
                                        </p:attrNameLst>
                                      </p:cBhvr>
                                      <p:tavLst>
                                        <p:tav tm="0">
                                          <p:val>
                                            <p:strVal val="0-#ppt_w/2"/>
                                          </p:val>
                                        </p:tav>
                                        <p:tav tm="100000">
                                          <p:val>
                                            <p:strVal val="#ppt_x"/>
                                          </p:val>
                                        </p:tav>
                                      </p:tavLst>
                                    </p:anim>
                                    <p:anim calcmode="lin" valueType="num">
                                      <p:cBhvr additive="base">
                                        <p:cTn id="32" dur="500" fill="hold"/>
                                        <p:tgtEl>
                                          <p:spTgt spid="1731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3119"/>
                                        </p:tgtEl>
                                        <p:attrNameLst>
                                          <p:attrName>style.visibility</p:attrName>
                                        </p:attrNameLst>
                                      </p:cBhvr>
                                      <p:to>
                                        <p:strVal val="visible"/>
                                      </p:to>
                                    </p:set>
                                    <p:animEffect transition="in" filter="wipe(left)">
                                      <p:cBhvr>
                                        <p:cTn id="37" dur="500"/>
                                        <p:tgtEl>
                                          <p:spTgt spid="173119"/>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73120"/>
                                        </p:tgtEl>
                                        <p:attrNameLst>
                                          <p:attrName>style.visibility</p:attrName>
                                        </p:attrNameLst>
                                      </p:cBhvr>
                                      <p:to>
                                        <p:strVal val="visible"/>
                                      </p:to>
                                    </p:set>
                                    <p:anim calcmode="lin" valueType="num">
                                      <p:cBhvr additive="base">
                                        <p:cTn id="42" dur="500" fill="hold"/>
                                        <p:tgtEl>
                                          <p:spTgt spid="173120"/>
                                        </p:tgtEl>
                                        <p:attrNameLst>
                                          <p:attrName>ppt_x</p:attrName>
                                        </p:attrNameLst>
                                      </p:cBhvr>
                                      <p:tavLst>
                                        <p:tav tm="0">
                                          <p:val>
                                            <p:strVal val="1+#ppt_w/2"/>
                                          </p:val>
                                        </p:tav>
                                        <p:tav tm="100000">
                                          <p:val>
                                            <p:strVal val="#ppt_x"/>
                                          </p:val>
                                        </p:tav>
                                      </p:tavLst>
                                    </p:anim>
                                    <p:anim calcmode="lin" valueType="num">
                                      <p:cBhvr additive="base">
                                        <p:cTn id="43" dur="500" fill="hold"/>
                                        <p:tgtEl>
                                          <p:spTgt spid="1731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73121"/>
                                        </p:tgtEl>
                                        <p:attrNameLst>
                                          <p:attrName>style.visibility</p:attrName>
                                        </p:attrNameLst>
                                      </p:cBhvr>
                                      <p:to>
                                        <p:strVal val="visible"/>
                                      </p:to>
                                    </p:set>
                                    <p:anim calcmode="lin" valueType="num">
                                      <p:cBhvr additive="base">
                                        <p:cTn id="48" dur="500" fill="hold"/>
                                        <p:tgtEl>
                                          <p:spTgt spid="173121"/>
                                        </p:tgtEl>
                                        <p:attrNameLst>
                                          <p:attrName>ppt_x</p:attrName>
                                        </p:attrNameLst>
                                      </p:cBhvr>
                                      <p:tavLst>
                                        <p:tav tm="0">
                                          <p:val>
                                            <p:strVal val="1+#ppt_w/2"/>
                                          </p:val>
                                        </p:tav>
                                        <p:tav tm="100000">
                                          <p:val>
                                            <p:strVal val="#ppt_x"/>
                                          </p:val>
                                        </p:tav>
                                      </p:tavLst>
                                    </p:anim>
                                    <p:anim calcmode="lin" valueType="num">
                                      <p:cBhvr additive="base">
                                        <p:cTn id="49" dur="500" fill="hold"/>
                                        <p:tgtEl>
                                          <p:spTgt spid="1731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93" grpId="0"/>
      <p:bldP spid="173119" grpId="0"/>
      <p:bldP spid="173120" grpId="0"/>
      <p:bldP spid="1731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2" name="矩形 177161"/>
          <p:cNvSpPr/>
          <p:nvPr/>
        </p:nvSpPr>
        <p:spPr>
          <a:xfrm>
            <a:off x="739775" y="533400"/>
            <a:ext cx="4386263" cy="576248"/>
          </a:xfrm>
          <a:prstGeom prst="rect">
            <a:avLst/>
          </a:prstGeom>
          <a:noFill/>
          <a:ln w="9525">
            <a:noFill/>
          </a:ln>
        </p:spPr>
        <p:txBody>
          <a:bodyPr>
            <a:spAutoFit/>
          </a:bodyPr>
          <a:lstStyle/>
          <a:p>
            <a:pPr>
              <a:lnSpc>
                <a:spcPct val="150000"/>
              </a:lnSpc>
            </a:pPr>
            <a:r>
              <a:rPr lang="zh-CN" altLang="en-US" b="1" dirty="0">
                <a:solidFill>
                  <a:srgbClr val="FF0000"/>
                </a:solidFill>
                <a:latin typeface="Times New Roman" panose="02020603050405020304" pitchFamily="18" charset="0"/>
              </a:rPr>
              <a:t>若</a:t>
            </a:r>
            <a:r>
              <a:rPr lang="en-US" altLang="zh-CN" b="1" dirty="0">
                <a:latin typeface="Times New Roman" panose="02020603050405020304" pitchFamily="18" charset="0"/>
              </a:rPr>
              <a:t>N</a:t>
            </a:r>
            <a:r>
              <a:rPr lang="en-US" altLang="zh-CN" b="1" baseline="-25000" dirty="0">
                <a:latin typeface="Times New Roman" panose="02020603050405020304" pitchFamily="18" charset="0"/>
              </a:rPr>
              <a:t>0</a:t>
            </a:r>
            <a:r>
              <a:rPr lang="zh-CN" altLang="en-US" b="1" dirty="0">
                <a:latin typeface="Times New Roman" panose="02020603050405020304" pitchFamily="18" charset="0"/>
              </a:rPr>
              <a:t>的等效阻抗记为</a:t>
            </a:r>
            <a:r>
              <a:rPr lang="en-US" altLang="zh-CN" b="1" dirty="0">
                <a:latin typeface="Times New Roman" panose="02020603050405020304" pitchFamily="18" charset="0"/>
              </a:rPr>
              <a:t>Z=</a:t>
            </a:r>
            <a:r>
              <a:rPr lang="en-US" altLang="zh-CN" b="1" dirty="0" err="1">
                <a:latin typeface="Times New Roman" panose="02020603050405020304" pitchFamily="18" charset="0"/>
              </a:rPr>
              <a:t>R+jX</a:t>
            </a:r>
            <a:endParaRPr lang="en-US" altLang="zh-CN" b="1" dirty="0">
              <a:latin typeface="Times New Roman" panose="02020603050405020304" pitchFamily="18" charset="0"/>
            </a:endParaRPr>
          </a:p>
        </p:txBody>
      </p:sp>
      <p:grpSp>
        <p:nvGrpSpPr>
          <p:cNvPr id="177177" name="组合 177176"/>
          <p:cNvGrpSpPr/>
          <p:nvPr/>
        </p:nvGrpSpPr>
        <p:grpSpPr>
          <a:xfrm>
            <a:off x="5622925" y="3448050"/>
            <a:ext cx="2139950" cy="2057400"/>
            <a:chOff x="3168" y="2796"/>
            <a:chExt cx="1348" cy="1296"/>
          </a:xfrm>
        </p:grpSpPr>
        <p:sp>
          <p:nvSpPr>
            <p:cNvPr id="177165" name="直接连接符 177164"/>
            <p:cNvSpPr/>
            <p:nvPr/>
          </p:nvSpPr>
          <p:spPr>
            <a:xfrm>
              <a:off x="3168" y="3564"/>
              <a:ext cx="1056" cy="0"/>
            </a:xfrm>
            <a:prstGeom prst="line">
              <a:avLst/>
            </a:prstGeom>
            <a:ln w="28575" cap="flat" cmpd="sng">
              <a:solidFill>
                <a:schemeClr val="tx1"/>
              </a:solidFill>
              <a:prstDash val="solid"/>
              <a:headEnd type="none" w="med" len="med"/>
              <a:tailEnd type="none" w="med" len="med"/>
            </a:ln>
          </p:spPr>
        </p:sp>
        <p:sp>
          <p:nvSpPr>
            <p:cNvPr id="177166" name="直接连接符 177165"/>
            <p:cNvSpPr/>
            <p:nvPr/>
          </p:nvSpPr>
          <p:spPr>
            <a:xfrm flipV="1">
              <a:off x="4224" y="2796"/>
              <a:ext cx="0" cy="768"/>
            </a:xfrm>
            <a:prstGeom prst="line">
              <a:avLst/>
            </a:prstGeom>
            <a:ln w="28575" cap="flat" cmpd="sng">
              <a:solidFill>
                <a:schemeClr val="tx1"/>
              </a:solidFill>
              <a:prstDash val="solid"/>
              <a:headEnd type="none" w="med" len="med"/>
              <a:tailEnd type="none" w="med" len="med"/>
            </a:ln>
          </p:spPr>
        </p:sp>
        <p:sp>
          <p:nvSpPr>
            <p:cNvPr id="177167" name="直接连接符 177166"/>
            <p:cNvSpPr/>
            <p:nvPr/>
          </p:nvSpPr>
          <p:spPr>
            <a:xfrm flipH="1">
              <a:off x="3168" y="2796"/>
              <a:ext cx="1056" cy="768"/>
            </a:xfrm>
            <a:prstGeom prst="line">
              <a:avLst/>
            </a:prstGeom>
            <a:ln w="28575" cap="flat" cmpd="sng">
              <a:solidFill>
                <a:schemeClr val="tx1"/>
              </a:solidFill>
              <a:prstDash val="solid"/>
              <a:headEnd type="none" w="med" len="med"/>
              <a:tailEnd type="none" w="med" len="med"/>
            </a:ln>
          </p:spPr>
        </p:sp>
        <p:sp>
          <p:nvSpPr>
            <p:cNvPr id="177168" name="任意多边形 177167"/>
            <p:cNvSpPr/>
            <p:nvPr/>
          </p:nvSpPr>
          <p:spPr>
            <a:xfrm>
              <a:off x="3312" y="3456"/>
              <a:ext cx="60" cy="108"/>
            </a:xfrm>
            <a:custGeom>
              <a:avLst/>
              <a:gdLst/>
              <a:ahLst/>
              <a:cxnLst/>
              <a:rect l="0" t="0" r="0" b="0"/>
              <a:pathLst>
                <a:path w="60" h="108">
                  <a:moveTo>
                    <a:pt x="0" y="0"/>
                  </a:moveTo>
                  <a:cubicBezTo>
                    <a:pt x="41" y="27"/>
                    <a:pt x="60" y="55"/>
                    <a:pt x="60" y="108"/>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77169" name="文本框 177168"/>
            <p:cNvSpPr txBox="1"/>
            <p:nvPr/>
          </p:nvSpPr>
          <p:spPr>
            <a:xfrm>
              <a:off x="3408" y="2892"/>
              <a:ext cx="31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p>
          </p:txBody>
        </p:sp>
        <p:sp>
          <p:nvSpPr>
            <p:cNvPr id="177170" name="文本框 177169"/>
            <p:cNvSpPr txBox="1"/>
            <p:nvPr/>
          </p:nvSpPr>
          <p:spPr>
            <a:xfrm>
              <a:off x="3648" y="356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177171" name="文本框 177170"/>
            <p:cNvSpPr txBox="1"/>
            <p:nvPr/>
          </p:nvSpPr>
          <p:spPr>
            <a:xfrm>
              <a:off x="4272" y="308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X</a:t>
              </a:r>
            </a:p>
          </p:txBody>
        </p:sp>
        <p:sp>
          <p:nvSpPr>
            <p:cNvPr id="177172" name="文本框 177171"/>
            <p:cNvSpPr txBox="1"/>
            <p:nvPr/>
          </p:nvSpPr>
          <p:spPr>
            <a:xfrm>
              <a:off x="3360" y="3276"/>
              <a:ext cx="365" cy="288"/>
            </a:xfrm>
            <a:prstGeom prst="rect">
              <a:avLst/>
            </a:prstGeom>
            <a:noFill/>
            <a:ln w="9525">
              <a:noFill/>
            </a:ln>
          </p:spPr>
          <p:txBody>
            <a:bodyPr>
              <a:spAutoFit/>
            </a:bodyPr>
            <a:lstStyle/>
            <a:p>
              <a:pPr eaLnBrk="1" hangingPunct="1">
                <a:spcBef>
                  <a:spcPct val="0"/>
                </a:spcBef>
              </a:pPr>
              <a:r>
                <a:rPr lang="en-US" altLang="zh-CN" b="1" i="1" err="1">
                  <a:latin typeface="Symbol" panose="05050102010706020507" pitchFamily="18" charset="2"/>
                </a:rPr>
                <a:t>j</a:t>
              </a:r>
              <a:r>
                <a:rPr lang="en-US" altLang="zh-CN" b="1" baseline="-25000" err="1">
                  <a:latin typeface="Symbol" panose="05050102010706020507" pitchFamily="18" charset="2"/>
                </a:rPr>
                <a:t>Z</a:t>
              </a:r>
              <a:endParaRPr lang="en-US" altLang="zh-CN" b="1" baseline="-25000">
                <a:latin typeface="Symbol" panose="05050102010706020507" pitchFamily="18" charset="2"/>
              </a:endParaRPr>
            </a:p>
          </p:txBody>
        </p:sp>
        <p:sp>
          <p:nvSpPr>
            <p:cNvPr id="177173" name="文本框 177172"/>
            <p:cNvSpPr txBox="1"/>
            <p:nvPr/>
          </p:nvSpPr>
          <p:spPr>
            <a:xfrm>
              <a:off x="3312" y="3804"/>
              <a:ext cx="1081" cy="288"/>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阻抗三角形</a:t>
              </a:r>
            </a:p>
          </p:txBody>
        </p:sp>
        <p:sp>
          <p:nvSpPr>
            <p:cNvPr id="177174" name="任意多边形 177173"/>
            <p:cNvSpPr/>
            <p:nvPr/>
          </p:nvSpPr>
          <p:spPr>
            <a:xfrm>
              <a:off x="4080" y="3420"/>
              <a:ext cx="144" cy="144"/>
            </a:xfrm>
            <a:custGeom>
              <a:avLst/>
              <a:gdLst/>
              <a:ahLst/>
              <a:cxnLst/>
              <a:rect l="0" t="0" r="0" b="0"/>
              <a:pathLst>
                <a:path w="96" h="144">
                  <a:moveTo>
                    <a:pt x="96" y="0"/>
                  </a:moveTo>
                  <a:lnTo>
                    <a:pt x="0" y="0"/>
                  </a:lnTo>
                  <a:lnTo>
                    <a:pt x="0" y="144"/>
                  </a:ln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grpSp>
      <p:sp>
        <p:nvSpPr>
          <p:cNvPr id="177175" name="矩形 177174"/>
          <p:cNvSpPr/>
          <p:nvPr/>
        </p:nvSpPr>
        <p:spPr>
          <a:xfrm>
            <a:off x="738571" y="3737768"/>
            <a:ext cx="3879850" cy="1516063"/>
          </a:xfrm>
          <a:prstGeom prst="rect">
            <a:avLst/>
          </a:prstGeom>
          <a:noFill/>
          <a:ln w="9525">
            <a:noFill/>
          </a:ln>
        </p:spPr>
        <p:txBody>
          <a:bodyPr>
            <a:spAutoFit/>
          </a:bodyPr>
          <a:lstStyle/>
          <a:p>
            <a:pPr>
              <a:lnSpc>
                <a:spcPct val="130000"/>
              </a:lnSpc>
            </a:pPr>
            <a:r>
              <a:rPr lang="zh-CN" altLang="en-US" b="1" dirty="0">
                <a:latin typeface="Times New Roman" panose="02020603050405020304" pitchFamily="18" charset="0"/>
              </a:rPr>
              <a:t>显然，</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rPr>
              <a:t>Z </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R</a:t>
            </a:r>
            <a:r>
              <a:rPr lang="zh-CN" altLang="en-US" b="1" dirty="0">
                <a:latin typeface="Times New Roman" panose="02020603050405020304" pitchFamily="18" charset="0"/>
              </a:rPr>
              <a:t>、</a:t>
            </a:r>
            <a:r>
              <a:rPr lang="en-US" altLang="zh-CN" b="1" dirty="0">
                <a:latin typeface="Times New Roman" panose="02020603050405020304" pitchFamily="18" charset="0"/>
              </a:rPr>
              <a:t>X</a:t>
            </a:r>
            <a:r>
              <a:rPr lang="zh-CN" altLang="en-US" b="1" dirty="0">
                <a:latin typeface="Times New Roman" panose="02020603050405020304" pitchFamily="18" charset="0"/>
              </a:rPr>
              <a:t>之间的关系，可以用一个直角三角形</a:t>
            </a:r>
            <a:r>
              <a:rPr lang="en-US" altLang="zh-CN" b="1" dirty="0">
                <a:latin typeface="Times New Roman" panose="02020603050405020304" pitchFamily="18" charset="0"/>
              </a:rPr>
              <a:t>(</a:t>
            </a:r>
            <a:r>
              <a:rPr lang="zh-CN" altLang="en-US" b="1" dirty="0">
                <a:latin typeface="Times New Roman" panose="02020603050405020304" pitchFamily="18" charset="0"/>
              </a:rPr>
              <a:t>或</a:t>
            </a:r>
            <a:r>
              <a:rPr lang="zh-CN" altLang="en-US" b="1" dirty="0">
                <a:solidFill>
                  <a:schemeClr val="accent2"/>
                </a:solidFill>
                <a:latin typeface="Times New Roman" panose="02020603050405020304" pitchFamily="18" charset="0"/>
              </a:rPr>
              <a:t>阻抗三角形</a:t>
            </a:r>
            <a:r>
              <a:rPr lang="en-US" altLang="zh-CN" b="1" dirty="0">
                <a:latin typeface="Times New Roman" panose="02020603050405020304" pitchFamily="18" charset="0"/>
              </a:rPr>
              <a:t>)</a:t>
            </a:r>
            <a:r>
              <a:rPr lang="zh-CN" altLang="en-US" b="1" dirty="0">
                <a:latin typeface="Times New Roman" panose="02020603050405020304" pitchFamily="18" charset="0"/>
              </a:rPr>
              <a:t>来表示。</a:t>
            </a:r>
          </a:p>
        </p:txBody>
      </p:sp>
      <p:graphicFrame>
        <p:nvGraphicFramePr>
          <p:cNvPr id="177176" name="对象 177175"/>
          <p:cNvGraphicFramePr/>
          <p:nvPr/>
        </p:nvGraphicFramePr>
        <p:xfrm>
          <a:off x="5367338" y="2800350"/>
          <a:ext cx="3206750" cy="434975"/>
        </p:xfrm>
        <a:graphic>
          <a:graphicData uri="http://schemas.openxmlformats.org/presentationml/2006/ole">
            <mc:AlternateContent xmlns:mc="http://schemas.openxmlformats.org/markup-compatibility/2006">
              <mc:Choice xmlns:v="urn:schemas-microsoft-com:vml" Requires="v">
                <p:oleObj spid="_x0000_s42042" r:id="rId3" imgW="2145665" imgH="292100" progId="Equation.DSMT4">
                  <p:embed/>
                </p:oleObj>
              </mc:Choice>
              <mc:Fallback>
                <p:oleObj r:id="rId3" imgW="2145665" imgH="292100" progId="Equation.DSMT4">
                  <p:embed/>
                  <p:pic>
                    <p:nvPicPr>
                      <p:cNvPr id="0" name="图片 3391"/>
                      <p:cNvPicPr/>
                      <p:nvPr/>
                    </p:nvPicPr>
                    <p:blipFill>
                      <a:blip r:embed="rId4"/>
                      <a:stretch>
                        <a:fillRect/>
                      </a:stretch>
                    </p:blipFill>
                    <p:spPr>
                      <a:xfrm>
                        <a:off x="5367338" y="2800350"/>
                        <a:ext cx="3206750" cy="434975"/>
                      </a:xfrm>
                      <a:prstGeom prst="rect">
                        <a:avLst/>
                      </a:prstGeom>
                      <a:noFill/>
                      <a:ln w="38100">
                        <a:noFill/>
                        <a:miter/>
                      </a:ln>
                    </p:spPr>
                  </p:pic>
                </p:oleObj>
              </mc:Fallback>
            </mc:AlternateContent>
          </a:graphicData>
        </a:graphic>
      </p:graphicFrame>
      <p:sp>
        <p:nvSpPr>
          <p:cNvPr id="177178" name="矩形 177177"/>
          <p:cNvSpPr/>
          <p:nvPr/>
        </p:nvSpPr>
        <p:spPr>
          <a:xfrm>
            <a:off x="1814513" y="1460500"/>
            <a:ext cx="6405921" cy="461665"/>
          </a:xfrm>
          <a:prstGeom prst="rect">
            <a:avLst/>
          </a:prstGeom>
          <a:noFill/>
          <a:ln w="19050">
            <a:noFill/>
          </a:ln>
        </p:spPr>
        <p:txBody>
          <a:bodyPr wrap="none" anchor="t">
            <a:spAutoFit/>
          </a:bodyPr>
          <a:lstStyle/>
          <a:p>
            <a:r>
              <a:rPr lang="zh-CN" altLang="en-US" b="1" dirty="0">
                <a:latin typeface="Times New Roman" panose="02020603050405020304" pitchFamily="18" charset="0"/>
              </a:rPr>
              <a:t>当</a:t>
            </a:r>
            <a:r>
              <a:rPr lang="en-US" altLang="zh-CN" b="1" dirty="0">
                <a:latin typeface="Times New Roman" panose="02020603050405020304" pitchFamily="18" charset="0"/>
              </a:rPr>
              <a:t>X&gt;0</a:t>
            </a:r>
            <a:r>
              <a:rPr lang="zh-CN" altLang="en-US" b="1" dirty="0">
                <a:latin typeface="Times New Roman" panose="02020603050405020304" pitchFamily="18" charset="0"/>
              </a:rPr>
              <a:t>，称</a:t>
            </a:r>
            <a:r>
              <a:rPr lang="en-US" altLang="zh-CN" b="1" dirty="0">
                <a:latin typeface="Times New Roman" panose="02020603050405020304" pitchFamily="18" charset="0"/>
              </a:rPr>
              <a:t>Z</a:t>
            </a:r>
            <a:r>
              <a:rPr lang="zh-CN" altLang="en-US" b="1" dirty="0">
                <a:latin typeface="Times New Roman" panose="02020603050405020304" pitchFamily="18" charset="0"/>
              </a:rPr>
              <a:t>呈</a:t>
            </a:r>
            <a:r>
              <a:rPr lang="zh-CN" altLang="en-US" b="1" dirty="0">
                <a:solidFill>
                  <a:schemeClr val="accent2"/>
                </a:solidFill>
                <a:latin typeface="Times New Roman" panose="02020603050405020304" pitchFamily="18" charset="0"/>
              </a:rPr>
              <a:t>感性</a:t>
            </a:r>
            <a:r>
              <a:rPr lang="en-US" altLang="zh-CN" b="1" dirty="0">
                <a:latin typeface="Times New Roman" panose="02020603050405020304" pitchFamily="18" charset="0"/>
              </a:rPr>
              <a:t>(</a:t>
            </a:r>
            <a:r>
              <a:rPr lang="zh-CN" altLang="en-US" b="1" dirty="0">
                <a:latin typeface="Times New Roman" panose="02020603050405020304" pitchFamily="18" charset="0"/>
              </a:rPr>
              <a:t>电压</a:t>
            </a:r>
            <a:r>
              <a:rPr lang="zh-CN" altLang="en-US" b="1" dirty="0">
                <a:solidFill>
                  <a:schemeClr val="accent1"/>
                </a:solidFill>
                <a:latin typeface="Times New Roman" panose="02020603050405020304" pitchFamily="18" charset="0"/>
              </a:rPr>
              <a:t>超前</a:t>
            </a:r>
            <a:r>
              <a:rPr lang="zh-CN" altLang="en-US" b="1" dirty="0">
                <a:latin typeface="Times New Roman" panose="02020603050405020304" pitchFamily="18" charset="0"/>
              </a:rPr>
              <a:t>电流</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zh-CN" altLang="en-US" b="1" dirty="0">
                <a:solidFill>
                  <a:srgbClr val="FF0000"/>
                </a:solidFill>
                <a:latin typeface="Times New Roman" panose="02020603050405020304" pitchFamily="18" charset="0"/>
              </a:rPr>
              <a:t>感性阻抗</a:t>
            </a:r>
          </a:p>
        </p:txBody>
      </p:sp>
      <p:sp>
        <p:nvSpPr>
          <p:cNvPr id="177179" name="矩形 177178"/>
          <p:cNvSpPr/>
          <p:nvPr/>
        </p:nvSpPr>
        <p:spPr>
          <a:xfrm>
            <a:off x="1803400" y="2125663"/>
            <a:ext cx="6423553" cy="461665"/>
          </a:xfrm>
          <a:prstGeom prst="rect">
            <a:avLst/>
          </a:prstGeom>
          <a:noFill/>
          <a:ln w="19050">
            <a:noFill/>
          </a:ln>
        </p:spPr>
        <p:txBody>
          <a:bodyPr wrap="none" anchor="t">
            <a:spAutoFit/>
          </a:bodyPr>
          <a:lstStyle/>
          <a:p>
            <a:r>
              <a:rPr lang="zh-CN" altLang="en-US" b="1" dirty="0">
                <a:latin typeface="Times New Roman" panose="02020603050405020304" pitchFamily="18" charset="0"/>
              </a:rPr>
              <a:t>当</a:t>
            </a:r>
            <a:r>
              <a:rPr lang="en-US" altLang="zh-CN" b="1" dirty="0">
                <a:latin typeface="Times New Roman" panose="02020603050405020304" pitchFamily="18" charset="0"/>
              </a:rPr>
              <a:t>X&lt;0</a:t>
            </a:r>
            <a:r>
              <a:rPr lang="zh-CN" altLang="en-US" b="1" dirty="0">
                <a:latin typeface="Times New Roman" panose="02020603050405020304" pitchFamily="18" charset="0"/>
              </a:rPr>
              <a:t>，称</a:t>
            </a:r>
            <a:r>
              <a:rPr lang="en-US" altLang="zh-CN" b="1" dirty="0">
                <a:latin typeface="Times New Roman" panose="02020603050405020304" pitchFamily="18" charset="0"/>
              </a:rPr>
              <a:t>X</a:t>
            </a:r>
            <a:r>
              <a:rPr lang="zh-CN" altLang="en-US" b="1" dirty="0">
                <a:latin typeface="Times New Roman" panose="02020603050405020304" pitchFamily="18" charset="0"/>
              </a:rPr>
              <a:t>呈</a:t>
            </a:r>
            <a:r>
              <a:rPr lang="zh-CN" altLang="en-US" b="1" dirty="0">
                <a:solidFill>
                  <a:schemeClr val="accent2"/>
                </a:solidFill>
                <a:latin typeface="Times New Roman" panose="02020603050405020304" pitchFamily="18" charset="0"/>
              </a:rPr>
              <a:t>容性</a:t>
            </a:r>
            <a:r>
              <a:rPr lang="en-US" altLang="zh-CN" b="1" dirty="0">
                <a:latin typeface="Times New Roman" panose="02020603050405020304" pitchFamily="18" charset="0"/>
              </a:rPr>
              <a:t>(</a:t>
            </a:r>
            <a:r>
              <a:rPr lang="zh-CN" altLang="en-US" b="1" dirty="0">
                <a:latin typeface="Times New Roman" panose="02020603050405020304" pitchFamily="18" charset="0"/>
              </a:rPr>
              <a:t>电压</a:t>
            </a:r>
            <a:r>
              <a:rPr lang="zh-CN" altLang="en-US" b="1" dirty="0">
                <a:solidFill>
                  <a:schemeClr val="accent1"/>
                </a:solidFill>
                <a:latin typeface="Times New Roman" panose="02020603050405020304" pitchFamily="18" charset="0"/>
              </a:rPr>
              <a:t>滞后</a:t>
            </a:r>
            <a:r>
              <a:rPr lang="zh-CN" altLang="en-US" b="1" dirty="0">
                <a:latin typeface="Times New Roman" panose="02020603050405020304" pitchFamily="18" charset="0"/>
              </a:rPr>
              <a:t>电流</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zh-CN" altLang="en-US" b="1" dirty="0">
                <a:solidFill>
                  <a:srgbClr val="FF0000"/>
                </a:solidFill>
                <a:latin typeface="Times New Roman" panose="02020603050405020304" pitchFamily="18" charset="0"/>
              </a:rPr>
              <a:t>容性阻抗</a:t>
            </a:r>
          </a:p>
        </p:txBody>
      </p:sp>
      <p:sp>
        <p:nvSpPr>
          <p:cNvPr id="177180" name="矩形 177179"/>
          <p:cNvSpPr/>
          <p:nvPr/>
        </p:nvSpPr>
        <p:spPr>
          <a:xfrm>
            <a:off x="739775" y="1668463"/>
            <a:ext cx="48895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62"/>
                                        </p:tgtEl>
                                        <p:attrNameLst>
                                          <p:attrName>style.visibility</p:attrName>
                                        </p:attrNameLst>
                                      </p:cBhvr>
                                      <p:to>
                                        <p:strVal val="visible"/>
                                      </p:to>
                                    </p:set>
                                    <p:anim calcmode="lin" valueType="num">
                                      <p:cBhvr additive="base">
                                        <p:cTn id="7" dur="500" fill="hold"/>
                                        <p:tgtEl>
                                          <p:spTgt spid="177162"/>
                                        </p:tgtEl>
                                        <p:attrNameLst>
                                          <p:attrName>ppt_x</p:attrName>
                                        </p:attrNameLst>
                                      </p:cBhvr>
                                      <p:tavLst>
                                        <p:tav tm="0">
                                          <p:val>
                                            <p:strVal val="0-#ppt_w/2"/>
                                          </p:val>
                                        </p:tav>
                                        <p:tav tm="100000">
                                          <p:val>
                                            <p:strVal val="#ppt_x"/>
                                          </p:val>
                                        </p:tav>
                                      </p:tavLst>
                                    </p:anim>
                                    <p:anim calcmode="lin" valueType="num">
                                      <p:cBhvr additive="base">
                                        <p:cTn id="8"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7180"/>
                                        </p:tgtEl>
                                        <p:attrNameLst>
                                          <p:attrName>style.visibility</p:attrName>
                                        </p:attrNameLst>
                                      </p:cBhvr>
                                      <p:to>
                                        <p:strVal val="visible"/>
                                      </p:to>
                                    </p:set>
                                    <p:animEffect transition="in" filter="wipe(left)">
                                      <p:cBhvr>
                                        <p:cTn id="13" dur="500"/>
                                        <p:tgtEl>
                                          <p:spTgt spid="17718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7178"/>
                                        </p:tgtEl>
                                        <p:attrNameLst>
                                          <p:attrName>style.visibility</p:attrName>
                                        </p:attrNameLst>
                                      </p:cBhvr>
                                      <p:to>
                                        <p:strVal val="visible"/>
                                      </p:to>
                                    </p:set>
                                    <p:animEffect transition="in" filter="wipe(left)">
                                      <p:cBhvr>
                                        <p:cTn id="16" dur="500"/>
                                        <p:tgtEl>
                                          <p:spTgt spid="1771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7179"/>
                                        </p:tgtEl>
                                        <p:attrNameLst>
                                          <p:attrName>style.visibility</p:attrName>
                                        </p:attrNameLst>
                                      </p:cBhvr>
                                      <p:to>
                                        <p:strVal val="visible"/>
                                      </p:to>
                                    </p:set>
                                    <p:animEffect transition="in" filter="wipe(left)">
                                      <p:cBhvr>
                                        <p:cTn id="21" dur="500"/>
                                        <p:tgtEl>
                                          <p:spTgt spid="17717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77175"/>
                                        </p:tgtEl>
                                        <p:attrNameLst>
                                          <p:attrName>style.visibility</p:attrName>
                                        </p:attrNameLst>
                                      </p:cBhvr>
                                      <p:to>
                                        <p:strVal val="visible"/>
                                      </p:to>
                                    </p:set>
                                    <p:anim calcmode="lin" valueType="num">
                                      <p:cBhvr additive="base">
                                        <p:cTn id="26" dur="500" fill="hold"/>
                                        <p:tgtEl>
                                          <p:spTgt spid="177175"/>
                                        </p:tgtEl>
                                        <p:attrNameLst>
                                          <p:attrName>ppt_x</p:attrName>
                                        </p:attrNameLst>
                                      </p:cBhvr>
                                      <p:tavLst>
                                        <p:tav tm="0">
                                          <p:val>
                                            <p:strVal val="0-#ppt_w/2"/>
                                          </p:val>
                                        </p:tav>
                                        <p:tav tm="100000">
                                          <p:val>
                                            <p:strVal val="#ppt_x"/>
                                          </p:val>
                                        </p:tav>
                                      </p:tavLst>
                                    </p:anim>
                                    <p:anim calcmode="lin" valueType="num">
                                      <p:cBhvr additive="base">
                                        <p:cTn id="27" dur="500" fill="hold"/>
                                        <p:tgtEl>
                                          <p:spTgt spid="17717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77177"/>
                                        </p:tgtEl>
                                        <p:attrNameLst>
                                          <p:attrName>style.visibility</p:attrName>
                                        </p:attrNameLst>
                                      </p:cBhvr>
                                      <p:to>
                                        <p:strVal val="visible"/>
                                      </p:to>
                                    </p:set>
                                    <p:anim calcmode="lin" valueType="num">
                                      <p:cBhvr additive="base">
                                        <p:cTn id="32" dur="500" fill="hold"/>
                                        <p:tgtEl>
                                          <p:spTgt spid="177177"/>
                                        </p:tgtEl>
                                        <p:attrNameLst>
                                          <p:attrName>ppt_x</p:attrName>
                                        </p:attrNameLst>
                                      </p:cBhvr>
                                      <p:tavLst>
                                        <p:tav tm="0">
                                          <p:val>
                                            <p:strVal val="0-#ppt_w/2"/>
                                          </p:val>
                                        </p:tav>
                                        <p:tav tm="100000">
                                          <p:val>
                                            <p:strVal val="#ppt_x"/>
                                          </p:val>
                                        </p:tav>
                                      </p:tavLst>
                                    </p:anim>
                                    <p:anim calcmode="lin" valueType="num">
                                      <p:cBhvr additive="base">
                                        <p:cTn id="33" dur="500" fill="hold"/>
                                        <p:tgtEl>
                                          <p:spTgt spid="177177"/>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8" fill="hold" nodeType="afterEffect">
                                  <p:stCondLst>
                                    <p:cond delay="0"/>
                                  </p:stCondLst>
                                  <p:childTnLst>
                                    <p:set>
                                      <p:cBhvr>
                                        <p:cTn id="36" dur="1" fill="hold">
                                          <p:stCondLst>
                                            <p:cond delay="0"/>
                                          </p:stCondLst>
                                        </p:cTn>
                                        <p:tgtEl>
                                          <p:spTgt spid="177176"/>
                                        </p:tgtEl>
                                        <p:attrNameLst>
                                          <p:attrName>style.visibility</p:attrName>
                                        </p:attrNameLst>
                                      </p:cBhvr>
                                      <p:to>
                                        <p:strVal val="visible"/>
                                      </p:to>
                                    </p:set>
                                    <p:anim calcmode="lin" valueType="num">
                                      <p:cBhvr additive="base">
                                        <p:cTn id="37" dur="500" fill="hold"/>
                                        <p:tgtEl>
                                          <p:spTgt spid="177176"/>
                                        </p:tgtEl>
                                        <p:attrNameLst>
                                          <p:attrName>ppt_x</p:attrName>
                                        </p:attrNameLst>
                                      </p:cBhvr>
                                      <p:tavLst>
                                        <p:tav tm="0">
                                          <p:val>
                                            <p:strVal val="0-#ppt_w/2"/>
                                          </p:val>
                                        </p:tav>
                                        <p:tav tm="100000">
                                          <p:val>
                                            <p:strVal val="#ppt_x"/>
                                          </p:val>
                                        </p:tav>
                                      </p:tavLst>
                                    </p:anim>
                                    <p:anim calcmode="lin" valueType="num">
                                      <p:cBhvr additive="base">
                                        <p:cTn id="38" dur="500" fill="hold"/>
                                        <p:tgtEl>
                                          <p:spTgt spid="177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2" grpId="0"/>
      <p:bldP spid="177175" grpId="0"/>
      <p:bldP spid="177178" grpId="0"/>
      <p:bldP spid="177179" grpId="0"/>
      <p:bldP spid="17718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文本框 174081"/>
          <p:cNvSpPr txBox="1"/>
          <p:nvPr/>
        </p:nvSpPr>
        <p:spPr>
          <a:xfrm>
            <a:off x="503238" y="263526"/>
            <a:ext cx="1997075" cy="457200"/>
          </a:xfrm>
          <a:prstGeom prst="rect">
            <a:avLst/>
          </a:prstGeom>
          <a:noFill/>
          <a:ln w="9525">
            <a:noFill/>
          </a:ln>
        </p:spPr>
        <p:txBody>
          <a:bodyPr>
            <a:spAutoFit/>
          </a:bodyPr>
          <a:lstStyle/>
          <a:p>
            <a:pPr eaLnBrk="1" hangingPunct="1">
              <a:spcBef>
                <a:spcPct val="0"/>
              </a:spcBef>
            </a:pPr>
            <a:r>
              <a:rPr lang="en-US" altLang="zh-CN" b="1" dirty="0">
                <a:solidFill>
                  <a:srgbClr val="FF0000"/>
                </a:solidFill>
                <a:latin typeface="Times New Roman" panose="02020603050405020304" pitchFamily="18" charset="0"/>
              </a:rPr>
              <a:t>2. </a:t>
            </a:r>
            <a:r>
              <a:rPr lang="zh-CN" altLang="en-US" b="1" dirty="0">
                <a:solidFill>
                  <a:srgbClr val="FF0000"/>
                </a:solidFill>
                <a:latin typeface="Times New Roman" panose="02020603050405020304" pitchFamily="18" charset="0"/>
              </a:rPr>
              <a:t>复导纳</a:t>
            </a:r>
            <a:r>
              <a:rPr lang="en-US" altLang="zh-CN" b="1" dirty="0">
                <a:solidFill>
                  <a:srgbClr val="FF0000"/>
                </a:solidFill>
                <a:latin typeface="Times New Roman" panose="02020603050405020304" pitchFamily="18" charset="0"/>
              </a:rPr>
              <a:t>Y</a:t>
            </a:r>
          </a:p>
        </p:txBody>
      </p:sp>
      <p:grpSp>
        <p:nvGrpSpPr>
          <p:cNvPr id="174128" name="组合 174127"/>
          <p:cNvGrpSpPr/>
          <p:nvPr/>
        </p:nvGrpSpPr>
        <p:grpSpPr>
          <a:xfrm>
            <a:off x="1602707" y="4776085"/>
            <a:ext cx="2361281" cy="1768174"/>
            <a:chOff x="972" y="3240"/>
            <a:chExt cx="1348" cy="1262"/>
          </a:xfrm>
        </p:grpSpPr>
        <p:sp>
          <p:nvSpPr>
            <p:cNvPr id="174104" name="文本框 174103"/>
            <p:cNvSpPr txBox="1"/>
            <p:nvPr/>
          </p:nvSpPr>
          <p:spPr>
            <a:xfrm>
              <a:off x="1034" y="4214"/>
              <a:ext cx="1081" cy="288"/>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导纳三角形</a:t>
              </a:r>
            </a:p>
          </p:txBody>
        </p:sp>
        <p:grpSp>
          <p:nvGrpSpPr>
            <p:cNvPr id="174127" name="组合 174126"/>
            <p:cNvGrpSpPr/>
            <p:nvPr/>
          </p:nvGrpSpPr>
          <p:grpSpPr>
            <a:xfrm>
              <a:off x="972" y="3240"/>
              <a:ext cx="1348" cy="1056"/>
              <a:chOff x="3408" y="3216"/>
              <a:chExt cx="1348" cy="1056"/>
            </a:xfrm>
          </p:grpSpPr>
          <p:sp>
            <p:nvSpPr>
              <p:cNvPr id="174099" name="任意多边形 174098"/>
              <p:cNvSpPr/>
              <p:nvPr/>
            </p:nvSpPr>
            <p:spPr>
              <a:xfrm>
                <a:off x="3564" y="3876"/>
                <a:ext cx="60" cy="108"/>
              </a:xfrm>
              <a:custGeom>
                <a:avLst/>
                <a:gdLst/>
                <a:ahLst/>
                <a:cxnLst/>
                <a:rect l="0" t="0" r="0" b="0"/>
                <a:pathLst>
                  <a:path w="60" h="108">
                    <a:moveTo>
                      <a:pt x="0" y="0"/>
                    </a:moveTo>
                    <a:cubicBezTo>
                      <a:pt x="41" y="27"/>
                      <a:pt x="60" y="55"/>
                      <a:pt x="60" y="108"/>
                    </a:cubicBezTo>
                  </a:path>
                </a:pathLst>
              </a:custGeom>
              <a:noFill/>
              <a:ln w="9525" cap="flat" cmpd="sng">
                <a:solidFill>
                  <a:schemeClr val="tx1"/>
                </a:solidFill>
                <a:prstDash val="solid"/>
                <a:headEnd type="none" w="med" len="med"/>
                <a:tailEnd type="none" w="med" len="med"/>
              </a:ln>
            </p:spPr>
            <p:txBody>
              <a:bodyPr/>
              <a:lstStyle/>
              <a:p>
                <a:endParaRPr lang="zh-CN" altLang="en-US"/>
              </a:p>
            </p:txBody>
          </p:sp>
          <p:grpSp>
            <p:nvGrpSpPr>
              <p:cNvPr id="174126" name="组合 174125"/>
              <p:cNvGrpSpPr/>
              <p:nvPr/>
            </p:nvGrpSpPr>
            <p:grpSpPr>
              <a:xfrm>
                <a:off x="3408" y="3216"/>
                <a:ext cx="1348" cy="1056"/>
                <a:chOff x="3408" y="3216"/>
                <a:chExt cx="1348" cy="1056"/>
              </a:xfrm>
            </p:grpSpPr>
            <p:sp>
              <p:nvSpPr>
                <p:cNvPr id="174096" name="直接连接符 174095"/>
                <p:cNvSpPr/>
                <p:nvPr/>
              </p:nvSpPr>
              <p:spPr>
                <a:xfrm>
                  <a:off x="3420" y="3984"/>
                  <a:ext cx="1056" cy="0"/>
                </a:xfrm>
                <a:prstGeom prst="line">
                  <a:avLst/>
                </a:prstGeom>
                <a:ln w="28575" cap="flat" cmpd="sng">
                  <a:solidFill>
                    <a:schemeClr val="tx1"/>
                  </a:solidFill>
                  <a:prstDash val="solid"/>
                  <a:headEnd type="none" w="med" len="med"/>
                  <a:tailEnd type="none" w="med" len="med"/>
                </a:ln>
              </p:spPr>
            </p:sp>
            <p:grpSp>
              <p:nvGrpSpPr>
                <p:cNvPr id="174125" name="组合 174124"/>
                <p:cNvGrpSpPr/>
                <p:nvPr/>
              </p:nvGrpSpPr>
              <p:grpSpPr>
                <a:xfrm>
                  <a:off x="3408" y="3216"/>
                  <a:ext cx="1348" cy="1056"/>
                  <a:chOff x="3420" y="3216"/>
                  <a:chExt cx="1348" cy="1056"/>
                </a:xfrm>
              </p:grpSpPr>
              <p:sp>
                <p:nvSpPr>
                  <p:cNvPr id="174097" name="直接连接符 174096"/>
                  <p:cNvSpPr/>
                  <p:nvPr/>
                </p:nvSpPr>
                <p:spPr>
                  <a:xfrm flipV="1">
                    <a:off x="4476" y="3216"/>
                    <a:ext cx="0" cy="768"/>
                  </a:xfrm>
                  <a:prstGeom prst="line">
                    <a:avLst/>
                  </a:prstGeom>
                  <a:ln w="28575" cap="flat" cmpd="sng">
                    <a:solidFill>
                      <a:schemeClr val="tx1"/>
                    </a:solidFill>
                    <a:prstDash val="solid"/>
                    <a:headEnd type="none" w="med" len="med"/>
                    <a:tailEnd type="none" w="med" len="med"/>
                  </a:ln>
                </p:spPr>
              </p:sp>
              <p:sp>
                <p:nvSpPr>
                  <p:cNvPr id="174098" name="直接连接符 174097"/>
                  <p:cNvSpPr/>
                  <p:nvPr/>
                </p:nvSpPr>
                <p:spPr>
                  <a:xfrm flipH="1">
                    <a:off x="3420" y="3216"/>
                    <a:ext cx="1056" cy="768"/>
                  </a:xfrm>
                  <a:prstGeom prst="line">
                    <a:avLst/>
                  </a:prstGeom>
                  <a:ln w="28575" cap="flat" cmpd="sng">
                    <a:solidFill>
                      <a:schemeClr val="tx1"/>
                    </a:solidFill>
                    <a:prstDash val="solid"/>
                    <a:headEnd type="none" w="med" len="med"/>
                    <a:tailEnd type="none" w="med" len="med"/>
                  </a:ln>
                </p:spPr>
              </p:sp>
              <p:sp>
                <p:nvSpPr>
                  <p:cNvPr id="174100" name="文本框 174099"/>
                  <p:cNvSpPr txBox="1"/>
                  <p:nvPr/>
                </p:nvSpPr>
                <p:spPr>
                  <a:xfrm>
                    <a:off x="3660" y="3312"/>
                    <a:ext cx="31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|Y|</a:t>
                    </a:r>
                  </a:p>
                </p:txBody>
              </p:sp>
              <p:sp>
                <p:nvSpPr>
                  <p:cNvPr id="174101" name="文本框 174100"/>
                  <p:cNvSpPr txBox="1"/>
                  <p:nvPr/>
                </p:nvSpPr>
                <p:spPr>
                  <a:xfrm>
                    <a:off x="3900" y="3984"/>
                    <a:ext cx="255"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G</a:t>
                    </a:r>
                  </a:p>
                </p:txBody>
              </p:sp>
              <p:sp>
                <p:nvSpPr>
                  <p:cNvPr id="174102" name="文本框 174101"/>
                  <p:cNvSpPr txBox="1"/>
                  <p:nvPr/>
                </p:nvSpPr>
                <p:spPr>
                  <a:xfrm>
                    <a:off x="4524" y="350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B</a:t>
                    </a:r>
                  </a:p>
                </p:txBody>
              </p:sp>
              <p:sp>
                <p:nvSpPr>
                  <p:cNvPr id="174103" name="文本框 174102"/>
                  <p:cNvSpPr txBox="1"/>
                  <p:nvPr/>
                </p:nvSpPr>
                <p:spPr>
                  <a:xfrm>
                    <a:off x="3684" y="3624"/>
                    <a:ext cx="377" cy="288"/>
                  </a:xfrm>
                  <a:prstGeom prst="rect">
                    <a:avLst/>
                  </a:prstGeom>
                  <a:noFill/>
                  <a:ln w="9525">
                    <a:noFill/>
                  </a:ln>
                </p:spPr>
                <p:txBody>
                  <a:bodyPr>
                    <a:spAutoFit/>
                  </a:bodyPr>
                  <a:lstStyle/>
                  <a:p>
                    <a:pPr eaLnBrk="1" hangingPunct="1">
                      <a:spcBef>
                        <a:spcPct val="0"/>
                      </a:spcBef>
                    </a:pPr>
                    <a:r>
                      <a:rPr lang="en-US" altLang="zh-CN" b="1" err="1">
                        <a:latin typeface="Symbol" panose="05050102010706020507" pitchFamily="18" charset="2"/>
                      </a:rPr>
                      <a:t>j</a:t>
                    </a:r>
                    <a:r>
                      <a:rPr lang="en-US" altLang="zh-CN" b="1" baseline="-25000" err="1">
                        <a:latin typeface="Times New Roman" panose="02020603050405020304" pitchFamily="18" charset="0"/>
                      </a:rPr>
                      <a:t>Y</a:t>
                    </a:r>
                    <a:endParaRPr lang="en-US" altLang="zh-CN" b="1" baseline="-25000">
                      <a:latin typeface="Times New Roman" panose="02020603050405020304" pitchFamily="18" charset="0"/>
                    </a:endParaRPr>
                  </a:p>
                </p:txBody>
              </p:sp>
              <p:sp>
                <p:nvSpPr>
                  <p:cNvPr id="174105" name="任意多边形 174104"/>
                  <p:cNvSpPr/>
                  <p:nvPr/>
                </p:nvSpPr>
                <p:spPr>
                  <a:xfrm>
                    <a:off x="4332" y="3840"/>
                    <a:ext cx="144" cy="144"/>
                  </a:xfrm>
                  <a:custGeom>
                    <a:avLst/>
                    <a:gdLst/>
                    <a:ahLst/>
                    <a:cxnLst/>
                    <a:rect l="0" t="0" r="0" b="0"/>
                    <a:pathLst>
                      <a:path w="96" h="144">
                        <a:moveTo>
                          <a:pt x="96" y="0"/>
                        </a:moveTo>
                        <a:lnTo>
                          <a:pt x="0" y="0"/>
                        </a:lnTo>
                        <a:lnTo>
                          <a:pt x="0" y="144"/>
                        </a:ln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grpSp>
          </p:grpSp>
        </p:grpSp>
      </p:grpSp>
      <p:sp>
        <p:nvSpPr>
          <p:cNvPr id="174108" name="矩形 174107"/>
          <p:cNvSpPr/>
          <p:nvPr/>
        </p:nvSpPr>
        <p:spPr>
          <a:xfrm>
            <a:off x="534988" y="725488"/>
            <a:ext cx="4081462"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类似地，可以定义</a:t>
            </a:r>
            <a:r>
              <a:rPr lang="zh-CN" altLang="en-US" b="1" dirty="0">
                <a:solidFill>
                  <a:schemeClr val="accent2"/>
                </a:solidFill>
                <a:latin typeface="Times New Roman" panose="02020603050405020304" pitchFamily="18" charset="0"/>
              </a:rPr>
              <a:t>复导纳</a:t>
            </a:r>
            <a:r>
              <a:rPr lang="en-US" altLang="zh-CN" b="1">
                <a:latin typeface="Times New Roman" panose="02020603050405020304" pitchFamily="18" charset="0"/>
              </a:rPr>
              <a:t>Y</a:t>
            </a:r>
            <a:r>
              <a:rPr lang="zh-CN" altLang="en-US" b="1">
                <a:latin typeface="Times New Roman" panose="02020603050405020304" pitchFamily="18" charset="0"/>
              </a:rPr>
              <a:t>：</a:t>
            </a:r>
          </a:p>
        </p:txBody>
      </p:sp>
      <p:grpSp>
        <p:nvGrpSpPr>
          <p:cNvPr id="174116" name="组合 174115"/>
          <p:cNvGrpSpPr/>
          <p:nvPr/>
        </p:nvGrpSpPr>
        <p:grpSpPr>
          <a:xfrm>
            <a:off x="2138363" y="1893888"/>
            <a:ext cx="815975" cy="963612"/>
            <a:chOff x="1430" y="1385"/>
            <a:chExt cx="514" cy="607"/>
          </a:xfrm>
        </p:grpSpPr>
        <p:sp>
          <p:nvSpPr>
            <p:cNvPr id="174111" name="矩形 174110"/>
            <p:cNvSpPr/>
            <p:nvPr/>
          </p:nvSpPr>
          <p:spPr>
            <a:xfrm>
              <a:off x="1430" y="1692"/>
              <a:ext cx="514" cy="300"/>
            </a:xfrm>
            <a:prstGeom prst="rect">
              <a:avLst/>
            </a:prstGeom>
            <a:noFill/>
            <a:ln w="19050" cap="flat" cmpd="sng">
              <a:solidFill>
                <a:srgbClr val="FF00FF"/>
              </a:solidFill>
              <a:prstDash val="solid"/>
              <a:miter/>
              <a:headEnd type="none" w="med" len="med"/>
              <a:tailEnd type="none" w="med" len="med"/>
            </a:ln>
          </p:spPr>
          <p:txBody>
            <a:bodyPr wrap="none" anchor="t">
              <a:spAutoFit/>
            </a:bodyPr>
            <a:lstStyle/>
            <a:p>
              <a:r>
                <a:rPr lang="zh-CN" altLang="en-US" b="1" dirty="0">
                  <a:solidFill>
                    <a:schemeClr val="accent2"/>
                  </a:solidFill>
                  <a:latin typeface="Times New Roman" panose="02020603050405020304" pitchFamily="18" charset="0"/>
                </a:rPr>
                <a:t>电导</a:t>
              </a:r>
            </a:p>
          </p:txBody>
        </p:sp>
        <p:sp>
          <p:nvSpPr>
            <p:cNvPr id="174115" name="直接连接符 174114"/>
            <p:cNvSpPr/>
            <p:nvPr/>
          </p:nvSpPr>
          <p:spPr>
            <a:xfrm flipV="1">
              <a:off x="1668" y="1385"/>
              <a:ext cx="0" cy="247"/>
            </a:xfrm>
            <a:prstGeom prst="line">
              <a:avLst/>
            </a:prstGeom>
            <a:ln w="19050" cap="flat" cmpd="sng">
              <a:solidFill>
                <a:srgbClr val="FF00FF"/>
              </a:solidFill>
              <a:prstDash val="solid"/>
              <a:headEnd type="none" w="med" len="med"/>
              <a:tailEnd type="triangle" w="med" len="med"/>
            </a:ln>
          </p:spPr>
        </p:sp>
      </p:grpSp>
      <p:grpSp>
        <p:nvGrpSpPr>
          <p:cNvPr id="174121" name="组合 174120"/>
          <p:cNvGrpSpPr/>
          <p:nvPr/>
        </p:nvGrpSpPr>
        <p:grpSpPr>
          <a:xfrm>
            <a:off x="3148013" y="1836738"/>
            <a:ext cx="815975" cy="944562"/>
            <a:chOff x="1970" y="1325"/>
            <a:chExt cx="514" cy="595"/>
          </a:xfrm>
        </p:grpSpPr>
        <p:sp>
          <p:nvSpPr>
            <p:cNvPr id="174118" name="矩形 174117"/>
            <p:cNvSpPr/>
            <p:nvPr/>
          </p:nvSpPr>
          <p:spPr>
            <a:xfrm>
              <a:off x="1970" y="1620"/>
              <a:ext cx="514" cy="300"/>
            </a:xfrm>
            <a:prstGeom prst="rect">
              <a:avLst/>
            </a:prstGeom>
            <a:noFill/>
            <a:ln w="19050" cap="flat" cmpd="sng">
              <a:solidFill>
                <a:srgbClr val="FF00FF"/>
              </a:solidFill>
              <a:prstDash val="solid"/>
              <a:miter/>
              <a:headEnd type="none" w="med" len="med"/>
              <a:tailEnd type="none" w="med" len="med"/>
            </a:ln>
          </p:spPr>
          <p:txBody>
            <a:bodyPr wrap="none" anchor="t">
              <a:spAutoFit/>
            </a:bodyPr>
            <a:lstStyle/>
            <a:p>
              <a:r>
                <a:rPr lang="zh-CN" altLang="en-US" b="1" dirty="0">
                  <a:solidFill>
                    <a:schemeClr val="accent2"/>
                  </a:solidFill>
                  <a:latin typeface="Times New Roman" panose="02020603050405020304" pitchFamily="18" charset="0"/>
                </a:rPr>
                <a:t>电纳</a:t>
              </a:r>
            </a:p>
          </p:txBody>
        </p:sp>
        <p:sp>
          <p:nvSpPr>
            <p:cNvPr id="174120" name="直接连接符 174119"/>
            <p:cNvSpPr/>
            <p:nvPr/>
          </p:nvSpPr>
          <p:spPr>
            <a:xfrm>
              <a:off x="2148" y="1325"/>
              <a:ext cx="96" cy="247"/>
            </a:xfrm>
            <a:prstGeom prst="line">
              <a:avLst/>
            </a:prstGeom>
            <a:ln w="9525" cap="flat" cmpd="sng">
              <a:solidFill>
                <a:srgbClr val="FF00FF"/>
              </a:solidFill>
              <a:prstDash val="solid"/>
              <a:headEnd type="triangle" w="med" len="med"/>
              <a:tailEnd type="none" w="med" len="med"/>
            </a:ln>
          </p:spPr>
        </p:sp>
      </p:grpSp>
      <p:sp>
        <p:nvSpPr>
          <p:cNvPr id="174122" name="矩形 174121"/>
          <p:cNvSpPr/>
          <p:nvPr/>
        </p:nvSpPr>
        <p:spPr>
          <a:xfrm>
            <a:off x="1055688" y="2971800"/>
            <a:ext cx="3648075" cy="457200"/>
          </a:xfrm>
          <a:prstGeom prst="rect">
            <a:avLst/>
          </a:prstGeom>
          <a:noFill/>
          <a:ln w="9525">
            <a:noFill/>
          </a:ln>
        </p:spPr>
        <p:txBody>
          <a:bodyPr wrap="none" anchor="t">
            <a:spAutoFit/>
          </a:bodyPr>
          <a:lstStyle/>
          <a:p>
            <a:r>
              <a:rPr lang="zh-CN" altLang="en-US" b="1">
                <a:solidFill>
                  <a:srgbClr val="660033"/>
                </a:solidFill>
                <a:latin typeface="Times New Roman" panose="02020603050405020304" pitchFamily="18" charset="0"/>
              </a:rPr>
              <a:t>当</a:t>
            </a:r>
            <a:r>
              <a:rPr lang="en-US" altLang="zh-CN" b="1">
                <a:solidFill>
                  <a:srgbClr val="660033"/>
                </a:solidFill>
                <a:latin typeface="Times New Roman" panose="02020603050405020304" pitchFamily="18" charset="0"/>
              </a:rPr>
              <a:t>N</a:t>
            </a:r>
            <a:r>
              <a:rPr lang="en-US" altLang="zh-CN" b="1" baseline="-25000">
                <a:solidFill>
                  <a:srgbClr val="660033"/>
                </a:solidFill>
                <a:latin typeface="Times New Roman" panose="02020603050405020304" pitchFamily="18" charset="0"/>
              </a:rPr>
              <a:t>0</a:t>
            </a:r>
            <a:r>
              <a:rPr lang="zh-CN" altLang="en-US" b="1" dirty="0">
                <a:solidFill>
                  <a:srgbClr val="660033"/>
                </a:solidFill>
                <a:latin typeface="Times New Roman" panose="02020603050405020304" pitchFamily="18" charset="0"/>
              </a:rPr>
              <a:t>为纯电阻时</a:t>
            </a:r>
            <a:r>
              <a:rPr lang="zh-CN" altLang="en-US" b="1" dirty="0">
                <a:latin typeface="Times New Roman" panose="02020603050405020304" pitchFamily="18" charset="0"/>
              </a:rPr>
              <a:t>，</a:t>
            </a:r>
            <a:r>
              <a:rPr lang="en-US" altLang="zh-CN" b="1">
                <a:latin typeface="Times New Roman" panose="02020603050405020304" pitchFamily="18" charset="0"/>
              </a:rPr>
              <a:t>Y</a:t>
            </a:r>
            <a:r>
              <a:rPr lang="en-US" altLang="zh-CN" b="1" baseline="-25000">
                <a:latin typeface="Times New Roman" panose="02020603050405020304" pitchFamily="18" charset="0"/>
              </a:rPr>
              <a:t>R</a:t>
            </a:r>
            <a:r>
              <a:rPr lang="en-US" altLang="zh-CN" b="1">
                <a:latin typeface="Times New Roman" panose="02020603050405020304" pitchFamily="18" charset="0"/>
              </a:rPr>
              <a:t>=1/R</a:t>
            </a:r>
          </a:p>
        </p:txBody>
      </p:sp>
      <p:sp>
        <p:nvSpPr>
          <p:cNvPr id="174123" name="矩形 174122"/>
          <p:cNvSpPr/>
          <p:nvPr/>
        </p:nvSpPr>
        <p:spPr>
          <a:xfrm>
            <a:off x="1033463" y="3438525"/>
            <a:ext cx="6918882" cy="830997"/>
          </a:xfrm>
          <a:prstGeom prst="rect">
            <a:avLst/>
          </a:prstGeom>
          <a:noFill/>
          <a:ln w="9525">
            <a:noFill/>
          </a:ln>
        </p:spPr>
        <p:txBody>
          <a:bodyPr wrap="none" anchor="t">
            <a:spAutoFit/>
          </a:bodyPr>
          <a:lstStyle/>
          <a:p>
            <a:pPr eaLnBrk="1" hangingPunct="1">
              <a:spcBef>
                <a:spcPct val="0"/>
              </a:spcBef>
            </a:pPr>
            <a:r>
              <a:rPr lang="zh-CN" altLang="en-US" b="1" dirty="0">
                <a:solidFill>
                  <a:srgbClr val="660033"/>
                </a:solidFill>
                <a:latin typeface="Times New Roman" panose="02020603050405020304" pitchFamily="18" charset="0"/>
              </a:rPr>
              <a:t>当</a:t>
            </a:r>
            <a:r>
              <a:rPr lang="en-US" altLang="zh-CN" b="1" dirty="0">
                <a:solidFill>
                  <a:srgbClr val="660033"/>
                </a:solidFill>
                <a:latin typeface="Times New Roman" panose="02020603050405020304" pitchFamily="18" charset="0"/>
              </a:rPr>
              <a:t>N</a:t>
            </a:r>
            <a:r>
              <a:rPr lang="en-US" altLang="zh-CN" b="1" baseline="-25000" dirty="0">
                <a:solidFill>
                  <a:srgbClr val="660033"/>
                </a:solidFill>
                <a:latin typeface="Times New Roman" panose="02020603050405020304" pitchFamily="18" charset="0"/>
              </a:rPr>
              <a:t>0</a:t>
            </a:r>
            <a:r>
              <a:rPr lang="zh-CN" altLang="en-US" b="1" dirty="0">
                <a:solidFill>
                  <a:srgbClr val="660033"/>
                </a:solidFill>
                <a:latin typeface="Times New Roman" panose="02020603050405020304" pitchFamily="18" charset="0"/>
              </a:rPr>
              <a:t>为纯电感时</a:t>
            </a:r>
            <a:r>
              <a:rPr lang="zh-CN" altLang="en-US" b="1" dirty="0">
                <a:latin typeface="Times New Roman" panose="02020603050405020304" pitchFamily="18" charset="0"/>
              </a:rPr>
              <a:t>，</a:t>
            </a:r>
            <a:r>
              <a:rPr lang="en-US" altLang="zh-CN" b="1" i="1" dirty="0">
                <a:latin typeface="Times New Roman" panose="02020603050405020304" pitchFamily="18" charset="0"/>
              </a:rPr>
              <a:t>Y</a:t>
            </a:r>
            <a:r>
              <a:rPr lang="en-US" altLang="zh-CN" b="1" i="1" baseline="-25000" dirty="0">
                <a:latin typeface="Times New Roman" panose="02020603050405020304" pitchFamily="18" charset="0"/>
              </a:rPr>
              <a:t>L</a:t>
            </a:r>
            <a:r>
              <a:rPr lang="en-US" altLang="zh-CN" b="1" dirty="0">
                <a:latin typeface="Times New Roman" panose="02020603050405020304" pitchFamily="18" charset="0"/>
              </a:rPr>
              <a:t>=j.</a:t>
            </a:r>
            <a:r>
              <a:rPr lang="en-US" altLang="zh-CN" b="1" dirty="0">
                <a:solidFill>
                  <a:srgbClr val="FF0000"/>
                </a:solidFill>
                <a:latin typeface="Times New Roman" panose="02020603050405020304" pitchFamily="18" charset="0"/>
              </a:rPr>
              <a:t>-</a:t>
            </a:r>
            <a:r>
              <a:rPr lang="en-US" altLang="zh-CN" b="1" dirty="0">
                <a:solidFill>
                  <a:schemeClr val="accent1"/>
                </a:solidFill>
                <a:latin typeface="Times New Roman" panose="02020603050405020304" pitchFamily="18" charset="0"/>
              </a:rPr>
              <a:t>1/(</a:t>
            </a:r>
            <a:r>
              <a:rPr lang="en-US" altLang="zh-CN" b="1" i="1" dirty="0" err="1">
                <a:solidFill>
                  <a:schemeClr val="accent1"/>
                </a:solidFill>
                <a:latin typeface="Symbol" panose="05050102010706020507" pitchFamily="18" charset="2"/>
              </a:rPr>
              <a:t>w</a:t>
            </a:r>
            <a:r>
              <a:rPr lang="en-US" altLang="zh-CN" b="1" i="1" dirty="0" err="1">
                <a:solidFill>
                  <a:schemeClr val="accent1"/>
                </a:solidFill>
                <a:latin typeface="Times New Roman" panose="02020603050405020304" pitchFamily="18" charset="0"/>
              </a:rPr>
              <a:t>L</a:t>
            </a:r>
            <a:r>
              <a:rPr lang="en-US" altLang="zh-CN" b="1" dirty="0">
                <a:solidFill>
                  <a:schemeClr val="accent1"/>
                </a:solidFill>
                <a:latin typeface="Times New Roman" panose="02020603050405020304" pitchFamily="18" charset="0"/>
              </a:rPr>
              <a:t>)</a:t>
            </a:r>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a:t>
            </a:r>
            <a:r>
              <a:rPr lang="en-US" altLang="zh-CN" b="1" dirty="0">
                <a:latin typeface="Times New Roman" panose="02020603050405020304" pitchFamily="18" charset="0"/>
              </a:rPr>
              <a:t> </a:t>
            </a:r>
            <a:r>
              <a:rPr lang="en-US" altLang="zh-CN" b="1" dirty="0" err="1">
                <a:latin typeface="Times New Roman" panose="02020603050405020304" pitchFamily="18" charset="0"/>
              </a:rPr>
              <a:t>j</a:t>
            </a:r>
            <a:r>
              <a:rPr lang="en-US" altLang="zh-CN" b="1" i="1" dirty="0" err="1">
                <a:solidFill>
                  <a:schemeClr val="accent1"/>
                </a:solidFill>
                <a:latin typeface="Times New Roman" panose="02020603050405020304" pitchFamily="18" charset="0"/>
              </a:rPr>
              <a:t>B</a:t>
            </a:r>
            <a:r>
              <a:rPr lang="en-US" altLang="zh-CN" b="1" baseline="-25000" dirty="0" err="1">
                <a:solidFill>
                  <a:schemeClr val="accent1"/>
                </a:solidFill>
                <a:latin typeface="Times New Roman" panose="02020603050405020304" pitchFamily="18" charset="0"/>
              </a:rPr>
              <a:t>L</a:t>
            </a:r>
            <a:endParaRPr lang="en-US" altLang="zh-CN" b="1" baseline="-25000" dirty="0">
              <a:solidFill>
                <a:schemeClr val="accent1"/>
              </a:solidFill>
              <a:latin typeface="Times New Roman" panose="02020603050405020304" pitchFamily="18" charset="0"/>
            </a:endParaRPr>
          </a:p>
          <a:p>
            <a:pPr eaLnBrk="1" hangingPunct="1">
              <a:spcBef>
                <a:spcPct val="0"/>
              </a:spcBef>
            </a:pPr>
            <a:r>
              <a:rPr lang="en-US" altLang="zh-CN" b="1" i="1" dirty="0">
                <a:solidFill>
                  <a:schemeClr val="accent1"/>
                </a:solidFill>
                <a:latin typeface="Times New Roman" panose="02020603050405020304" pitchFamily="18" charset="0"/>
              </a:rPr>
              <a:t>                                         B</a:t>
            </a:r>
            <a:r>
              <a:rPr lang="en-US" altLang="zh-CN" b="1" baseline="-25000" dirty="0">
                <a:solidFill>
                  <a:schemeClr val="accent1"/>
                </a:solidFill>
                <a:latin typeface="Times New Roman" panose="02020603050405020304" pitchFamily="18" charset="0"/>
              </a:rPr>
              <a:t>L</a:t>
            </a:r>
            <a:r>
              <a:rPr lang="en-US" altLang="zh-CN" sz="2000" b="1" dirty="0">
                <a:latin typeface="Times New Roman" panose="02020603050405020304" pitchFamily="18" charset="0"/>
              </a:rPr>
              <a:t> </a:t>
            </a:r>
            <a:r>
              <a:rPr lang="en-US" altLang="zh-CN" b="1" dirty="0">
                <a:latin typeface="Times New Roman" panose="02020603050405020304" pitchFamily="18" charset="0"/>
              </a:rPr>
              <a:t>=</a:t>
            </a:r>
            <a:r>
              <a:rPr lang="en-US" altLang="zh-CN" sz="2000" b="1" dirty="0">
                <a:solidFill>
                  <a:schemeClr val="accent1"/>
                </a:solidFill>
                <a:latin typeface="Times New Roman" panose="02020603050405020304" pitchFamily="18" charset="0"/>
              </a:rPr>
              <a:t>1/(</a:t>
            </a:r>
            <a:r>
              <a:rPr lang="en-US" altLang="zh-CN" b="1" i="1" dirty="0" err="1">
                <a:solidFill>
                  <a:schemeClr val="accent1"/>
                </a:solidFill>
                <a:latin typeface="Symbol" panose="05050102010706020507" pitchFamily="18" charset="2"/>
              </a:rPr>
              <a:t>w</a:t>
            </a:r>
            <a:r>
              <a:rPr lang="en-US" altLang="zh-CN" b="1" i="1" dirty="0" err="1">
                <a:solidFill>
                  <a:schemeClr val="accent1"/>
                </a:solidFill>
                <a:latin typeface="Times New Roman" panose="02020603050405020304" pitchFamily="18" charset="0"/>
              </a:rPr>
              <a:t>L</a:t>
            </a:r>
            <a:r>
              <a:rPr lang="en-US" altLang="zh-CN" b="1" dirty="0">
                <a:solidFill>
                  <a:schemeClr val="accent1"/>
                </a:solidFill>
                <a:latin typeface="Times New Roman" panose="02020603050405020304" pitchFamily="18" charset="0"/>
              </a:rPr>
              <a:t>)</a:t>
            </a:r>
            <a:r>
              <a:rPr lang="zh-CN" altLang="en-US" sz="2000" b="1" dirty="0">
                <a:latin typeface="Times New Roman" panose="02020603050405020304" pitchFamily="18" charset="0"/>
              </a:rPr>
              <a:t>：感性电纳、</a:t>
            </a:r>
            <a:r>
              <a:rPr lang="zh-CN" altLang="en-US" sz="2000" b="1" dirty="0">
                <a:solidFill>
                  <a:srgbClr val="FF0000"/>
                </a:solidFill>
                <a:latin typeface="Times New Roman" panose="02020603050405020304" pitchFamily="18" charset="0"/>
              </a:rPr>
              <a:t>感纳</a:t>
            </a:r>
          </a:p>
        </p:txBody>
      </p:sp>
      <p:sp>
        <p:nvSpPr>
          <p:cNvPr id="174129" name="矩形 174128"/>
          <p:cNvSpPr/>
          <p:nvPr/>
        </p:nvSpPr>
        <p:spPr>
          <a:xfrm>
            <a:off x="6726238" y="2249488"/>
            <a:ext cx="1825625" cy="1196975"/>
          </a:xfrm>
          <a:prstGeom prst="rect">
            <a:avLst/>
          </a:prstGeom>
          <a:noFill/>
          <a:ln w="9525" cap="flat" cmpd="sng">
            <a:solidFill>
              <a:srgbClr val="FF00FF"/>
            </a:solidFill>
            <a:prstDash val="solid"/>
            <a:miter/>
            <a:headEnd type="none" w="med" len="med"/>
            <a:tailEnd type="none" w="med" len="med"/>
          </a:ln>
        </p:spPr>
        <p:txBody>
          <a:bodyPr>
            <a:spAutoFit/>
          </a:bodyPr>
          <a:lstStyle/>
          <a:p>
            <a:r>
              <a:rPr lang="zh-CN" altLang="en-US" b="1" dirty="0">
                <a:latin typeface="Times New Roman" panose="02020603050405020304" pitchFamily="18" charset="0"/>
              </a:rPr>
              <a:t>显然导纳的量纲与电导相同。</a:t>
            </a:r>
          </a:p>
        </p:txBody>
      </p:sp>
      <p:sp>
        <p:nvSpPr>
          <p:cNvPr id="174147" name="矩形 174146"/>
          <p:cNvSpPr/>
          <p:nvPr/>
        </p:nvSpPr>
        <p:spPr>
          <a:xfrm>
            <a:off x="1033463" y="4238625"/>
            <a:ext cx="6399509" cy="830997"/>
          </a:xfrm>
          <a:prstGeom prst="rect">
            <a:avLst/>
          </a:prstGeom>
          <a:noFill/>
          <a:ln w="9525">
            <a:noFill/>
          </a:ln>
        </p:spPr>
        <p:txBody>
          <a:bodyPr wrap="none" anchor="t">
            <a:spAutoFit/>
          </a:bodyPr>
          <a:lstStyle/>
          <a:p>
            <a:pPr eaLnBrk="1" hangingPunct="1">
              <a:spcBef>
                <a:spcPct val="0"/>
              </a:spcBef>
            </a:pPr>
            <a:r>
              <a:rPr lang="zh-CN" altLang="en-US" b="1" dirty="0">
                <a:solidFill>
                  <a:srgbClr val="660033"/>
                </a:solidFill>
                <a:latin typeface="Times New Roman" panose="02020603050405020304" pitchFamily="18" charset="0"/>
              </a:rPr>
              <a:t>当</a:t>
            </a:r>
            <a:r>
              <a:rPr lang="en-US" altLang="zh-CN" b="1" dirty="0">
                <a:solidFill>
                  <a:srgbClr val="660033"/>
                </a:solidFill>
                <a:latin typeface="Times New Roman" panose="02020603050405020304" pitchFamily="18" charset="0"/>
              </a:rPr>
              <a:t>N</a:t>
            </a:r>
            <a:r>
              <a:rPr lang="en-US" altLang="zh-CN" b="1" baseline="-25000" dirty="0">
                <a:solidFill>
                  <a:srgbClr val="660033"/>
                </a:solidFill>
                <a:latin typeface="Times New Roman" panose="02020603050405020304" pitchFamily="18" charset="0"/>
              </a:rPr>
              <a:t>0</a:t>
            </a:r>
            <a:r>
              <a:rPr lang="zh-CN" altLang="en-US" b="1" dirty="0">
                <a:solidFill>
                  <a:srgbClr val="660033"/>
                </a:solidFill>
                <a:latin typeface="Times New Roman" panose="02020603050405020304" pitchFamily="18" charset="0"/>
              </a:rPr>
              <a:t>为纯电容时</a:t>
            </a:r>
            <a:r>
              <a:rPr lang="zh-CN" altLang="en-US" b="1" i="1" dirty="0">
                <a:latin typeface="Times New Roman" panose="02020603050405020304" pitchFamily="18" charset="0"/>
              </a:rPr>
              <a:t>，</a:t>
            </a:r>
            <a:r>
              <a:rPr lang="en-US" altLang="zh-CN" b="1" i="1" dirty="0">
                <a:latin typeface="Times New Roman" panose="02020603050405020304" pitchFamily="18" charset="0"/>
              </a:rPr>
              <a:t>Y</a:t>
            </a:r>
            <a:r>
              <a:rPr lang="en-US" altLang="zh-CN" b="1" i="1" baseline="-25000" dirty="0">
                <a:latin typeface="Times New Roman" panose="02020603050405020304" pitchFamily="18" charset="0"/>
              </a:rPr>
              <a:t>C</a:t>
            </a:r>
            <a:r>
              <a:rPr lang="en-US" altLang="zh-CN" b="1" dirty="0">
                <a:latin typeface="Times New Roman" panose="02020603050405020304" pitchFamily="18" charset="0"/>
              </a:rPr>
              <a:t>=</a:t>
            </a:r>
            <a:r>
              <a:rPr lang="en-US" altLang="zh-CN" b="1" dirty="0" err="1">
                <a:latin typeface="Times New Roman" panose="02020603050405020304" pitchFamily="18" charset="0"/>
              </a:rPr>
              <a:t>j</a:t>
            </a:r>
            <a:r>
              <a:rPr lang="en-US" altLang="zh-CN" b="1" i="1" dirty="0" err="1">
                <a:solidFill>
                  <a:schemeClr val="accent1"/>
                </a:solidFill>
                <a:latin typeface="Symbol" panose="05050102010706020507" pitchFamily="18" charset="2"/>
              </a:rPr>
              <a:t>w</a:t>
            </a:r>
            <a:r>
              <a:rPr lang="en-US" altLang="zh-CN" b="1" i="1" dirty="0" err="1">
                <a:solidFill>
                  <a:schemeClr val="accent1"/>
                </a:solidFill>
                <a:latin typeface="Times New Roman" panose="02020603050405020304" pitchFamily="18" charset="0"/>
              </a:rPr>
              <a:t>C</a:t>
            </a:r>
            <a:r>
              <a:rPr lang="en-US" altLang="zh-CN" b="1" dirty="0">
                <a:latin typeface="Times New Roman" panose="02020603050405020304" pitchFamily="18" charset="0"/>
              </a:rPr>
              <a:t>=</a:t>
            </a:r>
            <a:r>
              <a:rPr lang="en-US" altLang="zh-CN" b="1" dirty="0" err="1">
                <a:latin typeface="Times New Roman" panose="02020603050405020304" pitchFamily="18" charset="0"/>
              </a:rPr>
              <a:t>j</a:t>
            </a:r>
            <a:r>
              <a:rPr lang="en-US" altLang="zh-CN" b="1" i="1" dirty="0" err="1">
                <a:solidFill>
                  <a:schemeClr val="accent1"/>
                </a:solidFill>
                <a:latin typeface="Times New Roman" panose="02020603050405020304" pitchFamily="18" charset="0"/>
              </a:rPr>
              <a:t>B</a:t>
            </a:r>
            <a:r>
              <a:rPr lang="en-US" altLang="zh-CN" b="1" baseline="-25000" dirty="0" err="1">
                <a:solidFill>
                  <a:schemeClr val="accent1"/>
                </a:solidFill>
                <a:latin typeface="Times New Roman" panose="02020603050405020304" pitchFamily="18" charset="0"/>
              </a:rPr>
              <a:t>C</a:t>
            </a:r>
            <a:endParaRPr lang="en-US" altLang="zh-CN" b="1" baseline="-25000" dirty="0">
              <a:solidFill>
                <a:schemeClr val="accent1"/>
              </a:solidFill>
              <a:latin typeface="Times New Roman" panose="02020603050405020304" pitchFamily="18" charset="0"/>
            </a:endParaRPr>
          </a:p>
          <a:p>
            <a:pPr eaLnBrk="1" hangingPunct="1">
              <a:spcBef>
                <a:spcPct val="0"/>
              </a:spcBef>
            </a:pPr>
            <a:r>
              <a:rPr lang="en-US" altLang="zh-CN" b="1" i="1" dirty="0">
                <a:solidFill>
                  <a:schemeClr val="accent1"/>
                </a:solidFill>
                <a:latin typeface="Times New Roman" panose="02020603050405020304" pitchFamily="18" charset="0"/>
              </a:rPr>
              <a:t>                                         B</a:t>
            </a:r>
            <a:r>
              <a:rPr lang="en-US" altLang="zh-CN" b="1" baseline="-25000" dirty="0">
                <a:solidFill>
                  <a:schemeClr val="accent1"/>
                </a:solidFill>
                <a:latin typeface="Times New Roman" panose="02020603050405020304" pitchFamily="18" charset="0"/>
              </a:rPr>
              <a:t>C </a:t>
            </a:r>
            <a:r>
              <a:rPr lang="en-US" altLang="zh-CN" b="1" dirty="0">
                <a:latin typeface="Times New Roman" panose="02020603050405020304" pitchFamily="18" charset="0"/>
              </a:rPr>
              <a:t>=</a:t>
            </a:r>
            <a:r>
              <a:rPr lang="en-US" altLang="zh-CN" b="1" i="1" dirty="0" err="1">
                <a:solidFill>
                  <a:schemeClr val="accent1"/>
                </a:solidFill>
                <a:latin typeface="Symbol" panose="05050102010706020507" pitchFamily="18" charset="2"/>
              </a:rPr>
              <a:t>w</a:t>
            </a:r>
            <a:r>
              <a:rPr lang="en-US" altLang="zh-CN" b="1" i="1" dirty="0" err="1">
                <a:solidFill>
                  <a:schemeClr val="accent1"/>
                </a:solidFill>
                <a:latin typeface="Times New Roman" panose="02020603050405020304" pitchFamily="18" charset="0"/>
              </a:rPr>
              <a:t>C</a:t>
            </a:r>
            <a:r>
              <a:rPr lang="zh-CN" altLang="en-US" sz="2000" b="1" dirty="0">
                <a:latin typeface="Times New Roman" panose="02020603050405020304" pitchFamily="18" charset="0"/>
              </a:rPr>
              <a:t>：容性电纳、</a:t>
            </a:r>
            <a:r>
              <a:rPr lang="zh-CN" altLang="en-US" sz="2000" b="1" dirty="0">
                <a:solidFill>
                  <a:srgbClr val="FF0000"/>
                </a:solidFill>
                <a:latin typeface="Times New Roman" panose="02020603050405020304" pitchFamily="18" charset="0"/>
              </a:rPr>
              <a:t>容纳</a:t>
            </a:r>
          </a:p>
        </p:txBody>
      </p:sp>
      <p:graphicFrame>
        <p:nvGraphicFramePr>
          <p:cNvPr id="174166" name="对象 174165"/>
          <p:cNvGraphicFramePr/>
          <p:nvPr/>
        </p:nvGraphicFramePr>
        <p:xfrm>
          <a:off x="817563" y="1281113"/>
          <a:ext cx="4440237" cy="947737"/>
        </p:xfrm>
        <a:graphic>
          <a:graphicData uri="http://schemas.openxmlformats.org/presentationml/2006/ole">
            <mc:AlternateContent xmlns:mc="http://schemas.openxmlformats.org/markup-compatibility/2006">
              <mc:Choice xmlns:v="urn:schemas-microsoft-com:vml" Requires="v">
                <p:oleObj spid="_x0000_s43127" r:id="rId3" imgW="1955165" imgH="495300" progId="Equation.3">
                  <p:embed/>
                </p:oleObj>
              </mc:Choice>
              <mc:Fallback>
                <p:oleObj r:id="rId3" imgW="1955165" imgH="495300" progId="Equation.3">
                  <p:embed/>
                  <p:pic>
                    <p:nvPicPr>
                      <p:cNvPr id="0" name="图片 3393"/>
                      <p:cNvPicPr/>
                      <p:nvPr/>
                    </p:nvPicPr>
                    <p:blipFill>
                      <a:blip r:embed="rId4"/>
                      <a:stretch>
                        <a:fillRect/>
                      </a:stretch>
                    </p:blipFill>
                    <p:spPr>
                      <a:xfrm>
                        <a:off x="817563" y="1281113"/>
                        <a:ext cx="4440237" cy="947737"/>
                      </a:xfrm>
                      <a:prstGeom prst="rect">
                        <a:avLst/>
                      </a:prstGeom>
                      <a:noFill/>
                      <a:ln w="38100">
                        <a:noFill/>
                        <a:miter/>
                      </a:ln>
                    </p:spPr>
                  </p:pic>
                </p:oleObj>
              </mc:Fallback>
            </mc:AlternateContent>
          </a:graphicData>
        </a:graphic>
      </p:graphicFrame>
      <p:graphicFrame>
        <p:nvGraphicFramePr>
          <p:cNvPr id="174167" name="对象 174166"/>
          <p:cNvGraphicFramePr/>
          <p:nvPr/>
        </p:nvGraphicFramePr>
        <p:xfrm>
          <a:off x="5702300" y="1477963"/>
          <a:ext cx="2341563" cy="569912"/>
        </p:xfrm>
        <a:graphic>
          <a:graphicData uri="http://schemas.openxmlformats.org/presentationml/2006/ole">
            <mc:AlternateContent xmlns:mc="http://schemas.openxmlformats.org/markup-compatibility/2006">
              <mc:Choice xmlns:v="urn:schemas-microsoft-com:vml" Requires="v">
                <p:oleObj spid="_x0000_s43128" r:id="rId5" imgW="1040765" imgH="254000" progId="Equation.3">
                  <p:embed/>
                </p:oleObj>
              </mc:Choice>
              <mc:Fallback>
                <p:oleObj r:id="rId5" imgW="1040765" imgH="254000" progId="Equation.3">
                  <p:embed/>
                  <p:pic>
                    <p:nvPicPr>
                      <p:cNvPr id="0" name="图片 3394"/>
                      <p:cNvPicPr/>
                      <p:nvPr/>
                    </p:nvPicPr>
                    <p:blipFill>
                      <a:blip r:embed="rId6"/>
                      <a:stretch>
                        <a:fillRect/>
                      </a:stretch>
                    </p:blipFill>
                    <p:spPr>
                      <a:xfrm>
                        <a:off x="5702300" y="1477963"/>
                        <a:ext cx="2341563" cy="56991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8"/>
                                        </p:tgtEl>
                                        <p:attrNameLst>
                                          <p:attrName>style.visibility</p:attrName>
                                        </p:attrNameLst>
                                      </p:cBhvr>
                                      <p:to>
                                        <p:strVal val="visible"/>
                                      </p:to>
                                    </p:set>
                                    <p:anim calcmode="lin" valueType="num">
                                      <p:cBhvr additive="base">
                                        <p:cTn id="7" dur="500" fill="hold"/>
                                        <p:tgtEl>
                                          <p:spTgt spid="174108"/>
                                        </p:tgtEl>
                                        <p:attrNameLst>
                                          <p:attrName>ppt_x</p:attrName>
                                        </p:attrNameLst>
                                      </p:cBhvr>
                                      <p:tavLst>
                                        <p:tav tm="0">
                                          <p:val>
                                            <p:strVal val="0-#ppt_w/2"/>
                                          </p:val>
                                        </p:tav>
                                        <p:tav tm="100000">
                                          <p:val>
                                            <p:strVal val="#ppt_x"/>
                                          </p:val>
                                        </p:tav>
                                      </p:tavLst>
                                    </p:anim>
                                    <p:anim calcmode="lin" valueType="num">
                                      <p:cBhvr additive="base">
                                        <p:cTn id="8" dur="500" fill="hold"/>
                                        <p:tgtEl>
                                          <p:spTgt spid="1741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74166"/>
                                        </p:tgtEl>
                                        <p:attrNameLst>
                                          <p:attrName>style.visibility</p:attrName>
                                        </p:attrNameLst>
                                      </p:cBhvr>
                                      <p:to>
                                        <p:strVal val="visible"/>
                                      </p:to>
                                    </p:set>
                                    <p:animEffect transition="in" filter="wipe(left)">
                                      <p:cBhvr>
                                        <p:cTn id="13" dur="500"/>
                                        <p:tgtEl>
                                          <p:spTgt spid="17416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74167"/>
                                        </p:tgtEl>
                                        <p:attrNameLst>
                                          <p:attrName>style.visibility</p:attrName>
                                        </p:attrNameLst>
                                      </p:cBhvr>
                                      <p:to>
                                        <p:strVal val="visible"/>
                                      </p:to>
                                    </p:set>
                                    <p:anim calcmode="lin" valueType="num">
                                      <p:cBhvr additive="base">
                                        <p:cTn id="18" dur="500" fill="hold"/>
                                        <p:tgtEl>
                                          <p:spTgt spid="174167"/>
                                        </p:tgtEl>
                                        <p:attrNameLst>
                                          <p:attrName>ppt_x</p:attrName>
                                        </p:attrNameLst>
                                      </p:cBhvr>
                                      <p:tavLst>
                                        <p:tav tm="0">
                                          <p:val>
                                            <p:strVal val="1+#ppt_w/2"/>
                                          </p:val>
                                        </p:tav>
                                        <p:tav tm="100000">
                                          <p:val>
                                            <p:strVal val="#ppt_x"/>
                                          </p:val>
                                        </p:tav>
                                      </p:tavLst>
                                    </p:anim>
                                    <p:anim calcmode="lin" valueType="num">
                                      <p:cBhvr additive="base">
                                        <p:cTn id="19" dur="500" fill="hold"/>
                                        <p:tgtEl>
                                          <p:spTgt spid="17416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74116"/>
                                        </p:tgtEl>
                                        <p:attrNameLst>
                                          <p:attrName>style.visibility</p:attrName>
                                        </p:attrNameLst>
                                      </p:cBhvr>
                                      <p:to>
                                        <p:strVal val="visible"/>
                                      </p:to>
                                    </p:set>
                                    <p:anim calcmode="lin" valueType="num">
                                      <p:cBhvr additive="base">
                                        <p:cTn id="24" dur="500" fill="hold"/>
                                        <p:tgtEl>
                                          <p:spTgt spid="174116"/>
                                        </p:tgtEl>
                                        <p:attrNameLst>
                                          <p:attrName>ppt_x</p:attrName>
                                        </p:attrNameLst>
                                      </p:cBhvr>
                                      <p:tavLst>
                                        <p:tav tm="0">
                                          <p:val>
                                            <p:strVal val="0-#ppt_w/2"/>
                                          </p:val>
                                        </p:tav>
                                        <p:tav tm="100000">
                                          <p:val>
                                            <p:strVal val="#ppt_x"/>
                                          </p:val>
                                        </p:tav>
                                      </p:tavLst>
                                    </p:anim>
                                    <p:anim calcmode="lin" valueType="num">
                                      <p:cBhvr additive="base">
                                        <p:cTn id="25" dur="500" fill="hold"/>
                                        <p:tgtEl>
                                          <p:spTgt spid="17411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74121"/>
                                        </p:tgtEl>
                                        <p:attrNameLst>
                                          <p:attrName>style.visibility</p:attrName>
                                        </p:attrNameLst>
                                      </p:cBhvr>
                                      <p:to>
                                        <p:strVal val="visible"/>
                                      </p:to>
                                    </p:set>
                                    <p:anim calcmode="lin" valueType="num">
                                      <p:cBhvr additive="base">
                                        <p:cTn id="30" dur="500" fill="hold"/>
                                        <p:tgtEl>
                                          <p:spTgt spid="174121"/>
                                        </p:tgtEl>
                                        <p:attrNameLst>
                                          <p:attrName>ppt_x</p:attrName>
                                        </p:attrNameLst>
                                      </p:cBhvr>
                                      <p:tavLst>
                                        <p:tav tm="0">
                                          <p:val>
                                            <p:strVal val="0-#ppt_w/2"/>
                                          </p:val>
                                        </p:tav>
                                        <p:tav tm="100000">
                                          <p:val>
                                            <p:strVal val="#ppt_x"/>
                                          </p:val>
                                        </p:tav>
                                      </p:tavLst>
                                    </p:anim>
                                    <p:anim calcmode="lin" valueType="num">
                                      <p:cBhvr additive="base">
                                        <p:cTn id="31" dur="500" fill="hold"/>
                                        <p:tgtEl>
                                          <p:spTgt spid="17412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74129"/>
                                        </p:tgtEl>
                                        <p:attrNameLst>
                                          <p:attrName>style.visibility</p:attrName>
                                        </p:attrNameLst>
                                      </p:cBhvr>
                                      <p:to>
                                        <p:strVal val="visible"/>
                                      </p:to>
                                    </p:set>
                                    <p:anim calcmode="lin" valueType="num">
                                      <p:cBhvr additive="base">
                                        <p:cTn id="36" dur="500" fill="hold"/>
                                        <p:tgtEl>
                                          <p:spTgt spid="174129"/>
                                        </p:tgtEl>
                                        <p:attrNameLst>
                                          <p:attrName>ppt_x</p:attrName>
                                        </p:attrNameLst>
                                      </p:cBhvr>
                                      <p:tavLst>
                                        <p:tav tm="0">
                                          <p:val>
                                            <p:strVal val="0-#ppt_w/2"/>
                                          </p:val>
                                        </p:tav>
                                        <p:tav tm="100000">
                                          <p:val>
                                            <p:strVal val="#ppt_x"/>
                                          </p:val>
                                        </p:tav>
                                      </p:tavLst>
                                    </p:anim>
                                    <p:anim calcmode="lin" valueType="num">
                                      <p:cBhvr additive="base">
                                        <p:cTn id="37" dur="500" fill="hold"/>
                                        <p:tgtEl>
                                          <p:spTgt spid="17412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74122"/>
                                        </p:tgtEl>
                                        <p:attrNameLst>
                                          <p:attrName>style.visibility</p:attrName>
                                        </p:attrNameLst>
                                      </p:cBhvr>
                                      <p:to>
                                        <p:strVal val="visible"/>
                                      </p:to>
                                    </p:set>
                                    <p:anim calcmode="lin" valueType="num">
                                      <p:cBhvr additive="base">
                                        <p:cTn id="42" dur="500" fill="hold"/>
                                        <p:tgtEl>
                                          <p:spTgt spid="174122"/>
                                        </p:tgtEl>
                                        <p:attrNameLst>
                                          <p:attrName>ppt_x</p:attrName>
                                        </p:attrNameLst>
                                      </p:cBhvr>
                                      <p:tavLst>
                                        <p:tav tm="0">
                                          <p:val>
                                            <p:strVal val="0-#ppt_w/2"/>
                                          </p:val>
                                        </p:tav>
                                        <p:tav tm="100000">
                                          <p:val>
                                            <p:strVal val="#ppt_x"/>
                                          </p:val>
                                        </p:tav>
                                      </p:tavLst>
                                    </p:anim>
                                    <p:anim calcmode="lin" valueType="num">
                                      <p:cBhvr additive="base">
                                        <p:cTn id="43" dur="500" fill="hold"/>
                                        <p:tgtEl>
                                          <p:spTgt spid="1741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74123"/>
                                        </p:tgtEl>
                                        <p:attrNameLst>
                                          <p:attrName>style.visibility</p:attrName>
                                        </p:attrNameLst>
                                      </p:cBhvr>
                                      <p:to>
                                        <p:strVal val="visible"/>
                                      </p:to>
                                    </p:set>
                                    <p:anim calcmode="lin" valueType="num">
                                      <p:cBhvr additive="base">
                                        <p:cTn id="48" dur="500" fill="hold"/>
                                        <p:tgtEl>
                                          <p:spTgt spid="174123"/>
                                        </p:tgtEl>
                                        <p:attrNameLst>
                                          <p:attrName>ppt_x</p:attrName>
                                        </p:attrNameLst>
                                      </p:cBhvr>
                                      <p:tavLst>
                                        <p:tav tm="0">
                                          <p:val>
                                            <p:strVal val="0-#ppt_w/2"/>
                                          </p:val>
                                        </p:tav>
                                        <p:tav tm="100000">
                                          <p:val>
                                            <p:strVal val="#ppt_x"/>
                                          </p:val>
                                        </p:tav>
                                      </p:tavLst>
                                    </p:anim>
                                    <p:anim calcmode="lin" valueType="num">
                                      <p:cBhvr additive="base">
                                        <p:cTn id="49" dur="500" fill="hold"/>
                                        <p:tgtEl>
                                          <p:spTgt spid="17412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74147"/>
                                        </p:tgtEl>
                                        <p:attrNameLst>
                                          <p:attrName>style.visibility</p:attrName>
                                        </p:attrNameLst>
                                      </p:cBhvr>
                                      <p:to>
                                        <p:strVal val="visible"/>
                                      </p:to>
                                    </p:set>
                                    <p:anim calcmode="lin" valueType="num">
                                      <p:cBhvr additive="base">
                                        <p:cTn id="54" dur="500" fill="hold"/>
                                        <p:tgtEl>
                                          <p:spTgt spid="174147"/>
                                        </p:tgtEl>
                                        <p:attrNameLst>
                                          <p:attrName>ppt_x</p:attrName>
                                        </p:attrNameLst>
                                      </p:cBhvr>
                                      <p:tavLst>
                                        <p:tav tm="0">
                                          <p:val>
                                            <p:strVal val="0-#ppt_w/2"/>
                                          </p:val>
                                        </p:tav>
                                        <p:tav tm="100000">
                                          <p:val>
                                            <p:strVal val="#ppt_x"/>
                                          </p:val>
                                        </p:tav>
                                      </p:tavLst>
                                    </p:anim>
                                    <p:anim calcmode="lin" valueType="num">
                                      <p:cBhvr additive="base">
                                        <p:cTn id="55" dur="500" fill="hold"/>
                                        <p:tgtEl>
                                          <p:spTgt spid="174147"/>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174128"/>
                                        </p:tgtEl>
                                        <p:attrNameLst>
                                          <p:attrName>style.visibility</p:attrName>
                                        </p:attrNameLst>
                                      </p:cBhvr>
                                      <p:to>
                                        <p:strVal val="visible"/>
                                      </p:to>
                                    </p:set>
                                    <p:anim calcmode="lin" valueType="num">
                                      <p:cBhvr additive="base">
                                        <p:cTn id="60" dur="500" fill="hold"/>
                                        <p:tgtEl>
                                          <p:spTgt spid="174128"/>
                                        </p:tgtEl>
                                        <p:attrNameLst>
                                          <p:attrName>ppt_x</p:attrName>
                                        </p:attrNameLst>
                                      </p:cBhvr>
                                      <p:tavLst>
                                        <p:tav tm="0">
                                          <p:val>
                                            <p:strVal val="0-#ppt_w/2"/>
                                          </p:val>
                                        </p:tav>
                                        <p:tav tm="100000">
                                          <p:val>
                                            <p:strVal val="#ppt_x"/>
                                          </p:val>
                                        </p:tav>
                                      </p:tavLst>
                                    </p:anim>
                                    <p:anim calcmode="lin" valueType="num">
                                      <p:cBhvr additive="base">
                                        <p:cTn id="61" dur="500" fill="hold"/>
                                        <p:tgtEl>
                                          <p:spTgt spid="174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8" grpId="0"/>
      <p:bldP spid="174122" grpId="0"/>
      <p:bldP spid="174123" grpId="0"/>
      <p:bldP spid="174129" grpId="0" animBg="1"/>
      <p:bldP spid="17414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6C43DC-CD66-4647-A820-D092F3212FCA}"/>
              </a:ext>
            </a:extLst>
          </p:cNvPr>
          <p:cNvSpPr txBox="1"/>
          <p:nvPr/>
        </p:nvSpPr>
        <p:spPr>
          <a:xfrm>
            <a:off x="793708" y="831089"/>
            <a:ext cx="4776891" cy="2677656"/>
          </a:xfrm>
          <a:prstGeom prst="rect">
            <a:avLst/>
          </a:prstGeom>
          <a:noFill/>
          <a:ln w="9525">
            <a:noFill/>
          </a:ln>
        </p:spPr>
        <p:txBody>
          <a:bodyPr wrap="square">
            <a:spAutoFit/>
          </a:bodyPr>
          <a:lstStyle/>
          <a:p>
            <a:pPr eaLnBrk="1" hangingPunct="1">
              <a:spcBef>
                <a:spcPct val="0"/>
              </a:spcBef>
            </a:pPr>
            <a:r>
              <a:rPr lang="en-US" altLang="zh-CN" b="1" dirty="0">
                <a:solidFill>
                  <a:srgbClr val="FF0000"/>
                </a:solidFill>
                <a:latin typeface="Times New Roman" panose="02020603050405020304" pitchFamily="18" charset="0"/>
              </a:rPr>
              <a:t>3. </a:t>
            </a:r>
            <a:r>
              <a:rPr lang="zh-CN" altLang="en-US" b="1" dirty="0">
                <a:solidFill>
                  <a:srgbClr val="FF0000"/>
                </a:solidFill>
                <a:latin typeface="Times New Roman" panose="02020603050405020304" pitchFamily="18" charset="0"/>
              </a:rPr>
              <a:t>复阻抗</a:t>
            </a:r>
            <a:r>
              <a:rPr lang="en-US" altLang="zh-CN" b="1" dirty="0">
                <a:solidFill>
                  <a:srgbClr val="FF0000"/>
                </a:solidFill>
                <a:latin typeface="Times New Roman" panose="02020603050405020304" pitchFamily="18" charset="0"/>
              </a:rPr>
              <a:t>Z</a:t>
            </a:r>
            <a:r>
              <a:rPr lang="zh-CN" altLang="en-US" b="1" dirty="0">
                <a:solidFill>
                  <a:srgbClr val="FF0000"/>
                </a:solidFill>
                <a:latin typeface="Times New Roman" panose="02020603050405020304" pitchFamily="18" charset="0"/>
              </a:rPr>
              <a:t>与复导纳</a:t>
            </a:r>
            <a:r>
              <a:rPr lang="en-US" altLang="zh-CN" b="1" dirty="0">
                <a:solidFill>
                  <a:srgbClr val="FF0000"/>
                </a:solidFill>
                <a:latin typeface="Times New Roman" panose="02020603050405020304" pitchFamily="18" charset="0"/>
              </a:rPr>
              <a:t>Y</a:t>
            </a:r>
            <a:r>
              <a:rPr lang="zh-CN" altLang="en-US" b="1" dirty="0">
                <a:solidFill>
                  <a:srgbClr val="FF0000"/>
                </a:solidFill>
                <a:latin typeface="Times New Roman" panose="02020603050405020304" pitchFamily="18" charset="0"/>
              </a:rPr>
              <a:t>关系：</a:t>
            </a:r>
            <a:endParaRPr lang="en-US" altLang="zh-CN" b="1" dirty="0">
              <a:solidFill>
                <a:srgbClr val="FF0000"/>
              </a:solidFill>
              <a:latin typeface="Times New Roman" panose="02020603050405020304" pitchFamily="18" charset="0"/>
            </a:endParaRPr>
          </a:p>
          <a:p>
            <a:pPr eaLnBrk="1" hangingPunct="1">
              <a:spcBef>
                <a:spcPct val="0"/>
              </a:spcBef>
            </a:pPr>
            <a:r>
              <a:rPr lang="en-US" altLang="zh-CN" b="1" dirty="0"/>
              <a:t>            Z=1/Y    </a:t>
            </a:r>
            <a:r>
              <a:rPr lang="zh-CN" altLang="en-US" b="1" dirty="0"/>
              <a:t>或   </a:t>
            </a:r>
            <a:r>
              <a:rPr lang="en-US" altLang="zh-CN" b="1" dirty="0"/>
              <a:t>Y=1/Z</a:t>
            </a:r>
          </a:p>
          <a:p>
            <a:pPr eaLnBrk="1" hangingPunct="1">
              <a:spcBef>
                <a:spcPct val="0"/>
              </a:spcBef>
            </a:pPr>
            <a:endParaRPr lang="en-US" altLang="zh-CN" b="1" dirty="0"/>
          </a:p>
          <a:p>
            <a:pPr eaLnBrk="1" hangingPunct="1">
              <a:spcBef>
                <a:spcPct val="0"/>
              </a:spcBef>
            </a:pPr>
            <a:r>
              <a:rPr lang="zh-CN" altLang="en-US" b="1" dirty="0"/>
              <a:t>注：</a:t>
            </a:r>
            <a:r>
              <a:rPr lang="en-US" altLang="zh-CN" b="1" dirty="0">
                <a:solidFill>
                  <a:srgbClr val="FF0000"/>
                </a:solidFill>
              </a:rPr>
              <a:t>Z</a:t>
            </a:r>
            <a:r>
              <a:rPr lang="zh-CN" altLang="en-US" b="1" dirty="0">
                <a:solidFill>
                  <a:srgbClr val="FF0000"/>
                </a:solidFill>
              </a:rPr>
              <a:t>、</a:t>
            </a:r>
            <a:r>
              <a:rPr lang="en-US" altLang="zh-CN" b="1" dirty="0">
                <a:solidFill>
                  <a:srgbClr val="FF0000"/>
                </a:solidFill>
              </a:rPr>
              <a:t>Y</a:t>
            </a:r>
            <a:r>
              <a:rPr lang="zh-CN" altLang="en-US" b="1" dirty="0">
                <a:solidFill>
                  <a:srgbClr val="FF0000"/>
                </a:solidFill>
              </a:rPr>
              <a:t>都是复数，但不是相量；</a:t>
            </a:r>
            <a:endParaRPr lang="en-US" altLang="zh-CN" b="1" dirty="0">
              <a:solidFill>
                <a:srgbClr val="FF0000"/>
              </a:solidFill>
            </a:endParaRPr>
          </a:p>
          <a:p>
            <a:pPr eaLnBrk="1" hangingPunct="1">
              <a:spcBef>
                <a:spcPct val="0"/>
              </a:spcBef>
            </a:pPr>
            <a:r>
              <a:rPr lang="en-US" altLang="zh-CN" b="1" dirty="0">
                <a:solidFill>
                  <a:srgbClr val="FF0000"/>
                </a:solidFill>
              </a:rPr>
              <a:t>        </a:t>
            </a:r>
          </a:p>
          <a:p>
            <a:pPr eaLnBrk="1" hangingPunct="1">
              <a:spcBef>
                <a:spcPct val="0"/>
              </a:spcBef>
            </a:pPr>
            <a:r>
              <a:rPr lang="en-US" altLang="zh-CN" b="1" dirty="0">
                <a:solidFill>
                  <a:srgbClr val="FF0000"/>
                </a:solidFill>
              </a:rPr>
              <a:t>        2</a:t>
            </a:r>
            <a:r>
              <a:rPr lang="zh-CN" altLang="en-US" b="1" dirty="0">
                <a:solidFill>
                  <a:srgbClr val="FF0000"/>
                </a:solidFill>
              </a:rPr>
              <a:t>者并非实部和虚部互为倒数</a:t>
            </a:r>
            <a:r>
              <a:rPr lang="zh-CN" altLang="en-US" b="1" dirty="0"/>
              <a:t>。</a:t>
            </a:r>
            <a:endParaRPr lang="en-US" altLang="zh-CN" b="1" dirty="0"/>
          </a:p>
          <a:p>
            <a:pPr eaLnBrk="1" hangingPunct="1">
              <a:spcBef>
                <a:spcPct val="0"/>
              </a:spcBef>
            </a:pPr>
            <a:r>
              <a:rPr lang="en-US" altLang="zh-CN" b="1" dirty="0"/>
              <a:t> </a:t>
            </a:r>
            <a:r>
              <a:rPr lang="zh-CN" altLang="en-US" b="1" dirty="0"/>
              <a:t>           </a:t>
            </a:r>
            <a:r>
              <a:rPr lang="en-US" altLang="zh-CN" b="1" dirty="0">
                <a:solidFill>
                  <a:srgbClr val="FF33CC"/>
                </a:solidFill>
              </a:rPr>
              <a:t>R =</a:t>
            </a:r>
            <a:r>
              <a:rPr lang="zh-CN" altLang="en-US" b="1" dirty="0">
                <a:solidFill>
                  <a:srgbClr val="FF33CC"/>
                </a:solidFill>
              </a:rPr>
              <a:t>？</a:t>
            </a:r>
            <a:r>
              <a:rPr lang="en-US" altLang="zh-CN" b="1" dirty="0">
                <a:solidFill>
                  <a:srgbClr val="FF33CC"/>
                </a:solidFill>
              </a:rPr>
              <a:t>G     X=</a:t>
            </a:r>
            <a:r>
              <a:rPr lang="zh-CN" altLang="en-US" b="1" dirty="0">
                <a:solidFill>
                  <a:srgbClr val="FF33CC"/>
                </a:solidFill>
              </a:rPr>
              <a:t>？</a:t>
            </a:r>
            <a:r>
              <a:rPr lang="en-US" altLang="zh-CN" b="1" dirty="0">
                <a:solidFill>
                  <a:srgbClr val="FF33CC"/>
                </a:solidFill>
              </a:rPr>
              <a:t>B  </a:t>
            </a:r>
          </a:p>
        </p:txBody>
      </p:sp>
    </p:spTree>
    <p:extLst>
      <p:ext uri="{BB962C8B-B14F-4D97-AF65-F5344CB8AC3E}">
        <p14:creationId xmlns:p14="http://schemas.microsoft.com/office/powerpoint/2010/main" val="3872168374"/>
      </p:ext>
    </p:extLst>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2" name="矩形 355331"/>
          <p:cNvSpPr/>
          <p:nvPr/>
        </p:nvSpPr>
        <p:spPr>
          <a:xfrm>
            <a:off x="1219200" y="228600"/>
            <a:ext cx="6297613" cy="717550"/>
          </a:xfrm>
          <a:prstGeom prst="rect">
            <a:avLst/>
          </a:prstGeom>
          <a:solidFill>
            <a:srgbClr val="CC99FF"/>
          </a:solid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3200" b="1" dirty="0">
                <a:solidFill>
                  <a:schemeClr val="tx1"/>
                </a:solidFill>
              </a:rPr>
              <a:t>4.5.2  </a:t>
            </a:r>
            <a:r>
              <a:rPr lang="zh-CN" altLang="en-US" sz="3200" b="1" dirty="0">
                <a:solidFill>
                  <a:schemeClr val="tx1"/>
                </a:solidFill>
              </a:rPr>
              <a:t>阻抗、导纳的串联和并联</a:t>
            </a:r>
          </a:p>
        </p:txBody>
      </p:sp>
      <p:sp>
        <p:nvSpPr>
          <p:cNvPr id="355334" name="矩形 355333"/>
          <p:cNvSpPr/>
          <p:nvPr/>
        </p:nvSpPr>
        <p:spPr>
          <a:xfrm>
            <a:off x="506413" y="1416050"/>
            <a:ext cx="2112962" cy="457200"/>
          </a:xfrm>
          <a:prstGeom prst="rect">
            <a:avLst/>
          </a:prstGeom>
          <a:noFill/>
          <a:ln w="19050">
            <a:noFill/>
          </a:ln>
        </p:spPr>
        <p:txBody>
          <a:bodyPr>
            <a:spAutoFit/>
          </a:bodyPr>
          <a:lstStyle/>
          <a:p>
            <a:r>
              <a:rPr lang="zh-CN" altLang="en-US" b="1" dirty="0">
                <a:solidFill>
                  <a:srgbClr val="FF0000"/>
                </a:solidFill>
                <a:latin typeface="Times New Roman" panose="02020603050405020304" pitchFamily="18" charset="0"/>
              </a:rPr>
              <a:t>一、串联</a:t>
            </a:r>
            <a:endParaRPr lang="zh-CN" altLang="en-US" b="1">
              <a:solidFill>
                <a:srgbClr val="FF0000"/>
              </a:solidFill>
              <a:latin typeface="Times New Roman" panose="02020603050405020304" pitchFamily="18" charset="0"/>
            </a:endParaRPr>
          </a:p>
        </p:txBody>
      </p:sp>
      <p:grpSp>
        <p:nvGrpSpPr>
          <p:cNvPr id="355335" name="组合 355334"/>
          <p:cNvGrpSpPr/>
          <p:nvPr/>
        </p:nvGrpSpPr>
        <p:grpSpPr>
          <a:xfrm>
            <a:off x="3775075" y="1873250"/>
            <a:ext cx="3279775" cy="1968500"/>
            <a:chOff x="343" y="680"/>
            <a:chExt cx="2066" cy="1240"/>
          </a:xfrm>
        </p:grpSpPr>
        <p:sp>
          <p:nvSpPr>
            <p:cNvPr id="355336" name="直接连接符 355335"/>
            <p:cNvSpPr/>
            <p:nvPr/>
          </p:nvSpPr>
          <p:spPr>
            <a:xfrm>
              <a:off x="1056" y="1104"/>
              <a:ext cx="1008" cy="0"/>
            </a:xfrm>
            <a:prstGeom prst="line">
              <a:avLst/>
            </a:prstGeom>
            <a:ln w="19050" cap="flat" cmpd="sng">
              <a:solidFill>
                <a:schemeClr val="tx1"/>
              </a:solidFill>
              <a:prstDash val="solid"/>
              <a:headEnd type="none" w="med" len="med"/>
              <a:tailEnd type="none" w="med" len="med"/>
            </a:ln>
          </p:spPr>
        </p:sp>
        <p:sp>
          <p:nvSpPr>
            <p:cNvPr id="355337" name="直接连接符 355336"/>
            <p:cNvSpPr/>
            <p:nvPr/>
          </p:nvSpPr>
          <p:spPr>
            <a:xfrm>
              <a:off x="2061" y="1104"/>
              <a:ext cx="0" cy="768"/>
            </a:xfrm>
            <a:prstGeom prst="line">
              <a:avLst/>
            </a:prstGeom>
            <a:ln w="19050" cap="flat" cmpd="sng">
              <a:solidFill>
                <a:schemeClr val="tx1"/>
              </a:solidFill>
              <a:prstDash val="solid"/>
              <a:headEnd type="none" w="med" len="med"/>
              <a:tailEnd type="none" w="med" len="med"/>
            </a:ln>
          </p:spPr>
        </p:sp>
        <p:sp>
          <p:nvSpPr>
            <p:cNvPr id="355338" name="直接连接符 355337"/>
            <p:cNvSpPr/>
            <p:nvPr/>
          </p:nvSpPr>
          <p:spPr>
            <a:xfrm>
              <a:off x="1056" y="1872"/>
              <a:ext cx="1008" cy="0"/>
            </a:xfrm>
            <a:prstGeom prst="line">
              <a:avLst/>
            </a:prstGeom>
            <a:ln w="19050" cap="flat" cmpd="sng">
              <a:solidFill>
                <a:schemeClr val="tx1"/>
              </a:solidFill>
              <a:prstDash val="solid"/>
              <a:headEnd type="none" w="med" len="med"/>
              <a:tailEnd type="none" w="med" len="med"/>
            </a:ln>
          </p:spPr>
        </p:sp>
        <p:sp>
          <p:nvSpPr>
            <p:cNvPr id="355339" name="矩形 355338"/>
            <p:cNvSpPr/>
            <p:nvPr/>
          </p:nvSpPr>
          <p:spPr>
            <a:xfrm>
              <a:off x="1360" y="1056"/>
              <a:ext cx="272" cy="10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55340" name="右箭头 355339"/>
            <p:cNvSpPr/>
            <p:nvPr/>
          </p:nvSpPr>
          <p:spPr>
            <a:xfrm>
              <a:off x="576" y="1392"/>
              <a:ext cx="274" cy="204"/>
            </a:xfrm>
            <a:prstGeom prst="rightArrow">
              <a:avLst>
                <a:gd name="adj1" fmla="val 50000"/>
                <a:gd name="adj2" fmla="val 33578"/>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355341" name="文本框 355340"/>
            <p:cNvSpPr txBox="1"/>
            <p:nvPr/>
          </p:nvSpPr>
          <p:spPr>
            <a:xfrm>
              <a:off x="343" y="1344"/>
              <a:ext cx="23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p>
          </p:txBody>
        </p:sp>
        <p:sp>
          <p:nvSpPr>
            <p:cNvPr id="355342" name="文本框 355341"/>
            <p:cNvSpPr txBox="1"/>
            <p:nvPr/>
          </p:nvSpPr>
          <p:spPr>
            <a:xfrm>
              <a:off x="1383" y="768"/>
              <a:ext cx="297"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1</a:t>
              </a:r>
              <a:endParaRPr lang="en-US" altLang="zh-CN" b="1" i="1">
                <a:latin typeface="Times New Roman" panose="02020603050405020304" pitchFamily="18" charset="0"/>
              </a:endParaRPr>
            </a:p>
          </p:txBody>
        </p:sp>
        <p:sp>
          <p:nvSpPr>
            <p:cNvPr id="355343" name="矩形 355342"/>
            <p:cNvSpPr/>
            <p:nvPr/>
          </p:nvSpPr>
          <p:spPr>
            <a:xfrm rot="5400000">
              <a:off x="1925" y="1445"/>
              <a:ext cx="272" cy="10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55344" name="文本框 355343"/>
            <p:cNvSpPr txBox="1"/>
            <p:nvPr/>
          </p:nvSpPr>
          <p:spPr>
            <a:xfrm>
              <a:off x="2112" y="1344"/>
              <a:ext cx="297"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2</a:t>
              </a:r>
              <a:endParaRPr lang="en-US" altLang="zh-CN" b="1" i="1">
                <a:latin typeface="Times New Roman" panose="02020603050405020304" pitchFamily="18" charset="0"/>
              </a:endParaRPr>
            </a:p>
          </p:txBody>
        </p:sp>
        <p:sp>
          <p:nvSpPr>
            <p:cNvPr id="355345" name="椭圆 355344"/>
            <p:cNvSpPr/>
            <p:nvPr/>
          </p:nvSpPr>
          <p:spPr>
            <a:xfrm>
              <a:off x="988" y="182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355346" name="椭圆 355345"/>
            <p:cNvSpPr/>
            <p:nvPr/>
          </p:nvSpPr>
          <p:spPr>
            <a:xfrm>
              <a:off x="988" y="108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355347" name="文本框 355346"/>
            <p:cNvSpPr txBox="1"/>
            <p:nvPr/>
          </p:nvSpPr>
          <p:spPr>
            <a:xfrm>
              <a:off x="912" y="1104"/>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355348" name="文本框 355347"/>
            <p:cNvSpPr txBox="1"/>
            <p:nvPr/>
          </p:nvSpPr>
          <p:spPr>
            <a:xfrm>
              <a:off x="1152" y="1104"/>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355349" name="文本框 355348"/>
            <p:cNvSpPr txBox="1"/>
            <p:nvPr/>
          </p:nvSpPr>
          <p:spPr>
            <a:xfrm>
              <a:off x="1824" y="1152"/>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355350" name="文本框 355349"/>
            <p:cNvSpPr txBox="1"/>
            <p:nvPr/>
          </p:nvSpPr>
          <p:spPr>
            <a:xfrm>
              <a:off x="912" y="1584"/>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sp>
          <p:nvSpPr>
            <p:cNvPr id="355351" name="文本框 355350"/>
            <p:cNvSpPr txBox="1"/>
            <p:nvPr/>
          </p:nvSpPr>
          <p:spPr>
            <a:xfrm>
              <a:off x="1612" y="1104"/>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sp>
          <p:nvSpPr>
            <p:cNvPr id="355352" name="文本框 355351"/>
            <p:cNvSpPr txBox="1"/>
            <p:nvPr/>
          </p:nvSpPr>
          <p:spPr>
            <a:xfrm>
              <a:off x="1824" y="1632"/>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aphicFrame>
          <p:nvGraphicFramePr>
            <p:cNvPr id="355353" name="对象 355352"/>
            <p:cNvGraphicFramePr/>
            <p:nvPr/>
          </p:nvGraphicFramePr>
          <p:xfrm>
            <a:off x="912" y="1304"/>
            <a:ext cx="192" cy="328"/>
          </p:xfrm>
          <a:graphic>
            <a:graphicData uri="http://schemas.openxmlformats.org/presentationml/2006/ole">
              <mc:AlternateContent xmlns:mc="http://schemas.openxmlformats.org/markup-compatibility/2006">
                <mc:Choice xmlns:v="urn:schemas-microsoft-com:vml" Requires="v">
                  <p:oleObj spid="_x0000_s44306" r:id="rId3" imgW="165100" imgH="278765" progId="Equation.3">
                    <p:embed/>
                  </p:oleObj>
                </mc:Choice>
                <mc:Fallback>
                  <p:oleObj r:id="rId3" imgW="165100" imgH="278765" progId="Equation.3">
                    <p:embed/>
                    <p:pic>
                      <p:nvPicPr>
                        <p:cNvPr id="0" name="图片 3396"/>
                        <p:cNvPicPr/>
                        <p:nvPr/>
                      </p:nvPicPr>
                      <p:blipFill>
                        <a:blip r:embed="rId4"/>
                        <a:stretch>
                          <a:fillRect/>
                        </a:stretch>
                      </p:blipFill>
                      <p:spPr>
                        <a:xfrm>
                          <a:off x="912" y="1304"/>
                          <a:ext cx="192" cy="328"/>
                        </a:xfrm>
                        <a:prstGeom prst="rect">
                          <a:avLst/>
                        </a:prstGeom>
                        <a:noFill/>
                        <a:ln w="38100">
                          <a:noFill/>
                          <a:miter/>
                        </a:ln>
                      </p:spPr>
                    </p:pic>
                  </p:oleObj>
                </mc:Fallback>
              </mc:AlternateContent>
            </a:graphicData>
          </a:graphic>
        </p:graphicFrame>
        <p:graphicFrame>
          <p:nvGraphicFramePr>
            <p:cNvPr id="355354" name="对象 355353"/>
            <p:cNvGraphicFramePr/>
            <p:nvPr/>
          </p:nvGraphicFramePr>
          <p:xfrm>
            <a:off x="1362" y="1152"/>
            <a:ext cx="252" cy="328"/>
          </p:xfrm>
          <a:graphic>
            <a:graphicData uri="http://schemas.openxmlformats.org/presentationml/2006/ole">
              <mc:AlternateContent xmlns:mc="http://schemas.openxmlformats.org/markup-compatibility/2006">
                <mc:Choice xmlns:v="urn:schemas-microsoft-com:vml" Requires="v">
                  <p:oleObj spid="_x0000_s44307" r:id="rId5" imgW="215900" imgH="278765" progId="Equation.3">
                    <p:embed/>
                  </p:oleObj>
                </mc:Choice>
                <mc:Fallback>
                  <p:oleObj r:id="rId5" imgW="215900" imgH="278765" progId="Equation.3">
                    <p:embed/>
                    <p:pic>
                      <p:nvPicPr>
                        <p:cNvPr id="0" name="图片 3397"/>
                        <p:cNvPicPr/>
                        <p:nvPr/>
                      </p:nvPicPr>
                      <p:blipFill>
                        <a:blip r:embed="rId6"/>
                        <a:stretch>
                          <a:fillRect/>
                        </a:stretch>
                      </p:blipFill>
                      <p:spPr>
                        <a:xfrm>
                          <a:off x="1362" y="1152"/>
                          <a:ext cx="252" cy="328"/>
                        </a:xfrm>
                        <a:prstGeom prst="rect">
                          <a:avLst/>
                        </a:prstGeom>
                        <a:noFill/>
                        <a:ln w="38100">
                          <a:noFill/>
                          <a:miter/>
                        </a:ln>
                      </p:spPr>
                    </p:pic>
                  </p:oleObj>
                </mc:Fallback>
              </mc:AlternateContent>
            </a:graphicData>
          </a:graphic>
        </p:graphicFrame>
        <p:graphicFrame>
          <p:nvGraphicFramePr>
            <p:cNvPr id="355355" name="对象 355354"/>
            <p:cNvGraphicFramePr/>
            <p:nvPr/>
          </p:nvGraphicFramePr>
          <p:xfrm>
            <a:off x="1738" y="1352"/>
            <a:ext cx="268" cy="328"/>
          </p:xfrm>
          <a:graphic>
            <a:graphicData uri="http://schemas.openxmlformats.org/presentationml/2006/ole">
              <mc:AlternateContent xmlns:mc="http://schemas.openxmlformats.org/markup-compatibility/2006">
                <mc:Choice xmlns:v="urn:schemas-microsoft-com:vml" Requires="v">
                  <p:oleObj spid="_x0000_s44308" r:id="rId7" imgW="228600" imgH="279400" progId="Equation.3">
                    <p:embed/>
                  </p:oleObj>
                </mc:Choice>
                <mc:Fallback>
                  <p:oleObj r:id="rId7" imgW="228600" imgH="279400" progId="Equation.3">
                    <p:embed/>
                    <p:pic>
                      <p:nvPicPr>
                        <p:cNvPr id="0" name="图片 3395"/>
                        <p:cNvPicPr/>
                        <p:nvPr/>
                      </p:nvPicPr>
                      <p:blipFill>
                        <a:blip r:embed="rId8"/>
                        <a:stretch>
                          <a:fillRect/>
                        </a:stretch>
                      </p:blipFill>
                      <p:spPr>
                        <a:xfrm>
                          <a:off x="1738" y="1352"/>
                          <a:ext cx="268" cy="328"/>
                        </a:xfrm>
                        <a:prstGeom prst="rect">
                          <a:avLst/>
                        </a:prstGeom>
                        <a:noFill/>
                        <a:ln w="38100">
                          <a:noFill/>
                          <a:miter/>
                        </a:ln>
                      </p:spPr>
                    </p:pic>
                  </p:oleObj>
                </mc:Fallback>
              </mc:AlternateContent>
            </a:graphicData>
          </a:graphic>
        </p:graphicFrame>
        <p:sp>
          <p:nvSpPr>
            <p:cNvPr id="355356" name="直接连接符 355355"/>
            <p:cNvSpPr/>
            <p:nvPr/>
          </p:nvSpPr>
          <p:spPr>
            <a:xfrm>
              <a:off x="1008" y="1008"/>
              <a:ext cx="240" cy="0"/>
            </a:xfrm>
            <a:prstGeom prst="line">
              <a:avLst/>
            </a:prstGeom>
            <a:ln w="19050" cap="flat" cmpd="sng">
              <a:solidFill>
                <a:srgbClr val="000000"/>
              </a:solidFill>
              <a:prstDash val="solid"/>
              <a:headEnd type="none" w="med" len="med"/>
              <a:tailEnd type="stealth" w="sm" len="med"/>
            </a:ln>
          </p:spPr>
        </p:sp>
        <p:graphicFrame>
          <p:nvGraphicFramePr>
            <p:cNvPr id="355357" name="对象 355356"/>
            <p:cNvGraphicFramePr/>
            <p:nvPr/>
          </p:nvGraphicFramePr>
          <p:xfrm>
            <a:off x="1022" y="680"/>
            <a:ext cx="164" cy="311"/>
          </p:xfrm>
          <a:graphic>
            <a:graphicData uri="http://schemas.openxmlformats.org/presentationml/2006/ole">
              <mc:AlternateContent xmlns:mc="http://schemas.openxmlformats.org/markup-compatibility/2006">
                <mc:Choice xmlns:v="urn:schemas-microsoft-com:vml" Requires="v">
                  <p:oleObj spid="_x0000_s44309" r:id="rId9" imgW="139700" imgH="266065" progId="Equation.3">
                    <p:embed/>
                  </p:oleObj>
                </mc:Choice>
                <mc:Fallback>
                  <p:oleObj r:id="rId9" imgW="139700" imgH="266065" progId="Equation.3">
                    <p:embed/>
                    <p:pic>
                      <p:nvPicPr>
                        <p:cNvPr id="0" name="图片 3398"/>
                        <p:cNvPicPr/>
                        <p:nvPr/>
                      </p:nvPicPr>
                      <p:blipFill>
                        <a:blip r:embed="rId10"/>
                        <a:stretch>
                          <a:fillRect/>
                        </a:stretch>
                      </p:blipFill>
                      <p:spPr>
                        <a:xfrm>
                          <a:off x="1022" y="680"/>
                          <a:ext cx="164" cy="311"/>
                        </a:xfrm>
                        <a:prstGeom prst="rect">
                          <a:avLst/>
                        </a:prstGeom>
                        <a:noFill/>
                        <a:ln w="38100">
                          <a:noFill/>
                          <a:miter/>
                        </a:ln>
                      </p:spPr>
                    </p:pic>
                  </p:oleObj>
                </mc:Fallback>
              </mc:AlternateContent>
            </a:graphicData>
          </a:graphic>
        </p:graphicFrame>
      </p:grpSp>
      <p:sp>
        <p:nvSpPr>
          <p:cNvPr id="355358" name="文本框 355357"/>
          <p:cNvSpPr txBox="1"/>
          <p:nvPr/>
        </p:nvSpPr>
        <p:spPr>
          <a:xfrm>
            <a:off x="506413" y="3251200"/>
            <a:ext cx="2833687"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同直流电路相似：</a:t>
            </a:r>
            <a:endParaRPr lang="zh-CN" altLang="en-US" b="1">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55359" name="对象 355358"/>
              <p:cNvSpPr txBox="1"/>
              <p:nvPr/>
            </p:nvSpPr>
            <p:spPr>
              <a:xfrm>
                <a:off x="1219200" y="4325938"/>
                <a:ext cx="6940061" cy="998537"/>
              </a:xfrm>
              <a:prstGeom prst="rect">
                <a:avLst/>
              </a:prstGeom>
              <a:noFill/>
              <a:ln w="38100">
                <a:noFill/>
                <a:miter/>
              </a:ln>
            </p:spPr>
            <p:txBody>
              <a:bodyPr>
                <a:norm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000000"/>
                          </a:solidFill>
                          <a:latin typeface="Cambria Math" panose="02040503050406030204" pitchFamily="18" charset="0"/>
                        </a:rPr>
                        <m:t>串联</m:t>
                      </m:r>
                      <m:func>
                        <m:funcPr>
                          <m:ctrlPr>
                            <a:rPr lang="zh-CN" altLang="en-US" b="1" i="1">
                              <a:solidFill>
                                <a:srgbClr val="000000"/>
                              </a:solidFill>
                              <a:latin typeface="Cambria Math" panose="02040503050406030204" pitchFamily="18" charset="0"/>
                            </a:rPr>
                          </m:ctrlPr>
                        </m:funcPr>
                        <m:fName>
                          <m:r>
                            <a:rPr lang="zh-CN" altLang="en-US" b="1" i="0">
                              <a:solidFill>
                                <a:srgbClr val="000000"/>
                              </a:solidFill>
                              <a:latin typeface="Cambria Math" panose="02040503050406030204" pitchFamily="18" charset="0"/>
                            </a:rPr>
                            <m:t>:</m:t>
                          </m:r>
                        </m:fName>
                        <m:e>
                          <m:r>
                            <a:rPr lang="zh-CN" altLang="en-US" b="1" i="1">
                              <a:solidFill>
                                <a:srgbClr val="000000"/>
                              </a:solidFill>
                              <a:latin typeface="Cambria Math" panose="02040503050406030204" pitchFamily="18" charset="0"/>
                            </a:rPr>
                            <m:t> </m:t>
                          </m:r>
                        </m:e>
                      </m:func>
                      <m:r>
                        <m:rPr>
                          <m:nor/>
                        </m:rPr>
                        <a:rPr lang="zh-CN" altLang="en-US" b="1" i="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𝒁</m:t>
                      </m:r>
                      <m:r>
                        <a:rPr lang="zh-CN" altLang="en-US" b="1" i="1">
                          <a:solidFill>
                            <a:srgbClr val="000000"/>
                          </a:solidFill>
                          <a:latin typeface="Cambria Math" panose="02040503050406030204" pitchFamily="18" charset="0"/>
                        </a:rPr>
                        <m:t>=</m:t>
                      </m:r>
                      <m:nary>
                        <m:naryPr>
                          <m:chr m:val="∑"/>
                          <m:subHide m:val="on"/>
                          <m:supHide m:val="on"/>
                          <m:ctrlPr>
                            <a:rPr lang="zh-CN" altLang="en-US" b="1" i="1">
                              <a:solidFill>
                                <a:srgbClr val="000000"/>
                              </a:solidFill>
                              <a:latin typeface="Cambria Math" panose="02040503050406030204" pitchFamily="18" charset="0"/>
                            </a:rPr>
                          </m:ctrlPr>
                        </m:naryPr>
                        <m:sub/>
                        <m:sup/>
                        <m:e>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𝒁</m:t>
                              </m:r>
                            </m:e>
                            <m:sub>
                              <m:r>
                                <a:rPr lang="zh-CN" altLang="en-US" b="1" i="1">
                                  <a:solidFill>
                                    <a:srgbClr val="000000"/>
                                  </a:solidFill>
                                  <a:latin typeface="Cambria Math" panose="02040503050406030204" pitchFamily="18" charset="0"/>
                                </a:rPr>
                                <m:t>𝒌</m:t>
                              </m:r>
                            </m:sub>
                          </m:sSub>
                        </m:e>
                      </m:nary>
                      <m:r>
                        <a:rPr lang="zh-CN" altLang="en-US" b="1" i="1">
                          <a:solidFill>
                            <a:srgbClr val="000000"/>
                          </a:solidFill>
                          <a:latin typeface="Cambria Math" panose="02040503050406030204" pitchFamily="18" charset="0"/>
                        </a:rPr>
                        <m:t>,</m:t>
                      </m:r>
                      <m:r>
                        <a:rPr lang="en-US" altLang="zh-CN" b="1" i="1" smtClean="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分压：</m:t>
                      </m:r>
                      <m:r>
                        <m:rPr>
                          <m:nor/>
                        </m:rP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limUpp>
                            <m:limUppPr>
                              <m:ctrlPr>
                                <a:rPr lang="zh-CN" altLang="en-US" b="1" i="1">
                                  <a:solidFill>
                                    <a:srgbClr val="000000"/>
                                  </a:solidFill>
                                  <a:latin typeface="Cambria Math" panose="02040503050406030204" pitchFamily="18" charset="0"/>
                                </a:rPr>
                              </m:ctrlPr>
                            </m:limUppPr>
                            <m:e>
                              <m:r>
                                <a:rPr lang="zh-CN" altLang="en-US" b="1" i="1">
                                  <a:solidFill>
                                    <a:srgbClr val="000000"/>
                                  </a:solidFill>
                                  <a:latin typeface="Cambria Math" panose="02040503050406030204" pitchFamily="18" charset="0"/>
                                </a:rPr>
                                <m:t>𝑼</m:t>
                              </m:r>
                            </m:e>
                            <m:lim>
                              <m:r>
                                <a:rPr lang="zh-CN" altLang="en-US" b="1" i="1">
                                  <a:solidFill>
                                    <a:srgbClr val="000000"/>
                                  </a:solidFill>
                                  <a:latin typeface="Cambria Math" panose="02040503050406030204" pitchFamily="18" charset="0"/>
                                </a:rPr>
                                <m:t>•</m:t>
                              </m:r>
                            </m:lim>
                          </m:limUpp>
                        </m:e>
                        <m:sub>
                          <m:r>
                            <a:rPr lang="zh-CN" altLang="en-US" b="1" i="1">
                              <a:solidFill>
                                <a:srgbClr val="000000"/>
                              </a:solidFill>
                              <a:latin typeface="Cambria Math" panose="02040503050406030204" pitchFamily="18" charset="0"/>
                            </a:rPr>
                            <m:t>𝒌</m:t>
                          </m:r>
                        </m:sub>
                      </m:sSub>
                      <m:r>
                        <a:rPr lang="zh-CN" altLang="en-US" b="1" i="1">
                          <a:solidFill>
                            <a:srgbClr val="000000"/>
                          </a:solidFill>
                          <a:latin typeface="Cambria Math" panose="02040503050406030204" pitchFamily="18" charset="0"/>
                        </a:rPr>
                        <m:t>=</m:t>
                      </m:r>
                      <m:f>
                        <m:fPr>
                          <m:ctrlPr>
                            <a:rPr lang="zh-CN" altLang="en-US" b="1" i="1">
                              <a:solidFill>
                                <a:srgbClr val="000000"/>
                              </a:solidFill>
                              <a:latin typeface="Cambria Math" panose="02040503050406030204" pitchFamily="18" charset="0"/>
                            </a:rPr>
                          </m:ctrlPr>
                        </m:fPr>
                        <m:num>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𝒁</m:t>
                              </m:r>
                            </m:e>
                            <m:sub>
                              <m:r>
                                <a:rPr lang="zh-CN" altLang="en-US" b="1" i="1">
                                  <a:solidFill>
                                    <a:srgbClr val="000000"/>
                                  </a:solidFill>
                                  <a:latin typeface="Cambria Math" panose="02040503050406030204" pitchFamily="18" charset="0"/>
                                </a:rPr>
                                <m:t>𝒌</m:t>
                              </m:r>
                            </m:sub>
                          </m:sSub>
                        </m:num>
                        <m:den>
                          <m:nary>
                            <m:naryPr>
                              <m:chr m:val="∑"/>
                              <m:subHide m:val="on"/>
                              <m:supHide m:val="on"/>
                              <m:ctrlPr>
                                <a:rPr lang="zh-CN" altLang="en-US" b="1" i="1">
                                  <a:solidFill>
                                    <a:srgbClr val="000000"/>
                                  </a:solidFill>
                                  <a:latin typeface="Cambria Math" panose="02040503050406030204" pitchFamily="18" charset="0"/>
                                </a:rPr>
                              </m:ctrlPr>
                            </m:naryPr>
                            <m:sub/>
                            <m:sup/>
                            <m:e>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𝒁</m:t>
                                  </m:r>
                                </m:e>
                                <m:sub>
                                  <m:r>
                                    <a:rPr lang="zh-CN" altLang="en-US" b="1" i="1">
                                      <a:solidFill>
                                        <a:srgbClr val="000000"/>
                                      </a:solidFill>
                                      <a:latin typeface="Cambria Math" panose="02040503050406030204" pitchFamily="18" charset="0"/>
                                    </a:rPr>
                                    <m:t>𝒌</m:t>
                                  </m:r>
                                </m:sub>
                              </m:sSub>
                            </m:e>
                          </m:nary>
                        </m:den>
                      </m:f>
                      <m:limUpp>
                        <m:limUppPr>
                          <m:ctrlPr>
                            <a:rPr lang="zh-CN" altLang="en-US" b="1" i="1">
                              <a:solidFill>
                                <a:srgbClr val="000000"/>
                              </a:solidFill>
                              <a:latin typeface="Cambria Math" panose="02040503050406030204" pitchFamily="18" charset="0"/>
                            </a:rPr>
                          </m:ctrlPr>
                        </m:limUppPr>
                        <m:e>
                          <m:r>
                            <a:rPr lang="zh-CN" altLang="en-US" b="1" i="1">
                              <a:solidFill>
                                <a:srgbClr val="000000"/>
                              </a:solidFill>
                              <a:latin typeface="Cambria Math" panose="02040503050406030204" pitchFamily="18" charset="0"/>
                            </a:rPr>
                            <m:t>𝑼</m:t>
                          </m:r>
                        </m:e>
                        <m:lim>
                          <m:r>
                            <a:rPr lang="zh-CN" altLang="en-US" b="1" i="1">
                              <a:solidFill>
                                <a:srgbClr val="000000"/>
                              </a:solidFill>
                              <a:latin typeface="Cambria Math" panose="02040503050406030204" pitchFamily="18" charset="0"/>
                            </a:rPr>
                            <m:t>•</m:t>
                          </m:r>
                        </m:lim>
                      </m:limUpp>
                    </m:oMath>
                  </m:oMathPara>
                </a14:m>
                <a:endParaRPr lang="zh-CN" altLang="en-US" b="1" dirty="0"/>
              </a:p>
            </p:txBody>
          </p:sp>
        </mc:Choice>
        <mc:Fallback xmlns="">
          <p:sp>
            <p:nvSpPr>
              <p:cNvPr id="355359" name="对象 355358"/>
              <p:cNvSpPr txBox="1">
                <a:spLocks noRot="1" noChangeAspect="1" noMove="1" noResize="1" noEditPoints="1" noAdjustHandles="1" noChangeArrowheads="1" noChangeShapeType="1" noTextEdit="1"/>
              </p:cNvSpPr>
              <p:nvPr/>
            </p:nvSpPr>
            <p:spPr>
              <a:xfrm>
                <a:off x="1219200" y="4325938"/>
                <a:ext cx="6940061" cy="998537"/>
              </a:xfrm>
              <a:prstGeom prst="rect">
                <a:avLst/>
              </a:prstGeom>
              <a:blipFill>
                <a:blip r:embed="rId11"/>
                <a:stretch>
                  <a:fillRect/>
                </a:stretch>
              </a:blipFill>
              <a:ln w="38100">
                <a:noFill/>
                <a:miter/>
              </a:ln>
            </p:spPr>
            <p:txBody>
              <a:bodyPr/>
              <a:lstStyle/>
              <a:p>
                <a:r>
                  <a:rPr lang="zh-CN" altLang="en-US">
                    <a:noFill/>
                  </a:rPr>
                  <a:t> </a:t>
                </a:r>
              </a:p>
            </p:txBody>
          </p:sp>
        </mc:Fallback>
      </mc:AlternateContent>
      <p:sp>
        <p:nvSpPr>
          <p:cNvPr id="355360" name="文本框 355359"/>
          <p:cNvSpPr txBox="1"/>
          <p:nvPr/>
        </p:nvSpPr>
        <p:spPr>
          <a:xfrm>
            <a:off x="733425" y="2286000"/>
            <a:ext cx="2335213" cy="457200"/>
          </a:xfrm>
          <a:prstGeom prst="rect">
            <a:avLst/>
          </a:prstGeom>
          <a:noFill/>
          <a:ln w="9525">
            <a:noFill/>
          </a:ln>
        </p:spPr>
        <p:txBody>
          <a:bodyPr>
            <a:spAutoFit/>
          </a:bodyPr>
          <a:lstStyle/>
          <a:p>
            <a:pPr eaLnBrk="1" hangingPunct="1">
              <a:spcBef>
                <a:spcPct val="0"/>
              </a:spcBef>
            </a:pPr>
            <a:r>
              <a:rPr lang="en-US" altLang="zh-CN" b="1" dirty="0">
                <a:latin typeface="Times New Roman" panose="02020603050405020304" pitchFamily="18" charset="0"/>
              </a:rPr>
              <a:t>1</a:t>
            </a:r>
            <a:r>
              <a:rPr lang="zh-CN" altLang="en-US" b="1" dirty="0">
                <a:latin typeface="Times New Roman" panose="02020603050405020304" pitchFamily="18" charset="0"/>
              </a:rPr>
              <a:t>、阻抗串联</a:t>
            </a:r>
            <a:endParaRPr lang="zh-CN" altLang="en-US"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4"/>
                                        </p:tgtEl>
                                        <p:attrNameLst>
                                          <p:attrName>style.visibility</p:attrName>
                                        </p:attrNameLst>
                                      </p:cBhvr>
                                      <p:to>
                                        <p:strVal val="visible"/>
                                      </p:to>
                                    </p:set>
                                    <p:anim calcmode="lin" valueType="num">
                                      <p:cBhvr additive="base">
                                        <p:cTn id="7" dur="500" fill="hold"/>
                                        <p:tgtEl>
                                          <p:spTgt spid="355334"/>
                                        </p:tgtEl>
                                        <p:attrNameLst>
                                          <p:attrName>ppt_x</p:attrName>
                                        </p:attrNameLst>
                                      </p:cBhvr>
                                      <p:tavLst>
                                        <p:tav tm="0">
                                          <p:val>
                                            <p:strVal val="0-#ppt_w/2"/>
                                          </p:val>
                                        </p:tav>
                                        <p:tav tm="100000">
                                          <p:val>
                                            <p:strVal val="#ppt_x"/>
                                          </p:val>
                                        </p:tav>
                                      </p:tavLst>
                                    </p:anim>
                                    <p:anim calcmode="lin" valueType="num">
                                      <p:cBhvr additive="base">
                                        <p:cTn id="8" dur="500" fill="hold"/>
                                        <p:tgtEl>
                                          <p:spTgt spid="3553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55335"/>
                                        </p:tgtEl>
                                        <p:attrNameLst>
                                          <p:attrName>style.visibility</p:attrName>
                                        </p:attrNameLst>
                                      </p:cBhvr>
                                      <p:to>
                                        <p:strVal val="visible"/>
                                      </p:to>
                                    </p:set>
                                    <p:anim calcmode="lin" valueType="num">
                                      <p:cBhvr>
                                        <p:cTn id="13" dur="500" fill="hold"/>
                                        <p:tgtEl>
                                          <p:spTgt spid="355335"/>
                                        </p:tgtEl>
                                        <p:attrNameLst>
                                          <p:attrName>ppt_w</p:attrName>
                                        </p:attrNameLst>
                                      </p:cBhvr>
                                      <p:tavLst>
                                        <p:tav tm="0">
                                          <p:val>
                                            <p:fltVal val="0"/>
                                          </p:val>
                                        </p:tav>
                                        <p:tav tm="100000">
                                          <p:val>
                                            <p:strVal val="#ppt_w"/>
                                          </p:val>
                                        </p:tav>
                                      </p:tavLst>
                                    </p:anim>
                                    <p:anim calcmode="lin" valueType="num">
                                      <p:cBhvr>
                                        <p:cTn id="14" dur="500" fill="hold"/>
                                        <p:tgtEl>
                                          <p:spTgt spid="35533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5360"/>
                                        </p:tgtEl>
                                        <p:attrNameLst>
                                          <p:attrName>style.visibility</p:attrName>
                                        </p:attrNameLst>
                                      </p:cBhvr>
                                      <p:to>
                                        <p:strVal val="visible"/>
                                      </p:to>
                                    </p:set>
                                    <p:anim calcmode="lin" valueType="num">
                                      <p:cBhvr additive="base">
                                        <p:cTn id="19" dur="500" fill="hold"/>
                                        <p:tgtEl>
                                          <p:spTgt spid="355360"/>
                                        </p:tgtEl>
                                        <p:attrNameLst>
                                          <p:attrName>ppt_x</p:attrName>
                                        </p:attrNameLst>
                                      </p:cBhvr>
                                      <p:tavLst>
                                        <p:tav tm="0">
                                          <p:val>
                                            <p:strVal val="0-#ppt_w/2"/>
                                          </p:val>
                                        </p:tav>
                                        <p:tav tm="100000">
                                          <p:val>
                                            <p:strVal val="#ppt_x"/>
                                          </p:val>
                                        </p:tav>
                                      </p:tavLst>
                                    </p:anim>
                                    <p:anim calcmode="lin" valueType="num">
                                      <p:cBhvr additive="base">
                                        <p:cTn id="20" dur="500" fill="hold"/>
                                        <p:tgtEl>
                                          <p:spTgt spid="3553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5358"/>
                                        </p:tgtEl>
                                        <p:attrNameLst>
                                          <p:attrName>style.visibility</p:attrName>
                                        </p:attrNameLst>
                                      </p:cBhvr>
                                      <p:to>
                                        <p:strVal val="visible"/>
                                      </p:to>
                                    </p:set>
                                    <p:anim calcmode="lin" valueType="num">
                                      <p:cBhvr additive="base">
                                        <p:cTn id="25" dur="500" fill="hold"/>
                                        <p:tgtEl>
                                          <p:spTgt spid="355358"/>
                                        </p:tgtEl>
                                        <p:attrNameLst>
                                          <p:attrName>ppt_x</p:attrName>
                                        </p:attrNameLst>
                                      </p:cBhvr>
                                      <p:tavLst>
                                        <p:tav tm="0">
                                          <p:val>
                                            <p:strVal val="0-#ppt_w/2"/>
                                          </p:val>
                                        </p:tav>
                                        <p:tav tm="100000">
                                          <p:val>
                                            <p:strVal val="#ppt_x"/>
                                          </p:val>
                                        </p:tav>
                                      </p:tavLst>
                                    </p:anim>
                                    <p:anim calcmode="lin" valueType="num">
                                      <p:cBhvr additive="base">
                                        <p:cTn id="26" dur="500" fill="hold"/>
                                        <p:tgtEl>
                                          <p:spTgt spid="3553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4" grpId="0"/>
      <p:bldP spid="355358" grpId="0"/>
      <p:bldP spid="35536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29" name="文本框 86128"/>
          <p:cNvSpPr txBox="1"/>
          <p:nvPr/>
        </p:nvSpPr>
        <p:spPr>
          <a:xfrm>
            <a:off x="439738" y="1571625"/>
            <a:ext cx="3408362" cy="457200"/>
          </a:xfrm>
          <a:prstGeom prst="rect">
            <a:avLst/>
          </a:prstGeom>
          <a:noFill/>
          <a:ln w="9525">
            <a:noFill/>
          </a:ln>
        </p:spPr>
        <p:txBody>
          <a:bodyPr>
            <a:spAutoFit/>
          </a:bodyPr>
          <a:lstStyle/>
          <a:p>
            <a:pPr eaLnBrk="1" hangingPunct="1"/>
            <a:r>
              <a:rPr lang="zh-CN" altLang="en-US" b="1" dirty="0">
                <a:latin typeface="Times New Roman" panose="02020603050405020304" pitchFamily="18" charset="0"/>
              </a:rPr>
              <a:t>由相量形式的</a:t>
            </a:r>
            <a:r>
              <a:rPr lang="en-US" altLang="zh-CN" b="1">
                <a:latin typeface="Times New Roman" panose="02020603050405020304" pitchFamily="18" charset="0"/>
              </a:rPr>
              <a:t>KVL</a:t>
            </a:r>
            <a:r>
              <a:rPr lang="zh-CN" altLang="en-US" b="1">
                <a:latin typeface="Times New Roman" panose="02020603050405020304" pitchFamily="18" charset="0"/>
              </a:rPr>
              <a:t>：</a:t>
            </a:r>
          </a:p>
        </p:txBody>
      </p:sp>
      <p:graphicFrame>
        <p:nvGraphicFramePr>
          <p:cNvPr id="86132" name="对象 86131"/>
          <p:cNvGraphicFramePr/>
          <p:nvPr/>
        </p:nvGraphicFramePr>
        <p:xfrm>
          <a:off x="1158875" y="2281238"/>
          <a:ext cx="5892800" cy="1627187"/>
        </p:xfrm>
        <a:graphic>
          <a:graphicData uri="http://schemas.openxmlformats.org/presentationml/2006/ole">
            <mc:AlternateContent xmlns:mc="http://schemas.openxmlformats.org/markup-compatibility/2006">
              <mc:Choice xmlns:v="urn:schemas-microsoft-com:vml" Requires="v">
                <p:oleObj spid="_x0000_s45281" r:id="rId3" imgW="4000500" imgH="1104900" progId="Equation.DSMT4">
                  <p:embed/>
                </p:oleObj>
              </mc:Choice>
              <mc:Fallback>
                <p:oleObj r:id="rId3" imgW="4000500" imgH="1104900" progId="Equation.DSMT4">
                  <p:embed/>
                  <p:pic>
                    <p:nvPicPr>
                      <p:cNvPr id="0" name="图片 3400"/>
                      <p:cNvPicPr/>
                      <p:nvPr/>
                    </p:nvPicPr>
                    <p:blipFill>
                      <a:blip r:embed="rId4"/>
                      <a:stretch>
                        <a:fillRect/>
                      </a:stretch>
                    </p:blipFill>
                    <p:spPr>
                      <a:xfrm>
                        <a:off x="1158875" y="2281238"/>
                        <a:ext cx="5892800" cy="1627187"/>
                      </a:xfrm>
                      <a:prstGeom prst="rect">
                        <a:avLst/>
                      </a:prstGeom>
                      <a:noFill/>
                      <a:ln w="38100">
                        <a:noFill/>
                        <a:miter/>
                      </a:ln>
                    </p:spPr>
                  </p:pic>
                </p:oleObj>
              </mc:Fallback>
            </mc:AlternateContent>
          </a:graphicData>
        </a:graphic>
      </p:graphicFrame>
      <p:sp>
        <p:nvSpPr>
          <p:cNvPr id="86137" name="矩形 86136"/>
          <p:cNvSpPr/>
          <p:nvPr/>
        </p:nvSpPr>
        <p:spPr>
          <a:xfrm>
            <a:off x="552450" y="4141788"/>
            <a:ext cx="490538"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则</a:t>
            </a:r>
          </a:p>
        </p:txBody>
      </p:sp>
      <p:graphicFrame>
        <p:nvGraphicFramePr>
          <p:cNvPr id="86138" name="对象 86137"/>
          <p:cNvGraphicFramePr/>
          <p:nvPr/>
        </p:nvGraphicFramePr>
        <p:xfrm>
          <a:off x="1387475" y="4141788"/>
          <a:ext cx="3833813" cy="785812"/>
        </p:xfrm>
        <a:graphic>
          <a:graphicData uri="http://schemas.openxmlformats.org/presentationml/2006/ole">
            <mc:AlternateContent xmlns:mc="http://schemas.openxmlformats.org/markup-compatibility/2006">
              <mc:Choice xmlns:v="urn:schemas-microsoft-com:vml" Requires="v">
                <p:oleObj spid="_x0000_s45282" r:id="rId5" imgW="2602230" imgH="533400" progId="Equation.DSMT4">
                  <p:embed/>
                </p:oleObj>
              </mc:Choice>
              <mc:Fallback>
                <p:oleObj r:id="rId5" imgW="2602230" imgH="533400" progId="Equation.DSMT4">
                  <p:embed/>
                  <p:pic>
                    <p:nvPicPr>
                      <p:cNvPr id="0" name="图片 3399"/>
                      <p:cNvPicPr/>
                      <p:nvPr/>
                    </p:nvPicPr>
                    <p:blipFill>
                      <a:blip r:embed="rId6"/>
                      <a:stretch>
                        <a:fillRect/>
                      </a:stretch>
                    </p:blipFill>
                    <p:spPr>
                      <a:xfrm>
                        <a:off x="1387475" y="4141788"/>
                        <a:ext cx="3833813" cy="785812"/>
                      </a:xfrm>
                      <a:prstGeom prst="rect">
                        <a:avLst/>
                      </a:prstGeom>
                      <a:noFill/>
                      <a:ln w="38100">
                        <a:noFill/>
                        <a:miter/>
                      </a:ln>
                    </p:spPr>
                  </p:pic>
                </p:oleObj>
              </mc:Fallback>
            </mc:AlternateContent>
          </a:graphicData>
        </a:graphic>
      </p:graphicFrame>
      <p:sp>
        <p:nvSpPr>
          <p:cNvPr id="86141" name="矩形 86140"/>
          <p:cNvSpPr/>
          <p:nvPr/>
        </p:nvSpPr>
        <p:spPr>
          <a:xfrm>
            <a:off x="477838" y="5502275"/>
            <a:ext cx="7777162"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即</a:t>
            </a:r>
            <a:r>
              <a:rPr lang="en-US" altLang="zh-CN" b="1" dirty="0">
                <a:latin typeface="Times New Roman" panose="02020603050405020304" pitchFamily="18" charset="0"/>
              </a:rPr>
              <a:t>Z</a:t>
            </a:r>
            <a:r>
              <a:rPr lang="zh-CN" altLang="en-US" b="1" dirty="0">
                <a:latin typeface="Times New Roman" panose="02020603050405020304" pitchFamily="18" charset="0"/>
              </a:rPr>
              <a:t>的</a:t>
            </a:r>
            <a:r>
              <a:rPr lang="zh-CN" altLang="en-US" b="1" dirty="0">
                <a:solidFill>
                  <a:schemeClr val="accent2"/>
                </a:solidFill>
                <a:latin typeface="Times New Roman" panose="02020603050405020304" pitchFamily="18" charset="0"/>
              </a:rPr>
              <a:t>电阻分量</a:t>
            </a:r>
            <a:r>
              <a:rPr lang="en-US" altLang="zh-CN" b="1">
                <a:latin typeface="Times New Roman" panose="02020603050405020304" pitchFamily="18" charset="0"/>
              </a:rPr>
              <a:t>Re[Z]</a:t>
            </a:r>
            <a:r>
              <a:rPr lang="zh-CN" altLang="en-US" b="1">
                <a:latin typeface="Times New Roman" panose="02020603050405020304" pitchFamily="18" charset="0"/>
              </a:rPr>
              <a:t>＝</a:t>
            </a:r>
            <a:r>
              <a:rPr lang="en-US" altLang="zh-CN" b="1">
                <a:latin typeface="Times New Roman" panose="02020603050405020304" pitchFamily="18" charset="0"/>
              </a:rPr>
              <a:t>R</a:t>
            </a:r>
            <a:r>
              <a:rPr lang="zh-CN" altLang="en-US" b="1">
                <a:latin typeface="Times New Roman" panose="02020603050405020304" pitchFamily="18" charset="0"/>
              </a:rPr>
              <a:t>，</a:t>
            </a:r>
            <a:r>
              <a:rPr lang="zh-CN" altLang="en-US" b="1" dirty="0">
                <a:solidFill>
                  <a:schemeClr val="accent2"/>
                </a:solidFill>
                <a:latin typeface="Times New Roman" panose="02020603050405020304" pitchFamily="18" charset="0"/>
              </a:rPr>
              <a:t>电抗分量</a:t>
            </a:r>
            <a:r>
              <a:rPr lang="en-US" altLang="zh-CN" b="1" err="1">
                <a:latin typeface="Times New Roman" panose="02020603050405020304" pitchFamily="18" charset="0"/>
              </a:rPr>
              <a:t>Im[Z</a:t>
            </a:r>
            <a:r>
              <a:rPr lang="en-US" altLang="zh-CN" b="1">
                <a:latin typeface="Times New Roman" panose="02020603050405020304" pitchFamily="18" charset="0"/>
              </a:rPr>
              <a:t>]=X=</a:t>
            </a:r>
            <a:r>
              <a:rPr lang="en-US" altLang="zh-CN" b="1">
                <a:latin typeface="Times New Roman" panose="02020603050405020304" pitchFamily="18" charset="0"/>
                <a:sym typeface="Symbol" panose="05050102010706020507" pitchFamily="18" charset="2"/>
              </a:rPr>
              <a:t>L-1/(C)</a:t>
            </a:r>
          </a:p>
        </p:txBody>
      </p:sp>
      <p:sp>
        <p:nvSpPr>
          <p:cNvPr id="86146" name="文本框 86145"/>
          <p:cNvSpPr txBox="1"/>
          <p:nvPr/>
        </p:nvSpPr>
        <p:spPr>
          <a:xfrm>
            <a:off x="552450" y="671513"/>
            <a:ext cx="2833688" cy="457200"/>
          </a:xfrm>
          <a:prstGeom prst="rect">
            <a:avLst/>
          </a:prstGeom>
          <a:noFill/>
          <a:ln w="9525">
            <a:noFill/>
          </a:ln>
        </p:spPr>
        <p:txBody>
          <a:bodyPr>
            <a:spAutoFit/>
          </a:bodyPr>
          <a:lstStyle/>
          <a:p>
            <a:pPr eaLnBrk="1" hangingPunct="1">
              <a:spcBef>
                <a:spcPct val="0"/>
              </a:spcBef>
            </a:pP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RLC</a:t>
            </a:r>
            <a:r>
              <a:rPr lang="zh-CN" altLang="en-US" b="1" dirty="0">
                <a:latin typeface="Times New Roman" panose="02020603050405020304" pitchFamily="18" charset="0"/>
              </a:rPr>
              <a:t>串联电路</a:t>
            </a:r>
            <a:endParaRPr lang="zh-CN" altLang="en-US" b="1">
              <a:latin typeface="Times New Roman" panose="02020603050405020304" pitchFamily="18" charset="0"/>
            </a:endParaRPr>
          </a:p>
        </p:txBody>
      </p:sp>
      <p:grpSp>
        <p:nvGrpSpPr>
          <p:cNvPr id="86155" name="组合 86154"/>
          <p:cNvGrpSpPr/>
          <p:nvPr/>
        </p:nvGrpSpPr>
        <p:grpSpPr>
          <a:xfrm>
            <a:off x="4621213" y="68263"/>
            <a:ext cx="207962" cy="757237"/>
            <a:chOff x="2396" y="494"/>
            <a:chExt cx="131" cy="477"/>
          </a:xfrm>
        </p:grpSpPr>
        <p:sp>
          <p:nvSpPr>
            <p:cNvPr id="86147" name="矩形 86146"/>
            <p:cNvSpPr>
              <a:spLocks noChangeAspect="1" noTextEdit="1"/>
            </p:cNvSpPr>
            <p:nvPr/>
          </p:nvSpPr>
          <p:spPr>
            <a:xfrm>
              <a:off x="2396" y="548"/>
              <a:ext cx="131" cy="370"/>
            </a:xfrm>
            <a:prstGeom prst="rect">
              <a:avLst/>
            </a:prstGeom>
            <a:noFill/>
            <a:ln w="9525">
              <a:noFill/>
            </a:ln>
          </p:spPr>
          <p:txBody>
            <a:bodyPr/>
            <a:lstStyle/>
            <a:p>
              <a:endParaRPr lang="zh-CN" altLang="en-US"/>
            </a:p>
          </p:txBody>
        </p:sp>
        <p:sp>
          <p:nvSpPr>
            <p:cNvPr id="86149" name="矩形 86148"/>
            <p:cNvSpPr/>
            <p:nvPr/>
          </p:nvSpPr>
          <p:spPr>
            <a:xfrm>
              <a:off x="2403" y="721"/>
              <a:ext cx="81" cy="250"/>
            </a:xfrm>
            <a:prstGeom prst="rect">
              <a:avLst/>
            </a:prstGeom>
            <a:noFill/>
            <a:ln w="9525">
              <a:noFill/>
            </a:ln>
          </p:spPr>
          <p:txBody>
            <a:bodyPr wrap="none" lIns="0" tIns="0" rIns="0" bIns="0">
              <a:spAutoFit/>
            </a:bodyPr>
            <a:lstStyle/>
            <a:p>
              <a:r>
                <a:rPr lang="en-US" altLang="zh-CN" sz="2600" b="1">
                  <a:solidFill>
                    <a:srgbClr val="FF00FF"/>
                  </a:solidFill>
                  <a:latin typeface="Times New Roman" panose="02020603050405020304" pitchFamily="18" charset="0"/>
                </a:rPr>
                <a:t>I</a:t>
              </a:r>
              <a:endParaRPr lang="en-US" altLang="zh-CN" b="1">
                <a:latin typeface="Times New Roman" panose="02020603050405020304" pitchFamily="18" charset="0"/>
              </a:endParaRPr>
            </a:p>
          </p:txBody>
        </p:sp>
        <p:sp>
          <p:nvSpPr>
            <p:cNvPr id="86151" name="矩形 86150"/>
            <p:cNvSpPr/>
            <p:nvPr/>
          </p:nvSpPr>
          <p:spPr>
            <a:xfrm>
              <a:off x="2412" y="494"/>
              <a:ext cx="75" cy="250"/>
            </a:xfrm>
            <a:prstGeom prst="rect">
              <a:avLst/>
            </a:prstGeom>
            <a:noFill/>
            <a:ln w="9525">
              <a:noFill/>
            </a:ln>
          </p:spPr>
          <p:txBody>
            <a:bodyPr wrap="none" lIns="0" tIns="0" rIns="0" bIns="0">
              <a:spAutoFit/>
            </a:bodyPr>
            <a:lstStyle/>
            <a:p>
              <a:r>
                <a:rPr lang="en-US" altLang="zh-CN" sz="2600" b="1">
                  <a:solidFill>
                    <a:srgbClr val="FF00FF"/>
                  </a:solidFill>
                  <a:latin typeface="Verdana" panose="020B0604030504040204" pitchFamily="34" charset="0"/>
                </a:rPr>
                <a:t>.</a:t>
              </a:r>
              <a:endParaRPr lang="en-US" altLang="zh-CN" b="1">
                <a:latin typeface="Verdana" panose="020B0604030504040204" pitchFamily="34" charset="0"/>
              </a:endParaRPr>
            </a:p>
          </p:txBody>
        </p:sp>
      </p:grpSp>
      <p:grpSp>
        <p:nvGrpSpPr>
          <p:cNvPr id="86161" name="组合 86160"/>
          <p:cNvGrpSpPr/>
          <p:nvPr/>
        </p:nvGrpSpPr>
        <p:grpSpPr>
          <a:xfrm>
            <a:off x="4565650" y="184150"/>
            <a:ext cx="3481388" cy="2089150"/>
            <a:chOff x="2876" y="116"/>
            <a:chExt cx="2193" cy="1316"/>
          </a:xfrm>
        </p:grpSpPr>
        <p:grpSp>
          <p:nvGrpSpPr>
            <p:cNvPr id="86140" name="组合 86139"/>
            <p:cNvGrpSpPr/>
            <p:nvPr/>
          </p:nvGrpSpPr>
          <p:grpSpPr>
            <a:xfrm>
              <a:off x="3022" y="446"/>
              <a:ext cx="1729" cy="986"/>
              <a:chOff x="1810" y="974"/>
              <a:chExt cx="1729" cy="986"/>
            </a:xfrm>
          </p:grpSpPr>
          <p:sp>
            <p:nvSpPr>
              <p:cNvPr id="86090" name="直接连接符 86089"/>
              <p:cNvSpPr/>
              <p:nvPr/>
            </p:nvSpPr>
            <p:spPr>
              <a:xfrm>
                <a:off x="3318" y="1460"/>
                <a:ext cx="221" cy="1"/>
              </a:xfrm>
              <a:prstGeom prst="line">
                <a:avLst/>
              </a:prstGeom>
              <a:ln w="28575" cap="flat" cmpd="sng">
                <a:solidFill>
                  <a:schemeClr val="accent1"/>
                </a:solidFill>
                <a:prstDash val="solid"/>
                <a:headEnd type="none" w="med" len="med"/>
                <a:tailEnd type="none" w="med" len="med"/>
              </a:ln>
            </p:spPr>
          </p:sp>
          <p:sp>
            <p:nvSpPr>
              <p:cNvPr id="86091" name="直接连接符 86090"/>
              <p:cNvSpPr/>
              <p:nvPr/>
            </p:nvSpPr>
            <p:spPr>
              <a:xfrm flipV="1">
                <a:off x="3318" y="1553"/>
                <a:ext cx="221" cy="3"/>
              </a:xfrm>
              <a:prstGeom prst="line">
                <a:avLst/>
              </a:prstGeom>
              <a:ln w="28575" cap="flat" cmpd="sng">
                <a:solidFill>
                  <a:schemeClr val="accent1"/>
                </a:solidFill>
                <a:prstDash val="solid"/>
                <a:headEnd type="none" w="med" len="med"/>
                <a:tailEnd type="none" w="med" len="med"/>
              </a:ln>
            </p:spPr>
          </p:sp>
          <p:sp>
            <p:nvSpPr>
              <p:cNvPr id="86092" name="任意多边形 86091"/>
              <p:cNvSpPr/>
              <p:nvPr/>
            </p:nvSpPr>
            <p:spPr>
              <a:xfrm>
                <a:off x="3425" y="1028"/>
                <a:ext cx="1" cy="432"/>
              </a:xfrm>
              <a:custGeom>
                <a:avLst/>
                <a:gdLst/>
                <a:ahLst/>
                <a:cxnLst/>
                <a:rect l="0" t="0" r="0" b="0"/>
                <a:pathLst>
                  <a:path w="1" h="432">
                    <a:moveTo>
                      <a:pt x="0" y="0"/>
                    </a:moveTo>
                    <a:lnTo>
                      <a:pt x="1" y="6"/>
                    </a:lnTo>
                    <a:lnTo>
                      <a:pt x="1" y="432"/>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86093" name="任意多边形 86092"/>
              <p:cNvSpPr/>
              <p:nvPr/>
            </p:nvSpPr>
            <p:spPr>
              <a:xfrm>
                <a:off x="3425" y="1552"/>
                <a:ext cx="1" cy="388"/>
              </a:xfrm>
              <a:custGeom>
                <a:avLst/>
                <a:gdLst/>
                <a:ahLst/>
                <a:cxnLst/>
                <a:rect l="0" t="0" r="0" b="0"/>
                <a:pathLst>
                  <a:path w="1" h="388">
                    <a:moveTo>
                      <a:pt x="0" y="0"/>
                    </a:moveTo>
                    <a:lnTo>
                      <a:pt x="1" y="388"/>
                    </a:lnTo>
                    <a:lnTo>
                      <a:pt x="1" y="382"/>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86094" name="矩形 86093"/>
              <p:cNvSpPr/>
              <p:nvPr/>
            </p:nvSpPr>
            <p:spPr>
              <a:xfrm rot="5400000">
                <a:off x="2267" y="889"/>
                <a:ext cx="102" cy="27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86095" name="任意多边形 86094"/>
              <p:cNvSpPr/>
              <p:nvPr/>
            </p:nvSpPr>
            <p:spPr>
              <a:xfrm>
                <a:off x="1902" y="1934"/>
                <a:ext cx="1518" cy="1"/>
              </a:xfrm>
              <a:custGeom>
                <a:avLst/>
                <a:gdLst/>
                <a:ahLst/>
                <a:cxnLst/>
                <a:rect l="0" t="0" r="0" b="0"/>
                <a:pathLst>
                  <a:path w="1518" h="1">
                    <a:moveTo>
                      <a:pt x="1518" y="0"/>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grpSp>
            <p:nvGrpSpPr>
              <p:cNvPr id="86104" name="组合 86103"/>
              <p:cNvGrpSpPr/>
              <p:nvPr/>
            </p:nvGrpSpPr>
            <p:grpSpPr>
              <a:xfrm>
                <a:off x="2742" y="980"/>
                <a:ext cx="384" cy="57"/>
                <a:chOff x="576" y="711"/>
                <a:chExt cx="384" cy="57"/>
              </a:xfrm>
            </p:grpSpPr>
            <p:sp>
              <p:nvSpPr>
                <p:cNvPr id="86105" name="任意多边形 86104"/>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sp>
              <p:nvSpPr>
                <p:cNvPr id="86106" name="任意多边形 86105"/>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sp>
              <p:nvSpPr>
                <p:cNvPr id="86107" name="任意多边形 86106"/>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sp>
              <p:nvSpPr>
                <p:cNvPr id="86108" name="任意多边形 86107"/>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grpSp>
          <p:sp>
            <p:nvSpPr>
              <p:cNvPr id="86111" name="直接连接符 86110"/>
              <p:cNvSpPr/>
              <p:nvPr/>
            </p:nvSpPr>
            <p:spPr>
              <a:xfrm>
                <a:off x="2454" y="1028"/>
                <a:ext cx="288" cy="0"/>
              </a:xfrm>
              <a:prstGeom prst="line">
                <a:avLst/>
              </a:prstGeom>
              <a:ln w="19050" cap="flat" cmpd="sng">
                <a:solidFill>
                  <a:srgbClr val="000000"/>
                </a:solidFill>
                <a:prstDash val="solid"/>
                <a:headEnd type="none" w="med" len="med"/>
                <a:tailEnd type="none" w="med" len="med"/>
              </a:ln>
            </p:spPr>
          </p:sp>
          <p:sp>
            <p:nvSpPr>
              <p:cNvPr id="86112" name="任意多边形 86111"/>
              <p:cNvSpPr/>
              <p:nvPr/>
            </p:nvSpPr>
            <p:spPr>
              <a:xfrm>
                <a:off x="3126" y="1022"/>
                <a:ext cx="306" cy="6"/>
              </a:xfrm>
              <a:custGeom>
                <a:avLst/>
                <a:gdLst/>
                <a:ahLst/>
                <a:cxnLst/>
                <a:rect l="0" t="0" r="0" b="0"/>
                <a:pathLst>
                  <a:path w="306" h="6">
                    <a:moveTo>
                      <a:pt x="0" y="6"/>
                    </a:moveTo>
                    <a:lnTo>
                      <a:pt x="306"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86117" name="任意多边形 86116"/>
              <p:cNvSpPr/>
              <p:nvPr/>
            </p:nvSpPr>
            <p:spPr>
              <a:xfrm>
                <a:off x="1878" y="1011"/>
                <a:ext cx="300" cy="7"/>
              </a:xfrm>
              <a:custGeom>
                <a:avLst/>
                <a:gdLst/>
                <a:ahLst/>
                <a:cxnLst/>
                <a:rect l="0" t="0" r="0" b="0"/>
                <a:pathLst>
                  <a:path w="300" h="7">
                    <a:moveTo>
                      <a:pt x="300" y="0"/>
                    </a:moveTo>
                    <a:lnTo>
                      <a:pt x="0" y="7"/>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86118" name="椭圆 86117"/>
              <p:cNvSpPr/>
              <p:nvPr/>
            </p:nvSpPr>
            <p:spPr>
              <a:xfrm>
                <a:off x="1830" y="1892"/>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86119" name="椭圆 86118"/>
              <p:cNvSpPr/>
              <p:nvPr/>
            </p:nvSpPr>
            <p:spPr>
              <a:xfrm>
                <a:off x="1810" y="980"/>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grpSp>
        <p:sp>
          <p:nvSpPr>
            <p:cNvPr id="86096" name="文本框 86095"/>
            <p:cNvSpPr txBox="1"/>
            <p:nvPr/>
          </p:nvSpPr>
          <p:spPr>
            <a:xfrm>
              <a:off x="3944" y="116"/>
              <a:ext cx="466"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j</a:t>
              </a: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L</a:t>
              </a:r>
            </a:p>
          </p:txBody>
        </p:sp>
        <p:sp>
          <p:nvSpPr>
            <p:cNvPr id="86098" name="文本框 86097"/>
            <p:cNvSpPr txBox="1"/>
            <p:nvPr/>
          </p:nvSpPr>
          <p:spPr>
            <a:xfrm>
              <a:off x="3446" y="16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86102" name="直接连接符 86101"/>
            <p:cNvSpPr/>
            <p:nvPr/>
          </p:nvSpPr>
          <p:spPr>
            <a:xfrm>
              <a:off x="3078" y="392"/>
              <a:ext cx="288" cy="0"/>
            </a:xfrm>
            <a:prstGeom prst="line">
              <a:avLst/>
            </a:prstGeom>
            <a:ln w="9525" cap="flat" cmpd="sng">
              <a:solidFill>
                <a:srgbClr val="FF0000"/>
              </a:solidFill>
              <a:prstDash val="solid"/>
              <a:headEnd type="none" w="med" len="med"/>
              <a:tailEnd type="stealth" w="sm" len="med"/>
            </a:ln>
          </p:spPr>
        </p:sp>
        <p:sp>
          <p:nvSpPr>
            <p:cNvPr id="86109" name="文本框 86108"/>
            <p:cNvSpPr txBox="1"/>
            <p:nvPr/>
          </p:nvSpPr>
          <p:spPr>
            <a:xfrm>
              <a:off x="2977" y="500"/>
              <a:ext cx="225" cy="288"/>
            </a:xfrm>
            <a:prstGeom prst="rect">
              <a:avLst/>
            </a:prstGeom>
            <a:noFill/>
            <a:ln w="9525">
              <a:noFill/>
            </a:ln>
          </p:spPr>
          <p:txBody>
            <a:bodyPr wrap="none">
              <a:spAutoFit/>
            </a:bodyPr>
            <a:lstStyle/>
            <a:p>
              <a:pPr eaLnBrk="1" hangingPunct="1"/>
              <a:r>
                <a:rPr lang="en-US" altLang="zh-CN" b="1">
                  <a:solidFill>
                    <a:srgbClr val="FF0000"/>
                  </a:solidFill>
                  <a:latin typeface="Times New Roman" panose="02020603050405020304" pitchFamily="18" charset="0"/>
                </a:rPr>
                <a:t>+</a:t>
              </a:r>
            </a:p>
          </p:txBody>
        </p:sp>
        <p:sp>
          <p:nvSpPr>
            <p:cNvPr id="86110" name="文本框 86109"/>
            <p:cNvSpPr txBox="1"/>
            <p:nvPr/>
          </p:nvSpPr>
          <p:spPr>
            <a:xfrm>
              <a:off x="2970" y="1124"/>
              <a:ext cx="212" cy="288"/>
            </a:xfrm>
            <a:prstGeom prst="rect">
              <a:avLst/>
            </a:prstGeom>
            <a:noFill/>
            <a:ln w="9525">
              <a:noFill/>
            </a:ln>
          </p:spPr>
          <p:txBody>
            <a:bodyPr wrap="none">
              <a:spAutoFit/>
            </a:bodyPr>
            <a:lstStyle/>
            <a:p>
              <a:pPr eaLnBrk="1" hangingPunct="1"/>
              <a:r>
                <a:rPr lang="en-US" altLang="zh-CN" b="1">
                  <a:solidFill>
                    <a:srgbClr val="FF0000"/>
                  </a:solidFill>
                  <a:latin typeface="宋体" panose="02010600030101010101" pitchFamily="2" charset="-122"/>
                </a:rPr>
                <a:t>-</a:t>
              </a:r>
            </a:p>
          </p:txBody>
        </p:sp>
        <p:sp>
          <p:nvSpPr>
            <p:cNvPr id="86113" name="文本框 86112"/>
            <p:cNvSpPr txBox="1"/>
            <p:nvPr/>
          </p:nvSpPr>
          <p:spPr>
            <a:xfrm>
              <a:off x="4698" y="596"/>
              <a:ext cx="225" cy="288"/>
            </a:xfrm>
            <a:prstGeom prst="rect">
              <a:avLst/>
            </a:prstGeom>
            <a:noFill/>
            <a:ln w="9525">
              <a:noFill/>
            </a:ln>
          </p:spPr>
          <p:txBody>
            <a:bodyPr wrap="none">
              <a:spAutoFit/>
            </a:bodyPr>
            <a:lstStyle/>
            <a:p>
              <a:pPr eaLnBrk="1" hangingPunct="1"/>
              <a:r>
                <a:rPr lang="en-US" altLang="zh-CN" b="1">
                  <a:solidFill>
                    <a:srgbClr val="FF0000"/>
                  </a:solidFill>
                  <a:latin typeface="Times New Roman" panose="02020603050405020304" pitchFamily="18" charset="0"/>
                </a:rPr>
                <a:t>+</a:t>
              </a:r>
            </a:p>
          </p:txBody>
        </p:sp>
        <p:sp>
          <p:nvSpPr>
            <p:cNvPr id="86114" name="文本框 86113"/>
            <p:cNvSpPr txBox="1"/>
            <p:nvPr/>
          </p:nvSpPr>
          <p:spPr>
            <a:xfrm>
              <a:off x="4698" y="1076"/>
              <a:ext cx="212" cy="288"/>
            </a:xfrm>
            <a:prstGeom prst="rect">
              <a:avLst/>
            </a:prstGeom>
            <a:noFill/>
            <a:ln w="9525">
              <a:noFill/>
            </a:ln>
          </p:spPr>
          <p:txBody>
            <a:bodyPr wrap="none">
              <a:spAutoFit/>
            </a:bodyPr>
            <a:lstStyle/>
            <a:p>
              <a:pPr eaLnBrk="1" hangingPunct="1"/>
              <a:r>
                <a:rPr lang="en-US" altLang="zh-CN" b="1">
                  <a:solidFill>
                    <a:srgbClr val="FF0000"/>
                  </a:solidFill>
                  <a:latin typeface="宋体" panose="02010600030101010101" pitchFamily="2" charset="-122"/>
                </a:rPr>
                <a:t>-</a:t>
              </a:r>
            </a:p>
          </p:txBody>
        </p:sp>
        <p:sp>
          <p:nvSpPr>
            <p:cNvPr id="86115" name="文本框 86114"/>
            <p:cNvSpPr txBox="1"/>
            <p:nvPr/>
          </p:nvSpPr>
          <p:spPr>
            <a:xfrm>
              <a:off x="3738" y="452"/>
              <a:ext cx="225" cy="288"/>
            </a:xfrm>
            <a:prstGeom prst="rect">
              <a:avLst/>
            </a:prstGeom>
            <a:noFill/>
            <a:ln w="9525">
              <a:noFill/>
            </a:ln>
          </p:spPr>
          <p:txBody>
            <a:bodyPr wrap="none">
              <a:spAutoFit/>
            </a:bodyPr>
            <a:lstStyle/>
            <a:p>
              <a:pPr eaLnBrk="1" hangingPunct="1"/>
              <a:r>
                <a:rPr lang="en-US" altLang="zh-CN" b="1">
                  <a:solidFill>
                    <a:srgbClr val="FF0000"/>
                  </a:solidFill>
                  <a:latin typeface="Times New Roman" panose="02020603050405020304" pitchFamily="18" charset="0"/>
                </a:rPr>
                <a:t>+</a:t>
              </a:r>
            </a:p>
          </p:txBody>
        </p:sp>
        <p:sp>
          <p:nvSpPr>
            <p:cNvPr id="86116" name="文本框 86115"/>
            <p:cNvSpPr txBox="1"/>
            <p:nvPr/>
          </p:nvSpPr>
          <p:spPr>
            <a:xfrm>
              <a:off x="4342" y="452"/>
              <a:ext cx="212" cy="288"/>
            </a:xfrm>
            <a:prstGeom prst="rect">
              <a:avLst/>
            </a:prstGeom>
            <a:noFill/>
            <a:ln w="9525">
              <a:noFill/>
            </a:ln>
          </p:spPr>
          <p:txBody>
            <a:bodyPr wrap="none">
              <a:spAutoFit/>
            </a:bodyPr>
            <a:lstStyle/>
            <a:p>
              <a:pPr eaLnBrk="1" hangingPunct="1"/>
              <a:r>
                <a:rPr lang="en-US" altLang="zh-CN" b="1">
                  <a:solidFill>
                    <a:srgbClr val="FF0000"/>
                  </a:solidFill>
                  <a:latin typeface="宋体" panose="02010600030101010101" pitchFamily="2" charset="-122"/>
                </a:rPr>
                <a:t>-</a:t>
              </a:r>
            </a:p>
          </p:txBody>
        </p:sp>
        <p:graphicFrame>
          <p:nvGraphicFramePr>
            <p:cNvPr id="86123" name="对象 86122"/>
            <p:cNvGraphicFramePr/>
            <p:nvPr/>
          </p:nvGraphicFramePr>
          <p:xfrm>
            <a:off x="4811" y="711"/>
            <a:ext cx="258" cy="443"/>
          </p:xfrm>
          <a:graphic>
            <a:graphicData uri="http://schemas.openxmlformats.org/presentationml/2006/ole">
              <mc:AlternateContent xmlns:mc="http://schemas.openxmlformats.org/markup-compatibility/2006">
                <mc:Choice xmlns:v="urn:schemas-microsoft-com:vml" Requires="v">
                  <p:oleObj spid="_x0000_s45283" r:id="rId7" imgW="215900" imgH="367665" progId="Equation.DSMT4">
                    <p:embed/>
                  </p:oleObj>
                </mc:Choice>
                <mc:Fallback>
                  <p:oleObj r:id="rId7" imgW="215900" imgH="367665" progId="Equation.DSMT4">
                    <p:embed/>
                    <p:pic>
                      <p:nvPicPr>
                        <p:cNvPr id="0" name="图片 3405"/>
                        <p:cNvPicPr/>
                        <p:nvPr/>
                      </p:nvPicPr>
                      <p:blipFill>
                        <a:blip r:embed="rId8"/>
                        <a:stretch>
                          <a:fillRect/>
                        </a:stretch>
                      </p:blipFill>
                      <p:spPr>
                        <a:xfrm>
                          <a:off x="4811" y="711"/>
                          <a:ext cx="258" cy="443"/>
                        </a:xfrm>
                        <a:prstGeom prst="rect">
                          <a:avLst/>
                        </a:prstGeom>
                        <a:noFill/>
                        <a:ln w="38100">
                          <a:noFill/>
                          <a:miter/>
                        </a:ln>
                      </p:spPr>
                    </p:pic>
                  </p:oleObj>
                </mc:Fallback>
              </mc:AlternateContent>
            </a:graphicData>
          </a:graphic>
        </p:graphicFrame>
        <p:graphicFrame>
          <p:nvGraphicFramePr>
            <p:cNvPr id="86124" name="对象 86123"/>
            <p:cNvGraphicFramePr/>
            <p:nvPr/>
          </p:nvGraphicFramePr>
          <p:xfrm>
            <a:off x="4062" y="751"/>
            <a:ext cx="444" cy="517"/>
          </p:xfrm>
          <a:graphic>
            <a:graphicData uri="http://schemas.openxmlformats.org/presentationml/2006/ole">
              <mc:AlternateContent xmlns:mc="http://schemas.openxmlformats.org/markup-compatibility/2006">
                <mc:Choice xmlns:v="urn:schemas-microsoft-com:vml" Requires="v">
                  <p:oleObj spid="_x0000_s45284" r:id="rId9" imgW="368300" imgH="431800" progId="Equation.3">
                    <p:embed/>
                  </p:oleObj>
                </mc:Choice>
                <mc:Fallback>
                  <p:oleObj r:id="rId9" imgW="368300" imgH="431800" progId="Equation.3">
                    <p:embed/>
                    <p:pic>
                      <p:nvPicPr>
                        <p:cNvPr id="0" name="图片 3403"/>
                        <p:cNvPicPr/>
                        <p:nvPr/>
                      </p:nvPicPr>
                      <p:blipFill>
                        <a:blip r:embed="rId10"/>
                        <a:stretch>
                          <a:fillRect/>
                        </a:stretch>
                      </p:blipFill>
                      <p:spPr>
                        <a:xfrm>
                          <a:off x="4062" y="751"/>
                          <a:ext cx="444" cy="517"/>
                        </a:xfrm>
                        <a:prstGeom prst="rect">
                          <a:avLst/>
                        </a:prstGeom>
                        <a:noFill/>
                        <a:ln w="38100">
                          <a:noFill/>
                          <a:miter/>
                        </a:ln>
                      </p:spPr>
                    </p:pic>
                  </p:oleObj>
                </mc:Fallback>
              </mc:AlternateContent>
            </a:graphicData>
          </a:graphic>
        </p:graphicFrame>
        <p:grpSp>
          <p:nvGrpSpPr>
            <p:cNvPr id="86156" name="组合 86155"/>
            <p:cNvGrpSpPr/>
            <p:nvPr/>
          </p:nvGrpSpPr>
          <p:grpSpPr>
            <a:xfrm>
              <a:off x="2876" y="693"/>
              <a:ext cx="146" cy="457"/>
              <a:chOff x="2042" y="513"/>
              <a:chExt cx="146" cy="457"/>
            </a:xfrm>
          </p:grpSpPr>
          <p:sp>
            <p:nvSpPr>
              <p:cNvPr id="86152" name="矩形 86151"/>
              <p:cNvSpPr>
                <a:spLocks noChangeAspect="1" noTextEdit="1"/>
              </p:cNvSpPr>
              <p:nvPr/>
            </p:nvSpPr>
            <p:spPr>
              <a:xfrm>
                <a:off x="2042" y="567"/>
                <a:ext cx="131" cy="370"/>
              </a:xfrm>
              <a:prstGeom prst="rect">
                <a:avLst/>
              </a:prstGeom>
              <a:noFill/>
              <a:ln w="9525">
                <a:noFill/>
              </a:ln>
            </p:spPr>
            <p:txBody>
              <a:bodyPr/>
              <a:lstStyle/>
              <a:p>
                <a:endParaRPr lang="zh-CN" altLang="en-US"/>
              </a:p>
            </p:txBody>
          </p:sp>
          <p:sp>
            <p:nvSpPr>
              <p:cNvPr id="86153" name="矩形 86152"/>
              <p:cNvSpPr/>
              <p:nvPr/>
            </p:nvSpPr>
            <p:spPr>
              <a:xfrm>
                <a:off x="2049" y="740"/>
                <a:ext cx="139" cy="230"/>
              </a:xfrm>
              <a:prstGeom prst="rect">
                <a:avLst/>
              </a:prstGeom>
              <a:noFill/>
              <a:ln w="9525">
                <a:noFill/>
              </a:ln>
            </p:spPr>
            <p:txBody>
              <a:bodyPr wrap="none" lIns="0" tIns="0" rIns="0" bIns="0">
                <a:spAutoFit/>
              </a:bodyPr>
              <a:lstStyle/>
              <a:p>
                <a:r>
                  <a:rPr lang="en-US" altLang="zh-CN" b="1">
                    <a:solidFill>
                      <a:srgbClr val="FF33CC"/>
                    </a:solidFill>
                    <a:latin typeface="Times New Roman" panose="02020603050405020304" pitchFamily="18" charset="0"/>
                  </a:rPr>
                  <a:t>U</a:t>
                </a:r>
              </a:p>
            </p:txBody>
          </p:sp>
          <p:sp>
            <p:nvSpPr>
              <p:cNvPr id="86154" name="矩形 86153"/>
              <p:cNvSpPr/>
              <p:nvPr/>
            </p:nvSpPr>
            <p:spPr>
              <a:xfrm>
                <a:off x="2076" y="513"/>
                <a:ext cx="75" cy="250"/>
              </a:xfrm>
              <a:prstGeom prst="rect">
                <a:avLst/>
              </a:prstGeom>
              <a:noFill/>
              <a:ln w="9525">
                <a:noFill/>
              </a:ln>
            </p:spPr>
            <p:txBody>
              <a:bodyPr wrap="none" lIns="0" tIns="0" rIns="0" bIns="0">
                <a:spAutoFit/>
              </a:bodyPr>
              <a:lstStyle/>
              <a:p>
                <a:r>
                  <a:rPr lang="en-US" altLang="zh-CN" sz="2600" b="1">
                    <a:solidFill>
                      <a:srgbClr val="FF00FF"/>
                    </a:solidFill>
                    <a:latin typeface="Verdana" panose="020B0604030504040204" pitchFamily="34" charset="0"/>
                  </a:rPr>
                  <a:t>.</a:t>
                </a:r>
                <a:endParaRPr lang="en-US" altLang="zh-CN" b="1">
                  <a:latin typeface="Verdana" panose="020B0604030504040204" pitchFamily="34" charset="0"/>
                </a:endParaRPr>
              </a:p>
            </p:txBody>
          </p:sp>
        </p:grpSp>
        <p:grpSp>
          <p:nvGrpSpPr>
            <p:cNvPr id="86157" name="组合 86156"/>
            <p:cNvGrpSpPr/>
            <p:nvPr/>
          </p:nvGrpSpPr>
          <p:grpSpPr>
            <a:xfrm>
              <a:off x="4055" y="323"/>
              <a:ext cx="231" cy="457"/>
              <a:chOff x="2042" y="513"/>
              <a:chExt cx="231" cy="457"/>
            </a:xfrm>
          </p:grpSpPr>
          <p:sp>
            <p:nvSpPr>
              <p:cNvPr id="86158" name="矩形 86157"/>
              <p:cNvSpPr>
                <a:spLocks noChangeAspect="1" noTextEdit="1"/>
              </p:cNvSpPr>
              <p:nvPr/>
            </p:nvSpPr>
            <p:spPr>
              <a:xfrm>
                <a:off x="2042" y="567"/>
                <a:ext cx="131" cy="370"/>
              </a:xfrm>
              <a:prstGeom prst="rect">
                <a:avLst/>
              </a:prstGeom>
              <a:noFill/>
              <a:ln w="9525">
                <a:noFill/>
              </a:ln>
            </p:spPr>
            <p:txBody>
              <a:bodyPr/>
              <a:lstStyle/>
              <a:p>
                <a:endParaRPr lang="zh-CN" altLang="en-US"/>
              </a:p>
            </p:txBody>
          </p:sp>
          <p:sp>
            <p:nvSpPr>
              <p:cNvPr id="86159" name="矩形 86158"/>
              <p:cNvSpPr/>
              <p:nvPr/>
            </p:nvSpPr>
            <p:spPr>
              <a:xfrm>
                <a:off x="2049" y="740"/>
                <a:ext cx="224" cy="230"/>
              </a:xfrm>
              <a:prstGeom prst="rect">
                <a:avLst/>
              </a:prstGeom>
              <a:noFill/>
              <a:ln w="9525">
                <a:noFill/>
              </a:ln>
            </p:spPr>
            <p:txBody>
              <a:bodyPr wrap="none" lIns="0" tIns="0" rIns="0" bIns="0">
                <a:spAutoFit/>
              </a:bodyPr>
              <a:lstStyle/>
              <a:p>
                <a:r>
                  <a:rPr lang="en-US" altLang="zh-CN" b="1">
                    <a:solidFill>
                      <a:srgbClr val="FF33CC"/>
                    </a:solidFill>
                    <a:latin typeface="Times New Roman" panose="02020603050405020304" pitchFamily="18" charset="0"/>
                  </a:rPr>
                  <a:t>U</a:t>
                </a:r>
                <a:r>
                  <a:rPr lang="en-US" altLang="zh-CN" sz="1600" b="1">
                    <a:solidFill>
                      <a:srgbClr val="FF33CC"/>
                    </a:solidFill>
                    <a:latin typeface="Times New Roman" panose="02020603050405020304" pitchFamily="18" charset="0"/>
                  </a:rPr>
                  <a:t>L</a:t>
                </a:r>
              </a:p>
            </p:txBody>
          </p:sp>
          <p:sp>
            <p:nvSpPr>
              <p:cNvPr id="86160" name="矩形 86159"/>
              <p:cNvSpPr/>
              <p:nvPr/>
            </p:nvSpPr>
            <p:spPr>
              <a:xfrm>
                <a:off x="2076" y="513"/>
                <a:ext cx="75" cy="250"/>
              </a:xfrm>
              <a:prstGeom prst="rect">
                <a:avLst/>
              </a:prstGeom>
              <a:noFill/>
              <a:ln w="9525">
                <a:noFill/>
              </a:ln>
            </p:spPr>
            <p:txBody>
              <a:bodyPr wrap="none" lIns="0" tIns="0" rIns="0" bIns="0">
                <a:spAutoFit/>
              </a:bodyPr>
              <a:lstStyle/>
              <a:p>
                <a:r>
                  <a:rPr lang="en-US" altLang="zh-CN" sz="2600" b="1">
                    <a:solidFill>
                      <a:srgbClr val="FF00FF"/>
                    </a:solidFill>
                    <a:latin typeface="Verdana" panose="020B0604030504040204" pitchFamily="34" charset="0"/>
                  </a:rPr>
                  <a:t>.</a:t>
                </a:r>
                <a:endParaRPr lang="en-US" altLang="zh-CN" b="1">
                  <a:latin typeface="Verdana" panose="020B0604030504040204" pitchFamily="34" charset="0"/>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146"/>
                                        </p:tgtEl>
                                        <p:attrNameLst>
                                          <p:attrName>style.visibility</p:attrName>
                                        </p:attrNameLst>
                                      </p:cBhvr>
                                      <p:to>
                                        <p:strVal val="visible"/>
                                      </p:to>
                                    </p:set>
                                    <p:anim calcmode="lin" valueType="num">
                                      <p:cBhvr additive="base">
                                        <p:cTn id="7" dur="500" fill="hold"/>
                                        <p:tgtEl>
                                          <p:spTgt spid="86146"/>
                                        </p:tgtEl>
                                        <p:attrNameLst>
                                          <p:attrName>ppt_x</p:attrName>
                                        </p:attrNameLst>
                                      </p:cBhvr>
                                      <p:tavLst>
                                        <p:tav tm="0">
                                          <p:val>
                                            <p:strVal val="0-#ppt_w/2"/>
                                          </p:val>
                                        </p:tav>
                                        <p:tav tm="100000">
                                          <p:val>
                                            <p:strVal val="#ppt_x"/>
                                          </p:val>
                                        </p:tav>
                                      </p:tavLst>
                                    </p:anim>
                                    <p:anim calcmode="lin" valueType="num">
                                      <p:cBhvr additive="base">
                                        <p:cTn id="8" dur="500" fill="hold"/>
                                        <p:tgtEl>
                                          <p:spTgt spid="86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6129"/>
                                        </p:tgtEl>
                                        <p:attrNameLst>
                                          <p:attrName>style.visibility</p:attrName>
                                        </p:attrNameLst>
                                      </p:cBhvr>
                                      <p:to>
                                        <p:strVal val="visible"/>
                                      </p:to>
                                    </p:set>
                                    <p:animEffect transition="in" filter="slide(fromTop)">
                                      <p:cBhvr>
                                        <p:cTn id="13" dur="500"/>
                                        <p:tgtEl>
                                          <p:spTgt spid="861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6132"/>
                                        </p:tgtEl>
                                        <p:attrNameLst>
                                          <p:attrName>style.visibility</p:attrName>
                                        </p:attrNameLst>
                                      </p:cBhvr>
                                      <p:to>
                                        <p:strVal val="visible"/>
                                      </p:to>
                                    </p:set>
                                    <p:animEffect transition="in" filter="wipe(up)">
                                      <p:cBhvr>
                                        <p:cTn id="18" dur="500"/>
                                        <p:tgtEl>
                                          <p:spTgt spid="8613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6137"/>
                                        </p:tgtEl>
                                        <p:attrNameLst>
                                          <p:attrName>style.visibility</p:attrName>
                                        </p:attrNameLst>
                                      </p:cBhvr>
                                      <p:to>
                                        <p:strVal val="visible"/>
                                      </p:to>
                                    </p:set>
                                    <p:anim calcmode="lin" valueType="num">
                                      <p:cBhvr additive="base">
                                        <p:cTn id="23" dur="500" fill="hold"/>
                                        <p:tgtEl>
                                          <p:spTgt spid="86137"/>
                                        </p:tgtEl>
                                        <p:attrNameLst>
                                          <p:attrName>ppt_x</p:attrName>
                                        </p:attrNameLst>
                                      </p:cBhvr>
                                      <p:tavLst>
                                        <p:tav tm="0">
                                          <p:val>
                                            <p:strVal val="0-#ppt_w/2"/>
                                          </p:val>
                                        </p:tav>
                                        <p:tav tm="100000">
                                          <p:val>
                                            <p:strVal val="#ppt_x"/>
                                          </p:val>
                                        </p:tav>
                                      </p:tavLst>
                                    </p:anim>
                                    <p:anim calcmode="lin" valueType="num">
                                      <p:cBhvr additive="base">
                                        <p:cTn id="24" dur="500" fill="hold"/>
                                        <p:tgtEl>
                                          <p:spTgt spid="86137"/>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86138"/>
                                        </p:tgtEl>
                                        <p:attrNameLst>
                                          <p:attrName>style.visibility</p:attrName>
                                        </p:attrNameLst>
                                      </p:cBhvr>
                                      <p:to>
                                        <p:strVal val="visible"/>
                                      </p:to>
                                    </p:set>
                                    <p:animEffect transition="in" filter="wipe(up)">
                                      <p:cBhvr>
                                        <p:cTn id="28" dur="500"/>
                                        <p:tgtEl>
                                          <p:spTgt spid="8613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6141"/>
                                        </p:tgtEl>
                                        <p:attrNameLst>
                                          <p:attrName>style.visibility</p:attrName>
                                        </p:attrNameLst>
                                      </p:cBhvr>
                                      <p:to>
                                        <p:strVal val="visible"/>
                                      </p:to>
                                    </p:set>
                                    <p:anim calcmode="lin" valueType="num">
                                      <p:cBhvr additive="base">
                                        <p:cTn id="33" dur="500" fill="hold"/>
                                        <p:tgtEl>
                                          <p:spTgt spid="86141"/>
                                        </p:tgtEl>
                                        <p:attrNameLst>
                                          <p:attrName>ppt_x</p:attrName>
                                        </p:attrNameLst>
                                      </p:cBhvr>
                                      <p:tavLst>
                                        <p:tav tm="0">
                                          <p:val>
                                            <p:strVal val="0-#ppt_w/2"/>
                                          </p:val>
                                        </p:tav>
                                        <p:tav tm="100000">
                                          <p:val>
                                            <p:strVal val="#ppt_x"/>
                                          </p:val>
                                        </p:tav>
                                      </p:tavLst>
                                    </p:anim>
                                    <p:anim calcmode="lin" valueType="num">
                                      <p:cBhvr additive="base">
                                        <p:cTn id="34" dur="500" fill="hold"/>
                                        <p:tgtEl>
                                          <p:spTgt spid="86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29" grpId="0"/>
      <p:bldP spid="86137" grpId="0"/>
      <p:bldP spid="86141" grpId="0"/>
      <p:bldP spid="8614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文本框 356355"/>
          <p:cNvSpPr txBox="1"/>
          <p:nvPr/>
        </p:nvSpPr>
        <p:spPr>
          <a:xfrm>
            <a:off x="319088" y="630238"/>
            <a:ext cx="490537" cy="457200"/>
          </a:xfrm>
          <a:prstGeom prst="rect">
            <a:avLst/>
          </a:prstGeom>
          <a:noFill/>
          <a:ln w="9525">
            <a:noFill/>
          </a:ln>
        </p:spPr>
        <p:txBody>
          <a:bodyPr wrap="none" anchor="t">
            <a:spAutoFit/>
          </a:bodyPr>
          <a:lstStyle/>
          <a:p>
            <a:pPr eaLnBrk="1" hangingPunct="1">
              <a:spcBef>
                <a:spcPct val="0"/>
              </a:spcBef>
            </a:pPr>
            <a:r>
              <a:rPr lang="zh-CN" altLang="en-US" b="1">
                <a:solidFill>
                  <a:srgbClr val="FF0000"/>
                </a:solidFill>
                <a:latin typeface="Times New Roman" panose="02020603050405020304" pitchFamily="18" charset="0"/>
              </a:rPr>
              <a:t>当</a:t>
            </a:r>
          </a:p>
        </p:txBody>
      </p:sp>
      <p:sp>
        <p:nvSpPr>
          <p:cNvPr id="356357" name="文本框 356356"/>
          <p:cNvSpPr txBox="1"/>
          <p:nvPr/>
        </p:nvSpPr>
        <p:spPr>
          <a:xfrm>
            <a:off x="985838" y="630238"/>
            <a:ext cx="7077075" cy="457200"/>
          </a:xfrm>
          <a:prstGeom prst="rect">
            <a:avLst/>
          </a:prstGeom>
          <a:noFill/>
          <a:ln w="9525">
            <a:noFill/>
          </a:ln>
        </p:spPr>
        <p:txBody>
          <a:bodyPr>
            <a:spAutoFit/>
          </a:bodyPr>
          <a:lstStyle/>
          <a:p>
            <a:pPr eaLnBrk="1" hangingPunct="1">
              <a:spcBef>
                <a:spcPct val="0"/>
              </a:spcBef>
            </a:pPr>
            <a:r>
              <a:rPr lang="en-US" altLang="zh-CN" b="1" i="1" err="1">
                <a:latin typeface="Symbol" panose="05050102010706020507" pitchFamily="18" charset="2"/>
              </a:rPr>
              <a:t>w</a:t>
            </a:r>
            <a:r>
              <a:rPr lang="en-US" altLang="zh-CN" b="1" i="1" err="1">
                <a:latin typeface="Times New Roman" panose="02020603050405020304" pitchFamily="18" charset="0"/>
              </a:rPr>
              <a:t>L</a:t>
            </a:r>
            <a:r>
              <a:rPr lang="en-US" altLang="zh-CN" b="1">
                <a:latin typeface="Times New Roman" panose="02020603050405020304" pitchFamily="18" charset="0"/>
              </a:rPr>
              <a:t> &gt; 1</a:t>
            </a:r>
            <a:r>
              <a:rPr lang="en-US" altLang="zh-CN" b="1" i="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C</a:t>
            </a:r>
            <a:r>
              <a:rPr lang="en-US" altLang="zh-CN" b="1">
                <a:latin typeface="Times New Roman" panose="02020603050405020304" pitchFamily="18" charset="0"/>
              </a:rPr>
              <a:t> </a:t>
            </a:r>
            <a:r>
              <a:rPr lang="zh-CN" altLang="en-US" b="1">
                <a:latin typeface="Times New Roman" panose="02020603050405020304" pitchFamily="18" charset="0"/>
              </a:rPr>
              <a:t>，</a:t>
            </a:r>
            <a:r>
              <a:rPr lang="en-US" altLang="zh-CN" b="1" i="1">
                <a:latin typeface="Times New Roman" panose="02020603050405020304" pitchFamily="18" charset="0"/>
              </a:rPr>
              <a:t>X</a:t>
            </a:r>
            <a:r>
              <a:rPr lang="en-US" altLang="zh-CN" b="1" dirty="0">
                <a:latin typeface="Times New Roman" panose="02020603050405020304" pitchFamily="18" charset="0"/>
              </a:rPr>
              <a:t>&gt;0</a:t>
            </a:r>
            <a:r>
              <a:rPr lang="zh-CN" altLang="en-US" b="1" dirty="0">
                <a:latin typeface="Times New Roman" panose="02020603050405020304" pitchFamily="18" charset="0"/>
              </a:rPr>
              <a:t>，电路呈</a:t>
            </a:r>
            <a:r>
              <a:rPr lang="zh-CN" altLang="en-US" b="1" dirty="0">
                <a:solidFill>
                  <a:srgbClr val="FF33CC"/>
                </a:solidFill>
                <a:latin typeface="Times New Roman" panose="02020603050405020304" pitchFamily="18" charset="0"/>
              </a:rPr>
              <a:t>感性</a:t>
            </a:r>
            <a:r>
              <a:rPr lang="zh-CN" altLang="en-US" b="1" dirty="0">
                <a:latin typeface="Times New Roman" panose="02020603050405020304" pitchFamily="18" charset="0"/>
              </a:rPr>
              <a:t>，电压超前电流；</a:t>
            </a:r>
            <a:endParaRPr lang="zh-CN" altLang="en-US" b="1">
              <a:latin typeface="Times New Roman" panose="02020603050405020304" pitchFamily="18" charset="0"/>
            </a:endParaRPr>
          </a:p>
        </p:txBody>
      </p:sp>
      <p:sp>
        <p:nvSpPr>
          <p:cNvPr id="356358" name="文本框 356357"/>
          <p:cNvSpPr txBox="1"/>
          <p:nvPr/>
        </p:nvSpPr>
        <p:spPr>
          <a:xfrm>
            <a:off x="866775" y="1316038"/>
            <a:ext cx="7508875" cy="457200"/>
          </a:xfrm>
          <a:prstGeom prst="rect">
            <a:avLst/>
          </a:prstGeom>
          <a:noFill/>
          <a:ln w="9525">
            <a:noFill/>
          </a:ln>
        </p:spPr>
        <p:txBody>
          <a:bodyPr>
            <a:spAutoFit/>
          </a:bodyPr>
          <a:lstStyle/>
          <a:p>
            <a:pPr eaLnBrk="1" hangingPunct="1">
              <a:spcBef>
                <a:spcPct val="0"/>
              </a:spcBef>
            </a:pPr>
            <a:r>
              <a:rPr lang="en-US" altLang="zh-CN" b="1" i="1" err="1">
                <a:latin typeface="Symbol" panose="05050102010706020507" pitchFamily="18" charset="2"/>
              </a:rPr>
              <a:t>w</a:t>
            </a:r>
            <a:r>
              <a:rPr lang="en-US" altLang="zh-CN" b="1" i="1" err="1">
                <a:latin typeface="Times New Roman" panose="02020603050405020304" pitchFamily="18" charset="0"/>
              </a:rPr>
              <a:t>L</a:t>
            </a:r>
            <a:r>
              <a:rPr lang="en-US" altLang="zh-CN" b="1">
                <a:latin typeface="Times New Roman" panose="02020603050405020304" pitchFamily="18" charset="0"/>
              </a:rPr>
              <a:t>&lt;1</a:t>
            </a:r>
            <a:r>
              <a:rPr lang="en-US" altLang="zh-CN" b="1" i="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C</a:t>
            </a:r>
            <a:r>
              <a:rPr lang="en-US" altLang="zh-CN" b="1">
                <a:latin typeface="Times New Roman" panose="02020603050405020304" pitchFamily="18" charset="0"/>
              </a:rPr>
              <a:t>   </a:t>
            </a:r>
            <a:r>
              <a:rPr lang="zh-CN" altLang="en-US" b="1">
                <a:latin typeface="Times New Roman" panose="02020603050405020304" pitchFamily="18" charset="0"/>
              </a:rPr>
              <a:t>，</a:t>
            </a:r>
            <a:r>
              <a:rPr lang="en-US" altLang="zh-CN" b="1" i="1">
                <a:latin typeface="Times New Roman" panose="02020603050405020304" pitchFamily="18" charset="0"/>
              </a:rPr>
              <a:t>X</a:t>
            </a:r>
            <a:r>
              <a:rPr lang="en-US" altLang="zh-CN" b="1" dirty="0">
                <a:latin typeface="Times New Roman" panose="02020603050405020304" pitchFamily="18" charset="0"/>
              </a:rPr>
              <a:t>&lt;0</a:t>
            </a:r>
            <a:r>
              <a:rPr lang="zh-CN" altLang="en-US" b="1" dirty="0">
                <a:latin typeface="Times New Roman" panose="02020603050405020304" pitchFamily="18" charset="0"/>
              </a:rPr>
              <a:t>， 电路呈</a:t>
            </a:r>
            <a:r>
              <a:rPr lang="zh-CN" altLang="en-US" b="1" dirty="0">
                <a:solidFill>
                  <a:srgbClr val="FF33CC"/>
                </a:solidFill>
                <a:latin typeface="Times New Roman" panose="02020603050405020304" pitchFamily="18" charset="0"/>
              </a:rPr>
              <a:t>容性</a:t>
            </a:r>
            <a:r>
              <a:rPr lang="zh-CN" altLang="en-US" b="1" dirty="0">
                <a:latin typeface="Times New Roman" panose="02020603050405020304" pitchFamily="18" charset="0"/>
              </a:rPr>
              <a:t>，电压滞后电流；</a:t>
            </a:r>
            <a:endParaRPr lang="zh-CN" altLang="en-US" b="1">
              <a:latin typeface="Times New Roman" panose="02020603050405020304" pitchFamily="18" charset="0"/>
            </a:endParaRPr>
          </a:p>
        </p:txBody>
      </p:sp>
      <p:sp>
        <p:nvSpPr>
          <p:cNvPr id="356359" name="文本框 356358"/>
          <p:cNvSpPr txBox="1"/>
          <p:nvPr/>
        </p:nvSpPr>
        <p:spPr>
          <a:xfrm>
            <a:off x="895350" y="1870075"/>
            <a:ext cx="7567613" cy="457200"/>
          </a:xfrm>
          <a:prstGeom prst="rect">
            <a:avLst/>
          </a:prstGeom>
          <a:noFill/>
          <a:ln w="9525">
            <a:noFill/>
          </a:ln>
        </p:spPr>
        <p:txBody>
          <a:bodyPr>
            <a:spAutoFit/>
          </a:bodyPr>
          <a:lstStyle/>
          <a:p>
            <a:pPr eaLnBrk="1" hangingPunct="1">
              <a:spcBef>
                <a:spcPct val="0"/>
              </a:spcBef>
            </a:pPr>
            <a:r>
              <a:rPr lang="en-US" altLang="zh-CN" b="1" i="1" err="1">
                <a:latin typeface="Symbol" panose="05050102010706020507" pitchFamily="18" charset="2"/>
              </a:rPr>
              <a:t>w</a:t>
            </a:r>
            <a:r>
              <a:rPr lang="en-US" altLang="zh-CN" b="1" i="1" err="1">
                <a:latin typeface="Times New Roman" panose="02020603050405020304" pitchFamily="18" charset="0"/>
              </a:rPr>
              <a:t>L</a:t>
            </a:r>
            <a:r>
              <a:rPr lang="en-US" altLang="zh-CN" b="1">
                <a:latin typeface="Times New Roman" panose="02020603050405020304" pitchFamily="18" charset="0"/>
              </a:rPr>
              <a:t>=1</a:t>
            </a:r>
            <a:r>
              <a:rPr lang="en-US" altLang="zh-CN" b="1" i="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C</a:t>
            </a:r>
            <a:r>
              <a:rPr lang="en-US" altLang="zh-CN" b="1">
                <a:latin typeface="Times New Roman" panose="02020603050405020304" pitchFamily="18" charset="0"/>
              </a:rPr>
              <a:t>   </a:t>
            </a:r>
            <a:r>
              <a:rPr lang="zh-CN" altLang="en-US" b="1">
                <a:latin typeface="Times New Roman" panose="02020603050405020304" pitchFamily="18" charset="0"/>
              </a:rPr>
              <a:t>，</a:t>
            </a:r>
            <a:r>
              <a:rPr lang="en-US" altLang="zh-CN" b="1" i="1">
                <a:latin typeface="Times New Roman" panose="02020603050405020304" pitchFamily="18" charset="0"/>
              </a:rPr>
              <a:t>X</a:t>
            </a:r>
            <a:r>
              <a:rPr lang="en-US" altLang="zh-CN" b="1" dirty="0">
                <a:latin typeface="Times New Roman" panose="02020603050405020304" pitchFamily="18" charset="0"/>
              </a:rPr>
              <a:t>=0</a:t>
            </a:r>
            <a:r>
              <a:rPr lang="zh-CN" altLang="en-US" b="1" dirty="0">
                <a:latin typeface="Times New Roman" panose="02020603050405020304" pitchFamily="18" charset="0"/>
              </a:rPr>
              <a:t>， 电路呈</a:t>
            </a:r>
            <a:r>
              <a:rPr lang="zh-CN" altLang="en-US" b="1" dirty="0">
                <a:solidFill>
                  <a:srgbClr val="FF33CC"/>
                </a:solidFill>
                <a:latin typeface="Times New Roman" panose="02020603050405020304" pitchFamily="18" charset="0"/>
              </a:rPr>
              <a:t>电阻性</a:t>
            </a:r>
            <a:r>
              <a:rPr lang="zh-CN" altLang="en-US" b="1" dirty="0">
                <a:latin typeface="Times New Roman" panose="02020603050405020304" pitchFamily="18" charset="0"/>
              </a:rPr>
              <a:t>，电压与电流同相。</a:t>
            </a:r>
            <a:endParaRPr lang="zh-CN" altLang="en-US" b="1">
              <a:latin typeface="Times New Roman" panose="02020603050405020304" pitchFamily="18" charset="0"/>
            </a:endParaRPr>
          </a:p>
        </p:txBody>
      </p:sp>
      <p:sp>
        <p:nvSpPr>
          <p:cNvPr id="356361" name="矩形 356360"/>
          <p:cNvSpPr/>
          <p:nvPr/>
        </p:nvSpPr>
        <p:spPr>
          <a:xfrm>
            <a:off x="0" y="2809875"/>
            <a:ext cx="9144000" cy="0"/>
          </a:xfrm>
          <a:prstGeom prst="rect">
            <a:avLst/>
          </a:prstGeom>
          <a:noFill/>
          <a:ln w="19050">
            <a:noFill/>
          </a:ln>
        </p:spPr>
        <p:txBody>
          <a:bodyPr/>
          <a:lstStyle/>
          <a:p>
            <a:endParaRPr lang="zh-CN" altLang="en-US"/>
          </a:p>
        </p:txBody>
      </p:sp>
      <p:graphicFrame>
        <p:nvGraphicFramePr>
          <p:cNvPr id="356360" name="对象 356359"/>
          <p:cNvGraphicFramePr/>
          <p:nvPr>
            <p:extLst>
              <p:ext uri="{D42A27DB-BD31-4B8C-83A1-F6EECF244321}">
                <p14:modId xmlns:p14="http://schemas.microsoft.com/office/powerpoint/2010/main" val="3295602754"/>
              </p:ext>
            </p:extLst>
          </p:nvPr>
        </p:nvGraphicFramePr>
        <p:xfrm>
          <a:off x="2095500" y="2798502"/>
          <a:ext cx="2476500" cy="2574925"/>
        </p:xfrm>
        <a:graphic>
          <a:graphicData uri="http://schemas.openxmlformats.org/presentationml/2006/ole">
            <mc:AlternateContent xmlns:mc="http://schemas.openxmlformats.org/markup-compatibility/2006">
              <mc:Choice xmlns:v="urn:schemas-microsoft-com:vml" Requires="v">
                <p:oleObj spid="_x0000_s46249" r:id="rId3" imgW="1186815" imgH="1229995" progId="Visio.Drawing.6">
                  <p:embed/>
                </p:oleObj>
              </mc:Choice>
              <mc:Fallback>
                <p:oleObj r:id="rId3" imgW="1186815" imgH="1229995" progId="Visio.Drawing.6">
                  <p:embed/>
                  <p:pic>
                    <p:nvPicPr>
                      <p:cNvPr id="0" name="图片 3401"/>
                      <p:cNvPicPr/>
                      <p:nvPr/>
                    </p:nvPicPr>
                    <p:blipFill>
                      <a:blip r:embed="rId4"/>
                      <a:stretch>
                        <a:fillRect/>
                      </a:stretch>
                    </p:blipFill>
                    <p:spPr>
                      <a:xfrm>
                        <a:off x="2095500" y="2798502"/>
                        <a:ext cx="2476500" cy="2574925"/>
                      </a:xfrm>
                      <a:prstGeom prst="rect">
                        <a:avLst/>
                      </a:prstGeom>
                      <a:noFill/>
                      <a:ln w="38100">
                        <a:noFill/>
                        <a:miter/>
                      </a:ln>
                    </p:spPr>
                  </p:pic>
                </p:oleObj>
              </mc:Fallback>
            </mc:AlternateContent>
          </a:graphicData>
        </a:graphic>
      </p:graphicFrame>
      <p:sp>
        <p:nvSpPr>
          <p:cNvPr id="356363" name="矩形 356362"/>
          <p:cNvSpPr/>
          <p:nvPr/>
        </p:nvSpPr>
        <p:spPr>
          <a:xfrm>
            <a:off x="0" y="2790825"/>
            <a:ext cx="9144000" cy="0"/>
          </a:xfrm>
          <a:prstGeom prst="rect">
            <a:avLst/>
          </a:prstGeom>
          <a:noFill/>
          <a:ln w="19050">
            <a:noFill/>
          </a:ln>
        </p:spPr>
        <p:txBody>
          <a:bodyPr/>
          <a:lstStyle/>
          <a:p>
            <a:endParaRPr lang="zh-CN" altLang="en-US"/>
          </a:p>
        </p:txBody>
      </p:sp>
      <p:graphicFrame>
        <p:nvGraphicFramePr>
          <p:cNvPr id="356362" name="对象 356361"/>
          <p:cNvGraphicFramePr/>
          <p:nvPr>
            <p:extLst>
              <p:ext uri="{D42A27DB-BD31-4B8C-83A1-F6EECF244321}">
                <p14:modId xmlns:p14="http://schemas.microsoft.com/office/powerpoint/2010/main" val="3968495812"/>
              </p:ext>
            </p:extLst>
          </p:nvPr>
        </p:nvGraphicFramePr>
        <p:xfrm>
          <a:off x="4679156" y="2584449"/>
          <a:ext cx="2932112" cy="2486025"/>
        </p:xfrm>
        <a:graphic>
          <a:graphicData uri="http://schemas.openxmlformats.org/presentationml/2006/ole">
            <mc:AlternateContent xmlns:mc="http://schemas.openxmlformats.org/markup-compatibility/2006">
              <mc:Choice xmlns:v="urn:schemas-microsoft-com:vml" Requires="v">
                <p:oleObj spid="_x0000_s46250" r:id="rId5" imgW="1284605" imgH="1099185" progId="Visio.Drawing.6">
                  <p:embed/>
                </p:oleObj>
              </mc:Choice>
              <mc:Fallback>
                <p:oleObj r:id="rId5" imgW="1284605" imgH="1099185" progId="Visio.Drawing.6">
                  <p:embed/>
                  <p:pic>
                    <p:nvPicPr>
                      <p:cNvPr id="0" name="图片 3404"/>
                      <p:cNvPicPr/>
                      <p:nvPr/>
                    </p:nvPicPr>
                    <p:blipFill>
                      <a:blip r:embed="rId6"/>
                      <a:stretch>
                        <a:fillRect/>
                      </a:stretch>
                    </p:blipFill>
                    <p:spPr>
                      <a:xfrm>
                        <a:off x="4679156" y="2584449"/>
                        <a:ext cx="2932112" cy="2486025"/>
                      </a:xfrm>
                      <a:prstGeom prst="rect">
                        <a:avLst/>
                      </a:prstGeom>
                      <a:noFill/>
                      <a:ln w="38100">
                        <a:noFill/>
                        <a:miter/>
                      </a:ln>
                    </p:spPr>
                  </p:pic>
                </p:oleObj>
              </mc:Fallback>
            </mc:AlternateContent>
          </a:graphicData>
        </a:graphic>
      </p:graphicFrame>
      <p:sp>
        <p:nvSpPr>
          <p:cNvPr id="356364" name="文本框 356363"/>
          <p:cNvSpPr txBox="1"/>
          <p:nvPr/>
        </p:nvSpPr>
        <p:spPr>
          <a:xfrm>
            <a:off x="461963" y="2790825"/>
            <a:ext cx="1633537"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向量图</a:t>
            </a:r>
          </a:p>
        </p:txBody>
      </p:sp>
      <p:sp>
        <p:nvSpPr>
          <p:cNvPr id="356366" name="矩形 356365"/>
          <p:cNvSpPr/>
          <p:nvPr/>
        </p:nvSpPr>
        <p:spPr>
          <a:xfrm>
            <a:off x="0" y="3281363"/>
            <a:ext cx="9144000" cy="0"/>
          </a:xfrm>
          <a:prstGeom prst="rect">
            <a:avLst/>
          </a:prstGeom>
          <a:noFill/>
          <a:ln w="19050">
            <a:noFill/>
          </a:ln>
        </p:spPr>
        <p:txBody>
          <a:bodyPr/>
          <a:lstStyle/>
          <a:p>
            <a:endParaRPr lang="zh-CN" altLang="en-US"/>
          </a:p>
        </p:txBody>
      </p:sp>
      <p:graphicFrame>
        <p:nvGraphicFramePr>
          <p:cNvPr id="356365" name="对象 356364"/>
          <p:cNvGraphicFramePr/>
          <p:nvPr>
            <p:extLst>
              <p:ext uri="{D42A27DB-BD31-4B8C-83A1-F6EECF244321}">
                <p14:modId xmlns:p14="http://schemas.microsoft.com/office/powerpoint/2010/main" val="1979417660"/>
              </p:ext>
            </p:extLst>
          </p:nvPr>
        </p:nvGraphicFramePr>
        <p:xfrm>
          <a:off x="5294313" y="5395913"/>
          <a:ext cx="3295650" cy="628650"/>
        </p:xfrm>
        <a:graphic>
          <a:graphicData uri="http://schemas.openxmlformats.org/presentationml/2006/ole">
            <mc:AlternateContent xmlns:mc="http://schemas.openxmlformats.org/markup-compatibility/2006">
              <mc:Choice xmlns:v="urn:schemas-microsoft-com:vml" Requires="v">
                <p:oleObj spid="_x0000_s46251" r:id="rId7" imgW="1422400" imgH="292100" progId="Equation.DSMT4">
                  <p:embed/>
                </p:oleObj>
              </mc:Choice>
              <mc:Fallback>
                <p:oleObj r:id="rId7" imgW="1422400" imgH="292100" progId="Equation.DSMT4">
                  <p:embed/>
                  <p:pic>
                    <p:nvPicPr>
                      <p:cNvPr id="0" name="图片 3402"/>
                      <p:cNvPicPr/>
                      <p:nvPr/>
                    </p:nvPicPr>
                    <p:blipFill>
                      <a:blip r:embed="rId8"/>
                      <a:stretch>
                        <a:fillRect/>
                      </a:stretch>
                    </p:blipFill>
                    <p:spPr>
                      <a:xfrm>
                        <a:off x="5294313" y="5395913"/>
                        <a:ext cx="3295650" cy="628650"/>
                      </a:xfrm>
                      <a:prstGeom prst="rect">
                        <a:avLst/>
                      </a:prstGeom>
                      <a:noFill/>
                      <a:ln w="38100">
                        <a:noFill/>
                        <a:miter/>
                      </a:ln>
                    </p:spPr>
                  </p:pic>
                </p:oleObj>
              </mc:Fallback>
            </mc:AlternateContent>
          </a:graphicData>
        </a:graphic>
      </p:graphicFrame>
      <p:sp>
        <p:nvSpPr>
          <p:cNvPr id="356367" name="矩形 356366"/>
          <p:cNvSpPr/>
          <p:nvPr/>
        </p:nvSpPr>
        <p:spPr>
          <a:xfrm>
            <a:off x="461963" y="5453063"/>
            <a:ext cx="4832350"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从图上可求出各电压有效值的关系 </a:t>
            </a:r>
          </a:p>
        </p:txBody>
      </p:sp>
      <p:sp>
        <p:nvSpPr>
          <p:cNvPr id="4" name="文本框 3">
            <a:extLst>
              <a:ext uri="{FF2B5EF4-FFF2-40B4-BE49-F238E27FC236}">
                <a16:creationId xmlns:a16="http://schemas.microsoft.com/office/drawing/2014/main" id="{622B1965-2ADE-48E8-933D-529D2D2EA068}"/>
              </a:ext>
            </a:extLst>
          </p:cNvPr>
          <p:cNvSpPr txBox="1"/>
          <p:nvPr/>
        </p:nvSpPr>
        <p:spPr>
          <a:xfrm>
            <a:off x="3009481" y="3538538"/>
            <a:ext cx="2391508" cy="369332"/>
          </a:xfrm>
          <a:prstGeom prst="rect">
            <a:avLst/>
          </a:prstGeom>
          <a:noFill/>
        </p:spPr>
        <p:txBody>
          <a:bodyPr wrap="square" rtlCol="0">
            <a:spAutoFit/>
          </a:bodyPr>
          <a:lstStyle/>
          <a:p>
            <a:r>
              <a:rPr lang="zh-CN" altLang="en-US" sz="1800" dirty="0">
                <a:solidFill>
                  <a:srgbClr val="FF0000"/>
                </a:solidFill>
              </a:rPr>
              <a:t>为便于比较，整理为</a:t>
            </a:r>
          </a:p>
        </p:txBody>
      </p:sp>
      <p:cxnSp>
        <p:nvCxnSpPr>
          <p:cNvPr id="6" name="直接箭头连接符 5">
            <a:extLst>
              <a:ext uri="{FF2B5EF4-FFF2-40B4-BE49-F238E27FC236}">
                <a16:creationId xmlns:a16="http://schemas.microsoft.com/office/drawing/2014/main" id="{361974B2-04B7-44FA-906C-5BEDDE912321}"/>
              </a:ext>
            </a:extLst>
          </p:cNvPr>
          <p:cNvCxnSpPr>
            <a:cxnSpLocks/>
          </p:cNvCxnSpPr>
          <p:nvPr/>
        </p:nvCxnSpPr>
        <p:spPr>
          <a:xfrm>
            <a:off x="5215096" y="3717572"/>
            <a:ext cx="7536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56357"/>
                                        </p:tgtEl>
                                        <p:attrNameLst>
                                          <p:attrName>style.visibility</p:attrName>
                                        </p:attrNameLst>
                                      </p:cBhvr>
                                      <p:to>
                                        <p:strVal val="visible"/>
                                      </p:to>
                                    </p:set>
                                    <p:animEffect transition="in" filter="slide(fromTop)">
                                      <p:cBhvr>
                                        <p:cTn id="13" dur="500"/>
                                        <p:tgtEl>
                                          <p:spTgt spid="35635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356358"/>
                                        </p:tgtEl>
                                        <p:attrNameLst>
                                          <p:attrName>style.visibility</p:attrName>
                                        </p:attrNameLst>
                                      </p:cBhvr>
                                      <p:to>
                                        <p:strVal val="visible"/>
                                      </p:to>
                                    </p:set>
                                    <p:animEffect transition="in" filter="slide(fromTop)">
                                      <p:cBhvr>
                                        <p:cTn id="18" dur="500"/>
                                        <p:tgtEl>
                                          <p:spTgt spid="35635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356359"/>
                                        </p:tgtEl>
                                        <p:attrNameLst>
                                          <p:attrName>style.visibility</p:attrName>
                                        </p:attrNameLst>
                                      </p:cBhvr>
                                      <p:to>
                                        <p:strVal val="visible"/>
                                      </p:to>
                                    </p:set>
                                    <p:animEffect transition="in" filter="slide(fromTop)">
                                      <p:cBhvr>
                                        <p:cTn id="23" dur="500"/>
                                        <p:tgtEl>
                                          <p:spTgt spid="35635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56364"/>
                                        </p:tgtEl>
                                        <p:attrNameLst>
                                          <p:attrName>style.visibility</p:attrName>
                                        </p:attrNameLst>
                                      </p:cBhvr>
                                      <p:to>
                                        <p:strVal val="visible"/>
                                      </p:to>
                                    </p:set>
                                    <p:anim calcmode="lin" valueType="num">
                                      <p:cBhvr additive="base">
                                        <p:cTn id="28" dur="500" fill="hold"/>
                                        <p:tgtEl>
                                          <p:spTgt spid="356364"/>
                                        </p:tgtEl>
                                        <p:attrNameLst>
                                          <p:attrName>ppt_x</p:attrName>
                                        </p:attrNameLst>
                                      </p:cBhvr>
                                      <p:tavLst>
                                        <p:tav tm="0">
                                          <p:val>
                                            <p:strVal val="0-#ppt_w/2"/>
                                          </p:val>
                                        </p:tav>
                                        <p:tav tm="100000">
                                          <p:val>
                                            <p:strVal val="#ppt_x"/>
                                          </p:val>
                                        </p:tav>
                                      </p:tavLst>
                                    </p:anim>
                                    <p:anim calcmode="lin" valueType="num">
                                      <p:cBhvr additive="base">
                                        <p:cTn id="29" dur="500" fill="hold"/>
                                        <p:tgtEl>
                                          <p:spTgt spid="35636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56360"/>
                                        </p:tgtEl>
                                        <p:attrNameLst>
                                          <p:attrName>style.visibility</p:attrName>
                                        </p:attrNameLst>
                                      </p:cBhvr>
                                      <p:to>
                                        <p:strVal val="visible"/>
                                      </p:to>
                                    </p:set>
                                    <p:animEffect transition="in" filter="blinds(horizontal)">
                                      <p:cBhvr>
                                        <p:cTn id="34" dur="500"/>
                                        <p:tgtEl>
                                          <p:spTgt spid="356360"/>
                                        </p:tgtEl>
                                      </p:cBhvr>
                                    </p:animEffect>
                                  </p:childTnLst>
                                </p:cTn>
                              </p:par>
                              <p:par>
                                <p:cTn id="35" presetID="3" presetClass="entr" presetSubtype="10" fill="hold" nodeType="withEffect">
                                  <p:stCondLst>
                                    <p:cond delay="0"/>
                                  </p:stCondLst>
                                  <p:childTnLst>
                                    <p:set>
                                      <p:cBhvr>
                                        <p:cTn id="36" dur="1" fill="hold">
                                          <p:stCondLst>
                                            <p:cond delay="0"/>
                                          </p:stCondLst>
                                        </p:cTn>
                                        <p:tgtEl>
                                          <p:spTgt spid="356362"/>
                                        </p:tgtEl>
                                        <p:attrNameLst>
                                          <p:attrName>style.visibility</p:attrName>
                                        </p:attrNameLst>
                                      </p:cBhvr>
                                      <p:to>
                                        <p:strVal val="visible"/>
                                      </p:to>
                                    </p:set>
                                    <p:animEffect transition="in" filter="blinds(horizontal)">
                                      <p:cBhvr>
                                        <p:cTn id="37" dur="500"/>
                                        <p:tgtEl>
                                          <p:spTgt spid="3563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6367"/>
                                        </p:tgtEl>
                                        <p:attrNameLst>
                                          <p:attrName>style.visibility</p:attrName>
                                        </p:attrNameLst>
                                      </p:cBhvr>
                                      <p:to>
                                        <p:strVal val="visible"/>
                                      </p:to>
                                    </p:set>
                                    <p:animEffect transition="in" filter="blinds(horizontal)">
                                      <p:cBhvr>
                                        <p:cTn id="42" dur="500"/>
                                        <p:tgtEl>
                                          <p:spTgt spid="356367"/>
                                        </p:tgtEl>
                                      </p:cBhvr>
                                    </p:animEffect>
                                  </p:childTnLst>
                                </p:cTn>
                              </p:par>
                              <p:par>
                                <p:cTn id="43" presetID="3" presetClass="entr" presetSubtype="10" fill="hold" nodeType="withEffect">
                                  <p:stCondLst>
                                    <p:cond delay="0"/>
                                  </p:stCondLst>
                                  <p:childTnLst>
                                    <p:set>
                                      <p:cBhvr>
                                        <p:cTn id="44" dur="1" fill="hold">
                                          <p:stCondLst>
                                            <p:cond delay="0"/>
                                          </p:stCondLst>
                                        </p:cTn>
                                        <p:tgtEl>
                                          <p:spTgt spid="356365"/>
                                        </p:tgtEl>
                                        <p:attrNameLst>
                                          <p:attrName>style.visibility</p:attrName>
                                        </p:attrNameLst>
                                      </p:cBhvr>
                                      <p:to>
                                        <p:strVal val="visible"/>
                                      </p:to>
                                    </p:set>
                                    <p:animEffect transition="in" filter="blinds(horizontal)">
                                      <p:cBhvr>
                                        <p:cTn id="45" dur="500"/>
                                        <p:tgtEl>
                                          <p:spTgt spid="356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p:bldP spid="356357" grpId="0"/>
      <p:bldP spid="356358" grpId="0"/>
      <p:bldP spid="356359" grpId="0"/>
      <p:bldP spid="356364" grpId="0"/>
      <p:bldP spid="35636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矩形 357379"/>
          <p:cNvSpPr/>
          <p:nvPr/>
        </p:nvSpPr>
        <p:spPr>
          <a:xfrm>
            <a:off x="522288" y="673100"/>
            <a:ext cx="1958975" cy="457200"/>
          </a:xfrm>
          <a:prstGeom prst="rect">
            <a:avLst/>
          </a:prstGeom>
          <a:noFill/>
          <a:ln w="19050">
            <a:noFill/>
          </a:ln>
        </p:spPr>
        <p:txBody>
          <a:bodyPr>
            <a:spAutoFit/>
          </a:bodyPr>
          <a:lstStyle/>
          <a:p>
            <a:r>
              <a:rPr lang="zh-CN" altLang="en-US" b="1" dirty="0">
                <a:solidFill>
                  <a:srgbClr val="FF0000"/>
                </a:solidFill>
                <a:latin typeface="Times New Roman" panose="02020603050405020304" pitchFamily="18" charset="0"/>
              </a:rPr>
              <a:t>二、并联</a:t>
            </a:r>
            <a:endParaRPr lang="zh-CN" altLang="en-US" b="1">
              <a:solidFill>
                <a:srgbClr val="FF0000"/>
              </a:solidFill>
              <a:latin typeface="Times New Roman" panose="02020603050405020304" pitchFamily="18" charset="0"/>
            </a:endParaRPr>
          </a:p>
        </p:txBody>
      </p:sp>
      <p:sp>
        <p:nvSpPr>
          <p:cNvPr id="357381" name="文本框 357380"/>
          <p:cNvSpPr txBox="1"/>
          <p:nvPr/>
        </p:nvSpPr>
        <p:spPr>
          <a:xfrm>
            <a:off x="514350" y="2286000"/>
            <a:ext cx="2833688"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同直流电路相似：</a:t>
            </a:r>
            <a:endParaRPr lang="zh-CN" altLang="en-US" b="1">
              <a:latin typeface="Times New Roman" panose="02020603050405020304" pitchFamily="18" charset="0"/>
            </a:endParaRPr>
          </a:p>
        </p:txBody>
      </p:sp>
      <p:sp>
        <p:nvSpPr>
          <p:cNvPr id="357382" name="文本框 357381"/>
          <p:cNvSpPr txBox="1"/>
          <p:nvPr/>
        </p:nvSpPr>
        <p:spPr>
          <a:xfrm>
            <a:off x="741363" y="1320800"/>
            <a:ext cx="2606675" cy="457200"/>
          </a:xfrm>
          <a:prstGeom prst="rect">
            <a:avLst/>
          </a:prstGeom>
          <a:noFill/>
          <a:ln w="9525">
            <a:noFill/>
          </a:ln>
        </p:spPr>
        <p:txBody>
          <a:bodyPr>
            <a:spAutoFit/>
          </a:bodyPr>
          <a:lstStyle/>
          <a:p>
            <a:pPr eaLnBrk="1" hangingPunct="1">
              <a:spcBef>
                <a:spcPct val="0"/>
              </a:spcBef>
            </a:pPr>
            <a:r>
              <a:rPr lang="en-US" altLang="zh-CN" b="1" dirty="0">
                <a:latin typeface="Times New Roman" panose="02020603050405020304" pitchFamily="18" charset="0"/>
              </a:rPr>
              <a:t>1</a:t>
            </a:r>
            <a:r>
              <a:rPr lang="zh-CN" altLang="en-US" b="1" dirty="0">
                <a:latin typeface="Times New Roman" panose="02020603050405020304" pitchFamily="18" charset="0"/>
              </a:rPr>
              <a:t>、阻抗并联</a:t>
            </a:r>
            <a:endParaRPr lang="zh-CN" altLang="en-US" b="1">
              <a:latin typeface="Times New Roman" panose="02020603050405020304" pitchFamily="18" charset="0"/>
            </a:endParaRPr>
          </a:p>
        </p:txBody>
      </p:sp>
      <p:grpSp>
        <p:nvGrpSpPr>
          <p:cNvPr id="357383" name="组合 357382"/>
          <p:cNvGrpSpPr/>
          <p:nvPr/>
        </p:nvGrpSpPr>
        <p:grpSpPr>
          <a:xfrm>
            <a:off x="3778250" y="1930400"/>
            <a:ext cx="3581400" cy="1828800"/>
            <a:chOff x="2592" y="720"/>
            <a:chExt cx="2256" cy="1152"/>
          </a:xfrm>
        </p:grpSpPr>
        <p:graphicFrame>
          <p:nvGraphicFramePr>
            <p:cNvPr id="357384" name="对象 357383"/>
            <p:cNvGraphicFramePr/>
            <p:nvPr/>
          </p:nvGraphicFramePr>
          <p:xfrm>
            <a:off x="3408" y="720"/>
            <a:ext cx="164" cy="311"/>
          </p:xfrm>
          <a:graphic>
            <a:graphicData uri="http://schemas.openxmlformats.org/presentationml/2006/ole">
              <mc:AlternateContent xmlns:mc="http://schemas.openxmlformats.org/markup-compatibility/2006">
                <mc:Choice xmlns:v="urn:schemas-microsoft-com:vml" Requires="v">
                  <p:oleObj spid="_x0000_s47380" r:id="rId3" imgW="139700" imgH="266065" progId="Equation.3">
                    <p:embed/>
                  </p:oleObj>
                </mc:Choice>
                <mc:Fallback>
                  <p:oleObj r:id="rId3" imgW="139700" imgH="266065" progId="Equation.3">
                    <p:embed/>
                    <p:pic>
                      <p:nvPicPr>
                        <p:cNvPr id="0" name="图片 3406"/>
                        <p:cNvPicPr/>
                        <p:nvPr/>
                      </p:nvPicPr>
                      <p:blipFill>
                        <a:blip r:embed="rId4"/>
                        <a:stretch>
                          <a:fillRect/>
                        </a:stretch>
                      </p:blipFill>
                      <p:spPr>
                        <a:xfrm>
                          <a:off x="3408" y="720"/>
                          <a:ext cx="164" cy="311"/>
                        </a:xfrm>
                        <a:prstGeom prst="rect">
                          <a:avLst/>
                        </a:prstGeom>
                        <a:noFill/>
                        <a:ln w="38100">
                          <a:noFill/>
                          <a:miter/>
                        </a:ln>
                      </p:spPr>
                    </p:pic>
                  </p:oleObj>
                </mc:Fallback>
              </mc:AlternateContent>
            </a:graphicData>
          </a:graphic>
        </p:graphicFrame>
        <p:grpSp>
          <p:nvGrpSpPr>
            <p:cNvPr id="357385" name="组合 357384"/>
            <p:cNvGrpSpPr/>
            <p:nvPr/>
          </p:nvGrpSpPr>
          <p:grpSpPr>
            <a:xfrm>
              <a:off x="2592" y="1048"/>
              <a:ext cx="2256" cy="824"/>
              <a:chOff x="2592" y="1048"/>
              <a:chExt cx="2256" cy="824"/>
            </a:xfrm>
          </p:grpSpPr>
          <p:sp>
            <p:nvSpPr>
              <p:cNvPr id="357386" name="任意多边形 357385"/>
              <p:cNvSpPr/>
              <p:nvPr/>
            </p:nvSpPr>
            <p:spPr>
              <a:xfrm>
                <a:off x="3252" y="1116"/>
                <a:ext cx="1218" cy="1"/>
              </a:xfrm>
              <a:custGeom>
                <a:avLst/>
                <a:gdLst/>
                <a:ahLst/>
                <a:cxnLst/>
                <a:rect l="0" t="0" r="0" b="0"/>
                <a:pathLst>
                  <a:path w="1218" h="1">
                    <a:moveTo>
                      <a:pt x="0" y="0"/>
                    </a:moveTo>
                    <a:lnTo>
                      <a:pt x="1218"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57387" name="任意多边形 357386"/>
              <p:cNvSpPr/>
              <p:nvPr/>
            </p:nvSpPr>
            <p:spPr>
              <a:xfrm>
                <a:off x="3240" y="1836"/>
                <a:ext cx="1230" cy="1"/>
              </a:xfrm>
              <a:custGeom>
                <a:avLst/>
                <a:gdLst/>
                <a:ahLst/>
                <a:cxnLst/>
                <a:rect l="0" t="0" r="0" b="0"/>
                <a:pathLst>
                  <a:path w="1230" h="1">
                    <a:moveTo>
                      <a:pt x="0" y="0"/>
                    </a:moveTo>
                    <a:lnTo>
                      <a:pt x="123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57388" name="直接连接符 357387"/>
              <p:cNvSpPr/>
              <p:nvPr/>
            </p:nvSpPr>
            <p:spPr>
              <a:xfrm flipV="1">
                <a:off x="4464" y="1116"/>
                <a:ext cx="0" cy="720"/>
              </a:xfrm>
              <a:prstGeom prst="line">
                <a:avLst/>
              </a:prstGeom>
              <a:ln w="19050" cap="flat" cmpd="sng">
                <a:solidFill>
                  <a:schemeClr val="tx1"/>
                </a:solidFill>
                <a:prstDash val="solid"/>
                <a:headEnd type="none" w="med" len="med"/>
                <a:tailEnd type="none" w="med" len="med"/>
              </a:ln>
            </p:spPr>
          </p:sp>
          <p:sp>
            <p:nvSpPr>
              <p:cNvPr id="357389" name="直接连接符 357388"/>
              <p:cNvSpPr/>
              <p:nvPr/>
            </p:nvSpPr>
            <p:spPr>
              <a:xfrm>
                <a:off x="3840" y="1116"/>
                <a:ext cx="0" cy="720"/>
              </a:xfrm>
              <a:prstGeom prst="line">
                <a:avLst/>
              </a:prstGeom>
              <a:ln w="19050" cap="flat" cmpd="sng">
                <a:solidFill>
                  <a:schemeClr val="tx1"/>
                </a:solidFill>
                <a:prstDash val="solid"/>
                <a:headEnd type="oval" w="med" len="med"/>
                <a:tailEnd type="oval" w="med" len="med"/>
              </a:ln>
            </p:spPr>
          </p:sp>
          <p:sp>
            <p:nvSpPr>
              <p:cNvPr id="357390" name="右箭头 357389"/>
              <p:cNvSpPr/>
              <p:nvPr/>
            </p:nvSpPr>
            <p:spPr>
              <a:xfrm>
                <a:off x="2832" y="1392"/>
                <a:ext cx="288" cy="192"/>
              </a:xfrm>
              <a:prstGeom prst="rightArrow">
                <a:avLst>
                  <a:gd name="adj1" fmla="val 50000"/>
                  <a:gd name="adj2" fmla="val 375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357391" name="文本框 357390"/>
              <p:cNvSpPr txBox="1"/>
              <p:nvPr/>
            </p:nvSpPr>
            <p:spPr>
              <a:xfrm>
                <a:off x="2592" y="1344"/>
                <a:ext cx="23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Y</a:t>
                </a:r>
              </a:p>
            </p:txBody>
          </p:sp>
          <p:sp>
            <p:nvSpPr>
              <p:cNvPr id="357392" name="椭圆 357391"/>
              <p:cNvSpPr/>
              <p:nvPr/>
            </p:nvSpPr>
            <p:spPr>
              <a:xfrm>
                <a:off x="3196" y="108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357393" name="椭圆 357392"/>
              <p:cNvSpPr/>
              <p:nvPr/>
            </p:nvSpPr>
            <p:spPr>
              <a:xfrm>
                <a:off x="3196" y="180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357394" name="椭圆 357393"/>
              <p:cNvSpPr/>
              <p:nvPr/>
            </p:nvSpPr>
            <p:spPr>
              <a:xfrm>
                <a:off x="3196" y="108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357395" name="文本框 357394"/>
              <p:cNvSpPr txBox="1"/>
              <p:nvPr/>
            </p:nvSpPr>
            <p:spPr>
              <a:xfrm>
                <a:off x="3120" y="1104"/>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357396" name="文本框 357395"/>
              <p:cNvSpPr txBox="1"/>
              <p:nvPr/>
            </p:nvSpPr>
            <p:spPr>
              <a:xfrm>
                <a:off x="3120" y="1584"/>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aphicFrame>
            <p:nvGraphicFramePr>
              <p:cNvPr id="357397" name="对象 357396"/>
              <p:cNvGraphicFramePr/>
              <p:nvPr/>
            </p:nvGraphicFramePr>
            <p:xfrm>
              <a:off x="3120" y="1304"/>
              <a:ext cx="192" cy="328"/>
            </p:xfrm>
            <a:graphic>
              <a:graphicData uri="http://schemas.openxmlformats.org/presentationml/2006/ole">
                <mc:AlternateContent xmlns:mc="http://schemas.openxmlformats.org/markup-compatibility/2006">
                  <mc:Choice xmlns:v="urn:schemas-microsoft-com:vml" Requires="v">
                    <p:oleObj spid="_x0000_s47381" r:id="rId5" imgW="165100" imgH="278765" progId="Equation.3">
                      <p:embed/>
                    </p:oleObj>
                  </mc:Choice>
                  <mc:Fallback>
                    <p:oleObj r:id="rId5" imgW="165100" imgH="278765" progId="Equation.3">
                      <p:embed/>
                      <p:pic>
                        <p:nvPicPr>
                          <p:cNvPr id="0" name="图片 3410"/>
                          <p:cNvPicPr/>
                          <p:nvPr/>
                        </p:nvPicPr>
                        <p:blipFill>
                          <a:blip r:embed="rId6"/>
                          <a:stretch>
                            <a:fillRect/>
                          </a:stretch>
                        </p:blipFill>
                        <p:spPr>
                          <a:xfrm>
                            <a:off x="3120" y="1304"/>
                            <a:ext cx="192" cy="328"/>
                          </a:xfrm>
                          <a:prstGeom prst="rect">
                            <a:avLst/>
                          </a:prstGeom>
                          <a:noFill/>
                          <a:ln w="38100">
                            <a:noFill/>
                            <a:miter/>
                          </a:ln>
                        </p:spPr>
                      </p:pic>
                    </p:oleObj>
                  </mc:Fallback>
                </mc:AlternateContent>
              </a:graphicData>
            </a:graphic>
          </p:graphicFrame>
          <p:sp>
            <p:nvSpPr>
              <p:cNvPr id="357398" name="直接连接符 357397"/>
              <p:cNvSpPr/>
              <p:nvPr/>
            </p:nvSpPr>
            <p:spPr>
              <a:xfrm>
                <a:off x="3394" y="1048"/>
                <a:ext cx="240" cy="0"/>
              </a:xfrm>
              <a:prstGeom prst="line">
                <a:avLst/>
              </a:prstGeom>
              <a:ln w="19050" cap="flat" cmpd="sng">
                <a:solidFill>
                  <a:srgbClr val="000000"/>
                </a:solidFill>
                <a:prstDash val="solid"/>
                <a:headEnd type="none" w="med" len="med"/>
                <a:tailEnd type="stealth" w="sm" len="med"/>
              </a:ln>
            </p:spPr>
          </p:sp>
          <p:sp>
            <p:nvSpPr>
              <p:cNvPr id="357399" name="矩形 357398"/>
              <p:cNvSpPr/>
              <p:nvPr/>
            </p:nvSpPr>
            <p:spPr>
              <a:xfrm rot="5400000">
                <a:off x="3701" y="1397"/>
                <a:ext cx="272" cy="10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57400" name="矩形 357399"/>
              <p:cNvSpPr/>
              <p:nvPr/>
            </p:nvSpPr>
            <p:spPr>
              <a:xfrm rot="5400000">
                <a:off x="4331" y="1429"/>
                <a:ext cx="272" cy="10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57401" name="文本框 357400"/>
              <p:cNvSpPr txBox="1"/>
              <p:nvPr/>
            </p:nvSpPr>
            <p:spPr>
              <a:xfrm>
                <a:off x="3495" y="1296"/>
                <a:ext cx="297"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Y</a:t>
                </a:r>
                <a:r>
                  <a:rPr lang="en-US" altLang="zh-CN" b="1" baseline="-25000">
                    <a:latin typeface="Times New Roman" panose="02020603050405020304" pitchFamily="18" charset="0"/>
                  </a:rPr>
                  <a:t>1</a:t>
                </a:r>
                <a:endParaRPr lang="en-US" altLang="zh-CN" b="1" i="1">
                  <a:latin typeface="Times New Roman" panose="02020603050405020304" pitchFamily="18" charset="0"/>
                </a:endParaRPr>
              </a:p>
            </p:txBody>
          </p:sp>
          <p:sp>
            <p:nvSpPr>
              <p:cNvPr id="357402" name="文本框 357401"/>
              <p:cNvSpPr txBox="1"/>
              <p:nvPr/>
            </p:nvSpPr>
            <p:spPr>
              <a:xfrm>
                <a:off x="4128" y="1344"/>
                <a:ext cx="297"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Y</a:t>
                </a:r>
                <a:r>
                  <a:rPr lang="en-US" altLang="zh-CN" b="1" baseline="-25000">
                    <a:latin typeface="Times New Roman" panose="02020603050405020304" pitchFamily="18" charset="0"/>
                  </a:rPr>
                  <a:t>2</a:t>
                </a:r>
                <a:endParaRPr lang="en-US" altLang="zh-CN" b="1" i="1">
                  <a:latin typeface="Times New Roman" panose="02020603050405020304" pitchFamily="18" charset="0"/>
                </a:endParaRPr>
              </a:p>
            </p:txBody>
          </p:sp>
          <p:sp>
            <p:nvSpPr>
              <p:cNvPr id="357403" name="直接连接符 357402"/>
              <p:cNvSpPr/>
              <p:nvPr/>
            </p:nvSpPr>
            <p:spPr>
              <a:xfrm rot="5400000">
                <a:off x="3864" y="1272"/>
                <a:ext cx="240" cy="0"/>
              </a:xfrm>
              <a:prstGeom prst="line">
                <a:avLst/>
              </a:prstGeom>
              <a:ln w="19050" cap="flat" cmpd="sng">
                <a:solidFill>
                  <a:srgbClr val="000000"/>
                </a:solidFill>
                <a:prstDash val="solid"/>
                <a:headEnd type="none" w="med" len="med"/>
                <a:tailEnd type="stealth" w="sm" len="med"/>
              </a:ln>
            </p:spPr>
          </p:sp>
          <p:graphicFrame>
            <p:nvGraphicFramePr>
              <p:cNvPr id="357404" name="对象 357403"/>
              <p:cNvGraphicFramePr/>
              <p:nvPr/>
            </p:nvGraphicFramePr>
            <p:xfrm>
              <a:off x="3998" y="1056"/>
              <a:ext cx="224" cy="328"/>
            </p:xfrm>
            <a:graphic>
              <a:graphicData uri="http://schemas.openxmlformats.org/presentationml/2006/ole">
                <mc:AlternateContent xmlns:mc="http://schemas.openxmlformats.org/markup-compatibility/2006">
                  <mc:Choice xmlns:v="urn:schemas-microsoft-com:vml" Requires="v">
                    <p:oleObj spid="_x0000_s47382" r:id="rId7" imgW="190500" imgH="279400" progId="Equation.3">
                      <p:embed/>
                    </p:oleObj>
                  </mc:Choice>
                  <mc:Fallback>
                    <p:oleObj r:id="rId7" imgW="190500" imgH="279400" progId="Equation.3">
                      <p:embed/>
                      <p:pic>
                        <p:nvPicPr>
                          <p:cNvPr id="0" name="图片 3409"/>
                          <p:cNvPicPr/>
                          <p:nvPr/>
                        </p:nvPicPr>
                        <p:blipFill>
                          <a:blip r:embed="rId8"/>
                          <a:stretch>
                            <a:fillRect/>
                          </a:stretch>
                        </p:blipFill>
                        <p:spPr>
                          <a:xfrm>
                            <a:off x="3998" y="1056"/>
                            <a:ext cx="224" cy="328"/>
                          </a:xfrm>
                          <a:prstGeom prst="rect">
                            <a:avLst/>
                          </a:prstGeom>
                          <a:noFill/>
                          <a:ln w="38100">
                            <a:noFill/>
                            <a:miter/>
                          </a:ln>
                        </p:spPr>
                      </p:pic>
                    </p:oleObj>
                  </mc:Fallback>
                </mc:AlternateContent>
              </a:graphicData>
            </a:graphic>
          </p:graphicFrame>
          <p:sp>
            <p:nvSpPr>
              <p:cNvPr id="357405" name="直接连接符 357404"/>
              <p:cNvSpPr/>
              <p:nvPr/>
            </p:nvSpPr>
            <p:spPr>
              <a:xfrm rot="5400000">
                <a:off x="4490" y="1272"/>
                <a:ext cx="240" cy="0"/>
              </a:xfrm>
              <a:prstGeom prst="line">
                <a:avLst/>
              </a:prstGeom>
              <a:ln w="19050" cap="flat" cmpd="sng">
                <a:solidFill>
                  <a:srgbClr val="000000"/>
                </a:solidFill>
                <a:prstDash val="solid"/>
                <a:headEnd type="none" w="med" len="med"/>
                <a:tailEnd type="stealth" w="sm" len="med"/>
              </a:ln>
            </p:spPr>
          </p:sp>
          <p:graphicFrame>
            <p:nvGraphicFramePr>
              <p:cNvPr id="357406" name="对象 357405"/>
              <p:cNvGraphicFramePr/>
              <p:nvPr/>
            </p:nvGraphicFramePr>
            <p:xfrm>
              <a:off x="4624" y="1056"/>
              <a:ext cx="224" cy="328"/>
            </p:xfrm>
            <a:graphic>
              <a:graphicData uri="http://schemas.openxmlformats.org/presentationml/2006/ole">
                <mc:AlternateContent xmlns:mc="http://schemas.openxmlformats.org/markup-compatibility/2006">
                  <mc:Choice xmlns:v="urn:schemas-microsoft-com:vml" Requires="v">
                    <p:oleObj spid="_x0000_s47383" r:id="rId9" imgW="190500" imgH="279400" progId="Equation.3">
                      <p:embed/>
                    </p:oleObj>
                  </mc:Choice>
                  <mc:Fallback>
                    <p:oleObj r:id="rId9" imgW="190500" imgH="279400" progId="Equation.3">
                      <p:embed/>
                      <p:pic>
                        <p:nvPicPr>
                          <p:cNvPr id="0" name="图片 3407"/>
                          <p:cNvPicPr/>
                          <p:nvPr/>
                        </p:nvPicPr>
                        <p:blipFill>
                          <a:blip r:embed="rId10"/>
                          <a:stretch>
                            <a:fillRect/>
                          </a:stretch>
                        </p:blipFill>
                        <p:spPr>
                          <a:xfrm>
                            <a:off x="4624" y="1056"/>
                            <a:ext cx="224" cy="328"/>
                          </a:xfrm>
                          <a:prstGeom prst="rect">
                            <a:avLst/>
                          </a:prstGeom>
                          <a:noFill/>
                          <a:ln w="38100">
                            <a:noFill/>
                            <a:miter/>
                          </a:ln>
                        </p:spPr>
                      </p:pic>
                    </p:oleObj>
                  </mc:Fallback>
                </mc:AlternateContent>
              </a:graphicData>
            </a:graphic>
          </p:graphicFrame>
        </p:grpSp>
      </p:grpSp>
      <p:graphicFrame>
        <p:nvGraphicFramePr>
          <p:cNvPr id="357407" name="对象 357406"/>
          <p:cNvGraphicFramePr/>
          <p:nvPr/>
        </p:nvGraphicFramePr>
        <p:xfrm>
          <a:off x="1557338" y="4730750"/>
          <a:ext cx="5430837" cy="914400"/>
        </p:xfrm>
        <a:graphic>
          <a:graphicData uri="http://schemas.openxmlformats.org/presentationml/2006/ole">
            <mc:AlternateContent xmlns:mc="http://schemas.openxmlformats.org/markup-compatibility/2006">
              <mc:Choice xmlns:v="urn:schemas-microsoft-com:vml" Requires="v">
                <p:oleObj spid="_x0000_s47384" r:id="rId11" imgW="3693795" imgH="622300" progId="Equation.DSMT4">
                  <p:embed/>
                </p:oleObj>
              </mc:Choice>
              <mc:Fallback>
                <p:oleObj r:id="rId11" imgW="3693795" imgH="622300" progId="Equation.DSMT4">
                  <p:embed/>
                  <p:pic>
                    <p:nvPicPr>
                      <p:cNvPr id="0" name="图片 3408"/>
                      <p:cNvPicPr/>
                      <p:nvPr/>
                    </p:nvPicPr>
                    <p:blipFill>
                      <a:blip r:embed="rId12"/>
                      <a:stretch>
                        <a:fillRect/>
                      </a:stretch>
                    </p:blipFill>
                    <p:spPr>
                      <a:xfrm>
                        <a:off x="1557338" y="4730750"/>
                        <a:ext cx="5430837" cy="9144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382"/>
                                        </p:tgtEl>
                                        <p:attrNameLst>
                                          <p:attrName>style.visibility</p:attrName>
                                        </p:attrNameLst>
                                      </p:cBhvr>
                                      <p:to>
                                        <p:strVal val="visible"/>
                                      </p:to>
                                    </p:set>
                                    <p:anim calcmode="lin" valueType="num">
                                      <p:cBhvr additive="base">
                                        <p:cTn id="7" dur="500" fill="hold"/>
                                        <p:tgtEl>
                                          <p:spTgt spid="357382"/>
                                        </p:tgtEl>
                                        <p:attrNameLst>
                                          <p:attrName>ppt_x</p:attrName>
                                        </p:attrNameLst>
                                      </p:cBhvr>
                                      <p:tavLst>
                                        <p:tav tm="0">
                                          <p:val>
                                            <p:strVal val="0-#ppt_w/2"/>
                                          </p:val>
                                        </p:tav>
                                        <p:tav tm="100000">
                                          <p:val>
                                            <p:strVal val="#ppt_x"/>
                                          </p:val>
                                        </p:tav>
                                      </p:tavLst>
                                    </p:anim>
                                    <p:anim calcmode="lin" valueType="num">
                                      <p:cBhvr additive="base">
                                        <p:cTn id="8" dur="500" fill="hold"/>
                                        <p:tgtEl>
                                          <p:spTgt spid="3573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57383"/>
                                        </p:tgtEl>
                                        <p:attrNameLst>
                                          <p:attrName>style.visibility</p:attrName>
                                        </p:attrNameLst>
                                      </p:cBhvr>
                                      <p:to>
                                        <p:strVal val="visible"/>
                                      </p:to>
                                    </p:set>
                                    <p:anim calcmode="lin" valueType="num">
                                      <p:cBhvr>
                                        <p:cTn id="13" dur="500" fill="hold"/>
                                        <p:tgtEl>
                                          <p:spTgt spid="357383"/>
                                        </p:tgtEl>
                                        <p:attrNameLst>
                                          <p:attrName>ppt_w</p:attrName>
                                        </p:attrNameLst>
                                      </p:cBhvr>
                                      <p:tavLst>
                                        <p:tav tm="0">
                                          <p:val>
                                            <p:fltVal val="0"/>
                                          </p:val>
                                        </p:tav>
                                        <p:tav tm="100000">
                                          <p:val>
                                            <p:strVal val="#ppt_w"/>
                                          </p:val>
                                        </p:tav>
                                      </p:tavLst>
                                    </p:anim>
                                    <p:anim calcmode="lin" valueType="num">
                                      <p:cBhvr>
                                        <p:cTn id="14" dur="500" fill="hold"/>
                                        <p:tgtEl>
                                          <p:spTgt spid="35738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7381"/>
                                        </p:tgtEl>
                                        <p:attrNameLst>
                                          <p:attrName>style.visibility</p:attrName>
                                        </p:attrNameLst>
                                      </p:cBhvr>
                                      <p:to>
                                        <p:strVal val="visible"/>
                                      </p:to>
                                    </p:set>
                                    <p:anim calcmode="lin" valueType="num">
                                      <p:cBhvr additive="base">
                                        <p:cTn id="19" dur="500" fill="hold"/>
                                        <p:tgtEl>
                                          <p:spTgt spid="357381"/>
                                        </p:tgtEl>
                                        <p:attrNameLst>
                                          <p:attrName>ppt_x</p:attrName>
                                        </p:attrNameLst>
                                      </p:cBhvr>
                                      <p:tavLst>
                                        <p:tav tm="0">
                                          <p:val>
                                            <p:strVal val="0-#ppt_w/2"/>
                                          </p:val>
                                        </p:tav>
                                        <p:tav tm="100000">
                                          <p:val>
                                            <p:strVal val="#ppt_x"/>
                                          </p:val>
                                        </p:tav>
                                      </p:tavLst>
                                    </p:anim>
                                    <p:anim calcmode="lin" valueType="num">
                                      <p:cBhvr additive="base">
                                        <p:cTn id="20" dur="500" fill="hold"/>
                                        <p:tgtEl>
                                          <p:spTgt spid="3573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7407"/>
                                        </p:tgtEl>
                                        <p:attrNameLst>
                                          <p:attrName>style.visibility</p:attrName>
                                        </p:attrNameLst>
                                      </p:cBhvr>
                                      <p:to>
                                        <p:strVal val="visible"/>
                                      </p:to>
                                    </p:set>
                                    <p:anim calcmode="lin" valueType="num">
                                      <p:cBhvr additive="base">
                                        <p:cTn id="25" dur="500" fill="hold"/>
                                        <p:tgtEl>
                                          <p:spTgt spid="357407"/>
                                        </p:tgtEl>
                                        <p:attrNameLst>
                                          <p:attrName>ppt_x</p:attrName>
                                        </p:attrNameLst>
                                      </p:cBhvr>
                                      <p:tavLst>
                                        <p:tav tm="0">
                                          <p:val>
                                            <p:strVal val="0-#ppt_w/2"/>
                                          </p:val>
                                        </p:tav>
                                        <p:tav tm="100000">
                                          <p:val>
                                            <p:strVal val="#ppt_x"/>
                                          </p:val>
                                        </p:tav>
                                      </p:tavLst>
                                    </p:anim>
                                    <p:anim calcmode="lin" valueType="num">
                                      <p:cBhvr additive="base">
                                        <p:cTn id="26" dur="500" fill="hold"/>
                                        <p:tgtEl>
                                          <p:spTgt spid="3574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2932" name="组合 252931"/>
          <p:cNvGrpSpPr/>
          <p:nvPr/>
        </p:nvGrpSpPr>
        <p:grpSpPr>
          <a:xfrm>
            <a:off x="1143000" y="3295650"/>
            <a:ext cx="3505200" cy="2895600"/>
            <a:chOff x="816" y="1968"/>
            <a:chExt cx="2208" cy="1824"/>
          </a:xfrm>
        </p:grpSpPr>
        <p:grpSp>
          <p:nvGrpSpPr>
            <p:cNvPr id="252933" name="组合 252932"/>
            <p:cNvGrpSpPr/>
            <p:nvPr/>
          </p:nvGrpSpPr>
          <p:grpSpPr>
            <a:xfrm>
              <a:off x="1073" y="2582"/>
              <a:ext cx="1528" cy="773"/>
              <a:chOff x="1337" y="2582"/>
              <a:chExt cx="1528" cy="773"/>
            </a:xfrm>
          </p:grpSpPr>
          <p:sp>
            <p:nvSpPr>
              <p:cNvPr id="252934" name="任意多边形 252933"/>
              <p:cNvSpPr/>
              <p:nvPr/>
            </p:nvSpPr>
            <p:spPr>
              <a:xfrm>
                <a:off x="1337" y="2695"/>
                <a:ext cx="118" cy="274"/>
              </a:xfrm>
              <a:custGeom>
                <a:avLst/>
                <a:gdLst/>
                <a:ahLst/>
                <a:cxnLst/>
                <a:rect l="0" t="0" r="0" b="0"/>
                <a:pathLst>
                  <a:path w="118" h="274">
                    <a:moveTo>
                      <a:pt x="0" y="274"/>
                    </a:moveTo>
                    <a:lnTo>
                      <a:pt x="13" y="240"/>
                    </a:lnTo>
                    <a:lnTo>
                      <a:pt x="29" y="200"/>
                    </a:lnTo>
                    <a:lnTo>
                      <a:pt x="59" y="127"/>
                    </a:lnTo>
                    <a:lnTo>
                      <a:pt x="75" y="90"/>
                    </a:lnTo>
                    <a:lnTo>
                      <a:pt x="89" y="56"/>
                    </a:lnTo>
                    <a:lnTo>
                      <a:pt x="105" y="27"/>
                    </a:lnTo>
                    <a:lnTo>
                      <a:pt x="118"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35" name="任意多边形 252934"/>
              <p:cNvSpPr/>
              <p:nvPr/>
            </p:nvSpPr>
            <p:spPr>
              <a:xfrm>
                <a:off x="1455" y="2582"/>
                <a:ext cx="116" cy="113"/>
              </a:xfrm>
              <a:custGeom>
                <a:avLst/>
                <a:gdLst/>
                <a:ahLst/>
                <a:cxnLst/>
                <a:rect l="0" t="0" r="0" b="0"/>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36" name="任意多边形 252935"/>
              <p:cNvSpPr/>
              <p:nvPr/>
            </p:nvSpPr>
            <p:spPr>
              <a:xfrm>
                <a:off x="1571" y="2582"/>
                <a:ext cx="119" cy="113"/>
              </a:xfrm>
              <a:custGeom>
                <a:avLst/>
                <a:gdLst/>
                <a:ahLst/>
                <a:cxnLst/>
                <a:rect l="0" t="0" r="0" b="0"/>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37" name="任意多边形 252936"/>
              <p:cNvSpPr/>
              <p:nvPr/>
            </p:nvSpPr>
            <p:spPr>
              <a:xfrm>
                <a:off x="1690" y="2695"/>
                <a:ext cx="116" cy="274"/>
              </a:xfrm>
              <a:custGeom>
                <a:avLst/>
                <a:gdLst/>
                <a:ahLst/>
                <a:cxnLst/>
                <a:rect l="0" t="0" r="0" b="0"/>
                <a:pathLst>
                  <a:path w="116" h="274">
                    <a:moveTo>
                      <a:pt x="0" y="0"/>
                    </a:moveTo>
                    <a:lnTo>
                      <a:pt x="14" y="27"/>
                    </a:lnTo>
                    <a:lnTo>
                      <a:pt x="30" y="56"/>
                    </a:lnTo>
                    <a:lnTo>
                      <a:pt x="43" y="90"/>
                    </a:lnTo>
                    <a:lnTo>
                      <a:pt x="57" y="127"/>
                    </a:lnTo>
                    <a:lnTo>
                      <a:pt x="87" y="203"/>
                    </a:lnTo>
                    <a:lnTo>
                      <a:pt x="103" y="240"/>
                    </a:lnTo>
                    <a:lnTo>
                      <a:pt x="116" y="274"/>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38" name="任意多边形 252937"/>
              <p:cNvSpPr/>
              <p:nvPr/>
            </p:nvSpPr>
            <p:spPr>
              <a:xfrm>
                <a:off x="1806" y="2969"/>
                <a:ext cx="119" cy="271"/>
              </a:xfrm>
              <a:custGeom>
                <a:avLst/>
                <a:gdLst/>
                <a:ahLst/>
                <a:cxnLst/>
                <a:rect l="0" t="0" r="0" b="0"/>
                <a:pathLst>
                  <a:path w="119" h="271">
                    <a:moveTo>
                      <a:pt x="0" y="0"/>
                    </a:moveTo>
                    <a:lnTo>
                      <a:pt x="14" y="34"/>
                    </a:lnTo>
                    <a:lnTo>
                      <a:pt x="30" y="71"/>
                    </a:lnTo>
                    <a:lnTo>
                      <a:pt x="60" y="146"/>
                    </a:lnTo>
                    <a:lnTo>
                      <a:pt x="76" y="181"/>
                    </a:lnTo>
                    <a:lnTo>
                      <a:pt x="89" y="215"/>
                    </a:lnTo>
                    <a:lnTo>
                      <a:pt x="106" y="244"/>
                    </a:lnTo>
                    <a:lnTo>
                      <a:pt x="119" y="271"/>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39" name="任意多边形 252938"/>
              <p:cNvSpPr/>
              <p:nvPr/>
            </p:nvSpPr>
            <p:spPr>
              <a:xfrm>
                <a:off x="1925" y="3240"/>
                <a:ext cx="116" cy="115"/>
              </a:xfrm>
              <a:custGeom>
                <a:avLst/>
                <a:gdLst/>
                <a:ahLst/>
                <a:cxnLst/>
                <a:rect l="0" t="0" r="0" b="0"/>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40" name="任意多边形 252939"/>
              <p:cNvSpPr/>
              <p:nvPr/>
            </p:nvSpPr>
            <p:spPr>
              <a:xfrm>
                <a:off x="2041" y="3240"/>
                <a:ext cx="119" cy="115"/>
              </a:xfrm>
              <a:custGeom>
                <a:avLst/>
                <a:gdLst/>
                <a:ahLst/>
                <a:cxnLst/>
                <a:rect l="0" t="0" r="0" b="0"/>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41" name="任意多边形 252940"/>
              <p:cNvSpPr/>
              <p:nvPr/>
            </p:nvSpPr>
            <p:spPr>
              <a:xfrm>
                <a:off x="2160" y="2969"/>
                <a:ext cx="116" cy="271"/>
              </a:xfrm>
              <a:custGeom>
                <a:avLst/>
                <a:gdLst/>
                <a:ahLst/>
                <a:cxnLst/>
                <a:rect l="0" t="0" r="0" b="0"/>
                <a:pathLst>
                  <a:path w="116" h="271">
                    <a:moveTo>
                      <a:pt x="0" y="271"/>
                    </a:moveTo>
                    <a:lnTo>
                      <a:pt x="14" y="244"/>
                    </a:lnTo>
                    <a:lnTo>
                      <a:pt x="30" y="215"/>
                    </a:lnTo>
                    <a:lnTo>
                      <a:pt x="43" y="181"/>
                    </a:lnTo>
                    <a:lnTo>
                      <a:pt x="57" y="146"/>
                    </a:lnTo>
                    <a:lnTo>
                      <a:pt x="86" y="71"/>
                    </a:lnTo>
                    <a:lnTo>
                      <a:pt x="103" y="34"/>
                    </a:lnTo>
                    <a:lnTo>
                      <a:pt x="116"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42" name="任意多边形 252941"/>
              <p:cNvSpPr/>
              <p:nvPr/>
            </p:nvSpPr>
            <p:spPr>
              <a:xfrm>
                <a:off x="2276" y="2695"/>
                <a:ext cx="119" cy="274"/>
              </a:xfrm>
              <a:custGeom>
                <a:avLst/>
                <a:gdLst/>
                <a:ahLst/>
                <a:cxnLst/>
                <a:rect l="0" t="0" r="0" b="0"/>
                <a:pathLst>
                  <a:path w="119" h="274">
                    <a:moveTo>
                      <a:pt x="0" y="274"/>
                    </a:moveTo>
                    <a:lnTo>
                      <a:pt x="14" y="240"/>
                    </a:lnTo>
                    <a:lnTo>
                      <a:pt x="30" y="203"/>
                    </a:lnTo>
                    <a:lnTo>
                      <a:pt x="60" y="127"/>
                    </a:lnTo>
                    <a:lnTo>
                      <a:pt x="76" y="90"/>
                    </a:lnTo>
                    <a:lnTo>
                      <a:pt x="89" y="56"/>
                    </a:lnTo>
                    <a:lnTo>
                      <a:pt x="105" y="27"/>
                    </a:lnTo>
                    <a:lnTo>
                      <a:pt x="119"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43" name="任意多边形 252942"/>
              <p:cNvSpPr/>
              <p:nvPr/>
            </p:nvSpPr>
            <p:spPr>
              <a:xfrm>
                <a:off x="2395" y="2582"/>
                <a:ext cx="116" cy="113"/>
              </a:xfrm>
              <a:custGeom>
                <a:avLst/>
                <a:gdLst/>
                <a:ahLst/>
                <a:cxnLst/>
                <a:rect l="0" t="0" r="0" b="0"/>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44" name="任意多边形 252943"/>
              <p:cNvSpPr/>
              <p:nvPr/>
            </p:nvSpPr>
            <p:spPr>
              <a:xfrm>
                <a:off x="2511" y="2582"/>
                <a:ext cx="119" cy="113"/>
              </a:xfrm>
              <a:custGeom>
                <a:avLst/>
                <a:gdLst/>
                <a:ahLst/>
                <a:cxnLst/>
                <a:rect l="0" t="0" r="0" b="0"/>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45" name="任意多边形 252944"/>
              <p:cNvSpPr/>
              <p:nvPr/>
            </p:nvSpPr>
            <p:spPr>
              <a:xfrm>
                <a:off x="2630" y="2695"/>
                <a:ext cx="116" cy="274"/>
              </a:xfrm>
              <a:custGeom>
                <a:avLst/>
                <a:gdLst/>
                <a:ahLst/>
                <a:cxnLst/>
                <a:rect l="0" t="0" r="0" b="0"/>
                <a:pathLst>
                  <a:path w="116" h="274">
                    <a:moveTo>
                      <a:pt x="0" y="0"/>
                    </a:moveTo>
                    <a:lnTo>
                      <a:pt x="13" y="27"/>
                    </a:lnTo>
                    <a:lnTo>
                      <a:pt x="30" y="56"/>
                    </a:lnTo>
                    <a:lnTo>
                      <a:pt x="43" y="90"/>
                    </a:lnTo>
                    <a:lnTo>
                      <a:pt x="57" y="127"/>
                    </a:lnTo>
                    <a:lnTo>
                      <a:pt x="86" y="203"/>
                    </a:lnTo>
                    <a:lnTo>
                      <a:pt x="102" y="240"/>
                    </a:lnTo>
                    <a:lnTo>
                      <a:pt x="116" y="274"/>
                    </a:lnTo>
                  </a:path>
                </a:pathLst>
              </a:custGeom>
              <a:noFill/>
              <a:ln w="28575" cap="flat" cmpd="sng">
                <a:solidFill>
                  <a:srgbClr val="FF0000"/>
                </a:solidFill>
                <a:prstDash val="solid"/>
                <a:headEnd type="none" w="med" len="med"/>
                <a:tailEnd type="none" w="med" len="med"/>
              </a:ln>
            </p:spPr>
            <p:txBody>
              <a:bodyPr/>
              <a:lstStyle/>
              <a:p>
                <a:endParaRPr lang="zh-CN" altLang="en-US"/>
              </a:p>
            </p:txBody>
          </p:sp>
          <p:sp>
            <p:nvSpPr>
              <p:cNvPr id="252946" name="直接连接符 252945"/>
              <p:cNvSpPr/>
              <p:nvPr/>
            </p:nvSpPr>
            <p:spPr>
              <a:xfrm>
                <a:off x="2746" y="2969"/>
                <a:ext cx="119" cy="271"/>
              </a:xfrm>
              <a:prstGeom prst="line">
                <a:avLst/>
              </a:prstGeom>
              <a:ln w="28575" cap="flat" cmpd="sng">
                <a:solidFill>
                  <a:srgbClr val="FF0000"/>
                </a:solidFill>
                <a:prstDash val="solid"/>
                <a:headEnd type="none" w="med" len="med"/>
                <a:tailEnd type="none" w="med" len="med"/>
              </a:ln>
            </p:spPr>
          </p:sp>
        </p:grpSp>
        <p:grpSp>
          <p:nvGrpSpPr>
            <p:cNvPr id="252947" name="组合 252946"/>
            <p:cNvGrpSpPr/>
            <p:nvPr/>
          </p:nvGrpSpPr>
          <p:grpSpPr>
            <a:xfrm>
              <a:off x="816" y="1968"/>
              <a:ext cx="2208" cy="1824"/>
              <a:chOff x="864" y="1968"/>
              <a:chExt cx="2208" cy="1824"/>
            </a:xfrm>
          </p:grpSpPr>
          <p:sp>
            <p:nvSpPr>
              <p:cNvPr id="252948" name="直接连接符 252947"/>
              <p:cNvSpPr/>
              <p:nvPr/>
            </p:nvSpPr>
            <p:spPr>
              <a:xfrm>
                <a:off x="1104" y="2926"/>
                <a:ext cx="1968" cy="0"/>
              </a:xfrm>
              <a:prstGeom prst="line">
                <a:avLst/>
              </a:prstGeom>
              <a:ln w="19050" cap="flat" cmpd="sng">
                <a:solidFill>
                  <a:schemeClr val="tx1"/>
                </a:solidFill>
                <a:prstDash val="solid"/>
                <a:headEnd type="none" w="med" len="med"/>
                <a:tailEnd type="stealth" w="sm" len="med"/>
              </a:ln>
            </p:spPr>
          </p:sp>
          <p:sp>
            <p:nvSpPr>
              <p:cNvPr id="252949" name="直接连接符 252948"/>
              <p:cNvSpPr/>
              <p:nvPr/>
            </p:nvSpPr>
            <p:spPr>
              <a:xfrm flipV="1">
                <a:off x="1440" y="2256"/>
                <a:ext cx="0" cy="1200"/>
              </a:xfrm>
              <a:prstGeom prst="line">
                <a:avLst/>
              </a:prstGeom>
              <a:ln w="19050" cap="flat" cmpd="sng">
                <a:solidFill>
                  <a:schemeClr val="tx1"/>
                </a:solidFill>
                <a:prstDash val="solid"/>
                <a:headEnd type="none" w="med" len="med"/>
                <a:tailEnd type="stealth" w="sm" len="med"/>
              </a:ln>
            </p:spPr>
          </p:sp>
          <p:sp>
            <p:nvSpPr>
              <p:cNvPr id="252950" name="文本框 252949"/>
              <p:cNvSpPr txBox="1"/>
              <p:nvPr/>
            </p:nvSpPr>
            <p:spPr>
              <a:xfrm>
                <a:off x="2870" y="2880"/>
                <a:ext cx="169"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t</a:t>
                </a:r>
                <a:endParaRPr lang="en-US" altLang="zh-CN" b="1">
                  <a:latin typeface="Times New Roman" panose="02020603050405020304" pitchFamily="18" charset="0"/>
                </a:endParaRPr>
              </a:p>
            </p:txBody>
          </p:sp>
          <p:sp>
            <p:nvSpPr>
              <p:cNvPr id="252951" name="文本框 252950"/>
              <p:cNvSpPr txBox="1"/>
              <p:nvPr/>
            </p:nvSpPr>
            <p:spPr>
              <a:xfrm>
                <a:off x="1344" y="1968"/>
                <a:ext cx="169"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i</a:t>
                </a:r>
                <a:endParaRPr lang="en-US" altLang="zh-CN" b="1">
                  <a:latin typeface="Times New Roman" panose="02020603050405020304" pitchFamily="18" charset="0"/>
                </a:endParaRPr>
              </a:p>
            </p:txBody>
          </p:sp>
          <p:sp>
            <p:nvSpPr>
              <p:cNvPr id="252952" name="文本框 252951"/>
              <p:cNvSpPr txBox="1"/>
              <p:nvPr/>
            </p:nvSpPr>
            <p:spPr>
              <a:xfrm>
                <a:off x="1389" y="2914"/>
                <a:ext cx="228" cy="231"/>
              </a:xfrm>
              <a:prstGeom prst="rect">
                <a:avLst/>
              </a:prstGeom>
              <a:noFill/>
              <a:ln w="9525">
                <a:noFill/>
              </a:ln>
            </p:spPr>
            <p:txBody>
              <a:bodyPr wrap="none" anchor="t">
                <a:spAutoFit/>
              </a:bodyPr>
              <a:lstStyle/>
              <a:p>
                <a:pPr eaLnBrk="1" hangingPunct="1"/>
                <a:r>
                  <a:rPr lang="en-US" altLang="zh-CN" sz="1800" b="1">
                    <a:latin typeface="Times New Roman" panose="02020603050405020304" pitchFamily="18" charset="0"/>
                  </a:rPr>
                  <a:t>O</a:t>
                </a:r>
              </a:p>
            </p:txBody>
          </p:sp>
          <p:sp>
            <p:nvSpPr>
              <p:cNvPr id="252953" name="文本框 252952"/>
              <p:cNvSpPr txBox="1"/>
              <p:nvPr/>
            </p:nvSpPr>
            <p:spPr>
              <a:xfrm>
                <a:off x="864" y="3504"/>
                <a:ext cx="624" cy="288"/>
              </a:xfrm>
              <a:prstGeom prst="rect">
                <a:avLst/>
              </a:prstGeom>
              <a:noFill/>
              <a:ln w="9525">
                <a:noFill/>
              </a:ln>
            </p:spPr>
            <p:txBody>
              <a:bodyPr>
                <a:spAutoFit/>
              </a:bodyPr>
              <a:lstStyle/>
              <a:p>
                <a:pPr eaLnBrk="1" hangingPunct="1"/>
                <a:r>
                  <a:rPr lang="en-US" altLang="zh-CN" b="1" i="1" dirty="0">
                    <a:latin typeface="宋体" panose="02010600030101010101" pitchFamily="2" charset="-122"/>
                    <a:sym typeface="Symbol" panose="05050102010706020507" pitchFamily="18" charset="2"/>
                  </a:rPr>
                  <a:t></a:t>
                </a:r>
                <a:r>
                  <a:rPr lang="en-US" altLang="zh-CN" b="1" i="1" baseline="-25000" dirty="0">
                    <a:latin typeface="宋体" panose="02010600030101010101" pitchFamily="2" charset="-122"/>
                    <a:sym typeface="Symbol" panose="05050102010706020507" pitchFamily="18" charset="2"/>
                  </a:rPr>
                  <a:t> </a:t>
                </a:r>
                <a:r>
                  <a:rPr lang="en-US" altLang="zh-CN" b="1">
                    <a:latin typeface="宋体" panose="02010600030101010101" pitchFamily="2" charset="-122"/>
                    <a:sym typeface="Symbol" panose="05050102010706020507" pitchFamily="18" charset="2"/>
                  </a:rPr>
                  <a:t>=0</a:t>
                </a:r>
                <a:endParaRPr lang="en-US" altLang="zh-CN" b="1">
                  <a:latin typeface="Times New Roman" panose="02020603050405020304" pitchFamily="18" charset="0"/>
                </a:endParaRPr>
              </a:p>
            </p:txBody>
          </p:sp>
          <p:sp>
            <p:nvSpPr>
              <p:cNvPr id="252954" name="直接连接符 252953"/>
              <p:cNvSpPr/>
              <p:nvPr/>
            </p:nvSpPr>
            <p:spPr>
              <a:xfrm flipV="1">
                <a:off x="1344" y="2256"/>
                <a:ext cx="0" cy="1296"/>
              </a:xfrm>
              <a:prstGeom prst="line">
                <a:avLst/>
              </a:prstGeom>
              <a:ln w="19050" cap="flat" cmpd="sng">
                <a:solidFill>
                  <a:schemeClr val="tx1"/>
                </a:solidFill>
                <a:prstDash val="dash"/>
                <a:headEnd type="none" w="med" len="med"/>
                <a:tailEnd type="stealth" w="sm" len="med"/>
              </a:ln>
            </p:spPr>
          </p:sp>
          <p:sp>
            <p:nvSpPr>
              <p:cNvPr id="252955" name="直接连接符 252954"/>
              <p:cNvSpPr/>
              <p:nvPr/>
            </p:nvSpPr>
            <p:spPr>
              <a:xfrm flipV="1">
                <a:off x="1584" y="2256"/>
                <a:ext cx="0" cy="1296"/>
              </a:xfrm>
              <a:prstGeom prst="line">
                <a:avLst/>
              </a:prstGeom>
              <a:ln w="19050" cap="flat" cmpd="sng">
                <a:solidFill>
                  <a:srgbClr val="3366FF"/>
                </a:solidFill>
                <a:prstDash val="dash"/>
                <a:headEnd type="none" w="med" len="med"/>
                <a:tailEnd type="stealth" w="sm" len="med"/>
              </a:ln>
            </p:spPr>
          </p:sp>
          <p:sp>
            <p:nvSpPr>
              <p:cNvPr id="252956" name="文本框 252955"/>
              <p:cNvSpPr txBox="1"/>
              <p:nvPr/>
            </p:nvSpPr>
            <p:spPr>
              <a:xfrm>
                <a:off x="1296" y="3504"/>
                <a:ext cx="864" cy="288"/>
              </a:xfrm>
              <a:prstGeom prst="rect">
                <a:avLst/>
              </a:prstGeom>
              <a:noFill/>
              <a:ln w="9525">
                <a:noFill/>
              </a:ln>
            </p:spPr>
            <p:txBody>
              <a:bodyPr>
                <a:spAutoFit/>
              </a:bodyPr>
              <a:lstStyle/>
              <a:p>
                <a:pPr eaLnBrk="1" hangingPunct="1"/>
                <a:r>
                  <a:rPr lang="en-US" altLang="zh-CN" b="1" i="1" dirty="0">
                    <a:solidFill>
                      <a:schemeClr val="accent2"/>
                    </a:solidFill>
                    <a:latin typeface="宋体" panose="02010600030101010101" pitchFamily="2" charset="-122"/>
                    <a:sym typeface="Symbol" panose="05050102010706020507" pitchFamily="18" charset="2"/>
                  </a:rPr>
                  <a:t></a:t>
                </a:r>
                <a:r>
                  <a:rPr lang="en-US" altLang="zh-CN" b="1" i="1" baseline="-25000" dirty="0">
                    <a:solidFill>
                      <a:schemeClr val="accent2"/>
                    </a:solidFill>
                    <a:latin typeface="宋体" panose="02010600030101010101" pitchFamily="2" charset="-122"/>
                    <a:sym typeface="Symbol" panose="05050102010706020507" pitchFamily="18" charset="2"/>
                  </a:rPr>
                  <a:t> </a:t>
                </a:r>
                <a:r>
                  <a:rPr lang="en-US" altLang="zh-CN" b="1">
                    <a:solidFill>
                      <a:schemeClr val="accent2"/>
                    </a:solidFill>
                    <a:latin typeface="宋体" panose="02010600030101010101" pitchFamily="2" charset="-122"/>
                    <a:sym typeface="Symbol" panose="05050102010706020507" pitchFamily="18" charset="2"/>
                  </a:rPr>
                  <a:t>=/2</a:t>
                </a:r>
                <a:endParaRPr lang="en-US" altLang="zh-CN" b="1">
                  <a:solidFill>
                    <a:schemeClr val="accent2"/>
                  </a:solidFill>
                  <a:latin typeface="宋体" panose="02010600030101010101" pitchFamily="2" charset="-122"/>
                </a:endParaRPr>
              </a:p>
            </p:txBody>
          </p:sp>
          <p:sp>
            <p:nvSpPr>
              <p:cNvPr id="252957" name="直接连接符 252956"/>
              <p:cNvSpPr/>
              <p:nvPr/>
            </p:nvSpPr>
            <p:spPr>
              <a:xfrm flipV="1">
                <a:off x="2064" y="2256"/>
                <a:ext cx="0" cy="1296"/>
              </a:xfrm>
              <a:prstGeom prst="line">
                <a:avLst/>
              </a:prstGeom>
              <a:ln w="19050" cap="flat" cmpd="sng">
                <a:solidFill>
                  <a:schemeClr val="tx1"/>
                </a:solidFill>
                <a:prstDash val="dash"/>
                <a:headEnd type="none" w="med" len="med"/>
                <a:tailEnd type="stealth" w="sm" len="med"/>
              </a:ln>
            </p:spPr>
          </p:sp>
          <p:sp>
            <p:nvSpPr>
              <p:cNvPr id="252958" name="文本框 252957"/>
              <p:cNvSpPr txBox="1"/>
              <p:nvPr/>
            </p:nvSpPr>
            <p:spPr>
              <a:xfrm>
                <a:off x="1920" y="3504"/>
                <a:ext cx="960" cy="288"/>
              </a:xfrm>
              <a:prstGeom prst="rect">
                <a:avLst/>
              </a:prstGeom>
              <a:noFill/>
              <a:ln w="9525">
                <a:noFill/>
              </a:ln>
            </p:spPr>
            <p:txBody>
              <a:bodyPr>
                <a:spAutoFit/>
              </a:bodyPr>
              <a:lstStyle/>
              <a:p>
                <a:pPr eaLnBrk="1" hangingPunct="1"/>
                <a:r>
                  <a:rPr lang="en-US" altLang="zh-CN" b="1" i="1" dirty="0">
                    <a:latin typeface="宋体" panose="02010600030101010101" pitchFamily="2" charset="-122"/>
                    <a:sym typeface="Symbol" panose="05050102010706020507" pitchFamily="18" charset="2"/>
                  </a:rPr>
                  <a:t> </a:t>
                </a:r>
                <a:r>
                  <a:rPr lang="en-US" altLang="zh-CN" b="1">
                    <a:latin typeface="宋体" panose="02010600030101010101" pitchFamily="2" charset="-122"/>
                    <a:sym typeface="Symbol" panose="05050102010706020507" pitchFamily="18" charset="2"/>
                  </a:rPr>
                  <a:t>=-/2</a:t>
                </a:r>
                <a:endParaRPr lang="en-US" altLang="zh-CN" b="1">
                  <a:latin typeface="Times New Roman" panose="02020603050405020304" pitchFamily="18" charset="0"/>
                </a:endParaRPr>
              </a:p>
            </p:txBody>
          </p:sp>
        </p:grpSp>
      </p:grpSp>
      <p:sp>
        <p:nvSpPr>
          <p:cNvPr id="252959" name="文本框 252958"/>
          <p:cNvSpPr txBox="1"/>
          <p:nvPr/>
        </p:nvSpPr>
        <p:spPr>
          <a:xfrm>
            <a:off x="5372100" y="4449763"/>
            <a:ext cx="3144838" cy="1004887"/>
          </a:xfrm>
          <a:prstGeom prst="rect">
            <a:avLst/>
          </a:prstGeom>
          <a:noFill/>
          <a:ln w="9525">
            <a:noFill/>
          </a:ln>
        </p:spPr>
        <p:txBody>
          <a:bodyPr wrap="none" anchor="t">
            <a:spAutoFit/>
          </a:bodyPr>
          <a:lstStyle/>
          <a:p>
            <a:pPr eaLnBrk="1" hangingPunct="1"/>
            <a:r>
              <a:rPr lang="zh-CN" altLang="en-US" b="1" u="sng" dirty="0">
                <a:solidFill>
                  <a:srgbClr val="FF0000"/>
                </a:solidFill>
                <a:latin typeface="Times New Roman" panose="02020603050405020304" pitchFamily="18" charset="0"/>
              </a:rPr>
              <a:t>一般规定</a:t>
            </a:r>
            <a:r>
              <a:rPr lang="zh-CN" altLang="en-US" b="1" dirty="0">
                <a:latin typeface="Times New Roman" panose="02020603050405020304" pitchFamily="18" charset="0"/>
              </a:rPr>
              <a:t>：</a:t>
            </a:r>
            <a:r>
              <a:rPr lang="en-US" altLang="zh-CN" b="1">
                <a:latin typeface="Times New Roman" panose="02020603050405020304" pitchFamily="18" charset="0"/>
              </a:rPr>
              <a:t>|</a:t>
            </a:r>
            <a:r>
              <a:rPr lang="en-US" altLang="zh-CN" b="1" i="1">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  | </a:t>
            </a:r>
            <a:r>
              <a:rPr lang="zh-CN" altLang="en-US" b="1" dirty="0">
                <a:latin typeface="Times New Roman" panose="02020603050405020304" pitchFamily="18" charset="0"/>
                <a:sym typeface="Symbol" panose="05050102010706020507" pitchFamily="18" charset="2"/>
              </a:rPr>
              <a:t>。</a:t>
            </a:r>
          </a:p>
          <a:p>
            <a:pPr eaLnBrk="1" hangingPunct="1"/>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即在</a:t>
            </a:r>
            <a:r>
              <a:rPr lang="zh-CN" altLang="en-US" b="1" dirty="0">
                <a:solidFill>
                  <a:schemeClr val="accent2"/>
                </a:solidFill>
                <a:latin typeface="Times New Roman" panose="02020603050405020304" pitchFamily="18" charset="0"/>
                <a:sym typeface="Symbol" panose="05050102010706020507" pitchFamily="18" charset="2"/>
              </a:rPr>
              <a:t>主值范围</a:t>
            </a:r>
            <a:r>
              <a:rPr lang="zh-CN" altLang="en-US" b="1" dirty="0">
                <a:latin typeface="Times New Roman" panose="02020603050405020304" pitchFamily="18" charset="0"/>
                <a:sym typeface="Symbol" panose="05050102010706020507" pitchFamily="18" charset="2"/>
              </a:rPr>
              <a:t>内取值</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52962" name="矩形 252961"/>
          <p:cNvSpPr/>
          <p:nvPr/>
        </p:nvSpPr>
        <p:spPr>
          <a:xfrm>
            <a:off x="863600" y="1447800"/>
            <a:ext cx="6527800" cy="457200"/>
          </a:xfrm>
          <a:prstGeom prst="rect">
            <a:avLst/>
          </a:prstGeom>
          <a:noFill/>
          <a:ln w="9525">
            <a:noFill/>
          </a:ln>
        </p:spPr>
        <p:txBody>
          <a:bodyPr>
            <a:spAutoFit/>
          </a:bodyPr>
          <a:lstStyle/>
          <a:p>
            <a:r>
              <a:rPr lang="zh-CN" altLang="en-US" b="1" dirty="0">
                <a:latin typeface="Times New Roman" panose="02020603050405020304" pitchFamily="18" charset="0"/>
              </a:rPr>
              <a:t>同一个正弦量，</a:t>
            </a:r>
            <a:r>
              <a:rPr lang="zh-CN" altLang="en-US" b="1" dirty="0">
                <a:solidFill>
                  <a:srgbClr val="FF0000"/>
                </a:solidFill>
                <a:latin typeface="Times New Roman" panose="02020603050405020304" pitchFamily="18" charset="0"/>
              </a:rPr>
              <a:t>计时起点不同，初相位不同</a:t>
            </a:r>
            <a:r>
              <a:rPr lang="zh-CN" altLang="en-US" b="1" dirty="0">
                <a:latin typeface="Times New Roman" panose="02020603050405020304" pitchFamily="18" charset="0"/>
              </a:rPr>
              <a:t>。</a:t>
            </a:r>
          </a:p>
        </p:txBody>
      </p:sp>
      <p:sp>
        <p:nvSpPr>
          <p:cNvPr id="252963" name="矩形 252962"/>
          <p:cNvSpPr/>
          <p:nvPr/>
        </p:nvSpPr>
        <p:spPr>
          <a:xfrm>
            <a:off x="822325" y="2247900"/>
            <a:ext cx="7845425" cy="1187450"/>
          </a:xfrm>
          <a:prstGeom prst="rect">
            <a:avLst/>
          </a:prstGeom>
          <a:noFill/>
          <a:ln w="9525">
            <a:noFill/>
          </a:ln>
        </p:spPr>
        <p:txBody>
          <a:bodyPr>
            <a:spAutoFit/>
          </a:bodyPr>
          <a:lstStyle/>
          <a:p>
            <a:r>
              <a:rPr lang="zh-CN" altLang="en-US" b="1" dirty="0">
                <a:latin typeface="Times New Roman" panose="02020603050405020304" pitchFamily="18" charset="0"/>
              </a:rPr>
              <a:t>对于</a:t>
            </a:r>
            <a:r>
              <a:rPr lang="zh-CN" altLang="en-US" b="1" dirty="0">
                <a:solidFill>
                  <a:schemeClr val="accent2"/>
                </a:solidFill>
                <a:latin typeface="Times New Roman" panose="02020603050405020304" pitchFamily="18" charset="0"/>
              </a:rPr>
              <a:t>单个正弦量</a:t>
            </a:r>
            <a:r>
              <a:rPr lang="zh-CN" altLang="en-US" b="1" dirty="0">
                <a:latin typeface="Times New Roman" panose="02020603050405020304" pitchFamily="18" charset="0"/>
              </a:rPr>
              <a:t>，计时起点可任意取</a:t>
            </a:r>
            <a:r>
              <a:rPr lang="en-US" altLang="zh-CN" b="1" dirty="0">
                <a:latin typeface="Times New Roman" panose="02020603050405020304" pitchFamily="18" charset="0"/>
              </a:rPr>
              <a:t>(</a:t>
            </a:r>
            <a:r>
              <a:rPr lang="zh-CN" altLang="en-US" b="1" dirty="0">
                <a:latin typeface="Times New Roman" panose="02020603050405020304" pitchFamily="18" charset="0"/>
              </a:rPr>
              <a:t>即初相可任意</a:t>
            </a:r>
            <a:r>
              <a:rPr lang="en-US" altLang="zh-CN" b="1" dirty="0">
                <a:latin typeface="Times New Roman" panose="02020603050405020304" pitchFamily="18" charset="0"/>
              </a:rPr>
              <a:t>)</a:t>
            </a:r>
            <a:r>
              <a:rPr lang="zh-CN" altLang="en-US" b="1" dirty="0">
                <a:latin typeface="Times New Roman" panose="02020603050405020304" pitchFamily="18" charset="0"/>
              </a:rPr>
              <a:t>；但对于同一个电路中的</a:t>
            </a:r>
            <a:r>
              <a:rPr lang="zh-CN" altLang="en-US" b="1" dirty="0">
                <a:solidFill>
                  <a:schemeClr val="accent2"/>
                </a:solidFill>
                <a:latin typeface="Times New Roman" panose="02020603050405020304" pitchFamily="18" charset="0"/>
              </a:rPr>
              <a:t>许多相关联的正弦量</a:t>
            </a:r>
            <a:r>
              <a:rPr lang="zh-CN" altLang="en-US" b="1" dirty="0">
                <a:latin typeface="Times New Roman" panose="02020603050405020304" pitchFamily="18" charset="0"/>
              </a:rPr>
              <a:t>，只能在取定一个共同的计时起点后，再来确定各自的相位。</a:t>
            </a:r>
          </a:p>
        </p:txBody>
      </p:sp>
      <p:sp>
        <p:nvSpPr>
          <p:cNvPr id="252964" name="矩形 252963"/>
          <p:cNvSpPr/>
          <p:nvPr/>
        </p:nvSpPr>
        <p:spPr>
          <a:xfrm>
            <a:off x="854868" y="786755"/>
            <a:ext cx="2581156" cy="461665"/>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rPr>
              <a:t>单位：弧度 或 度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62"/>
                                        </p:tgtEl>
                                        <p:attrNameLst>
                                          <p:attrName>style.visibility</p:attrName>
                                        </p:attrNameLst>
                                      </p:cBhvr>
                                      <p:to>
                                        <p:strVal val="visible"/>
                                      </p:to>
                                    </p:set>
                                    <p:anim calcmode="lin" valueType="num">
                                      <p:cBhvr additive="base">
                                        <p:cTn id="7" dur="500" fill="hold"/>
                                        <p:tgtEl>
                                          <p:spTgt spid="252962"/>
                                        </p:tgtEl>
                                        <p:attrNameLst>
                                          <p:attrName>ppt_x</p:attrName>
                                        </p:attrNameLst>
                                      </p:cBhvr>
                                      <p:tavLst>
                                        <p:tav tm="0">
                                          <p:val>
                                            <p:strVal val="0-#ppt_w/2"/>
                                          </p:val>
                                        </p:tav>
                                        <p:tav tm="100000">
                                          <p:val>
                                            <p:strVal val="#ppt_x"/>
                                          </p:val>
                                        </p:tav>
                                      </p:tavLst>
                                    </p:anim>
                                    <p:anim calcmode="lin" valueType="num">
                                      <p:cBhvr additive="base">
                                        <p:cTn id="8" dur="500" fill="hold"/>
                                        <p:tgtEl>
                                          <p:spTgt spid="2529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63"/>
                                        </p:tgtEl>
                                        <p:attrNameLst>
                                          <p:attrName>style.visibility</p:attrName>
                                        </p:attrNameLst>
                                      </p:cBhvr>
                                      <p:to>
                                        <p:strVal val="visible"/>
                                      </p:to>
                                    </p:set>
                                    <p:anim calcmode="lin" valueType="num">
                                      <p:cBhvr additive="base">
                                        <p:cTn id="13" dur="500" fill="hold"/>
                                        <p:tgtEl>
                                          <p:spTgt spid="252963"/>
                                        </p:tgtEl>
                                        <p:attrNameLst>
                                          <p:attrName>ppt_x</p:attrName>
                                        </p:attrNameLst>
                                      </p:cBhvr>
                                      <p:tavLst>
                                        <p:tav tm="0">
                                          <p:val>
                                            <p:strVal val="0-#ppt_w/2"/>
                                          </p:val>
                                        </p:tav>
                                        <p:tav tm="100000">
                                          <p:val>
                                            <p:strVal val="#ppt_x"/>
                                          </p:val>
                                        </p:tav>
                                      </p:tavLst>
                                    </p:anim>
                                    <p:anim calcmode="lin" valueType="num">
                                      <p:cBhvr additive="base">
                                        <p:cTn id="14" dur="500" fill="hold"/>
                                        <p:tgtEl>
                                          <p:spTgt spid="2529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2932"/>
                                        </p:tgtEl>
                                        <p:attrNameLst>
                                          <p:attrName>style.visibility</p:attrName>
                                        </p:attrNameLst>
                                      </p:cBhvr>
                                      <p:to>
                                        <p:strVal val="visible"/>
                                      </p:to>
                                    </p:set>
                                    <p:anim calcmode="lin" valueType="num">
                                      <p:cBhvr additive="base">
                                        <p:cTn id="19" dur="500" fill="hold"/>
                                        <p:tgtEl>
                                          <p:spTgt spid="252932"/>
                                        </p:tgtEl>
                                        <p:attrNameLst>
                                          <p:attrName>ppt_x</p:attrName>
                                        </p:attrNameLst>
                                      </p:cBhvr>
                                      <p:tavLst>
                                        <p:tav tm="0">
                                          <p:val>
                                            <p:strVal val="0-#ppt_w/2"/>
                                          </p:val>
                                        </p:tav>
                                        <p:tav tm="100000">
                                          <p:val>
                                            <p:strVal val="#ppt_x"/>
                                          </p:val>
                                        </p:tav>
                                      </p:tavLst>
                                    </p:anim>
                                    <p:anim calcmode="lin" valueType="num">
                                      <p:cBhvr additive="base">
                                        <p:cTn id="20" dur="500" fill="hold"/>
                                        <p:tgtEl>
                                          <p:spTgt spid="2529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959"/>
                                        </p:tgtEl>
                                        <p:attrNameLst>
                                          <p:attrName>style.visibility</p:attrName>
                                        </p:attrNameLst>
                                      </p:cBhvr>
                                      <p:to>
                                        <p:strVal val="visible"/>
                                      </p:to>
                                    </p:set>
                                    <p:anim calcmode="lin" valueType="num">
                                      <p:cBhvr additive="base">
                                        <p:cTn id="25" dur="500" fill="hold"/>
                                        <p:tgtEl>
                                          <p:spTgt spid="252959"/>
                                        </p:tgtEl>
                                        <p:attrNameLst>
                                          <p:attrName>ppt_x</p:attrName>
                                        </p:attrNameLst>
                                      </p:cBhvr>
                                      <p:tavLst>
                                        <p:tav tm="0">
                                          <p:val>
                                            <p:strVal val="0-#ppt_w/2"/>
                                          </p:val>
                                        </p:tav>
                                        <p:tav tm="100000">
                                          <p:val>
                                            <p:strVal val="#ppt_x"/>
                                          </p:val>
                                        </p:tav>
                                      </p:tavLst>
                                    </p:anim>
                                    <p:anim calcmode="lin" valueType="num">
                                      <p:cBhvr additive="base">
                                        <p:cTn id="26" dur="500" fill="hold"/>
                                        <p:tgtEl>
                                          <p:spTgt spid="2529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59" grpId="0"/>
      <p:bldP spid="252962" grpId="0"/>
      <p:bldP spid="25296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55" name="文本框 89154"/>
          <p:cNvSpPr txBox="1"/>
          <p:nvPr/>
        </p:nvSpPr>
        <p:spPr>
          <a:xfrm>
            <a:off x="566738" y="1693863"/>
            <a:ext cx="1866900" cy="457200"/>
          </a:xfrm>
          <a:prstGeom prst="rect">
            <a:avLst/>
          </a:prstGeom>
          <a:noFill/>
          <a:ln w="9525">
            <a:noFill/>
          </a:ln>
        </p:spPr>
        <p:txBody>
          <a:bodyPr>
            <a:spAutoFit/>
          </a:bodyPr>
          <a:lstStyle/>
          <a:p>
            <a:pPr eaLnBrk="1" hangingPunct="1"/>
            <a:r>
              <a:rPr lang="zh-CN" altLang="en-US" b="1">
                <a:latin typeface="Times New Roman" panose="02020603050405020304" pitchFamily="18" charset="0"/>
              </a:rPr>
              <a:t>由</a:t>
            </a:r>
            <a:r>
              <a:rPr lang="en-US" altLang="zh-CN" b="1">
                <a:latin typeface="Times New Roman" panose="02020603050405020304" pitchFamily="18" charset="0"/>
              </a:rPr>
              <a:t>KCL</a:t>
            </a:r>
            <a:r>
              <a:rPr lang="zh-CN" altLang="en-US" b="1">
                <a:latin typeface="Times New Roman" panose="02020603050405020304" pitchFamily="18" charset="0"/>
              </a:rPr>
              <a:t>：</a:t>
            </a:r>
          </a:p>
        </p:txBody>
      </p:sp>
      <p:graphicFrame>
        <p:nvGraphicFramePr>
          <p:cNvPr id="89157" name="对象 89156"/>
          <p:cNvGraphicFramePr/>
          <p:nvPr/>
        </p:nvGraphicFramePr>
        <p:xfrm>
          <a:off x="495300" y="2389188"/>
          <a:ext cx="6324600" cy="1757362"/>
        </p:xfrm>
        <a:graphic>
          <a:graphicData uri="http://schemas.openxmlformats.org/presentationml/2006/ole">
            <mc:AlternateContent xmlns:mc="http://schemas.openxmlformats.org/markup-compatibility/2006">
              <mc:Choice xmlns:v="urn:schemas-microsoft-com:vml" Requires="v">
                <p:oleObj spid="_x0000_s48569" r:id="rId3" imgW="4062095" imgH="1129665" progId="Equation.DSMT4">
                  <p:embed/>
                </p:oleObj>
              </mc:Choice>
              <mc:Fallback>
                <p:oleObj r:id="rId3" imgW="4062095" imgH="1129665" progId="Equation.DSMT4">
                  <p:embed/>
                  <p:pic>
                    <p:nvPicPr>
                      <p:cNvPr id="0" name="图片 3416"/>
                      <p:cNvPicPr/>
                      <p:nvPr/>
                    </p:nvPicPr>
                    <p:blipFill>
                      <a:blip r:embed="rId4"/>
                      <a:stretch>
                        <a:fillRect/>
                      </a:stretch>
                    </p:blipFill>
                    <p:spPr>
                      <a:xfrm>
                        <a:off x="495300" y="2389188"/>
                        <a:ext cx="6324600" cy="1757362"/>
                      </a:xfrm>
                      <a:prstGeom prst="rect">
                        <a:avLst/>
                      </a:prstGeom>
                      <a:noFill/>
                      <a:ln w="38100">
                        <a:noFill/>
                        <a:miter/>
                      </a:ln>
                    </p:spPr>
                  </p:pic>
                </p:oleObj>
              </mc:Fallback>
            </mc:AlternateContent>
          </a:graphicData>
        </a:graphic>
      </p:graphicFrame>
      <p:grpSp>
        <p:nvGrpSpPr>
          <p:cNvPr id="89213" name="组合 89212"/>
          <p:cNvGrpSpPr/>
          <p:nvPr/>
        </p:nvGrpSpPr>
        <p:grpSpPr>
          <a:xfrm>
            <a:off x="4838700" y="220663"/>
            <a:ext cx="3252788" cy="2038350"/>
            <a:chOff x="3048" y="84"/>
            <a:chExt cx="2049" cy="1284"/>
          </a:xfrm>
        </p:grpSpPr>
        <p:graphicFrame>
          <p:nvGraphicFramePr>
            <p:cNvPr id="89123" name="对象 89122"/>
            <p:cNvGraphicFramePr/>
            <p:nvPr/>
          </p:nvGraphicFramePr>
          <p:xfrm>
            <a:off x="3497" y="84"/>
            <a:ext cx="127" cy="319"/>
          </p:xfrm>
          <a:graphic>
            <a:graphicData uri="http://schemas.openxmlformats.org/presentationml/2006/ole">
              <mc:AlternateContent xmlns:mc="http://schemas.openxmlformats.org/markup-compatibility/2006">
                <mc:Choice xmlns:v="urn:schemas-microsoft-com:vml" Requires="v">
                  <p:oleObj spid="_x0000_s48570" r:id="rId5" imgW="127000" imgH="266065" progId="Equation.DSMT4">
                    <p:embed/>
                  </p:oleObj>
                </mc:Choice>
                <mc:Fallback>
                  <p:oleObj r:id="rId5" imgW="127000" imgH="266065" progId="Equation.DSMT4">
                    <p:embed/>
                    <p:pic>
                      <p:nvPicPr>
                        <p:cNvPr id="0" name="图片 3412"/>
                        <p:cNvPicPr/>
                        <p:nvPr/>
                      </p:nvPicPr>
                      <p:blipFill>
                        <a:blip r:embed="rId6"/>
                        <a:stretch>
                          <a:fillRect/>
                        </a:stretch>
                      </p:blipFill>
                      <p:spPr>
                        <a:xfrm>
                          <a:off x="3497" y="84"/>
                          <a:ext cx="127" cy="319"/>
                        </a:xfrm>
                        <a:prstGeom prst="rect">
                          <a:avLst/>
                        </a:prstGeom>
                        <a:noFill/>
                        <a:ln w="38100">
                          <a:noFill/>
                          <a:miter/>
                        </a:ln>
                      </p:spPr>
                    </p:pic>
                  </p:oleObj>
                </mc:Fallback>
              </mc:AlternateContent>
            </a:graphicData>
          </a:graphic>
        </p:graphicFrame>
        <p:sp>
          <p:nvSpPr>
            <p:cNvPr id="89131" name="文本框 89130"/>
            <p:cNvSpPr txBox="1"/>
            <p:nvPr/>
          </p:nvSpPr>
          <p:spPr>
            <a:xfrm>
              <a:off x="3720" y="744"/>
              <a:ext cx="576" cy="288"/>
            </a:xfrm>
            <a:prstGeom prst="rect">
              <a:avLst/>
            </a:prstGeom>
            <a:noFill/>
            <a:ln w="9525">
              <a:noFill/>
            </a:ln>
          </p:spPr>
          <p:txBody>
            <a:bodyPr>
              <a:spAutoFit/>
            </a:bodyPr>
            <a:lstStyle/>
            <a:p>
              <a:pPr eaLnBrk="1" hangingPunct="1">
                <a:spcBef>
                  <a:spcPct val="0"/>
                </a:spcBef>
              </a:pPr>
              <a:r>
                <a:rPr lang="en-US" altLang="zh-CN" b="1">
                  <a:latin typeface="Times New Roman" panose="02020603050405020304" pitchFamily="18" charset="0"/>
                </a:rPr>
                <a:t>j</a:t>
              </a: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L</a:t>
              </a:r>
            </a:p>
          </p:txBody>
        </p:sp>
        <p:graphicFrame>
          <p:nvGraphicFramePr>
            <p:cNvPr id="89150" name="对象 89149"/>
            <p:cNvGraphicFramePr/>
            <p:nvPr/>
          </p:nvGraphicFramePr>
          <p:xfrm>
            <a:off x="3091" y="696"/>
            <a:ext cx="197" cy="336"/>
          </p:xfrm>
          <a:graphic>
            <a:graphicData uri="http://schemas.openxmlformats.org/presentationml/2006/ole">
              <mc:AlternateContent xmlns:mc="http://schemas.openxmlformats.org/markup-compatibility/2006">
                <mc:Choice xmlns:v="urn:schemas-microsoft-com:vml" Requires="v">
                  <p:oleObj spid="_x0000_s48571" r:id="rId7" imgW="165100" imgH="278765" progId="Equation.3">
                    <p:embed/>
                  </p:oleObj>
                </mc:Choice>
                <mc:Fallback>
                  <p:oleObj r:id="rId7" imgW="165100" imgH="278765" progId="Equation.3">
                    <p:embed/>
                    <p:pic>
                      <p:nvPicPr>
                        <p:cNvPr id="0" name="图片 3414"/>
                        <p:cNvPicPr/>
                        <p:nvPr/>
                      </p:nvPicPr>
                      <p:blipFill>
                        <a:blip r:embed="rId8"/>
                        <a:stretch>
                          <a:fillRect/>
                        </a:stretch>
                      </p:blipFill>
                      <p:spPr>
                        <a:xfrm>
                          <a:off x="3091" y="696"/>
                          <a:ext cx="197" cy="336"/>
                        </a:xfrm>
                        <a:prstGeom prst="rect">
                          <a:avLst/>
                        </a:prstGeom>
                        <a:noFill/>
                        <a:ln w="38100">
                          <a:noFill/>
                          <a:miter/>
                        </a:ln>
                      </p:spPr>
                    </p:pic>
                  </p:oleObj>
                </mc:Fallback>
              </mc:AlternateContent>
            </a:graphicData>
          </a:graphic>
        </p:graphicFrame>
        <p:graphicFrame>
          <p:nvGraphicFramePr>
            <p:cNvPr id="89151" name="对象 89150"/>
            <p:cNvGraphicFramePr/>
            <p:nvPr/>
          </p:nvGraphicFramePr>
          <p:xfrm>
            <a:off x="4264" y="369"/>
            <a:ext cx="222" cy="381"/>
          </p:xfrm>
          <a:graphic>
            <a:graphicData uri="http://schemas.openxmlformats.org/presentationml/2006/ole">
              <mc:AlternateContent xmlns:mc="http://schemas.openxmlformats.org/markup-compatibility/2006">
                <mc:Choice xmlns:v="urn:schemas-microsoft-com:vml" Requires="v">
                  <p:oleObj spid="_x0000_s48572" r:id="rId9" imgW="177800" imgH="304165" progId="Equation.3">
                    <p:embed/>
                  </p:oleObj>
                </mc:Choice>
                <mc:Fallback>
                  <p:oleObj r:id="rId9" imgW="177800" imgH="304165" progId="Equation.3">
                    <p:embed/>
                    <p:pic>
                      <p:nvPicPr>
                        <p:cNvPr id="0" name="图片 3413"/>
                        <p:cNvPicPr/>
                        <p:nvPr/>
                      </p:nvPicPr>
                      <p:blipFill>
                        <a:blip r:embed="rId10"/>
                        <a:stretch>
                          <a:fillRect/>
                        </a:stretch>
                      </p:blipFill>
                      <p:spPr>
                        <a:xfrm>
                          <a:off x="4264" y="369"/>
                          <a:ext cx="222" cy="381"/>
                        </a:xfrm>
                        <a:prstGeom prst="rect">
                          <a:avLst/>
                        </a:prstGeom>
                        <a:noFill/>
                        <a:ln w="38100">
                          <a:noFill/>
                          <a:miter/>
                        </a:ln>
                      </p:spPr>
                    </p:pic>
                  </p:oleObj>
                </mc:Fallback>
              </mc:AlternateContent>
            </a:graphicData>
          </a:graphic>
        </p:graphicFrame>
        <p:graphicFrame>
          <p:nvGraphicFramePr>
            <p:cNvPr id="89152" name="对象 89151"/>
            <p:cNvGraphicFramePr/>
            <p:nvPr/>
          </p:nvGraphicFramePr>
          <p:xfrm>
            <a:off x="4868" y="394"/>
            <a:ext cx="229" cy="365"/>
          </p:xfrm>
          <a:graphic>
            <a:graphicData uri="http://schemas.openxmlformats.org/presentationml/2006/ole">
              <mc:AlternateContent xmlns:mc="http://schemas.openxmlformats.org/markup-compatibility/2006">
                <mc:Choice xmlns:v="urn:schemas-microsoft-com:vml" Requires="v">
                  <p:oleObj spid="_x0000_s48573" r:id="rId11" imgW="190500" imgH="304800" progId="Equation.3">
                    <p:embed/>
                  </p:oleObj>
                </mc:Choice>
                <mc:Fallback>
                  <p:oleObj r:id="rId11" imgW="190500" imgH="304800" progId="Equation.3">
                    <p:embed/>
                    <p:pic>
                      <p:nvPicPr>
                        <p:cNvPr id="0" name="图片 3415"/>
                        <p:cNvPicPr/>
                        <p:nvPr/>
                      </p:nvPicPr>
                      <p:blipFill>
                        <a:blip r:embed="rId12"/>
                        <a:stretch>
                          <a:fillRect/>
                        </a:stretch>
                      </p:blipFill>
                      <p:spPr>
                        <a:xfrm>
                          <a:off x="4868" y="394"/>
                          <a:ext cx="229" cy="365"/>
                        </a:xfrm>
                        <a:prstGeom prst="rect">
                          <a:avLst/>
                        </a:prstGeom>
                        <a:noFill/>
                        <a:ln w="38100">
                          <a:noFill/>
                          <a:miter/>
                        </a:ln>
                      </p:spPr>
                    </p:pic>
                  </p:oleObj>
                </mc:Fallback>
              </mc:AlternateContent>
            </a:graphicData>
          </a:graphic>
        </p:graphicFrame>
        <p:graphicFrame>
          <p:nvGraphicFramePr>
            <p:cNvPr id="89153" name="对象 89152"/>
            <p:cNvGraphicFramePr/>
            <p:nvPr/>
          </p:nvGraphicFramePr>
          <p:xfrm>
            <a:off x="4236" y="659"/>
            <a:ext cx="467" cy="544"/>
          </p:xfrm>
          <a:graphic>
            <a:graphicData uri="http://schemas.openxmlformats.org/presentationml/2006/ole">
              <mc:AlternateContent xmlns:mc="http://schemas.openxmlformats.org/markup-compatibility/2006">
                <mc:Choice xmlns:v="urn:schemas-microsoft-com:vml" Requires="v">
                  <p:oleObj spid="_x0000_s48574" r:id="rId13" imgW="368300" imgH="431800" progId="Equation.DSMT4">
                    <p:embed/>
                  </p:oleObj>
                </mc:Choice>
                <mc:Fallback>
                  <p:oleObj r:id="rId13" imgW="368300" imgH="431800" progId="Equation.DSMT4">
                    <p:embed/>
                    <p:pic>
                      <p:nvPicPr>
                        <p:cNvPr id="0" name="图片 3417"/>
                        <p:cNvPicPr/>
                        <p:nvPr/>
                      </p:nvPicPr>
                      <p:blipFill>
                        <a:blip r:embed="rId14"/>
                        <a:stretch>
                          <a:fillRect/>
                        </a:stretch>
                      </p:blipFill>
                      <p:spPr>
                        <a:xfrm>
                          <a:off x="4236" y="659"/>
                          <a:ext cx="467" cy="544"/>
                        </a:xfrm>
                        <a:prstGeom prst="rect">
                          <a:avLst/>
                        </a:prstGeom>
                        <a:noFill/>
                        <a:ln w="38100">
                          <a:noFill/>
                          <a:miter/>
                        </a:ln>
                      </p:spPr>
                    </p:pic>
                  </p:oleObj>
                </mc:Fallback>
              </mc:AlternateContent>
            </a:graphicData>
          </a:graphic>
        </p:graphicFrame>
        <p:sp>
          <p:nvSpPr>
            <p:cNvPr id="89168" name="直接连接符 89167"/>
            <p:cNvSpPr/>
            <p:nvPr/>
          </p:nvSpPr>
          <p:spPr>
            <a:xfrm>
              <a:off x="4632" y="868"/>
              <a:ext cx="221" cy="1"/>
            </a:xfrm>
            <a:prstGeom prst="line">
              <a:avLst/>
            </a:prstGeom>
            <a:ln w="28575" cap="flat" cmpd="sng">
              <a:solidFill>
                <a:srgbClr val="000000"/>
              </a:solidFill>
              <a:prstDash val="solid"/>
              <a:headEnd type="none" w="med" len="med"/>
              <a:tailEnd type="none" w="med" len="med"/>
            </a:ln>
          </p:spPr>
        </p:sp>
        <p:sp>
          <p:nvSpPr>
            <p:cNvPr id="89169" name="直接连接符 89168"/>
            <p:cNvSpPr/>
            <p:nvPr/>
          </p:nvSpPr>
          <p:spPr>
            <a:xfrm flipV="1">
              <a:off x="4632" y="961"/>
              <a:ext cx="221" cy="3"/>
            </a:xfrm>
            <a:prstGeom prst="line">
              <a:avLst/>
            </a:prstGeom>
            <a:ln w="28575" cap="flat" cmpd="sng">
              <a:solidFill>
                <a:srgbClr val="000000"/>
              </a:solidFill>
              <a:prstDash val="solid"/>
              <a:headEnd type="none" w="med" len="med"/>
              <a:tailEnd type="none" w="med" len="med"/>
            </a:ln>
          </p:spPr>
        </p:sp>
        <p:sp>
          <p:nvSpPr>
            <p:cNvPr id="89170" name="任意多边形 89169"/>
            <p:cNvSpPr/>
            <p:nvPr/>
          </p:nvSpPr>
          <p:spPr>
            <a:xfrm>
              <a:off x="4740" y="420"/>
              <a:ext cx="1" cy="448"/>
            </a:xfrm>
            <a:custGeom>
              <a:avLst/>
              <a:gdLst/>
              <a:ahLst/>
              <a:cxnLst/>
              <a:rect l="0" t="0" r="0" b="0"/>
              <a:pathLst>
                <a:path w="1" h="448">
                  <a:moveTo>
                    <a:pt x="0" y="0"/>
                  </a:moveTo>
                  <a:lnTo>
                    <a:pt x="0" y="22"/>
                  </a:lnTo>
                  <a:lnTo>
                    <a:pt x="0" y="448"/>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89171" name="任意多边形 89170"/>
            <p:cNvSpPr/>
            <p:nvPr/>
          </p:nvSpPr>
          <p:spPr>
            <a:xfrm>
              <a:off x="4739" y="960"/>
              <a:ext cx="1" cy="388"/>
            </a:xfrm>
            <a:custGeom>
              <a:avLst/>
              <a:gdLst/>
              <a:ahLst/>
              <a:cxnLst/>
              <a:rect l="0" t="0" r="0" b="0"/>
              <a:pathLst>
                <a:path w="1" h="388">
                  <a:moveTo>
                    <a:pt x="0" y="0"/>
                  </a:moveTo>
                  <a:lnTo>
                    <a:pt x="1" y="388"/>
                  </a:lnTo>
                  <a:lnTo>
                    <a:pt x="1" y="382"/>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89172" name="矩形 89171"/>
            <p:cNvSpPr/>
            <p:nvPr/>
          </p:nvSpPr>
          <p:spPr>
            <a:xfrm rot="10800000">
              <a:off x="3576" y="760"/>
              <a:ext cx="102" cy="27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89173" name="任意多边形 89172"/>
            <p:cNvSpPr/>
            <p:nvPr/>
          </p:nvSpPr>
          <p:spPr>
            <a:xfrm>
              <a:off x="3216" y="1336"/>
              <a:ext cx="1518" cy="6"/>
            </a:xfrm>
            <a:custGeom>
              <a:avLst/>
              <a:gdLst/>
              <a:ahLst/>
              <a:cxnLst/>
              <a:rect l="0" t="0" r="0" b="0"/>
              <a:pathLst>
                <a:path w="1518" h="6">
                  <a:moveTo>
                    <a:pt x="1518" y="6"/>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89176" name="文本框 89175"/>
            <p:cNvSpPr txBox="1"/>
            <p:nvPr/>
          </p:nvSpPr>
          <p:spPr>
            <a:xfrm>
              <a:off x="3336" y="74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89180" name="直接连接符 89179"/>
            <p:cNvSpPr/>
            <p:nvPr/>
          </p:nvSpPr>
          <p:spPr>
            <a:xfrm>
              <a:off x="3192" y="312"/>
              <a:ext cx="288" cy="0"/>
            </a:xfrm>
            <a:prstGeom prst="line">
              <a:avLst/>
            </a:prstGeom>
            <a:ln w="9525" cap="flat" cmpd="sng">
              <a:solidFill>
                <a:srgbClr val="FF0000"/>
              </a:solidFill>
              <a:prstDash val="solid"/>
              <a:headEnd type="none" w="med" len="med"/>
              <a:tailEnd type="stealth" w="sm" len="med"/>
            </a:ln>
          </p:spPr>
        </p:sp>
        <p:grpSp>
          <p:nvGrpSpPr>
            <p:cNvPr id="89181" name="组合 89180"/>
            <p:cNvGrpSpPr/>
            <p:nvPr/>
          </p:nvGrpSpPr>
          <p:grpSpPr>
            <a:xfrm rot="5400000">
              <a:off x="3988" y="859"/>
              <a:ext cx="384" cy="57"/>
              <a:chOff x="576" y="711"/>
              <a:chExt cx="384" cy="57"/>
            </a:xfrm>
          </p:grpSpPr>
          <p:sp>
            <p:nvSpPr>
              <p:cNvPr id="89182" name="任意多边形 89181"/>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89183" name="任意多边形 89182"/>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89184" name="任意多边形 89183"/>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89185" name="任意多边形 89184"/>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89186" name="文本框 89185"/>
            <p:cNvSpPr txBox="1"/>
            <p:nvPr/>
          </p:nvSpPr>
          <p:spPr>
            <a:xfrm>
              <a:off x="3055" y="436"/>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89187" name="文本框 89186"/>
            <p:cNvSpPr txBox="1"/>
            <p:nvPr/>
          </p:nvSpPr>
          <p:spPr>
            <a:xfrm>
              <a:off x="3048" y="1060"/>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sp>
          <p:nvSpPr>
            <p:cNvPr id="89188" name="任意多边形 89187"/>
            <p:cNvSpPr/>
            <p:nvPr/>
          </p:nvSpPr>
          <p:spPr>
            <a:xfrm>
              <a:off x="3186" y="426"/>
              <a:ext cx="1554" cy="6"/>
            </a:xfrm>
            <a:custGeom>
              <a:avLst/>
              <a:gdLst/>
              <a:ahLst/>
              <a:cxnLst/>
              <a:rect l="0" t="0" r="0" b="0"/>
              <a:pathLst>
                <a:path w="1554" h="6">
                  <a:moveTo>
                    <a:pt x="1554" y="6"/>
                  </a:moveTo>
                  <a:lnTo>
                    <a:pt x="0"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89189" name="椭圆 89188"/>
            <p:cNvSpPr/>
            <p:nvPr/>
          </p:nvSpPr>
          <p:spPr>
            <a:xfrm>
              <a:off x="3144" y="1300"/>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89190" name="椭圆 89189"/>
            <p:cNvSpPr/>
            <p:nvPr/>
          </p:nvSpPr>
          <p:spPr>
            <a:xfrm>
              <a:off x="3124" y="388"/>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89191" name="任意多边形 89190"/>
            <p:cNvSpPr/>
            <p:nvPr/>
          </p:nvSpPr>
          <p:spPr>
            <a:xfrm>
              <a:off x="3624" y="432"/>
              <a:ext cx="1" cy="336"/>
            </a:xfrm>
            <a:custGeom>
              <a:avLst/>
              <a:gdLst/>
              <a:ahLst/>
              <a:cxnLst/>
              <a:rect l="0" t="0" r="0" b="0"/>
              <a:pathLst>
                <a:path w="1" h="336">
                  <a:moveTo>
                    <a:pt x="0" y="0"/>
                  </a:moveTo>
                  <a:lnTo>
                    <a:pt x="0" y="336"/>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89192" name="任意多边形 89191"/>
            <p:cNvSpPr/>
            <p:nvPr/>
          </p:nvSpPr>
          <p:spPr>
            <a:xfrm>
              <a:off x="3624" y="1032"/>
              <a:ext cx="1" cy="312"/>
            </a:xfrm>
            <a:custGeom>
              <a:avLst/>
              <a:gdLst/>
              <a:ahLst/>
              <a:cxnLst/>
              <a:rect l="0" t="0" r="0" b="0"/>
              <a:pathLst>
                <a:path w="1" h="312">
                  <a:moveTo>
                    <a:pt x="0" y="0"/>
                  </a:moveTo>
                  <a:lnTo>
                    <a:pt x="0" y="312"/>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89193" name="任意多边形 89192"/>
            <p:cNvSpPr/>
            <p:nvPr/>
          </p:nvSpPr>
          <p:spPr>
            <a:xfrm>
              <a:off x="4152" y="426"/>
              <a:ext cx="1" cy="270"/>
            </a:xfrm>
            <a:custGeom>
              <a:avLst/>
              <a:gdLst/>
              <a:ahLst/>
              <a:cxnLst/>
              <a:rect l="0" t="0" r="0" b="0"/>
              <a:pathLst>
                <a:path w="1" h="270">
                  <a:moveTo>
                    <a:pt x="0" y="0"/>
                  </a:moveTo>
                  <a:lnTo>
                    <a:pt x="1" y="27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89194" name="任意多边形 89193"/>
            <p:cNvSpPr/>
            <p:nvPr/>
          </p:nvSpPr>
          <p:spPr>
            <a:xfrm>
              <a:off x="4152" y="1080"/>
              <a:ext cx="1" cy="264"/>
            </a:xfrm>
            <a:custGeom>
              <a:avLst/>
              <a:gdLst/>
              <a:ahLst/>
              <a:cxnLst/>
              <a:rect l="0" t="0" r="0" b="0"/>
              <a:pathLst>
                <a:path w="1" h="264">
                  <a:moveTo>
                    <a:pt x="0" y="0"/>
                  </a:moveTo>
                  <a:lnTo>
                    <a:pt x="0" y="264"/>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89195" name="直接连接符 89194"/>
            <p:cNvSpPr/>
            <p:nvPr/>
          </p:nvSpPr>
          <p:spPr>
            <a:xfrm rot="5400000">
              <a:off x="3576" y="648"/>
              <a:ext cx="288" cy="0"/>
            </a:xfrm>
            <a:prstGeom prst="line">
              <a:avLst/>
            </a:prstGeom>
            <a:ln w="9525" cap="flat" cmpd="sng">
              <a:solidFill>
                <a:srgbClr val="FF0000"/>
              </a:solidFill>
              <a:prstDash val="solid"/>
              <a:headEnd type="none" w="med" len="med"/>
              <a:tailEnd type="stealth" w="sm" len="med"/>
            </a:ln>
          </p:spPr>
        </p:sp>
        <p:sp>
          <p:nvSpPr>
            <p:cNvPr id="89197" name="直接连接符 89196"/>
            <p:cNvSpPr/>
            <p:nvPr/>
          </p:nvSpPr>
          <p:spPr>
            <a:xfrm rot="5400000">
              <a:off x="4104" y="648"/>
              <a:ext cx="288" cy="0"/>
            </a:xfrm>
            <a:prstGeom prst="line">
              <a:avLst/>
            </a:prstGeom>
            <a:ln w="9525" cap="flat" cmpd="sng">
              <a:solidFill>
                <a:srgbClr val="FF0000"/>
              </a:solidFill>
              <a:prstDash val="solid"/>
              <a:headEnd type="none" w="med" len="med"/>
              <a:tailEnd type="stealth" w="sm" len="med"/>
            </a:ln>
          </p:spPr>
        </p:sp>
        <p:sp>
          <p:nvSpPr>
            <p:cNvPr id="89198" name="直接连接符 89197"/>
            <p:cNvSpPr/>
            <p:nvPr/>
          </p:nvSpPr>
          <p:spPr>
            <a:xfrm rot="5400000">
              <a:off x="4680" y="648"/>
              <a:ext cx="288" cy="0"/>
            </a:xfrm>
            <a:prstGeom prst="line">
              <a:avLst/>
            </a:prstGeom>
            <a:ln w="9525" cap="flat" cmpd="sng">
              <a:solidFill>
                <a:srgbClr val="FF0000"/>
              </a:solidFill>
              <a:prstDash val="solid"/>
              <a:headEnd type="none" w="med" len="med"/>
              <a:tailEnd type="stealth" w="sm" len="med"/>
            </a:ln>
          </p:spPr>
        </p:sp>
        <p:graphicFrame>
          <p:nvGraphicFramePr>
            <p:cNvPr id="89200" name="对象 89199"/>
            <p:cNvGraphicFramePr/>
            <p:nvPr/>
          </p:nvGraphicFramePr>
          <p:xfrm>
            <a:off x="3772" y="394"/>
            <a:ext cx="229" cy="365"/>
          </p:xfrm>
          <a:graphic>
            <a:graphicData uri="http://schemas.openxmlformats.org/presentationml/2006/ole">
              <mc:AlternateContent xmlns:mc="http://schemas.openxmlformats.org/markup-compatibility/2006">
                <mc:Choice xmlns:v="urn:schemas-microsoft-com:vml" Requires="v">
                  <p:oleObj spid="_x0000_s48575" r:id="rId15" imgW="190500" imgH="304800" progId="Equation.3">
                    <p:embed/>
                  </p:oleObj>
                </mc:Choice>
                <mc:Fallback>
                  <p:oleObj r:id="rId15" imgW="190500" imgH="304800" progId="Equation.3">
                    <p:embed/>
                    <p:pic>
                      <p:nvPicPr>
                        <p:cNvPr id="0" name="图片 3411"/>
                        <p:cNvPicPr/>
                        <p:nvPr/>
                      </p:nvPicPr>
                      <p:blipFill>
                        <a:blip r:embed="rId16"/>
                        <a:stretch>
                          <a:fillRect/>
                        </a:stretch>
                      </p:blipFill>
                      <p:spPr>
                        <a:xfrm>
                          <a:off x="3772" y="394"/>
                          <a:ext cx="229" cy="365"/>
                        </a:xfrm>
                        <a:prstGeom prst="rect">
                          <a:avLst/>
                        </a:prstGeom>
                        <a:noFill/>
                        <a:ln w="38100">
                          <a:noFill/>
                          <a:miter/>
                        </a:ln>
                      </p:spPr>
                    </p:pic>
                  </p:oleObj>
                </mc:Fallback>
              </mc:AlternateContent>
            </a:graphicData>
          </a:graphic>
        </p:graphicFrame>
      </p:grpSp>
      <p:graphicFrame>
        <p:nvGraphicFramePr>
          <p:cNvPr id="89207" name="对象 89206"/>
          <p:cNvGraphicFramePr/>
          <p:nvPr/>
        </p:nvGraphicFramePr>
        <p:xfrm>
          <a:off x="2046288" y="4375150"/>
          <a:ext cx="4248150" cy="868363"/>
        </p:xfrm>
        <a:graphic>
          <a:graphicData uri="http://schemas.openxmlformats.org/presentationml/2006/ole">
            <mc:AlternateContent xmlns:mc="http://schemas.openxmlformats.org/markup-compatibility/2006">
              <mc:Choice xmlns:v="urn:schemas-microsoft-com:vml" Requires="v">
                <p:oleObj spid="_x0000_s48576" r:id="rId17" imgW="2602230" imgH="533400" progId="Equation.DSMT4">
                  <p:embed/>
                </p:oleObj>
              </mc:Choice>
              <mc:Fallback>
                <p:oleObj r:id="rId17" imgW="2602230" imgH="533400" progId="Equation.DSMT4">
                  <p:embed/>
                  <p:pic>
                    <p:nvPicPr>
                      <p:cNvPr id="0" name="图片 3420"/>
                      <p:cNvPicPr/>
                      <p:nvPr/>
                    </p:nvPicPr>
                    <p:blipFill>
                      <a:blip r:embed="rId18"/>
                      <a:stretch>
                        <a:fillRect/>
                      </a:stretch>
                    </p:blipFill>
                    <p:spPr>
                      <a:xfrm>
                        <a:off x="2046288" y="4375150"/>
                        <a:ext cx="4248150" cy="868363"/>
                      </a:xfrm>
                      <a:prstGeom prst="rect">
                        <a:avLst/>
                      </a:prstGeom>
                      <a:noFill/>
                      <a:ln w="38100">
                        <a:noFill/>
                        <a:miter/>
                      </a:ln>
                    </p:spPr>
                  </p:pic>
                </p:oleObj>
              </mc:Fallback>
            </mc:AlternateContent>
          </a:graphicData>
        </a:graphic>
      </p:graphicFrame>
      <p:sp>
        <p:nvSpPr>
          <p:cNvPr id="89208" name="矩形 89207"/>
          <p:cNvSpPr/>
          <p:nvPr/>
        </p:nvSpPr>
        <p:spPr>
          <a:xfrm>
            <a:off x="896938" y="4546600"/>
            <a:ext cx="490537" cy="457200"/>
          </a:xfrm>
          <a:prstGeom prst="rect">
            <a:avLst/>
          </a:prstGeom>
          <a:noFill/>
          <a:ln w="9525">
            <a:noFill/>
          </a:ln>
        </p:spPr>
        <p:txBody>
          <a:bodyPr wrap="none" anchor="t">
            <a:spAutoFit/>
          </a:bodyPr>
          <a:lstStyle/>
          <a:p>
            <a:r>
              <a:rPr lang="zh-CN" altLang="en-US" b="1" dirty="0">
                <a:solidFill>
                  <a:schemeClr val="accent2"/>
                </a:solidFill>
                <a:latin typeface="Times New Roman" panose="02020603050405020304" pitchFamily="18" charset="0"/>
              </a:rPr>
              <a:t>则</a:t>
            </a:r>
          </a:p>
        </p:txBody>
      </p:sp>
      <p:sp>
        <p:nvSpPr>
          <p:cNvPr id="89214" name="矩形 89213"/>
          <p:cNvSpPr/>
          <p:nvPr/>
        </p:nvSpPr>
        <p:spPr>
          <a:xfrm>
            <a:off x="363538" y="5559425"/>
            <a:ext cx="8029575"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即</a:t>
            </a:r>
            <a:r>
              <a:rPr lang="en-US" altLang="zh-CN" b="1" dirty="0">
                <a:latin typeface="Times New Roman" panose="02020603050405020304" pitchFamily="18" charset="0"/>
              </a:rPr>
              <a:t>Y</a:t>
            </a:r>
            <a:r>
              <a:rPr lang="zh-CN" altLang="en-US" b="1" dirty="0">
                <a:latin typeface="Times New Roman" panose="02020603050405020304" pitchFamily="18" charset="0"/>
              </a:rPr>
              <a:t>的</a:t>
            </a:r>
            <a:r>
              <a:rPr lang="zh-CN" altLang="en-US" b="1" dirty="0">
                <a:solidFill>
                  <a:schemeClr val="accent2"/>
                </a:solidFill>
                <a:latin typeface="Times New Roman" panose="02020603050405020304" pitchFamily="18" charset="0"/>
              </a:rPr>
              <a:t>电导分量</a:t>
            </a:r>
            <a:r>
              <a:rPr lang="en-US" altLang="zh-CN" b="1">
                <a:latin typeface="Times New Roman" panose="02020603050405020304" pitchFamily="18" charset="0"/>
              </a:rPr>
              <a:t>Re[Y]</a:t>
            </a:r>
            <a:r>
              <a:rPr lang="zh-CN" altLang="en-US" b="1">
                <a:latin typeface="Times New Roman" panose="02020603050405020304" pitchFamily="18" charset="0"/>
              </a:rPr>
              <a:t>＝</a:t>
            </a:r>
            <a:r>
              <a:rPr lang="en-US" altLang="zh-CN" b="1">
                <a:latin typeface="Times New Roman" panose="02020603050405020304" pitchFamily="18" charset="0"/>
              </a:rPr>
              <a:t>1/R</a:t>
            </a:r>
            <a:r>
              <a:rPr lang="zh-CN" altLang="en-US" b="1">
                <a:latin typeface="Times New Roman" panose="02020603050405020304" pitchFamily="18" charset="0"/>
              </a:rPr>
              <a:t>，</a:t>
            </a:r>
            <a:r>
              <a:rPr lang="zh-CN" altLang="en-US" b="1" dirty="0">
                <a:solidFill>
                  <a:schemeClr val="accent2"/>
                </a:solidFill>
                <a:latin typeface="Times New Roman" panose="02020603050405020304" pitchFamily="18" charset="0"/>
              </a:rPr>
              <a:t>电纳分量</a:t>
            </a:r>
            <a:r>
              <a:rPr lang="en-US" altLang="zh-CN" b="1" err="1">
                <a:latin typeface="Times New Roman" panose="02020603050405020304" pitchFamily="18" charset="0"/>
              </a:rPr>
              <a:t>Im[Y</a:t>
            </a:r>
            <a:r>
              <a:rPr lang="en-US" altLang="zh-CN" b="1">
                <a:latin typeface="Times New Roman" panose="02020603050405020304" pitchFamily="18" charset="0"/>
              </a:rPr>
              <a:t>]=B=</a:t>
            </a:r>
            <a:r>
              <a:rPr lang="en-US" altLang="zh-CN" b="1">
                <a:latin typeface="Times New Roman" panose="02020603050405020304" pitchFamily="18" charset="0"/>
                <a:sym typeface="Symbol" panose="05050102010706020507" pitchFamily="18" charset="2"/>
              </a:rPr>
              <a:t>C-1/(L)</a:t>
            </a:r>
          </a:p>
        </p:txBody>
      </p:sp>
      <p:sp>
        <p:nvSpPr>
          <p:cNvPr id="89215" name="文本框 89214"/>
          <p:cNvSpPr txBox="1"/>
          <p:nvPr/>
        </p:nvSpPr>
        <p:spPr>
          <a:xfrm>
            <a:off x="566738" y="628650"/>
            <a:ext cx="2833687" cy="457200"/>
          </a:xfrm>
          <a:prstGeom prst="rect">
            <a:avLst/>
          </a:prstGeom>
          <a:noFill/>
          <a:ln w="9525">
            <a:noFill/>
          </a:ln>
        </p:spPr>
        <p:txBody>
          <a:bodyPr>
            <a:spAutoFit/>
          </a:bodyPr>
          <a:lstStyle/>
          <a:p>
            <a:pPr eaLnBrk="1" hangingPunct="1">
              <a:spcBef>
                <a:spcPct val="0"/>
              </a:spcBef>
            </a:pP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RLC</a:t>
            </a:r>
            <a:r>
              <a:rPr lang="zh-CN" altLang="en-US" b="1" dirty="0">
                <a:latin typeface="Times New Roman" panose="02020603050405020304" pitchFamily="18" charset="0"/>
              </a:rPr>
              <a:t>并联电路</a:t>
            </a:r>
            <a:endParaRPr lang="zh-CN" altLang="en-US"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215"/>
                                        </p:tgtEl>
                                        <p:attrNameLst>
                                          <p:attrName>style.visibility</p:attrName>
                                        </p:attrNameLst>
                                      </p:cBhvr>
                                      <p:to>
                                        <p:strVal val="visible"/>
                                      </p:to>
                                    </p:set>
                                    <p:anim calcmode="lin" valueType="num">
                                      <p:cBhvr additive="base">
                                        <p:cTn id="7" dur="500" fill="hold"/>
                                        <p:tgtEl>
                                          <p:spTgt spid="89215"/>
                                        </p:tgtEl>
                                        <p:attrNameLst>
                                          <p:attrName>ppt_x</p:attrName>
                                        </p:attrNameLst>
                                      </p:cBhvr>
                                      <p:tavLst>
                                        <p:tav tm="0">
                                          <p:val>
                                            <p:strVal val="0-#ppt_w/2"/>
                                          </p:val>
                                        </p:tav>
                                        <p:tav tm="100000">
                                          <p:val>
                                            <p:strVal val="#ppt_x"/>
                                          </p:val>
                                        </p:tav>
                                      </p:tavLst>
                                    </p:anim>
                                    <p:anim calcmode="lin" valueType="num">
                                      <p:cBhvr additive="base">
                                        <p:cTn id="8" dur="500" fill="hold"/>
                                        <p:tgtEl>
                                          <p:spTgt spid="892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89155"/>
                                        </p:tgtEl>
                                        <p:attrNameLst>
                                          <p:attrName>style.visibility</p:attrName>
                                        </p:attrNameLst>
                                      </p:cBhvr>
                                      <p:to>
                                        <p:strVal val="visible"/>
                                      </p:to>
                                    </p:set>
                                    <p:anim calcmode="lin" valueType="num">
                                      <p:cBhvr>
                                        <p:cTn id="13" dur="1000" fill="hold"/>
                                        <p:tgtEl>
                                          <p:spTgt spid="89155"/>
                                        </p:tgtEl>
                                        <p:attrNameLst>
                                          <p:attrName>ppt_w</p:attrName>
                                        </p:attrNameLst>
                                      </p:cBhvr>
                                      <p:tavLst>
                                        <p:tav tm="0">
                                          <p:val>
                                            <p:fltVal val="0"/>
                                          </p:val>
                                        </p:tav>
                                        <p:tav tm="100000">
                                          <p:val>
                                            <p:strVal val="#ppt_w"/>
                                          </p:val>
                                        </p:tav>
                                      </p:tavLst>
                                    </p:anim>
                                    <p:anim calcmode="lin" valueType="num">
                                      <p:cBhvr>
                                        <p:cTn id="14" dur="1000" fill="hold"/>
                                        <p:tgtEl>
                                          <p:spTgt spid="89155"/>
                                        </p:tgtEl>
                                        <p:attrNameLst>
                                          <p:attrName>ppt_h</p:attrName>
                                        </p:attrNameLst>
                                      </p:cBhvr>
                                      <p:tavLst>
                                        <p:tav tm="0">
                                          <p:val>
                                            <p:fltVal val="0"/>
                                          </p:val>
                                        </p:tav>
                                        <p:tav tm="100000">
                                          <p:val>
                                            <p:strVal val="#ppt_h"/>
                                          </p:val>
                                        </p:tav>
                                      </p:tavLst>
                                    </p:anim>
                                    <p:anim calcmode="lin" valueType="num">
                                      <p:cBhvr>
                                        <p:cTn id="15" dur="1000" fill="hold"/>
                                        <p:tgtEl>
                                          <p:spTgt spid="8915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91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89157"/>
                                        </p:tgtEl>
                                        <p:attrNameLst>
                                          <p:attrName>style.visibility</p:attrName>
                                        </p:attrNameLst>
                                      </p:cBhvr>
                                      <p:to>
                                        <p:strVal val="visible"/>
                                      </p:to>
                                    </p:set>
                                    <p:animEffect transition="in" filter="slide(fromTop)">
                                      <p:cBhvr>
                                        <p:cTn id="21" dur="500"/>
                                        <p:tgtEl>
                                          <p:spTgt spid="8915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89208"/>
                                        </p:tgtEl>
                                        <p:attrNameLst>
                                          <p:attrName>style.visibility</p:attrName>
                                        </p:attrNameLst>
                                      </p:cBhvr>
                                      <p:to>
                                        <p:strVal val="visible"/>
                                      </p:to>
                                    </p:set>
                                    <p:anim calcmode="lin" valueType="num">
                                      <p:cBhvr additive="base">
                                        <p:cTn id="26" dur="500" fill="hold"/>
                                        <p:tgtEl>
                                          <p:spTgt spid="89208"/>
                                        </p:tgtEl>
                                        <p:attrNameLst>
                                          <p:attrName>ppt_x</p:attrName>
                                        </p:attrNameLst>
                                      </p:cBhvr>
                                      <p:tavLst>
                                        <p:tav tm="0">
                                          <p:val>
                                            <p:strVal val="0-#ppt_w/2"/>
                                          </p:val>
                                        </p:tav>
                                        <p:tav tm="100000">
                                          <p:val>
                                            <p:strVal val="#ppt_x"/>
                                          </p:val>
                                        </p:tav>
                                      </p:tavLst>
                                    </p:anim>
                                    <p:anim calcmode="lin" valueType="num">
                                      <p:cBhvr additive="base">
                                        <p:cTn id="27" dur="500" fill="hold"/>
                                        <p:tgtEl>
                                          <p:spTgt spid="89208"/>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2" presetClass="entr" presetSubtype="1" fill="hold" nodeType="afterEffect">
                                  <p:stCondLst>
                                    <p:cond delay="0"/>
                                  </p:stCondLst>
                                  <p:childTnLst>
                                    <p:set>
                                      <p:cBhvr>
                                        <p:cTn id="30" dur="1" fill="hold">
                                          <p:stCondLst>
                                            <p:cond delay="0"/>
                                          </p:stCondLst>
                                        </p:cTn>
                                        <p:tgtEl>
                                          <p:spTgt spid="89207"/>
                                        </p:tgtEl>
                                        <p:attrNameLst>
                                          <p:attrName>style.visibility</p:attrName>
                                        </p:attrNameLst>
                                      </p:cBhvr>
                                      <p:to>
                                        <p:strVal val="visible"/>
                                      </p:to>
                                    </p:set>
                                    <p:animEffect transition="in" filter="slide(fromTop)">
                                      <p:cBhvr>
                                        <p:cTn id="31" dur="500"/>
                                        <p:tgtEl>
                                          <p:spTgt spid="8920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89214"/>
                                        </p:tgtEl>
                                        <p:attrNameLst>
                                          <p:attrName>style.visibility</p:attrName>
                                        </p:attrNameLst>
                                      </p:cBhvr>
                                      <p:to>
                                        <p:strVal val="visible"/>
                                      </p:to>
                                    </p:set>
                                    <p:anim calcmode="lin" valueType="num">
                                      <p:cBhvr additive="base">
                                        <p:cTn id="36" dur="500" fill="hold"/>
                                        <p:tgtEl>
                                          <p:spTgt spid="89214"/>
                                        </p:tgtEl>
                                        <p:attrNameLst>
                                          <p:attrName>ppt_x</p:attrName>
                                        </p:attrNameLst>
                                      </p:cBhvr>
                                      <p:tavLst>
                                        <p:tav tm="0">
                                          <p:val>
                                            <p:strVal val="0-#ppt_w/2"/>
                                          </p:val>
                                        </p:tav>
                                        <p:tav tm="100000">
                                          <p:val>
                                            <p:strVal val="#ppt_x"/>
                                          </p:val>
                                        </p:tav>
                                      </p:tavLst>
                                    </p:anim>
                                    <p:anim calcmode="lin" valueType="num">
                                      <p:cBhvr additive="base">
                                        <p:cTn id="37" dur="500" fill="hold"/>
                                        <p:tgtEl>
                                          <p:spTgt spid="892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55" grpId="0"/>
      <p:bldP spid="89208" grpId="0"/>
      <p:bldP spid="89214" grpId="0"/>
      <p:bldP spid="892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4" name="文本框 358403"/>
          <p:cNvSpPr txBox="1"/>
          <p:nvPr/>
        </p:nvSpPr>
        <p:spPr>
          <a:xfrm>
            <a:off x="1722438" y="592138"/>
            <a:ext cx="5918200" cy="457200"/>
          </a:xfrm>
          <a:prstGeom prst="rect">
            <a:avLst/>
          </a:prstGeom>
          <a:noFill/>
          <a:ln w="9525">
            <a:noFill/>
          </a:ln>
        </p:spPr>
        <p:txBody>
          <a:bodyPr wrap="none" anchor="t">
            <a:spAutoFit/>
          </a:bodyPr>
          <a:lstStyle/>
          <a:p>
            <a:pPr eaLnBrk="1" hangingPunct="1">
              <a:spcBef>
                <a:spcPct val="0"/>
              </a:spcBef>
            </a:pPr>
            <a:r>
              <a:rPr lang="en-US" altLang="zh-CN" b="1" i="1">
                <a:latin typeface="Symbol" panose="05050102010706020507" pitchFamily="18" charset="2"/>
              </a:rPr>
              <a:t>w </a:t>
            </a:r>
            <a:r>
              <a:rPr lang="en-US" altLang="zh-CN" b="1" i="1">
                <a:latin typeface="Times New Roman" panose="02020603050405020304" pitchFamily="18" charset="0"/>
              </a:rPr>
              <a:t>C</a:t>
            </a:r>
            <a:r>
              <a:rPr lang="en-US" altLang="zh-CN" b="1">
                <a:latin typeface="Times New Roman" panose="02020603050405020304" pitchFamily="18" charset="0"/>
              </a:rPr>
              <a:t> &gt; 1</a:t>
            </a:r>
            <a:r>
              <a:rPr lang="en-US" altLang="zh-CN" b="1" i="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L</a:t>
            </a:r>
            <a:r>
              <a:rPr lang="en-US" altLang="zh-CN" b="1">
                <a:latin typeface="Times New Roman" panose="02020603050405020304" pitchFamily="18" charset="0"/>
              </a:rPr>
              <a:t> </a:t>
            </a:r>
            <a:r>
              <a:rPr lang="zh-CN" altLang="en-US" b="1">
                <a:latin typeface="Times New Roman" panose="02020603050405020304" pitchFamily="18" charset="0"/>
              </a:rPr>
              <a:t>，</a:t>
            </a:r>
            <a:r>
              <a:rPr lang="en-US" altLang="zh-CN" b="1" i="1">
                <a:latin typeface="Times New Roman" panose="02020603050405020304" pitchFamily="18" charset="0"/>
              </a:rPr>
              <a:t>B</a:t>
            </a:r>
            <a:r>
              <a:rPr lang="en-US" altLang="zh-CN" b="1" dirty="0">
                <a:latin typeface="Times New Roman" panose="02020603050405020304" pitchFamily="18" charset="0"/>
              </a:rPr>
              <a:t>&gt;0</a:t>
            </a:r>
            <a:r>
              <a:rPr lang="zh-CN" altLang="en-US" b="1" dirty="0">
                <a:latin typeface="Times New Roman" panose="02020603050405020304" pitchFamily="18" charset="0"/>
              </a:rPr>
              <a:t>，电路呈</a:t>
            </a:r>
            <a:r>
              <a:rPr lang="zh-CN" altLang="en-US" b="1" dirty="0">
                <a:solidFill>
                  <a:srgbClr val="FF66FF"/>
                </a:solidFill>
                <a:latin typeface="Times New Roman" panose="02020603050405020304" pitchFamily="18" charset="0"/>
              </a:rPr>
              <a:t>容性</a:t>
            </a:r>
            <a:r>
              <a:rPr lang="zh-CN" altLang="en-US" b="1" dirty="0">
                <a:latin typeface="Times New Roman" panose="02020603050405020304" pitchFamily="18" charset="0"/>
              </a:rPr>
              <a:t>，</a:t>
            </a:r>
            <a:r>
              <a:rPr lang="en-US" altLang="zh-CN" b="1" i="1">
                <a:latin typeface="Times New Roman" panose="02020603050405020304" pitchFamily="18" charset="0"/>
              </a:rPr>
              <a:t>i</a:t>
            </a:r>
            <a:r>
              <a:rPr lang="zh-CN" altLang="en-US" b="1" dirty="0">
                <a:latin typeface="Times New Roman" panose="02020603050405020304" pitchFamily="18" charset="0"/>
              </a:rPr>
              <a:t>超前</a:t>
            </a:r>
            <a:r>
              <a:rPr lang="en-US" altLang="zh-CN" b="1" i="1">
                <a:latin typeface="Times New Roman" panose="02020603050405020304" pitchFamily="18" charset="0"/>
              </a:rPr>
              <a:t>u</a:t>
            </a:r>
            <a:r>
              <a:rPr lang="zh-CN" altLang="en-US" b="1">
                <a:latin typeface="Times New Roman" panose="02020603050405020304" pitchFamily="18" charset="0"/>
              </a:rPr>
              <a:t>；</a:t>
            </a:r>
          </a:p>
        </p:txBody>
      </p:sp>
      <p:sp>
        <p:nvSpPr>
          <p:cNvPr id="358405" name="文本框 358404"/>
          <p:cNvSpPr txBox="1"/>
          <p:nvPr/>
        </p:nvSpPr>
        <p:spPr>
          <a:xfrm>
            <a:off x="1722438" y="1184275"/>
            <a:ext cx="5994400" cy="457200"/>
          </a:xfrm>
          <a:prstGeom prst="rect">
            <a:avLst/>
          </a:prstGeom>
          <a:noFill/>
          <a:ln w="9525">
            <a:noFill/>
          </a:ln>
        </p:spPr>
        <p:txBody>
          <a:bodyPr wrap="none" anchor="t">
            <a:spAutoFit/>
          </a:bodyPr>
          <a:lstStyle/>
          <a:p>
            <a:pPr eaLnBrk="1" hangingPunct="1">
              <a:spcBef>
                <a:spcPct val="0"/>
              </a:spcBef>
            </a:pPr>
            <a:r>
              <a:rPr lang="en-US" altLang="zh-CN" b="1" i="1">
                <a:latin typeface="Symbol" panose="05050102010706020507" pitchFamily="18" charset="2"/>
              </a:rPr>
              <a:t>w </a:t>
            </a:r>
            <a:r>
              <a:rPr lang="en-US" altLang="zh-CN" b="1" i="1">
                <a:latin typeface="Times New Roman" panose="02020603050405020304" pitchFamily="18" charset="0"/>
              </a:rPr>
              <a:t>C</a:t>
            </a:r>
            <a:r>
              <a:rPr lang="en-US" altLang="zh-CN" b="1">
                <a:latin typeface="Times New Roman" panose="02020603050405020304" pitchFamily="18" charset="0"/>
              </a:rPr>
              <a:t>&lt;1</a:t>
            </a:r>
            <a:r>
              <a:rPr lang="en-US" altLang="zh-CN" b="1" i="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L</a:t>
            </a:r>
            <a:r>
              <a:rPr lang="en-US" altLang="zh-CN" b="1">
                <a:latin typeface="Times New Roman" panose="02020603050405020304" pitchFamily="18" charset="0"/>
              </a:rPr>
              <a:t>   </a:t>
            </a:r>
            <a:r>
              <a:rPr lang="zh-CN" altLang="en-US" b="1">
                <a:latin typeface="Times New Roman" panose="02020603050405020304" pitchFamily="18" charset="0"/>
              </a:rPr>
              <a:t>，</a:t>
            </a:r>
            <a:r>
              <a:rPr lang="en-US" altLang="zh-CN" b="1" i="1">
                <a:latin typeface="Times New Roman" panose="02020603050405020304" pitchFamily="18" charset="0"/>
              </a:rPr>
              <a:t>B</a:t>
            </a:r>
            <a:r>
              <a:rPr lang="en-US" altLang="zh-CN" b="1" dirty="0">
                <a:latin typeface="Times New Roman" panose="02020603050405020304" pitchFamily="18" charset="0"/>
              </a:rPr>
              <a:t>&lt;0</a:t>
            </a:r>
            <a:r>
              <a:rPr lang="zh-CN" altLang="en-US" b="1" dirty="0">
                <a:latin typeface="Times New Roman" panose="02020603050405020304" pitchFamily="18" charset="0"/>
              </a:rPr>
              <a:t>， 电路呈</a:t>
            </a:r>
            <a:r>
              <a:rPr lang="zh-CN" altLang="en-US" b="1" dirty="0">
                <a:solidFill>
                  <a:srgbClr val="FF66FF"/>
                </a:solidFill>
                <a:latin typeface="Times New Roman" panose="02020603050405020304" pitchFamily="18" charset="0"/>
              </a:rPr>
              <a:t>感性</a:t>
            </a:r>
            <a:r>
              <a:rPr lang="zh-CN" altLang="en-US" b="1" dirty="0">
                <a:latin typeface="Times New Roman" panose="02020603050405020304" pitchFamily="18" charset="0"/>
              </a:rPr>
              <a:t>，</a:t>
            </a:r>
            <a:r>
              <a:rPr lang="en-US" altLang="zh-CN" b="1" i="1">
                <a:latin typeface="Times New Roman" panose="02020603050405020304" pitchFamily="18" charset="0"/>
              </a:rPr>
              <a:t>i</a:t>
            </a:r>
            <a:r>
              <a:rPr lang="zh-CN" altLang="en-US" b="1" dirty="0">
                <a:latin typeface="Times New Roman" panose="02020603050405020304" pitchFamily="18" charset="0"/>
              </a:rPr>
              <a:t>滞后</a:t>
            </a:r>
            <a:r>
              <a:rPr lang="en-US" altLang="zh-CN" b="1" i="1">
                <a:latin typeface="Times New Roman" panose="02020603050405020304" pitchFamily="18" charset="0"/>
              </a:rPr>
              <a:t>u</a:t>
            </a:r>
            <a:r>
              <a:rPr lang="zh-CN" altLang="en-US" b="1">
                <a:latin typeface="Times New Roman" panose="02020603050405020304" pitchFamily="18" charset="0"/>
              </a:rPr>
              <a:t>；</a:t>
            </a:r>
          </a:p>
        </p:txBody>
      </p:sp>
      <p:sp>
        <p:nvSpPr>
          <p:cNvPr id="358406" name="文本框 358405"/>
          <p:cNvSpPr txBox="1"/>
          <p:nvPr/>
        </p:nvSpPr>
        <p:spPr>
          <a:xfrm>
            <a:off x="1722438" y="1812925"/>
            <a:ext cx="6972300" cy="457200"/>
          </a:xfrm>
          <a:prstGeom prst="rect">
            <a:avLst/>
          </a:prstGeom>
          <a:noFill/>
          <a:ln w="9525">
            <a:noFill/>
          </a:ln>
        </p:spPr>
        <p:txBody>
          <a:bodyPr>
            <a:spAutoFit/>
          </a:bodyPr>
          <a:lstStyle/>
          <a:p>
            <a:pPr eaLnBrk="1" hangingPunct="1">
              <a:spcBef>
                <a:spcPct val="0"/>
              </a:spcBef>
            </a:pPr>
            <a:r>
              <a:rPr lang="en-US" altLang="zh-CN" b="1" i="1" err="1">
                <a:latin typeface="Symbol" panose="05050102010706020507" pitchFamily="18" charset="2"/>
              </a:rPr>
              <a:t>w</a:t>
            </a:r>
            <a:r>
              <a:rPr lang="en-US" altLang="zh-CN" b="1" i="1" err="1">
                <a:latin typeface="Times New Roman" panose="02020603050405020304" pitchFamily="18" charset="0"/>
              </a:rPr>
              <a:t>C</a:t>
            </a:r>
            <a:r>
              <a:rPr lang="en-US" altLang="zh-CN" b="1">
                <a:latin typeface="Times New Roman" panose="02020603050405020304" pitchFamily="18" charset="0"/>
              </a:rPr>
              <a:t>=1</a:t>
            </a:r>
            <a:r>
              <a:rPr lang="en-US" altLang="zh-CN" b="1" i="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L</a:t>
            </a:r>
            <a:r>
              <a:rPr lang="en-US" altLang="zh-CN" b="1" dirty="0">
                <a:latin typeface="Times New Roman" panose="02020603050405020304" pitchFamily="18" charset="0"/>
              </a:rPr>
              <a:t>   </a:t>
            </a:r>
            <a:r>
              <a:rPr lang="zh-CN" altLang="en-US" b="1" dirty="0">
                <a:latin typeface="Times New Roman" panose="02020603050405020304" pitchFamily="18" charset="0"/>
              </a:rPr>
              <a:t>，</a:t>
            </a:r>
            <a:r>
              <a:rPr lang="en-US" altLang="zh-CN" b="1" dirty="0">
                <a:latin typeface="Times New Roman" panose="02020603050405020304" pitchFamily="18" charset="0"/>
              </a:rPr>
              <a:t>B=0</a:t>
            </a:r>
            <a:r>
              <a:rPr lang="zh-CN" altLang="en-US" b="1" dirty="0">
                <a:latin typeface="Times New Roman" panose="02020603050405020304" pitchFamily="18" charset="0"/>
              </a:rPr>
              <a:t>， 电路呈</a:t>
            </a:r>
            <a:r>
              <a:rPr lang="zh-CN" altLang="en-US" b="1" dirty="0">
                <a:solidFill>
                  <a:srgbClr val="FF66FF"/>
                </a:solidFill>
                <a:latin typeface="Times New Roman" panose="02020603050405020304" pitchFamily="18" charset="0"/>
              </a:rPr>
              <a:t>电阻性</a:t>
            </a:r>
            <a:r>
              <a:rPr lang="zh-CN" altLang="en-US" b="1" dirty="0">
                <a:latin typeface="Times New Roman" panose="02020603050405020304" pitchFamily="18" charset="0"/>
              </a:rPr>
              <a:t>，</a:t>
            </a:r>
            <a:r>
              <a:rPr lang="en-US" altLang="zh-CN" b="1" i="1">
                <a:latin typeface="Times New Roman" panose="02020603050405020304" pitchFamily="18" charset="0"/>
              </a:rPr>
              <a:t>i</a:t>
            </a:r>
            <a:r>
              <a:rPr lang="zh-CN" altLang="en-US" b="1">
                <a:latin typeface="Times New Roman" panose="02020603050405020304" pitchFamily="18" charset="0"/>
              </a:rPr>
              <a:t>与</a:t>
            </a:r>
            <a:r>
              <a:rPr lang="en-US" altLang="zh-CN" b="1" i="1">
                <a:latin typeface="Times New Roman" panose="02020603050405020304" pitchFamily="18" charset="0"/>
              </a:rPr>
              <a:t>u</a:t>
            </a:r>
            <a:r>
              <a:rPr lang="zh-CN" altLang="en-US" b="1" dirty="0">
                <a:latin typeface="Times New Roman" panose="02020603050405020304" pitchFamily="18" charset="0"/>
              </a:rPr>
              <a:t>同相。</a:t>
            </a:r>
            <a:endParaRPr lang="zh-CN" altLang="en-US" b="1">
              <a:latin typeface="Times New Roman" panose="02020603050405020304" pitchFamily="18" charset="0"/>
            </a:endParaRPr>
          </a:p>
        </p:txBody>
      </p:sp>
      <p:sp>
        <p:nvSpPr>
          <p:cNvPr id="358407" name="文本框 358406"/>
          <p:cNvSpPr txBox="1"/>
          <p:nvPr/>
        </p:nvSpPr>
        <p:spPr>
          <a:xfrm>
            <a:off x="685800" y="592138"/>
            <a:ext cx="490538" cy="457200"/>
          </a:xfrm>
          <a:prstGeom prst="rect">
            <a:avLst/>
          </a:prstGeom>
          <a:noFill/>
          <a:ln w="9525">
            <a:noFill/>
          </a:ln>
        </p:spPr>
        <p:txBody>
          <a:bodyPr wrap="none" anchor="t">
            <a:spAutoFit/>
          </a:bodyPr>
          <a:lstStyle/>
          <a:p>
            <a:pPr eaLnBrk="1" hangingPunct="1">
              <a:spcBef>
                <a:spcPct val="0"/>
              </a:spcBef>
            </a:pPr>
            <a:r>
              <a:rPr lang="zh-CN" altLang="en-US" b="1">
                <a:solidFill>
                  <a:srgbClr val="FF0000"/>
                </a:solidFill>
                <a:latin typeface="Times New Roman" panose="02020603050405020304" pitchFamily="18" charset="0"/>
              </a:rPr>
              <a:t>当</a:t>
            </a:r>
          </a:p>
        </p:txBody>
      </p:sp>
      <p:sp>
        <p:nvSpPr>
          <p:cNvPr id="358409" name="矩形 358408"/>
          <p:cNvSpPr/>
          <p:nvPr/>
        </p:nvSpPr>
        <p:spPr>
          <a:xfrm>
            <a:off x="0" y="2943225"/>
            <a:ext cx="9144000" cy="0"/>
          </a:xfrm>
          <a:prstGeom prst="rect">
            <a:avLst/>
          </a:prstGeom>
          <a:noFill/>
          <a:ln w="19050">
            <a:noFill/>
          </a:ln>
        </p:spPr>
        <p:txBody>
          <a:bodyPr/>
          <a:lstStyle/>
          <a:p>
            <a:endParaRPr lang="zh-CN" altLang="en-US"/>
          </a:p>
        </p:txBody>
      </p:sp>
      <p:graphicFrame>
        <p:nvGraphicFramePr>
          <p:cNvPr id="358408" name="对象 358407"/>
          <p:cNvGraphicFramePr/>
          <p:nvPr/>
        </p:nvGraphicFramePr>
        <p:xfrm>
          <a:off x="2800350" y="2270125"/>
          <a:ext cx="3619500" cy="2320925"/>
        </p:xfrm>
        <a:graphic>
          <a:graphicData uri="http://schemas.openxmlformats.org/presentationml/2006/ole">
            <mc:AlternateContent xmlns:mc="http://schemas.openxmlformats.org/markup-compatibility/2006">
              <mc:Choice xmlns:v="urn:schemas-microsoft-com:vml" Requires="v">
                <p:oleObj spid="_x0000_s49263" r:id="rId3" imgW="1687195" imgH="1088390" progId="Visio.Drawing.6">
                  <p:embed/>
                </p:oleObj>
              </mc:Choice>
              <mc:Fallback>
                <p:oleObj r:id="rId3" imgW="1687195" imgH="1088390" progId="Visio.Drawing.6">
                  <p:embed/>
                  <p:pic>
                    <p:nvPicPr>
                      <p:cNvPr id="0" name="图片 3418"/>
                      <p:cNvPicPr/>
                      <p:nvPr/>
                    </p:nvPicPr>
                    <p:blipFill>
                      <a:blip r:embed="rId4"/>
                      <a:stretch>
                        <a:fillRect/>
                      </a:stretch>
                    </p:blipFill>
                    <p:spPr>
                      <a:xfrm>
                        <a:off x="2800350" y="2270125"/>
                        <a:ext cx="3619500" cy="2320925"/>
                      </a:xfrm>
                      <a:prstGeom prst="rect">
                        <a:avLst/>
                      </a:prstGeom>
                      <a:noFill/>
                      <a:ln w="38100">
                        <a:noFill/>
                        <a:miter/>
                      </a:ln>
                    </p:spPr>
                  </p:pic>
                </p:oleObj>
              </mc:Fallback>
            </mc:AlternateContent>
          </a:graphicData>
        </a:graphic>
      </p:graphicFrame>
      <p:sp>
        <p:nvSpPr>
          <p:cNvPr id="358410" name="文本框 358409"/>
          <p:cNvSpPr txBox="1"/>
          <p:nvPr/>
        </p:nvSpPr>
        <p:spPr>
          <a:xfrm>
            <a:off x="358775" y="2551113"/>
            <a:ext cx="1633538"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向量图</a:t>
            </a:r>
          </a:p>
        </p:txBody>
      </p:sp>
      <p:sp>
        <p:nvSpPr>
          <p:cNvPr id="358411" name="矩形 358410"/>
          <p:cNvSpPr/>
          <p:nvPr/>
        </p:nvSpPr>
        <p:spPr>
          <a:xfrm>
            <a:off x="358775" y="4870450"/>
            <a:ext cx="6661150"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从图中可以直观的看出电流有效值的关系为 </a:t>
            </a:r>
          </a:p>
        </p:txBody>
      </p:sp>
      <p:graphicFrame>
        <p:nvGraphicFramePr>
          <p:cNvPr id="358412" name="对象 358411"/>
          <p:cNvGraphicFramePr/>
          <p:nvPr/>
        </p:nvGraphicFramePr>
        <p:xfrm>
          <a:off x="3238500" y="5432425"/>
          <a:ext cx="3181350" cy="704850"/>
        </p:xfrm>
        <a:graphic>
          <a:graphicData uri="http://schemas.openxmlformats.org/presentationml/2006/ole">
            <mc:AlternateContent xmlns:mc="http://schemas.openxmlformats.org/markup-compatibility/2006">
              <mc:Choice xmlns:v="urn:schemas-microsoft-com:vml" Requires="v">
                <p:oleObj spid="_x0000_s49264" r:id="rId5" imgW="1333500" imgH="292100" progId="Equation.3">
                  <p:embed/>
                </p:oleObj>
              </mc:Choice>
              <mc:Fallback>
                <p:oleObj r:id="rId5" imgW="1333500" imgH="292100" progId="Equation.3">
                  <p:embed/>
                  <p:pic>
                    <p:nvPicPr>
                      <p:cNvPr id="0" name="图片 3419"/>
                      <p:cNvPicPr/>
                      <p:nvPr/>
                    </p:nvPicPr>
                    <p:blipFill>
                      <a:blip r:embed="rId6"/>
                      <a:stretch>
                        <a:fillRect/>
                      </a:stretch>
                    </p:blipFill>
                    <p:spPr>
                      <a:xfrm>
                        <a:off x="3238500" y="5432425"/>
                        <a:ext cx="3181350" cy="70485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07"/>
                                        </p:tgtEl>
                                        <p:attrNameLst>
                                          <p:attrName>style.visibility</p:attrName>
                                        </p:attrNameLst>
                                      </p:cBhvr>
                                      <p:to>
                                        <p:strVal val="visible"/>
                                      </p:to>
                                    </p:set>
                                    <p:anim calcmode="lin" valueType="num">
                                      <p:cBhvr additive="base">
                                        <p:cTn id="7" dur="500" fill="hold"/>
                                        <p:tgtEl>
                                          <p:spTgt spid="358407"/>
                                        </p:tgtEl>
                                        <p:attrNameLst>
                                          <p:attrName>ppt_x</p:attrName>
                                        </p:attrNameLst>
                                      </p:cBhvr>
                                      <p:tavLst>
                                        <p:tav tm="0">
                                          <p:val>
                                            <p:strVal val="0-#ppt_w/2"/>
                                          </p:val>
                                        </p:tav>
                                        <p:tav tm="100000">
                                          <p:val>
                                            <p:strVal val="#ppt_x"/>
                                          </p:val>
                                        </p:tav>
                                      </p:tavLst>
                                    </p:anim>
                                    <p:anim calcmode="lin" valueType="num">
                                      <p:cBhvr additive="base">
                                        <p:cTn id="8" dur="500" fill="hold"/>
                                        <p:tgtEl>
                                          <p:spTgt spid="3584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58404"/>
                                        </p:tgtEl>
                                        <p:attrNameLst>
                                          <p:attrName>style.visibility</p:attrName>
                                        </p:attrNameLst>
                                      </p:cBhvr>
                                      <p:to>
                                        <p:strVal val="visible"/>
                                      </p:to>
                                    </p:set>
                                    <p:animEffect transition="in" filter="slide(fromTop)">
                                      <p:cBhvr>
                                        <p:cTn id="13" dur="500"/>
                                        <p:tgtEl>
                                          <p:spTgt spid="35840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358405"/>
                                        </p:tgtEl>
                                        <p:attrNameLst>
                                          <p:attrName>style.visibility</p:attrName>
                                        </p:attrNameLst>
                                      </p:cBhvr>
                                      <p:to>
                                        <p:strVal val="visible"/>
                                      </p:to>
                                    </p:set>
                                    <p:animEffect transition="in" filter="slide(fromTop)">
                                      <p:cBhvr>
                                        <p:cTn id="18" dur="500"/>
                                        <p:tgtEl>
                                          <p:spTgt spid="35840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358406"/>
                                        </p:tgtEl>
                                        <p:attrNameLst>
                                          <p:attrName>style.visibility</p:attrName>
                                        </p:attrNameLst>
                                      </p:cBhvr>
                                      <p:to>
                                        <p:strVal val="visible"/>
                                      </p:to>
                                    </p:set>
                                    <p:animEffect transition="in" filter="slide(fromTop)">
                                      <p:cBhvr>
                                        <p:cTn id="23" dur="500"/>
                                        <p:tgtEl>
                                          <p:spTgt spid="35840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58410"/>
                                        </p:tgtEl>
                                        <p:attrNameLst>
                                          <p:attrName>style.visibility</p:attrName>
                                        </p:attrNameLst>
                                      </p:cBhvr>
                                      <p:to>
                                        <p:strVal val="visible"/>
                                      </p:to>
                                    </p:set>
                                    <p:anim calcmode="lin" valueType="num">
                                      <p:cBhvr additive="base">
                                        <p:cTn id="28" dur="500" fill="hold"/>
                                        <p:tgtEl>
                                          <p:spTgt spid="358410"/>
                                        </p:tgtEl>
                                        <p:attrNameLst>
                                          <p:attrName>ppt_x</p:attrName>
                                        </p:attrNameLst>
                                      </p:cBhvr>
                                      <p:tavLst>
                                        <p:tav tm="0">
                                          <p:val>
                                            <p:strVal val="0-#ppt_w/2"/>
                                          </p:val>
                                        </p:tav>
                                        <p:tav tm="100000">
                                          <p:val>
                                            <p:strVal val="#ppt_x"/>
                                          </p:val>
                                        </p:tav>
                                      </p:tavLst>
                                    </p:anim>
                                    <p:anim calcmode="lin" valueType="num">
                                      <p:cBhvr additive="base">
                                        <p:cTn id="29" dur="500" fill="hold"/>
                                        <p:tgtEl>
                                          <p:spTgt spid="3584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58408"/>
                                        </p:tgtEl>
                                        <p:attrNameLst>
                                          <p:attrName>style.visibility</p:attrName>
                                        </p:attrNameLst>
                                      </p:cBhvr>
                                      <p:to>
                                        <p:strVal val="visible"/>
                                      </p:to>
                                    </p:set>
                                    <p:animEffect transition="in" filter="blinds(horizontal)">
                                      <p:cBhvr>
                                        <p:cTn id="34" dur="500"/>
                                        <p:tgtEl>
                                          <p:spTgt spid="35840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58411"/>
                                        </p:tgtEl>
                                        <p:attrNameLst>
                                          <p:attrName>style.visibility</p:attrName>
                                        </p:attrNameLst>
                                      </p:cBhvr>
                                      <p:to>
                                        <p:strVal val="visible"/>
                                      </p:to>
                                    </p:set>
                                    <p:animEffect transition="in" filter="blinds(horizontal)">
                                      <p:cBhvr>
                                        <p:cTn id="39" dur="500"/>
                                        <p:tgtEl>
                                          <p:spTgt spid="358411"/>
                                        </p:tgtEl>
                                      </p:cBhvr>
                                    </p:animEffect>
                                  </p:childTnLst>
                                </p:cTn>
                              </p:par>
                              <p:par>
                                <p:cTn id="40" presetID="3" presetClass="entr" presetSubtype="10" fill="hold" nodeType="withEffect">
                                  <p:stCondLst>
                                    <p:cond delay="0"/>
                                  </p:stCondLst>
                                  <p:childTnLst>
                                    <p:set>
                                      <p:cBhvr>
                                        <p:cTn id="41" dur="1" fill="hold">
                                          <p:stCondLst>
                                            <p:cond delay="0"/>
                                          </p:stCondLst>
                                        </p:cTn>
                                        <p:tgtEl>
                                          <p:spTgt spid="358412"/>
                                        </p:tgtEl>
                                        <p:attrNameLst>
                                          <p:attrName>style.visibility</p:attrName>
                                        </p:attrNameLst>
                                      </p:cBhvr>
                                      <p:to>
                                        <p:strVal val="visible"/>
                                      </p:to>
                                    </p:set>
                                    <p:animEffect transition="in" filter="blinds(horizontal)">
                                      <p:cBhvr>
                                        <p:cTn id="42" dur="500"/>
                                        <p:tgtEl>
                                          <p:spTgt spid="358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p:bldP spid="358405" grpId="0"/>
      <p:bldP spid="358406" grpId="0"/>
      <p:bldP spid="358407" grpId="0"/>
      <p:bldP spid="358410" grpId="0"/>
      <p:bldP spid="3584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标题 492545" descr="蓝色砂纸"/>
          <p:cNvSpPr>
            <a:spLocks noGrp="1"/>
          </p:cNvSpPr>
          <p:nvPr>
            <p:ph type="title" idx="4294967295"/>
          </p:nvPr>
        </p:nvSpPr>
        <p:spPr>
          <a:xfrm>
            <a:off x="495300" y="371475"/>
            <a:ext cx="3371850" cy="514350"/>
          </a:xfrm>
          <a:prstGeom prst="rect">
            <a:avLst/>
          </a:prstGeom>
          <a:blipFill rotWithShape="0">
            <a:blip r:embed="rId2"/>
          </a:blipFill>
          <a:ln w="9525" cap="flat" cmpd="sng">
            <a:solidFill>
              <a:srgbClr val="000000"/>
            </a:solidFill>
            <a:prstDash val="solid"/>
            <a:headEnd type="none" w="med" len="med"/>
            <a:tailEnd type="none" w="med" len="med"/>
          </a:ln>
        </p:spPr>
        <p:txBody>
          <a:bodyPr/>
          <a:lstStyle/>
          <a:p>
            <a:r>
              <a:rPr lang="zh-CN" altLang="en-US" sz="2400" b="1" dirty="0">
                <a:solidFill>
                  <a:srgbClr val="FF0000"/>
                </a:solidFill>
              </a:rPr>
              <a:t>补充：相量图的画法</a:t>
            </a:r>
            <a:endParaRPr lang="zh-CN" altLang="en-US" sz="2400" b="1">
              <a:solidFill>
                <a:srgbClr val="FF0000"/>
              </a:solidFill>
            </a:endParaRPr>
          </a:p>
        </p:txBody>
      </p:sp>
      <p:sp>
        <p:nvSpPr>
          <p:cNvPr id="492547" name="矩形 492546"/>
          <p:cNvSpPr/>
          <p:nvPr/>
        </p:nvSpPr>
        <p:spPr>
          <a:xfrm>
            <a:off x="393770" y="885825"/>
            <a:ext cx="8099425" cy="1785104"/>
          </a:xfrm>
          <a:prstGeom prst="rect">
            <a:avLst/>
          </a:prstGeom>
          <a:noFill/>
          <a:ln w="9525">
            <a:noFill/>
          </a:ln>
        </p:spPr>
        <p:txBody>
          <a:bodyPr>
            <a:spAutoFit/>
          </a:bodyPr>
          <a:lstStyle/>
          <a:p>
            <a:r>
              <a:rPr lang="zh-CN" altLang="en-US" sz="2200" b="1" u="sng" dirty="0">
                <a:latin typeface="Times New Roman" panose="02020603050405020304" pitchFamily="18" charset="0"/>
              </a:rPr>
              <a:t>在</a:t>
            </a:r>
            <a:r>
              <a:rPr lang="zh-CN" altLang="en-US" sz="2200" b="1" u="sng" dirty="0">
                <a:solidFill>
                  <a:schemeClr val="accent2"/>
                </a:solidFill>
                <a:latin typeface="Times New Roman" panose="02020603050405020304" pitchFamily="18" charset="0"/>
              </a:rPr>
              <a:t>电路的相量图</a:t>
            </a:r>
            <a:r>
              <a:rPr lang="zh-CN" altLang="en-US" sz="2200" b="1" u="sng" dirty="0">
                <a:latin typeface="Times New Roman" panose="02020603050405020304" pitchFamily="18" charset="0"/>
              </a:rPr>
              <a:t>上要反映各相量之间的</a:t>
            </a:r>
            <a:r>
              <a:rPr lang="zh-CN" altLang="en-US" sz="2200" b="1" u="sng" dirty="0">
                <a:solidFill>
                  <a:schemeClr val="accent2"/>
                </a:solidFill>
                <a:latin typeface="Times New Roman" panose="02020603050405020304" pitchFamily="18" charset="0"/>
              </a:rPr>
              <a:t>相对关系</a:t>
            </a:r>
            <a:r>
              <a:rPr lang="zh-CN" altLang="en-US" sz="2200" b="1" u="sng" dirty="0">
                <a:latin typeface="Times New Roman" panose="02020603050405020304" pitchFamily="18" charset="0"/>
              </a:rPr>
              <a:t>：</a:t>
            </a:r>
            <a:endParaRPr lang="en-US" altLang="zh-CN" sz="2200" b="1" u="sng" dirty="0">
              <a:latin typeface="Times New Roman" panose="02020603050405020304" pitchFamily="18" charset="0"/>
            </a:endParaRPr>
          </a:p>
          <a:p>
            <a:r>
              <a:rPr lang="en-US" altLang="zh-CN" sz="2200" b="1" dirty="0">
                <a:solidFill>
                  <a:srgbClr val="FF33CC"/>
                </a:solidFill>
                <a:latin typeface="Times New Roman" panose="02020603050405020304" pitchFamily="18" charset="0"/>
              </a:rPr>
              <a:t>1</a:t>
            </a:r>
            <a:r>
              <a:rPr lang="zh-CN" altLang="en-US" sz="2200" b="1" dirty="0">
                <a:solidFill>
                  <a:srgbClr val="FF33CC"/>
                </a:solidFill>
                <a:latin typeface="Times New Roman" panose="02020603050405020304" pitchFamily="18" charset="0"/>
              </a:rPr>
              <a:t>）、</a:t>
            </a:r>
            <a:r>
              <a:rPr lang="zh-CN" altLang="en-US" sz="2200" b="1" dirty="0">
                <a:latin typeface="Times New Roman" panose="02020603050405020304" pitchFamily="18" charset="0"/>
              </a:rPr>
              <a:t>各个相量的模的相对关系</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反映</a:t>
            </a:r>
            <a:r>
              <a:rPr lang="zh-CN" altLang="en-US" sz="2200" b="1" dirty="0">
                <a:solidFill>
                  <a:srgbClr val="FF0000"/>
                </a:solidFill>
                <a:latin typeface="Times New Roman" panose="02020603050405020304" pitchFamily="18" charset="0"/>
              </a:rPr>
              <a:t>相对大小</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a:t>
            </a:r>
            <a:endParaRPr lang="en-US" altLang="zh-CN" sz="2200" b="1" dirty="0">
              <a:latin typeface="Times New Roman" panose="02020603050405020304" pitchFamily="18" charset="0"/>
            </a:endParaRPr>
          </a:p>
          <a:p>
            <a:r>
              <a:rPr lang="en-US" altLang="zh-CN" sz="2200" b="1" dirty="0">
                <a:solidFill>
                  <a:srgbClr val="FF33CC"/>
                </a:solidFill>
                <a:latin typeface="Times New Roman" panose="02020603050405020304" pitchFamily="18" charset="0"/>
              </a:rPr>
              <a:t>2</a:t>
            </a:r>
            <a:r>
              <a:rPr lang="zh-CN" altLang="en-US" sz="2200" b="1" dirty="0">
                <a:solidFill>
                  <a:srgbClr val="FF33CC"/>
                </a:solidFill>
                <a:latin typeface="Times New Roman" panose="02020603050405020304" pitchFamily="18" charset="0"/>
              </a:rPr>
              <a:t>）、</a:t>
            </a:r>
            <a:r>
              <a:rPr lang="zh-CN" altLang="en-US" sz="2200" b="1" dirty="0">
                <a:latin typeface="Times New Roman" panose="02020603050405020304" pitchFamily="18" charset="0"/>
              </a:rPr>
              <a:t>各个相量的相位之间的相对关系</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反映</a:t>
            </a:r>
            <a:r>
              <a:rPr lang="zh-CN" altLang="en-US" sz="2200" b="1" dirty="0">
                <a:solidFill>
                  <a:srgbClr val="FF0000"/>
                </a:solidFill>
                <a:latin typeface="Times New Roman" panose="02020603050405020304" pitchFamily="18" charset="0"/>
              </a:rPr>
              <a:t>相位差</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a:t>
            </a:r>
            <a:r>
              <a:rPr lang="en-US" altLang="zh-CN" sz="2200" b="1" dirty="0">
                <a:solidFill>
                  <a:srgbClr val="660033"/>
                </a:solidFill>
                <a:latin typeface="Times New Roman" panose="02020603050405020304" pitchFamily="18" charset="0"/>
              </a:rPr>
              <a:t>(</a:t>
            </a:r>
            <a:r>
              <a:rPr lang="zh-CN" altLang="en-US" sz="2200" b="1" dirty="0">
                <a:solidFill>
                  <a:srgbClr val="660033"/>
                </a:solidFill>
                <a:latin typeface="Times New Roman" panose="02020603050405020304" pitchFamily="18" charset="0"/>
              </a:rPr>
              <a:t>一般作定性分析用</a:t>
            </a:r>
            <a:r>
              <a:rPr lang="en-US" altLang="zh-CN" sz="2200" b="1" dirty="0">
                <a:solidFill>
                  <a:srgbClr val="660033"/>
                </a:solidFill>
                <a:latin typeface="Times New Roman" panose="02020603050405020304" pitchFamily="18" charset="0"/>
              </a:rPr>
              <a:t>)</a:t>
            </a:r>
          </a:p>
        </p:txBody>
      </p:sp>
      <p:sp>
        <p:nvSpPr>
          <p:cNvPr id="492548" name="矩形 492547"/>
          <p:cNvSpPr/>
          <p:nvPr/>
        </p:nvSpPr>
        <p:spPr>
          <a:xfrm>
            <a:off x="-278423" y="2821364"/>
            <a:ext cx="5943600" cy="457200"/>
          </a:xfrm>
          <a:prstGeom prst="rect">
            <a:avLst/>
          </a:prstGeom>
          <a:noFill/>
          <a:ln w="9525">
            <a:noFill/>
          </a:ln>
        </p:spPr>
        <p:txBody>
          <a:bodyPr>
            <a:spAutoFit/>
          </a:bodyPr>
          <a:lstStyle/>
          <a:p>
            <a:pPr indent="666750"/>
            <a:r>
              <a:rPr lang="zh-CN" altLang="en-US" b="1" u="sng" dirty="0">
                <a:latin typeface="Times New Roman" panose="02020603050405020304" pitchFamily="18" charset="0"/>
              </a:rPr>
              <a:t>画</a:t>
            </a:r>
            <a:r>
              <a:rPr lang="zh-CN" altLang="en-US" b="1" u="sng" dirty="0">
                <a:solidFill>
                  <a:schemeClr val="accent2"/>
                </a:solidFill>
                <a:latin typeface="Times New Roman" panose="02020603050405020304" pitchFamily="18" charset="0"/>
              </a:rPr>
              <a:t>电路的相量图</a:t>
            </a:r>
            <a:r>
              <a:rPr lang="zh-CN" altLang="en-US" b="1" u="sng" dirty="0">
                <a:latin typeface="Times New Roman" panose="02020603050405020304" pitchFamily="18" charset="0"/>
              </a:rPr>
              <a:t>时，一般的做法是：</a:t>
            </a:r>
          </a:p>
        </p:txBody>
      </p:sp>
      <p:sp>
        <p:nvSpPr>
          <p:cNvPr id="492549" name="矩形 492548"/>
          <p:cNvSpPr/>
          <p:nvPr/>
        </p:nvSpPr>
        <p:spPr>
          <a:xfrm>
            <a:off x="495300" y="3429000"/>
            <a:ext cx="8382000" cy="1552575"/>
          </a:xfrm>
          <a:prstGeom prst="rect">
            <a:avLst/>
          </a:prstGeom>
          <a:noFill/>
          <a:ln w="9525">
            <a:noFill/>
          </a:ln>
        </p:spPr>
        <p:txBody>
          <a:bodyPr>
            <a:spAutoFit/>
          </a:bodyPr>
          <a:lstStyle/>
          <a:p>
            <a:pPr indent="666750"/>
            <a:r>
              <a:rPr lang="en-US" altLang="zh-CN" b="1" dirty="0">
                <a:solidFill>
                  <a:srgbClr val="FF33CC"/>
                </a:solidFill>
                <a:latin typeface="Times New Roman" panose="02020603050405020304" pitchFamily="18" charset="0"/>
              </a:rPr>
              <a:t>1</a:t>
            </a:r>
            <a:r>
              <a:rPr lang="zh-CN" altLang="en-US" b="1" dirty="0">
                <a:solidFill>
                  <a:srgbClr val="FF33CC"/>
                </a:solidFill>
                <a:latin typeface="Times New Roman" panose="02020603050405020304" pitchFamily="18" charset="0"/>
              </a:rPr>
              <a:t>、</a:t>
            </a:r>
            <a:r>
              <a:rPr lang="zh-CN" altLang="en-US" b="1" dirty="0">
                <a:latin typeface="Times New Roman" panose="02020603050405020304" pitchFamily="18" charset="0"/>
              </a:rPr>
              <a:t>以电路</a:t>
            </a:r>
            <a:r>
              <a:rPr lang="zh-CN" altLang="en-US" b="1" dirty="0">
                <a:solidFill>
                  <a:srgbClr val="660033"/>
                </a:solidFill>
                <a:latin typeface="Times New Roman" panose="02020603050405020304" pitchFamily="18" charset="0"/>
              </a:rPr>
              <a:t>并联部分的电压</a:t>
            </a:r>
            <a:r>
              <a:rPr lang="zh-CN" altLang="en-US" b="1" dirty="0">
                <a:latin typeface="Times New Roman" panose="02020603050405020304" pitchFamily="18" charset="0"/>
              </a:rPr>
              <a:t>相量为参考，根据支路</a:t>
            </a:r>
            <a:r>
              <a:rPr lang="en-US" altLang="zh-CN" b="1" dirty="0">
                <a:latin typeface="Times New Roman" panose="02020603050405020304" pitchFamily="18" charset="0"/>
              </a:rPr>
              <a:t>VCR</a:t>
            </a:r>
            <a:r>
              <a:rPr lang="zh-CN" altLang="en-US" b="1" dirty="0">
                <a:latin typeface="Times New Roman" panose="02020603050405020304" pitchFamily="18" charset="0"/>
              </a:rPr>
              <a:t>确定各支路的电流相量与电压相量之间的夹角；然后根据</a:t>
            </a:r>
            <a:r>
              <a:rPr lang="en-US" altLang="zh-CN" b="1" dirty="0">
                <a:latin typeface="Times New Roman" panose="02020603050405020304" pitchFamily="18" charset="0"/>
              </a:rPr>
              <a:t>KCL</a:t>
            </a:r>
            <a:r>
              <a:rPr lang="zh-CN" altLang="en-US" b="1" dirty="0">
                <a:latin typeface="Times New Roman" panose="02020603050405020304" pitchFamily="18" charset="0"/>
              </a:rPr>
              <a:t>方程，对相关电流相量作平移，画出节点上各电流相量组成的相量多边形。</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相量相加：首尾相连、平行四边形法则</a:t>
            </a:r>
            <a:r>
              <a:rPr lang="en-US" altLang="zh-CN" b="1" dirty="0">
                <a:solidFill>
                  <a:srgbClr val="FF0000"/>
                </a:solidFill>
                <a:latin typeface="Times New Roman" panose="02020603050405020304" pitchFamily="18" charset="0"/>
              </a:rPr>
              <a:t>)</a:t>
            </a:r>
          </a:p>
        </p:txBody>
      </p:sp>
      <p:sp>
        <p:nvSpPr>
          <p:cNvPr id="492550" name="矩形 492549"/>
          <p:cNvSpPr/>
          <p:nvPr/>
        </p:nvSpPr>
        <p:spPr>
          <a:xfrm>
            <a:off x="514350" y="4935538"/>
            <a:ext cx="8362950" cy="1552575"/>
          </a:xfrm>
          <a:prstGeom prst="rect">
            <a:avLst/>
          </a:prstGeom>
          <a:noFill/>
          <a:ln w="9525">
            <a:noFill/>
          </a:ln>
        </p:spPr>
        <p:txBody>
          <a:bodyPr>
            <a:spAutoFit/>
          </a:bodyPr>
          <a:lstStyle/>
          <a:p>
            <a:pPr indent="666750"/>
            <a:r>
              <a:rPr lang="en-US" altLang="zh-CN" b="1" dirty="0">
                <a:solidFill>
                  <a:srgbClr val="FF33CC"/>
                </a:solidFill>
                <a:latin typeface="Times New Roman" panose="02020603050405020304" pitchFamily="18" charset="0"/>
              </a:rPr>
              <a:t>2</a:t>
            </a:r>
            <a:r>
              <a:rPr lang="zh-CN" altLang="en-US" b="1" dirty="0">
                <a:solidFill>
                  <a:srgbClr val="FF33CC"/>
                </a:solidFill>
                <a:latin typeface="Times New Roman" panose="02020603050405020304" pitchFamily="18" charset="0"/>
              </a:rPr>
              <a:t>、</a:t>
            </a:r>
            <a:r>
              <a:rPr lang="zh-CN" altLang="en-US" b="1" dirty="0">
                <a:latin typeface="Times New Roman" panose="02020603050405020304" pitchFamily="18" charset="0"/>
              </a:rPr>
              <a:t>以电路</a:t>
            </a:r>
            <a:r>
              <a:rPr lang="zh-CN" altLang="en-US" b="1" dirty="0">
                <a:solidFill>
                  <a:srgbClr val="660033"/>
                </a:solidFill>
                <a:latin typeface="Times New Roman" panose="02020603050405020304" pitchFamily="18" charset="0"/>
              </a:rPr>
              <a:t>串联部分的电流</a:t>
            </a:r>
            <a:r>
              <a:rPr lang="zh-CN" altLang="en-US" b="1" dirty="0">
                <a:latin typeface="Times New Roman" panose="02020603050405020304" pitchFamily="18" charset="0"/>
              </a:rPr>
              <a:t>相量为参考，根据支路</a:t>
            </a:r>
            <a:r>
              <a:rPr lang="en-US" altLang="zh-CN" b="1" dirty="0">
                <a:latin typeface="Times New Roman" panose="02020603050405020304" pitchFamily="18" charset="0"/>
              </a:rPr>
              <a:t>VCR</a:t>
            </a:r>
            <a:r>
              <a:rPr lang="zh-CN" altLang="en-US" b="1" dirty="0">
                <a:latin typeface="Times New Roman" panose="02020603050405020304" pitchFamily="18" charset="0"/>
              </a:rPr>
              <a:t>确定电压相量与电流相量之间的夹角；然后根据</a:t>
            </a:r>
            <a:r>
              <a:rPr lang="en-US" altLang="zh-CN" b="1" dirty="0">
                <a:latin typeface="Times New Roman" panose="02020603050405020304" pitchFamily="18" charset="0"/>
              </a:rPr>
              <a:t>KVL</a:t>
            </a:r>
            <a:r>
              <a:rPr lang="zh-CN" altLang="en-US" b="1" dirty="0">
                <a:latin typeface="Times New Roman" panose="02020603050405020304" pitchFamily="18" charset="0"/>
              </a:rPr>
              <a:t>方程，对相关电压相量作平移，画出回路上各电压相量组成的相量多边形。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492546"/>
                                        </p:tgtEl>
                                        <p:attrNameLst>
                                          <p:attrName>style.visibility</p:attrName>
                                        </p:attrNameLst>
                                      </p:cBhvr>
                                      <p:to>
                                        <p:strVal val="visible"/>
                                      </p:to>
                                    </p:set>
                                    <p:anim calcmode="lin" valueType="num">
                                      <p:cBhvr>
                                        <p:cTn id="7" dur="5000" fill="hold"/>
                                        <p:tgtEl>
                                          <p:spTgt spid="492546"/>
                                        </p:tgtEl>
                                        <p:attrNameLst>
                                          <p:attrName>ppt_w</p:attrName>
                                        </p:attrNameLst>
                                      </p:cBhvr>
                                      <p:tavLst>
                                        <p:tav tm="0" fmla="#ppt_w*sin(2.5*pi*$)">
                                          <p:val>
                                            <p:fltVal val="0"/>
                                          </p:val>
                                        </p:tav>
                                        <p:tav tm="100000">
                                          <p:val>
                                            <p:fltVal val="1"/>
                                          </p:val>
                                        </p:tav>
                                      </p:tavLst>
                                    </p:anim>
                                    <p:anim calcmode="lin" valueType="num">
                                      <p:cBhvr>
                                        <p:cTn id="8" dur="5000" fill="hold"/>
                                        <p:tgtEl>
                                          <p:spTgt spid="49254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2547"/>
                                        </p:tgtEl>
                                        <p:attrNameLst>
                                          <p:attrName>style.visibility</p:attrName>
                                        </p:attrNameLst>
                                      </p:cBhvr>
                                      <p:to>
                                        <p:strVal val="visible"/>
                                      </p:to>
                                    </p:set>
                                    <p:anim calcmode="lin" valueType="num">
                                      <p:cBhvr additive="base">
                                        <p:cTn id="13" dur="500" fill="hold"/>
                                        <p:tgtEl>
                                          <p:spTgt spid="492547"/>
                                        </p:tgtEl>
                                        <p:attrNameLst>
                                          <p:attrName>ppt_x</p:attrName>
                                        </p:attrNameLst>
                                      </p:cBhvr>
                                      <p:tavLst>
                                        <p:tav tm="0">
                                          <p:val>
                                            <p:strVal val="0-#ppt_w/2"/>
                                          </p:val>
                                        </p:tav>
                                        <p:tav tm="100000">
                                          <p:val>
                                            <p:strVal val="#ppt_x"/>
                                          </p:val>
                                        </p:tav>
                                      </p:tavLst>
                                    </p:anim>
                                    <p:anim calcmode="lin" valueType="num">
                                      <p:cBhvr additive="base">
                                        <p:cTn id="14" dur="500" fill="hold"/>
                                        <p:tgtEl>
                                          <p:spTgt spid="4925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2548"/>
                                        </p:tgtEl>
                                        <p:attrNameLst>
                                          <p:attrName>style.visibility</p:attrName>
                                        </p:attrNameLst>
                                      </p:cBhvr>
                                      <p:to>
                                        <p:strVal val="visible"/>
                                      </p:to>
                                    </p:set>
                                    <p:anim calcmode="lin" valueType="num">
                                      <p:cBhvr additive="base">
                                        <p:cTn id="19" dur="500" fill="hold"/>
                                        <p:tgtEl>
                                          <p:spTgt spid="492548"/>
                                        </p:tgtEl>
                                        <p:attrNameLst>
                                          <p:attrName>ppt_x</p:attrName>
                                        </p:attrNameLst>
                                      </p:cBhvr>
                                      <p:tavLst>
                                        <p:tav tm="0">
                                          <p:val>
                                            <p:strVal val="0-#ppt_w/2"/>
                                          </p:val>
                                        </p:tav>
                                        <p:tav tm="100000">
                                          <p:val>
                                            <p:strVal val="#ppt_x"/>
                                          </p:val>
                                        </p:tav>
                                      </p:tavLst>
                                    </p:anim>
                                    <p:anim calcmode="lin" valueType="num">
                                      <p:cBhvr additive="base">
                                        <p:cTn id="20" dur="500" fill="hold"/>
                                        <p:tgtEl>
                                          <p:spTgt spid="4925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2549"/>
                                        </p:tgtEl>
                                        <p:attrNameLst>
                                          <p:attrName>style.visibility</p:attrName>
                                        </p:attrNameLst>
                                      </p:cBhvr>
                                      <p:to>
                                        <p:strVal val="visible"/>
                                      </p:to>
                                    </p:set>
                                    <p:anim calcmode="lin" valueType="num">
                                      <p:cBhvr additive="base">
                                        <p:cTn id="25" dur="500" fill="hold"/>
                                        <p:tgtEl>
                                          <p:spTgt spid="492549"/>
                                        </p:tgtEl>
                                        <p:attrNameLst>
                                          <p:attrName>ppt_x</p:attrName>
                                        </p:attrNameLst>
                                      </p:cBhvr>
                                      <p:tavLst>
                                        <p:tav tm="0">
                                          <p:val>
                                            <p:strVal val="0-#ppt_w/2"/>
                                          </p:val>
                                        </p:tav>
                                        <p:tav tm="100000">
                                          <p:val>
                                            <p:strVal val="#ppt_x"/>
                                          </p:val>
                                        </p:tav>
                                      </p:tavLst>
                                    </p:anim>
                                    <p:anim calcmode="lin" valueType="num">
                                      <p:cBhvr additive="base">
                                        <p:cTn id="26" dur="500" fill="hold"/>
                                        <p:tgtEl>
                                          <p:spTgt spid="4925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2550"/>
                                        </p:tgtEl>
                                        <p:attrNameLst>
                                          <p:attrName>style.visibility</p:attrName>
                                        </p:attrNameLst>
                                      </p:cBhvr>
                                      <p:to>
                                        <p:strVal val="visible"/>
                                      </p:to>
                                    </p:set>
                                    <p:anim calcmode="lin" valueType="num">
                                      <p:cBhvr additive="base">
                                        <p:cTn id="31" dur="500" fill="hold"/>
                                        <p:tgtEl>
                                          <p:spTgt spid="492550"/>
                                        </p:tgtEl>
                                        <p:attrNameLst>
                                          <p:attrName>ppt_x</p:attrName>
                                        </p:attrNameLst>
                                      </p:cBhvr>
                                      <p:tavLst>
                                        <p:tav tm="0">
                                          <p:val>
                                            <p:strVal val="0-#ppt_w/2"/>
                                          </p:val>
                                        </p:tav>
                                        <p:tav tm="100000">
                                          <p:val>
                                            <p:strVal val="#ppt_x"/>
                                          </p:val>
                                        </p:tav>
                                      </p:tavLst>
                                    </p:anim>
                                    <p:anim calcmode="lin" valueType="num">
                                      <p:cBhvr additive="base">
                                        <p:cTn id="32" dur="500" fill="hold"/>
                                        <p:tgtEl>
                                          <p:spTgt spid="492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animBg="1"/>
      <p:bldP spid="492547" grpId="0"/>
      <p:bldP spid="492548" grpId="0"/>
      <p:bldP spid="492549" grpId="0"/>
      <p:bldP spid="49255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3570" name="组合 493569"/>
          <p:cNvGrpSpPr/>
          <p:nvPr/>
        </p:nvGrpSpPr>
        <p:grpSpPr>
          <a:xfrm>
            <a:off x="4441825" y="217488"/>
            <a:ext cx="3359150" cy="2266950"/>
            <a:chOff x="2689" y="16"/>
            <a:chExt cx="2116" cy="1428"/>
          </a:xfrm>
        </p:grpSpPr>
        <p:grpSp>
          <p:nvGrpSpPr>
            <p:cNvPr id="493571" name="组合 493570"/>
            <p:cNvGrpSpPr/>
            <p:nvPr/>
          </p:nvGrpSpPr>
          <p:grpSpPr>
            <a:xfrm>
              <a:off x="2758" y="458"/>
              <a:ext cx="1729" cy="986"/>
              <a:chOff x="1810" y="974"/>
              <a:chExt cx="1729" cy="986"/>
            </a:xfrm>
          </p:grpSpPr>
          <p:sp>
            <p:nvSpPr>
              <p:cNvPr id="493572" name="直接连接符 493571"/>
              <p:cNvSpPr/>
              <p:nvPr/>
            </p:nvSpPr>
            <p:spPr>
              <a:xfrm>
                <a:off x="3318" y="1460"/>
                <a:ext cx="221" cy="1"/>
              </a:xfrm>
              <a:prstGeom prst="line">
                <a:avLst/>
              </a:prstGeom>
              <a:ln w="28575" cap="flat" cmpd="sng">
                <a:solidFill>
                  <a:schemeClr val="accent1"/>
                </a:solidFill>
                <a:prstDash val="solid"/>
                <a:headEnd type="none" w="med" len="med"/>
                <a:tailEnd type="none" w="med" len="med"/>
              </a:ln>
            </p:spPr>
          </p:sp>
          <p:sp>
            <p:nvSpPr>
              <p:cNvPr id="493573" name="直接连接符 493572"/>
              <p:cNvSpPr/>
              <p:nvPr/>
            </p:nvSpPr>
            <p:spPr>
              <a:xfrm flipV="1">
                <a:off x="3318" y="1553"/>
                <a:ext cx="221" cy="3"/>
              </a:xfrm>
              <a:prstGeom prst="line">
                <a:avLst/>
              </a:prstGeom>
              <a:ln w="28575" cap="flat" cmpd="sng">
                <a:solidFill>
                  <a:schemeClr val="accent1"/>
                </a:solidFill>
                <a:prstDash val="solid"/>
                <a:headEnd type="none" w="med" len="med"/>
                <a:tailEnd type="none" w="med" len="med"/>
              </a:ln>
            </p:spPr>
          </p:sp>
          <p:sp>
            <p:nvSpPr>
              <p:cNvPr id="493574" name="任意多边形 493573"/>
              <p:cNvSpPr/>
              <p:nvPr/>
            </p:nvSpPr>
            <p:spPr>
              <a:xfrm>
                <a:off x="3425" y="1028"/>
                <a:ext cx="1" cy="432"/>
              </a:xfrm>
              <a:custGeom>
                <a:avLst/>
                <a:gdLst/>
                <a:ahLst/>
                <a:cxnLst/>
                <a:rect l="0" t="0" r="0" b="0"/>
                <a:pathLst>
                  <a:path w="1" h="432">
                    <a:moveTo>
                      <a:pt x="0" y="0"/>
                    </a:moveTo>
                    <a:lnTo>
                      <a:pt x="1" y="6"/>
                    </a:lnTo>
                    <a:lnTo>
                      <a:pt x="1" y="432"/>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93575" name="任意多边形 493574"/>
              <p:cNvSpPr/>
              <p:nvPr/>
            </p:nvSpPr>
            <p:spPr>
              <a:xfrm>
                <a:off x="3425" y="1552"/>
                <a:ext cx="1" cy="388"/>
              </a:xfrm>
              <a:custGeom>
                <a:avLst/>
                <a:gdLst/>
                <a:ahLst/>
                <a:cxnLst/>
                <a:rect l="0" t="0" r="0" b="0"/>
                <a:pathLst>
                  <a:path w="1" h="388">
                    <a:moveTo>
                      <a:pt x="0" y="0"/>
                    </a:moveTo>
                    <a:lnTo>
                      <a:pt x="1" y="388"/>
                    </a:lnTo>
                    <a:lnTo>
                      <a:pt x="1" y="382"/>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93576" name="矩形 493575"/>
              <p:cNvSpPr/>
              <p:nvPr/>
            </p:nvSpPr>
            <p:spPr>
              <a:xfrm rot="5400000">
                <a:off x="2267" y="889"/>
                <a:ext cx="102" cy="27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93577" name="任意多边形 493576"/>
              <p:cNvSpPr/>
              <p:nvPr/>
            </p:nvSpPr>
            <p:spPr>
              <a:xfrm>
                <a:off x="1902" y="1934"/>
                <a:ext cx="1518" cy="1"/>
              </a:xfrm>
              <a:custGeom>
                <a:avLst/>
                <a:gdLst/>
                <a:ahLst/>
                <a:cxnLst/>
                <a:rect l="0" t="0" r="0" b="0"/>
                <a:pathLst>
                  <a:path w="1518" h="1">
                    <a:moveTo>
                      <a:pt x="1518" y="0"/>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grpSp>
            <p:nvGrpSpPr>
              <p:cNvPr id="493578" name="组合 493577"/>
              <p:cNvGrpSpPr/>
              <p:nvPr/>
            </p:nvGrpSpPr>
            <p:grpSpPr>
              <a:xfrm>
                <a:off x="2742" y="980"/>
                <a:ext cx="384" cy="57"/>
                <a:chOff x="576" y="711"/>
                <a:chExt cx="384" cy="57"/>
              </a:xfrm>
            </p:grpSpPr>
            <p:sp>
              <p:nvSpPr>
                <p:cNvPr id="493579" name="任意多边形 493578"/>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sp>
              <p:nvSpPr>
                <p:cNvPr id="493580" name="任意多边形 493579"/>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sp>
              <p:nvSpPr>
                <p:cNvPr id="493581" name="任意多边形 493580"/>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sp>
              <p:nvSpPr>
                <p:cNvPr id="493582" name="任意多边形 493581"/>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grpSp>
          <p:sp>
            <p:nvSpPr>
              <p:cNvPr id="493583" name="直接连接符 493582"/>
              <p:cNvSpPr/>
              <p:nvPr/>
            </p:nvSpPr>
            <p:spPr>
              <a:xfrm>
                <a:off x="2454" y="1028"/>
                <a:ext cx="288" cy="0"/>
              </a:xfrm>
              <a:prstGeom prst="line">
                <a:avLst/>
              </a:prstGeom>
              <a:ln w="19050" cap="flat" cmpd="sng">
                <a:solidFill>
                  <a:srgbClr val="000000"/>
                </a:solidFill>
                <a:prstDash val="solid"/>
                <a:headEnd type="none" w="med" len="med"/>
                <a:tailEnd type="none" w="med" len="med"/>
              </a:ln>
            </p:spPr>
          </p:sp>
          <p:sp>
            <p:nvSpPr>
              <p:cNvPr id="493584" name="任意多边形 493583"/>
              <p:cNvSpPr/>
              <p:nvPr/>
            </p:nvSpPr>
            <p:spPr>
              <a:xfrm>
                <a:off x="3126" y="1022"/>
                <a:ext cx="306" cy="6"/>
              </a:xfrm>
              <a:custGeom>
                <a:avLst/>
                <a:gdLst/>
                <a:ahLst/>
                <a:cxnLst/>
                <a:rect l="0" t="0" r="0" b="0"/>
                <a:pathLst>
                  <a:path w="306" h="6">
                    <a:moveTo>
                      <a:pt x="0" y="6"/>
                    </a:moveTo>
                    <a:lnTo>
                      <a:pt x="306"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493585" name="任意多边形 493584"/>
              <p:cNvSpPr/>
              <p:nvPr/>
            </p:nvSpPr>
            <p:spPr>
              <a:xfrm>
                <a:off x="1878" y="1011"/>
                <a:ext cx="300" cy="7"/>
              </a:xfrm>
              <a:custGeom>
                <a:avLst/>
                <a:gdLst/>
                <a:ahLst/>
                <a:cxnLst/>
                <a:rect l="0" t="0" r="0" b="0"/>
                <a:pathLst>
                  <a:path w="300" h="7">
                    <a:moveTo>
                      <a:pt x="300" y="0"/>
                    </a:moveTo>
                    <a:lnTo>
                      <a:pt x="0" y="7"/>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493586" name="椭圆 493585"/>
              <p:cNvSpPr/>
              <p:nvPr/>
            </p:nvSpPr>
            <p:spPr>
              <a:xfrm>
                <a:off x="1830" y="1892"/>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93587" name="椭圆 493586"/>
              <p:cNvSpPr/>
              <p:nvPr/>
            </p:nvSpPr>
            <p:spPr>
              <a:xfrm>
                <a:off x="1810" y="980"/>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grpSp>
        <p:grpSp>
          <p:nvGrpSpPr>
            <p:cNvPr id="493588" name="组合 493587"/>
            <p:cNvGrpSpPr/>
            <p:nvPr/>
          </p:nvGrpSpPr>
          <p:grpSpPr>
            <a:xfrm>
              <a:off x="2689" y="16"/>
              <a:ext cx="2116" cy="1408"/>
              <a:chOff x="2689" y="16"/>
              <a:chExt cx="2116" cy="1408"/>
            </a:xfrm>
          </p:grpSpPr>
          <p:graphicFrame>
            <p:nvGraphicFramePr>
              <p:cNvPr id="493589" name="对象 493588"/>
              <p:cNvGraphicFramePr/>
              <p:nvPr/>
            </p:nvGraphicFramePr>
            <p:xfrm>
              <a:off x="2894" y="16"/>
              <a:ext cx="131" cy="370"/>
            </p:xfrm>
            <a:graphic>
              <a:graphicData uri="http://schemas.openxmlformats.org/presentationml/2006/ole">
                <mc:AlternateContent xmlns:mc="http://schemas.openxmlformats.org/markup-compatibility/2006">
                  <mc:Choice xmlns:v="urn:schemas-microsoft-com:vml" Requires="v">
                    <p:oleObj spid="_x0000_s92369" r:id="rId3" imgW="127000" imgH="354965" progId="Equation.DSMT4">
                      <p:embed/>
                    </p:oleObj>
                  </mc:Choice>
                  <mc:Fallback>
                    <p:oleObj r:id="rId3" imgW="127000" imgH="354965" progId="Equation.DSMT4">
                      <p:embed/>
                      <p:pic>
                        <p:nvPicPr>
                          <p:cNvPr id="0" name="图片 3422"/>
                          <p:cNvPicPr/>
                          <p:nvPr/>
                        </p:nvPicPr>
                        <p:blipFill>
                          <a:blip r:embed="rId4"/>
                          <a:stretch>
                            <a:fillRect/>
                          </a:stretch>
                        </p:blipFill>
                        <p:spPr>
                          <a:xfrm>
                            <a:off x="2894" y="16"/>
                            <a:ext cx="131" cy="370"/>
                          </a:xfrm>
                          <a:prstGeom prst="rect">
                            <a:avLst/>
                          </a:prstGeom>
                          <a:noFill/>
                          <a:ln w="38100">
                            <a:noFill/>
                            <a:miter/>
                          </a:ln>
                        </p:spPr>
                      </p:pic>
                    </p:oleObj>
                  </mc:Fallback>
                </mc:AlternateContent>
              </a:graphicData>
            </a:graphic>
          </p:graphicFrame>
          <p:sp>
            <p:nvSpPr>
              <p:cNvPr id="493590" name="文本框 493589"/>
              <p:cNvSpPr txBox="1"/>
              <p:nvPr/>
            </p:nvSpPr>
            <p:spPr>
              <a:xfrm>
                <a:off x="3680" y="128"/>
                <a:ext cx="466"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j</a:t>
                </a: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L</a:t>
                </a:r>
              </a:p>
            </p:txBody>
          </p:sp>
          <p:sp>
            <p:nvSpPr>
              <p:cNvPr id="493591" name="文本框 493590"/>
              <p:cNvSpPr txBox="1"/>
              <p:nvPr/>
            </p:nvSpPr>
            <p:spPr>
              <a:xfrm>
                <a:off x="3182" y="176"/>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493592" name="直接连接符 493591"/>
              <p:cNvSpPr/>
              <p:nvPr/>
            </p:nvSpPr>
            <p:spPr>
              <a:xfrm>
                <a:off x="2814" y="404"/>
                <a:ext cx="288" cy="0"/>
              </a:xfrm>
              <a:prstGeom prst="line">
                <a:avLst/>
              </a:prstGeom>
              <a:ln w="9525" cap="flat" cmpd="sng">
                <a:solidFill>
                  <a:srgbClr val="FF0000"/>
                </a:solidFill>
                <a:prstDash val="solid"/>
                <a:headEnd type="none" w="med" len="med"/>
                <a:tailEnd type="stealth" w="sm" len="med"/>
              </a:ln>
            </p:spPr>
          </p:sp>
          <p:sp>
            <p:nvSpPr>
              <p:cNvPr id="493593" name="文本框 493592"/>
              <p:cNvSpPr txBox="1"/>
              <p:nvPr/>
            </p:nvSpPr>
            <p:spPr>
              <a:xfrm>
                <a:off x="2713" y="512"/>
                <a:ext cx="225" cy="288"/>
              </a:xfrm>
              <a:prstGeom prst="rect">
                <a:avLst/>
              </a:prstGeom>
              <a:noFill/>
              <a:ln w="9525">
                <a:noFill/>
              </a:ln>
            </p:spPr>
            <p:txBody>
              <a:bodyPr wrap="none">
                <a:spAutoFit/>
              </a:bodyPr>
              <a:lstStyle/>
              <a:p>
                <a:pPr eaLnBrk="1" hangingPunct="1"/>
                <a:r>
                  <a:rPr lang="en-US" altLang="zh-CN" b="1">
                    <a:solidFill>
                      <a:srgbClr val="FF0000"/>
                    </a:solidFill>
                    <a:latin typeface="Times New Roman" panose="02020603050405020304" pitchFamily="18" charset="0"/>
                  </a:rPr>
                  <a:t>+</a:t>
                </a:r>
              </a:p>
            </p:txBody>
          </p:sp>
          <p:sp>
            <p:nvSpPr>
              <p:cNvPr id="493594" name="文本框 493593"/>
              <p:cNvSpPr txBox="1"/>
              <p:nvPr/>
            </p:nvSpPr>
            <p:spPr>
              <a:xfrm>
                <a:off x="2706" y="1136"/>
                <a:ext cx="212" cy="288"/>
              </a:xfrm>
              <a:prstGeom prst="rect">
                <a:avLst/>
              </a:prstGeom>
              <a:noFill/>
              <a:ln w="9525">
                <a:noFill/>
              </a:ln>
            </p:spPr>
            <p:txBody>
              <a:bodyPr wrap="none">
                <a:spAutoFit/>
              </a:bodyPr>
              <a:lstStyle/>
              <a:p>
                <a:pPr eaLnBrk="1" hangingPunct="1"/>
                <a:r>
                  <a:rPr lang="en-US" altLang="zh-CN" b="1">
                    <a:solidFill>
                      <a:srgbClr val="FF0000"/>
                    </a:solidFill>
                    <a:latin typeface="宋体" panose="02010600030101010101" pitchFamily="2" charset="-122"/>
                  </a:rPr>
                  <a:t>-</a:t>
                </a:r>
              </a:p>
            </p:txBody>
          </p:sp>
          <p:sp>
            <p:nvSpPr>
              <p:cNvPr id="493595" name="文本框 493594"/>
              <p:cNvSpPr txBox="1"/>
              <p:nvPr/>
            </p:nvSpPr>
            <p:spPr>
              <a:xfrm>
                <a:off x="4434" y="608"/>
                <a:ext cx="225" cy="288"/>
              </a:xfrm>
              <a:prstGeom prst="rect">
                <a:avLst/>
              </a:prstGeom>
              <a:noFill/>
              <a:ln w="9525">
                <a:noFill/>
              </a:ln>
            </p:spPr>
            <p:txBody>
              <a:bodyPr wrap="none">
                <a:spAutoFit/>
              </a:bodyPr>
              <a:lstStyle/>
              <a:p>
                <a:pPr eaLnBrk="1" hangingPunct="1"/>
                <a:r>
                  <a:rPr lang="en-US" altLang="zh-CN" b="1">
                    <a:solidFill>
                      <a:srgbClr val="FF0000"/>
                    </a:solidFill>
                    <a:latin typeface="Times New Roman" panose="02020603050405020304" pitchFamily="18" charset="0"/>
                  </a:rPr>
                  <a:t>+</a:t>
                </a:r>
              </a:p>
            </p:txBody>
          </p:sp>
          <p:sp>
            <p:nvSpPr>
              <p:cNvPr id="493596" name="文本框 493595"/>
              <p:cNvSpPr txBox="1"/>
              <p:nvPr/>
            </p:nvSpPr>
            <p:spPr>
              <a:xfrm>
                <a:off x="4434" y="1088"/>
                <a:ext cx="212" cy="288"/>
              </a:xfrm>
              <a:prstGeom prst="rect">
                <a:avLst/>
              </a:prstGeom>
              <a:noFill/>
              <a:ln w="9525">
                <a:noFill/>
              </a:ln>
            </p:spPr>
            <p:txBody>
              <a:bodyPr wrap="none">
                <a:spAutoFit/>
              </a:bodyPr>
              <a:lstStyle/>
              <a:p>
                <a:pPr eaLnBrk="1" hangingPunct="1"/>
                <a:r>
                  <a:rPr lang="en-US" altLang="zh-CN" b="1">
                    <a:solidFill>
                      <a:srgbClr val="FF0000"/>
                    </a:solidFill>
                    <a:latin typeface="宋体" panose="02010600030101010101" pitchFamily="2" charset="-122"/>
                  </a:rPr>
                  <a:t>-</a:t>
                </a:r>
              </a:p>
            </p:txBody>
          </p:sp>
          <p:sp>
            <p:nvSpPr>
              <p:cNvPr id="493597" name="文本框 493596"/>
              <p:cNvSpPr txBox="1"/>
              <p:nvPr/>
            </p:nvSpPr>
            <p:spPr>
              <a:xfrm>
                <a:off x="3474" y="464"/>
                <a:ext cx="225" cy="288"/>
              </a:xfrm>
              <a:prstGeom prst="rect">
                <a:avLst/>
              </a:prstGeom>
              <a:noFill/>
              <a:ln w="9525">
                <a:noFill/>
              </a:ln>
            </p:spPr>
            <p:txBody>
              <a:bodyPr wrap="none">
                <a:spAutoFit/>
              </a:bodyPr>
              <a:lstStyle/>
              <a:p>
                <a:pPr eaLnBrk="1" hangingPunct="1"/>
                <a:r>
                  <a:rPr lang="en-US" altLang="zh-CN" b="1">
                    <a:solidFill>
                      <a:srgbClr val="FF0000"/>
                    </a:solidFill>
                    <a:latin typeface="Times New Roman" panose="02020603050405020304" pitchFamily="18" charset="0"/>
                  </a:rPr>
                  <a:t>+</a:t>
                </a:r>
              </a:p>
            </p:txBody>
          </p:sp>
          <p:sp>
            <p:nvSpPr>
              <p:cNvPr id="493598" name="文本框 493597"/>
              <p:cNvSpPr txBox="1"/>
              <p:nvPr/>
            </p:nvSpPr>
            <p:spPr>
              <a:xfrm>
                <a:off x="4078" y="464"/>
                <a:ext cx="212" cy="288"/>
              </a:xfrm>
              <a:prstGeom prst="rect">
                <a:avLst/>
              </a:prstGeom>
              <a:noFill/>
              <a:ln w="9525">
                <a:noFill/>
              </a:ln>
            </p:spPr>
            <p:txBody>
              <a:bodyPr wrap="none">
                <a:spAutoFit/>
              </a:bodyPr>
              <a:lstStyle/>
              <a:p>
                <a:pPr eaLnBrk="1" hangingPunct="1"/>
                <a:r>
                  <a:rPr lang="en-US" altLang="zh-CN" b="1">
                    <a:solidFill>
                      <a:srgbClr val="FF0000"/>
                    </a:solidFill>
                    <a:latin typeface="宋体" panose="02010600030101010101" pitchFamily="2" charset="-122"/>
                  </a:rPr>
                  <a:t>-</a:t>
                </a:r>
              </a:p>
            </p:txBody>
          </p:sp>
          <p:graphicFrame>
            <p:nvGraphicFramePr>
              <p:cNvPr id="493599" name="对象 493598"/>
              <p:cNvGraphicFramePr/>
              <p:nvPr/>
            </p:nvGraphicFramePr>
            <p:xfrm>
              <a:off x="2689" y="764"/>
              <a:ext cx="162" cy="382"/>
            </p:xfrm>
            <a:graphic>
              <a:graphicData uri="http://schemas.openxmlformats.org/presentationml/2006/ole">
                <mc:AlternateContent xmlns:mc="http://schemas.openxmlformats.org/markup-compatibility/2006">
                  <mc:Choice xmlns:v="urn:schemas-microsoft-com:vml" Requires="v">
                    <p:oleObj spid="_x0000_s92370" r:id="rId5" imgW="152400" imgH="355600" progId="Equation.DSMT4">
                      <p:embed/>
                    </p:oleObj>
                  </mc:Choice>
                  <mc:Fallback>
                    <p:oleObj r:id="rId5" imgW="152400" imgH="355600" progId="Equation.DSMT4">
                      <p:embed/>
                      <p:pic>
                        <p:nvPicPr>
                          <p:cNvPr id="0" name="图片 3426"/>
                          <p:cNvPicPr/>
                          <p:nvPr/>
                        </p:nvPicPr>
                        <p:blipFill>
                          <a:blip r:embed="rId6"/>
                          <a:stretch>
                            <a:fillRect/>
                          </a:stretch>
                        </p:blipFill>
                        <p:spPr>
                          <a:xfrm>
                            <a:off x="2689" y="764"/>
                            <a:ext cx="162" cy="382"/>
                          </a:xfrm>
                          <a:prstGeom prst="rect">
                            <a:avLst/>
                          </a:prstGeom>
                          <a:noFill/>
                          <a:ln w="38100">
                            <a:noFill/>
                            <a:miter/>
                          </a:ln>
                        </p:spPr>
                      </p:pic>
                    </p:oleObj>
                  </mc:Fallback>
                </mc:AlternateContent>
              </a:graphicData>
            </a:graphic>
          </p:graphicFrame>
          <p:graphicFrame>
            <p:nvGraphicFramePr>
              <p:cNvPr id="493600" name="对象 493599"/>
              <p:cNvGraphicFramePr/>
              <p:nvPr/>
            </p:nvGraphicFramePr>
            <p:xfrm>
              <a:off x="3775" y="471"/>
              <a:ext cx="221" cy="387"/>
            </p:xfrm>
            <a:graphic>
              <a:graphicData uri="http://schemas.openxmlformats.org/presentationml/2006/ole">
                <mc:AlternateContent xmlns:mc="http://schemas.openxmlformats.org/markup-compatibility/2006">
                  <mc:Choice xmlns:v="urn:schemas-microsoft-com:vml" Requires="v">
                    <p:oleObj spid="_x0000_s92371" r:id="rId7" imgW="241300" imgH="419100" progId="Equation.DSMT4">
                      <p:embed/>
                    </p:oleObj>
                  </mc:Choice>
                  <mc:Fallback>
                    <p:oleObj r:id="rId7" imgW="241300" imgH="419100" progId="Equation.DSMT4">
                      <p:embed/>
                      <p:pic>
                        <p:nvPicPr>
                          <p:cNvPr id="0" name="图片 3427"/>
                          <p:cNvPicPr/>
                          <p:nvPr/>
                        </p:nvPicPr>
                        <p:blipFill>
                          <a:blip r:embed="rId8"/>
                          <a:stretch>
                            <a:fillRect/>
                          </a:stretch>
                        </p:blipFill>
                        <p:spPr>
                          <a:xfrm>
                            <a:off x="3775" y="471"/>
                            <a:ext cx="221" cy="387"/>
                          </a:xfrm>
                          <a:prstGeom prst="rect">
                            <a:avLst/>
                          </a:prstGeom>
                          <a:noFill/>
                          <a:ln w="38100">
                            <a:noFill/>
                            <a:miter/>
                          </a:ln>
                        </p:spPr>
                      </p:pic>
                    </p:oleObj>
                  </mc:Fallback>
                </mc:AlternateContent>
              </a:graphicData>
            </a:graphic>
          </p:graphicFrame>
          <p:graphicFrame>
            <p:nvGraphicFramePr>
              <p:cNvPr id="493601" name="对象 493600"/>
              <p:cNvGraphicFramePr/>
              <p:nvPr/>
            </p:nvGraphicFramePr>
            <p:xfrm>
              <a:off x="4547" y="723"/>
              <a:ext cx="258" cy="443"/>
            </p:xfrm>
            <a:graphic>
              <a:graphicData uri="http://schemas.openxmlformats.org/presentationml/2006/ole">
                <mc:AlternateContent xmlns:mc="http://schemas.openxmlformats.org/markup-compatibility/2006">
                  <mc:Choice xmlns:v="urn:schemas-microsoft-com:vml" Requires="v">
                    <p:oleObj spid="_x0000_s92372" r:id="rId9" imgW="215900" imgH="367665" progId="Equation.DSMT4">
                      <p:embed/>
                    </p:oleObj>
                  </mc:Choice>
                  <mc:Fallback>
                    <p:oleObj r:id="rId9" imgW="215900" imgH="367665" progId="Equation.DSMT4">
                      <p:embed/>
                      <p:pic>
                        <p:nvPicPr>
                          <p:cNvPr id="0" name="图片 3424"/>
                          <p:cNvPicPr/>
                          <p:nvPr/>
                        </p:nvPicPr>
                        <p:blipFill>
                          <a:blip r:embed="rId10"/>
                          <a:stretch>
                            <a:fillRect/>
                          </a:stretch>
                        </p:blipFill>
                        <p:spPr>
                          <a:xfrm>
                            <a:off x="4547" y="723"/>
                            <a:ext cx="258" cy="443"/>
                          </a:xfrm>
                          <a:prstGeom prst="rect">
                            <a:avLst/>
                          </a:prstGeom>
                          <a:noFill/>
                          <a:ln w="38100">
                            <a:noFill/>
                            <a:miter/>
                          </a:ln>
                        </p:spPr>
                      </p:pic>
                    </p:oleObj>
                  </mc:Fallback>
                </mc:AlternateContent>
              </a:graphicData>
            </a:graphic>
          </p:graphicFrame>
          <p:graphicFrame>
            <p:nvGraphicFramePr>
              <p:cNvPr id="493602" name="对象 493601"/>
              <p:cNvGraphicFramePr/>
              <p:nvPr/>
            </p:nvGraphicFramePr>
            <p:xfrm>
              <a:off x="3798" y="763"/>
              <a:ext cx="444" cy="517"/>
            </p:xfrm>
            <a:graphic>
              <a:graphicData uri="http://schemas.openxmlformats.org/presentationml/2006/ole">
                <mc:AlternateContent xmlns:mc="http://schemas.openxmlformats.org/markup-compatibility/2006">
                  <mc:Choice xmlns:v="urn:schemas-microsoft-com:vml" Requires="v">
                    <p:oleObj spid="_x0000_s92373" r:id="rId11" imgW="368300" imgH="431800" progId="Equation.DSMT4">
                      <p:embed/>
                    </p:oleObj>
                  </mc:Choice>
                  <mc:Fallback>
                    <p:oleObj r:id="rId11" imgW="368300" imgH="431800" progId="Equation.DSMT4">
                      <p:embed/>
                      <p:pic>
                        <p:nvPicPr>
                          <p:cNvPr id="0" name="图片 3421"/>
                          <p:cNvPicPr/>
                          <p:nvPr/>
                        </p:nvPicPr>
                        <p:blipFill>
                          <a:blip r:embed="rId12"/>
                          <a:stretch>
                            <a:fillRect/>
                          </a:stretch>
                        </p:blipFill>
                        <p:spPr>
                          <a:xfrm>
                            <a:off x="3798" y="763"/>
                            <a:ext cx="444" cy="517"/>
                          </a:xfrm>
                          <a:prstGeom prst="rect">
                            <a:avLst/>
                          </a:prstGeom>
                          <a:noFill/>
                          <a:ln w="38100">
                            <a:noFill/>
                            <a:miter/>
                          </a:ln>
                        </p:spPr>
                      </p:pic>
                    </p:oleObj>
                  </mc:Fallback>
                </mc:AlternateContent>
              </a:graphicData>
            </a:graphic>
          </p:graphicFrame>
        </p:grpSp>
      </p:grpSp>
      <p:sp>
        <p:nvSpPr>
          <p:cNvPr id="493603" name="文本框 493602"/>
          <p:cNvSpPr txBox="1"/>
          <p:nvPr/>
        </p:nvSpPr>
        <p:spPr>
          <a:xfrm>
            <a:off x="3355975" y="2514600"/>
            <a:ext cx="23177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画相量图步骤</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pSp>
        <p:nvGrpSpPr>
          <p:cNvPr id="493604" name="组合 493603"/>
          <p:cNvGrpSpPr/>
          <p:nvPr/>
        </p:nvGrpSpPr>
        <p:grpSpPr>
          <a:xfrm>
            <a:off x="1422400" y="2611438"/>
            <a:ext cx="427038" cy="1674812"/>
            <a:chOff x="896" y="2209"/>
            <a:chExt cx="269" cy="1055"/>
          </a:xfrm>
        </p:grpSpPr>
        <p:sp>
          <p:nvSpPr>
            <p:cNvPr id="493605" name="直接连接符 493604"/>
            <p:cNvSpPr/>
            <p:nvPr/>
          </p:nvSpPr>
          <p:spPr>
            <a:xfrm flipV="1">
              <a:off x="1152" y="2304"/>
              <a:ext cx="0" cy="960"/>
            </a:xfrm>
            <a:prstGeom prst="line">
              <a:avLst/>
            </a:prstGeom>
            <a:ln w="28575" cap="flat" cmpd="sng">
              <a:solidFill>
                <a:srgbClr val="0000FF"/>
              </a:solidFill>
              <a:prstDash val="solid"/>
              <a:headEnd type="none" w="med" len="med"/>
              <a:tailEnd type="stealth" w="sm" len="med"/>
            </a:ln>
          </p:spPr>
        </p:sp>
        <p:graphicFrame>
          <p:nvGraphicFramePr>
            <p:cNvPr id="493606" name="对象 493605"/>
            <p:cNvGraphicFramePr/>
            <p:nvPr/>
          </p:nvGraphicFramePr>
          <p:xfrm>
            <a:off x="896" y="2209"/>
            <a:ext cx="269" cy="380"/>
          </p:xfrm>
          <a:graphic>
            <a:graphicData uri="http://schemas.openxmlformats.org/presentationml/2006/ole">
              <mc:AlternateContent xmlns:mc="http://schemas.openxmlformats.org/markup-compatibility/2006">
                <mc:Choice xmlns:v="urn:schemas-microsoft-com:vml" Requires="v">
                  <p:oleObj spid="_x0000_s92374" r:id="rId13" imgW="215900" imgH="304165" progId="Equation.DSMT4">
                    <p:embed/>
                  </p:oleObj>
                </mc:Choice>
                <mc:Fallback>
                  <p:oleObj r:id="rId13" imgW="215900" imgH="304165" progId="Equation.DSMT4">
                    <p:embed/>
                    <p:pic>
                      <p:nvPicPr>
                        <p:cNvPr id="0" name="图片 3423"/>
                        <p:cNvPicPr/>
                        <p:nvPr/>
                      </p:nvPicPr>
                      <p:blipFill>
                        <a:blip r:embed="rId14"/>
                        <a:stretch>
                          <a:fillRect/>
                        </a:stretch>
                      </p:blipFill>
                      <p:spPr>
                        <a:xfrm>
                          <a:off x="896" y="2209"/>
                          <a:ext cx="269" cy="380"/>
                        </a:xfrm>
                        <a:prstGeom prst="rect">
                          <a:avLst/>
                        </a:prstGeom>
                        <a:noFill/>
                        <a:ln w="38100">
                          <a:noFill/>
                          <a:miter/>
                        </a:ln>
                      </p:spPr>
                    </p:pic>
                  </p:oleObj>
                </mc:Fallback>
              </mc:AlternateContent>
            </a:graphicData>
          </a:graphic>
        </p:graphicFrame>
      </p:grpSp>
      <p:grpSp>
        <p:nvGrpSpPr>
          <p:cNvPr id="493607" name="组合 493606"/>
          <p:cNvGrpSpPr/>
          <p:nvPr/>
        </p:nvGrpSpPr>
        <p:grpSpPr>
          <a:xfrm>
            <a:off x="1905000" y="2800350"/>
            <a:ext cx="384175" cy="728663"/>
            <a:chOff x="1200" y="2328"/>
            <a:chExt cx="242" cy="459"/>
          </a:xfrm>
        </p:grpSpPr>
        <p:sp>
          <p:nvSpPr>
            <p:cNvPr id="493608" name="直接连接符 493607"/>
            <p:cNvSpPr/>
            <p:nvPr/>
          </p:nvSpPr>
          <p:spPr>
            <a:xfrm>
              <a:off x="1200" y="2328"/>
              <a:ext cx="0" cy="432"/>
            </a:xfrm>
            <a:prstGeom prst="line">
              <a:avLst/>
            </a:prstGeom>
            <a:ln w="28575" cap="flat" cmpd="sng">
              <a:solidFill>
                <a:srgbClr val="FF00FF"/>
              </a:solidFill>
              <a:prstDash val="solid"/>
              <a:headEnd type="none" w="med" len="med"/>
              <a:tailEnd type="stealth" w="sm" len="med"/>
            </a:ln>
          </p:spPr>
        </p:sp>
        <p:graphicFrame>
          <p:nvGraphicFramePr>
            <p:cNvPr id="493609" name="对象 493608"/>
            <p:cNvGraphicFramePr/>
            <p:nvPr/>
          </p:nvGraphicFramePr>
          <p:xfrm>
            <a:off x="1230" y="2489"/>
            <a:ext cx="212" cy="298"/>
          </p:xfrm>
          <a:graphic>
            <a:graphicData uri="http://schemas.openxmlformats.org/presentationml/2006/ole">
              <mc:AlternateContent xmlns:mc="http://schemas.openxmlformats.org/markup-compatibility/2006">
                <mc:Choice xmlns:v="urn:schemas-microsoft-com:vml" Requires="v">
                  <p:oleObj spid="_x0000_s92375" r:id="rId15" imgW="215900" imgH="304165" progId="Equation.DSMT4">
                    <p:embed/>
                  </p:oleObj>
                </mc:Choice>
                <mc:Fallback>
                  <p:oleObj r:id="rId15" imgW="215900" imgH="304165" progId="Equation.DSMT4">
                    <p:embed/>
                    <p:pic>
                      <p:nvPicPr>
                        <p:cNvPr id="0" name="图片 3425"/>
                        <p:cNvPicPr/>
                        <p:nvPr/>
                      </p:nvPicPr>
                      <p:blipFill>
                        <a:blip r:embed="rId16"/>
                        <a:stretch>
                          <a:fillRect/>
                        </a:stretch>
                      </p:blipFill>
                      <p:spPr>
                        <a:xfrm>
                          <a:off x="1230" y="2489"/>
                          <a:ext cx="212" cy="298"/>
                        </a:xfrm>
                        <a:prstGeom prst="rect">
                          <a:avLst/>
                        </a:prstGeom>
                        <a:noFill/>
                        <a:ln w="38100">
                          <a:noFill/>
                          <a:miter/>
                        </a:ln>
                      </p:spPr>
                    </p:pic>
                  </p:oleObj>
                </mc:Fallback>
              </mc:AlternateContent>
            </a:graphicData>
          </a:graphic>
        </p:graphicFrame>
      </p:grpSp>
      <p:grpSp>
        <p:nvGrpSpPr>
          <p:cNvPr id="493610" name="组合 493609"/>
          <p:cNvGrpSpPr/>
          <p:nvPr/>
        </p:nvGrpSpPr>
        <p:grpSpPr>
          <a:xfrm>
            <a:off x="509588" y="4324350"/>
            <a:ext cx="2362200" cy="419100"/>
            <a:chOff x="321" y="3288"/>
            <a:chExt cx="1488" cy="264"/>
          </a:xfrm>
        </p:grpSpPr>
        <p:sp>
          <p:nvSpPr>
            <p:cNvPr id="493611" name="任意多边形 493610"/>
            <p:cNvSpPr/>
            <p:nvPr/>
          </p:nvSpPr>
          <p:spPr>
            <a:xfrm>
              <a:off x="321" y="3288"/>
              <a:ext cx="1488" cy="6"/>
            </a:xfrm>
            <a:custGeom>
              <a:avLst/>
              <a:gdLst/>
              <a:ahLst/>
              <a:cxnLst/>
              <a:rect l="0" t="0" r="0" b="0"/>
              <a:pathLst>
                <a:path w="1488" h="6">
                  <a:moveTo>
                    <a:pt x="0" y="0"/>
                  </a:moveTo>
                  <a:lnTo>
                    <a:pt x="1449" y="3"/>
                  </a:lnTo>
                  <a:lnTo>
                    <a:pt x="1488" y="6"/>
                  </a:lnTo>
                </a:path>
              </a:pathLst>
            </a:custGeom>
            <a:noFill/>
            <a:ln w="28575" cap="flat" cmpd="sng">
              <a:solidFill>
                <a:schemeClr val="tx1"/>
              </a:solidFill>
              <a:prstDash val="solid"/>
              <a:headEnd type="none" w="med" len="med"/>
              <a:tailEnd type="stealth" w="sm" len="med"/>
            </a:ln>
          </p:spPr>
          <p:txBody>
            <a:bodyPr/>
            <a:lstStyle/>
            <a:p>
              <a:endParaRPr lang="zh-CN" altLang="en-US"/>
            </a:p>
          </p:txBody>
        </p:sp>
        <p:graphicFrame>
          <p:nvGraphicFramePr>
            <p:cNvPr id="493612" name="对象 493611"/>
            <p:cNvGraphicFramePr/>
            <p:nvPr/>
          </p:nvGraphicFramePr>
          <p:xfrm>
            <a:off x="1680" y="3353"/>
            <a:ext cx="120" cy="199"/>
          </p:xfrm>
          <a:graphic>
            <a:graphicData uri="http://schemas.openxmlformats.org/presentationml/2006/ole">
              <mc:AlternateContent xmlns:mc="http://schemas.openxmlformats.org/markup-compatibility/2006">
                <mc:Choice xmlns:v="urn:schemas-microsoft-com:vml" Requires="v">
                  <p:oleObj spid="_x0000_s92376" r:id="rId17" imgW="190500" imgH="317500" progId="Equation.3">
                    <p:embed/>
                  </p:oleObj>
                </mc:Choice>
                <mc:Fallback>
                  <p:oleObj r:id="rId17" imgW="190500" imgH="317500" progId="Equation.3">
                    <p:embed/>
                    <p:pic>
                      <p:nvPicPr>
                        <p:cNvPr id="0" name="图片 3429"/>
                        <p:cNvPicPr/>
                        <p:nvPr/>
                      </p:nvPicPr>
                      <p:blipFill>
                        <a:blip r:embed="rId18"/>
                        <a:stretch>
                          <a:fillRect/>
                        </a:stretch>
                      </p:blipFill>
                      <p:spPr>
                        <a:xfrm>
                          <a:off x="1680" y="3353"/>
                          <a:ext cx="120" cy="199"/>
                        </a:xfrm>
                        <a:prstGeom prst="rect">
                          <a:avLst/>
                        </a:prstGeom>
                        <a:noFill/>
                        <a:ln w="38100">
                          <a:noFill/>
                          <a:miter/>
                        </a:ln>
                      </p:spPr>
                    </p:pic>
                  </p:oleObj>
                </mc:Fallback>
              </mc:AlternateContent>
            </a:graphicData>
          </a:graphic>
        </p:graphicFrame>
      </p:grpSp>
      <p:grpSp>
        <p:nvGrpSpPr>
          <p:cNvPr id="493613" name="组合 493612"/>
          <p:cNvGrpSpPr/>
          <p:nvPr/>
        </p:nvGrpSpPr>
        <p:grpSpPr>
          <a:xfrm>
            <a:off x="495300" y="4286250"/>
            <a:ext cx="1371600" cy="508000"/>
            <a:chOff x="312" y="3264"/>
            <a:chExt cx="864" cy="320"/>
          </a:xfrm>
        </p:grpSpPr>
        <p:sp>
          <p:nvSpPr>
            <p:cNvPr id="493614" name="直接连接符 493613"/>
            <p:cNvSpPr/>
            <p:nvPr/>
          </p:nvSpPr>
          <p:spPr>
            <a:xfrm>
              <a:off x="312" y="3264"/>
              <a:ext cx="864" cy="0"/>
            </a:xfrm>
            <a:prstGeom prst="line">
              <a:avLst/>
            </a:prstGeom>
            <a:ln w="28575" cap="flat" cmpd="sng">
              <a:solidFill>
                <a:schemeClr val="accent1"/>
              </a:solidFill>
              <a:prstDash val="solid"/>
              <a:headEnd type="none" w="med" len="med"/>
              <a:tailEnd type="stealth" w="sm" len="med"/>
            </a:ln>
          </p:spPr>
        </p:sp>
        <p:graphicFrame>
          <p:nvGraphicFramePr>
            <p:cNvPr id="493615" name="对象 493614"/>
            <p:cNvGraphicFramePr/>
            <p:nvPr/>
          </p:nvGraphicFramePr>
          <p:xfrm>
            <a:off x="942" y="3273"/>
            <a:ext cx="220" cy="311"/>
          </p:xfrm>
          <a:graphic>
            <a:graphicData uri="http://schemas.openxmlformats.org/presentationml/2006/ole">
              <mc:AlternateContent xmlns:mc="http://schemas.openxmlformats.org/markup-compatibility/2006">
                <mc:Choice xmlns:v="urn:schemas-microsoft-com:vml" Requires="v">
                  <p:oleObj spid="_x0000_s92377" r:id="rId19" imgW="215900" imgH="304165" progId="Equation.DSMT4">
                    <p:embed/>
                  </p:oleObj>
                </mc:Choice>
                <mc:Fallback>
                  <p:oleObj r:id="rId19" imgW="215900" imgH="304165" progId="Equation.DSMT4">
                    <p:embed/>
                    <p:pic>
                      <p:nvPicPr>
                        <p:cNvPr id="0" name="图片 3441"/>
                        <p:cNvPicPr/>
                        <p:nvPr/>
                      </p:nvPicPr>
                      <p:blipFill>
                        <a:blip r:embed="rId20"/>
                        <a:stretch>
                          <a:fillRect/>
                        </a:stretch>
                      </p:blipFill>
                      <p:spPr>
                        <a:xfrm>
                          <a:off x="942" y="3273"/>
                          <a:ext cx="220" cy="311"/>
                        </a:xfrm>
                        <a:prstGeom prst="rect">
                          <a:avLst/>
                        </a:prstGeom>
                        <a:noFill/>
                        <a:ln w="38100">
                          <a:noFill/>
                          <a:miter/>
                        </a:ln>
                      </p:spPr>
                    </p:pic>
                  </p:oleObj>
                </mc:Fallback>
              </mc:AlternateContent>
            </a:graphicData>
          </a:graphic>
        </p:graphicFrame>
      </p:grpSp>
      <p:grpSp>
        <p:nvGrpSpPr>
          <p:cNvPr id="493616" name="组合 493615"/>
          <p:cNvGrpSpPr/>
          <p:nvPr/>
        </p:nvGrpSpPr>
        <p:grpSpPr>
          <a:xfrm>
            <a:off x="495300" y="3316288"/>
            <a:ext cx="1333500" cy="969962"/>
            <a:chOff x="312" y="2653"/>
            <a:chExt cx="840" cy="611"/>
          </a:xfrm>
        </p:grpSpPr>
        <p:grpSp>
          <p:nvGrpSpPr>
            <p:cNvPr id="493617" name="组合 493616"/>
            <p:cNvGrpSpPr/>
            <p:nvPr/>
          </p:nvGrpSpPr>
          <p:grpSpPr>
            <a:xfrm>
              <a:off x="312" y="2724"/>
              <a:ext cx="840" cy="540"/>
              <a:chOff x="312" y="2724"/>
              <a:chExt cx="840" cy="540"/>
            </a:xfrm>
          </p:grpSpPr>
          <p:sp>
            <p:nvSpPr>
              <p:cNvPr id="493618" name="任意多边形 493617"/>
              <p:cNvSpPr/>
              <p:nvPr/>
            </p:nvSpPr>
            <p:spPr>
              <a:xfrm>
                <a:off x="312" y="2724"/>
                <a:ext cx="834" cy="540"/>
              </a:xfrm>
              <a:custGeom>
                <a:avLst/>
                <a:gdLst/>
                <a:ahLst/>
                <a:cxnLst/>
                <a:rect l="0" t="0" r="0" b="0"/>
                <a:pathLst>
                  <a:path w="834" h="540">
                    <a:moveTo>
                      <a:pt x="0" y="540"/>
                    </a:moveTo>
                    <a:lnTo>
                      <a:pt x="834" y="0"/>
                    </a:lnTo>
                  </a:path>
                </a:pathLst>
              </a:custGeom>
              <a:noFill/>
              <a:ln w="28575" cap="flat" cmpd="sng">
                <a:solidFill>
                  <a:srgbClr val="FF0000"/>
                </a:solidFill>
                <a:prstDash val="solid"/>
                <a:headEnd type="none" w="med" len="med"/>
                <a:tailEnd type="stealth" w="sm" len="med"/>
              </a:ln>
            </p:spPr>
            <p:txBody>
              <a:bodyPr/>
              <a:lstStyle/>
              <a:p>
                <a:endParaRPr lang="zh-CN" altLang="en-US"/>
              </a:p>
            </p:txBody>
          </p:sp>
          <p:sp>
            <p:nvSpPr>
              <p:cNvPr id="493619" name="任意多边形 493618"/>
              <p:cNvSpPr/>
              <p:nvPr/>
            </p:nvSpPr>
            <p:spPr>
              <a:xfrm>
                <a:off x="1032" y="3168"/>
                <a:ext cx="120" cy="96"/>
              </a:xfrm>
              <a:custGeom>
                <a:avLst/>
                <a:gdLst/>
                <a:ahLst/>
                <a:cxnLst/>
                <a:rect l="0" t="0" r="0" b="0"/>
                <a:pathLst>
                  <a:path w="120" h="96">
                    <a:moveTo>
                      <a:pt x="120" y="0"/>
                    </a:moveTo>
                    <a:lnTo>
                      <a:pt x="0" y="0"/>
                    </a:lnTo>
                    <a:lnTo>
                      <a:pt x="0" y="96"/>
                    </a:ln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sp>
            <p:nvSpPr>
              <p:cNvPr id="493620" name="任意多边形 493619"/>
              <p:cNvSpPr/>
              <p:nvPr/>
            </p:nvSpPr>
            <p:spPr>
              <a:xfrm>
                <a:off x="501" y="3144"/>
                <a:ext cx="27" cy="111"/>
              </a:xfrm>
              <a:custGeom>
                <a:avLst/>
                <a:gdLst/>
                <a:ahLst/>
                <a:cxnLst/>
                <a:rect l="0" t="0" r="0" b="0"/>
                <a:pathLst>
                  <a:path w="27" h="111">
                    <a:moveTo>
                      <a:pt x="0" y="0"/>
                    </a:moveTo>
                    <a:cubicBezTo>
                      <a:pt x="3" y="10"/>
                      <a:pt x="17" y="39"/>
                      <a:pt x="21" y="57"/>
                    </a:cubicBezTo>
                    <a:cubicBezTo>
                      <a:pt x="25" y="75"/>
                      <a:pt x="26" y="100"/>
                      <a:pt x="27" y="111"/>
                    </a:cubicBez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grpSp>
        <p:graphicFrame>
          <p:nvGraphicFramePr>
            <p:cNvPr id="493621" name="对象 493620"/>
            <p:cNvGraphicFramePr/>
            <p:nvPr/>
          </p:nvGraphicFramePr>
          <p:xfrm>
            <a:off x="703" y="2653"/>
            <a:ext cx="186" cy="295"/>
          </p:xfrm>
          <a:graphic>
            <a:graphicData uri="http://schemas.openxmlformats.org/presentationml/2006/ole">
              <mc:AlternateContent xmlns:mc="http://schemas.openxmlformats.org/markup-compatibility/2006">
                <mc:Choice xmlns:v="urn:schemas-microsoft-com:vml" Requires="v">
                  <p:oleObj spid="_x0000_s92378" r:id="rId21" imgW="152400" imgH="241300" progId="Equation.DSMT4">
                    <p:embed/>
                  </p:oleObj>
                </mc:Choice>
                <mc:Fallback>
                  <p:oleObj r:id="rId21" imgW="152400" imgH="241300" progId="Equation.DSMT4">
                    <p:embed/>
                    <p:pic>
                      <p:nvPicPr>
                        <p:cNvPr id="0" name="图片 3435"/>
                        <p:cNvPicPr/>
                        <p:nvPr/>
                      </p:nvPicPr>
                      <p:blipFill>
                        <a:blip r:embed="rId22"/>
                        <a:stretch>
                          <a:fillRect/>
                        </a:stretch>
                      </p:blipFill>
                      <p:spPr>
                        <a:xfrm>
                          <a:off x="703" y="2653"/>
                          <a:ext cx="186" cy="295"/>
                        </a:xfrm>
                        <a:prstGeom prst="rect">
                          <a:avLst/>
                        </a:prstGeom>
                        <a:noFill/>
                        <a:ln w="38100">
                          <a:noFill/>
                          <a:miter/>
                        </a:ln>
                      </p:spPr>
                    </p:pic>
                  </p:oleObj>
                </mc:Fallback>
              </mc:AlternateContent>
            </a:graphicData>
          </a:graphic>
        </p:graphicFrame>
      </p:grpSp>
      <p:sp>
        <p:nvSpPr>
          <p:cNvPr id="493622" name="文本框 493621"/>
          <p:cNvSpPr txBox="1"/>
          <p:nvPr/>
        </p:nvSpPr>
        <p:spPr>
          <a:xfrm>
            <a:off x="876300" y="3829050"/>
            <a:ext cx="457200" cy="457200"/>
          </a:xfrm>
          <a:prstGeom prst="rect">
            <a:avLst/>
          </a:prstGeom>
          <a:noFill/>
          <a:ln w="9525">
            <a:noFill/>
          </a:ln>
        </p:spPr>
        <p:txBody>
          <a:bodyPr>
            <a:spAutoFit/>
          </a:bodyPr>
          <a:lstStyle/>
          <a:p>
            <a:pPr eaLnBrk="1" hangingPunct="1"/>
            <a:r>
              <a:rPr lang="en-US" altLang="zh-CN" b="1" i="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grpSp>
        <p:nvGrpSpPr>
          <p:cNvPr id="493623" name="组合 493622"/>
          <p:cNvGrpSpPr/>
          <p:nvPr/>
        </p:nvGrpSpPr>
        <p:grpSpPr>
          <a:xfrm>
            <a:off x="1866900" y="3448050"/>
            <a:ext cx="609600" cy="838200"/>
            <a:chOff x="1176" y="2736"/>
            <a:chExt cx="384" cy="528"/>
          </a:xfrm>
        </p:grpSpPr>
        <p:sp>
          <p:nvSpPr>
            <p:cNvPr id="493624" name="右大括号 493623"/>
            <p:cNvSpPr/>
            <p:nvPr/>
          </p:nvSpPr>
          <p:spPr>
            <a:xfrm>
              <a:off x="1176" y="2736"/>
              <a:ext cx="48" cy="528"/>
            </a:xfrm>
            <a:prstGeom prst="rightBrace">
              <a:avLst>
                <a:gd name="adj1" fmla="val 91666"/>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493625" name="文本框 493624"/>
            <p:cNvSpPr txBox="1"/>
            <p:nvPr/>
          </p:nvSpPr>
          <p:spPr>
            <a:xfrm>
              <a:off x="1176" y="2880"/>
              <a:ext cx="384" cy="288"/>
            </a:xfrm>
            <a:prstGeom prst="rect">
              <a:avLst/>
            </a:prstGeom>
            <a:noFill/>
            <a:ln w="9525">
              <a:noFill/>
            </a:ln>
          </p:spPr>
          <p:txBody>
            <a:bodyPr>
              <a:spAutoFit/>
            </a:bodyPr>
            <a:lstStyle/>
            <a:p>
              <a:pPr eaLnBrk="1" hangingPunct="1"/>
              <a:r>
                <a:rPr lang="en-US" altLang="zh-CN" b="1" i="1">
                  <a:latin typeface="Times New Roman" panose="02020603050405020304" pitchFamily="18" charset="0"/>
                </a:rPr>
                <a:t>U</a:t>
              </a:r>
              <a:r>
                <a:rPr lang="en-US" altLang="zh-CN" b="1" i="1" baseline="-25000">
                  <a:latin typeface="Times New Roman" panose="02020603050405020304" pitchFamily="18" charset="0"/>
                </a:rPr>
                <a:t>X</a:t>
              </a:r>
            </a:p>
          </p:txBody>
        </p:sp>
      </p:grpSp>
      <p:sp>
        <p:nvSpPr>
          <p:cNvPr id="493626" name="矩形 493625"/>
          <p:cNvSpPr/>
          <p:nvPr/>
        </p:nvSpPr>
        <p:spPr>
          <a:xfrm>
            <a:off x="242888" y="446088"/>
            <a:ext cx="3352800" cy="822325"/>
          </a:xfrm>
          <a:prstGeom prst="rect">
            <a:avLst/>
          </a:prstGeom>
          <a:noFill/>
          <a:ln w="9525">
            <a:noFill/>
          </a:ln>
        </p:spPr>
        <p:txBody>
          <a:bodyPr>
            <a:spAutoFit/>
          </a:bodyPr>
          <a:lstStyle/>
          <a:p>
            <a:pPr marL="762000" indent="-762000"/>
            <a:r>
              <a:rPr lang="en-US" altLang="zh-CN" b="1" dirty="0">
                <a:latin typeface="Times New Roman" panose="02020603050405020304" pitchFamily="18" charset="0"/>
              </a:rPr>
              <a:t> </a:t>
            </a:r>
            <a:r>
              <a:rPr lang="zh-CN" altLang="en-US" b="1" dirty="0">
                <a:latin typeface="Times New Roman" panose="02020603050405020304" pitchFamily="18" charset="0"/>
              </a:rPr>
              <a:t>例</a:t>
            </a:r>
            <a:r>
              <a:rPr lang="en-US" altLang="zh-CN" b="1" dirty="0">
                <a:latin typeface="Times New Roman" panose="02020603050405020304" pitchFamily="18" charset="0"/>
              </a:rPr>
              <a:t>1</a:t>
            </a:r>
            <a:r>
              <a:rPr lang="zh-CN" altLang="en-US" b="1" dirty="0">
                <a:latin typeface="Times New Roman" panose="02020603050405020304" pitchFamily="18" charset="0"/>
              </a:rPr>
              <a:t>：画出</a:t>
            </a:r>
            <a:r>
              <a:rPr lang="en-US" altLang="zh-CN" b="1" dirty="0">
                <a:latin typeface="Times New Roman" panose="02020603050405020304" pitchFamily="18" charset="0"/>
              </a:rPr>
              <a:t>RLC</a:t>
            </a:r>
            <a:r>
              <a:rPr lang="zh-CN" altLang="en-US" b="1" dirty="0">
                <a:latin typeface="Times New Roman" panose="02020603050405020304" pitchFamily="18" charset="0"/>
              </a:rPr>
              <a:t>串联电路的相量图</a:t>
            </a:r>
          </a:p>
        </p:txBody>
      </p:sp>
      <p:sp>
        <p:nvSpPr>
          <p:cNvPr id="493627" name="矩形 493626"/>
          <p:cNvSpPr/>
          <p:nvPr/>
        </p:nvSpPr>
        <p:spPr>
          <a:xfrm>
            <a:off x="1389063" y="1581150"/>
            <a:ext cx="2216150" cy="457200"/>
          </a:xfrm>
          <a:prstGeom prst="rect">
            <a:avLst/>
          </a:prstGeom>
          <a:noFill/>
          <a:ln w="9525">
            <a:noFill/>
          </a:ln>
        </p:spPr>
        <p:txBody>
          <a:bodyPr wrap="none" anchor="t">
            <a:spAutoFit/>
          </a:bodyPr>
          <a:lstStyle/>
          <a:p>
            <a:r>
              <a:rPr lang="en-US" altLang="zh-CN" b="1">
                <a:latin typeface="Times New Roman" panose="02020603050405020304" pitchFamily="18" charset="0"/>
              </a:rPr>
              <a:t>(</a:t>
            </a:r>
            <a:r>
              <a:rPr lang="zh-CN" altLang="en-US" b="1">
                <a:latin typeface="Times New Roman" panose="02020603050405020304" pitchFamily="18" charset="0"/>
              </a:rPr>
              <a:t>设</a:t>
            </a:r>
            <a:r>
              <a:rPr lang="en-US" altLang="zh-CN" b="1" i="1" err="1">
                <a:latin typeface="Symbol" panose="05050102010706020507" pitchFamily="18" charset="2"/>
              </a:rPr>
              <a:t>w</a:t>
            </a:r>
            <a:r>
              <a:rPr lang="en-US" altLang="zh-CN" b="1" i="1" err="1">
                <a:latin typeface="Times New Roman" panose="02020603050405020304" pitchFamily="18" charset="0"/>
              </a:rPr>
              <a:t>L</a:t>
            </a:r>
            <a:r>
              <a:rPr lang="en-US" altLang="zh-CN" b="1">
                <a:latin typeface="Times New Roman" panose="02020603050405020304" pitchFamily="18" charset="0"/>
              </a:rPr>
              <a:t> &gt; 1</a:t>
            </a:r>
            <a:r>
              <a:rPr lang="en-US" altLang="zh-CN" b="1" i="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C</a:t>
            </a:r>
            <a:r>
              <a:rPr lang="en-US" altLang="zh-CN" b="1">
                <a:latin typeface="Times New Roman" panose="02020603050405020304" pitchFamily="18" charset="0"/>
              </a:rPr>
              <a:t> )</a:t>
            </a:r>
          </a:p>
        </p:txBody>
      </p:sp>
      <p:grpSp>
        <p:nvGrpSpPr>
          <p:cNvPr id="493628" name="组合 493627"/>
          <p:cNvGrpSpPr/>
          <p:nvPr/>
        </p:nvGrpSpPr>
        <p:grpSpPr>
          <a:xfrm>
            <a:off x="3711575" y="3030538"/>
            <a:ext cx="4121150" cy="457200"/>
            <a:chOff x="2338" y="2293"/>
            <a:chExt cx="2596" cy="288"/>
          </a:xfrm>
        </p:grpSpPr>
        <p:sp>
          <p:nvSpPr>
            <p:cNvPr id="493629" name="矩形 493628"/>
            <p:cNvSpPr/>
            <p:nvPr/>
          </p:nvSpPr>
          <p:spPr>
            <a:xfrm>
              <a:off x="2338" y="2293"/>
              <a:ext cx="2596" cy="288"/>
            </a:xfrm>
            <a:prstGeom prst="rect">
              <a:avLst/>
            </a:prstGeom>
            <a:noFill/>
            <a:ln w="9525">
              <a:noFill/>
            </a:ln>
          </p:spPr>
          <p:txBody>
            <a:bodyPr wrap="none" anchor="t">
              <a:spAutoFit/>
            </a:bodyPr>
            <a:lstStyle/>
            <a:p>
              <a:pPr eaLnBrk="1" hangingPunct="1">
                <a:spcBef>
                  <a:spcPct val="0"/>
                </a:spcBef>
              </a:pPr>
              <a:r>
                <a:rPr lang="en-US" altLang="zh-CN" b="1" dirty="0">
                  <a:latin typeface="Times New Roman" panose="02020603050405020304" pitchFamily="18" charset="0"/>
                </a:rPr>
                <a:t>1</a:t>
              </a:r>
              <a:r>
                <a:rPr lang="zh-CN" altLang="en-US" b="1" dirty="0">
                  <a:latin typeface="Times New Roman" panose="02020603050405020304" pitchFamily="18" charset="0"/>
                </a:rPr>
                <a:t>、选电流      为参考 </a:t>
              </a:r>
              <a:r>
                <a:rPr lang="en-US" altLang="zh-CN" b="1" dirty="0">
                  <a:latin typeface="Times New Roman" panose="02020603050405020304" pitchFamily="18" charset="0"/>
                </a:rPr>
                <a:t>(</a:t>
              </a:r>
              <a:r>
                <a:rPr lang="zh-CN" altLang="en-US" b="1" dirty="0">
                  <a:latin typeface="Times New Roman" panose="02020603050405020304" pitchFamily="18" charset="0"/>
                </a:rPr>
                <a:t>串联</a:t>
              </a:r>
              <a:r>
                <a:rPr lang="en-US" altLang="zh-CN" b="1" dirty="0">
                  <a:latin typeface="Times New Roman" panose="02020603050405020304" pitchFamily="18" charset="0"/>
                </a:rPr>
                <a:t>)</a:t>
              </a:r>
              <a:r>
                <a:rPr lang="zh-CN" altLang="en-US" b="1" dirty="0">
                  <a:latin typeface="Times New Roman" panose="02020603050405020304" pitchFamily="18" charset="0"/>
                </a:rPr>
                <a:t>；</a:t>
              </a:r>
            </a:p>
          </p:txBody>
        </p:sp>
        <p:graphicFrame>
          <p:nvGraphicFramePr>
            <p:cNvPr id="493630" name="对象 493629"/>
            <p:cNvGraphicFramePr/>
            <p:nvPr/>
          </p:nvGraphicFramePr>
          <p:xfrm>
            <a:off x="3342" y="2309"/>
            <a:ext cx="129" cy="246"/>
          </p:xfrm>
          <a:graphic>
            <a:graphicData uri="http://schemas.openxmlformats.org/presentationml/2006/ole">
              <mc:AlternateContent xmlns:mc="http://schemas.openxmlformats.org/markup-compatibility/2006">
                <mc:Choice xmlns:v="urn:schemas-microsoft-com:vml" Requires="v">
                  <p:oleObj spid="_x0000_s92379" r:id="rId23" imgW="127000" imgH="240665" progId="Equation.DSMT4">
                    <p:embed/>
                  </p:oleObj>
                </mc:Choice>
                <mc:Fallback>
                  <p:oleObj r:id="rId23" imgW="127000" imgH="240665" progId="Equation.DSMT4">
                    <p:embed/>
                    <p:pic>
                      <p:nvPicPr>
                        <p:cNvPr id="0" name="图片 3428"/>
                        <p:cNvPicPr/>
                        <p:nvPr/>
                      </p:nvPicPr>
                      <p:blipFill>
                        <a:blip r:embed="rId24"/>
                        <a:stretch>
                          <a:fillRect/>
                        </a:stretch>
                      </p:blipFill>
                      <p:spPr>
                        <a:xfrm>
                          <a:off x="3342" y="2309"/>
                          <a:ext cx="129" cy="246"/>
                        </a:xfrm>
                        <a:prstGeom prst="rect">
                          <a:avLst/>
                        </a:prstGeom>
                        <a:noFill/>
                        <a:ln w="38100">
                          <a:noFill/>
                          <a:miter/>
                        </a:ln>
                      </p:spPr>
                    </p:pic>
                  </p:oleObj>
                </mc:Fallback>
              </mc:AlternateContent>
            </a:graphicData>
          </a:graphic>
        </p:graphicFrame>
      </p:grpSp>
      <p:grpSp>
        <p:nvGrpSpPr>
          <p:cNvPr id="493631" name="组合 493630"/>
          <p:cNvGrpSpPr/>
          <p:nvPr/>
        </p:nvGrpSpPr>
        <p:grpSpPr>
          <a:xfrm>
            <a:off x="3730625" y="3430588"/>
            <a:ext cx="5032375" cy="841375"/>
            <a:chOff x="2350" y="2545"/>
            <a:chExt cx="3170" cy="530"/>
          </a:xfrm>
        </p:grpSpPr>
        <p:sp>
          <p:nvSpPr>
            <p:cNvPr id="493632" name="矩形 493631"/>
            <p:cNvSpPr/>
            <p:nvPr/>
          </p:nvSpPr>
          <p:spPr>
            <a:xfrm>
              <a:off x="2350" y="2557"/>
              <a:ext cx="3170" cy="518"/>
            </a:xfrm>
            <a:prstGeom prst="rect">
              <a:avLst/>
            </a:prstGeom>
            <a:noFill/>
            <a:ln w="9525">
              <a:noFill/>
            </a:ln>
          </p:spPr>
          <p:txBody>
            <a:bodyPr>
              <a:spAutoFit/>
            </a:bodyPr>
            <a:lstStyle/>
            <a:p>
              <a:pPr marL="476250" indent="-476250" eaLnBrk="1" hangingPunct="1">
                <a:spcBef>
                  <a:spcPct val="0"/>
                </a:spcBef>
              </a:pPr>
              <a:r>
                <a:rPr lang="en-US" altLang="zh-CN" b="1" dirty="0">
                  <a:latin typeface="Times New Roman" panose="02020603050405020304" pitchFamily="18" charset="0"/>
                </a:rPr>
                <a:t>2</a:t>
              </a:r>
              <a:r>
                <a:rPr lang="zh-CN" altLang="en-US" b="1" dirty="0">
                  <a:latin typeface="Times New Roman" panose="02020603050405020304" pitchFamily="18" charset="0"/>
                </a:rPr>
                <a:t>、根据</a:t>
              </a:r>
              <a:r>
                <a:rPr lang="en-US" altLang="zh-CN" b="1" dirty="0">
                  <a:latin typeface="Times New Roman" panose="02020603050405020304" pitchFamily="18" charset="0"/>
                </a:rPr>
                <a:t>VCR</a:t>
              </a:r>
              <a:r>
                <a:rPr lang="zh-CN" altLang="en-US" b="1" dirty="0">
                  <a:latin typeface="Times New Roman" panose="02020603050405020304" pitchFamily="18" charset="0"/>
                </a:rPr>
                <a:t>，可确定     、   、   的方向；</a:t>
              </a:r>
            </a:p>
          </p:txBody>
        </p:sp>
        <p:graphicFrame>
          <p:nvGraphicFramePr>
            <p:cNvPr id="493633" name="对象 493632"/>
            <p:cNvGraphicFramePr/>
            <p:nvPr/>
          </p:nvGraphicFramePr>
          <p:xfrm>
            <a:off x="4279" y="2545"/>
            <a:ext cx="220" cy="311"/>
          </p:xfrm>
          <a:graphic>
            <a:graphicData uri="http://schemas.openxmlformats.org/presentationml/2006/ole">
              <mc:AlternateContent xmlns:mc="http://schemas.openxmlformats.org/markup-compatibility/2006">
                <mc:Choice xmlns:v="urn:schemas-microsoft-com:vml" Requires="v">
                  <p:oleObj spid="_x0000_s92380" r:id="rId25" imgW="215900" imgH="304165" progId="Equation.DSMT4">
                    <p:embed/>
                  </p:oleObj>
                </mc:Choice>
                <mc:Fallback>
                  <p:oleObj r:id="rId25" imgW="215900" imgH="304165" progId="Equation.DSMT4">
                    <p:embed/>
                    <p:pic>
                      <p:nvPicPr>
                        <p:cNvPr id="0" name="图片 3442"/>
                        <p:cNvPicPr/>
                        <p:nvPr/>
                      </p:nvPicPr>
                      <p:blipFill>
                        <a:blip r:embed="rId26"/>
                        <a:stretch>
                          <a:fillRect/>
                        </a:stretch>
                      </p:blipFill>
                      <p:spPr>
                        <a:xfrm>
                          <a:off x="4279" y="2545"/>
                          <a:ext cx="220" cy="311"/>
                        </a:xfrm>
                        <a:prstGeom prst="rect">
                          <a:avLst/>
                        </a:prstGeom>
                        <a:noFill/>
                        <a:ln w="38100">
                          <a:noFill/>
                          <a:miter/>
                        </a:ln>
                      </p:spPr>
                    </p:pic>
                  </p:oleObj>
                </mc:Fallback>
              </mc:AlternateContent>
            </a:graphicData>
          </a:graphic>
        </p:graphicFrame>
        <p:graphicFrame>
          <p:nvGraphicFramePr>
            <p:cNvPr id="493634" name="对象 493633"/>
            <p:cNvGraphicFramePr/>
            <p:nvPr/>
          </p:nvGraphicFramePr>
          <p:xfrm>
            <a:off x="4635" y="2548"/>
            <a:ext cx="220" cy="311"/>
          </p:xfrm>
          <a:graphic>
            <a:graphicData uri="http://schemas.openxmlformats.org/presentationml/2006/ole">
              <mc:AlternateContent xmlns:mc="http://schemas.openxmlformats.org/markup-compatibility/2006">
                <mc:Choice xmlns:v="urn:schemas-microsoft-com:vml" Requires="v">
                  <p:oleObj spid="_x0000_s92381" r:id="rId27" imgW="215900" imgH="304165" progId="Equation.DSMT4">
                    <p:embed/>
                  </p:oleObj>
                </mc:Choice>
                <mc:Fallback>
                  <p:oleObj r:id="rId27" imgW="215900" imgH="304165" progId="Equation.DSMT4">
                    <p:embed/>
                    <p:pic>
                      <p:nvPicPr>
                        <p:cNvPr id="0" name="图片 3438"/>
                        <p:cNvPicPr/>
                        <p:nvPr/>
                      </p:nvPicPr>
                      <p:blipFill>
                        <a:blip r:embed="rId28"/>
                        <a:stretch>
                          <a:fillRect/>
                        </a:stretch>
                      </p:blipFill>
                      <p:spPr>
                        <a:xfrm>
                          <a:off x="4635" y="2548"/>
                          <a:ext cx="220" cy="311"/>
                        </a:xfrm>
                        <a:prstGeom prst="rect">
                          <a:avLst/>
                        </a:prstGeom>
                        <a:noFill/>
                        <a:ln w="38100">
                          <a:noFill/>
                          <a:miter/>
                        </a:ln>
                      </p:spPr>
                    </p:pic>
                  </p:oleObj>
                </mc:Fallback>
              </mc:AlternateContent>
            </a:graphicData>
          </a:graphic>
        </p:graphicFrame>
        <p:graphicFrame>
          <p:nvGraphicFramePr>
            <p:cNvPr id="493635" name="对象 493634"/>
            <p:cNvGraphicFramePr/>
            <p:nvPr/>
          </p:nvGraphicFramePr>
          <p:xfrm>
            <a:off x="4959" y="2560"/>
            <a:ext cx="220" cy="311"/>
          </p:xfrm>
          <a:graphic>
            <a:graphicData uri="http://schemas.openxmlformats.org/presentationml/2006/ole">
              <mc:AlternateContent xmlns:mc="http://schemas.openxmlformats.org/markup-compatibility/2006">
                <mc:Choice xmlns:v="urn:schemas-microsoft-com:vml" Requires="v">
                  <p:oleObj spid="_x0000_s92382" r:id="rId29" imgW="215900" imgH="304165" progId="Equation.DSMT4">
                    <p:embed/>
                  </p:oleObj>
                </mc:Choice>
                <mc:Fallback>
                  <p:oleObj r:id="rId29" imgW="215900" imgH="304165" progId="Equation.DSMT4">
                    <p:embed/>
                    <p:pic>
                      <p:nvPicPr>
                        <p:cNvPr id="0" name="图片 3436"/>
                        <p:cNvPicPr/>
                        <p:nvPr/>
                      </p:nvPicPr>
                      <p:blipFill>
                        <a:blip r:embed="rId30"/>
                        <a:stretch>
                          <a:fillRect/>
                        </a:stretch>
                      </p:blipFill>
                      <p:spPr>
                        <a:xfrm>
                          <a:off x="4959" y="2560"/>
                          <a:ext cx="220" cy="311"/>
                        </a:xfrm>
                        <a:prstGeom prst="rect">
                          <a:avLst/>
                        </a:prstGeom>
                        <a:noFill/>
                        <a:ln w="38100">
                          <a:noFill/>
                          <a:miter/>
                        </a:ln>
                      </p:spPr>
                    </p:pic>
                  </p:oleObj>
                </mc:Fallback>
              </mc:AlternateContent>
            </a:graphicData>
          </a:graphic>
        </p:graphicFrame>
      </p:grpSp>
      <p:sp>
        <p:nvSpPr>
          <p:cNvPr id="493636" name="矩形 493635"/>
          <p:cNvSpPr/>
          <p:nvPr/>
        </p:nvSpPr>
        <p:spPr>
          <a:xfrm>
            <a:off x="3730625" y="4230688"/>
            <a:ext cx="3570288" cy="457200"/>
          </a:xfrm>
          <a:prstGeom prst="rect">
            <a:avLst/>
          </a:prstGeom>
          <a:noFill/>
          <a:ln w="9525">
            <a:noFill/>
          </a:ln>
        </p:spPr>
        <p:txBody>
          <a:bodyPr>
            <a:spAutoFit/>
          </a:bodyPr>
          <a:lstStyle/>
          <a:p>
            <a:pPr marL="476250" indent="-476250" eaLnBrk="1" hangingPunct="1">
              <a:spcBef>
                <a:spcPct val="0"/>
              </a:spcBef>
            </a:pPr>
            <a:r>
              <a:rPr lang="en-US" altLang="zh-CN" b="1" dirty="0">
                <a:latin typeface="Times New Roman" panose="02020603050405020304" pitchFamily="18" charset="0"/>
              </a:rPr>
              <a:t>3</a:t>
            </a:r>
            <a:r>
              <a:rPr lang="zh-CN" altLang="en-US" b="1" dirty="0">
                <a:latin typeface="Times New Roman" panose="02020603050405020304" pitchFamily="18" charset="0"/>
              </a:rPr>
              <a:t>、逐一画出各电压：</a:t>
            </a:r>
          </a:p>
        </p:txBody>
      </p:sp>
      <p:grpSp>
        <p:nvGrpSpPr>
          <p:cNvPr id="493637" name="组合 493636"/>
          <p:cNvGrpSpPr/>
          <p:nvPr/>
        </p:nvGrpSpPr>
        <p:grpSpPr>
          <a:xfrm>
            <a:off x="4175125" y="6211888"/>
            <a:ext cx="3892550" cy="495300"/>
            <a:chOff x="2726" y="3913"/>
            <a:chExt cx="2452" cy="312"/>
          </a:xfrm>
        </p:grpSpPr>
        <p:sp>
          <p:nvSpPr>
            <p:cNvPr id="493638" name="矩形 493637"/>
            <p:cNvSpPr/>
            <p:nvPr/>
          </p:nvSpPr>
          <p:spPr>
            <a:xfrm>
              <a:off x="2726" y="3913"/>
              <a:ext cx="2452" cy="288"/>
            </a:xfrm>
            <a:prstGeom prst="rect">
              <a:avLst/>
            </a:prstGeom>
            <a:noFill/>
            <a:ln w="9525">
              <a:noFill/>
            </a:ln>
          </p:spPr>
          <p:txBody>
            <a:bodyPr wrap="none" anchor="t">
              <a:spAutoFit/>
            </a:bodyPr>
            <a:lstStyle/>
            <a:p>
              <a:r>
                <a:rPr lang="en-US" altLang="zh-CN" b="1" dirty="0">
                  <a:latin typeface="Times New Roman" panose="02020603050405020304" pitchFamily="18" charset="0"/>
                </a:rPr>
                <a:t>(</a:t>
              </a:r>
              <a:r>
                <a:rPr lang="zh-CN" altLang="en-US" b="1" dirty="0">
                  <a:latin typeface="Times New Roman" panose="02020603050405020304" pitchFamily="18" charset="0"/>
                </a:rPr>
                <a:t>因为                                      </a:t>
              </a:r>
              <a:r>
                <a:rPr lang="en-US" altLang="zh-CN" b="1">
                  <a:latin typeface="Times New Roman" panose="02020603050405020304" pitchFamily="18" charset="0"/>
                </a:rPr>
                <a:t>)</a:t>
              </a:r>
            </a:p>
          </p:txBody>
        </p:sp>
        <p:graphicFrame>
          <p:nvGraphicFramePr>
            <p:cNvPr id="493639" name="对象 493638"/>
            <p:cNvGraphicFramePr/>
            <p:nvPr/>
          </p:nvGraphicFramePr>
          <p:xfrm>
            <a:off x="3297" y="3914"/>
            <a:ext cx="1657" cy="311"/>
          </p:xfrm>
          <a:graphic>
            <a:graphicData uri="http://schemas.openxmlformats.org/presentationml/2006/ole">
              <mc:AlternateContent xmlns:mc="http://schemas.openxmlformats.org/markup-compatibility/2006">
                <mc:Choice xmlns:v="urn:schemas-microsoft-com:vml" Requires="v">
                  <p:oleObj spid="_x0000_s92383" r:id="rId31" imgW="1624330" imgH="304800" progId="Equation.DSMT4">
                    <p:embed/>
                  </p:oleObj>
                </mc:Choice>
                <mc:Fallback>
                  <p:oleObj r:id="rId31" imgW="1624330" imgH="304800" progId="Equation.DSMT4">
                    <p:embed/>
                    <p:pic>
                      <p:nvPicPr>
                        <p:cNvPr id="0" name="图片 3439"/>
                        <p:cNvPicPr/>
                        <p:nvPr/>
                      </p:nvPicPr>
                      <p:blipFill>
                        <a:blip r:embed="rId32"/>
                        <a:stretch>
                          <a:fillRect/>
                        </a:stretch>
                      </p:blipFill>
                      <p:spPr>
                        <a:xfrm>
                          <a:off x="3297" y="3914"/>
                          <a:ext cx="1657" cy="311"/>
                        </a:xfrm>
                        <a:prstGeom prst="rect">
                          <a:avLst/>
                        </a:prstGeom>
                        <a:noFill/>
                        <a:ln w="38100">
                          <a:noFill/>
                          <a:miter/>
                        </a:ln>
                      </p:spPr>
                    </p:pic>
                  </p:oleObj>
                </mc:Fallback>
              </mc:AlternateContent>
            </a:graphicData>
          </a:graphic>
        </p:graphicFrame>
      </p:grpSp>
      <p:grpSp>
        <p:nvGrpSpPr>
          <p:cNvPr id="493640" name="组合 493639"/>
          <p:cNvGrpSpPr/>
          <p:nvPr/>
        </p:nvGrpSpPr>
        <p:grpSpPr>
          <a:xfrm>
            <a:off x="4267200" y="4706938"/>
            <a:ext cx="3917950" cy="493712"/>
            <a:chOff x="2688" y="3145"/>
            <a:chExt cx="2468" cy="311"/>
          </a:xfrm>
        </p:grpSpPr>
        <p:sp>
          <p:nvSpPr>
            <p:cNvPr id="493641" name="矩形 493640"/>
            <p:cNvSpPr/>
            <p:nvPr/>
          </p:nvSpPr>
          <p:spPr>
            <a:xfrm>
              <a:off x="2688" y="3168"/>
              <a:ext cx="2468" cy="288"/>
            </a:xfrm>
            <a:prstGeom prst="rect">
              <a:avLst/>
            </a:prstGeom>
            <a:noFill/>
            <a:ln w="9525">
              <a:noFill/>
            </a:ln>
          </p:spPr>
          <p:txBody>
            <a:bodyPr wrap="none" anchor="t">
              <a:spAutoFit/>
            </a:bodyPr>
            <a:lstStyle/>
            <a:p>
              <a:r>
                <a:rPr lang="zh-CN" altLang="en-US" b="1" dirty="0">
                  <a:latin typeface="Times New Roman" panose="02020603050405020304" pitchFamily="18" charset="0"/>
                </a:rPr>
                <a:t>然后从      的末端画出       ，</a:t>
              </a:r>
            </a:p>
          </p:txBody>
        </p:sp>
        <p:graphicFrame>
          <p:nvGraphicFramePr>
            <p:cNvPr id="493642" name="对象 493641"/>
            <p:cNvGraphicFramePr/>
            <p:nvPr/>
          </p:nvGraphicFramePr>
          <p:xfrm>
            <a:off x="3326" y="3145"/>
            <a:ext cx="220" cy="311"/>
          </p:xfrm>
          <a:graphic>
            <a:graphicData uri="http://schemas.openxmlformats.org/presentationml/2006/ole">
              <mc:AlternateContent xmlns:mc="http://schemas.openxmlformats.org/markup-compatibility/2006">
                <mc:Choice xmlns:v="urn:schemas-microsoft-com:vml" Requires="v">
                  <p:oleObj spid="_x0000_s92384" r:id="rId33" imgW="215900" imgH="304165" progId="Equation.DSMT4">
                    <p:embed/>
                  </p:oleObj>
                </mc:Choice>
                <mc:Fallback>
                  <p:oleObj r:id="rId33" imgW="215900" imgH="304165" progId="Equation.DSMT4">
                    <p:embed/>
                    <p:pic>
                      <p:nvPicPr>
                        <p:cNvPr id="0" name="图片 3437"/>
                        <p:cNvPicPr/>
                        <p:nvPr/>
                      </p:nvPicPr>
                      <p:blipFill>
                        <a:blip r:embed="rId26"/>
                        <a:stretch>
                          <a:fillRect/>
                        </a:stretch>
                      </p:blipFill>
                      <p:spPr>
                        <a:xfrm>
                          <a:off x="3326" y="3145"/>
                          <a:ext cx="220" cy="311"/>
                        </a:xfrm>
                        <a:prstGeom prst="rect">
                          <a:avLst/>
                        </a:prstGeom>
                        <a:noFill/>
                        <a:ln w="38100">
                          <a:noFill/>
                          <a:miter/>
                        </a:ln>
                      </p:spPr>
                    </p:pic>
                  </p:oleObj>
                </mc:Fallback>
              </mc:AlternateContent>
            </a:graphicData>
          </a:graphic>
        </p:graphicFrame>
        <p:graphicFrame>
          <p:nvGraphicFramePr>
            <p:cNvPr id="493643" name="对象 493642"/>
            <p:cNvGraphicFramePr/>
            <p:nvPr/>
          </p:nvGraphicFramePr>
          <p:xfrm>
            <a:off x="4607" y="3145"/>
            <a:ext cx="220" cy="311"/>
          </p:xfrm>
          <a:graphic>
            <a:graphicData uri="http://schemas.openxmlformats.org/presentationml/2006/ole">
              <mc:AlternateContent xmlns:mc="http://schemas.openxmlformats.org/markup-compatibility/2006">
                <mc:Choice xmlns:v="urn:schemas-microsoft-com:vml" Requires="v">
                  <p:oleObj spid="_x0000_s92385" r:id="rId34" imgW="215900" imgH="304165" progId="Equation.DSMT4">
                    <p:embed/>
                  </p:oleObj>
                </mc:Choice>
                <mc:Fallback>
                  <p:oleObj r:id="rId34" imgW="215900" imgH="304165" progId="Equation.DSMT4">
                    <p:embed/>
                    <p:pic>
                      <p:nvPicPr>
                        <p:cNvPr id="0" name="图片 3434"/>
                        <p:cNvPicPr/>
                        <p:nvPr/>
                      </p:nvPicPr>
                      <p:blipFill>
                        <a:blip r:embed="rId28"/>
                        <a:stretch>
                          <a:fillRect/>
                        </a:stretch>
                      </p:blipFill>
                      <p:spPr>
                        <a:xfrm>
                          <a:off x="4607" y="3145"/>
                          <a:ext cx="220" cy="311"/>
                        </a:xfrm>
                        <a:prstGeom prst="rect">
                          <a:avLst/>
                        </a:prstGeom>
                        <a:noFill/>
                        <a:ln w="38100">
                          <a:noFill/>
                          <a:miter/>
                        </a:ln>
                      </p:spPr>
                    </p:pic>
                  </p:oleObj>
                </mc:Fallback>
              </mc:AlternateContent>
            </a:graphicData>
          </a:graphic>
        </p:graphicFrame>
      </p:grpSp>
      <p:grpSp>
        <p:nvGrpSpPr>
          <p:cNvPr id="493644" name="组合 493643"/>
          <p:cNvGrpSpPr/>
          <p:nvPr/>
        </p:nvGrpSpPr>
        <p:grpSpPr>
          <a:xfrm>
            <a:off x="4264025" y="5657850"/>
            <a:ext cx="4984750" cy="493713"/>
            <a:chOff x="2686" y="3720"/>
            <a:chExt cx="3140" cy="311"/>
          </a:xfrm>
        </p:grpSpPr>
        <p:sp>
          <p:nvSpPr>
            <p:cNvPr id="493645" name="矩形 493644"/>
            <p:cNvSpPr/>
            <p:nvPr/>
          </p:nvSpPr>
          <p:spPr>
            <a:xfrm>
              <a:off x="2686" y="3731"/>
              <a:ext cx="3140" cy="288"/>
            </a:xfrm>
            <a:prstGeom prst="rect">
              <a:avLst/>
            </a:prstGeom>
            <a:noFill/>
            <a:ln w="9525">
              <a:noFill/>
            </a:ln>
          </p:spPr>
          <p:txBody>
            <a:bodyPr wrap="none" anchor="t">
              <a:spAutoFit/>
            </a:bodyPr>
            <a:lstStyle/>
            <a:p>
              <a:r>
                <a:rPr lang="zh-CN" altLang="en-US" b="1" dirty="0">
                  <a:latin typeface="Times New Roman" panose="02020603050405020304" pitchFamily="18" charset="0"/>
                </a:rPr>
                <a:t>从原点至     的末端的相量即为      。</a:t>
              </a:r>
            </a:p>
          </p:txBody>
        </p:sp>
        <p:graphicFrame>
          <p:nvGraphicFramePr>
            <p:cNvPr id="493646" name="对象 493645"/>
            <p:cNvGraphicFramePr/>
            <p:nvPr/>
          </p:nvGraphicFramePr>
          <p:xfrm>
            <a:off x="5365" y="3720"/>
            <a:ext cx="155" cy="247"/>
          </p:xfrm>
          <a:graphic>
            <a:graphicData uri="http://schemas.openxmlformats.org/presentationml/2006/ole">
              <mc:AlternateContent xmlns:mc="http://schemas.openxmlformats.org/markup-compatibility/2006">
                <mc:Choice xmlns:v="urn:schemas-microsoft-com:vml" Requires="v">
                  <p:oleObj spid="_x0000_s92386" r:id="rId35" imgW="152400" imgH="241300" progId="Equation.DSMT4">
                    <p:embed/>
                  </p:oleObj>
                </mc:Choice>
                <mc:Fallback>
                  <p:oleObj r:id="rId35" imgW="152400" imgH="241300" progId="Equation.DSMT4">
                    <p:embed/>
                    <p:pic>
                      <p:nvPicPr>
                        <p:cNvPr id="0" name="图片 3430"/>
                        <p:cNvPicPr/>
                        <p:nvPr/>
                      </p:nvPicPr>
                      <p:blipFill>
                        <a:blip r:embed="rId36"/>
                        <a:stretch>
                          <a:fillRect/>
                        </a:stretch>
                      </p:blipFill>
                      <p:spPr>
                        <a:xfrm>
                          <a:off x="5365" y="3720"/>
                          <a:ext cx="155" cy="247"/>
                        </a:xfrm>
                        <a:prstGeom prst="rect">
                          <a:avLst/>
                        </a:prstGeom>
                        <a:noFill/>
                        <a:ln w="38100">
                          <a:noFill/>
                          <a:miter/>
                        </a:ln>
                      </p:spPr>
                    </p:pic>
                  </p:oleObj>
                </mc:Fallback>
              </mc:AlternateContent>
            </a:graphicData>
          </a:graphic>
        </p:graphicFrame>
        <p:graphicFrame>
          <p:nvGraphicFramePr>
            <p:cNvPr id="493647" name="对象 493646"/>
            <p:cNvGraphicFramePr/>
            <p:nvPr/>
          </p:nvGraphicFramePr>
          <p:xfrm>
            <a:off x="3503" y="3720"/>
            <a:ext cx="220" cy="311"/>
          </p:xfrm>
          <a:graphic>
            <a:graphicData uri="http://schemas.openxmlformats.org/presentationml/2006/ole">
              <mc:AlternateContent xmlns:mc="http://schemas.openxmlformats.org/markup-compatibility/2006">
                <mc:Choice xmlns:v="urn:schemas-microsoft-com:vml" Requires="v">
                  <p:oleObj spid="_x0000_s92387" r:id="rId37" imgW="215900" imgH="304165" progId="Equation.DSMT4">
                    <p:embed/>
                  </p:oleObj>
                </mc:Choice>
                <mc:Fallback>
                  <p:oleObj r:id="rId37" imgW="215900" imgH="304165" progId="Equation.DSMT4">
                    <p:embed/>
                    <p:pic>
                      <p:nvPicPr>
                        <p:cNvPr id="0" name="图片 3440"/>
                        <p:cNvPicPr/>
                        <p:nvPr/>
                      </p:nvPicPr>
                      <p:blipFill>
                        <a:blip r:embed="rId30"/>
                        <a:stretch>
                          <a:fillRect/>
                        </a:stretch>
                      </p:blipFill>
                      <p:spPr>
                        <a:xfrm>
                          <a:off x="3503" y="3720"/>
                          <a:ext cx="220" cy="311"/>
                        </a:xfrm>
                        <a:prstGeom prst="rect">
                          <a:avLst/>
                        </a:prstGeom>
                        <a:noFill/>
                        <a:ln w="38100">
                          <a:noFill/>
                          <a:miter/>
                        </a:ln>
                      </p:spPr>
                    </p:pic>
                  </p:oleObj>
                </mc:Fallback>
              </mc:AlternateContent>
            </a:graphicData>
          </a:graphic>
        </p:graphicFrame>
      </p:grpSp>
      <p:grpSp>
        <p:nvGrpSpPr>
          <p:cNvPr id="493648" name="组合 493647"/>
          <p:cNvGrpSpPr/>
          <p:nvPr/>
        </p:nvGrpSpPr>
        <p:grpSpPr>
          <a:xfrm>
            <a:off x="6575425" y="4211638"/>
            <a:ext cx="1479550" cy="493712"/>
            <a:chOff x="4178" y="2833"/>
            <a:chExt cx="932" cy="311"/>
          </a:xfrm>
        </p:grpSpPr>
        <p:sp>
          <p:nvSpPr>
            <p:cNvPr id="493649" name="矩形 493648"/>
            <p:cNvSpPr/>
            <p:nvPr/>
          </p:nvSpPr>
          <p:spPr>
            <a:xfrm>
              <a:off x="4178" y="2845"/>
              <a:ext cx="932" cy="288"/>
            </a:xfrm>
            <a:prstGeom prst="rect">
              <a:avLst/>
            </a:prstGeom>
            <a:noFill/>
            <a:ln w="9525">
              <a:noFill/>
            </a:ln>
          </p:spPr>
          <p:txBody>
            <a:bodyPr wrap="none" anchor="t">
              <a:spAutoFit/>
            </a:bodyPr>
            <a:lstStyle/>
            <a:p>
              <a:r>
                <a:rPr lang="zh-CN" altLang="en-US" b="1" dirty="0">
                  <a:latin typeface="Times New Roman" panose="02020603050405020304" pitchFamily="18" charset="0"/>
                </a:rPr>
                <a:t>先画     ，</a:t>
              </a:r>
            </a:p>
          </p:txBody>
        </p:sp>
        <p:graphicFrame>
          <p:nvGraphicFramePr>
            <p:cNvPr id="493650" name="对象 493649"/>
            <p:cNvGraphicFramePr/>
            <p:nvPr/>
          </p:nvGraphicFramePr>
          <p:xfrm>
            <a:off x="4635" y="2833"/>
            <a:ext cx="220" cy="311"/>
          </p:xfrm>
          <a:graphic>
            <a:graphicData uri="http://schemas.openxmlformats.org/presentationml/2006/ole">
              <mc:AlternateContent xmlns:mc="http://schemas.openxmlformats.org/markup-compatibility/2006">
                <mc:Choice xmlns:v="urn:schemas-microsoft-com:vml" Requires="v">
                  <p:oleObj spid="_x0000_s92388" r:id="rId38" imgW="215900" imgH="304165" progId="Equation.DSMT4">
                    <p:embed/>
                  </p:oleObj>
                </mc:Choice>
                <mc:Fallback>
                  <p:oleObj r:id="rId38" imgW="215900" imgH="304165" progId="Equation.DSMT4">
                    <p:embed/>
                    <p:pic>
                      <p:nvPicPr>
                        <p:cNvPr id="0" name="图片 3431"/>
                        <p:cNvPicPr/>
                        <p:nvPr/>
                      </p:nvPicPr>
                      <p:blipFill>
                        <a:blip r:embed="rId26"/>
                        <a:stretch>
                          <a:fillRect/>
                        </a:stretch>
                      </p:blipFill>
                      <p:spPr>
                        <a:xfrm>
                          <a:off x="4635" y="2833"/>
                          <a:ext cx="220" cy="311"/>
                        </a:xfrm>
                        <a:prstGeom prst="rect">
                          <a:avLst/>
                        </a:prstGeom>
                        <a:noFill/>
                        <a:ln w="38100">
                          <a:noFill/>
                          <a:miter/>
                        </a:ln>
                      </p:spPr>
                    </p:pic>
                  </p:oleObj>
                </mc:Fallback>
              </mc:AlternateContent>
            </a:graphicData>
          </a:graphic>
        </p:graphicFrame>
      </p:grpSp>
      <p:grpSp>
        <p:nvGrpSpPr>
          <p:cNvPr id="493651" name="组合 493650"/>
          <p:cNvGrpSpPr/>
          <p:nvPr/>
        </p:nvGrpSpPr>
        <p:grpSpPr>
          <a:xfrm>
            <a:off x="4264025" y="5192713"/>
            <a:ext cx="3155950" cy="519112"/>
            <a:chOff x="2686" y="3451"/>
            <a:chExt cx="1988" cy="327"/>
          </a:xfrm>
        </p:grpSpPr>
        <p:sp>
          <p:nvSpPr>
            <p:cNvPr id="493652" name="矩形 493651"/>
            <p:cNvSpPr/>
            <p:nvPr/>
          </p:nvSpPr>
          <p:spPr>
            <a:xfrm>
              <a:off x="2686" y="3455"/>
              <a:ext cx="1988" cy="288"/>
            </a:xfrm>
            <a:prstGeom prst="rect">
              <a:avLst/>
            </a:prstGeom>
            <a:noFill/>
            <a:ln w="9525">
              <a:noFill/>
            </a:ln>
          </p:spPr>
          <p:txBody>
            <a:bodyPr wrap="none" anchor="t">
              <a:spAutoFit/>
            </a:bodyPr>
            <a:lstStyle/>
            <a:p>
              <a:r>
                <a:rPr lang="zh-CN" altLang="en-US" b="1" dirty="0">
                  <a:latin typeface="Times New Roman" panose="02020603050405020304" pitchFamily="18" charset="0"/>
                </a:rPr>
                <a:t>再从     的末端画      。</a:t>
              </a:r>
            </a:p>
          </p:txBody>
        </p:sp>
        <p:graphicFrame>
          <p:nvGraphicFramePr>
            <p:cNvPr id="493653" name="对象 493652"/>
            <p:cNvGraphicFramePr/>
            <p:nvPr/>
          </p:nvGraphicFramePr>
          <p:xfrm>
            <a:off x="3154" y="3467"/>
            <a:ext cx="220" cy="311"/>
          </p:xfrm>
          <a:graphic>
            <a:graphicData uri="http://schemas.openxmlformats.org/presentationml/2006/ole">
              <mc:AlternateContent xmlns:mc="http://schemas.openxmlformats.org/markup-compatibility/2006">
                <mc:Choice xmlns:v="urn:schemas-microsoft-com:vml" Requires="v">
                  <p:oleObj spid="_x0000_s92389" r:id="rId39" imgW="215900" imgH="304165" progId="Equation.DSMT4">
                    <p:embed/>
                  </p:oleObj>
                </mc:Choice>
                <mc:Fallback>
                  <p:oleObj r:id="rId39" imgW="215900" imgH="304165" progId="Equation.DSMT4">
                    <p:embed/>
                    <p:pic>
                      <p:nvPicPr>
                        <p:cNvPr id="0" name="图片 3432"/>
                        <p:cNvPicPr/>
                        <p:nvPr/>
                      </p:nvPicPr>
                      <p:blipFill>
                        <a:blip r:embed="rId28"/>
                        <a:stretch>
                          <a:fillRect/>
                        </a:stretch>
                      </p:blipFill>
                      <p:spPr>
                        <a:xfrm>
                          <a:off x="3154" y="3467"/>
                          <a:ext cx="220" cy="311"/>
                        </a:xfrm>
                        <a:prstGeom prst="rect">
                          <a:avLst/>
                        </a:prstGeom>
                        <a:noFill/>
                        <a:ln w="38100">
                          <a:noFill/>
                          <a:miter/>
                        </a:ln>
                      </p:spPr>
                    </p:pic>
                  </p:oleObj>
                </mc:Fallback>
              </mc:AlternateContent>
            </a:graphicData>
          </a:graphic>
        </p:graphicFrame>
        <p:graphicFrame>
          <p:nvGraphicFramePr>
            <p:cNvPr id="493654" name="对象 493653"/>
            <p:cNvGraphicFramePr/>
            <p:nvPr/>
          </p:nvGraphicFramePr>
          <p:xfrm>
            <a:off x="4180" y="3451"/>
            <a:ext cx="220" cy="311"/>
          </p:xfrm>
          <a:graphic>
            <a:graphicData uri="http://schemas.openxmlformats.org/presentationml/2006/ole">
              <mc:AlternateContent xmlns:mc="http://schemas.openxmlformats.org/markup-compatibility/2006">
                <mc:Choice xmlns:v="urn:schemas-microsoft-com:vml" Requires="v">
                  <p:oleObj spid="_x0000_s92390" r:id="rId40" imgW="215900" imgH="304165" progId="Equation.DSMT4">
                    <p:embed/>
                  </p:oleObj>
                </mc:Choice>
                <mc:Fallback>
                  <p:oleObj r:id="rId40" imgW="215900" imgH="304165" progId="Equation.DSMT4">
                    <p:embed/>
                    <p:pic>
                      <p:nvPicPr>
                        <p:cNvPr id="0" name="图片 3433"/>
                        <p:cNvPicPr/>
                        <p:nvPr/>
                      </p:nvPicPr>
                      <p:blipFill>
                        <a:blip r:embed="rId30"/>
                        <a:stretch>
                          <a:fillRect/>
                        </a:stretch>
                      </p:blipFill>
                      <p:spPr>
                        <a:xfrm>
                          <a:off x="4180" y="3451"/>
                          <a:ext cx="220" cy="311"/>
                        </a:xfrm>
                        <a:prstGeom prst="rect">
                          <a:avLst/>
                        </a:prstGeom>
                        <a:noFill/>
                        <a:ln w="38100">
                          <a:noFill/>
                          <a:miter/>
                        </a:ln>
                      </p:spPr>
                    </p:pic>
                  </p:oleObj>
                </mc:Fallback>
              </mc:AlternateContent>
            </a:graphicData>
          </a:graphic>
        </p:graphicFrame>
      </p:grpSp>
      <p:sp>
        <p:nvSpPr>
          <p:cNvPr id="493655" name="矩形标注 493654"/>
          <p:cNvSpPr/>
          <p:nvPr/>
        </p:nvSpPr>
        <p:spPr>
          <a:xfrm>
            <a:off x="425450" y="5462588"/>
            <a:ext cx="2062163" cy="995362"/>
          </a:xfrm>
          <a:prstGeom prst="wedgeRectCallout">
            <a:avLst>
              <a:gd name="adj1" fmla="val -9046"/>
              <a:gd name="adj2" fmla="val -134528"/>
            </a:avLst>
          </a:prstGeom>
          <a:noFill/>
          <a:ln w="19050" cap="flat" cmpd="sng">
            <a:solidFill>
              <a:srgbClr val="800080"/>
            </a:solidFill>
            <a:prstDash val="solid"/>
            <a:miter/>
            <a:headEnd type="none" w="med" len="med"/>
            <a:tailEnd type="none" w="med" len="med"/>
          </a:ln>
        </p:spPr>
        <p:txBody>
          <a:bodyPr/>
          <a:lstStyle/>
          <a:p>
            <a:r>
              <a:rPr lang="zh-CN" altLang="en-US" sz="2000" b="1" dirty="0">
                <a:solidFill>
                  <a:srgbClr val="6600FF"/>
                </a:solidFill>
                <a:latin typeface="Times New Roman" panose="02020603050405020304" pitchFamily="18" charset="0"/>
              </a:rPr>
              <a:t>若全图旋转一定角度，还是该电路的相量图。</a:t>
            </a:r>
            <a:endParaRPr lang="zh-CN" altLang="en-US" sz="2000" b="1">
              <a:solidFill>
                <a:srgbClr val="66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3603"/>
                                        </p:tgtEl>
                                        <p:attrNameLst>
                                          <p:attrName>style.visibility</p:attrName>
                                        </p:attrNameLst>
                                      </p:cBhvr>
                                      <p:to>
                                        <p:strVal val="visible"/>
                                      </p:to>
                                    </p:set>
                                    <p:anim calcmode="lin" valueType="num">
                                      <p:cBhvr additive="base">
                                        <p:cTn id="7" dur="500" fill="hold"/>
                                        <p:tgtEl>
                                          <p:spTgt spid="493603"/>
                                        </p:tgtEl>
                                        <p:attrNameLst>
                                          <p:attrName>ppt_x</p:attrName>
                                        </p:attrNameLst>
                                      </p:cBhvr>
                                      <p:tavLst>
                                        <p:tav tm="0">
                                          <p:val>
                                            <p:strVal val="0-#ppt_w/2"/>
                                          </p:val>
                                        </p:tav>
                                        <p:tav tm="100000">
                                          <p:val>
                                            <p:strVal val="#ppt_x"/>
                                          </p:val>
                                        </p:tav>
                                      </p:tavLst>
                                    </p:anim>
                                    <p:anim calcmode="lin" valueType="num">
                                      <p:cBhvr additive="base">
                                        <p:cTn id="8" dur="500" fill="hold"/>
                                        <p:tgtEl>
                                          <p:spTgt spid="4936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93628"/>
                                        </p:tgtEl>
                                        <p:attrNameLst>
                                          <p:attrName>style.visibility</p:attrName>
                                        </p:attrNameLst>
                                      </p:cBhvr>
                                      <p:to>
                                        <p:strVal val="visible"/>
                                      </p:to>
                                    </p:set>
                                    <p:anim calcmode="lin" valueType="num">
                                      <p:cBhvr additive="base">
                                        <p:cTn id="13" dur="500" fill="hold"/>
                                        <p:tgtEl>
                                          <p:spTgt spid="493628"/>
                                        </p:tgtEl>
                                        <p:attrNameLst>
                                          <p:attrName>ppt_x</p:attrName>
                                        </p:attrNameLst>
                                      </p:cBhvr>
                                      <p:tavLst>
                                        <p:tav tm="0">
                                          <p:val>
                                            <p:strVal val="0-#ppt_w/2"/>
                                          </p:val>
                                        </p:tav>
                                        <p:tav tm="100000">
                                          <p:val>
                                            <p:strVal val="#ppt_x"/>
                                          </p:val>
                                        </p:tav>
                                      </p:tavLst>
                                    </p:anim>
                                    <p:anim calcmode="lin" valueType="num">
                                      <p:cBhvr additive="base">
                                        <p:cTn id="14" dur="500" fill="hold"/>
                                        <p:tgtEl>
                                          <p:spTgt spid="49362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493610"/>
                                        </p:tgtEl>
                                        <p:attrNameLst>
                                          <p:attrName>style.visibility</p:attrName>
                                        </p:attrNameLst>
                                      </p:cBhvr>
                                      <p:to>
                                        <p:strVal val="visible"/>
                                      </p:to>
                                    </p:set>
                                    <p:anim calcmode="lin" valueType="num">
                                      <p:cBhvr additive="base">
                                        <p:cTn id="18" dur="500" fill="hold"/>
                                        <p:tgtEl>
                                          <p:spTgt spid="493610"/>
                                        </p:tgtEl>
                                        <p:attrNameLst>
                                          <p:attrName>ppt_x</p:attrName>
                                        </p:attrNameLst>
                                      </p:cBhvr>
                                      <p:tavLst>
                                        <p:tav tm="0">
                                          <p:val>
                                            <p:strVal val="0-#ppt_w/2"/>
                                          </p:val>
                                        </p:tav>
                                        <p:tav tm="100000">
                                          <p:val>
                                            <p:strVal val="#ppt_x"/>
                                          </p:val>
                                        </p:tav>
                                      </p:tavLst>
                                    </p:anim>
                                    <p:anim calcmode="lin" valueType="num">
                                      <p:cBhvr additive="base">
                                        <p:cTn id="19" dur="500" fill="hold"/>
                                        <p:tgtEl>
                                          <p:spTgt spid="4936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93631"/>
                                        </p:tgtEl>
                                        <p:attrNameLst>
                                          <p:attrName>style.visibility</p:attrName>
                                        </p:attrNameLst>
                                      </p:cBhvr>
                                      <p:to>
                                        <p:strVal val="visible"/>
                                      </p:to>
                                    </p:set>
                                    <p:anim calcmode="lin" valueType="num">
                                      <p:cBhvr additive="base">
                                        <p:cTn id="24" dur="500" fill="hold"/>
                                        <p:tgtEl>
                                          <p:spTgt spid="493631"/>
                                        </p:tgtEl>
                                        <p:attrNameLst>
                                          <p:attrName>ppt_x</p:attrName>
                                        </p:attrNameLst>
                                      </p:cBhvr>
                                      <p:tavLst>
                                        <p:tav tm="0">
                                          <p:val>
                                            <p:strVal val="0-#ppt_w/2"/>
                                          </p:val>
                                        </p:tav>
                                        <p:tav tm="100000">
                                          <p:val>
                                            <p:strVal val="#ppt_x"/>
                                          </p:val>
                                        </p:tav>
                                      </p:tavLst>
                                    </p:anim>
                                    <p:anim calcmode="lin" valueType="num">
                                      <p:cBhvr additive="base">
                                        <p:cTn id="25" dur="500" fill="hold"/>
                                        <p:tgtEl>
                                          <p:spTgt spid="49363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93636"/>
                                        </p:tgtEl>
                                        <p:attrNameLst>
                                          <p:attrName>style.visibility</p:attrName>
                                        </p:attrNameLst>
                                      </p:cBhvr>
                                      <p:to>
                                        <p:strVal val="visible"/>
                                      </p:to>
                                    </p:set>
                                    <p:anim calcmode="lin" valueType="num">
                                      <p:cBhvr additive="base">
                                        <p:cTn id="30" dur="500" fill="hold"/>
                                        <p:tgtEl>
                                          <p:spTgt spid="493636"/>
                                        </p:tgtEl>
                                        <p:attrNameLst>
                                          <p:attrName>ppt_x</p:attrName>
                                        </p:attrNameLst>
                                      </p:cBhvr>
                                      <p:tavLst>
                                        <p:tav tm="0">
                                          <p:val>
                                            <p:strVal val="0-#ppt_w/2"/>
                                          </p:val>
                                        </p:tav>
                                        <p:tav tm="100000">
                                          <p:val>
                                            <p:strVal val="#ppt_x"/>
                                          </p:val>
                                        </p:tav>
                                      </p:tavLst>
                                    </p:anim>
                                    <p:anim calcmode="lin" valueType="num">
                                      <p:cBhvr additive="base">
                                        <p:cTn id="31" dur="500" fill="hold"/>
                                        <p:tgtEl>
                                          <p:spTgt spid="49363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493648"/>
                                        </p:tgtEl>
                                        <p:attrNameLst>
                                          <p:attrName>style.visibility</p:attrName>
                                        </p:attrNameLst>
                                      </p:cBhvr>
                                      <p:to>
                                        <p:strVal val="visible"/>
                                      </p:to>
                                    </p:set>
                                    <p:anim calcmode="lin" valueType="num">
                                      <p:cBhvr additive="base">
                                        <p:cTn id="36" dur="500" fill="hold"/>
                                        <p:tgtEl>
                                          <p:spTgt spid="493648"/>
                                        </p:tgtEl>
                                        <p:attrNameLst>
                                          <p:attrName>ppt_x</p:attrName>
                                        </p:attrNameLst>
                                      </p:cBhvr>
                                      <p:tavLst>
                                        <p:tav tm="0">
                                          <p:val>
                                            <p:strVal val="0-#ppt_w/2"/>
                                          </p:val>
                                        </p:tav>
                                        <p:tav tm="100000">
                                          <p:val>
                                            <p:strVal val="#ppt_x"/>
                                          </p:val>
                                        </p:tav>
                                      </p:tavLst>
                                    </p:anim>
                                    <p:anim calcmode="lin" valueType="num">
                                      <p:cBhvr additive="base">
                                        <p:cTn id="37" dur="500" fill="hold"/>
                                        <p:tgtEl>
                                          <p:spTgt spid="493648"/>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493613"/>
                                        </p:tgtEl>
                                        <p:attrNameLst>
                                          <p:attrName>style.visibility</p:attrName>
                                        </p:attrNameLst>
                                      </p:cBhvr>
                                      <p:to>
                                        <p:strVal val="visible"/>
                                      </p:to>
                                    </p:set>
                                    <p:anim calcmode="lin" valueType="num">
                                      <p:cBhvr additive="base">
                                        <p:cTn id="41" dur="500" fill="hold"/>
                                        <p:tgtEl>
                                          <p:spTgt spid="493613"/>
                                        </p:tgtEl>
                                        <p:attrNameLst>
                                          <p:attrName>ppt_x</p:attrName>
                                        </p:attrNameLst>
                                      </p:cBhvr>
                                      <p:tavLst>
                                        <p:tav tm="0">
                                          <p:val>
                                            <p:strVal val="0-#ppt_w/2"/>
                                          </p:val>
                                        </p:tav>
                                        <p:tav tm="100000">
                                          <p:val>
                                            <p:strVal val="#ppt_x"/>
                                          </p:val>
                                        </p:tav>
                                      </p:tavLst>
                                    </p:anim>
                                    <p:anim calcmode="lin" valueType="num">
                                      <p:cBhvr additive="base">
                                        <p:cTn id="42" dur="500" fill="hold"/>
                                        <p:tgtEl>
                                          <p:spTgt spid="49361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93640"/>
                                        </p:tgtEl>
                                        <p:attrNameLst>
                                          <p:attrName>style.visibility</p:attrName>
                                        </p:attrNameLst>
                                      </p:cBhvr>
                                      <p:to>
                                        <p:strVal val="visible"/>
                                      </p:to>
                                    </p:set>
                                    <p:anim calcmode="lin" valueType="num">
                                      <p:cBhvr additive="base">
                                        <p:cTn id="47" dur="500" fill="hold"/>
                                        <p:tgtEl>
                                          <p:spTgt spid="493640"/>
                                        </p:tgtEl>
                                        <p:attrNameLst>
                                          <p:attrName>ppt_x</p:attrName>
                                        </p:attrNameLst>
                                      </p:cBhvr>
                                      <p:tavLst>
                                        <p:tav tm="0">
                                          <p:val>
                                            <p:strVal val="0-#ppt_w/2"/>
                                          </p:val>
                                        </p:tav>
                                        <p:tav tm="100000">
                                          <p:val>
                                            <p:strVal val="#ppt_x"/>
                                          </p:val>
                                        </p:tav>
                                      </p:tavLst>
                                    </p:anim>
                                    <p:anim calcmode="lin" valueType="num">
                                      <p:cBhvr additive="base">
                                        <p:cTn id="48" dur="500" fill="hold"/>
                                        <p:tgtEl>
                                          <p:spTgt spid="493640"/>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 presetClass="entr" presetSubtype="8" fill="hold" nodeType="afterEffect">
                                  <p:stCondLst>
                                    <p:cond delay="0"/>
                                  </p:stCondLst>
                                  <p:childTnLst>
                                    <p:set>
                                      <p:cBhvr>
                                        <p:cTn id="51" dur="1" fill="hold">
                                          <p:stCondLst>
                                            <p:cond delay="0"/>
                                          </p:stCondLst>
                                        </p:cTn>
                                        <p:tgtEl>
                                          <p:spTgt spid="493604"/>
                                        </p:tgtEl>
                                        <p:attrNameLst>
                                          <p:attrName>style.visibility</p:attrName>
                                        </p:attrNameLst>
                                      </p:cBhvr>
                                      <p:to>
                                        <p:strVal val="visible"/>
                                      </p:to>
                                    </p:set>
                                    <p:anim calcmode="lin" valueType="num">
                                      <p:cBhvr additive="base">
                                        <p:cTn id="52" dur="500" fill="hold"/>
                                        <p:tgtEl>
                                          <p:spTgt spid="493604"/>
                                        </p:tgtEl>
                                        <p:attrNameLst>
                                          <p:attrName>ppt_x</p:attrName>
                                        </p:attrNameLst>
                                      </p:cBhvr>
                                      <p:tavLst>
                                        <p:tav tm="0">
                                          <p:val>
                                            <p:strVal val="0-#ppt_w/2"/>
                                          </p:val>
                                        </p:tav>
                                        <p:tav tm="100000">
                                          <p:val>
                                            <p:strVal val="#ppt_x"/>
                                          </p:val>
                                        </p:tav>
                                      </p:tavLst>
                                    </p:anim>
                                    <p:anim calcmode="lin" valueType="num">
                                      <p:cBhvr additive="base">
                                        <p:cTn id="53" dur="500" fill="hold"/>
                                        <p:tgtEl>
                                          <p:spTgt spid="493604"/>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493651"/>
                                        </p:tgtEl>
                                        <p:attrNameLst>
                                          <p:attrName>style.visibility</p:attrName>
                                        </p:attrNameLst>
                                      </p:cBhvr>
                                      <p:to>
                                        <p:strVal val="visible"/>
                                      </p:to>
                                    </p:set>
                                    <p:anim calcmode="lin" valueType="num">
                                      <p:cBhvr additive="base">
                                        <p:cTn id="58" dur="500" fill="hold"/>
                                        <p:tgtEl>
                                          <p:spTgt spid="493651"/>
                                        </p:tgtEl>
                                        <p:attrNameLst>
                                          <p:attrName>ppt_x</p:attrName>
                                        </p:attrNameLst>
                                      </p:cBhvr>
                                      <p:tavLst>
                                        <p:tav tm="0">
                                          <p:val>
                                            <p:strVal val="0-#ppt_w/2"/>
                                          </p:val>
                                        </p:tav>
                                        <p:tav tm="100000">
                                          <p:val>
                                            <p:strVal val="#ppt_x"/>
                                          </p:val>
                                        </p:tav>
                                      </p:tavLst>
                                    </p:anim>
                                    <p:anim calcmode="lin" valueType="num">
                                      <p:cBhvr additive="base">
                                        <p:cTn id="59" dur="500" fill="hold"/>
                                        <p:tgtEl>
                                          <p:spTgt spid="493651"/>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nodeType="afterEffect">
                                  <p:stCondLst>
                                    <p:cond delay="0"/>
                                  </p:stCondLst>
                                  <p:childTnLst>
                                    <p:set>
                                      <p:cBhvr>
                                        <p:cTn id="62" dur="1" fill="hold">
                                          <p:stCondLst>
                                            <p:cond delay="0"/>
                                          </p:stCondLst>
                                        </p:cTn>
                                        <p:tgtEl>
                                          <p:spTgt spid="493607"/>
                                        </p:tgtEl>
                                        <p:attrNameLst>
                                          <p:attrName>style.visibility</p:attrName>
                                        </p:attrNameLst>
                                      </p:cBhvr>
                                      <p:to>
                                        <p:strVal val="visible"/>
                                      </p:to>
                                    </p:set>
                                    <p:anim calcmode="lin" valueType="num">
                                      <p:cBhvr additive="base">
                                        <p:cTn id="63" dur="500" fill="hold"/>
                                        <p:tgtEl>
                                          <p:spTgt spid="493607"/>
                                        </p:tgtEl>
                                        <p:attrNameLst>
                                          <p:attrName>ppt_x</p:attrName>
                                        </p:attrNameLst>
                                      </p:cBhvr>
                                      <p:tavLst>
                                        <p:tav tm="0">
                                          <p:val>
                                            <p:strVal val="0-#ppt_w/2"/>
                                          </p:val>
                                        </p:tav>
                                        <p:tav tm="100000">
                                          <p:val>
                                            <p:strVal val="#ppt_x"/>
                                          </p:val>
                                        </p:tav>
                                      </p:tavLst>
                                    </p:anim>
                                    <p:anim calcmode="lin" valueType="num">
                                      <p:cBhvr additive="base">
                                        <p:cTn id="64" dur="500" fill="hold"/>
                                        <p:tgtEl>
                                          <p:spTgt spid="49360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493644"/>
                                        </p:tgtEl>
                                        <p:attrNameLst>
                                          <p:attrName>style.visibility</p:attrName>
                                        </p:attrNameLst>
                                      </p:cBhvr>
                                      <p:to>
                                        <p:strVal val="visible"/>
                                      </p:to>
                                    </p:set>
                                    <p:anim calcmode="lin" valueType="num">
                                      <p:cBhvr additive="base">
                                        <p:cTn id="69" dur="500" fill="hold"/>
                                        <p:tgtEl>
                                          <p:spTgt spid="493644"/>
                                        </p:tgtEl>
                                        <p:attrNameLst>
                                          <p:attrName>ppt_x</p:attrName>
                                        </p:attrNameLst>
                                      </p:cBhvr>
                                      <p:tavLst>
                                        <p:tav tm="0">
                                          <p:val>
                                            <p:strVal val="0-#ppt_w/2"/>
                                          </p:val>
                                        </p:tav>
                                        <p:tav tm="100000">
                                          <p:val>
                                            <p:strVal val="#ppt_x"/>
                                          </p:val>
                                        </p:tav>
                                      </p:tavLst>
                                    </p:anim>
                                    <p:anim calcmode="lin" valueType="num">
                                      <p:cBhvr additive="base">
                                        <p:cTn id="70" dur="500" fill="hold"/>
                                        <p:tgtEl>
                                          <p:spTgt spid="493644"/>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2" presetClass="entr" presetSubtype="8" fill="hold" nodeType="afterEffect">
                                  <p:stCondLst>
                                    <p:cond delay="0"/>
                                  </p:stCondLst>
                                  <p:childTnLst>
                                    <p:set>
                                      <p:cBhvr>
                                        <p:cTn id="73" dur="1" fill="hold">
                                          <p:stCondLst>
                                            <p:cond delay="0"/>
                                          </p:stCondLst>
                                        </p:cTn>
                                        <p:tgtEl>
                                          <p:spTgt spid="493616"/>
                                        </p:tgtEl>
                                        <p:attrNameLst>
                                          <p:attrName>style.visibility</p:attrName>
                                        </p:attrNameLst>
                                      </p:cBhvr>
                                      <p:to>
                                        <p:strVal val="visible"/>
                                      </p:to>
                                    </p:set>
                                    <p:anim calcmode="lin" valueType="num">
                                      <p:cBhvr additive="base">
                                        <p:cTn id="74" dur="500" fill="hold"/>
                                        <p:tgtEl>
                                          <p:spTgt spid="493616"/>
                                        </p:tgtEl>
                                        <p:attrNameLst>
                                          <p:attrName>ppt_x</p:attrName>
                                        </p:attrNameLst>
                                      </p:cBhvr>
                                      <p:tavLst>
                                        <p:tav tm="0">
                                          <p:val>
                                            <p:strVal val="0-#ppt_w/2"/>
                                          </p:val>
                                        </p:tav>
                                        <p:tav tm="100000">
                                          <p:val>
                                            <p:strVal val="#ppt_x"/>
                                          </p:val>
                                        </p:tav>
                                      </p:tavLst>
                                    </p:anim>
                                    <p:anim calcmode="lin" valueType="num">
                                      <p:cBhvr additive="base">
                                        <p:cTn id="75" dur="500" fill="hold"/>
                                        <p:tgtEl>
                                          <p:spTgt spid="493616"/>
                                        </p:tgtEl>
                                        <p:attrNameLst>
                                          <p:attrName>ppt_y</p:attrName>
                                        </p:attrNameLst>
                                      </p:cBhvr>
                                      <p:tavLst>
                                        <p:tav tm="0">
                                          <p:val>
                                            <p:strVal val="#ppt_y"/>
                                          </p:val>
                                        </p:tav>
                                        <p:tav tm="100000">
                                          <p:val>
                                            <p:strVal val="#ppt_y"/>
                                          </p:val>
                                        </p:tav>
                                      </p:tavLst>
                                    </p:anim>
                                  </p:childTnLst>
                                </p:cTn>
                              </p:par>
                            </p:childTnLst>
                          </p:cTn>
                        </p:par>
                        <p:par>
                          <p:cTn id="76" fill="hold">
                            <p:stCondLst>
                              <p:cond delay="1000"/>
                            </p:stCondLst>
                            <p:childTnLst>
                              <p:par>
                                <p:cTn id="77" presetID="2" presetClass="entr" presetSubtype="8" fill="hold" grpId="0" nodeType="afterEffect">
                                  <p:stCondLst>
                                    <p:cond delay="0"/>
                                  </p:stCondLst>
                                  <p:childTnLst>
                                    <p:set>
                                      <p:cBhvr>
                                        <p:cTn id="78" dur="1" fill="hold">
                                          <p:stCondLst>
                                            <p:cond delay="0"/>
                                          </p:stCondLst>
                                        </p:cTn>
                                        <p:tgtEl>
                                          <p:spTgt spid="493622"/>
                                        </p:tgtEl>
                                        <p:attrNameLst>
                                          <p:attrName>style.visibility</p:attrName>
                                        </p:attrNameLst>
                                      </p:cBhvr>
                                      <p:to>
                                        <p:strVal val="visible"/>
                                      </p:to>
                                    </p:set>
                                    <p:anim calcmode="lin" valueType="num">
                                      <p:cBhvr additive="base">
                                        <p:cTn id="79" dur="500" fill="hold"/>
                                        <p:tgtEl>
                                          <p:spTgt spid="493622"/>
                                        </p:tgtEl>
                                        <p:attrNameLst>
                                          <p:attrName>ppt_x</p:attrName>
                                        </p:attrNameLst>
                                      </p:cBhvr>
                                      <p:tavLst>
                                        <p:tav tm="0">
                                          <p:val>
                                            <p:strVal val="0-#ppt_w/2"/>
                                          </p:val>
                                        </p:tav>
                                        <p:tav tm="100000">
                                          <p:val>
                                            <p:strVal val="#ppt_x"/>
                                          </p:val>
                                        </p:tav>
                                      </p:tavLst>
                                    </p:anim>
                                    <p:anim calcmode="lin" valueType="num">
                                      <p:cBhvr additive="base">
                                        <p:cTn id="80" dur="500" fill="hold"/>
                                        <p:tgtEl>
                                          <p:spTgt spid="49362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93637"/>
                                        </p:tgtEl>
                                        <p:attrNameLst>
                                          <p:attrName>style.visibility</p:attrName>
                                        </p:attrNameLst>
                                      </p:cBhvr>
                                      <p:to>
                                        <p:strVal val="visible"/>
                                      </p:to>
                                    </p:set>
                                    <p:anim calcmode="lin" valueType="num">
                                      <p:cBhvr additive="base">
                                        <p:cTn id="85" dur="500" fill="hold"/>
                                        <p:tgtEl>
                                          <p:spTgt spid="493637"/>
                                        </p:tgtEl>
                                        <p:attrNameLst>
                                          <p:attrName>ppt_x</p:attrName>
                                        </p:attrNameLst>
                                      </p:cBhvr>
                                      <p:tavLst>
                                        <p:tav tm="0">
                                          <p:val>
                                            <p:strVal val="0-#ppt_w/2"/>
                                          </p:val>
                                        </p:tav>
                                        <p:tav tm="100000">
                                          <p:val>
                                            <p:strVal val="#ppt_x"/>
                                          </p:val>
                                        </p:tav>
                                      </p:tavLst>
                                    </p:anim>
                                    <p:anim calcmode="lin" valueType="num">
                                      <p:cBhvr additive="base">
                                        <p:cTn id="86" dur="500" fill="hold"/>
                                        <p:tgtEl>
                                          <p:spTgt spid="49363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93623"/>
                                        </p:tgtEl>
                                        <p:attrNameLst>
                                          <p:attrName>style.visibility</p:attrName>
                                        </p:attrNameLst>
                                      </p:cBhvr>
                                      <p:to>
                                        <p:strVal val="visible"/>
                                      </p:to>
                                    </p:set>
                                    <p:anim calcmode="lin" valueType="num">
                                      <p:cBhvr additive="base">
                                        <p:cTn id="91" dur="500" fill="hold"/>
                                        <p:tgtEl>
                                          <p:spTgt spid="493623"/>
                                        </p:tgtEl>
                                        <p:attrNameLst>
                                          <p:attrName>ppt_x</p:attrName>
                                        </p:attrNameLst>
                                      </p:cBhvr>
                                      <p:tavLst>
                                        <p:tav tm="0">
                                          <p:val>
                                            <p:strVal val="0-#ppt_w/2"/>
                                          </p:val>
                                        </p:tav>
                                        <p:tav tm="100000">
                                          <p:val>
                                            <p:strVal val="#ppt_x"/>
                                          </p:val>
                                        </p:tav>
                                      </p:tavLst>
                                    </p:anim>
                                    <p:anim calcmode="lin" valueType="num">
                                      <p:cBhvr additive="base">
                                        <p:cTn id="92" dur="500" fill="hold"/>
                                        <p:tgtEl>
                                          <p:spTgt spid="49362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493655"/>
                                        </p:tgtEl>
                                        <p:attrNameLst>
                                          <p:attrName>style.visibility</p:attrName>
                                        </p:attrNameLst>
                                      </p:cBhvr>
                                      <p:to>
                                        <p:strVal val="visible"/>
                                      </p:to>
                                    </p:set>
                                    <p:anim calcmode="lin" valueType="num">
                                      <p:cBhvr additive="base">
                                        <p:cTn id="97" dur="500" fill="hold"/>
                                        <p:tgtEl>
                                          <p:spTgt spid="493655"/>
                                        </p:tgtEl>
                                        <p:attrNameLst>
                                          <p:attrName>ppt_x</p:attrName>
                                        </p:attrNameLst>
                                      </p:cBhvr>
                                      <p:tavLst>
                                        <p:tav tm="0">
                                          <p:val>
                                            <p:strVal val="0-#ppt_w/2"/>
                                          </p:val>
                                        </p:tav>
                                        <p:tav tm="100000">
                                          <p:val>
                                            <p:strVal val="#ppt_x"/>
                                          </p:val>
                                        </p:tav>
                                      </p:tavLst>
                                    </p:anim>
                                    <p:anim calcmode="lin" valueType="num">
                                      <p:cBhvr additive="base">
                                        <p:cTn id="98" dur="500" fill="hold"/>
                                        <p:tgtEl>
                                          <p:spTgt spid="493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603" grpId="0"/>
      <p:bldP spid="493622" grpId="0"/>
      <p:bldP spid="493636" grpId="0"/>
      <p:bldP spid="49365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4594" name="组合 494593"/>
          <p:cNvGrpSpPr/>
          <p:nvPr/>
        </p:nvGrpSpPr>
        <p:grpSpPr>
          <a:xfrm>
            <a:off x="2058988" y="4419600"/>
            <a:ext cx="473075" cy="1649413"/>
            <a:chOff x="1297" y="2784"/>
            <a:chExt cx="298" cy="1039"/>
          </a:xfrm>
        </p:grpSpPr>
        <p:sp>
          <p:nvSpPr>
            <p:cNvPr id="494595" name="直接连接符 494594"/>
            <p:cNvSpPr/>
            <p:nvPr/>
          </p:nvSpPr>
          <p:spPr>
            <a:xfrm>
              <a:off x="1320" y="2784"/>
              <a:ext cx="0" cy="960"/>
            </a:xfrm>
            <a:prstGeom prst="line">
              <a:avLst/>
            </a:prstGeom>
            <a:ln w="28575" cap="flat" cmpd="sng">
              <a:solidFill>
                <a:srgbClr val="2520F2"/>
              </a:solidFill>
              <a:prstDash val="solid"/>
              <a:headEnd type="none" w="med" len="med"/>
              <a:tailEnd type="stealth" w="sm" len="med"/>
            </a:ln>
          </p:spPr>
        </p:sp>
        <p:graphicFrame>
          <p:nvGraphicFramePr>
            <p:cNvPr id="494596" name="对象 494595"/>
            <p:cNvGraphicFramePr/>
            <p:nvPr/>
          </p:nvGraphicFramePr>
          <p:xfrm>
            <a:off x="1297" y="3365"/>
            <a:ext cx="298" cy="458"/>
          </p:xfrm>
          <a:graphic>
            <a:graphicData uri="http://schemas.openxmlformats.org/presentationml/2006/ole">
              <mc:AlternateContent xmlns:mc="http://schemas.openxmlformats.org/markup-compatibility/2006">
                <mc:Choice xmlns:v="urn:schemas-microsoft-com:vml" Requires="v">
                  <p:oleObj spid="_x0000_s91378" r:id="rId3" imgW="241300" imgH="368300" progId="Equation.DSMT4">
                    <p:embed/>
                  </p:oleObj>
                </mc:Choice>
                <mc:Fallback>
                  <p:oleObj r:id="rId3" imgW="241300" imgH="368300" progId="Equation.DSMT4">
                    <p:embed/>
                    <p:pic>
                      <p:nvPicPr>
                        <p:cNvPr id="0" name="图片 3445"/>
                        <p:cNvPicPr/>
                        <p:nvPr/>
                      </p:nvPicPr>
                      <p:blipFill>
                        <a:blip r:embed="rId4"/>
                        <a:stretch>
                          <a:fillRect/>
                        </a:stretch>
                      </p:blipFill>
                      <p:spPr>
                        <a:xfrm>
                          <a:off x="1297" y="3365"/>
                          <a:ext cx="298" cy="458"/>
                        </a:xfrm>
                        <a:prstGeom prst="rect">
                          <a:avLst/>
                        </a:prstGeom>
                        <a:noFill/>
                        <a:ln w="38100">
                          <a:noFill/>
                          <a:miter/>
                        </a:ln>
                      </p:spPr>
                    </p:pic>
                  </p:oleObj>
                </mc:Fallback>
              </mc:AlternateContent>
            </a:graphicData>
          </a:graphic>
        </p:graphicFrame>
      </p:grpSp>
      <p:grpSp>
        <p:nvGrpSpPr>
          <p:cNvPr id="494597" name="组合 494596"/>
          <p:cNvGrpSpPr/>
          <p:nvPr/>
        </p:nvGrpSpPr>
        <p:grpSpPr>
          <a:xfrm>
            <a:off x="5314950" y="-57150"/>
            <a:ext cx="3224213" cy="2247900"/>
            <a:chOff x="3300" y="0"/>
            <a:chExt cx="2031" cy="1416"/>
          </a:xfrm>
        </p:grpSpPr>
        <p:graphicFrame>
          <p:nvGraphicFramePr>
            <p:cNvPr id="494598" name="对象 494597"/>
            <p:cNvGraphicFramePr/>
            <p:nvPr/>
          </p:nvGraphicFramePr>
          <p:xfrm>
            <a:off x="3511" y="0"/>
            <a:ext cx="183" cy="396"/>
          </p:xfrm>
          <a:graphic>
            <a:graphicData uri="http://schemas.openxmlformats.org/presentationml/2006/ole">
              <mc:AlternateContent xmlns:mc="http://schemas.openxmlformats.org/markup-compatibility/2006">
                <mc:Choice xmlns:v="urn:schemas-microsoft-com:vml" Requires="v">
                  <p:oleObj spid="_x0000_s91379" r:id="rId5" imgW="165100" imgH="354965" progId="Equation.DSMT4">
                    <p:embed/>
                  </p:oleObj>
                </mc:Choice>
                <mc:Fallback>
                  <p:oleObj r:id="rId5" imgW="165100" imgH="354965" progId="Equation.DSMT4">
                    <p:embed/>
                    <p:pic>
                      <p:nvPicPr>
                        <p:cNvPr id="0" name="图片 3443"/>
                        <p:cNvPicPr/>
                        <p:nvPr/>
                      </p:nvPicPr>
                      <p:blipFill>
                        <a:blip r:embed="rId6"/>
                        <a:stretch>
                          <a:fillRect/>
                        </a:stretch>
                      </p:blipFill>
                      <p:spPr>
                        <a:xfrm>
                          <a:off x="3511" y="0"/>
                          <a:ext cx="183" cy="396"/>
                        </a:xfrm>
                        <a:prstGeom prst="rect">
                          <a:avLst/>
                        </a:prstGeom>
                        <a:noFill/>
                        <a:ln w="38100">
                          <a:noFill/>
                          <a:miter/>
                        </a:ln>
                      </p:spPr>
                    </p:pic>
                  </p:oleObj>
                </mc:Fallback>
              </mc:AlternateContent>
            </a:graphicData>
          </a:graphic>
        </p:graphicFrame>
        <p:sp>
          <p:nvSpPr>
            <p:cNvPr id="494599" name="文本框 494598"/>
            <p:cNvSpPr txBox="1"/>
            <p:nvPr/>
          </p:nvSpPr>
          <p:spPr>
            <a:xfrm>
              <a:off x="3972" y="792"/>
              <a:ext cx="576" cy="288"/>
            </a:xfrm>
            <a:prstGeom prst="rect">
              <a:avLst/>
            </a:prstGeom>
            <a:noFill/>
            <a:ln w="9525">
              <a:noFill/>
            </a:ln>
          </p:spPr>
          <p:txBody>
            <a:bodyPr>
              <a:spAutoFit/>
            </a:bodyPr>
            <a:lstStyle/>
            <a:p>
              <a:pPr eaLnBrk="1" hangingPunct="1">
                <a:spcBef>
                  <a:spcPct val="0"/>
                </a:spcBef>
              </a:pPr>
              <a:r>
                <a:rPr lang="en-US" altLang="zh-CN" b="1">
                  <a:latin typeface="Times New Roman" panose="02020603050405020304" pitchFamily="18" charset="0"/>
                </a:rPr>
                <a:t>j</a:t>
              </a: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L</a:t>
              </a:r>
            </a:p>
          </p:txBody>
        </p:sp>
        <p:graphicFrame>
          <p:nvGraphicFramePr>
            <p:cNvPr id="494600" name="对象 494599"/>
            <p:cNvGraphicFramePr/>
            <p:nvPr/>
          </p:nvGraphicFramePr>
          <p:xfrm>
            <a:off x="3343" y="744"/>
            <a:ext cx="197" cy="336"/>
          </p:xfrm>
          <a:graphic>
            <a:graphicData uri="http://schemas.openxmlformats.org/presentationml/2006/ole">
              <mc:AlternateContent xmlns:mc="http://schemas.openxmlformats.org/markup-compatibility/2006">
                <mc:Choice xmlns:v="urn:schemas-microsoft-com:vml" Requires="v">
                  <p:oleObj spid="_x0000_s91380" r:id="rId7" imgW="165100" imgH="278765" progId="Equation.3">
                    <p:embed/>
                  </p:oleObj>
                </mc:Choice>
                <mc:Fallback>
                  <p:oleObj r:id="rId7" imgW="165100" imgH="278765" progId="Equation.3">
                    <p:embed/>
                    <p:pic>
                      <p:nvPicPr>
                        <p:cNvPr id="0" name="图片 3446"/>
                        <p:cNvPicPr/>
                        <p:nvPr/>
                      </p:nvPicPr>
                      <p:blipFill>
                        <a:blip r:embed="rId8"/>
                        <a:stretch>
                          <a:fillRect/>
                        </a:stretch>
                      </p:blipFill>
                      <p:spPr>
                        <a:xfrm>
                          <a:off x="3343" y="744"/>
                          <a:ext cx="197" cy="336"/>
                        </a:xfrm>
                        <a:prstGeom prst="rect">
                          <a:avLst/>
                        </a:prstGeom>
                        <a:noFill/>
                        <a:ln w="38100">
                          <a:noFill/>
                          <a:miter/>
                        </a:ln>
                      </p:spPr>
                    </p:pic>
                  </p:oleObj>
                </mc:Fallback>
              </mc:AlternateContent>
            </a:graphicData>
          </a:graphic>
        </p:graphicFrame>
        <p:graphicFrame>
          <p:nvGraphicFramePr>
            <p:cNvPr id="494601" name="对象 494600"/>
            <p:cNvGraphicFramePr/>
            <p:nvPr/>
          </p:nvGraphicFramePr>
          <p:xfrm>
            <a:off x="4508" y="442"/>
            <a:ext cx="239" cy="412"/>
          </p:xfrm>
          <a:graphic>
            <a:graphicData uri="http://schemas.openxmlformats.org/presentationml/2006/ole">
              <mc:AlternateContent xmlns:mc="http://schemas.openxmlformats.org/markup-compatibility/2006">
                <mc:Choice xmlns:v="urn:schemas-microsoft-com:vml" Requires="v">
                  <p:oleObj spid="_x0000_s91381" r:id="rId9" imgW="228600" imgH="393700" progId="Equation.DSMT4">
                    <p:embed/>
                  </p:oleObj>
                </mc:Choice>
                <mc:Fallback>
                  <p:oleObj r:id="rId9" imgW="228600" imgH="393700" progId="Equation.DSMT4">
                    <p:embed/>
                    <p:pic>
                      <p:nvPicPr>
                        <p:cNvPr id="0" name="图片 3444"/>
                        <p:cNvPicPr/>
                        <p:nvPr/>
                      </p:nvPicPr>
                      <p:blipFill>
                        <a:blip r:embed="rId10"/>
                        <a:stretch>
                          <a:fillRect/>
                        </a:stretch>
                      </p:blipFill>
                      <p:spPr>
                        <a:xfrm>
                          <a:off x="4508" y="442"/>
                          <a:ext cx="239" cy="412"/>
                        </a:xfrm>
                        <a:prstGeom prst="rect">
                          <a:avLst/>
                        </a:prstGeom>
                        <a:noFill/>
                        <a:ln w="38100">
                          <a:noFill/>
                          <a:miter/>
                        </a:ln>
                      </p:spPr>
                    </p:pic>
                  </p:oleObj>
                </mc:Fallback>
              </mc:AlternateContent>
            </a:graphicData>
          </a:graphic>
        </p:graphicFrame>
        <p:graphicFrame>
          <p:nvGraphicFramePr>
            <p:cNvPr id="494602" name="对象 494601"/>
            <p:cNvGraphicFramePr/>
            <p:nvPr/>
          </p:nvGraphicFramePr>
          <p:xfrm>
            <a:off x="5090" y="468"/>
            <a:ext cx="241" cy="392"/>
          </p:xfrm>
          <a:graphic>
            <a:graphicData uri="http://schemas.openxmlformats.org/presentationml/2006/ole">
              <mc:AlternateContent xmlns:mc="http://schemas.openxmlformats.org/markup-compatibility/2006">
                <mc:Choice xmlns:v="urn:schemas-microsoft-com:vml" Requires="v">
                  <p:oleObj spid="_x0000_s91382" r:id="rId11" imgW="241300" imgH="393700" progId="Equation.DSMT4">
                    <p:embed/>
                  </p:oleObj>
                </mc:Choice>
                <mc:Fallback>
                  <p:oleObj r:id="rId11" imgW="241300" imgH="393700" progId="Equation.DSMT4">
                    <p:embed/>
                    <p:pic>
                      <p:nvPicPr>
                        <p:cNvPr id="0" name="图片 3448"/>
                        <p:cNvPicPr/>
                        <p:nvPr/>
                      </p:nvPicPr>
                      <p:blipFill>
                        <a:blip r:embed="rId12"/>
                        <a:stretch>
                          <a:fillRect/>
                        </a:stretch>
                      </p:blipFill>
                      <p:spPr>
                        <a:xfrm>
                          <a:off x="5090" y="468"/>
                          <a:ext cx="241" cy="392"/>
                        </a:xfrm>
                        <a:prstGeom prst="rect">
                          <a:avLst/>
                        </a:prstGeom>
                        <a:noFill/>
                        <a:ln w="38100">
                          <a:noFill/>
                          <a:miter/>
                        </a:ln>
                      </p:spPr>
                    </p:pic>
                  </p:oleObj>
                </mc:Fallback>
              </mc:AlternateContent>
            </a:graphicData>
          </a:graphic>
        </p:graphicFrame>
        <p:graphicFrame>
          <p:nvGraphicFramePr>
            <p:cNvPr id="494603" name="对象 494602"/>
            <p:cNvGraphicFramePr/>
            <p:nvPr/>
          </p:nvGraphicFramePr>
          <p:xfrm>
            <a:off x="4440" y="860"/>
            <a:ext cx="418" cy="487"/>
          </p:xfrm>
          <a:graphic>
            <a:graphicData uri="http://schemas.openxmlformats.org/presentationml/2006/ole">
              <mc:AlternateContent xmlns:mc="http://schemas.openxmlformats.org/markup-compatibility/2006">
                <mc:Choice xmlns:v="urn:schemas-microsoft-com:vml" Requires="v">
                  <p:oleObj spid="_x0000_s91383" r:id="rId13" imgW="368300" imgH="431800" progId="Equation.3">
                    <p:embed/>
                  </p:oleObj>
                </mc:Choice>
                <mc:Fallback>
                  <p:oleObj r:id="rId13" imgW="368300" imgH="431800" progId="Equation.3">
                    <p:embed/>
                    <p:pic>
                      <p:nvPicPr>
                        <p:cNvPr id="0" name="图片 3447"/>
                        <p:cNvPicPr/>
                        <p:nvPr/>
                      </p:nvPicPr>
                      <p:blipFill>
                        <a:blip r:embed="rId14"/>
                        <a:stretch>
                          <a:fillRect/>
                        </a:stretch>
                      </p:blipFill>
                      <p:spPr>
                        <a:xfrm>
                          <a:off x="4440" y="860"/>
                          <a:ext cx="418" cy="487"/>
                        </a:xfrm>
                        <a:prstGeom prst="rect">
                          <a:avLst/>
                        </a:prstGeom>
                        <a:noFill/>
                        <a:ln w="38100">
                          <a:noFill/>
                          <a:miter/>
                        </a:ln>
                      </p:spPr>
                    </p:pic>
                  </p:oleObj>
                </mc:Fallback>
              </mc:AlternateContent>
            </a:graphicData>
          </a:graphic>
        </p:graphicFrame>
        <p:sp>
          <p:nvSpPr>
            <p:cNvPr id="494604" name="直接连接符 494603"/>
            <p:cNvSpPr/>
            <p:nvPr/>
          </p:nvSpPr>
          <p:spPr>
            <a:xfrm>
              <a:off x="4884" y="916"/>
              <a:ext cx="221" cy="1"/>
            </a:xfrm>
            <a:prstGeom prst="line">
              <a:avLst/>
            </a:prstGeom>
            <a:ln w="28575" cap="flat" cmpd="sng">
              <a:solidFill>
                <a:srgbClr val="000000"/>
              </a:solidFill>
              <a:prstDash val="solid"/>
              <a:headEnd type="none" w="med" len="med"/>
              <a:tailEnd type="none" w="med" len="med"/>
            </a:ln>
          </p:spPr>
        </p:sp>
        <p:sp>
          <p:nvSpPr>
            <p:cNvPr id="494605" name="直接连接符 494604"/>
            <p:cNvSpPr/>
            <p:nvPr/>
          </p:nvSpPr>
          <p:spPr>
            <a:xfrm flipV="1">
              <a:off x="4884" y="1009"/>
              <a:ext cx="221" cy="3"/>
            </a:xfrm>
            <a:prstGeom prst="line">
              <a:avLst/>
            </a:prstGeom>
            <a:ln w="28575" cap="flat" cmpd="sng">
              <a:solidFill>
                <a:srgbClr val="000000"/>
              </a:solidFill>
              <a:prstDash val="solid"/>
              <a:headEnd type="none" w="med" len="med"/>
              <a:tailEnd type="none" w="med" len="med"/>
            </a:ln>
          </p:spPr>
        </p:sp>
        <p:sp>
          <p:nvSpPr>
            <p:cNvPr id="494606" name="任意多边形 494605"/>
            <p:cNvSpPr/>
            <p:nvPr/>
          </p:nvSpPr>
          <p:spPr>
            <a:xfrm>
              <a:off x="4992" y="468"/>
              <a:ext cx="1" cy="448"/>
            </a:xfrm>
            <a:custGeom>
              <a:avLst/>
              <a:gdLst/>
              <a:ahLst/>
              <a:cxnLst/>
              <a:rect l="0" t="0" r="0" b="0"/>
              <a:pathLst>
                <a:path w="1" h="448">
                  <a:moveTo>
                    <a:pt x="0" y="0"/>
                  </a:moveTo>
                  <a:lnTo>
                    <a:pt x="0" y="22"/>
                  </a:lnTo>
                  <a:lnTo>
                    <a:pt x="0" y="448"/>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94607" name="任意多边形 494606"/>
            <p:cNvSpPr/>
            <p:nvPr/>
          </p:nvSpPr>
          <p:spPr>
            <a:xfrm>
              <a:off x="4991" y="1008"/>
              <a:ext cx="1" cy="388"/>
            </a:xfrm>
            <a:custGeom>
              <a:avLst/>
              <a:gdLst/>
              <a:ahLst/>
              <a:cxnLst/>
              <a:rect l="0" t="0" r="0" b="0"/>
              <a:pathLst>
                <a:path w="1" h="388">
                  <a:moveTo>
                    <a:pt x="0" y="0"/>
                  </a:moveTo>
                  <a:lnTo>
                    <a:pt x="1" y="388"/>
                  </a:lnTo>
                  <a:lnTo>
                    <a:pt x="1" y="382"/>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94608" name="矩形 494607"/>
            <p:cNvSpPr/>
            <p:nvPr/>
          </p:nvSpPr>
          <p:spPr>
            <a:xfrm rot="10800000">
              <a:off x="3828" y="808"/>
              <a:ext cx="102" cy="27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94609" name="任意多边形 494608"/>
            <p:cNvSpPr/>
            <p:nvPr/>
          </p:nvSpPr>
          <p:spPr>
            <a:xfrm>
              <a:off x="3468" y="1384"/>
              <a:ext cx="1518" cy="6"/>
            </a:xfrm>
            <a:custGeom>
              <a:avLst/>
              <a:gdLst/>
              <a:ahLst/>
              <a:cxnLst/>
              <a:rect l="0" t="0" r="0" b="0"/>
              <a:pathLst>
                <a:path w="1518" h="6">
                  <a:moveTo>
                    <a:pt x="1518" y="6"/>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494610" name="文本框 494609"/>
            <p:cNvSpPr txBox="1"/>
            <p:nvPr/>
          </p:nvSpPr>
          <p:spPr>
            <a:xfrm>
              <a:off x="3588" y="792"/>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494611" name="直接连接符 494610"/>
            <p:cNvSpPr/>
            <p:nvPr/>
          </p:nvSpPr>
          <p:spPr>
            <a:xfrm>
              <a:off x="3444" y="408"/>
              <a:ext cx="288" cy="0"/>
            </a:xfrm>
            <a:prstGeom prst="line">
              <a:avLst/>
            </a:prstGeom>
            <a:ln w="9525" cap="flat" cmpd="sng">
              <a:solidFill>
                <a:srgbClr val="FF0000"/>
              </a:solidFill>
              <a:prstDash val="solid"/>
              <a:headEnd type="none" w="med" len="med"/>
              <a:tailEnd type="stealth" w="sm" len="med"/>
            </a:ln>
          </p:spPr>
        </p:sp>
        <p:grpSp>
          <p:nvGrpSpPr>
            <p:cNvPr id="494612" name="组合 494611"/>
            <p:cNvGrpSpPr/>
            <p:nvPr/>
          </p:nvGrpSpPr>
          <p:grpSpPr>
            <a:xfrm rot="5400000">
              <a:off x="4240" y="907"/>
              <a:ext cx="384" cy="57"/>
              <a:chOff x="576" y="711"/>
              <a:chExt cx="384" cy="57"/>
            </a:xfrm>
          </p:grpSpPr>
          <p:sp>
            <p:nvSpPr>
              <p:cNvPr id="494613" name="任意多边形 494612"/>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494614" name="任意多边形 494613"/>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494615" name="任意多边形 494614"/>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494616" name="任意多边形 494615"/>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494617" name="文本框 494616"/>
            <p:cNvSpPr txBox="1"/>
            <p:nvPr/>
          </p:nvSpPr>
          <p:spPr>
            <a:xfrm>
              <a:off x="3307" y="484"/>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494618" name="文本框 494617"/>
            <p:cNvSpPr txBox="1"/>
            <p:nvPr/>
          </p:nvSpPr>
          <p:spPr>
            <a:xfrm>
              <a:off x="3300" y="1108"/>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sp>
          <p:nvSpPr>
            <p:cNvPr id="494619" name="任意多边形 494618"/>
            <p:cNvSpPr/>
            <p:nvPr/>
          </p:nvSpPr>
          <p:spPr>
            <a:xfrm>
              <a:off x="3438" y="474"/>
              <a:ext cx="1554" cy="6"/>
            </a:xfrm>
            <a:custGeom>
              <a:avLst/>
              <a:gdLst/>
              <a:ahLst/>
              <a:cxnLst/>
              <a:rect l="0" t="0" r="0" b="0"/>
              <a:pathLst>
                <a:path w="1554" h="6">
                  <a:moveTo>
                    <a:pt x="1554" y="6"/>
                  </a:moveTo>
                  <a:lnTo>
                    <a:pt x="0"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494620" name="椭圆 494619"/>
            <p:cNvSpPr/>
            <p:nvPr/>
          </p:nvSpPr>
          <p:spPr>
            <a:xfrm>
              <a:off x="3396" y="1348"/>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94621" name="椭圆 494620"/>
            <p:cNvSpPr/>
            <p:nvPr/>
          </p:nvSpPr>
          <p:spPr>
            <a:xfrm>
              <a:off x="3376" y="436"/>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94622" name="任意多边形 494621"/>
            <p:cNvSpPr/>
            <p:nvPr/>
          </p:nvSpPr>
          <p:spPr>
            <a:xfrm>
              <a:off x="3876" y="480"/>
              <a:ext cx="1" cy="336"/>
            </a:xfrm>
            <a:custGeom>
              <a:avLst/>
              <a:gdLst/>
              <a:ahLst/>
              <a:cxnLst/>
              <a:rect l="0" t="0" r="0" b="0"/>
              <a:pathLst>
                <a:path w="1" h="336">
                  <a:moveTo>
                    <a:pt x="0" y="0"/>
                  </a:moveTo>
                  <a:lnTo>
                    <a:pt x="0" y="336"/>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494623" name="任意多边形 494622"/>
            <p:cNvSpPr/>
            <p:nvPr/>
          </p:nvSpPr>
          <p:spPr>
            <a:xfrm>
              <a:off x="3876" y="1080"/>
              <a:ext cx="1" cy="312"/>
            </a:xfrm>
            <a:custGeom>
              <a:avLst/>
              <a:gdLst/>
              <a:ahLst/>
              <a:cxnLst/>
              <a:rect l="0" t="0" r="0" b="0"/>
              <a:pathLst>
                <a:path w="1" h="312">
                  <a:moveTo>
                    <a:pt x="0" y="0"/>
                  </a:moveTo>
                  <a:lnTo>
                    <a:pt x="0" y="312"/>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494624" name="任意多边形 494623"/>
            <p:cNvSpPr/>
            <p:nvPr/>
          </p:nvSpPr>
          <p:spPr>
            <a:xfrm>
              <a:off x="4404" y="474"/>
              <a:ext cx="1" cy="270"/>
            </a:xfrm>
            <a:custGeom>
              <a:avLst/>
              <a:gdLst/>
              <a:ahLst/>
              <a:cxnLst/>
              <a:rect l="0" t="0" r="0" b="0"/>
              <a:pathLst>
                <a:path w="1" h="270">
                  <a:moveTo>
                    <a:pt x="0" y="0"/>
                  </a:moveTo>
                  <a:lnTo>
                    <a:pt x="1" y="27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494625" name="任意多边形 494624"/>
            <p:cNvSpPr/>
            <p:nvPr/>
          </p:nvSpPr>
          <p:spPr>
            <a:xfrm>
              <a:off x="4404" y="1128"/>
              <a:ext cx="1" cy="264"/>
            </a:xfrm>
            <a:custGeom>
              <a:avLst/>
              <a:gdLst/>
              <a:ahLst/>
              <a:cxnLst/>
              <a:rect l="0" t="0" r="0" b="0"/>
              <a:pathLst>
                <a:path w="1" h="264">
                  <a:moveTo>
                    <a:pt x="0" y="0"/>
                  </a:moveTo>
                  <a:lnTo>
                    <a:pt x="0" y="264"/>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494626" name="直接连接符 494625"/>
            <p:cNvSpPr/>
            <p:nvPr/>
          </p:nvSpPr>
          <p:spPr>
            <a:xfrm rot="5400000">
              <a:off x="3828" y="696"/>
              <a:ext cx="288" cy="0"/>
            </a:xfrm>
            <a:prstGeom prst="line">
              <a:avLst/>
            </a:prstGeom>
            <a:ln w="9525" cap="flat" cmpd="sng">
              <a:solidFill>
                <a:srgbClr val="FF0000"/>
              </a:solidFill>
              <a:prstDash val="solid"/>
              <a:headEnd type="none" w="med" len="med"/>
              <a:tailEnd type="stealth" w="sm" len="med"/>
            </a:ln>
          </p:spPr>
        </p:sp>
        <p:sp>
          <p:nvSpPr>
            <p:cNvPr id="494627" name="直接连接符 494626"/>
            <p:cNvSpPr/>
            <p:nvPr/>
          </p:nvSpPr>
          <p:spPr>
            <a:xfrm rot="5400000">
              <a:off x="4356" y="696"/>
              <a:ext cx="288" cy="0"/>
            </a:xfrm>
            <a:prstGeom prst="line">
              <a:avLst/>
            </a:prstGeom>
            <a:ln w="9525" cap="flat" cmpd="sng">
              <a:solidFill>
                <a:srgbClr val="FF0000"/>
              </a:solidFill>
              <a:prstDash val="solid"/>
              <a:headEnd type="none" w="med" len="med"/>
              <a:tailEnd type="stealth" w="sm" len="med"/>
            </a:ln>
          </p:spPr>
        </p:sp>
        <p:sp>
          <p:nvSpPr>
            <p:cNvPr id="494628" name="直接连接符 494627"/>
            <p:cNvSpPr/>
            <p:nvPr/>
          </p:nvSpPr>
          <p:spPr>
            <a:xfrm rot="5400000">
              <a:off x="4932" y="696"/>
              <a:ext cx="288" cy="0"/>
            </a:xfrm>
            <a:prstGeom prst="line">
              <a:avLst/>
            </a:prstGeom>
            <a:ln w="9525" cap="flat" cmpd="sng">
              <a:solidFill>
                <a:srgbClr val="FF0000"/>
              </a:solidFill>
              <a:prstDash val="solid"/>
              <a:headEnd type="none" w="med" len="med"/>
              <a:tailEnd type="stealth" w="sm" len="med"/>
            </a:ln>
          </p:spPr>
        </p:sp>
        <p:graphicFrame>
          <p:nvGraphicFramePr>
            <p:cNvPr id="494629" name="对象 494628"/>
            <p:cNvGraphicFramePr/>
            <p:nvPr/>
          </p:nvGraphicFramePr>
          <p:xfrm>
            <a:off x="3994" y="442"/>
            <a:ext cx="257" cy="418"/>
          </p:xfrm>
          <a:graphic>
            <a:graphicData uri="http://schemas.openxmlformats.org/presentationml/2006/ole">
              <mc:AlternateContent xmlns:mc="http://schemas.openxmlformats.org/markup-compatibility/2006">
                <mc:Choice xmlns:v="urn:schemas-microsoft-com:vml" Requires="v">
                  <p:oleObj spid="_x0000_s91384" r:id="rId15" imgW="241300" imgH="393700" progId="Equation.DSMT4">
                    <p:embed/>
                  </p:oleObj>
                </mc:Choice>
                <mc:Fallback>
                  <p:oleObj r:id="rId15" imgW="241300" imgH="393700" progId="Equation.DSMT4">
                    <p:embed/>
                    <p:pic>
                      <p:nvPicPr>
                        <p:cNvPr id="0" name="图片 3454"/>
                        <p:cNvPicPr/>
                        <p:nvPr/>
                      </p:nvPicPr>
                      <p:blipFill>
                        <a:blip r:embed="rId16"/>
                        <a:stretch>
                          <a:fillRect/>
                        </a:stretch>
                      </p:blipFill>
                      <p:spPr>
                        <a:xfrm>
                          <a:off x="3994" y="442"/>
                          <a:ext cx="257" cy="418"/>
                        </a:xfrm>
                        <a:prstGeom prst="rect">
                          <a:avLst/>
                        </a:prstGeom>
                        <a:noFill/>
                        <a:ln w="38100">
                          <a:noFill/>
                          <a:miter/>
                        </a:ln>
                      </p:spPr>
                    </p:pic>
                  </p:oleObj>
                </mc:Fallback>
              </mc:AlternateContent>
            </a:graphicData>
          </a:graphic>
        </p:graphicFrame>
      </p:grpSp>
      <p:grpSp>
        <p:nvGrpSpPr>
          <p:cNvPr id="494630" name="组合 494629"/>
          <p:cNvGrpSpPr/>
          <p:nvPr/>
        </p:nvGrpSpPr>
        <p:grpSpPr>
          <a:xfrm>
            <a:off x="762000" y="4292600"/>
            <a:ext cx="1371600" cy="677863"/>
            <a:chOff x="480" y="2704"/>
            <a:chExt cx="864" cy="427"/>
          </a:xfrm>
        </p:grpSpPr>
        <p:graphicFrame>
          <p:nvGraphicFramePr>
            <p:cNvPr id="494631" name="对象 494630"/>
            <p:cNvGraphicFramePr/>
            <p:nvPr/>
          </p:nvGraphicFramePr>
          <p:xfrm>
            <a:off x="1026" y="2704"/>
            <a:ext cx="218" cy="427"/>
          </p:xfrm>
          <a:graphic>
            <a:graphicData uri="http://schemas.openxmlformats.org/presentationml/2006/ole">
              <mc:AlternateContent xmlns:mc="http://schemas.openxmlformats.org/markup-compatibility/2006">
                <mc:Choice xmlns:v="urn:schemas-microsoft-com:vml" Requires="v">
                  <p:oleObj spid="_x0000_s91385" r:id="rId17" imgW="215900" imgH="418465" progId="Equation.DSMT4">
                    <p:embed/>
                  </p:oleObj>
                </mc:Choice>
                <mc:Fallback>
                  <p:oleObj r:id="rId17" imgW="215900" imgH="418465" progId="Equation.DSMT4">
                    <p:embed/>
                    <p:pic>
                      <p:nvPicPr>
                        <p:cNvPr id="0" name="图片 3451"/>
                        <p:cNvPicPr/>
                        <p:nvPr/>
                      </p:nvPicPr>
                      <p:blipFill>
                        <a:blip r:embed="rId18"/>
                        <a:stretch>
                          <a:fillRect/>
                        </a:stretch>
                      </p:blipFill>
                      <p:spPr>
                        <a:xfrm>
                          <a:off x="1026" y="2704"/>
                          <a:ext cx="218" cy="427"/>
                        </a:xfrm>
                        <a:prstGeom prst="rect">
                          <a:avLst/>
                        </a:prstGeom>
                        <a:noFill/>
                        <a:ln w="38100">
                          <a:noFill/>
                          <a:miter/>
                        </a:ln>
                      </p:spPr>
                    </p:pic>
                  </p:oleObj>
                </mc:Fallback>
              </mc:AlternateContent>
            </a:graphicData>
          </a:graphic>
        </p:graphicFrame>
        <p:sp>
          <p:nvSpPr>
            <p:cNvPr id="494632" name="直接连接符 494631"/>
            <p:cNvSpPr/>
            <p:nvPr/>
          </p:nvSpPr>
          <p:spPr>
            <a:xfrm>
              <a:off x="480" y="2784"/>
              <a:ext cx="864" cy="0"/>
            </a:xfrm>
            <a:prstGeom prst="line">
              <a:avLst/>
            </a:prstGeom>
            <a:ln w="28575" cap="flat" cmpd="sng">
              <a:solidFill>
                <a:srgbClr val="339966"/>
              </a:solidFill>
              <a:prstDash val="solid"/>
              <a:headEnd type="none" w="med" len="med"/>
              <a:tailEnd type="stealth" w="sm" len="med"/>
            </a:ln>
          </p:spPr>
        </p:sp>
      </p:grpSp>
      <p:grpSp>
        <p:nvGrpSpPr>
          <p:cNvPr id="494633" name="组合 494632"/>
          <p:cNvGrpSpPr/>
          <p:nvPr/>
        </p:nvGrpSpPr>
        <p:grpSpPr>
          <a:xfrm>
            <a:off x="1574800" y="5075238"/>
            <a:ext cx="482600" cy="868362"/>
            <a:chOff x="992" y="3197"/>
            <a:chExt cx="304" cy="547"/>
          </a:xfrm>
        </p:grpSpPr>
        <p:graphicFrame>
          <p:nvGraphicFramePr>
            <p:cNvPr id="494634" name="对象 494633"/>
            <p:cNvGraphicFramePr/>
            <p:nvPr/>
          </p:nvGraphicFramePr>
          <p:xfrm>
            <a:off x="992" y="3197"/>
            <a:ext cx="298" cy="459"/>
          </p:xfrm>
          <a:graphic>
            <a:graphicData uri="http://schemas.openxmlformats.org/presentationml/2006/ole">
              <mc:AlternateContent xmlns:mc="http://schemas.openxmlformats.org/markup-compatibility/2006">
                <mc:Choice xmlns:v="urn:schemas-microsoft-com:vml" Requires="v">
                  <p:oleObj spid="_x0000_s91386" r:id="rId19" imgW="241300" imgH="368300" progId="Equation.DSMT4">
                    <p:embed/>
                  </p:oleObj>
                </mc:Choice>
                <mc:Fallback>
                  <p:oleObj r:id="rId19" imgW="241300" imgH="368300" progId="Equation.DSMT4">
                    <p:embed/>
                    <p:pic>
                      <p:nvPicPr>
                        <p:cNvPr id="0" name="图片 3453"/>
                        <p:cNvPicPr/>
                        <p:nvPr/>
                      </p:nvPicPr>
                      <p:blipFill>
                        <a:blip r:embed="rId20"/>
                        <a:stretch>
                          <a:fillRect/>
                        </a:stretch>
                      </p:blipFill>
                      <p:spPr>
                        <a:xfrm>
                          <a:off x="992" y="3197"/>
                          <a:ext cx="298" cy="459"/>
                        </a:xfrm>
                        <a:prstGeom prst="rect">
                          <a:avLst/>
                        </a:prstGeom>
                        <a:noFill/>
                        <a:ln w="38100">
                          <a:noFill/>
                          <a:miter/>
                        </a:ln>
                      </p:spPr>
                    </p:pic>
                  </p:oleObj>
                </mc:Fallback>
              </mc:AlternateContent>
            </a:graphicData>
          </a:graphic>
        </p:graphicFrame>
        <p:sp>
          <p:nvSpPr>
            <p:cNvPr id="494635" name="直接连接符 494634"/>
            <p:cNvSpPr/>
            <p:nvPr/>
          </p:nvSpPr>
          <p:spPr>
            <a:xfrm flipV="1">
              <a:off x="1296" y="3312"/>
              <a:ext cx="0" cy="432"/>
            </a:xfrm>
            <a:prstGeom prst="line">
              <a:avLst/>
            </a:prstGeom>
            <a:ln w="28575" cap="flat" cmpd="sng">
              <a:solidFill>
                <a:srgbClr val="FF33CC"/>
              </a:solidFill>
              <a:prstDash val="solid"/>
              <a:headEnd type="none" w="med" len="med"/>
              <a:tailEnd type="stealth" w="sm" len="med"/>
            </a:ln>
          </p:spPr>
        </p:sp>
      </p:grpSp>
      <p:grpSp>
        <p:nvGrpSpPr>
          <p:cNvPr id="494636" name="组合 494635"/>
          <p:cNvGrpSpPr/>
          <p:nvPr/>
        </p:nvGrpSpPr>
        <p:grpSpPr>
          <a:xfrm>
            <a:off x="776288" y="3886200"/>
            <a:ext cx="2362200" cy="466725"/>
            <a:chOff x="489" y="2448"/>
            <a:chExt cx="1488" cy="294"/>
          </a:xfrm>
        </p:grpSpPr>
        <p:sp>
          <p:nvSpPr>
            <p:cNvPr id="494637" name="任意多边形 494636"/>
            <p:cNvSpPr/>
            <p:nvPr/>
          </p:nvSpPr>
          <p:spPr>
            <a:xfrm>
              <a:off x="489" y="2736"/>
              <a:ext cx="1488" cy="6"/>
            </a:xfrm>
            <a:custGeom>
              <a:avLst/>
              <a:gdLst/>
              <a:ahLst/>
              <a:cxnLst/>
              <a:rect l="0" t="0" r="0" b="0"/>
              <a:pathLst>
                <a:path w="1488" h="6">
                  <a:moveTo>
                    <a:pt x="0" y="0"/>
                  </a:moveTo>
                  <a:lnTo>
                    <a:pt x="1449" y="3"/>
                  </a:lnTo>
                  <a:lnTo>
                    <a:pt x="1488" y="6"/>
                  </a:lnTo>
                </a:path>
              </a:pathLst>
            </a:custGeom>
            <a:noFill/>
            <a:ln w="28575" cap="flat" cmpd="sng">
              <a:solidFill>
                <a:schemeClr val="tx1"/>
              </a:solidFill>
              <a:prstDash val="solid"/>
              <a:headEnd type="none" w="med" len="med"/>
              <a:tailEnd type="stealth" w="sm" len="med"/>
            </a:ln>
          </p:spPr>
          <p:txBody>
            <a:bodyPr/>
            <a:lstStyle/>
            <a:p>
              <a:endParaRPr lang="zh-CN" altLang="en-US"/>
            </a:p>
          </p:txBody>
        </p:sp>
        <p:graphicFrame>
          <p:nvGraphicFramePr>
            <p:cNvPr id="494638" name="对象 494637"/>
            <p:cNvGraphicFramePr/>
            <p:nvPr/>
          </p:nvGraphicFramePr>
          <p:xfrm>
            <a:off x="1776" y="2448"/>
            <a:ext cx="201" cy="248"/>
          </p:xfrm>
          <a:graphic>
            <a:graphicData uri="http://schemas.openxmlformats.org/presentationml/2006/ole">
              <mc:AlternateContent xmlns:mc="http://schemas.openxmlformats.org/markup-compatibility/2006">
                <mc:Choice xmlns:v="urn:schemas-microsoft-com:vml" Requires="v">
                  <p:oleObj spid="_x0000_s91387" r:id="rId21" imgW="165100" imgH="203200" progId="Equation.3">
                    <p:embed/>
                  </p:oleObj>
                </mc:Choice>
                <mc:Fallback>
                  <p:oleObj r:id="rId21" imgW="165100" imgH="203200" progId="Equation.3">
                    <p:embed/>
                    <p:pic>
                      <p:nvPicPr>
                        <p:cNvPr id="0" name="图片 3458"/>
                        <p:cNvPicPr/>
                        <p:nvPr/>
                      </p:nvPicPr>
                      <p:blipFill>
                        <a:blip r:embed="rId22"/>
                        <a:stretch>
                          <a:fillRect/>
                        </a:stretch>
                      </p:blipFill>
                      <p:spPr>
                        <a:xfrm>
                          <a:off x="1776" y="2448"/>
                          <a:ext cx="201" cy="248"/>
                        </a:xfrm>
                        <a:prstGeom prst="rect">
                          <a:avLst/>
                        </a:prstGeom>
                        <a:noFill/>
                        <a:ln w="38100">
                          <a:noFill/>
                          <a:miter/>
                        </a:ln>
                      </p:spPr>
                    </p:pic>
                  </p:oleObj>
                </mc:Fallback>
              </mc:AlternateContent>
            </a:graphicData>
          </a:graphic>
        </p:graphicFrame>
      </p:grpSp>
      <p:grpSp>
        <p:nvGrpSpPr>
          <p:cNvPr id="494639" name="组合 494638"/>
          <p:cNvGrpSpPr/>
          <p:nvPr/>
        </p:nvGrpSpPr>
        <p:grpSpPr>
          <a:xfrm>
            <a:off x="762000" y="4418013"/>
            <a:ext cx="1295400" cy="985837"/>
            <a:chOff x="480" y="2783"/>
            <a:chExt cx="816" cy="621"/>
          </a:xfrm>
        </p:grpSpPr>
        <p:sp>
          <p:nvSpPr>
            <p:cNvPr id="494640" name="任意多边形 494639"/>
            <p:cNvSpPr/>
            <p:nvPr/>
          </p:nvSpPr>
          <p:spPr>
            <a:xfrm rot="5460533">
              <a:off x="622" y="2641"/>
              <a:ext cx="532" cy="816"/>
            </a:xfrm>
            <a:custGeom>
              <a:avLst/>
              <a:gdLst/>
              <a:ahLst/>
              <a:cxnLst/>
              <a:rect l="0" t="0" r="0" b="0"/>
              <a:pathLst>
                <a:path w="834" h="540">
                  <a:moveTo>
                    <a:pt x="0" y="540"/>
                  </a:moveTo>
                  <a:lnTo>
                    <a:pt x="834" y="0"/>
                  </a:lnTo>
                </a:path>
              </a:pathLst>
            </a:custGeom>
            <a:noFill/>
            <a:ln w="28575" cap="flat" cmpd="sng">
              <a:solidFill>
                <a:srgbClr val="FF0000"/>
              </a:solidFill>
              <a:prstDash val="solid"/>
              <a:headEnd type="none" w="med" len="med"/>
              <a:tailEnd type="stealth" w="sm" len="med"/>
            </a:ln>
          </p:spPr>
          <p:txBody>
            <a:bodyPr/>
            <a:lstStyle/>
            <a:p>
              <a:endParaRPr lang="zh-CN" altLang="en-US"/>
            </a:p>
          </p:txBody>
        </p:sp>
        <p:graphicFrame>
          <p:nvGraphicFramePr>
            <p:cNvPr id="494641" name="对象 494640"/>
            <p:cNvGraphicFramePr/>
            <p:nvPr/>
          </p:nvGraphicFramePr>
          <p:xfrm>
            <a:off x="912" y="3141"/>
            <a:ext cx="137" cy="263"/>
          </p:xfrm>
          <a:graphic>
            <a:graphicData uri="http://schemas.openxmlformats.org/presentationml/2006/ole">
              <mc:AlternateContent xmlns:mc="http://schemas.openxmlformats.org/markup-compatibility/2006">
                <mc:Choice xmlns:v="urn:schemas-microsoft-com:vml" Requires="v">
                  <p:oleObj spid="_x0000_s91388" r:id="rId23" imgW="127000" imgH="240665" progId="Equation.DSMT4">
                    <p:embed/>
                  </p:oleObj>
                </mc:Choice>
                <mc:Fallback>
                  <p:oleObj r:id="rId23" imgW="127000" imgH="240665" progId="Equation.DSMT4">
                    <p:embed/>
                    <p:pic>
                      <p:nvPicPr>
                        <p:cNvPr id="0" name="图片 3452"/>
                        <p:cNvPicPr/>
                        <p:nvPr/>
                      </p:nvPicPr>
                      <p:blipFill>
                        <a:blip r:embed="rId24"/>
                        <a:stretch>
                          <a:fillRect/>
                        </a:stretch>
                      </p:blipFill>
                      <p:spPr>
                        <a:xfrm>
                          <a:off x="912" y="3141"/>
                          <a:ext cx="137" cy="263"/>
                        </a:xfrm>
                        <a:prstGeom prst="rect">
                          <a:avLst/>
                        </a:prstGeom>
                        <a:noFill/>
                        <a:ln w="38100">
                          <a:noFill/>
                          <a:miter/>
                        </a:ln>
                      </p:spPr>
                    </p:pic>
                  </p:oleObj>
                </mc:Fallback>
              </mc:AlternateContent>
            </a:graphicData>
          </a:graphic>
        </p:graphicFrame>
      </p:grpSp>
      <p:sp>
        <p:nvSpPr>
          <p:cNvPr id="494642" name="任意多边形 494641"/>
          <p:cNvSpPr/>
          <p:nvPr/>
        </p:nvSpPr>
        <p:spPr>
          <a:xfrm flipV="1">
            <a:off x="1905000" y="4419600"/>
            <a:ext cx="190500" cy="152400"/>
          </a:xfrm>
          <a:custGeom>
            <a:avLst/>
            <a:gdLst/>
            <a:ahLst/>
            <a:cxnLst/>
            <a:rect l="0" t="0" r="0" b="0"/>
            <a:pathLst>
              <a:path w="120" h="96">
                <a:moveTo>
                  <a:pt x="120" y="0"/>
                </a:moveTo>
                <a:lnTo>
                  <a:pt x="0" y="0"/>
                </a:lnTo>
                <a:lnTo>
                  <a:pt x="0" y="96"/>
                </a:ln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sp>
        <p:nvSpPr>
          <p:cNvPr id="494643" name="文本框 494642"/>
          <p:cNvSpPr txBox="1"/>
          <p:nvPr/>
        </p:nvSpPr>
        <p:spPr>
          <a:xfrm>
            <a:off x="1143000" y="4343400"/>
            <a:ext cx="609600" cy="457200"/>
          </a:xfrm>
          <a:prstGeom prst="rect">
            <a:avLst/>
          </a:prstGeom>
          <a:noFill/>
          <a:ln w="9525">
            <a:noFill/>
          </a:ln>
        </p:spPr>
        <p:txBody>
          <a:bodyPr>
            <a:spAutoFit/>
          </a:bodyPr>
          <a:lstStyle/>
          <a:p>
            <a:pPr eaLnBrk="1" hangingPunct="1"/>
            <a:r>
              <a:rPr lang="en-US" altLang="zh-CN" b="1" i="1" dirty="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494644" name="任意多边形 494643"/>
          <p:cNvSpPr/>
          <p:nvPr/>
        </p:nvSpPr>
        <p:spPr>
          <a:xfrm flipV="1">
            <a:off x="1066800" y="4419600"/>
            <a:ext cx="42863" cy="176213"/>
          </a:xfrm>
          <a:custGeom>
            <a:avLst/>
            <a:gdLst/>
            <a:ahLst/>
            <a:cxnLst/>
            <a:rect l="0" t="0" r="0" b="0"/>
            <a:pathLst>
              <a:path w="27" h="111">
                <a:moveTo>
                  <a:pt x="0" y="0"/>
                </a:moveTo>
                <a:cubicBezTo>
                  <a:pt x="3" y="10"/>
                  <a:pt x="17" y="39"/>
                  <a:pt x="21" y="57"/>
                </a:cubicBezTo>
                <a:cubicBezTo>
                  <a:pt x="25" y="75"/>
                  <a:pt x="26" y="100"/>
                  <a:pt x="27" y="111"/>
                </a:cubicBez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sp>
        <p:nvSpPr>
          <p:cNvPr id="494645" name="矩形 494644"/>
          <p:cNvSpPr/>
          <p:nvPr/>
        </p:nvSpPr>
        <p:spPr>
          <a:xfrm>
            <a:off x="609600" y="520700"/>
            <a:ext cx="3352800" cy="822325"/>
          </a:xfrm>
          <a:prstGeom prst="rect">
            <a:avLst/>
          </a:prstGeom>
          <a:noFill/>
          <a:ln w="9525">
            <a:noFill/>
          </a:ln>
        </p:spPr>
        <p:txBody>
          <a:bodyPr>
            <a:spAutoFit/>
          </a:bodyPr>
          <a:lstStyle/>
          <a:p>
            <a:pPr marL="762000" indent="-762000"/>
            <a:r>
              <a:rPr lang="en-US" altLang="zh-CN" b="1" dirty="0">
                <a:latin typeface="Times New Roman" panose="02020603050405020304" pitchFamily="18" charset="0"/>
              </a:rPr>
              <a:t> </a:t>
            </a:r>
            <a:r>
              <a:rPr lang="zh-CN" altLang="en-US" b="1" dirty="0">
                <a:latin typeface="Times New Roman" panose="02020603050405020304" pitchFamily="18" charset="0"/>
              </a:rPr>
              <a:t>例</a:t>
            </a:r>
            <a:r>
              <a:rPr lang="en-US" altLang="zh-CN" b="1" dirty="0">
                <a:latin typeface="Times New Roman" panose="02020603050405020304" pitchFamily="18" charset="0"/>
              </a:rPr>
              <a:t>2</a:t>
            </a:r>
            <a:r>
              <a:rPr lang="zh-CN" altLang="en-US" b="1" dirty="0">
                <a:latin typeface="Times New Roman" panose="02020603050405020304" pitchFamily="18" charset="0"/>
              </a:rPr>
              <a:t>：画出</a:t>
            </a:r>
            <a:r>
              <a:rPr lang="en-US" altLang="zh-CN" b="1" dirty="0">
                <a:latin typeface="Times New Roman" panose="02020603050405020304" pitchFamily="18" charset="0"/>
              </a:rPr>
              <a:t>RLC</a:t>
            </a:r>
            <a:r>
              <a:rPr lang="zh-CN" altLang="en-US" b="1" dirty="0">
                <a:latin typeface="Times New Roman" panose="02020603050405020304" pitchFamily="18" charset="0"/>
              </a:rPr>
              <a:t>并联电路的相量图</a:t>
            </a:r>
          </a:p>
        </p:txBody>
      </p:sp>
      <p:sp>
        <p:nvSpPr>
          <p:cNvPr id="494646" name="矩形 494645"/>
          <p:cNvSpPr/>
          <p:nvPr/>
        </p:nvSpPr>
        <p:spPr>
          <a:xfrm>
            <a:off x="1522413" y="1600200"/>
            <a:ext cx="2216150" cy="457200"/>
          </a:xfrm>
          <a:prstGeom prst="rect">
            <a:avLst/>
          </a:prstGeom>
          <a:noFill/>
          <a:ln w="9525">
            <a:noFill/>
          </a:ln>
        </p:spPr>
        <p:txBody>
          <a:bodyPr wrap="none" anchor="t">
            <a:spAutoFit/>
          </a:bodyPr>
          <a:lstStyle/>
          <a:p>
            <a:r>
              <a:rPr lang="en-US" altLang="zh-CN" b="1">
                <a:latin typeface="Times New Roman" panose="02020603050405020304" pitchFamily="18" charset="0"/>
              </a:rPr>
              <a:t>(</a:t>
            </a:r>
            <a:r>
              <a:rPr lang="zh-CN" altLang="en-US" b="1">
                <a:latin typeface="Times New Roman" panose="02020603050405020304" pitchFamily="18" charset="0"/>
              </a:rPr>
              <a:t>设</a:t>
            </a:r>
            <a:r>
              <a:rPr lang="en-US" altLang="zh-CN" b="1" i="1" err="1">
                <a:latin typeface="Symbol" panose="05050102010706020507" pitchFamily="18" charset="2"/>
              </a:rPr>
              <a:t>w</a:t>
            </a:r>
            <a:r>
              <a:rPr lang="en-US" altLang="zh-CN" b="1" i="1" err="1">
                <a:latin typeface="Times New Roman" panose="02020603050405020304" pitchFamily="18" charset="0"/>
              </a:rPr>
              <a:t>C</a:t>
            </a:r>
            <a:r>
              <a:rPr lang="en-US" altLang="zh-CN" b="1">
                <a:latin typeface="Times New Roman" panose="02020603050405020304" pitchFamily="18" charset="0"/>
              </a:rPr>
              <a:t> &lt; 1</a:t>
            </a:r>
            <a:r>
              <a:rPr lang="en-US" altLang="zh-CN" b="1" i="1">
                <a:latin typeface="Times New Roman" panose="02020603050405020304" pitchFamily="18" charset="0"/>
              </a:rPr>
              <a:t>/</a:t>
            </a:r>
            <a:r>
              <a:rPr lang="en-US" altLang="zh-CN" b="1" i="1">
                <a:latin typeface="Symbol" panose="05050102010706020507" pitchFamily="18" charset="2"/>
              </a:rPr>
              <a:t>w </a:t>
            </a:r>
            <a:r>
              <a:rPr lang="en-US" altLang="zh-CN" b="1" i="1">
                <a:latin typeface="Times New Roman" panose="02020603050405020304" pitchFamily="18" charset="0"/>
              </a:rPr>
              <a:t>L</a:t>
            </a:r>
            <a:r>
              <a:rPr lang="en-US" altLang="zh-CN" b="1">
                <a:latin typeface="Times New Roman" panose="02020603050405020304" pitchFamily="18" charset="0"/>
              </a:rPr>
              <a:t> )</a:t>
            </a:r>
          </a:p>
        </p:txBody>
      </p:sp>
      <p:sp>
        <p:nvSpPr>
          <p:cNvPr id="494647" name="文本框 494646"/>
          <p:cNvSpPr txBox="1"/>
          <p:nvPr/>
        </p:nvSpPr>
        <p:spPr>
          <a:xfrm>
            <a:off x="3402013" y="2381250"/>
            <a:ext cx="23177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画相量图步骤</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pSp>
        <p:nvGrpSpPr>
          <p:cNvPr id="494648" name="组合 494647"/>
          <p:cNvGrpSpPr/>
          <p:nvPr/>
        </p:nvGrpSpPr>
        <p:grpSpPr>
          <a:xfrm>
            <a:off x="3757613" y="2897188"/>
            <a:ext cx="4044950" cy="457200"/>
            <a:chOff x="2547" y="1825"/>
            <a:chExt cx="2548" cy="288"/>
          </a:xfrm>
        </p:grpSpPr>
        <p:sp>
          <p:nvSpPr>
            <p:cNvPr id="494649" name="矩形 494648"/>
            <p:cNvSpPr/>
            <p:nvPr/>
          </p:nvSpPr>
          <p:spPr>
            <a:xfrm>
              <a:off x="2547" y="1825"/>
              <a:ext cx="2548" cy="288"/>
            </a:xfrm>
            <a:prstGeom prst="rect">
              <a:avLst/>
            </a:prstGeom>
            <a:noFill/>
            <a:ln w="9525">
              <a:noFill/>
            </a:ln>
          </p:spPr>
          <p:txBody>
            <a:bodyPr wrap="none" anchor="t">
              <a:spAutoFit/>
            </a:bodyPr>
            <a:lstStyle/>
            <a:p>
              <a:pPr eaLnBrk="1" hangingPunct="1">
                <a:spcBef>
                  <a:spcPct val="0"/>
                </a:spcBef>
              </a:pPr>
              <a:r>
                <a:rPr lang="en-US" altLang="zh-CN" b="1" dirty="0">
                  <a:latin typeface="Times New Roman" panose="02020603050405020304" pitchFamily="18" charset="0"/>
                </a:rPr>
                <a:t>1</a:t>
              </a:r>
              <a:r>
                <a:rPr lang="zh-CN" altLang="en-US" b="1" dirty="0">
                  <a:latin typeface="Times New Roman" panose="02020603050405020304" pitchFamily="18" charset="0"/>
                </a:rPr>
                <a:t>、选电压      为参考</a:t>
              </a:r>
              <a:r>
                <a:rPr lang="en-US" altLang="zh-CN" b="1" dirty="0">
                  <a:latin typeface="Times New Roman" panose="02020603050405020304" pitchFamily="18" charset="0"/>
                </a:rPr>
                <a:t>(</a:t>
              </a:r>
              <a:r>
                <a:rPr lang="zh-CN" altLang="en-US" b="1" dirty="0">
                  <a:latin typeface="Times New Roman" panose="02020603050405020304" pitchFamily="18" charset="0"/>
                </a:rPr>
                <a:t>并联</a:t>
              </a:r>
              <a:r>
                <a:rPr lang="en-US" altLang="zh-CN" b="1" dirty="0">
                  <a:latin typeface="Times New Roman" panose="02020603050405020304" pitchFamily="18" charset="0"/>
                </a:rPr>
                <a:t>)</a:t>
              </a:r>
              <a:r>
                <a:rPr lang="zh-CN" altLang="en-US" b="1" dirty="0">
                  <a:latin typeface="Times New Roman" panose="02020603050405020304" pitchFamily="18" charset="0"/>
                </a:rPr>
                <a:t>；</a:t>
              </a:r>
            </a:p>
          </p:txBody>
        </p:sp>
        <p:graphicFrame>
          <p:nvGraphicFramePr>
            <p:cNvPr id="494650" name="对象 494649"/>
            <p:cNvGraphicFramePr/>
            <p:nvPr/>
          </p:nvGraphicFramePr>
          <p:xfrm>
            <a:off x="3538" y="1841"/>
            <a:ext cx="155" cy="246"/>
          </p:xfrm>
          <a:graphic>
            <a:graphicData uri="http://schemas.openxmlformats.org/presentationml/2006/ole">
              <mc:AlternateContent xmlns:mc="http://schemas.openxmlformats.org/markup-compatibility/2006">
                <mc:Choice xmlns:v="urn:schemas-microsoft-com:vml" Requires="v">
                  <p:oleObj spid="_x0000_s91389" r:id="rId25" imgW="152400" imgH="241300" progId="Equation.DSMT4">
                    <p:embed/>
                  </p:oleObj>
                </mc:Choice>
                <mc:Fallback>
                  <p:oleObj r:id="rId25" imgW="152400" imgH="241300" progId="Equation.DSMT4">
                    <p:embed/>
                    <p:pic>
                      <p:nvPicPr>
                        <p:cNvPr id="0" name="图片 3455"/>
                        <p:cNvPicPr/>
                        <p:nvPr/>
                      </p:nvPicPr>
                      <p:blipFill>
                        <a:blip r:embed="rId26"/>
                        <a:stretch>
                          <a:fillRect/>
                        </a:stretch>
                      </p:blipFill>
                      <p:spPr>
                        <a:xfrm>
                          <a:off x="3538" y="1841"/>
                          <a:ext cx="155" cy="246"/>
                        </a:xfrm>
                        <a:prstGeom prst="rect">
                          <a:avLst/>
                        </a:prstGeom>
                        <a:noFill/>
                        <a:ln w="38100">
                          <a:noFill/>
                          <a:miter/>
                        </a:ln>
                      </p:spPr>
                    </p:pic>
                  </p:oleObj>
                </mc:Fallback>
              </mc:AlternateContent>
            </a:graphicData>
          </a:graphic>
        </p:graphicFrame>
      </p:grpSp>
      <p:grpSp>
        <p:nvGrpSpPr>
          <p:cNvPr id="494651" name="组合 494650"/>
          <p:cNvGrpSpPr/>
          <p:nvPr/>
        </p:nvGrpSpPr>
        <p:grpSpPr>
          <a:xfrm>
            <a:off x="3776663" y="3297238"/>
            <a:ext cx="5032375" cy="841375"/>
            <a:chOff x="2559" y="2077"/>
            <a:chExt cx="3170" cy="530"/>
          </a:xfrm>
        </p:grpSpPr>
        <p:sp>
          <p:nvSpPr>
            <p:cNvPr id="494652" name="矩形 494651"/>
            <p:cNvSpPr/>
            <p:nvPr/>
          </p:nvSpPr>
          <p:spPr>
            <a:xfrm>
              <a:off x="2559" y="2089"/>
              <a:ext cx="3170" cy="518"/>
            </a:xfrm>
            <a:prstGeom prst="rect">
              <a:avLst/>
            </a:prstGeom>
            <a:noFill/>
            <a:ln w="9525">
              <a:noFill/>
            </a:ln>
          </p:spPr>
          <p:txBody>
            <a:bodyPr>
              <a:spAutoFit/>
            </a:bodyPr>
            <a:lstStyle/>
            <a:p>
              <a:pPr marL="476250" indent="-476250" eaLnBrk="1" hangingPunct="1">
                <a:spcBef>
                  <a:spcPct val="0"/>
                </a:spcBef>
              </a:pPr>
              <a:r>
                <a:rPr lang="en-US" altLang="zh-CN" b="1" dirty="0">
                  <a:latin typeface="Times New Roman" panose="02020603050405020304" pitchFamily="18" charset="0"/>
                </a:rPr>
                <a:t>2</a:t>
              </a:r>
              <a:r>
                <a:rPr lang="zh-CN" altLang="en-US" b="1" dirty="0">
                  <a:latin typeface="Times New Roman" panose="02020603050405020304" pitchFamily="18" charset="0"/>
                </a:rPr>
                <a:t>、根据</a:t>
              </a:r>
              <a:r>
                <a:rPr lang="en-US" altLang="zh-CN" b="1" dirty="0">
                  <a:latin typeface="Times New Roman" panose="02020603050405020304" pitchFamily="18" charset="0"/>
                </a:rPr>
                <a:t>VCR</a:t>
              </a:r>
              <a:r>
                <a:rPr lang="zh-CN" altLang="en-US" b="1" dirty="0">
                  <a:latin typeface="Times New Roman" panose="02020603050405020304" pitchFamily="18" charset="0"/>
                </a:rPr>
                <a:t>，可确定     、   、   的方向；</a:t>
              </a:r>
            </a:p>
          </p:txBody>
        </p:sp>
        <p:graphicFrame>
          <p:nvGraphicFramePr>
            <p:cNvPr id="494653" name="对象 494652"/>
            <p:cNvGraphicFramePr/>
            <p:nvPr/>
          </p:nvGraphicFramePr>
          <p:xfrm>
            <a:off x="4501" y="2077"/>
            <a:ext cx="194" cy="311"/>
          </p:xfrm>
          <a:graphic>
            <a:graphicData uri="http://schemas.openxmlformats.org/presentationml/2006/ole">
              <mc:AlternateContent xmlns:mc="http://schemas.openxmlformats.org/markup-compatibility/2006">
                <mc:Choice xmlns:v="urn:schemas-microsoft-com:vml" Requires="v">
                  <p:oleObj spid="_x0000_s91390" r:id="rId27" imgW="190500" imgH="304800" progId="Equation.DSMT4">
                    <p:embed/>
                  </p:oleObj>
                </mc:Choice>
                <mc:Fallback>
                  <p:oleObj r:id="rId27" imgW="190500" imgH="304800" progId="Equation.DSMT4">
                    <p:embed/>
                    <p:pic>
                      <p:nvPicPr>
                        <p:cNvPr id="0" name="图片 3456"/>
                        <p:cNvPicPr/>
                        <p:nvPr/>
                      </p:nvPicPr>
                      <p:blipFill>
                        <a:blip r:embed="rId28"/>
                        <a:stretch>
                          <a:fillRect/>
                        </a:stretch>
                      </p:blipFill>
                      <p:spPr>
                        <a:xfrm>
                          <a:off x="4501" y="2077"/>
                          <a:ext cx="194" cy="311"/>
                        </a:xfrm>
                        <a:prstGeom prst="rect">
                          <a:avLst/>
                        </a:prstGeom>
                        <a:noFill/>
                        <a:ln w="38100">
                          <a:noFill/>
                          <a:miter/>
                        </a:ln>
                      </p:spPr>
                    </p:pic>
                  </p:oleObj>
                </mc:Fallback>
              </mc:AlternateContent>
            </a:graphicData>
          </a:graphic>
        </p:graphicFrame>
        <p:graphicFrame>
          <p:nvGraphicFramePr>
            <p:cNvPr id="494654" name="对象 494653"/>
            <p:cNvGraphicFramePr/>
            <p:nvPr/>
          </p:nvGraphicFramePr>
          <p:xfrm>
            <a:off x="4857" y="2080"/>
            <a:ext cx="194" cy="311"/>
          </p:xfrm>
          <a:graphic>
            <a:graphicData uri="http://schemas.openxmlformats.org/presentationml/2006/ole">
              <mc:AlternateContent xmlns:mc="http://schemas.openxmlformats.org/markup-compatibility/2006">
                <mc:Choice xmlns:v="urn:schemas-microsoft-com:vml" Requires="v">
                  <p:oleObj spid="_x0000_s91391" r:id="rId29" imgW="190500" imgH="304800" progId="Equation.DSMT4">
                    <p:embed/>
                  </p:oleObj>
                </mc:Choice>
                <mc:Fallback>
                  <p:oleObj r:id="rId29" imgW="190500" imgH="304800" progId="Equation.DSMT4">
                    <p:embed/>
                    <p:pic>
                      <p:nvPicPr>
                        <p:cNvPr id="0" name="图片 3457"/>
                        <p:cNvPicPr/>
                        <p:nvPr/>
                      </p:nvPicPr>
                      <p:blipFill>
                        <a:blip r:embed="rId30"/>
                        <a:stretch>
                          <a:fillRect/>
                        </a:stretch>
                      </p:blipFill>
                      <p:spPr>
                        <a:xfrm>
                          <a:off x="4857" y="2080"/>
                          <a:ext cx="194" cy="311"/>
                        </a:xfrm>
                        <a:prstGeom prst="rect">
                          <a:avLst/>
                        </a:prstGeom>
                        <a:noFill/>
                        <a:ln w="38100">
                          <a:noFill/>
                          <a:miter/>
                        </a:ln>
                      </p:spPr>
                    </p:pic>
                  </p:oleObj>
                </mc:Fallback>
              </mc:AlternateContent>
            </a:graphicData>
          </a:graphic>
        </p:graphicFrame>
        <p:graphicFrame>
          <p:nvGraphicFramePr>
            <p:cNvPr id="494655" name="对象 494654"/>
            <p:cNvGraphicFramePr/>
            <p:nvPr/>
          </p:nvGraphicFramePr>
          <p:xfrm>
            <a:off x="5181" y="2092"/>
            <a:ext cx="194" cy="311"/>
          </p:xfrm>
          <a:graphic>
            <a:graphicData uri="http://schemas.openxmlformats.org/presentationml/2006/ole">
              <mc:AlternateContent xmlns:mc="http://schemas.openxmlformats.org/markup-compatibility/2006">
                <mc:Choice xmlns:v="urn:schemas-microsoft-com:vml" Requires="v">
                  <p:oleObj spid="_x0000_s91392" r:id="rId31" imgW="190500" imgH="304800" progId="Equation.DSMT4">
                    <p:embed/>
                  </p:oleObj>
                </mc:Choice>
                <mc:Fallback>
                  <p:oleObj r:id="rId31" imgW="190500" imgH="304800" progId="Equation.DSMT4">
                    <p:embed/>
                    <p:pic>
                      <p:nvPicPr>
                        <p:cNvPr id="0" name="图片 3450"/>
                        <p:cNvPicPr/>
                        <p:nvPr/>
                      </p:nvPicPr>
                      <p:blipFill>
                        <a:blip r:embed="rId32"/>
                        <a:stretch>
                          <a:fillRect/>
                        </a:stretch>
                      </p:blipFill>
                      <p:spPr>
                        <a:xfrm>
                          <a:off x="5181" y="2092"/>
                          <a:ext cx="194" cy="311"/>
                        </a:xfrm>
                        <a:prstGeom prst="rect">
                          <a:avLst/>
                        </a:prstGeom>
                        <a:noFill/>
                        <a:ln w="38100">
                          <a:noFill/>
                          <a:miter/>
                        </a:ln>
                      </p:spPr>
                    </p:pic>
                  </p:oleObj>
                </mc:Fallback>
              </mc:AlternateContent>
            </a:graphicData>
          </a:graphic>
        </p:graphicFrame>
      </p:grpSp>
      <p:sp>
        <p:nvSpPr>
          <p:cNvPr id="494656" name="矩形 494655"/>
          <p:cNvSpPr/>
          <p:nvPr/>
        </p:nvSpPr>
        <p:spPr>
          <a:xfrm>
            <a:off x="3776663" y="4097338"/>
            <a:ext cx="2851150" cy="822325"/>
          </a:xfrm>
          <a:prstGeom prst="rect">
            <a:avLst/>
          </a:prstGeom>
          <a:noFill/>
          <a:ln w="9525">
            <a:noFill/>
          </a:ln>
        </p:spPr>
        <p:txBody>
          <a:bodyPr>
            <a:spAutoFit/>
          </a:bodyPr>
          <a:lstStyle/>
          <a:p>
            <a:pPr marL="476250" indent="-476250" eaLnBrk="1" hangingPunct="1">
              <a:spcBef>
                <a:spcPct val="0"/>
              </a:spcBef>
            </a:pPr>
            <a:r>
              <a:rPr lang="en-US" altLang="zh-CN" b="1" dirty="0">
                <a:latin typeface="Times New Roman" panose="02020603050405020304" pitchFamily="18" charset="0"/>
              </a:rPr>
              <a:t>3</a:t>
            </a:r>
            <a:r>
              <a:rPr lang="zh-CN" altLang="en-US" b="1" dirty="0">
                <a:latin typeface="Times New Roman" panose="02020603050405020304" pitchFamily="18" charset="0"/>
              </a:rPr>
              <a:t>、逐一画出各电流：</a:t>
            </a:r>
          </a:p>
        </p:txBody>
      </p:sp>
      <p:grpSp>
        <p:nvGrpSpPr>
          <p:cNvPr id="494657" name="组合 494656"/>
          <p:cNvGrpSpPr/>
          <p:nvPr/>
        </p:nvGrpSpPr>
        <p:grpSpPr>
          <a:xfrm>
            <a:off x="4106863" y="6078538"/>
            <a:ext cx="3892550" cy="495300"/>
            <a:chOff x="2755" y="3829"/>
            <a:chExt cx="2452" cy="312"/>
          </a:xfrm>
        </p:grpSpPr>
        <p:sp>
          <p:nvSpPr>
            <p:cNvPr id="494658" name="矩形 494657"/>
            <p:cNvSpPr/>
            <p:nvPr/>
          </p:nvSpPr>
          <p:spPr>
            <a:xfrm>
              <a:off x="2755" y="3829"/>
              <a:ext cx="2452" cy="288"/>
            </a:xfrm>
            <a:prstGeom prst="rect">
              <a:avLst/>
            </a:prstGeom>
            <a:noFill/>
            <a:ln w="9525">
              <a:noFill/>
            </a:ln>
          </p:spPr>
          <p:txBody>
            <a:bodyPr wrap="none" anchor="t">
              <a:spAutoFit/>
            </a:bodyPr>
            <a:lstStyle/>
            <a:p>
              <a:r>
                <a:rPr lang="en-US" altLang="zh-CN" b="1" dirty="0">
                  <a:latin typeface="Times New Roman" panose="02020603050405020304" pitchFamily="18" charset="0"/>
                </a:rPr>
                <a:t>(</a:t>
              </a:r>
              <a:r>
                <a:rPr lang="zh-CN" altLang="en-US" b="1" dirty="0">
                  <a:latin typeface="Times New Roman" panose="02020603050405020304" pitchFamily="18" charset="0"/>
                </a:rPr>
                <a:t>因为                                      </a:t>
              </a:r>
              <a:r>
                <a:rPr lang="en-US" altLang="zh-CN" b="1">
                  <a:latin typeface="Times New Roman" panose="02020603050405020304" pitchFamily="18" charset="0"/>
                </a:rPr>
                <a:t>)</a:t>
              </a:r>
            </a:p>
          </p:txBody>
        </p:sp>
        <p:graphicFrame>
          <p:nvGraphicFramePr>
            <p:cNvPr id="494659" name="对象 494658"/>
            <p:cNvGraphicFramePr/>
            <p:nvPr/>
          </p:nvGraphicFramePr>
          <p:xfrm>
            <a:off x="3377" y="3830"/>
            <a:ext cx="1554" cy="311"/>
          </p:xfrm>
          <a:graphic>
            <a:graphicData uri="http://schemas.openxmlformats.org/presentationml/2006/ole">
              <mc:AlternateContent xmlns:mc="http://schemas.openxmlformats.org/markup-compatibility/2006">
                <mc:Choice xmlns:v="urn:schemas-microsoft-com:vml" Requires="v">
                  <p:oleObj spid="_x0000_s91393" r:id="rId33" imgW="1522730" imgH="304800" progId="Equation.DSMT4">
                    <p:embed/>
                  </p:oleObj>
                </mc:Choice>
                <mc:Fallback>
                  <p:oleObj r:id="rId33" imgW="1522730" imgH="304800" progId="Equation.DSMT4">
                    <p:embed/>
                    <p:pic>
                      <p:nvPicPr>
                        <p:cNvPr id="0" name="图片 3459"/>
                        <p:cNvPicPr/>
                        <p:nvPr/>
                      </p:nvPicPr>
                      <p:blipFill>
                        <a:blip r:embed="rId34"/>
                        <a:stretch>
                          <a:fillRect/>
                        </a:stretch>
                      </p:blipFill>
                      <p:spPr>
                        <a:xfrm>
                          <a:off x="3377" y="3830"/>
                          <a:ext cx="1554" cy="311"/>
                        </a:xfrm>
                        <a:prstGeom prst="rect">
                          <a:avLst/>
                        </a:prstGeom>
                        <a:noFill/>
                        <a:ln w="38100">
                          <a:noFill/>
                          <a:miter/>
                        </a:ln>
                      </p:spPr>
                    </p:pic>
                  </p:oleObj>
                </mc:Fallback>
              </mc:AlternateContent>
            </a:graphicData>
          </a:graphic>
        </p:graphicFrame>
      </p:grpSp>
      <p:grpSp>
        <p:nvGrpSpPr>
          <p:cNvPr id="494660" name="组合 494659"/>
          <p:cNvGrpSpPr/>
          <p:nvPr/>
        </p:nvGrpSpPr>
        <p:grpSpPr>
          <a:xfrm>
            <a:off x="4313238" y="4573588"/>
            <a:ext cx="3917950" cy="493712"/>
            <a:chOff x="2897" y="2881"/>
            <a:chExt cx="2468" cy="311"/>
          </a:xfrm>
        </p:grpSpPr>
        <p:sp>
          <p:nvSpPr>
            <p:cNvPr id="494661" name="矩形 494660"/>
            <p:cNvSpPr/>
            <p:nvPr/>
          </p:nvSpPr>
          <p:spPr>
            <a:xfrm>
              <a:off x="2897" y="2904"/>
              <a:ext cx="2468" cy="288"/>
            </a:xfrm>
            <a:prstGeom prst="rect">
              <a:avLst/>
            </a:prstGeom>
            <a:noFill/>
            <a:ln w="9525">
              <a:noFill/>
            </a:ln>
          </p:spPr>
          <p:txBody>
            <a:bodyPr wrap="none" anchor="t">
              <a:spAutoFit/>
            </a:bodyPr>
            <a:lstStyle/>
            <a:p>
              <a:r>
                <a:rPr lang="zh-CN" altLang="en-US" b="1" dirty="0">
                  <a:latin typeface="Times New Roman" panose="02020603050405020304" pitchFamily="18" charset="0"/>
                </a:rPr>
                <a:t>然后从      的末端画出       ，</a:t>
              </a:r>
            </a:p>
          </p:txBody>
        </p:sp>
        <p:graphicFrame>
          <p:nvGraphicFramePr>
            <p:cNvPr id="494662" name="对象 494661"/>
            <p:cNvGraphicFramePr/>
            <p:nvPr/>
          </p:nvGraphicFramePr>
          <p:xfrm>
            <a:off x="3548" y="2881"/>
            <a:ext cx="194" cy="311"/>
          </p:xfrm>
          <a:graphic>
            <a:graphicData uri="http://schemas.openxmlformats.org/presentationml/2006/ole">
              <mc:AlternateContent xmlns:mc="http://schemas.openxmlformats.org/markup-compatibility/2006">
                <mc:Choice xmlns:v="urn:schemas-microsoft-com:vml" Requires="v">
                  <p:oleObj spid="_x0000_s91394" r:id="rId35" imgW="190500" imgH="304800" progId="Equation.DSMT4">
                    <p:embed/>
                  </p:oleObj>
                </mc:Choice>
                <mc:Fallback>
                  <p:oleObj r:id="rId35" imgW="190500" imgH="304800" progId="Equation.DSMT4">
                    <p:embed/>
                    <p:pic>
                      <p:nvPicPr>
                        <p:cNvPr id="0" name="图片 3449"/>
                        <p:cNvPicPr/>
                        <p:nvPr/>
                      </p:nvPicPr>
                      <p:blipFill>
                        <a:blip r:embed="rId36"/>
                        <a:stretch>
                          <a:fillRect/>
                        </a:stretch>
                      </p:blipFill>
                      <p:spPr>
                        <a:xfrm>
                          <a:off x="3548" y="2881"/>
                          <a:ext cx="194" cy="311"/>
                        </a:xfrm>
                        <a:prstGeom prst="rect">
                          <a:avLst/>
                        </a:prstGeom>
                        <a:noFill/>
                        <a:ln w="38100">
                          <a:noFill/>
                          <a:miter/>
                        </a:ln>
                      </p:spPr>
                    </p:pic>
                  </p:oleObj>
                </mc:Fallback>
              </mc:AlternateContent>
            </a:graphicData>
          </a:graphic>
        </p:graphicFrame>
        <p:graphicFrame>
          <p:nvGraphicFramePr>
            <p:cNvPr id="494663" name="对象 494662"/>
            <p:cNvGraphicFramePr/>
            <p:nvPr/>
          </p:nvGraphicFramePr>
          <p:xfrm>
            <a:off x="4828" y="2881"/>
            <a:ext cx="195" cy="311"/>
          </p:xfrm>
          <a:graphic>
            <a:graphicData uri="http://schemas.openxmlformats.org/presentationml/2006/ole">
              <mc:AlternateContent xmlns:mc="http://schemas.openxmlformats.org/markup-compatibility/2006">
                <mc:Choice xmlns:v="urn:schemas-microsoft-com:vml" Requires="v">
                  <p:oleObj spid="_x0000_s91395" r:id="rId37" imgW="190500" imgH="304800" progId="Equation.DSMT4">
                    <p:embed/>
                  </p:oleObj>
                </mc:Choice>
                <mc:Fallback>
                  <p:oleObj r:id="rId37" imgW="190500" imgH="304800" progId="Equation.DSMT4">
                    <p:embed/>
                    <p:pic>
                      <p:nvPicPr>
                        <p:cNvPr id="0" name="图片 3465"/>
                        <p:cNvPicPr/>
                        <p:nvPr/>
                      </p:nvPicPr>
                      <p:blipFill>
                        <a:blip r:embed="rId38"/>
                        <a:stretch>
                          <a:fillRect/>
                        </a:stretch>
                      </p:blipFill>
                      <p:spPr>
                        <a:xfrm>
                          <a:off x="4828" y="2881"/>
                          <a:ext cx="195" cy="311"/>
                        </a:xfrm>
                        <a:prstGeom prst="rect">
                          <a:avLst/>
                        </a:prstGeom>
                        <a:noFill/>
                        <a:ln w="38100">
                          <a:noFill/>
                          <a:miter/>
                        </a:ln>
                      </p:spPr>
                    </p:pic>
                  </p:oleObj>
                </mc:Fallback>
              </mc:AlternateContent>
            </a:graphicData>
          </a:graphic>
        </p:graphicFrame>
      </p:grpSp>
      <p:grpSp>
        <p:nvGrpSpPr>
          <p:cNvPr id="494664" name="组合 494663"/>
          <p:cNvGrpSpPr/>
          <p:nvPr/>
        </p:nvGrpSpPr>
        <p:grpSpPr>
          <a:xfrm>
            <a:off x="4271963" y="5524500"/>
            <a:ext cx="4984750" cy="493713"/>
            <a:chOff x="2895" y="3480"/>
            <a:chExt cx="3140" cy="311"/>
          </a:xfrm>
        </p:grpSpPr>
        <p:sp>
          <p:nvSpPr>
            <p:cNvPr id="494665" name="矩形 494664"/>
            <p:cNvSpPr/>
            <p:nvPr/>
          </p:nvSpPr>
          <p:spPr>
            <a:xfrm>
              <a:off x="2895" y="3491"/>
              <a:ext cx="3140" cy="288"/>
            </a:xfrm>
            <a:prstGeom prst="rect">
              <a:avLst/>
            </a:prstGeom>
            <a:noFill/>
            <a:ln w="9525">
              <a:noFill/>
            </a:ln>
          </p:spPr>
          <p:txBody>
            <a:bodyPr wrap="none" anchor="t">
              <a:spAutoFit/>
            </a:bodyPr>
            <a:lstStyle/>
            <a:p>
              <a:r>
                <a:rPr lang="zh-CN" altLang="en-US" b="1" dirty="0">
                  <a:latin typeface="Times New Roman" panose="02020603050405020304" pitchFamily="18" charset="0"/>
                </a:rPr>
                <a:t>从原点至     的末端的相量即为      。</a:t>
              </a:r>
            </a:p>
          </p:txBody>
        </p:sp>
        <p:graphicFrame>
          <p:nvGraphicFramePr>
            <p:cNvPr id="494666" name="对象 494665"/>
            <p:cNvGraphicFramePr/>
            <p:nvPr/>
          </p:nvGraphicFramePr>
          <p:xfrm>
            <a:off x="5587" y="3480"/>
            <a:ext cx="129" cy="247"/>
          </p:xfrm>
          <a:graphic>
            <a:graphicData uri="http://schemas.openxmlformats.org/presentationml/2006/ole">
              <mc:AlternateContent xmlns:mc="http://schemas.openxmlformats.org/markup-compatibility/2006">
                <mc:Choice xmlns:v="urn:schemas-microsoft-com:vml" Requires="v">
                  <p:oleObj spid="_x0000_s91396" r:id="rId39" imgW="127000" imgH="240665" progId="Equation.DSMT4">
                    <p:embed/>
                  </p:oleObj>
                </mc:Choice>
                <mc:Fallback>
                  <p:oleObj r:id="rId39" imgW="127000" imgH="240665" progId="Equation.DSMT4">
                    <p:embed/>
                    <p:pic>
                      <p:nvPicPr>
                        <p:cNvPr id="0" name="图片 3460"/>
                        <p:cNvPicPr/>
                        <p:nvPr/>
                      </p:nvPicPr>
                      <p:blipFill>
                        <a:blip r:embed="rId40"/>
                        <a:stretch>
                          <a:fillRect/>
                        </a:stretch>
                      </p:blipFill>
                      <p:spPr>
                        <a:xfrm>
                          <a:off x="5587" y="3480"/>
                          <a:ext cx="129" cy="247"/>
                        </a:xfrm>
                        <a:prstGeom prst="rect">
                          <a:avLst/>
                        </a:prstGeom>
                        <a:noFill/>
                        <a:ln w="38100">
                          <a:noFill/>
                          <a:miter/>
                        </a:ln>
                      </p:spPr>
                    </p:pic>
                  </p:oleObj>
                </mc:Fallback>
              </mc:AlternateContent>
            </a:graphicData>
          </a:graphic>
        </p:graphicFrame>
        <p:graphicFrame>
          <p:nvGraphicFramePr>
            <p:cNvPr id="494667" name="对象 494666"/>
            <p:cNvGraphicFramePr/>
            <p:nvPr/>
          </p:nvGraphicFramePr>
          <p:xfrm>
            <a:off x="3725" y="3480"/>
            <a:ext cx="194" cy="311"/>
          </p:xfrm>
          <a:graphic>
            <a:graphicData uri="http://schemas.openxmlformats.org/presentationml/2006/ole">
              <mc:AlternateContent xmlns:mc="http://schemas.openxmlformats.org/markup-compatibility/2006">
                <mc:Choice xmlns:v="urn:schemas-microsoft-com:vml" Requires="v">
                  <p:oleObj spid="_x0000_s91397" r:id="rId41" imgW="190500" imgH="304800" progId="Equation.DSMT4">
                    <p:embed/>
                  </p:oleObj>
                </mc:Choice>
                <mc:Fallback>
                  <p:oleObj r:id="rId41" imgW="190500" imgH="304800" progId="Equation.DSMT4">
                    <p:embed/>
                    <p:pic>
                      <p:nvPicPr>
                        <p:cNvPr id="0" name="图片 3468"/>
                        <p:cNvPicPr/>
                        <p:nvPr/>
                      </p:nvPicPr>
                      <p:blipFill>
                        <a:blip r:embed="rId42"/>
                        <a:stretch>
                          <a:fillRect/>
                        </a:stretch>
                      </p:blipFill>
                      <p:spPr>
                        <a:xfrm>
                          <a:off x="3725" y="3480"/>
                          <a:ext cx="194" cy="311"/>
                        </a:xfrm>
                        <a:prstGeom prst="rect">
                          <a:avLst/>
                        </a:prstGeom>
                        <a:noFill/>
                        <a:ln w="38100">
                          <a:noFill/>
                          <a:miter/>
                        </a:ln>
                      </p:spPr>
                    </p:pic>
                  </p:oleObj>
                </mc:Fallback>
              </mc:AlternateContent>
            </a:graphicData>
          </a:graphic>
        </p:graphicFrame>
      </p:grpSp>
      <p:grpSp>
        <p:nvGrpSpPr>
          <p:cNvPr id="494668" name="组合 494667"/>
          <p:cNvGrpSpPr/>
          <p:nvPr/>
        </p:nvGrpSpPr>
        <p:grpSpPr>
          <a:xfrm>
            <a:off x="4310063" y="5059363"/>
            <a:ext cx="3155950" cy="519112"/>
            <a:chOff x="2895" y="3187"/>
            <a:chExt cx="1988" cy="327"/>
          </a:xfrm>
        </p:grpSpPr>
        <p:sp>
          <p:nvSpPr>
            <p:cNvPr id="494669" name="矩形 494668"/>
            <p:cNvSpPr/>
            <p:nvPr/>
          </p:nvSpPr>
          <p:spPr>
            <a:xfrm>
              <a:off x="2895" y="3191"/>
              <a:ext cx="1988" cy="288"/>
            </a:xfrm>
            <a:prstGeom prst="rect">
              <a:avLst/>
            </a:prstGeom>
            <a:noFill/>
            <a:ln w="9525">
              <a:noFill/>
            </a:ln>
          </p:spPr>
          <p:txBody>
            <a:bodyPr wrap="none" anchor="t">
              <a:spAutoFit/>
            </a:bodyPr>
            <a:lstStyle/>
            <a:p>
              <a:r>
                <a:rPr lang="zh-CN" altLang="en-US" b="1" dirty="0">
                  <a:latin typeface="Times New Roman" panose="02020603050405020304" pitchFamily="18" charset="0"/>
                </a:rPr>
                <a:t>再从     的末端画      。</a:t>
              </a:r>
            </a:p>
          </p:txBody>
        </p:sp>
        <p:graphicFrame>
          <p:nvGraphicFramePr>
            <p:cNvPr id="494670" name="对象 494669"/>
            <p:cNvGraphicFramePr/>
            <p:nvPr/>
          </p:nvGraphicFramePr>
          <p:xfrm>
            <a:off x="3376" y="3203"/>
            <a:ext cx="194" cy="311"/>
          </p:xfrm>
          <a:graphic>
            <a:graphicData uri="http://schemas.openxmlformats.org/presentationml/2006/ole">
              <mc:AlternateContent xmlns:mc="http://schemas.openxmlformats.org/markup-compatibility/2006">
                <mc:Choice xmlns:v="urn:schemas-microsoft-com:vml" Requires="v">
                  <p:oleObj spid="_x0000_s91398" r:id="rId43" imgW="190500" imgH="304800" progId="Equation.DSMT4">
                    <p:embed/>
                  </p:oleObj>
                </mc:Choice>
                <mc:Fallback>
                  <p:oleObj r:id="rId43" imgW="190500" imgH="304800" progId="Equation.DSMT4">
                    <p:embed/>
                    <p:pic>
                      <p:nvPicPr>
                        <p:cNvPr id="0" name="图片 3469"/>
                        <p:cNvPicPr/>
                        <p:nvPr/>
                      </p:nvPicPr>
                      <p:blipFill>
                        <a:blip r:embed="rId44"/>
                        <a:stretch>
                          <a:fillRect/>
                        </a:stretch>
                      </p:blipFill>
                      <p:spPr>
                        <a:xfrm>
                          <a:off x="3376" y="3203"/>
                          <a:ext cx="194" cy="311"/>
                        </a:xfrm>
                        <a:prstGeom prst="rect">
                          <a:avLst/>
                        </a:prstGeom>
                        <a:noFill/>
                        <a:ln w="38100">
                          <a:noFill/>
                          <a:miter/>
                        </a:ln>
                      </p:spPr>
                    </p:pic>
                  </p:oleObj>
                </mc:Fallback>
              </mc:AlternateContent>
            </a:graphicData>
          </a:graphic>
        </p:graphicFrame>
        <p:graphicFrame>
          <p:nvGraphicFramePr>
            <p:cNvPr id="494671" name="对象 494670"/>
            <p:cNvGraphicFramePr/>
            <p:nvPr/>
          </p:nvGraphicFramePr>
          <p:xfrm>
            <a:off x="4402" y="3187"/>
            <a:ext cx="194" cy="311"/>
          </p:xfrm>
          <a:graphic>
            <a:graphicData uri="http://schemas.openxmlformats.org/presentationml/2006/ole">
              <mc:AlternateContent xmlns:mc="http://schemas.openxmlformats.org/markup-compatibility/2006">
                <mc:Choice xmlns:v="urn:schemas-microsoft-com:vml" Requires="v">
                  <p:oleObj spid="_x0000_s91399" r:id="rId45" imgW="190500" imgH="304800" progId="Equation.DSMT4">
                    <p:embed/>
                  </p:oleObj>
                </mc:Choice>
                <mc:Fallback>
                  <p:oleObj r:id="rId45" imgW="190500" imgH="304800" progId="Equation.DSMT4">
                    <p:embed/>
                    <p:pic>
                      <p:nvPicPr>
                        <p:cNvPr id="0" name="图片 3466"/>
                        <p:cNvPicPr/>
                        <p:nvPr/>
                      </p:nvPicPr>
                      <p:blipFill>
                        <a:blip r:embed="rId46"/>
                        <a:stretch>
                          <a:fillRect/>
                        </a:stretch>
                      </p:blipFill>
                      <p:spPr>
                        <a:xfrm>
                          <a:off x="4402" y="3187"/>
                          <a:ext cx="194" cy="311"/>
                        </a:xfrm>
                        <a:prstGeom prst="rect">
                          <a:avLst/>
                        </a:prstGeom>
                        <a:noFill/>
                        <a:ln w="38100">
                          <a:noFill/>
                          <a:miter/>
                        </a:ln>
                      </p:spPr>
                    </p:pic>
                  </p:oleObj>
                </mc:Fallback>
              </mc:AlternateContent>
            </a:graphicData>
          </a:graphic>
        </p:graphicFrame>
      </p:grpSp>
      <p:grpSp>
        <p:nvGrpSpPr>
          <p:cNvPr id="494672" name="组合 494671"/>
          <p:cNvGrpSpPr/>
          <p:nvPr/>
        </p:nvGrpSpPr>
        <p:grpSpPr>
          <a:xfrm>
            <a:off x="6613525" y="4059238"/>
            <a:ext cx="1479550" cy="493712"/>
            <a:chOff x="4346" y="2557"/>
            <a:chExt cx="932" cy="311"/>
          </a:xfrm>
        </p:grpSpPr>
        <p:sp>
          <p:nvSpPr>
            <p:cNvPr id="494673" name="矩形 494672"/>
            <p:cNvSpPr/>
            <p:nvPr/>
          </p:nvSpPr>
          <p:spPr>
            <a:xfrm>
              <a:off x="4346" y="2569"/>
              <a:ext cx="932" cy="288"/>
            </a:xfrm>
            <a:prstGeom prst="rect">
              <a:avLst/>
            </a:prstGeom>
            <a:noFill/>
            <a:ln w="9525">
              <a:noFill/>
            </a:ln>
          </p:spPr>
          <p:txBody>
            <a:bodyPr wrap="none" anchor="t">
              <a:spAutoFit/>
            </a:bodyPr>
            <a:lstStyle/>
            <a:p>
              <a:r>
                <a:rPr lang="zh-CN" altLang="en-US" b="1" dirty="0">
                  <a:latin typeface="Times New Roman" panose="02020603050405020304" pitchFamily="18" charset="0"/>
                </a:rPr>
                <a:t>先画     ，</a:t>
              </a:r>
            </a:p>
          </p:txBody>
        </p:sp>
        <p:graphicFrame>
          <p:nvGraphicFramePr>
            <p:cNvPr id="494674" name="对象 494673"/>
            <p:cNvGraphicFramePr/>
            <p:nvPr/>
          </p:nvGraphicFramePr>
          <p:xfrm>
            <a:off x="4816" y="2557"/>
            <a:ext cx="194" cy="311"/>
          </p:xfrm>
          <a:graphic>
            <a:graphicData uri="http://schemas.openxmlformats.org/presentationml/2006/ole">
              <mc:AlternateContent xmlns:mc="http://schemas.openxmlformats.org/markup-compatibility/2006">
                <mc:Choice xmlns:v="urn:schemas-microsoft-com:vml" Requires="v">
                  <p:oleObj spid="_x0000_s91400" r:id="rId47" imgW="190500" imgH="304800" progId="Equation.DSMT4">
                    <p:embed/>
                  </p:oleObj>
                </mc:Choice>
                <mc:Fallback>
                  <p:oleObj r:id="rId47" imgW="190500" imgH="304800" progId="Equation.DSMT4">
                    <p:embed/>
                    <p:pic>
                      <p:nvPicPr>
                        <p:cNvPr id="0" name="图片 3464"/>
                        <p:cNvPicPr/>
                        <p:nvPr/>
                      </p:nvPicPr>
                      <p:blipFill>
                        <a:blip r:embed="rId48"/>
                        <a:stretch>
                          <a:fillRect/>
                        </a:stretch>
                      </p:blipFill>
                      <p:spPr>
                        <a:xfrm>
                          <a:off x="4816" y="2557"/>
                          <a:ext cx="194" cy="311"/>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4647"/>
                                        </p:tgtEl>
                                        <p:attrNameLst>
                                          <p:attrName>style.visibility</p:attrName>
                                        </p:attrNameLst>
                                      </p:cBhvr>
                                      <p:to>
                                        <p:strVal val="visible"/>
                                      </p:to>
                                    </p:set>
                                    <p:anim calcmode="lin" valueType="num">
                                      <p:cBhvr additive="base">
                                        <p:cTn id="7" dur="500" fill="hold"/>
                                        <p:tgtEl>
                                          <p:spTgt spid="494647"/>
                                        </p:tgtEl>
                                        <p:attrNameLst>
                                          <p:attrName>ppt_x</p:attrName>
                                        </p:attrNameLst>
                                      </p:cBhvr>
                                      <p:tavLst>
                                        <p:tav tm="0">
                                          <p:val>
                                            <p:strVal val="0-#ppt_w/2"/>
                                          </p:val>
                                        </p:tav>
                                        <p:tav tm="100000">
                                          <p:val>
                                            <p:strVal val="#ppt_x"/>
                                          </p:val>
                                        </p:tav>
                                      </p:tavLst>
                                    </p:anim>
                                    <p:anim calcmode="lin" valueType="num">
                                      <p:cBhvr additive="base">
                                        <p:cTn id="8" dur="500" fill="hold"/>
                                        <p:tgtEl>
                                          <p:spTgt spid="4946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94648"/>
                                        </p:tgtEl>
                                        <p:attrNameLst>
                                          <p:attrName>style.visibility</p:attrName>
                                        </p:attrNameLst>
                                      </p:cBhvr>
                                      <p:to>
                                        <p:strVal val="visible"/>
                                      </p:to>
                                    </p:set>
                                    <p:anim calcmode="lin" valueType="num">
                                      <p:cBhvr additive="base">
                                        <p:cTn id="13" dur="500" fill="hold"/>
                                        <p:tgtEl>
                                          <p:spTgt spid="494648"/>
                                        </p:tgtEl>
                                        <p:attrNameLst>
                                          <p:attrName>ppt_x</p:attrName>
                                        </p:attrNameLst>
                                      </p:cBhvr>
                                      <p:tavLst>
                                        <p:tav tm="0">
                                          <p:val>
                                            <p:strVal val="0-#ppt_w/2"/>
                                          </p:val>
                                        </p:tav>
                                        <p:tav tm="100000">
                                          <p:val>
                                            <p:strVal val="#ppt_x"/>
                                          </p:val>
                                        </p:tav>
                                      </p:tavLst>
                                    </p:anim>
                                    <p:anim calcmode="lin" valueType="num">
                                      <p:cBhvr additive="base">
                                        <p:cTn id="14" dur="500" fill="hold"/>
                                        <p:tgtEl>
                                          <p:spTgt spid="49464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494636"/>
                                        </p:tgtEl>
                                        <p:attrNameLst>
                                          <p:attrName>style.visibility</p:attrName>
                                        </p:attrNameLst>
                                      </p:cBhvr>
                                      <p:to>
                                        <p:strVal val="visible"/>
                                      </p:to>
                                    </p:set>
                                    <p:anim calcmode="lin" valueType="num">
                                      <p:cBhvr additive="base">
                                        <p:cTn id="18" dur="500" fill="hold"/>
                                        <p:tgtEl>
                                          <p:spTgt spid="494636"/>
                                        </p:tgtEl>
                                        <p:attrNameLst>
                                          <p:attrName>ppt_x</p:attrName>
                                        </p:attrNameLst>
                                      </p:cBhvr>
                                      <p:tavLst>
                                        <p:tav tm="0">
                                          <p:val>
                                            <p:strVal val="0-#ppt_w/2"/>
                                          </p:val>
                                        </p:tav>
                                        <p:tav tm="100000">
                                          <p:val>
                                            <p:strVal val="#ppt_x"/>
                                          </p:val>
                                        </p:tav>
                                      </p:tavLst>
                                    </p:anim>
                                    <p:anim calcmode="lin" valueType="num">
                                      <p:cBhvr additive="base">
                                        <p:cTn id="19" dur="500" fill="hold"/>
                                        <p:tgtEl>
                                          <p:spTgt spid="49463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94651"/>
                                        </p:tgtEl>
                                        <p:attrNameLst>
                                          <p:attrName>style.visibility</p:attrName>
                                        </p:attrNameLst>
                                      </p:cBhvr>
                                      <p:to>
                                        <p:strVal val="visible"/>
                                      </p:to>
                                    </p:set>
                                    <p:anim calcmode="lin" valueType="num">
                                      <p:cBhvr additive="base">
                                        <p:cTn id="24" dur="500" fill="hold"/>
                                        <p:tgtEl>
                                          <p:spTgt spid="494651"/>
                                        </p:tgtEl>
                                        <p:attrNameLst>
                                          <p:attrName>ppt_x</p:attrName>
                                        </p:attrNameLst>
                                      </p:cBhvr>
                                      <p:tavLst>
                                        <p:tav tm="0">
                                          <p:val>
                                            <p:strVal val="0-#ppt_w/2"/>
                                          </p:val>
                                        </p:tav>
                                        <p:tav tm="100000">
                                          <p:val>
                                            <p:strVal val="#ppt_x"/>
                                          </p:val>
                                        </p:tav>
                                      </p:tavLst>
                                    </p:anim>
                                    <p:anim calcmode="lin" valueType="num">
                                      <p:cBhvr additive="base">
                                        <p:cTn id="25" dur="500" fill="hold"/>
                                        <p:tgtEl>
                                          <p:spTgt spid="49465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94656"/>
                                        </p:tgtEl>
                                        <p:attrNameLst>
                                          <p:attrName>style.visibility</p:attrName>
                                        </p:attrNameLst>
                                      </p:cBhvr>
                                      <p:to>
                                        <p:strVal val="visible"/>
                                      </p:to>
                                    </p:set>
                                    <p:anim calcmode="lin" valueType="num">
                                      <p:cBhvr additive="base">
                                        <p:cTn id="30" dur="500" fill="hold"/>
                                        <p:tgtEl>
                                          <p:spTgt spid="494656"/>
                                        </p:tgtEl>
                                        <p:attrNameLst>
                                          <p:attrName>ppt_x</p:attrName>
                                        </p:attrNameLst>
                                      </p:cBhvr>
                                      <p:tavLst>
                                        <p:tav tm="0">
                                          <p:val>
                                            <p:strVal val="0-#ppt_w/2"/>
                                          </p:val>
                                        </p:tav>
                                        <p:tav tm="100000">
                                          <p:val>
                                            <p:strVal val="#ppt_x"/>
                                          </p:val>
                                        </p:tav>
                                      </p:tavLst>
                                    </p:anim>
                                    <p:anim calcmode="lin" valueType="num">
                                      <p:cBhvr additive="base">
                                        <p:cTn id="31" dur="500" fill="hold"/>
                                        <p:tgtEl>
                                          <p:spTgt spid="49465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494672"/>
                                        </p:tgtEl>
                                        <p:attrNameLst>
                                          <p:attrName>style.visibility</p:attrName>
                                        </p:attrNameLst>
                                      </p:cBhvr>
                                      <p:to>
                                        <p:strVal val="visible"/>
                                      </p:to>
                                    </p:set>
                                    <p:anim calcmode="lin" valueType="num">
                                      <p:cBhvr additive="base">
                                        <p:cTn id="36" dur="500" fill="hold"/>
                                        <p:tgtEl>
                                          <p:spTgt spid="494672"/>
                                        </p:tgtEl>
                                        <p:attrNameLst>
                                          <p:attrName>ppt_x</p:attrName>
                                        </p:attrNameLst>
                                      </p:cBhvr>
                                      <p:tavLst>
                                        <p:tav tm="0">
                                          <p:val>
                                            <p:strVal val="0-#ppt_w/2"/>
                                          </p:val>
                                        </p:tav>
                                        <p:tav tm="100000">
                                          <p:val>
                                            <p:strVal val="#ppt_x"/>
                                          </p:val>
                                        </p:tav>
                                      </p:tavLst>
                                    </p:anim>
                                    <p:anim calcmode="lin" valueType="num">
                                      <p:cBhvr additive="base">
                                        <p:cTn id="37" dur="500" fill="hold"/>
                                        <p:tgtEl>
                                          <p:spTgt spid="494672"/>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494630"/>
                                        </p:tgtEl>
                                        <p:attrNameLst>
                                          <p:attrName>style.visibility</p:attrName>
                                        </p:attrNameLst>
                                      </p:cBhvr>
                                      <p:to>
                                        <p:strVal val="visible"/>
                                      </p:to>
                                    </p:set>
                                    <p:anim calcmode="lin" valueType="num">
                                      <p:cBhvr additive="base">
                                        <p:cTn id="41" dur="500" fill="hold"/>
                                        <p:tgtEl>
                                          <p:spTgt spid="494630"/>
                                        </p:tgtEl>
                                        <p:attrNameLst>
                                          <p:attrName>ppt_x</p:attrName>
                                        </p:attrNameLst>
                                      </p:cBhvr>
                                      <p:tavLst>
                                        <p:tav tm="0">
                                          <p:val>
                                            <p:strVal val="0-#ppt_w/2"/>
                                          </p:val>
                                        </p:tav>
                                        <p:tav tm="100000">
                                          <p:val>
                                            <p:strVal val="#ppt_x"/>
                                          </p:val>
                                        </p:tav>
                                      </p:tavLst>
                                    </p:anim>
                                    <p:anim calcmode="lin" valueType="num">
                                      <p:cBhvr additive="base">
                                        <p:cTn id="42" dur="500" fill="hold"/>
                                        <p:tgtEl>
                                          <p:spTgt spid="49463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94660"/>
                                        </p:tgtEl>
                                        <p:attrNameLst>
                                          <p:attrName>style.visibility</p:attrName>
                                        </p:attrNameLst>
                                      </p:cBhvr>
                                      <p:to>
                                        <p:strVal val="visible"/>
                                      </p:to>
                                    </p:set>
                                    <p:anim calcmode="lin" valueType="num">
                                      <p:cBhvr additive="base">
                                        <p:cTn id="47" dur="500" fill="hold"/>
                                        <p:tgtEl>
                                          <p:spTgt spid="494660"/>
                                        </p:tgtEl>
                                        <p:attrNameLst>
                                          <p:attrName>ppt_x</p:attrName>
                                        </p:attrNameLst>
                                      </p:cBhvr>
                                      <p:tavLst>
                                        <p:tav tm="0">
                                          <p:val>
                                            <p:strVal val="0-#ppt_w/2"/>
                                          </p:val>
                                        </p:tav>
                                        <p:tav tm="100000">
                                          <p:val>
                                            <p:strVal val="#ppt_x"/>
                                          </p:val>
                                        </p:tav>
                                      </p:tavLst>
                                    </p:anim>
                                    <p:anim calcmode="lin" valueType="num">
                                      <p:cBhvr additive="base">
                                        <p:cTn id="48" dur="500" fill="hold"/>
                                        <p:tgtEl>
                                          <p:spTgt spid="494660"/>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 presetClass="entr" presetSubtype="8" fill="hold" nodeType="afterEffect">
                                  <p:stCondLst>
                                    <p:cond delay="0"/>
                                  </p:stCondLst>
                                  <p:childTnLst>
                                    <p:set>
                                      <p:cBhvr>
                                        <p:cTn id="51" dur="1" fill="hold">
                                          <p:stCondLst>
                                            <p:cond delay="0"/>
                                          </p:stCondLst>
                                        </p:cTn>
                                        <p:tgtEl>
                                          <p:spTgt spid="494594"/>
                                        </p:tgtEl>
                                        <p:attrNameLst>
                                          <p:attrName>style.visibility</p:attrName>
                                        </p:attrNameLst>
                                      </p:cBhvr>
                                      <p:to>
                                        <p:strVal val="visible"/>
                                      </p:to>
                                    </p:set>
                                    <p:anim calcmode="lin" valueType="num">
                                      <p:cBhvr additive="base">
                                        <p:cTn id="52" dur="500" fill="hold"/>
                                        <p:tgtEl>
                                          <p:spTgt spid="494594"/>
                                        </p:tgtEl>
                                        <p:attrNameLst>
                                          <p:attrName>ppt_x</p:attrName>
                                        </p:attrNameLst>
                                      </p:cBhvr>
                                      <p:tavLst>
                                        <p:tav tm="0">
                                          <p:val>
                                            <p:strVal val="0-#ppt_w/2"/>
                                          </p:val>
                                        </p:tav>
                                        <p:tav tm="100000">
                                          <p:val>
                                            <p:strVal val="#ppt_x"/>
                                          </p:val>
                                        </p:tav>
                                      </p:tavLst>
                                    </p:anim>
                                    <p:anim calcmode="lin" valueType="num">
                                      <p:cBhvr additive="base">
                                        <p:cTn id="53" dur="500" fill="hold"/>
                                        <p:tgtEl>
                                          <p:spTgt spid="494594"/>
                                        </p:tgtEl>
                                        <p:attrNameLst>
                                          <p:attrName>ppt_y</p:attrName>
                                        </p:attrNameLst>
                                      </p:cBhvr>
                                      <p:tavLst>
                                        <p:tav tm="0">
                                          <p:val>
                                            <p:strVal val="#ppt_y"/>
                                          </p:val>
                                        </p:tav>
                                        <p:tav tm="100000">
                                          <p:val>
                                            <p:strVal val="#ppt_y"/>
                                          </p:val>
                                        </p:tav>
                                      </p:tavLst>
                                    </p:anim>
                                  </p:childTnLst>
                                </p:cTn>
                              </p:par>
                            </p:childTnLst>
                          </p:cTn>
                        </p:par>
                        <p:par>
                          <p:cTn id="54" fill="hold">
                            <p:stCondLst>
                              <p:cond delay="1000"/>
                            </p:stCondLst>
                            <p:childTnLst>
                              <p:par>
                                <p:cTn id="55" presetID="2" presetClass="entr" presetSubtype="8" fill="hold" nodeType="afterEffect">
                                  <p:stCondLst>
                                    <p:cond delay="0"/>
                                  </p:stCondLst>
                                  <p:childTnLst>
                                    <p:set>
                                      <p:cBhvr>
                                        <p:cTn id="56" dur="1" fill="hold">
                                          <p:stCondLst>
                                            <p:cond delay="0"/>
                                          </p:stCondLst>
                                        </p:cTn>
                                        <p:tgtEl>
                                          <p:spTgt spid="494642"/>
                                        </p:tgtEl>
                                        <p:attrNameLst>
                                          <p:attrName>style.visibility</p:attrName>
                                        </p:attrNameLst>
                                      </p:cBhvr>
                                      <p:to>
                                        <p:strVal val="visible"/>
                                      </p:to>
                                    </p:set>
                                    <p:anim calcmode="lin" valueType="num">
                                      <p:cBhvr additive="base">
                                        <p:cTn id="57" dur="500" fill="hold"/>
                                        <p:tgtEl>
                                          <p:spTgt spid="494642"/>
                                        </p:tgtEl>
                                        <p:attrNameLst>
                                          <p:attrName>ppt_x</p:attrName>
                                        </p:attrNameLst>
                                      </p:cBhvr>
                                      <p:tavLst>
                                        <p:tav tm="0">
                                          <p:val>
                                            <p:strVal val="0-#ppt_w/2"/>
                                          </p:val>
                                        </p:tav>
                                        <p:tav tm="100000">
                                          <p:val>
                                            <p:strVal val="#ppt_x"/>
                                          </p:val>
                                        </p:tav>
                                      </p:tavLst>
                                    </p:anim>
                                    <p:anim calcmode="lin" valueType="num">
                                      <p:cBhvr additive="base">
                                        <p:cTn id="58" dur="500" fill="hold"/>
                                        <p:tgtEl>
                                          <p:spTgt spid="49464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494668"/>
                                        </p:tgtEl>
                                        <p:attrNameLst>
                                          <p:attrName>style.visibility</p:attrName>
                                        </p:attrNameLst>
                                      </p:cBhvr>
                                      <p:to>
                                        <p:strVal val="visible"/>
                                      </p:to>
                                    </p:set>
                                    <p:anim calcmode="lin" valueType="num">
                                      <p:cBhvr additive="base">
                                        <p:cTn id="63" dur="500" fill="hold"/>
                                        <p:tgtEl>
                                          <p:spTgt spid="494668"/>
                                        </p:tgtEl>
                                        <p:attrNameLst>
                                          <p:attrName>ppt_x</p:attrName>
                                        </p:attrNameLst>
                                      </p:cBhvr>
                                      <p:tavLst>
                                        <p:tav tm="0">
                                          <p:val>
                                            <p:strVal val="0-#ppt_w/2"/>
                                          </p:val>
                                        </p:tav>
                                        <p:tav tm="100000">
                                          <p:val>
                                            <p:strVal val="#ppt_x"/>
                                          </p:val>
                                        </p:tav>
                                      </p:tavLst>
                                    </p:anim>
                                    <p:anim calcmode="lin" valueType="num">
                                      <p:cBhvr additive="base">
                                        <p:cTn id="64" dur="500" fill="hold"/>
                                        <p:tgtEl>
                                          <p:spTgt spid="494668"/>
                                        </p:tgtEl>
                                        <p:attrNameLst>
                                          <p:attrName>ppt_y</p:attrName>
                                        </p:attrNameLst>
                                      </p:cBhvr>
                                      <p:tavLst>
                                        <p:tav tm="0">
                                          <p:val>
                                            <p:strVal val="#ppt_y"/>
                                          </p:val>
                                        </p:tav>
                                        <p:tav tm="100000">
                                          <p:val>
                                            <p:strVal val="#ppt_y"/>
                                          </p:val>
                                        </p:tav>
                                      </p:tavLst>
                                    </p:anim>
                                  </p:childTnLst>
                                </p:cTn>
                              </p:par>
                            </p:childTnLst>
                          </p:cTn>
                        </p:par>
                        <p:par>
                          <p:cTn id="65" fill="hold">
                            <p:stCondLst>
                              <p:cond delay="500"/>
                            </p:stCondLst>
                            <p:childTnLst>
                              <p:par>
                                <p:cTn id="66" presetID="2" presetClass="entr" presetSubtype="8" fill="hold" nodeType="afterEffect">
                                  <p:stCondLst>
                                    <p:cond delay="0"/>
                                  </p:stCondLst>
                                  <p:childTnLst>
                                    <p:set>
                                      <p:cBhvr>
                                        <p:cTn id="67" dur="1" fill="hold">
                                          <p:stCondLst>
                                            <p:cond delay="0"/>
                                          </p:stCondLst>
                                        </p:cTn>
                                        <p:tgtEl>
                                          <p:spTgt spid="494633"/>
                                        </p:tgtEl>
                                        <p:attrNameLst>
                                          <p:attrName>style.visibility</p:attrName>
                                        </p:attrNameLst>
                                      </p:cBhvr>
                                      <p:to>
                                        <p:strVal val="visible"/>
                                      </p:to>
                                    </p:set>
                                    <p:anim calcmode="lin" valueType="num">
                                      <p:cBhvr additive="base">
                                        <p:cTn id="68" dur="500" fill="hold"/>
                                        <p:tgtEl>
                                          <p:spTgt spid="494633"/>
                                        </p:tgtEl>
                                        <p:attrNameLst>
                                          <p:attrName>ppt_x</p:attrName>
                                        </p:attrNameLst>
                                      </p:cBhvr>
                                      <p:tavLst>
                                        <p:tav tm="0">
                                          <p:val>
                                            <p:strVal val="0-#ppt_w/2"/>
                                          </p:val>
                                        </p:tav>
                                        <p:tav tm="100000">
                                          <p:val>
                                            <p:strVal val="#ppt_x"/>
                                          </p:val>
                                        </p:tav>
                                      </p:tavLst>
                                    </p:anim>
                                    <p:anim calcmode="lin" valueType="num">
                                      <p:cBhvr additive="base">
                                        <p:cTn id="69" dur="500" fill="hold"/>
                                        <p:tgtEl>
                                          <p:spTgt spid="494633"/>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494664"/>
                                        </p:tgtEl>
                                        <p:attrNameLst>
                                          <p:attrName>style.visibility</p:attrName>
                                        </p:attrNameLst>
                                      </p:cBhvr>
                                      <p:to>
                                        <p:strVal val="visible"/>
                                      </p:to>
                                    </p:set>
                                    <p:anim calcmode="lin" valueType="num">
                                      <p:cBhvr additive="base">
                                        <p:cTn id="74" dur="500" fill="hold"/>
                                        <p:tgtEl>
                                          <p:spTgt spid="494664"/>
                                        </p:tgtEl>
                                        <p:attrNameLst>
                                          <p:attrName>ppt_x</p:attrName>
                                        </p:attrNameLst>
                                      </p:cBhvr>
                                      <p:tavLst>
                                        <p:tav tm="0">
                                          <p:val>
                                            <p:strVal val="0-#ppt_w/2"/>
                                          </p:val>
                                        </p:tav>
                                        <p:tav tm="100000">
                                          <p:val>
                                            <p:strVal val="#ppt_x"/>
                                          </p:val>
                                        </p:tav>
                                      </p:tavLst>
                                    </p:anim>
                                    <p:anim calcmode="lin" valueType="num">
                                      <p:cBhvr additive="base">
                                        <p:cTn id="75" dur="500" fill="hold"/>
                                        <p:tgtEl>
                                          <p:spTgt spid="494664"/>
                                        </p:tgtEl>
                                        <p:attrNameLst>
                                          <p:attrName>ppt_y</p:attrName>
                                        </p:attrNameLst>
                                      </p:cBhvr>
                                      <p:tavLst>
                                        <p:tav tm="0">
                                          <p:val>
                                            <p:strVal val="#ppt_y"/>
                                          </p:val>
                                        </p:tav>
                                        <p:tav tm="100000">
                                          <p:val>
                                            <p:strVal val="#ppt_y"/>
                                          </p:val>
                                        </p:tav>
                                      </p:tavLst>
                                    </p:anim>
                                  </p:childTnLst>
                                </p:cTn>
                              </p:par>
                            </p:childTnLst>
                          </p:cTn>
                        </p:par>
                        <p:par>
                          <p:cTn id="76" fill="hold">
                            <p:stCondLst>
                              <p:cond delay="500"/>
                            </p:stCondLst>
                            <p:childTnLst>
                              <p:par>
                                <p:cTn id="77" presetID="2" presetClass="entr" presetSubtype="8" fill="hold" nodeType="afterEffect">
                                  <p:stCondLst>
                                    <p:cond delay="0"/>
                                  </p:stCondLst>
                                  <p:childTnLst>
                                    <p:set>
                                      <p:cBhvr>
                                        <p:cTn id="78" dur="1" fill="hold">
                                          <p:stCondLst>
                                            <p:cond delay="0"/>
                                          </p:stCondLst>
                                        </p:cTn>
                                        <p:tgtEl>
                                          <p:spTgt spid="494639"/>
                                        </p:tgtEl>
                                        <p:attrNameLst>
                                          <p:attrName>style.visibility</p:attrName>
                                        </p:attrNameLst>
                                      </p:cBhvr>
                                      <p:to>
                                        <p:strVal val="visible"/>
                                      </p:to>
                                    </p:set>
                                    <p:anim calcmode="lin" valueType="num">
                                      <p:cBhvr additive="base">
                                        <p:cTn id="79" dur="500" fill="hold"/>
                                        <p:tgtEl>
                                          <p:spTgt spid="494639"/>
                                        </p:tgtEl>
                                        <p:attrNameLst>
                                          <p:attrName>ppt_x</p:attrName>
                                        </p:attrNameLst>
                                      </p:cBhvr>
                                      <p:tavLst>
                                        <p:tav tm="0">
                                          <p:val>
                                            <p:strVal val="0-#ppt_w/2"/>
                                          </p:val>
                                        </p:tav>
                                        <p:tav tm="100000">
                                          <p:val>
                                            <p:strVal val="#ppt_x"/>
                                          </p:val>
                                        </p:tav>
                                      </p:tavLst>
                                    </p:anim>
                                    <p:anim calcmode="lin" valueType="num">
                                      <p:cBhvr additive="base">
                                        <p:cTn id="80" dur="500" fill="hold"/>
                                        <p:tgtEl>
                                          <p:spTgt spid="494639"/>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ID="2" presetClass="entr" presetSubtype="8" fill="hold" nodeType="afterEffect">
                                  <p:stCondLst>
                                    <p:cond delay="0"/>
                                  </p:stCondLst>
                                  <p:childTnLst>
                                    <p:set>
                                      <p:cBhvr>
                                        <p:cTn id="83" dur="1" fill="hold">
                                          <p:stCondLst>
                                            <p:cond delay="0"/>
                                          </p:stCondLst>
                                        </p:cTn>
                                        <p:tgtEl>
                                          <p:spTgt spid="494644"/>
                                        </p:tgtEl>
                                        <p:attrNameLst>
                                          <p:attrName>style.visibility</p:attrName>
                                        </p:attrNameLst>
                                      </p:cBhvr>
                                      <p:to>
                                        <p:strVal val="visible"/>
                                      </p:to>
                                    </p:set>
                                    <p:anim calcmode="lin" valueType="num">
                                      <p:cBhvr additive="base">
                                        <p:cTn id="84" dur="500" fill="hold"/>
                                        <p:tgtEl>
                                          <p:spTgt spid="494644"/>
                                        </p:tgtEl>
                                        <p:attrNameLst>
                                          <p:attrName>ppt_x</p:attrName>
                                        </p:attrNameLst>
                                      </p:cBhvr>
                                      <p:tavLst>
                                        <p:tav tm="0">
                                          <p:val>
                                            <p:strVal val="0-#ppt_w/2"/>
                                          </p:val>
                                        </p:tav>
                                        <p:tav tm="100000">
                                          <p:val>
                                            <p:strVal val="#ppt_x"/>
                                          </p:val>
                                        </p:tav>
                                      </p:tavLst>
                                    </p:anim>
                                    <p:anim calcmode="lin" valueType="num">
                                      <p:cBhvr additive="base">
                                        <p:cTn id="85" dur="500" fill="hold"/>
                                        <p:tgtEl>
                                          <p:spTgt spid="494644"/>
                                        </p:tgtEl>
                                        <p:attrNameLst>
                                          <p:attrName>ppt_y</p:attrName>
                                        </p:attrNameLst>
                                      </p:cBhvr>
                                      <p:tavLst>
                                        <p:tav tm="0">
                                          <p:val>
                                            <p:strVal val="#ppt_y"/>
                                          </p:val>
                                        </p:tav>
                                        <p:tav tm="100000">
                                          <p:val>
                                            <p:strVal val="#ppt_y"/>
                                          </p:val>
                                        </p:tav>
                                      </p:tavLst>
                                    </p:anim>
                                  </p:childTnLst>
                                </p:cTn>
                              </p:par>
                            </p:childTnLst>
                          </p:cTn>
                        </p:par>
                        <p:par>
                          <p:cTn id="86" fill="hold">
                            <p:stCondLst>
                              <p:cond delay="1500"/>
                            </p:stCondLst>
                            <p:childTnLst>
                              <p:par>
                                <p:cTn id="87" presetID="2" presetClass="entr" presetSubtype="8" fill="hold" grpId="0" nodeType="afterEffect">
                                  <p:stCondLst>
                                    <p:cond delay="0"/>
                                  </p:stCondLst>
                                  <p:childTnLst>
                                    <p:set>
                                      <p:cBhvr>
                                        <p:cTn id="88" dur="1" fill="hold">
                                          <p:stCondLst>
                                            <p:cond delay="0"/>
                                          </p:stCondLst>
                                        </p:cTn>
                                        <p:tgtEl>
                                          <p:spTgt spid="494643"/>
                                        </p:tgtEl>
                                        <p:attrNameLst>
                                          <p:attrName>style.visibility</p:attrName>
                                        </p:attrNameLst>
                                      </p:cBhvr>
                                      <p:to>
                                        <p:strVal val="visible"/>
                                      </p:to>
                                    </p:set>
                                    <p:anim calcmode="lin" valueType="num">
                                      <p:cBhvr additive="base">
                                        <p:cTn id="89" dur="500" fill="hold"/>
                                        <p:tgtEl>
                                          <p:spTgt spid="494643"/>
                                        </p:tgtEl>
                                        <p:attrNameLst>
                                          <p:attrName>ppt_x</p:attrName>
                                        </p:attrNameLst>
                                      </p:cBhvr>
                                      <p:tavLst>
                                        <p:tav tm="0">
                                          <p:val>
                                            <p:strVal val="0-#ppt_w/2"/>
                                          </p:val>
                                        </p:tav>
                                        <p:tav tm="100000">
                                          <p:val>
                                            <p:strVal val="#ppt_x"/>
                                          </p:val>
                                        </p:tav>
                                      </p:tavLst>
                                    </p:anim>
                                    <p:anim calcmode="lin" valueType="num">
                                      <p:cBhvr additive="base">
                                        <p:cTn id="90" dur="500" fill="hold"/>
                                        <p:tgtEl>
                                          <p:spTgt spid="494643"/>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nodeType="clickEffect">
                                  <p:stCondLst>
                                    <p:cond delay="0"/>
                                  </p:stCondLst>
                                  <p:childTnLst>
                                    <p:set>
                                      <p:cBhvr>
                                        <p:cTn id="94" dur="1" fill="hold">
                                          <p:stCondLst>
                                            <p:cond delay="0"/>
                                          </p:stCondLst>
                                        </p:cTn>
                                        <p:tgtEl>
                                          <p:spTgt spid="494657"/>
                                        </p:tgtEl>
                                        <p:attrNameLst>
                                          <p:attrName>style.visibility</p:attrName>
                                        </p:attrNameLst>
                                      </p:cBhvr>
                                      <p:to>
                                        <p:strVal val="visible"/>
                                      </p:to>
                                    </p:set>
                                    <p:anim calcmode="lin" valueType="num">
                                      <p:cBhvr additive="base">
                                        <p:cTn id="95" dur="500" fill="hold"/>
                                        <p:tgtEl>
                                          <p:spTgt spid="494657"/>
                                        </p:tgtEl>
                                        <p:attrNameLst>
                                          <p:attrName>ppt_x</p:attrName>
                                        </p:attrNameLst>
                                      </p:cBhvr>
                                      <p:tavLst>
                                        <p:tav tm="0">
                                          <p:val>
                                            <p:strVal val="0-#ppt_w/2"/>
                                          </p:val>
                                        </p:tav>
                                        <p:tav tm="100000">
                                          <p:val>
                                            <p:strVal val="#ppt_x"/>
                                          </p:val>
                                        </p:tav>
                                      </p:tavLst>
                                    </p:anim>
                                    <p:anim calcmode="lin" valueType="num">
                                      <p:cBhvr additive="base">
                                        <p:cTn id="96" dur="500" fill="hold"/>
                                        <p:tgtEl>
                                          <p:spTgt spid="494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43" grpId="0"/>
      <p:bldP spid="494647" grpId="0"/>
      <p:bldP spid="49465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5618" name="组合 495617"/>
          <p:cNvGrpSpPr/>
          <p:nvPr/>
        </p:nvGrpSpPr>
        <p:grpSpPr>
          <a:xfrm>
            <a:off x="220663" y="709613"/>
            <a:ext cx="3398837" cy="2057400"/>
            <a:chOff x="2759" y="432"/>
            <a:chExt cx="2141" cy="1296"/>
          </a:xfrm>
        </p:grpSpPr>
        <p:sp>
          <p:nvSpPr>
            <p:cNvPr id="495619" name="文本框 495618"/>
            <p:cNvSpPr txBox="1"/>
            <p:nvPr/>
          </p:nvSpPr>
          <p:spPr>
            <a:xfrm>
              <a:off x="3264" y="432"/>
              <a:ext cx="477" cy="288"/>
            </a:xfrm>
            <a:prstGeom prst="rect">
              <a:avLst/>
            </a:prstGeom>
            <a:noFill/>
            <a:ln w="9525">
              <a:noFill/>
            </a:ln>
          </p:spPr>
          <p:txBody>
            <a:bodyPr wrap="none" anchor="t">
              <a:spAutoFit/>
            </a:bodyPr>
            <a:lstStyle/>
            <a:p>
              <a:pPr eaLnBrk="1" hangingPunct="1">
                <a:spcBef>
                  <a:spcPct val="0"/>
                </a:spcBef>
              </a:pPr>
              <a:r>
                <a:rPr lang="en-US" altLang="zh-CN" b="1" err="1">
                  <a:latin typeface="Times New Roman" panose="02020603050405020304" pitchFamily="18" charset="0"/>
                </a:rPr>
                <a:t>j</a:t>
              </a:r>
              <a:r>
                <a:rPr lang="en-US" altLang="zh-CN" b="1" i="1" err="1">
                  <a:latin typeface="Symbol" panose="05050102010706020507" pitchFamily="18" charset="2"/>
                </a:rPr>
                <a:t>w</a:t>
              </a:r>
              <a:r>
                <a:rPr lang="en-US" altLang="zh-CN" b="1" i="1">
                  <a:latin typeface="Symbol" panose="05050102010706020507" pitchFamily="18" charset="2"/>
                </a:rPr>
                <a:t> </a:t>
              </a:r>
              <a:r>
                <a:rPr lang="en-US" altLang="zh-CN" b="1" i="1">
                  <a:latin typeface="Times New Roman" panose="02020603050405020304" pitchFamily="18" charset="0"/>
                </a:rPr>
                <a:t>L</a:t>
              </a:r>
            </a:p>
          </p:txBody>
        </p:sp>
        <p:sp>
          <p:nvSpPr>
            <p:cNvPr id="495620" name="文本框 495619"/>
            <p:cNvSpPr txBox="1"/>
            <p:nvPr/>
          </p:nvSpPr>
          <p:spPr>
            <a:xfrm>
              <a:off x="3888" y="1152"/>
              <a:ext cx="637" cy="288"/>
            </a:xfrm>
            <a:prstGeom prst="rect">
              <a:avLst/>
            </a:prstGeom>
            <a:noFill/>
            <a:ln w="9525">
              <a:noFill/>
            </a:ln>
          </p:spPr>
          <p:txBody>
            <a:bodyPr wrap="none" anchor="t">
              <a:spAutoFit/>
            </a:bodyPr>
            <a:lstStyle/>
            <a:p>
              <a:pPr eaLnBrk="1" hangingPunct="1">
                <a:spcBef>
                  <a:spcPct val="0"/>
                </a:spcBef>
              </a:pPr>
              <a:r>
                <a:rPr lang="en-US" altLang="zh-CN" b="1">
                  <a:latin typeface="Times New Roman" panose="02020603050405020304" pitchFamily="18" charset="0"/>
                </a:rPr>
                <a:t>1</a:t>
              </a:r>
              <a:r>
                <a:rPr lang="en-US" altLang="zh-CN" b="1" i="1">
                  <a:latin typeface="Times New Roman" panose="02020603050405020304" pitchFamily="18" charset="0"/>
                </a:rPr>
                <a:t>/</a:t>
              </a:r>
              <a:r>
                <a:rPr lang="en-US" altLang="zh-CN" b="1">
                  <a:latin typeface="Times New Roman" panose="02020603050405020304" pitchFamily="18" charset="0"/>
                </a:rPr>
                <a:t>j</a:t>
              </a:r>
              <a:r>
                <a:rPr lang="en-US" altLang="zh-CN" b="1" i="1">
                  <a:latin typeface="Symbol" panose="05050102010706020507" pitchFamily="18" charset="2"/>
                </a:rPr>
                <a:t>w </a:t>
              </a:r>
              <a:r>
                <a:rPr lang="en-US" altLang="zh-CN" b="1" i="1">
                  <a:latin typeface="Times New Roman" panose="02020603050405020304" pitchFamily="18" charset="0"/>
                </a:rPr>
                <a:t>C</a:t>
              </a:r>
            </a:p>
          </p:txBody>
        </p:sp>
        <p:graphicFrame>
          <p:nvGraphicFramePr>
            <p:cNvPr id="495621" name="对象 495620"/>
            <p:cNvGraphicFramePr/>
            <p:nvPr/>
          </p:nvGraphicFramePr>
          <p:xfrm>
            <a:off x="2759" y="1152"/>
            <a:ext cx="212" cy="267"/>
          </p:xfrm>
          <a:graphic>
            <a:graphicData uri="http://schemas.openxmlformats.org/presentationml/2006/ole">
              <mc:AlternateContent xmlns:mc="http://schemas.openxmlformats.org/markup-compatibility/2006">
                <mc:Choice xmlns:v="urn:schemas-microsoft-com:vml" Requires="v">
                  <p:oleObj spid="_x0000_s52830" r:id="rId3" imgW="215900" imgH="241300" progId="Equation.3">
                    <p:embed/>
                  </p:oleObj>
                </mc:Choice>
                <mc:Fallback>
                  <p:oleObj r:id="rId3" imgW="215900" imgH="241300" progId="Equation.3">
                    <p:embed/>
                    <p:pic>
                      <p:nvPicPr>
                        <p:cNvPr id="0" name="图片 3461"/>
                        <p:cNvPicPr/>
                        <p:nvPr/>
                      </p:nvPicPr>
                      <p:blipFill>
                        <a:blip r:embed="rId4"/>
                        <a:stretch>
                          <a:fillRect/>
                        </a:stretch>
                      </p:blipFill>
                      <p:spPr>
                        <a:xfrm>
                          <a:off x="2759" y="1152"/>
                          <a:ext cx="212" cy="267"/>
                        </a:xfrm>
                        <a:prstGeom prst="rect">
                          <a:avLst/>
                        </a:prstGeom>
                        <a:noFill/>
                        <a:ln w="38100">
                          <a:noFill/>
                          <a:miter/>
                        </a:ln>
                      </p:spPr>
                    </p:pic>
                  </p:oleObj>
                </mc:Fallback>
              </mc:AlternateContent>
            </a:graphicData>
          </a:graphic>
        </p:graphicFrame>
        <p:graphicFrame>
          <p:nvGraphicFramePr>
            <p:cNvPr id="495622" name="对象 495621"/>
            <p:cNvGraphicFramePr/>
            <p:nvPr/>
          </p:nvGraphicFramePr>
          <p:xfrm>
            <a:off x="3360" y="912"/>
            <a:ext cx="234" cy="281"/>
          </p:xfrm>
          <a:graphic>
            <a:graphicData uri="http://schemas.openxmlformats.org/presentationml/2006/ole">
              <mc:AlternateContent xmlns:mc="http://schemas.openxmlformats.org/markup-compatibility/2006">
                <mc:Choice xmlns:v="urn:schemas-microsoft-com:vml" Requires="v">
                  <p:oleObj spid="_x0000_s52831" r:id="rId5" imgW="190500" imgH="228600" progId="Equation.3">
                    <p:embed/>
                  </p:oleObj>
                </mc:Choice>
                <mc:Fallback>
                  <p:oleObj r:id="rId5" imgW="190500" imgH="228600" progId="Equation.3">
                    <p:embed/>
                    <p:pic>
                      <p:nvPicPr>
                        <p:cNvPr id="0" name="图片 3467"/>
                        <p:cNvPicPr/>
                        <p:nvPr/>
                      </p:nvPicPr>
                      <p:blipFill>
                        <a:blip r:embed="rId6"/>
                        <a:stretch>
                          <a:fillRect/>
                        </a:stretch>
                      </p:blipFill>
                      <p:spPr>
                        <a:xfrm>
                          <a:off x="3360" y="912"/>
                          <a:ext cx="234" cy="281"/>
                        </a:xfrm>
                        <a:prstGeom prst="rect">
                          <a:avLst/>
                        </a:prstGeom>
                        <a:noFill/>
                        <a:ln w="38100">
                          <a:noFill/>
                          <a:miter/>
                        </a:ln>
                      </p:spPr>
                    </p:pic>
                  </p:oleObj>
                </mc:Fallback>
              </mc:AlternateContent>
            </a:graphicData>
          </a:graphic>
        </p:graphicFrame>
        <p:graphicFrame>
          <p:nvGraphicFramePr>
            <p:cNvPr id="495623" name="对象 495622"/>
            <p:cNvGraphicFramePr/>
            <p:nvPr/>
          </p:nvGraphicFramePr>
          <p:xfrm>
            <a:off x="3926" y="960"/>
            <a:ext cx="202" cy="240"/>
          </p:xfrm>
          <a:graphic>
            <a:graphicData uri="http://schemas.openxmlformats.org/presentationml/2006/ole">
              <mc:AlternateContent xmlns:mc="http://schemas.openxmlformats.org/markup-compatibility/2006">
                <mc:Choice xmlns:v="urn:schemas-microsoft-com:vml" Requires="v">
                  <p:oleObj spid="_x0000_s52832" r:id="rId7" imgW="203200" imgH="241300" progId="Equation.3">
                    <p:embed/>
                  </p:oleObj>
                </mc:Choice>
                <mc:Fallback>
                  <p:oleObj r:id="rId7" imgW="203200" imgH="241300" progId="Equation.3">
                    <p:embed/>
                    <p:pic>
                      <p:nvPicPr>
                        <p:cNvPr id="0" name="图片 3463"/>
                        <p:cNvPicPr/>
                        <p:nvPr/>
                      </p:nvPicPr>
                      <p:blipFill>
                        <a:blip r:embed="rId8"/>
                        <a:stretch>
                          <a:fillRect/>
                        </a:stretch>
                      </p:blipFill>
                      <p:spPr>
                        <a:xfrm>
                          <a:off x="3926" y="960"/>
                          <a:ext cx="202" cy="240"/>
                        </a:xfrm>
                        <a:prstGeom prst="rect">
                          <a:avLst/>
                        </a:prstGeom>
                        <a:noFill/>
                        <a:ln w="38100">
                          <a:noFill/>
                          <a:miter/>
                        </a:ln>
                      </p:spPr>
                    </p:pic>
                  </p:oleObj>
                </mc:Fallback>
              </mc:AlternateContent>
            </a:graphicData>
          </a:graphic>
        </p:graphicFrame>
        <p:graphicFrame>
          <p:nvGraphicFramePr>
            <p:cNvPr id="495624" name="对象 495623"/>
            <p:cNvGraphicFramePr/>
            <p:nvPr/>
          </p:nvGraphicFramePr>
          <p:xfrm>
            <a:off x="4368" y="432"/>
            <a:ext cx="248" cy="281"/>
          </p:xfrm>
          <a:graphic>
            <a:graphicData uri="http://schemas.openxmlformats.org/presentationml/2006/ole">
              <mc:AlternateContent xmlns:mc="http://schemas.openxmlformats.org/markup-compatibility/2006">
                <mc:Choice xmlns:v="urn:schemas-microsoft-com:vml" Requires="v">
                  <p:oleObj spid="_x0000_s52833" r:id="rId9" imgW="203200" imgH="228600" progId="Equation.3">
                    <p:embed/>
                  </p:oleObj>
                </mc:Choice>
                <mc:Fallback>
                  <p:oleObj r:id="rId9" imgW="203200" imgH="228600" progId="Equation.3">
                    <p:embed/>
                    <p:pic>
                      <p:nvPicPr>
                        <p:cNvPr id="0" name="图片 3462"/>
                        <p:cNvPicPr/>
                        <p:nvPr/>
                      </p:nvPicPr>
                      <p:blipFill>
                        <a:blip r:embed="rId10"/>
                        <a:stretch>
                          <a:fillRect/>
                        </a:stretch>
                      </p:blipFill>
                      <p:spPr>
                        <a:xfrm>
                          <a:off x="4368" y="432"/>
                          <a:ext cx="248" cy="281"/>
                        </a:xfrm>
                        <a:prstGeom prst="rect">
                          <a:avLst/>
                        </a:prstGeom>
                        <a:noFill/>
                        <a:ln w="38100">
                          <a:noFill/>
                          <a:miter/>
                        </a:ln>
                      </p:spPr>
                    </p:pic>
                  </p:oleObj>
                </mc:Fallback>
              </mc:AlternateContent>
            </a:graphicData>
          </a:graphic>
        </p:graphicFrame>
        <p:sp>
          <p:nvSpPr>
            <p:cNvPr id="495625" name="直接连接符 495624"/>
            <p:cNvSpPr/>
            <p:nvPr/>
          </p:nvSpPr>
          <p:spPr>
            <a:xfrm>
              <a:off x="3715" y="1248"/>
              <a:ext cx="221" cy="1"/>
            </a:xfrm>
            <a:prstGeom prst="line">
              <a:avLst/>
            </a:prstGeom>
            <a:ln w="28575" cap="flat" cmpd="sng">
              <a:solidFill>
                <a:srgbClr val="000000"/>
              </a:solidFill>
              <a:prstDash val="solid"/>
              <a:headEnd type="none" w="med" len="med"/>
              <a:tailEnd type="none" w="med" len="med"/>
            </a:ln>
          </p:spPr>
        </p:sp>
        <p:sp>
          <p:nvSpPr>
            <p:cNvPr id="495626" name="直接连接符 495625"/>
            <p:cNvSpPr/>
            <p:nvPr/>
          </p:nvSpPr>
          <p:spPr>
            <a:xfrm flipV="1">
              <a:off x="3715" y="1341"/>
              <a:ext cx="221" cy="3"/>
            </a:xfrm>
            <a:prstGeom prst="line">
              <a:avLst/>
            </a:prstGeom>
            <a:ln w="28575" cap="flat" cmpd="sng">
              <a:solidFill>
                <a:srgbClr val="000000"/>
              </a:solidFill>
              <a:prstDash val="solid"/>
              <a:headEnd type="none" w="med" len="med"/>
              <a:tailEnd type="none" w="med" len="med"/>
            </a:ln>
          </p:spPr>
        </p:sp>
        <p:sp>
          <p:nvSpPr>
            <p:cNvPr id="495627" name="直接连接符 495626"/>
            <p:cNvSpPr/>
            <p:nvPr/>
          </p:nvSpPr>
          <p:spPr>
            <a:xfrm>
              <a:off x="3822" y="816"/>
              <a:ext cx="0" cy="432"/>
            </a:xfrm>
            <a:prstGeom prst="line">
              <a:avLst/>
            </a:prstGeom>
            <a:ln w="19050" cap="flat" cmpd="sng">
              <a:solidFill>
                <a:srgbClr val="000000"/>
              </a:solidFill>
              <a:prstDash val="solid"/>
              <a:headEnd type="none" w="med" len="med"/>
              <a:tailEnd type="none" w="med" len="med"/>
            </a:ln>
          </p:spPr>
        </p:sp>
        <p:sp>
          <p:nvSpPr>
            <p:cNvPr id="495628" name="直接连接符 495627"/>
            <p:cNvSpPr/>
            <p:nvPr/>
          </p:nvSpPr>
          <p:spPr>
            <a:xfrm>
              <a:off x="3822" y="1340"/>
              <a:ext cx="0" cy="388"/>
            </a:xfrm>
            <a:prstGeom prst="line">
              <a:avLst/>
            </a:prstGeom>
            <a:ln w="19050" cap="flat" cmpd="sng">
              <a:solidFill>
                <a:srgbClr val="000000"/>
              </a:solidFill>
              <a:prstDash val="solid"/>
              <a:headEnd type="none" w="med" len="med"/>
              <a:tailEnd type="none" w="med" len="med"/>
            </a:ln>
          </p:spPr>
        </p:sp>
        <p:sp>
          <p:nvSpPr>
            <p:cNvPr id="495629" name="直接连接符 495628"/>
            <p:cNvSpPr/>
            <p:nvPr/>
          </p:nvSpPr>
          <p:spPr>
            <a:xfrm>
              <a:off x="3648" y="816"/>
              <a:ext cx="960" cy="0"/>
            </a:xfrm>
            <a:prstGeom prst="line">
              <a:avLst/>
            </a:prstGeom>
            <a:ln w="19050" cap="flat" cmpd="sng">
              <a:solidFill>
                <a:schemeClr val="tx1"/>
              </a:solidFill>
              <a:prstDash val="solid"/>
              <a:headEnd type="none" w="med" len="med"/>
              <a:tailEnd type="none" w="med" len="med"/>
            </a:ln>
          </p:spPr>
        </p:sp>
        <p:sp>
          <p:nvSpPr>
            <p:cNvPr id="495630" name="直接连接符 495629"/>
            <p:cNvSpPr/>
            <p:nvPr/>
          </p:nvSpPr>
          <p:spPr>
            <a:xfrm>
              <a:off x="4608" y="816"/>
              <a:ext cx="0" cy="912"/>
            </a:xfrm>
            <a:prstGeom prst="line">
              <a:avLst/>
            </a:prstGeom>
            <a:ln w="19050" cap="flat" cmpd="sng">
              <a:solidFill>
                <a:schemeClr val="tx1"/>
              </a:solidFill>
              <a:prstDash val="solid"/>
              <a:headEnd type="none" w="med" len="med"/>
              <a:tailEnd type="none" w="med" len="med"/>
            </a:ln>
          </p:spPr>
        </p:sp>
        <p:sp>
          <p:nvSpPr>
            <p:cNvPr id="495631" name="矩形 495630"/>
            <p:cNvSpPr/>
            <p:nvPr/>
          </p:nvSpPr>
          <p:spPr>
            <a:xfrm>
              <a:off x="4554" y="1152"/>
              <a:ext cx="102" cy="27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95632" name="直接连接符 495631"/>
            <p:cNvSpPr/>
            <p:nvPr/>
          </p:nvSpPr>
          <p:spPr>
            <a:xfrm flipH="1">
              <a:off x="3120" y="1728"/>
              <a:ext cx="1488" cy="0"/>
            </a:xfrm>
            <a:prstGeom prst="line">
              <a:avLst/>
            </a:prstGeom>
            <a:ln w="19050" cap="flat" cmpd="sng">
              <a:solidFill>
                <a:schemeClr val="tx1"/>
              </a:solidFill>
              <a:prstDash val="solid"/>
              <a:headEnd type="none" w="med" len="med"/>
              <a:tailEnd type="none" w="med" len="med"/>
            </a:ln>
          </p:spPr>
        </p:sp>
        <p:sp>
          <p:nvSpPr>
            <p:cNvPr id="495633" name="直接连接符 495632"/>
            <p:cNvSpPr/>
            <p:nvPr/>
          </p:nvSpPr>
          <p:spPr>
            <a:xfrm>
              <a:off x="3120" y="816"/>
              <a:ext cx="144" cy="0"/>
            </a:xfrm>
            <a:prstGeom prst="line">
              <a:avLst/>
            </a:prstGeom>
            <a:ln w="19050" cap="flat" cmpd="sng">
              <a:solidFill>
                <a:schemeClr val="tx1"/>
              </a:solidFill>
              <a:prstDash val="solid"/>
              <a:headEnd type="none" w="med" len="med"/>
              <a:tailEnd type="none" w="med" len="med"/>
            </a:ln>
          </p:spPr>
        </p:sp>
        <p:sp>
          <p:nvSpPr>
            <p:cNvPr id="495634" name="文本框 495633"/>
            <p:cNvSpPr txBox="1"/>
            <p:nvPr/>
          </p:nvSpPr>
          <p:spPr>
            <a:xfrm>
              <a:off x="4656" y="110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495635" name="直接连接符 495634"/>
            <p:cNvSpPr/>
            <p:nvPr/>
          </p:nvSpPr>
          <p:spPr>
            <a:xfrm>
              <a:off x="3264" y="912"/>
              <a:ext cx="288" cy="0"/>
            </a:xfrm>
            <a:prstGeom prst="line">
              <a:avLst/>
            </a:prstGeom>
            <a:ln w="9525" cap="flat" cmpd="sng">
              <a:solidFill>
                <a:srgbClr val="FF0000"/>
              </a:solidFill>
              <a:prstDash val="solid"/>
              <a:headEnd type="none" w="med" len="med"/>
              <a:tailEnd type="stealth" w="sm" len="med"/>
            </a:ln>
          </p:spPr>
        </p:sp>
        <p:sp>
          <p:nvSpPr>
            <p:cNvPr id="495636" name="直接连接符 495635"/>
            <p:cNvSpPr/>
            <p:nvPr/>
          </p:nvSpPr>
          <p:spPr>
            <a:xfrm>
              <a:off x="3888" y="912"/>
              <a:ext cx="0" cy="240"/>
            </a:xfrm>
            <a:prstGeom prst="line">
              <a:avLst/>
            </a:prstGeom>
            <a:ln w="9525" cap="flat" cmpd="sng">
              <a:solidFill>
                <a:srgbClr val="FF0000"/>
              </a:solidFill>
              <a:prstDash val="solid"/>
              <a:headEnd type="none" w="med" len="med"/>
              <a:tailEnd type="stealth" w="sm" len="med"/>
            </a:ln>
          </p:spPr>
        </p:sp>
        <p:sp>
          <p:nvSpPr>
            <p:cNvPr id="495637" name="直接连接符 495636"/>
            <p:cNvSpPr/>
            <p:nvPr/>
          </p:nvSpPr>
          <p:spPr>
            <a:xfrm>
              <a:off x="4320" y="720"/>
              <a:ext cx="288" cy="0"/>
            </a:xfrm>
            <a:prstGeom prst="line">
              <a:avLst/>
            </a:prstGeom>
            <a:ln w="9525" cap="flat" cmpd="sng">
              <a:solidFill>
                <a:srgbClr val="FF0000"/>
              </a:solidFill>
              <a:prstDash val="solid"/>
              <a:headEnd type="none" w="med" len="med"/>
              <a:tailEnd type="stealth" w="sm" len="med"/>
            </a:ln>
          </p:spPr>
        </p:sp>
        <p:grpSp>
          <p:nvGrpSpPr>
            <p:cNvPr id="495638" name="组合 495637"/>
            <p:cNvGrpSpPr/>
            <p:nvPr/>
          </p:nvGrpSpPr>
          <p:grpSpPr>
            <a:xfrm>
              <a:off x="3264" y="759"/>
              <a:ext cx="384" cy="57"/>
              <a:chOff x="576" y="711"/>
              <a:chExt cx="384" cy="57"/>
            </a:xfrm>
          </p:grpSpPr>
          <p:sp>
            <p:nvSpPr>
              <p:cNvPr id="495639" name="任意多边形 495638"/>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495640" name="任意多边形 495639"/>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495641" name="任意多边形 495640"/>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495642" name="任意多边形 495641"/>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495643" name="椭圆 495642"/>
            <p:cNvSpPr/>
            <p:nvPr/>
          </p:nvSpPr>
          <p:spPr>
            <a:xfrm>
              <a:off x="2976" y="1152"/>
              <a:ext cx="272" cy="272"/>
            </a:xfrm>
            <a:prstGeom prst="ellipse">
              <a:avLst/>
            </a:prstGeom>
            <a:solidFill>
              <a:schemeClr val="accent1"/>
            </a:solidFill>
            <a:ln w="28575" cap="flat" cmpd="sng">
              <a:solidFill>
                <a:srgbClr val="000000"/>
              </a:solidFill>
              <a:prstDash val="solid"/>
              <a:headEnd type="none" w="med" len="med"/>
              <a:tailEnd type="none" w="med" len="med"/>
            </a:ln>
          </p:spPr>
          <p:txBody>
            <a:bodyPr/>
            <a:lstStyle/>
            <a:p>
              <a:endParaRPr lang="zh-CN" altLang="en-US"/>
            </a:p>
          </p:txBody>
        </p:sp>
        <p:sp>
          <p:nvSpPr>
            <p:cNvPr id="495644" name="直接连接符 495643"/>
            <p:cNvSpPr/>
            <p:nvPr/>
          </p:nvSpPr>
          <p:spPr>
            <a:xfrm>
              <a:off x="3120" y="816"/>
              <a:ext cx="0" cy="912"/>
            </a:xfrm>
            <a:prstGeom prst="line">
              <a:avLst/>
            </a:prstGeom>
            <a:ln w="19050" cap="flat" cmpd="sng">
              <a:solidFill>
                <a:srgbClr val="000000"/>
              </a:solidFill>
              <a:prstDash val="solid"/>
              <a:headEnd type="none" w="med" len="med"/>
              <a:tailEnd type="none" w="med" len="med"/>
            </a:ln>
          </p:spPr>
        </p:sp>
        <p:sp>
          <p:nvSpPr>
            <p:cNvPr id="495645" name="文本框 495644"/>
            <p:cNvSpPr txBox="1"/>
            <p:nvPr/>
          </p:nvSpPr>
          <p:spPr>
            <a:xfrm>
              <a:off x="2928" y="912"/>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495646" name="文本框 495645"/>
            <p:cNvSpPr txBox="1"/>
            <p:nvPr/>
          </p:nvSpPr>
          <p:spPr>
            <a:xfrm>
              <a:off x="2928" y="1392"/>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sp>
        <p:nvSpPr>
          <p:cNvPr id="495647" name="矩形 495646"/>
          <p:cNvSpPr/>
          <p:nvPr/>
        </p:nvSpPr>
        <p:spPr>
          <a:xfrm>
            <a:off x="400050" y="234950"/>
            <a:ext cx="3770313" cy="457200"/>
          </a:xfrm>
          <a:prstGeom prst="rect">
            <a:avLst/>
          </a:prstGeom>
          <a:noFill/>
          <a:ln w="9525">
            <a:noFill/>
          </a:ln>
        </p:spPr>
        <p:txBody>
          <a:bodyPr>
            <a:spAutoFit/>
          </a:bodyPr>
          <a:lstStyle/>
          <a:p>
            <a:pPr marL="762000" indent="-762000"/>
            <a:r>
              <a:rPr lang="en-US" altLang="zh-CN" b="1" dirty="0">
                <a:latin typeface="Times New Roman" panose="02020603050405020304" pitchFamily="18" charset="0"/>
              </a:rPr>
              <a:t> </a:t>
            </a:r>
            <a:r>
              <a:rPr lang="zh-CN" altLang="en-US" b="1" dirty="0">
                <a:latin typeface="Times New Roman" panose="02020603050405020304" pitchFamily="18" charset="0"/>
              </a:rPr>
              <a:t>例</a:t>
            </a:r>
            <a:r>
              <a:rPr lang="en-US" altLang="zh-CN" b="1" dirty="0">
                <a:latin typeface="Times New Roman" panose="02020603050405020304" pitchFamily="18" charset="0"/>
              </a:rPr>
              <a:t>3</a:t>
            </a:r>
            <a:r>
              <a:rPr lang="zh-CN" altLang="en-US" b="1" dirty="0">
                <a:latin typeface="Times New Roman" panose="02020603050405020304" pitchFamily="18" charset="0"/>
              </a:rPr>
              <a:t>：试画电路的相量图</a:t>
            </a:r>
          </a:p>
        </p:txBody>
      </p:sp>
      <p:sp>
        <p:nvSpPr>
          <p:cNvPr id="495648" name="文本框 495647"/>
          <p:cNvSpPr txBox="1"/>
          <p:nvPr/>
        </p:nvSpPr>
        <p:spPr>
          <a:xfrm>
            <a:off x="3581400" y="3887788"/>
            <a:ext cx="2647950" cy="457200"/>
          </a:xfrm>
          <a:prstGeom prst="rect">
            <a:avLst/>
          </a:prstGeom>
          <a:noFill/>
          <a:ln w="9525">
            <a:noFill/>
          </a:ln>
        </p:spPr>
        <p:txBody>
          <a:bodyPr wrap="none" anchor="t">
            <a:spAutoFit/>
          </a:bodyPr>
          <a:lstStyle/>
          <a:p>
            <a:pPr eaLnBrk="1" hangingPunct="1">
              <a:spcBef>
                <a:spcPct val="0"/>
              </a:spcBef>
            </a:pPr>
            <a:r>
              <a:rPr lang="en-US" altLang="zh-CN" b="1" dirty="0">
                <a:latin typeface="Times New Roman" panose="02020603050405020304" pitchFamily="18" charset="0"/>
              </a:rPr>
              <a:t>1</a:t>
            </a:r>
            <a:r>
              <a:rPr lang="zh-CN" altLang="en-US" b="1" dirty="0">
                <a:latin typeface="Times New Roman" panose="02020603050405020304" pitchFamily="18" charset="0"/>
              </a:rPr>
              <a:t>、选 </a:t>
            </a:r>
            <a:r>
              <a:rPr lang="en-US" altLang="zh-CN" b="1" i="1">
                <a:latin typeface="Times New Roman" panose="02020603050405020304" pitchFamily="18" charset="0"/>
              </a:rPr>
              <a:t>Ù</a:t>
            </a:r>
            <a:r>
              <a:rPr lang="en-US" altLang="zh-CN" b="1" i="1" baseline="-25000">
                <a:latin typeface="Times New Roman" panose="02020603050405020304" pitchFamily="18" charset="0"/>
              </a:rPr>
              <a:t>R</a:t>
            </a:r>
            <a:r>
              <a:rPr lang="en-US" altLang="zh-CN" b="1" baseline="-25000">
                <a:latin typeface="Times New Roman" panose="02020603050405020304" pitchFamily="18" charset="0"/>
              </a:rPr>
              <a:t> </a:t>
            </a:r>
            <a:r>
              <a:rPr lang="zh-CN" altLang="en-US" b="1" dirty="0">
                <a:latin typeface="Times New Roman" panose="02020603050405020304" pitchFamily="18" charset="0"/>
              </a:rPr>
              <a:t>为参考。</a:t>
            </a:r>
            <a:endParaRPr lang="zh-CN" altLang="en-US" b="1">
              <a:latin typeface="Times New Roman" panose="02020603050405020304" pitchFamily="18" charset="0"/>
            </a:endParaRPr>
          </a:p>
        </p:txBody>
      </p:sp>
      <p:sp>
        <p:nvSpPr>
          <p:cNvPr id="495649" name="直接连接符 495648"/>
          <p:cNvSpPr/>
          <p:nvPr/>
        </p:nvSpPr>
        <p:spPr>
          <a:xfrm>
            <a:off x="5238750" y="2343150"/>
            <a:ext cx="2743200" cy="0"/>
          </a:xfrm>
          <a:prstGeom prst="line">
            <a:avLst/>
          </a:prstGeom>
          <a:ln w="19050" cap="flat" cmpd="sng">
            <a:solidFill>
              <a:schemeClr val="accent2"/>
            </a:solidFill>
            <a:prstDash val="solid"/>
            <a:headEnd type="none" w="med" len="med"/>
            <a:tailEnd type="triangle" w="med" len="med"/>
          </a:ln>
        </p:spPr>
      </p:sp>
      <p:sp>
        <p:nvSpPr>
          <p:cNvPr id="495650" name="直接连接符 495649"/>
          <p:cNvSpPr/>
          <p:nvPr/>
        </p:nvSpPr>
        <p:spPr>
          <a:xfrm>
            <a:off x="5238750" y="2343150"/>
            <a:ext cx="1219200" cy="0"/>
          </a:xfrm>
          <a:prstGeom prst="line">
            <a:avLst/>
          </a:prstGeom>
          <a:ln w="19050" cap="flat" cmpd="sng">
            <a:solidFill>
              <a:srgbClr val="FF0000"/>
            </a:solidFill>
            <a:prstDash val="solid"/>
            <a:headEnd type="none" w="med" len="med"/>
            <a:tailEnd type="triangle" w="med" len="med"/>
          </a:ln>
        </p:spPr>
      </p:sp>
      <p:sp>
        <p:nvSpPr>
          <p:cNvPr id="495651" name="直接连接符 495650"/>
          <p:cNvSpPr/>
          <p:nvPr/>
        </p:nvSpPr>
        <p:spPr>
          <a:xfrm flipV="1">
            <a:off x="5238750" y="1581150"/>
            <a:ext cx="2057400" cy="762000"/>
          </a:xfrm>
          <a:prstGeom prst="line">
            <a:avLst/>
          </a:prstGeom>
          <a:ln w="19050" cap="flat" cmpd="sng">
            <a:solidFill>
              <a:schemeClr val="accent2"/>
            </a:solidFill>
            <a:prstDash val="solid"/>
            <a:headEnd type="none" w="med" len="med"/>
            <a:tailEnd type="triangle" w="med" len="med"/>
          </a:ln>
        </p:spPr>
      </p:sp>
      <p:sp>
        <p:nvSpPr>
          <p:cNvPr id="495652" name="直接连接符 495651"/>
          <p:cNvSpPr/>
          <p:nvPr/>
        </p:nvSpPr>
        <p:spPr>
          <a:xfrm flipV="1">
            <a:off x="5238750" y="1123950"/>
            <a:ext cx="0" cy="1219200"/>
          </a:xfrm>
          <a:prstGeom prst="line">
            <a:avLst/>
          </a:prstGeom>
          <a:ln w="19050" cap="flat" cmpd="sng">
            <a:solidFill>
              <a:srgbClr val="FF0000"/>
            </a:solidFill>
            <a:prstDash val="solid"/>
            <a:headEnd type="none" w="med" len="med"/>
            <a:tailEnd type="triangle" w="med" len="med"/>
          </a:ln>
        </p:spPr>
      </p:sp>
      <p:sp>
        <p:nvSpPr>
          <p:cNvPr id="495653" name="直接连接符 495652"/>
          <p:cNvSpPr/>
          <p:nvPr/>
        </p:nvSpPr>
        <p:spPr>
          <a:xfrm flipV="1">
            <a:off x="5238750" y="1123950"/>
            <a:ext cx="1143000" cy="1219200"/>
          </a:xfrm>
          <a:prstGeom prst="line">
            <a:avLst/>
          </a:prstGeom>
          <a:ln w="19050" cap="flat" cmpd="sng">
            <a:solidFill>
              <a:srgbClr val="FF0000"/>
            </a:solidFill>
            <a:prstDash val="solid"/>
            <a:headEnd type="none" w="med" len="med"/>
            <a:tailEnd type="triangle" w="med" len="med"/>
          </a:ln>
        </p:spPr>
      </p:sp>
      <p:sp>
        <p:nvSpPr>
          <p:cNvPr id="495654" name="直接连接符 495653"/>
          <p:cNvSpPr/>
          <p:nvPr/>
        </p:nvSpPr>
        <p:spPr>
          <a:xfrm flipV="1">
            <a:off x="6419850" y="1143000"/>
            <a:ext cx="0" cy="1200150"/>
          </a:xfrm>
          <a:prstGeom prst="line">
            <a:avLst/>
          </a:prstGeom>
          <a:ln w="9525" cap="rnd" cmpd="sng">
            <a:solidFill>
              <a:srgbClr val="FF0000"/>
            </a:solidFill>
            <a:prstDash val="sysDot"/>
            <a:headEnd type="none" w="med" len="med"/>
            <a:tailEnd type="none" w="med" len="med"/>
          </a:ln>
        </p:spPr>
      </p:sp>
      <p:sp>
        <p:nvSpPr>
          <p:cNvPr id="495655" name="直接连接符 495654"/>
          <p:cNvSpPr/>
          <p:nvPr/>
        </p:nvSpPr>
        <p:spPr>
          <a:xfrm>
            <a:off x="5238750" y="1123950"/>
            <a:ext cx="1143000" cy="0"/>
          </a:xfrm>
          <a:prstGeom prst="line">
            <a:avLst/>
          </a:prstGeom>
          <a:ln w="9525" cap="rnd" cmpd="sng">
            <a:solidFill>
              <a:srgbClr val="FF0000"/>
            </a:solidFill>
            <a:prstDash val="sysDot"/>
            <a:headEnd type="none" w="med" len="med"/>
            <a:tailEnd type="none" w="med" len="med"/>
          </a:ln>
        </p:spPr>
      </p:sp>
      <p:sp>
        <p:nvSpPr>
          <p:cNvPr id="495656" name="直接连接符 495655"/>
          <p:cNvSpPr/>
          <p:nvPr/>
        </p:nvSpPr>
        <p:spPr>
          <a:xfrm flipH="1" flipV="1">
            <a:off x="4629150" y="1581150"/>
            <a:ext cx="609600" cy="762000"/>
          </a:xfrm>
          <a:prstGeom prst="line">
            <a:avLst/>
          </a:prstGeom>
          <a:ln w="19050" cap="flat" cmpd="sng">
            <a:solidFill>
              <a:schemeClr val="accent2"/>
            </a:solidFill>
            <a:prstDash val="solid"/>
            <a:headEnd type="none" w="med" len="med"/>
            <a:tailEnd type="triangle" w="med" len="med"/>
          </a:ln>
        </p:spPr>
      </p:sp>
      <p:sp>
        <p:nvSpPr>
          <p:cNvPr id="495657" name="直接连接符 495656"/>
          <p:cNvSpPr/>
          <p:nvPr/>
        </p:nvSpPr>
        <p:spPr>
          <a:xfrm>
            <a:off x="4629150" y="1581150"/>
            <a:ext cx="2667000" cy="0"/>
          </a:xfrm>
          <a:prstGeom prst="line">
            <a:avLst/>
          </a:prstGeom>
          <a:ln w="9525" cap="rnd" cmpd="sng">
            <a:solidFill>
              <a:schemeClr val="accent2"/>
            </a:solidFill>
            <a:prstDash val="sysDot"/>
            <a:headEnd type="none" w="med" len="med"/>
            <a:tailEnd type="none" w="med" len="med"/>
          </a:ln>
        </p:spPr>
      </p:sp>
      <p:sp>
        <p:nvSpPr>
          <p:cNvPr id="495658" name="直接连接符 495657"/>
          <p:cNvSpPr/>
          <p:nvPr/>
        </p:nvSpPr>
        <p:spPr>
          <a:xfrm>
            <a:off x="7296150" y="1581150"/>
            <a:ext cx="685800" cy="762000"/>
          </a:xfrm>
          <a:prstGeom prst="line">
            <a:avLst/>
          </a:prstGeom>
          <a:ln w="9525" cap="rnd" cmpd="sng">
            <a:solidFill>
              <a:schemeClr val="accent2"/>
            </a:solidFill>
            <a:prstDash val="sysDot"/>
            <a:headEnd type="none" w="med" len="med"/>
            <a:tailEnd type="none" w="med" len="med"/>
          </a:ln>
        </p:spPr>
      </p:sp>
      <p:graphicFrame>
        <p:nvGraphicFramePr>
          <p:cNvPr id="495659" name="对象 495658"/>
          <p:cNvGraphicFramePr/>
          <p:nvPr/>
        </p:nvGraphicFramePr>
        <p:xfrm>
          <a:off x="7372350" y="1143000"/>
          <a:ext cx="373063" cy="469900"/>
        </p:xfrm>
        <a:graphic>
          <a:graphicData uri="http://schemas.openxmlformats.org/presentationml/2006/ole">
            <mc:AlternateContent xmlns:mc="http://schemas.openxmlformats.org/markup-compatibility/2006">
              <mc:Choice xmlns:v="urn:schemas-microsoft-com:vml" Requires="v">
                <p:oleObj spid="_x0000_s52834" r:id="rId11" imgW="241300" imgH="304800" progId="Equation.DSMT4">
                  <p:embed/>
                </p:oleObj>
              </mc:Choice>
              <mc:Fallback>
                <p:oleObj r:id="rId11" imgW="241300" imgH="304800" progId="Equation.DSMT4">
                  <p:embed/>
                  <p:pic>
                    <p:nvPicPr>
                      <p:cNvPr id="0" name="图片 3474"/>
                      <p:cNvPicPr/>
                      <p:nvPr/>
                    </p:nvPicPr>
                    <p:blipFill>
                      <a:blip r:embed="rId12"/>
                      <a:stretch>
                        <a:fillRect/>
                      </a:stretch>
                    </p:blipFill>
                    <p:spPr>
                      <a:xfrm>
                        <a:off x="7372350" y="1143000"/>
                        <a:ext cx="373063" cy="469900"/>
                      </a:xfrm>
                      <a:prstGeom prst="rect">
                        <a:avLst/>
                      </a:prstGeom>
                      <a:noFill/>
                      <a:ln w="38100">
                        <a:noFill/>
                        <a:miter/>
                      </a:ln>
                    </p:spPr>
                  </p:pic>
                </p:oleObj>
              </mc:Fallback>
            </mc:AlternateContent>
          </a:graphicData>
        </a:graphic>
      </p:graphicFrame>
      <p:graphicFrame>
        <p:nvGraphicFramePr>
          <p:cNvPr id="495660" name="对象 495659"/>
          <p:cNvGraphicFramePr/>
          <p:nvPr/>
        </p:nvGraphicFramePr>
        <p:xfrm>
          <a:off x="4171950" y="1352550"/>
          <a:ext cx="392113" cy="404813"/>
        </p:xfrm>
        <a:graphic>
          <a:graphicData uri="http://schemas.openxmlformats.org/presentationml/2006/ole">
            <mc:AlternateContent xmlns:mc="http://schemas.openxmlformats.org/markup-compatibility/2006">
              <mc:Choice xmlns:v="urn:schemas-microsoft-com:vml" Requires="v">
                <p:oleObj spid="_x0000_s52835" r:id="rId13" imgW="393065" imgH="405765" progId="Equation.DSMT4">
                  <p:embed/>
                </p:oleObj>
              </mc:Choice>
              <mc:Fallback>
                <p:oleObj r:id="rId13" imgW="393065" imgH="405765" progId="Equation.DSMT4">
                  <p:embed/>
                  <p:pic>
                    <p:nvPicPr>
                      <p:cNvPr id="0" name="图片 3475"/>
                      <p:cNvPicPr/>
                      <p:nvPr/>
                    </p:nvPicPr>
                    <p:blipFill>
                      <a:blip r:embed="rId14"/>
                      <a:stretch>
                        <a:fillRect/>
                      </a:stretch>
                    </p:blipFill>
                    <p:spPr>
                      <a:xfrm>
                        <a:off x="4171950" y="1352550"/>
                        <a:ext cx="392113" cy="404813"/>
                      </a:xfrm>
                      <a:prstGeom prst="rect">
                        <a:avLst/>
                      </a:prstGeom>
                      <a:noFill/>
                      <a:ln w="38100">
                        <a:noFill/>
                        <a:miter/>
                      </a:ln>
                    </p:spPr>
                  </p:pic>
                </p:oleObj>
              </mc:Fallback>
            </mc:AlternateContent>
          </a:graphicData>
        </a:graphic>
      </p:graphicFrame>
      <p:graphicFrame>
        <p:nvGraphicFramePr>
          <p:cNvPr id="495661" name="对象 495660"/>
          <p:cNvGraphicFramePr/>
          <p:nvPr/>
        </p:nvGraphicFramePr>
        <p:xfrm>
          <a:off x="6457950" y="1047750"/>
          <a:ext cx="303213" cy="404813"/>
        </p:xfrm>
        <a:graphic>
          <a:graphicData uri="http://schemas.openxmlformats.org/presentationml/2006/ole">
            <mc:AlternateContent xmlns:mc="http://schemas.openxmlformats.org/markup-compatibility/2006">
              <mc:Choice xmlns:v="urn:schemas-microsoft-com:vml" Requires="v">
                <p:oleObj spid="_x0000_s52836" r:id="rId15" imgW="304800" imgH="405765" progId="Equation.DSMT4">
                  <p:embed/>
                </p:oleObj>
              </mc:Choice>
              <mc:Fallback>
                <p:oleObj r:id="rId15" imgW="304800" imgH="405765" progId="Equation.DSMT4">
                  <p:embed/>
                  <p:pic>
                    <p:nvPicPr>
                      <p:cNvPr id="0" name="图片 3476"/>
                      <p:cNvPicPr/>
                      <p:nvPr/>
                    </p:nvPicPr>
                    <p:blipFill>
                      <a:blip r:embed="rId16"/>
                      <a:stretch>
                        <a:fillRect/>
                      </a:stretch>
                    </p:blipFill>
                    <p:spPr>
                      <a:xfrm>
                        <a:off x="6457950" y="1047750"/>
                        <a:ext cx="303213" cy="404813"/>
                      </a:xfrm>
                      <a:prstGeom prst="rect">
                        <a:avLst/>
                      </a:prstGeom>
                      <a:noFill/>
                      <a:ln w="38100">
                        <a:noFill/>
                        <a:miter/>
                      </a:ln>
                    </p:spPr>
                  </p:pic>
                </p:oleObj>
              </mc:Fallback>
            </mc:AlternateContent>
          </a:graphicData>
        </a:graphic>
      </p:graphicFrame>
      <p:graphicFrame>
        <p:nvGraphicFramePr>
          <p:cNvPr id="495662" name="对象 495661"/>
          <p:cNvGraphicFramePr/>
          <p:nvPr/>
        </p:nvGraphicFramePr>
        <p:xfrm>
          <a:off x="4933950" y="971550"/>
          <a:ext cx="303213" cy="404813"/>
        </p:xfrm>
        <a:graphic>
          <a:graphicData uri="http://schemas.openxmlformats.org/presentationml/2006/ole">
            <mc:AlternateContent xmlns:mc="http://schemas.openxmlformats.org/markup-compatibility/2006">
              <mc:Choice xmlns:v="urn:schemas-microsoft-com:vml" Requires="v">
                <p:oleObj spid="_x0000_s52837" r:id="rId17" imgW="304800" imgH="405765" progId="Equation.DSMT4">
                  <p:embed/>
                </p:oleObj>
              </mc:Choice>
              <mc:Fallback>
                <p:oleObj r:id="rId17" imgW="304800" imgH="405765" progId="Equation.DSMT4">
                  <p:embed/>
                  <p:pic>
                    <p:nvPicPr>
                      <p:cNvPr id="0" name="图片 3470"/>
                      <p:cNvPicPr/>
                      <p:nvPr/>
                    </p:nvPicPr>
                    <p:blipFill>
                      <a:blip r:embed="rId18"/>
                      <a:stretch>
                        <a:fillRect/>
                      </a:stretch>
                    </p:blipFill>
                    <p:spPr>
                      <a:xfrm>
                        <a:off x="4933950" y="971550"/>
                        <a:ext cx="303213" cy="404813"/>
                      </a:xfrm>
                      <a:prstGeom prst="rect">
                        <a:avLst/>
                      </a:prstGeom>
                      <a:noFill/>
                      <a:ln w="38100">
                        <a:noFill/>
                        <a:miter/>
                      </a:ln>
                    </p:spPr>
                  </p:pic>
                </p:oleObj>
              </mc:Fallback>
            </mc:AlternateContent>
          </a:graphicData>
        </a:graphic>
      </p:graphicFrame>
      <p:graphicFrame>
        <p:nvGraphicFramePr>
          <p:cNvPr id="495663" name="对象 495662"/>
          <p:cNvGraphicFramePr/>
          <p:nvPr/>
        </p:nvGraphicFramePr>
        <p:xfrm>
          <a:off x="6229350" y="2419350"/>
          <a:ext cx="315913" cy="404813"/>
        </p:xfrm>
        <a:graphic>
          <a:graphicData uri="http://schemas.openxmlformats.org/presentationml/2006/ole">
            <mc:AlternateContent xmlns:mc="http://schemas.openxmlformats.org/markup-compatibility/2006">
              <mc:Choice xmlns:v="urn:schemas-microsoft-com:vml" Requires="v">
                <p:oleObj spid="_x0000_s52838" r:id="rId19" imgW="317500" imgH="405765" progId="Equation.DSMT4">
                  <p:embed/>
                </p:oleObj>
              </mc:Choice>
              <mc:Fallback>
                <p:oleObj r:id="rId19" imgW="317500" imgH="405765" progId="Equation.DSMT4">
                  <p:embed/>
                  <p:pic>
                    <p:nvPicPr>
                      <p:cNvPr id="0" name="图片 3471"/>
                      <p:cNvPicPr/>
                      <p:nvPr/>
                    </p:nvPicPr>
                    <p:blipFill>
                      <a:blip r:embed="rId20"/>
                      <a:stretch>
                        <a:fillRect/>
                      </a:stretch>
                    </p:blipFill>
                    <p:spPr>
                      <a:xfrm>
                        <a:off x="6229350" y="2419350"/>
                        <a:ext cx="315913" cy="404813"/>
                      </a:xfrm>
                      <a:prstGeom prst="rect">
                        <a:avLst/>
                      </a:prstGeom>
                      <a:noFill/>
                      <a:ln w="38100">
                        <a:noFill/>
                        <a:miter/>
                      </a:ln>
                    </p:spPr>
                  </p:pic>
                </p:oleObj>
              </mc:Fallback>
            </mc:AlternateContent>
          </a:graphicData>
        </a:graphic>
      </p:graphicFrame>
      <p:grpSp>
        <p:nvGrpSpPr>
          <p:cNvPr id="495664" name="组合 495663"/>
          <p:cNvGrpSpPr/>
          <p:nvPr/>
        </p:nvGrpSpPr>
        <p:grpSpPr>
          <a:xfrm>
            <a:off x="7981950" y="2114550"/>
            <a:ext cx="1001713" cy="481013"/>
            <a:chOff x="2592" y="2832"/>
            <a:chExt cx="631" cy="303"/>
          </a:xfrm>
        </p:grpSpPr>
        <p:graphicFrame>
          <p:nvGraphicFramePr>
            <p:cNvPr id="495665" name="对象 495664"/>
            <p:cNvGraphicFramePr/>
            <p:nvPr/>
          </p:nvGraphicFramePr>
          <p:xfrm>
            <a:off x="2976" y="2880"/>
            <a:ext cx="247" cy="255"/>
          </p:xfrm>
          <a:graphic>
            <a:graphicData uri="http://schemas.openxmlformats.org/presentationml/2006/ole">
              <mc:AlternateContent xmlns:mc="http://schemas.openxmlformats.org/markup-compatibility/2006">
                <mc:Choice xmlns:v="urn:schemas-microsoft-com:vml" Requires="v">
                  <p:oleObj spid="_x0000_s52839" r:id="rId21" imgW="393065" imgH="405765" progId="Equation.3">
                    <p:embed/>
                  </p:oleObj>
                </mc:Choice>
                <mc:Fallback>
                  <p:oleObj r:id="rId21" imgW="393065" imgH="405765" progId="Equation.3">
                    <p:embed/>
                    <p:pic>
                      <p:nvPicPr>
                        <p:cNvPr id="0" name="图片 3472"/>
                        <p:cNvPicPr/>
                        <p:nvPr/>
                      </p:nvPicPr>
                      <p:blipFill>
                        <a:blip r:embed="rId22"/>
                        <a:stretch>
                          <a:fillRect/>
                        </a:stretch>
                      </p:blipFill>
                      <p:spPr>
                        <a:xfrm>
                          <a:off x="2976" y="2880"/>
                          <a:ext cx="247" cy="255"/>
                        </a:xfrm>
                        <a:prstGeom prst="rect">
                          <a:avLst/>
                        </a:prstGeom>
                        <a:noFill/>
                        <a:ln w="38100">
                          <a:noFill/>
                          <a:miter/>
                        </a:ln>
                      </p:spPr>
                    </p:pic>
                  </p:oleObj>
                </mc:Fallback>
              </mc:AlternateContent>
            </a:graphicData>
          </a:graphic>
        </p:graphicFrame>
        <p:graphicFrame>
          <p:nvGraphicFramePr>
            <p:cNvPr id="495666" name="对象 495665"/>
            <p:cNvGraphicFramePr/>
            <p:nvPr/>
          </p:nvGraphicFramePr>
          <p:xfrm>
            <a:off x="2592" y="2880"/>
            <a:ext cx="255" cy="255"/>
          </p:xfrm>
          <a:graphic>
            <a:graphicData uri="http://schemas.openxmlformats.org/presentationml/2006/ole">
              <mc:AlternateContent xmlns:mc="http://schemas.openxmlformats.org/markup-compatibility/2006">
                <mc:Choice xmlns:v="urn:schemas-microsoft-com:vml" Requires="v">
                  <p:oleObj spid="_x0000_s52840" r:id="rId23" imgW="405765" imgH="405765" progId="Equation.3">
                    <p:embed/>
                  </p:oleObj>
                </mc:Choice>
                <mc:Fallback>
                  <p:oleObj r:id="rId23" imgW="405765" imgH="405765" progId="Equation.3">
                    <p:embed/>
                    <p:pic>
                      <p:nvPicPr>
                        <p:cNvPr id="0" name="图片 3473"/>
                        <p:cNvPicPr/>
                        <p:nvPr/>
                      </p:nvPicPr>
                      <p:blipFill>
                        <a:blip r:embed="rId24"/>
                        <a:stretch>
                          <a:fillRect/>
                        </a:stretch>
                      </p:blipFill>
                      <p:spPr>
                        <a:xfrm>
                          <a:off x="2592" y="2880"/>
                          <a:ext cx="255" cy="255"/>
                        </a:xfrm>
                        <a:prstGeom prst="rect">
                          <a:avLst/>
                        </a:prstGeom>
                        <a:noFill/>
                        <a:ln w="38100">
                          <a:noFill/>
                          <a:miter/>
                        </a:ln>
                      </p:spPr>
                    </p:pic>
                  </p:oleObj>
                </mc:Fallback>
              </mc:AlternateContent>
            </a:graphicData>
          </a:graphic>
        </p:graphicFrame>
        <p:sp>
          <p:nvSpPr>
            <p:cNvPr id="495667" name="文本框 495666"/>
            <p:cNvSpPr txBox="1"/>
            <p:nvPr/>
          </p:nvSpPr>
          <p:spPr>
            <a:xfrm>
              <a:off x="2784" y="2832"/>
              <a:ext cx="225" cy="288"/>
            </a:xfrm>
            <a:prstGeom prst="rect">
              <a:avLst/>
            </a:prstGeom>
            <a:noFill/>
            <a:ln w="9525">
              <a:noFill/>
            </a:ln>
          </p:spPr>
          <p:txBody>
            <a:bodyPr wrap="none" anchor="t">
              <a:spAutoFit/>
            </a:bodyPr>
            <a:lstStyle/>
            <a:p>
              <a:pPr eaLnBrk="1" hangingPunct="1">
                <a:spcBef>
                  <a:spcPct val="0"/>
                </a:spcBef>
              </a:pPr>
              <a:r>
                <a:rPr lang="en-US" altLang="zh-CN" b="1">
                  <a:latin typeface="Times New Roman" panose="02020603050405020304" pitchFamily="18" charset="0"/>
                </a:rPr>
                <a:t>=</a:t>
              </a:r>
            </a:p>
          </p:txBody>
        </p:sp>
      </p:grpSp>
      <p:sp>
        <p:nvSpPr>
          <p:cNvPr id="495668" name="文本框 495667"/>
          <p:cNvSpPr txBox="1"/>
          <p:nvPr/>
        </p:nvSpPr>
        <p:spPr>
          <a:xfrm>
            <a:off x="2982913" y="3352800"/>
            <a:ext cx="23177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画相量图步骤</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495669" name="矩形 495668"/>
          <p:cNvSpPr/>
          <p:nvPr/>
        </p:nvSpPr>
        <p:spPr>
          <a:xfrm>
            <a:off x="3605213" y="4325938"/>
            <a:ext cx="5032375" cy="822325"/>
          </a:xfrm>
          <a:prstGeom prst="rect">
            <a:avLst/>
          </a:prstGeom>
          <a:noFill/>
          <a:ln w="9525">
            <a:noFill/>
          </a:ln>
        </p:spPr>
        <p:txBody>
          <a:bodyPr>
            <a:spAutoFit/>
          </a:bodyPr>
          <a:lstStyle/>
          <a:p>
            <a:pPr marL="476250" indent="-476250" eaLnBrk="1" hangingPunct="1">
              <a:spcBef>
                <a:spcPct val="0"/>
              </a:spcBef>
            </a:pPr>
            <a:r>
              <a:rPr lang="en-US" altLang="zh-CN" b="1" dirty="0">
                <a:latin typeface="Times New Roman" panose="02020603050405020304" pitchFamily="18" charset="0"/>
              </a:rPr>
              <a:t>2</a:t>
            </a:r>
            <a:r>
              <a:rPr lang="zh-CN" altLang="en-US" b="1" dirty="0">
                <a:latin typeface="Times New Roman" panose="02020603050405020304" pitchFamily="18" charset="0"/>
              </a:rPr>
              <a:t>、根据</a:t>
            </a:r>
            <a:r>
              <a:rPr lang="en-US" altLang="zh-CN" b="1" dirty="0">
                <a:latin typeface="Times New Roman" panose="02020603050405020304" pitchFamily="18" charset="0"/>
              </a:rPr>
              <a:t>VCR</a:t>
            </a:r>
            <a:r>
              <a:rPr lang="zh-CN" altLang="en-US" b="1" dirty="0">
                <a:latin typeface="Times New Roman" panose="02020603050405020304" pitchFamily="18" charset="0"/>
              </a:rPr>
              <a:t>，可得</a:t>
            </a:r>
            <a:r>
              <a:rPr lang="en-US" altLang="zh-CN" b="1" i="1">
                <a:latin typeface="Times New Roman" panose="02020603050405020304" pitchFamily="18" charset="0"/>
                <a:cs typeface="Times New Roman" panose="02020603050405020304" pitchFamily="18" charset="0"/>
              </a:rPr>
              <a:t>İ</a:t>
            </a:r>
            <a:r>
              <a:rPr lang="en-US" altLang="zh-CN" b="1" i="1" baseline="-25000">
                <a:latin typeface="Times New Roman" panose="02020603050405020304" pitchFamily="18" charset="0"/>
              </a:rPr>
              <a:t>R</a:t>
            </a:r>
            <a:r>
              <a:rPr lang="zh-CN" altLang="en-US" b="1">
                <a:latin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İ</a:t>
            </a:r>
            <a:r>
              <a:rPr lang="en-US" altLang="zh-CN" b="1" i="1" baseline="-25000">
                <a:latin typeface="Times New Roman" panose="02020603050405020304" pitchFamily="18" charset="0"/>
              </a:rPr>
              <a:t>C</a:t>
            </a:r>
            <a:r>
              <a:rPr lang="zh-CN" altLang="en-US" b="1" dirty="0">
                <a:latin typeface="Times New Roman" panose="02020603050405020304" pitchFamily="18" charset="0"/>
              </a:rPr>
              <a:t>。再根据</a:t>
            </a:r>
            <a:r>
              <a:rPr lang="en-US" altLang="zh-CN" b="1">
                <a:latin typeface="Times New Roman" panose="02020603050405020304" pitchFamily="18" charset="0"/>
              </a:rPr>
              <a:t>KCL</a:t>
            </a:r>
            <a:r>
              <a:rPr lang="zh-CN" altLang="en-US" b="1">
                <a:latin typeface="Times New Roman" panose="02020603050405020304" pitchFamily="18" charset="0"/>
              </a:rPr>
              <a:t>，得</a:t>
            </a:r>
            <a:r>
              <a:rPr lang="en-US" altLang="zh-CN" b="1" i="1">
                <a:latin typeface="Times New Roman" panose="02020603050405020304" pitchFamily="18" charset="0"/>
                <a:cs typeface="Times New Roman" panose="02020603050405020304" pitchFamily="18" charset="0"/>
              </a:rPr>
              <a:t>İ</a:t>
            </a:r>
            <a:r>
              <a:rPr lang="en-US" altLang="zh-CN" b="1" i="1" baseline="-25000">
                <a:latin typeface="Times New Roman" panose="02020603050405020304" pitchFamily="18" charset="0"/>
              </a:rPr>
              <a:t>L</a:t>
            </a:r>
            <a:r>
              <a:rPr lang="zh-CN" altLang="en-US" b="1">
                <a:latin typeface="Times New Roman" panose="02020603050405020304" pitchFamily="18" charset="0"/>
              </a:rPr>
              <a:t>。</a:t>
            </a:r>
          </a:p>
        </p:txBody>
      </p:sp>
      <p:sp>
        <p:nvSpPr>
          <p:cNvPr id="495670" name="矩形 495669"/>
          <p:cNvSpPr/>
          <p:nvPr/>
        </p:nvSpPr>
        <p:spPr>
          <a:xfrm>
            <a:off x="3605213" y="5106988"/>
            <a:ext cx="2505075" cy="457200"/>
          </a:xfrm>
          <a:prstGeom prst="rect">
            <a:avLst/>
          </a:prstGeom>
          <a:noFill/>
          <a:ln w="9525">
            <a:noFill/>
          </a:ln>
        </p:spPr>
        <p:txBody>
          <a:bodyPr>
            <a:spAutoFit/>
          </a:bodyPr>
          <a:lstStyle/>
          <a:p>
            <a:pPr marL="476250" indent="-476250" eaLnBrk="1" hangingPunct="1">
              <a:spcBef>
                <a:spcPct val="0"/>
              </a:spcBef>
            </a:pPr>
            <a:r>
              <a:rPr lang="en-US" altLang="zh-CN" b="1" dirty="0">
                <a:latin typeface="Times New Roman" panose="02020603050405020304" pitchFamily="18" charset="0"/>
              </a:rPr>
              <a:t>3</a:t>
            </a:r>
            <a:r>
              <a:rPr lang="zh-CN" altLang="en-US" b="1" dirty="0">
                <a:latin typeface="Times New Roman" panose="02020603050405020304" pitchFamily="18" charset="0"/>
              </a:rPr>
              <a:t>、由</a:t>
            </a:r>
            <a:r>
              <a:rPr lang="en-US" altLang="zh-CN" b="1" i="1">
                <a:latin typeface="Times New Roman" panose="02020603050405020304" pitchFamily="18" charset="0"/>
                <a:cs typeface="Times New Roman" panose="02020603050405020304" pitchFamily="18" charset="0"/>
              </a:rPr>
              <a:t>İ</a:t>
            </a:r>
            <a:r>
              <a:rPr lang="en-US" altLang="zh-CN" b="1" i="1" baseline="-25000">
                <a:latin typeface="Times New Roman" panose="02020603050405020304" pitchFamily="18" charset="0"/>
              </a:rPr>
              <a:t>L</a:t>
            </a:r>
            <a:r>
              <a:rPr lang="zh-CN" altLang="en-US" b="1">
                <a:latin typeface="Times New Roman" panose="02020603050405020304" pitchFamily="18" charset="0"/>
              </a:rPr>
              <a:t>，得</a:t>
            </a:r>
            <a:r>
              <a:rPr lang="en-US" altLang="zh-CN" b="1" i="1">
                <a:latin typeface="Times New Roman" panose="02020603050405020304" pitchFamily="18" charset="0"/>
              </a:rPr>
              <a:t>Ù</a:t>
            </a:r>
            <a:r>
              <a:rPr lang="en-US" altLang="zh-CN" b="1" i="1" baseline="-25000">
                <a:latin typeface="Times New Roman" panose="02020603050405020304" pitchFamily="18" charset="0"/>
              </a:rPr>
              <a:t>L</a:t>
            </a:r>
            <a:r>
              <a:rPr lang="zh-CN" altLang="en-US" b="1">
                <a:latin typeface="Times New Roman" panose="02020603050405020304" pitchFamily="18" charset="0"/>
              </a:rPr>
              <a:t>。</a:t>
            </a:r>
          </a:p>
        </p:txBody>
      </p:sp>
      <p:sp>
        <p:nvSpPr>
          <p:cNvPr id="495671" name="矩形 495670"/>
          <p:cNvSpPr/>
          <p:nvPr/>
        </p:nvSpPr>
        <p:spPr>
          <a:xfrm>
            <a:off x="3624263" y="5564188"/>
            <a:ext cx="4121150" cy="457200"/>
          </a:xfrm>
          <a:prstGeom prst="rect">
            <a:avLst/>
          </a:prstGeom>
          <a:noFill/>
          <a:ln w="9525">
            <a:noFill/>
          </a:ln>
        </p:spPr>
        <p:txBody>
          <a:bodyPr>
            <a:spAutoFit/>
          </a:bodyPr>
          <a:lstStyle/>
          <a:p>
            <a:pPr marL="476250" indent="-476250" eaLnBrk="1" hangingPunct="1">
              <a:spcBef>
                <a:spcPct val="0"/>
              </a:spcBef>
            </a:pPr>
            <a:r>
              <a:rPr lang="en-US" altLang="zh-CN" b="1" dirty="0">
                <a:latin typeface="Times New Roman" panose="02020603050405020304" pitchFamily="18" charset="0"/>
              </a:rPr>
              <a:t>4</a:t>
            </a:r>
            <a:r>
              <a:rPr lang="zh-CN" altLang="en-US" b="1" dirty="0">
                <a:latin typeface="Times New Roman" panose="02020603050405020304" pitchFamily="18" charset="0"/>
              </a:rPr>
              <a:t>、由</a:t>
            </a:r>
            <a:r>
              <a:rPr lang="en-US" altLang="zh-CN" b="1" i="1">
                <a:latin typeface="Times New Roman" panose="02020603050405020304" pitchFamily="18" charset="0"/>
              </a:rPr>
              <a:t>Ù</a:t>
            </a:r>
            <a:r>
              <a:rPr lang="en-US" altLang="zh-CN" b="1" i="1" baseline="-25000">
                <a:latin typeface="Times New Roman" panose="02020603050405020304" pitchFamily="18" charset="0"/>
              </a:rPr>
              <a:t>L</a:t>
            </a:r>
            <a:r>
              <a:rPr lang="zh-CN" altLang="en-US" b="1">
                <a:latin typeface="Times New Roman" panose="02020603050405020304" pitchFamily="18" charset="0"/>
              </a:rPr>
              <a:t>、</a:t>
            </a:r>
            <a:r>
              <a:rPr lang="en-US" altLang="zh-CN" b="1" i="1">
                <a:latin typeface="Times New Roman" panose="02020603050405020304" pitchFamily="18" charset="0"/>
              </a:rPr>
              <a:t>Ù</a:t>
            </a:r>
            <a:r>
              <a:rPr lang="en-US" altLang="zh-CN" b="1" i="1" baseline="-25000">
                <a:latin typeface="Times New Roman" panose="02020603050405020304" pitchFamily="18" charset="0"/>
              </a:rPr>
              <a:t>R </a:t>
            </a:r>
            <a:r>
              <a:rPr lang="zh-CN" altLang="en-US" b="1" dirty="0">
                <a:latin typeface="Times New Roman" panose="02020603050405020304" pitchFamily="18" charset="0"/>
              </a:rPr>
              <a:t>，画出</a:t>
            </a:r>
            <a:r>
              <a:rPr lang="en-US" altLang="zh-CN" b="1" i="1">
                <a:latin typeface="Times New Roman" panose="02020603050405020304" pitchFamily="18" charset="0"/>
              </a:rPr>
              <a:t>Ù</a:t>
            </a:r>
            <a:r>
              <a:rPr lang="en-US" altLang="zh-CN" b="1" i="1" baseline="-25000">
                <a:latin typeface="Times New Roman" panose="02020603050405020304" pitchFamily="18" charset="0"/>
              </a:rPr>
              <a:t>S </a:t>
            </a:r>
            <a:r>
              <a:rPr lang="zh-CN" altLang="en-US" b="1">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5668"/>
                                        </p:tgtEl>
                                        <p:attrNameLst>
                                          <p:attrName>style.visibility</p:attrName>
                                        </p:attrNameLst>
                                      </p:cBhvr>
                                      <p:to>
                                        <p:strVal val="visible"/>
                                      </p:to>
                                    </p:set>
                                    <p:anim calcmode="lin" valueType="num">
                                      <p:cBhvr additive="base">
                                        <p:cTn id="7" dur="500" fill="hold"/>
                                        <p:tgtEl>
                                          <p:spTgt spid="495668"/>
                                        </p:tgtEl>
                                        <p:attrNameLst>
                                          <p:attrName>ppt_x</p:attrName>
                                        </p:attrNameLst>
                                      </p:cBhvr>
                                      <p:tavLst>
                                        <p:tav tm="0">
                                          <p:val>
                                            <p:strVal val="0-#ppt_w/2"/>
                                          </p:val>
                                        </p:tav>
                                        <p:tav tm="100000">
                                          <p:val>
                                            <p:strVal val="#ppt_x"/>
                                          </p:val>
                                        </p:tav>
                                      </p:tavLst>
                                    </p:anim>
                                    <p:anim calcmode="lin" valueType="num">
                                      <p:cBhvr additive="base">
                                        <p:cTn id="8" dur="500" fill="hold"/>
                                        <p:tgtEl>
                                          <p:spTgt spid="4956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5648"/>
                                        </p:tgtEl>
                                        <p:attrNameLst>
                                          <p:attrName>style.visibility</p:attrName>
                                        </p:attrNameLst>
                                      </p:cBhvr>
                                      <p:to>
                                        <p:strVal val="visible"/>
                                      </p:to>
                                    </p:set>
                                    <p:anim calcmode="lin" valueType="num">
                                      <p:cBhvr additive="base">
                                        <p:cTn id="13" dur="500" fill="hold"/>
                                        <p:tgtEl>
                                          <p:spTgt spid="495648"/>
                                        </p:tgtEl>
                                        <p:attrNameLst>
                                          <p:attrName>ppt_x</p:attrName>
                                        </p:attrNameLst>
                                      </p:cBhvr>
                                      <p:tavLst>
                                        <p:tav tm="0">
                                          <p:val>
                                            <p:strVal val="1+#ppt_w/2"/>
                                          </p:val>
                                        </p:tav>
                                        <p:tav tm="100000">
                                          <p:val>
                                            <p:strVal val="#ppt_x"/>
                                          </p:val>
                                        </p:tav>
                                      </p:tavLst>
                                    </p:anim>
                                    <p:anim calcmode="lin" valueType="num">
                                      <p:cBhvr additive="base">
                                        <p:cTn id="14" dur="500" fill="hold"/>
                                        <p:tgtEl>
                                          <p:spTgt spid="49564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7" presetClass="entr" presetSubtype="8" fill="hold" nodeType="afterEffect">
                                  <p:stCondLst>
                                    <p:cond delay="0"/>
                                  </p:stCondLst>
                                  <p:childTnLst>
                                    <p:set>
                                      <p:cBhvr>
                                        <p:cTn id="17" dur="1" fill="hold">
                                          <p:stCondLst>
                                            <p:cond delay="0"/>
                                          </p:stCondLst>
                                        </p:cTn>
                                        <p:tgtEl>
                                          <p:spTgt spid="495649"/>
                                        </p:tgtEl>
                                        <p:attrNameLst>
                                          <p:attrName>style.visibility</p:attrName>
                                        </p:attrNameLst>
                                      </p:cBhvr>
                                      <p:to>
                                        <p:strVal val="visible"/>
                                      </p:to>
                                    </p:set>
                                    <p:anim calcmode="lin" valueType="num">
                                      <p:cBhvr>
                                        <p:cTn id="18" dur="500" fill="hold"/>
                                        <p:tgtEl>
                                          <p:spTgt spid="495649"/>
                                        </p:tgtEl>
                                        <p:attrNameLst>
                                          <p:attrName>ppt_x</p:attrName>
                                        </p:attrNameLst>
                                      </p:cBhvr>
                                      <p:tavLst>
                                        <p:tav tm="0">
                                          <p:val>
                                            <p:strVal val="#ppt_x-#ppt_w/2"/>
                                          </p:val>
                                        </p:tav>
                                        <p:tav tm="100000">
                                          <p:val>
                                            <p:strVal val="#ppt_x"/>
                                          </p:val>
                                        </p:tav>
                                      </p:tavLst>
                                    </p:anim>
                                    <p:anim calcmode="lin" valueType="num">
                                      <p:cBhvr>
                                        <p:cTn id="19" dur="500" fill="hold"/>
                                        <p:tgtEl>
                                          <p:spTgt spid="495649"/>
                                        </p:tgtEl>
                                        <p:attrNameLst>
                                          <p:attrName>ppt_y</p:attrName>
                                        </p:attrNameLst>
                                      </p:cBhvr>
                                      <p:tavLst>
                                        <p:tav tm="0">
                                          <p:val>
                                            <p:strVal val="#ppt_y"/>
                                          </p:val>
                                        </p:tav>
                                        <p:tav tm="100000">
                                          <p:val>
                                            <p:strVal val="#ppt_y"/>
                                          </p:val>
                                        </p:tav>
                                      </p:tavLst>
                                    </p:anim>
                                    <p:anim calcmode="lin" valueType="num">
                                      <p:cBhvr>
                                        <p:cTn id="20" dur="500" fill="hold"/>
                                        <p:tgtEl>
                                          <p:spTgt spid="495649"/>
                                        </p:tgtEl>
                                        <p:attrNameLst>
                                          <p:attrName>ppt_w</p:attrName>
                                        </p:attrNameLst>
                                      </p:cBhvr>
                                      <p:tavLst>
                                        <p:tav tm="0">
                                          <p:val>
                                            <p:fltVal val="0"/>
                                          </p:val>
                                        </p:tav>
                                        <p:tav tm="100000">
                                          <p:val>
                                            <p:strVal val="#ppt_w"/>
                                          </p:val>
                                        </p:tav>
                                      </p:tavLst>
                                    </p:anim>
                                    <p:anim calcmode="lin" valueType="num">
                                      <p:cBhvr>
                                        <p:cTn id="21" dur="500" fill="hold"/>
                                        <p:tgtEl>
                                          <p:spTgt spid="495649"/>
                                        </p:tgtEl>
                                        <p:attrNameLst>
                                          <p:attrName>ppt_h</p:attrName>
                                        </p:attrNameLst>
                                      </p:cBhvr>
                                      <p:tavLst>
                                        <p:tav tm="0">
                                          <p:val>
                                            <p:strVal val="#ppt_h"/>
                                          </p:val>
                                        </p:tav>
                                        <p:tav tm="100000">
                                          <p:val>
                                            <p:strVal val="#ppt_h"/>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495664"/>
                                        </p:tgtEl>
                                        <p:attrNameLst>
                                          <p:attrName>style.visibility</p:attrName>
                                        </p:attrNameLst>
                                      </p:cBhvr>
                                      <p:to>
                                        <p:strVal val="visible"/>
                                      </p:to>
                                    </p:set>
                                    <p:anim calcmode="lin" valueType="num">
                                      <p:cBhvr additive="base">
                                        <p:cTn id="25" dur="500" fill="hold"/>
                                        <p:tgtEl>
                                          <p:spTgt spid="495664"/>
                                        </p:tgtEl>
                                        <p:attrNameLst>
                                          <p:attrName>ppt_x</p:attrName>
                                        </p:attrNameLst>
                                      </p:cBhvr>
                                      <p:tavLst>
                                        <p:tav tm="0">
                                          <p:val>
                                            <p:strVal val="0-#ppt_w/2"/>
                                          </p:val>
                                        </p:tav>
                                        <p:tav tm="100000">
                                          <p:val>
                                            <p:strVal val="#ppt_x"/>
                                          </p:val>
                                        </p:tav>
                                      </p:tavLst>
                                    </p:anim>
                                    <p:anim calcmode="lin" valueType="num">
                                      <p:cBhvr additive="base">
                                        <p:cTn id="26" dur="500" fill="hold"/>
                                        <p:tgtEl>
                                          <p:spTgt spid="49566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5669"/>
                                        </p:tgtEl>
                                        <p:attrNameLst>
                                          <p:attrName>style.visibility</p:attrName>
                                        </p:attrNameLst>
                                      </p:cBhvr>
                                      <p:to>
                                        <p:strVal val="visible"/>
                                      </p:to>
                                    </p:set>
                                    <p:anim calcmode="lin" valueType="num">
                                      <p:cBhvr additive="base">
                                        <p:cTn id="31" dur="500" fill="hold"/>
                                        <p:tgtEl>
                                          <p:spTgt spid="495669"/>
                                        </p:tgtEl>
                                        <p:attrNameLst>
                                          <p:attrName>ppt_x</p:attrName>
                                        </p:attrNameLst>
                                      </p:cBhvr>
                                      <p:tavLst>
                                        <p:tav tm="0">
                                          <p:val>
                                            <p:strVal val="0-#ppt_w/2"/>
                                          </p:val>
                                        </p:tav>
                                        <p:tav tm="100000">
                                          <p:val>
                                            <p:strVal val="#ppt_x"/>
                                          </p:val>
                                        </p:tav>
                                      </p:tavLst>
                                    </p:anim>
                                    <p:anim calcmode="lin" valueType="num">
                                      <p:cBhvr additive="base">
                                        <p:cTn id="32" dur="500" fill="hold"/>
                                        <p:tgtEl>
                                          <p:spTgt spid="495669"/>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17" presetClass="entr" presetSubtype="8" fill="hold" nodeType="afterEffect">
                                  <p:stCondLst>
                                    <p:cond delay="0"/>
                                  </p:stCondLst>
                                  <p:childTnLst>
                                    <p:set>
                                      <p:cBhvr>
                                        <p:cTn id="35" dur="1" fill="hold">
                                          <p:stCondLst>
                                            <p:cond delay="0"/>
                                          </p:stCondLst>
                                        </p:cTn>
                                        <p:tgtEl>
                                          <p:spTgt spid="495650"/>
                                        </p:tgtEl>
                                        <p:attrNameLst>
                                          <p:attrName>style.visibility</p:attrName>
                                        </p:attrNameLst>
                                      </p:cBhvr>
                                      <p:to>
                                        <p:strVal val="visible"/>
                                      </p:to>
                                    </p:set>
                                    <p:anim calcmode="lin" valueType="num">
                                      <p:cBhvr>
                                        <p:cTn id="36" dur="500" fill="hold"/>
                                        <p:tgtEl>
                                          <p:spTgt spid="495650"/>
                                        </p:tgtEl>
                                        <p:attrNameLst>
                                          <p:attrName>ppt_x</p:attrName>
                                        </p:attrNameLst>
                                      </p:cBhvr>
                                      <p:tavLst>
                                        <p:tav tm="0">
                                          <p:val>
                                            <p:strVal val="#ppt_x-#ppt_w/2"/>
                                          </p:val>
                                        </p:tav>
                                        <p:tav tm="100000">
                                          <p:val>
                                            <p:strVal val="#ppt_x"/>
                                          </p:val>
                                        </p:tav>
                                      </p:tavLst>
                                    </p:anim>
                                    <p:anim calcmode="lin" valueType="num">
                                      <p:cBhvr>
                                        <p:cTn id="37" dur="500" fill="hold"/>
                                        <p:tgtEl>
                                          <p:spTgt spid="495650"/>
                                        </p:tgtEl>
                                        <p:attrNameLst>
                                          <p:attrName>ppt_y</p:attrName>
                                        </p:attrNameLst>
                                      </p:cBhvr>
                                      <p:tavLst>
                                        <p:tav tm="0">
                                          <p:val>
                                            <p:strVal val="#ppt_y"/>
                                          </p:val>
                                        </p:tav>
                                        <p:tav tm="100000">
                                          <p:val>
                                            <p:strVal val="#ppt_y"/>
                                          </p:val>
                                        </p:tav>
                                      </p:tavLst>
                                    </p:anim>
                                    <p:anim calcmode="lin" valueType="num">
                                      <p:cBhvr>
                                        <p:cTn id="38" dur="500" fill="hold"/>
                                        <p:tgtEl>
                                          <p:spTgt spid="495650"/>
                                        </p:tgtEl>
                                        <p:attrNameLst>
                                          <p:attrName>ppt_w</p:attrName>
                                        </p:attrNameLst>
                                      </p:cBhvr>
                                      <p:tavLst>
                                        <p:tav tm="0">
                                          <p:val>
                                            <p:fltVal val="0"/>
                                          </p:val>
                                        </p:tav>
                                        <p:tav tm="100000">
                                          <p:val>
                                            <p:strVal val="#ppt_w"/>
                                          </p:val>
                                        </p:tav>
                                      </p:tavLst>
                                    </p:anim>
                                    <p:anim calcmode="lin" valueType="num">
                                      <p:cBhvr>
                                        <p:cTn id="39" dur="500" fill="hold"/>
                                        <p:tgtEl>
                                          <p:spTgt spid="495650"/>
                                        </p:tgtEl>
                                        <p:attrNameLst>
                                          <p:attrName>ppt_h</p:attrName>
                                        </p:attrNameLst>
                                      </p:cBhvr>
                                      <p:tavLst>
                                        <p:tav tm="0">
                                          <p:val>
                                            <p:strVal val="#ppt_h"/>
                                          </p:val>
                                        </p:tav>
                                        <p:tav tm="100000">
                                          <p:val>
                                            <p:strVal val="#ppt_h"/>
                                          </p:val>
                                        </p:tav>
                                      </p:tavLst>
                                    </p:anim>
                                  </p:childTnLst>
                                </p:cTn>
                              </p:par>
                            </p:childTnLst>
                          </p:cTn>
                        </p:par>
                        <p:par>
                          <p:cTn id="40" fill="hold">
                            <p:stCondLst>
                              <p:cond delay="1000"/>
                            </p:stCondLst>
                            <p:childTnLst>
                              <p:par>
                                <p:cTn id="41" presetID="2" presetClass="entr" presetSubtype="8" fill="hold" nodeType="afterEffect">
                                  <p:stCondLst>
                                    <p:cond delay="0"/>
                                  </p:stCondLst>
                                  <p:childTnLst>
                                    <p:set>
                                      <p:cBhvr>
                                        <p:cTn id="42" dur="1" fill="hold">
                                          <p:stCondLst>
                                            <p:cond delay="0"/>
                                          </p:stCondLst>
                                        </p:cTn>
                                        <p:tgtEl>
                                          <p:spTgt spid="495663"/>
                                        </p:tgtEl>
                                        <p:attrNameLst>
                                          <p:attrName>style.visibility</p:attrName>
                                        </p:attrNameLst>
                                      </p:cBhvr>
                                      <p:to>
                                        <p:strVal val="visible"/>
                                      </p:to>
                                    </p:set>
                                    <p:anim calcmode="lin" valueType="num">
                                      <p:cBhvr additive="base">
                                        <p:cTn id="43" dur="500" fill="hold"/>
                                        <p:tgtEl>
                                          <p:spTgt spid="495663"/>
                                        </p:tgtEl>
                                        <p:attrNameLst>
                                          <p:attrName>ppt_x</p:attrName>
                                        </p:attrNameLst>
                                      </p:cBhvr>
                                      <p:tavLst>
                                        <p:tav tm="0">
                                          <p:val>
                                            <p:strVal val="0-#ppt_w/2"/>
                                          </p:val>
                                        </p:tav>
                                        <p:tav tm="100000">
                                          <p:val>
                                            <p:strVal val="#ppt_x"/>
                                          </p:val>
                                        </p:tav>
                                      </p:tavLst>
                                    </p:anim>
                                    <p:anim calcmode="lin" valueType="num">
                                      <p:cBhvr additive="base">
                                        <p:cTn id="44" dur="500" fill="hold"/>
                                        <p:tgtEl>
                                          <p:spTgt spid="495663"/>
                                        </p:tgtEl>
                                        <p:attrNameLst>
                                          <p:attrName>ppt_y</p:attrName>
                                        </p:attrNameLst>
                                      </p:cBhvr>
                                      <p:tavLst>
                                        <p:tav tm="0">
                                          <p:val>
                                            <p:strVal val="#ppt_y"/>
                                          </p:val>
                                        </p:tav>
                                        <p:tav tm="100000">
                                          <p:val>
                                            <p:strVal val="#ppt_y"/>
                                          </p:val>
                                        </p:tav>
                                      </p:tavLst>
                                    </p:anim>
                                  </p:childTnLst>
                                </p:cTn>
                              </p:par>
                            </p:childTnLst>
                          </p:cTn>
                        </p:par>
                        <p:par>
                          <p:cTn id="45" fill="hold">
                            <p:stCondLst>
                              <p:cond delay="1500"/>
                            </p:stCondLst>
                            <p:childTnLst>
                              <p:par>
                                <p:cTn id="46" presetID="17" presetClass="entr" presetSubtype="4" fill="hold" nodeType="afterEffect">
                                  <p:stCondLst>
                                    <p:cond delay="0"/>
                                  </p:stCondLst>
                                  <p:childTnLst>
                                    <p:set>
                                      <p:cBhvr>
                                        <p:cTn id="47" dur="1" fill="hold">
                                          <p:stCondLst>
                                            <p:cond delay="0"/>
                                          </p:stCondLst>
                                        </p:cTn>
                                        <p:tgtEl>
                                          <p:spTgt spid="495652"/>
                                        </p:tgtEl>
                                        <p:attrNameLst>
                                          <p:attrName>style.visibility</p:attrName>
                                        </p:attrNameLst>
                                      </p:cBhvr>
                                      <p:to>
                                        <p:strVal val="visible"/>
                                      </p:to>
                                    </p:set>
                                    <p:anim calcmode="lin" valueType="num">
                                      <p:cBhvr>
                                        <p:cTn id="48" dur="500" fill="hold"/>
                                        <p:tgtEl>
                                          <p:spTgt spid="495652"/>
                                        </p:tgtEl>
                                        <p:attrNameLst>
                                          <p:attrName>ppt_x</p:attrName>
                                        </p:attrNameLst>
                                      </p:cBhvr>
                                      <p:tavLst>
                                        <p:tav tm="0">
                                          <p:val>
                                            <p:strVal val="#ppt_x"/>
                                          </p:val>
                                        </p:tav>
                                        <p:tav tm="100000">
                                          <p:val>
                                            <p:strVal val="#ppt_x"/>
                                          </p:val>
                                        </p:tav>
                                      </p:tavLst>
                                    </p:anim>
                                    <p:anim calcmode="lin" valueType="num">
                                      <p:cBhvr>
                                        <p:cTn id="49" dur="500" fill="hold"/>
                                        <p:tgtEl>
                                          <p:spTgt spid="495652"/>
                                        </p:tgtEl>
                                        <p:attrNameLst>
                                          <p:attrName>ppt_y</p:attrName>
                                        </p:attrNameLst>
                                      </p:cBhvr>
                                      <p:tavLst>
                                        <p:tav tm="0">
                                          <p:val>
                                            <p:strVal val="#ppt_y+#ppt_h/2"/>
                                          </p:val>
                                        </p:tav>
                                        <p:tav tm="100000">
                                          <p:val>
                                            <p:strVal val="#ppt_y"/>
                                          </p:val>
                                        </p:tav>
                                      </p:tavLst>
                                    </p:anim>
                                    <p:anim calcmode="lin" valueType="num">
                                      <p:cBhvr>
                                        <p:cTn id="50" dur="500" fill="hold"/>
                                        <p:tgtEl>
                                          <p:spTgt spid="495652"/>
                                        </p:tgtEl>
                                        <p:attrNameLst>
                                          <p:attrName>ppt_w</p:attrName>
                                        </p:attrNameLst>
                                      </p:cBhvr>
                                      <p:tavLst>
                                        <p:tav tm="0">
                                          <p:val>
                                            <p:strVal val="#ppt_w"/>
                                          </p:val>
                                        </p:tav>
                                        <p:tav tm="100000">
                                          <p:val>
                                            <p:strVal val="#ppt_w"/>
                                          </p:val>
                                        </p:tav>
                                      </p:tavLst>
                                    </p:anim>
                                    <p:anim calcmode="lin" valueType="num">
                                      <p:cBhvr>
                                        <p:cTn id="51" dur="500" fill="hold"/>
                                        <p:tgtEl>
                                          <p:spTgt spid="495652"/>
                                        </p:tgtEl>
                                        <p:attrNameLst>
                                          <p:attrName>ppt_h</p:attrName>
                                        </p:attrNameLst>
                                      </p:cBhvr>
                                      <p:tavLst>
                                        <p:tav tm="0">
                                          <p:val>
                                            <p:fltVal val="0"/>
                                          </p:val>
                                        </p:tav>
                                        <p:tav tm="100000">
                                          <p:val>
                                            <p:strVal val="#ppt_h"/>
                                          </p:val>
                                        </p:tav>
                                      </p:tavLst>
                                    </p:anim>
                                  </p:childTnLst>
                                </p:cTn>
                              </p:par>
                            </p:childTnLst>
                          </p:cTn>
                        </p:par>
                        <p:par>
                          <p:cTn id="52" fill="hold">
                            <p:stCondLst>
                              <p:cond delay="2000"/>
                            </p:stCondLst>
                            <p:childTnLst>
                              <p:par>
                                <p:cTn id="53" presetID="2" presetClass="entr" presetSubtype="8" fill="hold" nodeType="afterEffect">
                                  <p:stCondLst>
                                    <p:cond delay="0"/>
                                  </p:stCondLst>
                                  <p:childTnLst>
                                    <p:set>
                                      <p:cBhvr>
                                        <p:cTn id="54" dur="1" fill="hold">
                                          <p:stCondLst>
                                            <p:cond delay="0"/>
                                          </p:stCondLst>
                                        </p:cTn>
                                        <p:tgtEl>
                                          <p:spTgt spid="495662"/>
                                        </p:tgtEl>
                                        <p:attrNameLst>
                                          <p:attrName>style.visibility</p:attrName>
                                        </p:attrNameLst>
                                      </p:cBhvr>
                                      <p:to>
                                        <p:strVal val="visible"/>
                                      </p:to>
                                    </p:set>
                                    <p:anim calcmode="lin" valueType="num">
                                      <p:cBhvr additive="base">
                                        <p:cTn id="55" dur="500" fill="hold"/>
                                        <p:tgtEl>
                                          <p:spTgt spid="495662"/>
                                        </p:tgtEl>
                                        <p:attrNameLst>
                                          <p:attrName>ppt_x</p:attrName>
                                        </p:attrNameLst>
                                      </p:cBhvr>
                                      <p:tavLst>
                                        <p:tav tm="0">
                                          <p:val>
                                            <p:strVal val="0-#ppt_w/2"/>
                                          </p:val>
                                        </p:tav>
                                        <p:tav tm="100000">
                                          <p:val>
                                            <p:strVal val="#ppt_x"/>
                                          </p:val>
                                        </p:tav>
                                      </p:tavLst>
                                    </p:anim>
                                    <p:anim calcmode="lin" valueType="num">
                                      <p:cBhvr additive="base">
                                        <p:cTn id="56" dur="500" fill="hold"/>
                                        <p:tgtEl>
                                          <p:spTgt spid="495662"/>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17" presetClass="entr" presetSubtype="8" fill="hold" nodeType="afterEffect">
                                  <p:stCondLst>
                                    <p:cond delay="0"/>
                                  </p:stCondLst>
                                  <p:childTnLst>
                                    <p:set>
                                      <p:cBhvr>
                                        <p:cTn id="59" dur="1" fill="hold">
                                          <p:stCondLst>
                                            <p:cond delay="0"/>
                                          </p:stCondLst>
                                        </p:cTn>
                                        <p:tgtEl>
                                          <p:spTgt spid="495655"/>
                                        </p:tgtEl>
                                        <p:attrNameLst>
                                          <p:attrName>style.visibility</p:attrName>
                                        </p:attrNameLst>
                                      </p:cBhvr>
                                      <p:to>
                                        <p:strVal val="visible"/>
                                      </p:to>
                                    </p:set>
                                    <p:anim calcmode="lin" valueType="num">
                                      <p:cBhvr>
                                        <p:cTn id="60" dur="500" fill="hold"/>
                                        <p:tgtEl>
                                          <p:spTgt spid="495655"/>
                                        </p:tgtEl>
                                        <p:attrNameLst>
                                          <p:attrName>ppt_x</p:attrName>
                                        </p:attrNameLst>
                                      </p:cBhvr>
                                      <p:tavLst>
                                        <p:tav tm="0">
                                          <p:val>
                                            <p:strVal val="#ppt_x-#ppt_w/2"/>
                                          </p:val>
                                        </p:tav>
                                        <p:tav tm="100000">
                                          <p:val>
                                            <p:strVal val="#ppt_x"/>
                                          </p:val>
                                        </p:tav>
                                      </p:tavLst>
                                    </p:anim>
                                    <p:anim calcmode="lin" valueType="num">
                                      <p:cBhvr>
                                        <p:cTn id="61" dur="500" fill="hold"/>
                                        <p:tgtEl>
                                          <p:spTgt spid="495655"/>
                                        </p:tgtEl>
                                        <p:attrNameLst>
                                          <p:attrName>ppt_y</p:attrName>
                                        </p:attrNameLst>
                                      </p:cBhvr>
                                      <p:tavLst>
                                        <p:tav tm="0">
                                          <p:val>
                                            <p:strVal val="#ppt_y"/>
                                          </p:val>
                                        </p:tav>
                                        <p:tav tm="100000">
                                          <p:val>
                                            <p:strVal val="#ppt_y"/>
                                          </p:val>
                                        </p:tav>
                                      </p:tavLst>
                                    </p:anim>
                                    <p:anim calcmode="lin" valueType="num">
                                      <p:cBhvr>
                                        <p:cTn id="62" dur="500" fill="hold"/>
                                        <p:tgtEl>
                                          <p:spTgt spid="495655"/>
                                        </p:tgtEl>
                                        <p:attrNameLst>
                                          <p:attrName>ppt_w</p:attrName>
                                        </p:attrNameLst>
                                      </p:cBhvr>
                                      <p:tavLst>
                                        <p:tav tm="0">
                                          <p:val>
                                            <p:fltVal val="0"/>
                                          </p:val>
                                        </p:tav>
                                        <p:tav tm="100000">
                                          <p:val>
                                            <p:strVal val="#ppt_w"/>
                                          </p:val>
                                        </p:tav>
                                      </p:tavLst>
                                    </p:anim>
                                    <p:anim calcmode="lin" valueType="num">
                                      <p:cBhvr>
                                        <p:cTn id="63" dur="500" fill="hold"/>
                                        <p:tgtEl>
                                          <p:spTgt spid="495655"/>
                                        </p:tgtEl>
                                        <p:attrNameLst>
                                          <p:attrName>ppt_h</p:attrName>
                                        </p:attrNameLst>
                                      </p:cBhvr>
                                      <p:tavLst>
                                        <p:tav tm="0">
                                          <p:val>
                                            <p:strVal val="#ppt_h"/>
                                          </p:val>
                                        </p:tav>
                                        <p:tav tm="100000">
                                          <p:val>
                                            <p:strVal val="#ppt_h"/>
                                          </p:val>
                                        </p:tav>
                                      </p:tavLst>
                                    </p:anim>
                                  </p:childTnLst>
                                </p:cTn>
                              </p:par>
                            </p:childTnLst>
                          </p:cTn>
                        </p:par>
                        <p:par>
                          <p:cTn id="64" fill="hold">
                            <p:stCondLst>
                              <p:cond delay="3000"/>
                            </p:stCondLst>
                            <p:childTnLst>
                              <p:par>
                                <p:cTn id="65" presetID="17" presetClass="entr" presetSubtype="4" fill="hold" nodeType="afterEffect">
                                  <p:stCondLst>
                                    <p:cond delay="0"/>
                                  </p:stCondLst>
                                  <p:childTnLst>
                                    <p:set>
                                      <p:cBhvr>
                                        <p:cTn id="66" dur="1" fill="hold">
                                          <p:stCondLst>
                                            <p:cond delay="0"/>
                                          </p:stCondLst>
                                        </p:cTn>
                                        <p:tgtEl>
                                          <p:spTgt spid="495654"/>
                                        </p:tgtEl>
                                        <p:attrNameLst>
                                          <p:attrName>style.visibility</p:attrName>
                                        </p:attrNameLst>
                                      </p:cBhvr>
                                      <p:to>
                                        <p:strVal val="visible"/>
                                      </p:to>
                                    </p:set>
                                    <p:anim calcmode="lin" valueType="num">
                                      <p:cBhvr>
                                        <p:cTn id="67" dur="500" fill="hold"/>
                                        <p:tgtEl>
                                          <p:spTgt spid="495654"/>
                                        </p:tgtEl>
                                        <p:attrNameLst>
                                          <p:attrName>ppt_x</p:attrName>
                                        </p:attrNameLst>
                                      </p:cBhvr>
                                      <p:tavLst>
                                        <p:tav tm="0">
                                          <p:val>
                                            <p:strVal val="#ppt_x"/>
                                          </p:val>
                                        </p:tav>
                                        <p:tav tm="100000">
                                          <p:val>
                                            <p:strVal val="#ppt_x"/>
                                          </p:val>
                                        </p:tav>
                                      </p:tavLst>
                                    </p:anim>
                                    <p:anim calcmode="lin" valueType="num">
                                      <p:cBhvr>
                                        <p:cTn id="68" dur="500" fill="hold"/>
                                        <p:tgtEl>
                                          <p:spTgt spid="495654"/>
                                        </p:tgtEl>
                                        <p:attrNameLst>
                                          <p:attrName>ppt_y</p:attrName>
                                        </p:attrNameLst>
                                      </p:cBhvr>
                                      <p:tavLst>
                                        <p:tav tm="0">
                                          <p:val>
                                            <p:strVal val="#ppt_y+#ppt_h/2"/>
                                          </p:val>
                                        </p:tav>
                                        <p:tav tm="100000">
                                          <p:val>
                                            <p:strVal val="#ppt_y"/>
                                          </p:val>
                                        </p:tav>
                                      </p:tavLst>
                                    </p:anim>
                                    <p:anim calcmode="lin" valueType="num">
                                      <p:cBhvr>
                                        <p:cTn id="69" dur="500" fill="hold"/>
                                        <p:tgtEl>
                                          <p:spTgt spid="495654"/>
                                        </p:tgtEl>
                                        <p:attrNameLst>
                                          <p:attrName>ppt_w</p:attrName>
                                        </p:attrNameLst>
                                      </p:cBhvr>
                                      <p:tavLst>
                                        <p:tav tm="0">
                                          <p:val>
                                            <p:strVal val="#ppt_w"/>
                                          </p:val>
                                        </p:tav>
                                        <p:tav tm="100000">
                                          <p:val>
                                            <p:strVal val="#ppt_w"/>
                                          </p:val>
                                        </p:tav>
                                      </p:tavLst>
                                    </p:anim>
                                    <p:anim calcmode="lin" valueType="num">
                                      <p:cBhvr>
                                        <p:cTn id="70" dur="500" fill="hold"/>
                                        <p:tgtEl>
                                          <p:spTgt spid="495654"/>
                                        </p:tgtEl>
                                        <p:attrNameLst>
                                          <p:attrName>ppt_h</p:attrName>
                                        </p:attrNameLst>
                                      </p:cBhvr>
                                      <p:tavLst>
                                        <p:tav tm="0">
                                          <p:val>
                                            <p:fltVal val="0"/>
                                          </p:val>
                                        </p:tav>
                                        <p:tav tm="100000">
                                          <p:val>
                                            <p:strVal val="#ppt_h"/>
                                          </p:val>
                                        </p:tav>
                                      </p:tavLst>
                                    </p:anim>
                                  </p:childTnLst>
                                </p:cTn>
                              </p:par>
                            </p:childTnLst>
                          </p:cTn>
                        </p:par>
                        <p:par>
                          <p:cTn id="71" fill="hold">
                            <p:stCondLst>
                              <p:cond delay="3500"/>
                            </p:stCondLst>
                            <p:childTnLst>
                              <p:par>
                                <p:cTn id="72" presetID="16" presetClass="entr" presetSubtype="37" fill="hold" nodeType="afterEffect">
                                  <p:stCondLst>
                                    <p:cond delay="0"/>
                                  </p:stCondLst>
                                  <p:childTnLst>
                                    <p:set>
                                      <p:cBhvr>
                                        <p:cTn id="73" dur="1" fill="hold">
                                          <p:stCondLst>
                                            <p:cond delay="0"/>
                                          </p:stCondLst>
                                        </p:cTn>
                                        <p:tgtEl>
                                          <p:spTgt spid="495653"/>
                                        </p:tgtEl>
                                        <p:attrNameLst>
                                          <p:attrName>style.visibility</p:attrName>
                                        </p:attrNameLst>
                                      </p:cBhvr>
                                      <p:to>
                                        <p:strVal val="visible"/>
                                      </p:to>
                                    </p:set>
                                    <p:animEffect transition="in" filter="barn(outVertical)">
                                      <p:cBhvr>
                                        <p:cTn id="74" dur="500"/>
                                        <p:tgtEl>
                                          <p:spTgt spid="495653"/>
                                        </p:tgtEl>
                                      </p:cBhvr>
                                    </p:animEffect>
                                  </p:childTnLst>
                                </p:cTn>
                              </p:par>
                            </p:childTnLst>
                          </p:cTn>
                        </p:par>
                        <p:par>
                          <p:cTn id="75" fill="hold">
                            <p:stCondLst>
                              <p:cond delay="4000"/>
                            </p:stCondLst>
                            <p:childTnLst>
                              <p:par>
                                <p:cTn id="76" presetID="2" presetClass="entr" presetSubtype="8" fill="hold" nodeType="afterEffect">
                                  <p:stCondLst>
                                    <p:cond delay="0"/>
                                  </p:stCondLst>
                                  <p:childTnLst>
                                    <p:set>
                                      <p:cBhvr>
                                        <p:cTn id="77" dur="1" fill="hold">
                                          <p:stCondLst>
                                            <p:cond delay="0"/>
                                          </p:stCondLst>
                                        </p:cTn>
                                        <p:tgtEl>
                                          <p:spTgt spid="495661"/>
                                        </p:tgtEl>
                                        <p:attrNameLst>
                                          <p:attrName>style.visibility</p:attrName>
                                        </p:attrNameLst>
                                      </p:cBhvr>
                                      <p:to>
                                        <p:strVal val="visible"/>
                                      </p:to>
                                    </p:set>
                                    <p:anim calcmode="lin" valueType="num">
                                      <p:cBhvr additive="base">
                                        <p:cTn id="78" dur="500" fill="hold"/>
                                        <p:tgtEl>
                                          <p:spTgt spid="495661"/>
                                        </p:tgtEl>
                                        <p:attrNameLst>
                                          <p:attrName>ppt_x</p:attrName>
                                        </p:attrNameLst>
                                      </p:cBhvr>
                                      <p:tavLst>
                                        <p:tav tm="0">
                                          <p:val>
                                            <p:strVal val="0-#ppt_w/2"/>
                                          </p:val>
                                        </p:tav>
                                        <p:tav tm="100000">
                                          <p:val>
                                            <p:strVal val="#ppt_x"/>
                                          </p:val>
                                        </p:tav>
                                      </p:tavLst>
                                    </p:anim>
                                    <p:anim calcmode="lin" valueType="num">
                                      <p:cBhvr additive="base">
                                        <p:cTn id="79" dur="500" fill="hold"/>
                                        <p:tgtEl>
                                          <p:spTgt spid="495661"/>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495670"/>
                                        </p:tgtEl>
                                        <p:attrNameLst>
                                          <p:attrName>style.visibility</p:attrName>
                                        </p:attrNameLst>
                                      </p:cBhvr>
                                      <p:to>
                                        <p:strVal val="visible"/>
                                      </p:to>
                                    </p:set>
                                    <p:anim calcmode="lin" valueType="num">
                                      <p:cBhvr additive="base">
                                        <p:cTn id="84" dur="500" fill="hold"/>
                                        <p:tgtEl>
                                          <p:spTgt spid="495670"/>
                                        </p:tgtEl>
                                        <p:attrNameLst>
                                          <p:attrName>ppt_x</p:attrName>
                                        </p:attrNameLst>
                                      </p:cBhvr>
                                      <p:tavLst>
                                        <p:tav tm="0">
                                          <p:val>
                                            <p:strVal val="0-#ppt_w/2"/>
                                          </p:val>
                                        </p:tav>
                                        <p:tav tm="100000">
                                          <p:val>
                                            <p:strVal val="#ppt_x"/>
                                          </p:val>
                                        </p:tav>
                                      </p:tavLst>
                                    </p:anim>
                                    <p:anim calcmode="lin" valueType="num">
                                      <p:cBhvr additive="base">
                                        <p:cTn id="85" dur="500" fill="hold"/>
                                        <p:tgtEl>
                                          <p:spTgt spid="495670"/>
                                        </p:tgtEl>
                                        <p:attrNameLst>
                                          <p:attrName>ppt_y</p:attrName>
                                        </p:attrNameLst>
                                      </p:cBhvr>
                                      <p:tavLst>
                                        <p:tav tm="0">
                                          <p:val>
                                            <p:strVal val="#ppt_y"/>
                                          </p:val>
                                        </p:tav>
                                        <p:tav tm="100000">
                                          <p:val>
                                            <p:strVal val="#ppt_y"/>
                                          </p:val>
                                        </p:tav>
                                      </p:tavLst>
                                    </p:anim>
                                  </p:childTnLst>
                                </p:cTn>
                              </p:par>
                            </p:childTnLst>
                          </p:cTn>
                        </p:par>
                        <p:par>
                          <p:cTn id="86" fill="hold">
                            <p:stCondLst>
                              <p:cond delay="500"/>
                            </p:stCondLst>
                            <p:childTnLst>
                              <p:par>
                                <p:cTn id="87" presetID="16" presetClass="entr" presetSubtype="42" fill="hold" nodeType="afterEffect">
                                  <p:stCondLst>
                                    <p:cond delay="0"/>
                                  </p:stCondLst>
                                  <p:childTnLst>
                                    <p:set>
                                      <p:cBhvr>
                                        <p:cTn id="88" dur="1" fill="hold">
                                          <p:stCondLst>
                                            <p:cond delay="0"/>
                                          </p:stCondLst>
                                        </p:cTn>
                                        <p:tgtEl>
                                          <p:spTgt spid="495656"/>
                                        </p:tgtEl>
                                        <p:attrNameLst>
                                          <p:attrName>style.visibility</p:attrName>
                                        </p:attrNameLst>
                                      </p:cBhvr>
                                      <p:to>
                                        <p:strVal val="visible"/>
                                      </p:to>
                                    </p:set>
                                    <p:animEffect transition="in" filter="barn(outHorizontal)">
                                      <p:cBhvr>
                                        <p:cTn id="89" dur="500"/>
                                        <p:tgtEl>
                                          <p:spTgt spid="495656"/>
                                        </p:tgtEl>
                                      </p:cBhvr>
                                    </p:animEffect>
                                  </p:childTnLst>
                                </p:cTn>
                              </p:par>
                            </p:childTnLst>
                          </p:cTn>
                        </p:par>
                        <p:par>
                          <p:cTn id="90" fill="hold">
                            <p:stCondLst>
                              <p:cond delay="1000"/>
                            </p:stCondLst>
                            <p:childTnLst>
                              <p:par>
                                <p:cTn id="91" presetID="2" presetClass="entr" presetSubtype="8" fill="hold" nodeType="afterEffect">
                                  <p:stCondLst>
                                    <p:cond delay="0"/>
                                  </p:stCondLst>
                                  <p:childTnLst>
                                    <p:set>
                                      <p:cBhvr>
                                        <p:cTn id="92" dur="1" fill="hold">
                                          <p:stCondLst>
                                            <p:cond delay="0"/>
                                          </p:stCondLst>
                                        </p:cTn>
                                        <p:tgtEl>
                                          <p:spTgt spid="495660"/>
                                        </p:tgtEl>
                                        <p:attrNameLst>
                                          <p:attrName>style.visibility</p:attrName>
                                        </p:attrNameLst>
                                      </p:cBhvr>
                                      <p:to>
                                        <p:strVal val="visible"/>
                                      </p:to>
                                    </p:set>
                                    <p:anim calcmode="lin" valueType="num">
                                      <p:cBhvr additive="base">
                                        <p:cTn id="93" dur="500" fill="hold"/>
                                        <p:tgtEl>
                                          <p:spTgt spid="495660"/>
                                        </p:tgtEl>
                                        <p:attrNameLst>
                                          <p:attrName>ppt_x</p:attrName>
                                        </p:attrNameLst>
                                      </p:cBhvr>
                                      <p:tavLst>
                                        <p:tav tm="0">
                                          <p:val>
                                            <p:strVal val="0-#ppt_w/2"/>
                                          </p:val>
                                        </p:tav>
                                        <p:tav tm="100000">
                                          <p:val>
                                            <p:strVal val="#ppt_x"/>
                                          </p:val>
                                        </p:tav>
                                      </p:tavLst>
                                    </p:anim>
                                    <p:anim calcmode="lin" valueType="num">
                                      <p:cBhvr additive="base">
                                        <p:cTn id="94" dur="500" fill="hold"/>
                                        <p:tgtEl>
                                          <p:spTgt spid="495660"/>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495671"/>
                                        </p:tgtEl>
                                        <p:attrNameLst>
                                          <p:attrName>style.visibility</p:attrName>
                                        </p:attrNameLst>
                                      </p:cBhvr>
                                      <p:to>
                                        <p:strVal val="visible"/>
                                      </p:to>
                                    </p:set>
                                    <p:anim calcmode="lin" valueType="num">
                                      <p:cBhvr additive="base">
                                        <p:cTn id="99" dur="500" fill="hold"/>
                                        <p:tgtEl>
                                          <p:spTgt spid="495671"/>
                                        </p:tgtEl>
                                        <p:attrNameLst>
                                          <p:attrName>ppt_x</p:attrName>
                                        </p:attrNameLst>
                                      </p:cBhvr>
                                      <p:tavLst>
                                        <p:tav tm="0">
                                          <p:val>
                                            <p:strVal val="0-#ppt_w/2"/>
                                          </p:val>
                                        </p:tav>
                                        <p:tav tm="100000">
                                          <p:val>
                                            <p:strVal val="#ppt_x"/>
                                          </p:val>
                                        </p:tav>
                                      </p:tavLst>
                                    </p:anim>
                                    <p:anim calcmode="lin" valueType="num">
                                      <p:cBhvr additive="base">
                                        <p:cTn id="100" dur="500" fill="hold"/>
                                        <p:tgtEl>
                                          <p:spTgt spid="49567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17" presetClass="entr" presetSubtype="8" fill="hold" nodeType="afterEffect">
                                  <p:stCondLst>
                                    <p:cond delay="0"/>
                                  </p:stCondLst>
                                  <p:childTnLst>
                                    <p:set>
                                      <p:cBhvr>
                                        <p:cTn id="103" dur="1" fill="hold">
                                          <p:stCondLst>
                                            <p:cond delay="0"/>
                                          </p:stCondLst>
                                        </p:cTn>
                                        <p:tgtEl>
                                          <p:spTgt spid="495657"/>
                                        </p:tgtEl>
                                        <p:attrNameLst>
                                          <p:attrName>style.visibility</p:attrName>
                                        </p:attrNameLst>
                                      </p:cBhvr>
                                      <p:to>
                                        <p:strVal val="visible"/>
                                      </p:to>
                                    </p:set>
                                    <p:anim calcmode="lin" valueType="num">
                                      <p:cBhvr>
                                        <p:cTn id="104" dur="500" fill="hold"/>
                                        <p:tgtEl>
                                          <p:spTgt spid="495657"/>
                                        </p:tgtEl>
                                        <p:attrNameLst>
                                          <p:attrName>ppt_x</p:attrName>
                                        </p:attrNameLst>
                                      </p:cBhvr>
                                      <p:tavLst>
                                        <p:tav tm="0">
                                          <p:val>
                                            <p:strVal val="#ppt_x-#ppt_w/2"/>
                                          </p:val>
                                        </p:tav>
                                        <p:tav tm="100000">
                                          <p:val>
                                            <p:strVal val="#ppt_x"/>
                                          </p:val>
                                        </p:tav>
                                      </p:tavLst>
                                    </p:anim>
                                    <p:anim calcmode="lin" valueType="num">
                                      <p:cBhvr>
                                        <p:cTn id="105" dur="500" fill="hold"/>
                                        <p:tgtEl>
                                          <p:spTgt spid="495657"/>
                                        </p:tgtEl>
                                        <p:attrNameLst>
                                          <p:attrName>ppt_y</p:attrName>
                                        </p:attrNameLst>
                                      </p:cBhvr>
                                      <p:tavLst>
                                        <p:tav tm="0">
                                          <p:val>
                                            <p:strVal val="#ppt_y"/>
                                          </p:val>
                                        </p:tav>
                                        <p:tav tm="100000">
                                          <p:val>
                                            <p:strVal val="#ppt_y"/>
                                          </p:val>
                                        </p:tav>
                                      </p:tavLst>
                                    </p:anim>
                                    <p:anim calcmode="lin" valueType="num">
                                      <p:cBhvr>
                                        <p:cTn id="106" dur="500" fill="hold"/>
                                        <p:tgtEl>
                                          <p:spTgt spid="495657"/>
                                        </p:tgtEl>
                                        <p:attrNameLst>
                                          <p:attrName>ppt_w</p:attrName>
                                        </p:attrNameLst>
                                      </p:cBhvr>
                                      <p:tavLst>
                                        <p:tav tm="0">
                                          <p:val>
                                            <p:fltVal val="0"/>
                                          </p:val>
                                        </p:tav>
                                        <p:tav tm="100000">
                                          <p:val>
                                            <p:strVal val="#ppt_w"/>
                                          </p:val>
                                        </p:tav>
                                      </p:tavLst>
                                    </p:anim>
                                    <p:anim calcmode="lin" valueType="num">
                                      <p:cBhvr>
                                        <p:cTn id="107" dur="500" fill="hold"/>
                                        <p:tgtEl>
                                          <p:spTgt spid="495657"/>
                                        </p:tgtEl>
                                        <p:attrNameLst>
                                          <p:attrName>ppt_h</p:attrName>
                                        </p:attrNameLst>
                                      </p:cBhvr>
                                      <p:tavLst>
                                        <p:tav tm="0">
                                          <p:val>
                                            <p:strVal val="#ppt_h"/>
                                          </p:val>
                                        </p:tav>
                                        <p:tav tm="100000">
                                          <p:val>
                                            <p:strVal val="#ppt_h"/>
                                          </p:val>
                                        </p:tav>
                                      </p:tavLst>
                                    </p:anim>
                                  </p:childTnLst>
                                </p:cTn>
                              </p:par>
                            </p:childTnLst>
                          </p:cTn>
                        </p:par>
                        <p:par>
                          <p:cTn id="108" fill="hold">
                            <p:stCondLst>
                              <p:cond delay="1000"/>
                            </p:stCondLst>
                            <p:childTnLst>
                              <p:par>
                                <p:cTn id="109" presetID="16" presetClass="entr" presetSubtype="42" fill="hold" nodeType="afterEffect">
                                  <p:stCondLst>
                                    <p:cond delay="0"/>
                                  </p:stCondLst>
                                  <p:childTnLst>
                                    <p:set>
                                      <p:cBhvr>
                                        <p:cTn id="110" dur="1" fill="hold">
                                          <p:stCondLst>
                                            <p:cond delay="0"/>
                                          </p:stCondLst>
                                        </p:cTn>
                                        <p:tgtEl>
                                          <p:spTgt spid="495658"/>
                                        </p:tgtEl>
                                        <p:attrNameLst>
                                          <p:attrName>style.visibility</p:attrName>
                                        </p:attrNameLst>
                                      </p:cBhvr>
                                      <p:to>
                                        <p:strVal val="visible"/>
                                      </p:to>
                                    </p:set>
                                    <p:animEffect transition="in" filter="barn(outHorizontal)">
                                      <p:cBhvr>
                                        <p:cTn id="111" dur="500"/>
                                        <p:tgtEl>
                                          <p:spTgt spid="495658"/>
                                        </p:tgtEl>
                                      </p:cBhvr>
                                    </p:animEffect>
                                  </p:childTnLst>
                                </p:cTn>
                              </p:par>
                            </p:childTnLst>
                          </p:cTn>
                        </p:par>
                        <p:par>
                          <p:cTn id="112" fill="hold">
                            <p:stCondLst>
                              <p:cond delay="1500"/>
                            </p:stCondLst>
                            <p:childTnLst>
                              <p:par>
                                <p:cTn id="113" presetID="16" presetClass="entr" presetSubtype="42" fill="hold" nodeType="afterEffect">
                                  <p:stCondLst>
                                    <p:cond delay="0"/>
                                  </p:stCondLst>
                                  <p:childTnLst>
                                    <p:set>
                                      <p:cBhvr>
                                        <p:cTn id="114" dur="1" fill="hold">
                                          <p:stCondLst>
                                            <p:cond delay="0"/>
                                          </p:stCondLst>
                                        </p:cTn>
                                        <p:tgtEl>
                                          <p:spTgt spid="495651"/>
                                        </p:tgtEl>
                                        <p:attrNameLst>
                                          <p:attrName>style.visibility</p:attrName>
                                        </p:attrNameLst>
                                      </p:cBhvr>
                                      <p:to>
                                        <p:strVal val="visible"/>
                                      </p:to>
                                    </p:set>
                                    <p:animEffect transition="in" filter="barn(outHorizontal)">
                                      <p:cBhvr>
                                        <p:cTn id="115" dur="500"/>
                                        <p:tgtEl>
                                          <p:spTgt spid="495651"/>
                                        </p:tgtEl>
                                      </p:cBhvr>
                                    </p:animEffect>
                                  </p:childTnLst>
                                </p:cTn>
                              </p:par>
                            </p:childTnLst>
                          </p:cTn>
                        </p:par>
                        <p:par>
                          <p:cTn id="116" fill="hold">
                            <p:stCondLst>
                              <p:cond delay="2000"/>
                            </p:stCondLst>
                            <p:childTnLst>
                              <p:par>
                                <p:cTn id="117" presetID="2" presetClass="entr" presetSubtype="8" fill="hold" nodeType="afterEffect">
                                  <p:stCondLst>
                                    <p:cond delay="0"/>
                                  </p:stCondLst>
                                  <p:childTnLst>
                                    <p:set>
                                      <p:cBhvr>
                                        <p:cTn id="118" dur="1" fill="hold">
                                          <p:stCondLst>
                                            <p:cond delay="0"/>
                                          </p:stCondLst>
                                        </p:cTn>
                                        <p:tgtEl>
                                          <p:spTgt spid="495659"/>
                                        </p:tgtEl>
                                        <p:attrNameLst>
                                          <p:attrName>style.visibility</p:attrName>
                                        </p:attrNameLst>
                                      </p:cBhvr>
                                      <p:to>
                                        <p:strVal val="visible"/>
                                      </p:to>
                                    </p:set>
                                    <p:anim calcmode="lin" valueType="num">
                                      <p:cBhvr additive="base">
                                        <p:cTn id="119" dur="500" fill="hold"/>
                                        <p:tgtEl>
                                          <p:spTgt spid="495659"/>
                                        </p:tgtEl>
                                        <p:attrNameLst>
                                          <p:attrName>ppt_x</p:attrName>
                                        </p:attrNameLst>
                                      </p:cBhvr>
                                      <p:tavLst>
                                        <p:tav tm="0">
                                          <p:val>
                                            <p:strVal val="0-#ppt_w/2"/>
                                          </p:val>
                                        </p:tav>
                                        <p:tav tm="100000">
                                          <p:val>
                                            <p:strVal val="#ppt_x"/>
                                          </p:val>
                                        </p:tav>
                                      </p:tavLst>
                                    </p:anim>
                                    <p:anim calcmode="lin" valueType="num">
                                      <p:cBhvr additive="base">
                                        <p:cTn id="120" dur="500" fill="hold"/>
                                        <p:tgtEl>
                                          <p:spTgt spid="495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48" grpId="0"/>
      <p:bldP spid="495668" grpId="0"/>
      <p:bldP spid="495669" grpId="0"/>
      <p:bldP spid="495670" grpId="0"/>
      <p:bldP spid="49567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文本框 496641"/>
          <p:cNvSpPr txBox="1"/>
          <p:nvPr/>
        </p:nvSpPr>
        <p:spPr>
          <a:xfrm>
            <a:off x="514350" y="1239838"/>
            <a:ext cx="10985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注意：</a:t>
            </a:r>
            <a:endParaRPr lang="zh-CN" altLang="en-US" b="1">
              <a:solidFill>
                <a:srgbClr val="FF0000"/>
              </a:solidFill>
              <a:latin typeface="Times New Roman" panose="02020603050405020304" pitchFamily="18" charset="0"/>
            </a:endParaRPr>
          </a:p>
        </p:txBody>
      </p:sp>
      <p:sp>
        <p:nvSpPr>
          <p:cNvPr id="496643" name="文本框 496642"/>
          <p:cNvSpPr txBox="1"/>
          <p:nvPr/>
        </p:nvSpPr>
        <p:spPr>
          <a:xfrm>
            <a:off x="1066800" y="1771650"/>
            <a:ext cx="6356350" cy="457200"/>
          </a:xfrm>
          <a:prstGeom prst="rect">
            <a:avLst/>
          </a:prstGeom>
          <a:noFill/>
          <a:ln w="9525">
            <a:noFill/>
          </a:ln>
        </p:spPr>
        <p:txBody>
          <a:bodyPr wrap="none" anchor="t">
            <a:spAutoFit/>
          </a:bodyPr>
          <a:lstStyle/>
          <a:p>
            <a:pPr eaLnBrk="1" hangingPunct="1">
              <a:spcBef>
                <a:spcPct val="0"/>
              </a:spcBef>
            </a:pPr>
            <a:r>
              <a:rPr lang="en-US" altLang="zh-CN" b="1" dirty="0">
                <a:latin typeface="Times New Roman" panose="02020603050405020304" pitchFamily="18" charset="0"/>
              </a:rPr>
              <a:t>1.  </a:t>
            </a:r>
            <a:r>
              <a:rPr lang="zh-CN" altLang="en-US" b="1" dirty="0">
                <a:latin typeface="Times New Roman" panose="02020603050405020304" pitchFamily="18" charset="0"/>
              </a:rPr>
              <a:t>同频率的正弦量才能表示在同一个相量图中</a:t>
            </a:r>
            <a:endParaRPr lang="zh-CN" altLang="en-US" b="1">
              <a:latin typeface="Times New Roman" panose="02020603050405020304" pitchFamily="18" charset="0"/>
            </a:endParaRPr>
          </a:p>
        </p:txBody>
      </p:sp>
      <p:sp>
        <p:nvSpPr>
          <p:cNvPr id="496644" name="文本框 496643"/>
          <p:cNvSpPr txBox="1"/>
          <p:nvPr/>
        </p:nvSpPr>
        <p:spPr>
          <a:xfrm>
            <a:off x="1066800" y="2305050"/>
            <a:ext cx="4425950" cy="457200"/>
          </a:xfrm>
          <a:prstGeom prst="rect">
            <a:avLst/>
          </a:prstGeom>
          <a:noFill/>
          <a:ln w="9525">
            <a:noFill/>
          </a:ln>
        </p:spPr>
        <p:txBody>
          <a:bodyPr wrap="none" anchor="t">
            <a:spAutoFit/>
          </a:bodyPr>
          <a:lstStyle/>
          <a:p>
            <a:pPr eaLnBrk="1" hangingPunct="1">
              <a:spcBef>
                <a:spcPct val="0"/>
              </a:spcBef>
            </a:pPr>
            <a:r>
              <a:rPr lang="en-US" altLang="zh-CN" b="1" dirty="0">
                <a:latin typeface="Times New Roman" panose="02020603050405020304" pitchFamily="18" charset="0"/>
              </a:rPr>
              <a:t>2.  </a:t>
            </a:r>
            <a:r>
              <a:rPr lang="zh-CN" altLang="en-US" b="1" dirty="0">
                <a:latin typeface="Times New Roman" panose="02020603050405020304" pitchFamily="18" charset="0"/>
              </a:rPr>
              <a:t>逆时针旋转角速度</a:t>
            </a:r>
            <a:r>
              <a:rPr lang="en-US" altLang="zh-CN" b="1" dirty="0">
                <a:latin typeface="Times New Roman" panose="02020603050405020304" pitchFamily="18" charset="0"/>
              </a:rPr>
              <a:t>(</a:t>
            </a:r>
            <a:r>
              <a:rPr lang="zh-CN" altLang="en-US" b="1" dirty="0">
                <a:latin typeface="Times New Roman" panose="02020603050405020304" pitchFamily="18" charset="0"/>
              </a:rPr>
              <a:t>旋转相量</a:t>
            </a:r>
            <a:r>
              <a:rPr lang="en-US" altLang="zh-CN" b="1">
                <a:latin typeface="Times New Roman" panose="02020603050405020304" pitchFamily="18" charset="0"/>
              </a:rPr>
              <a:t>)</a:t>
            </a:r>
          </a:p>
        </p:txBody>
      </p:sp>
      <p:sp>
        <p:nvSpPr>
          <p:cNvPr id="496645" name="文本框 496644"/>
          <p:cNvSpPr txBox="1"/>
          <p:nvPr/>
        </p:nvSpPr>
        <p:spPr>
          <a:xfrm>
            <a:off x="1066800" y="2838450"/>
            <a:ext cx="3972562" cy="461665"/>
          </a:xfrm>
          <a:prstGeom prst="rect">
            <a:avLst/>
          </a:prstGeom>
          <a:noFill/>
          <a:ln w="9525">
            <a:noFill/>
          </a:ln>
        </p:spPr>
        <p:txBody>
          <a:bodyPr wrap="none" anchor="t">
            <a:spAutoFit/>
          </a:bodyPr>
          <a:lstStyle/>
          <a:p>
            <a:pPr eaLnBrk="1" hangingPunct="1">
              <a:spcBef>
                <a:spcPct val="0"/>
              </a:spcBef>
            </a:pPr>
            <a:r>
              <a:rPr lang="en-US" altLang="zh-CN" b="1" dirty="0">
                <a:latin typeface="Times New Roman" panose="02020603050405020304" pitchFamily="18" charset="0"/>
              </a:rPr>
              <a:t>3.  </a:t>
            </a:r>
            <a:r>
              <a:rPr lang="zh-CN" altLang="en-US" b="1" dirty="0">
                <a:latin typeface="Times New Roman" panose="02020603050405020304" pitchFamily="18" charset="0"/>
              </a:rPr>
              <a:t>须选定一个相量作为</a:t>
            </a:r>
            <a:r>
              <a:rPr lang="zh-CN" altLang="en-US" b="1" dirty="0">
                <a:solidFill>
                  <a:srgbClr val="FF0000"/>
                </a:solidFill>
                <a:latin typeface="Times New Roman" panose="02020603050405020304" pitchFamily="18" charset="0"/>
              </a:rPr>
              <a:t>参考</a:t>
            </a:r>
          </a:p>
        </p:txBody>
      </p:sp>
      <p:sp>
        <p:nvSpPr>
          <p:cNvPr id="496646" name="文本框 496645"/>
          <p:cNvSpPr txBox="1"/>
          <p:nvPr/>
        </p:nvSpPr>
        <p:spPr>
          <a:xfrm>
            <a:off x="631825" y="4038600"/>
            <a:ext cx="5670550" cy="457200"/>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相量图的</a:t>
            </a:r>
            <a:r>
              <a:rPr lang="zh-CN" altLang="en-US" b="1" dirty="0">
                <a:solidFill>
                  <a:srgbClr val="FF0000"/>
                </a:solidFill>
                <a:latin typeface="Times New Roman" panose="02020603050405020304" pitchFamily="18" charset="0"/>
              </a:rPr>
              <a:t>用途</a:t>
            </a:r>
            <a:r>
              <a:rPr lang="zh-CN" altLang="en-US" b="1" dirty="0">
                <a:latin typeface="Times New Roman" panose="02020603050405020304" pitchFamily="18" charset="0"/>
              </a:rPr>
              <a:t>：定性分析时，很有用处。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6642"/>
                                        </p:tgtEl>
                                        <p:attrNameLst>
                                          <p:attrName>style.visibility</p:attrName>
                                        </p:attrNameLst>
                                      </p:cBhvr>
                                      <p:to>
                                        <p:strVal val="visible"/>
                                      </p:to>
                                    </p:set>
                                    <p:anim calcmode="lin" valueType="num">
                                      <p:cBhvr additive="base">
                                        <p:cTn id="7" dur="500" fill="hold"/>
                                        <p:tgtEl>
                                          <p:spTgt spid="496642"/>
                                        </p:tgtEl>
                                        <p:attrNameLst>
                                          <p:attrName>ppt_x</p:attrName>
                                        </p:attrNameLst>
                                      </p:cBhvr>
                                      <p:tavLst>
                                        <p:tav tm="0">
                                          <p:val>
                                            <p:strVal val="0-#ppt_w/2"/>
                                          </p:val>
                                        </p:tav>
                                        <p:tav tm="100000">
                                          <p:val>
                                            <p:strVal val="#ppt_x"/>
                                          </p:val>
                                        </p:tav>
                                      </p:tavLst>
                                    </p:anim>
                                    <p:anim calcmode="lin" valueType="num">
                                      <p:cBhvr additive="base">
                                        <p:cTn id="8" dur="500" fill="hold"/>
                                        <p:tgtEl>
                                          <p:spTgt spid="496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96643"/>
                                        </p:tgtEl>
                                        <p:attrNameLst>
                                          <p:attrName>style.visibility</p:attrName>
                                        </p:attrNameLst>
                                      </p:cBhvr>
                                      <p:to>
                                        <p:strVal val="visible"/>
                                      </p:to>
                                    </p:set>
                                    <p:animEffect transition="in" filter="slide(fromTop)">
                                      <p:cBhvr>
                                        <p:cTn id="13" dur="500"/>
                                        <p:tgtEl>
                                          <p:spTgt spid="49664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496644"/>
                                        </p:tgtEl>
                                        <p:attrNameLst>
                                          <p:attrName>style.visibility</p:attrName>
                                        </p:attrNameLst>
                                      </p:cBhvr>
                                      <p:to>
                                        <p:strVal val="visible"/>
                                      </p:to>
                                    </p:set>
                                    <p:animEffect transition="in" filter="slide(fromTop)">
                                      <p:cBhvr>
                                        <p:cTn id="18" dur="500"/>
                                        <p:tgtEl>
                                          <p:spTgt spid="49664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496645"/>
                                        </p:tgtEl>
                                        <p:attrNameLst>
                                          <p:attrName>style.visibility</p:attrName>
                                        </p:attrNameLst>
                                      </p:cBhvr>
                                      <p:to>
                                        <p:strVal val="visible"/>
                                      </p:to>
                                    </p:set>
                                    <p:animEffect transition="in" filter="slide(fromTop)">
                                      <p:cBhvr>
                                        <p:cTn id="23" dur="500"/>
                                        <p:tgtEl>
                                          <p:spTgt spid="49664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96646"/>
                                        </p:tgtEl>
                                        <p:attrNameLst>
                                          <p:attrName>style.visibility</p:attrName>
                                        </p:attrNameLst>
                                      </p:cBhvr>
                                      <p:to>
                                        <p:strVal val="visible"/>
                                      </p:to>
                                    </p:set>
                                    <p:anim calcmode="lin" valueType="num">
                                      <p:cBhvr additive="base">
                                        <p:cTn id="28" dur="500" fill="hold"/>
                                        <p:tgtEl>
                                          <p:spTgt spid="496646"/>
                                        </p:tgtEl>
                                        <p:attrNameLst>
                                          <p:attrName>ppt_x</p:attrName>
                                        </p:attrNameLst>
                                      </p:cBhvr>
                                      <p:tavLst>
                                        <p:tav tm="0">
                                          <p:val>
                                            <p:strVal val="0-#ppt_w/2"/>
                                          </p:val>
                                        </p:tav>
                                        <p:tav tm="100000">
                                          <p:val>
                                            <p:strVal val="#ppt_x"/>
                                          </p:val>
                                        </p:tav>
                                      </p:tavLst>
                                    </p:anim>
                                    <p:anim calcmode="lin" valueType="num">
                                      <p:cBhvr additive="base">
                                        <p:cTn id="29" dur="500" fill="hold"/>
                                        <p:tgtEl>
                                          <p:spTgt spid="4966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p:bldP spid="496643" grpId="0"/>
      <p:bldP spid="496644" grpId="0"/>
      <p:bldP spid="496645" grpId="0"/>
      <p:bldP spid="49664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6" name="矩形 489475"/>
          <p:cNvSpPr/>
          <p:nvPr/>
        </p:nvSpPr>
        <p:spPr>
          <a:xfrm>
            <a:off x="254000" y="311150"/>
            <a:ext cx="490538" cy="457200"/>
          </a:xfrm>
          <a:prstGeom prst="rect">
            <a:avLst/>
          </a:prstGeom>
          <a:noFill/>
          <a:ln w="19050">
            <a:noFill/>
          </a:ln>
        </p:spPr>
        <p:txBody>
          <a:bodyPr wrap="none" anchor="t">
            <a:spAutoFit/>
          </a:bodyPr>
          <a:lstStyle/>
          <a:p>
            <a:r>
              <a:rPr lang="zh-CN" altLang="en-US" b="1" dirty="0">
                <a:solidFill>
                  <a:srgbClr val="FF33CC"/>
                </a:solidFill>
                <a:latin typeface="Times New Roman" panose="02020603050405020304" pitchFamily="18" charset="0"/>
              </a:rPr>
              <a:t>例</a:t>
            </a:r>
          </a:p>
        </p:txBody>
      </p:sp>
      <p:sp>
        <p:nvSpPr>
          <p:cNvPr id="489477" name="矩形 489476"/>
          <p:cNvSpPr/>
          <p:nvPr/>
        </p:nvSpPr>
        <p:spPr>
          <a:xfrm>
            <a:off x="317500" y="2443163"/>
            <a:ext cx="490538" cy="457200"/>
          </a:xfrm>
          <a:prstGeom prst="rect">
            <a:avLst/>
          </a:prstGeom>
          <a:noFill/>
          <a:ln w="19050">
            <a:noFill/>
          </a:ln>
        </p:spPr>
        <p:txBody>
          <a:bodyPr wrap="none" anchor="t">
            <a:spAutoFit/>
          </a:bodyPr>
          <a:lstStyle/>
          <a:p>
            <a:r>
              <a:rPr lang="zh-CN" altLang="en-US" b="1" dirty="0">
                <a:solidFill>
                  <a:srgbClr val="FF33CC"/>
                </a:solidFill>
                <a:latin typeface="Times New Roman" panose="02020603050405020304" pitchFamily="18" charset="0"/>
              </a:rPr>
              <a:t>解</a:t>
            </a:r>
          </a:p>
        </p:txBody>
      </p:sp>
      <p:grpSp>
        <p:nvGrpSpPr>
          <p:cNvPr id="489481" name="组合 489480"/>
          <p:cNvGrpSpPr>
            <a:grpSpLocks noChangeAspect="1"/>
          </p:cNvGrpSpPr>
          <p:nvPr/>
        </p:nvGrpSpPr>
        <p:grpSpPr>
          <a:xfrm>
            <a:off x="6356350" y="280988"/>
            <a:ext cx="2554288" cy="1641475"/>
            <a:chOff x="3502" y="136"/>
            <a:chExt cx="1427" cy="917"/>
          </a:xfrm>
        </p:grpSpPr>
        <p:sp>
          <p:nvSpPr>
            <p:cNvPr id="489480" name="矩形 489479"/>
            <p:cNvSpPr>
              <a:spLocks noChangeAspect="1" noTextEdit="1"/>
            </p:cNvSpPr>
            <p:nvPr/>
          </p:nvSpPr>
          <p:spPr>
            <a:xfrm>
              <a:off x="3502" y="136"/>
              <a:ext cx="1427" cy="917"/>
            </a:xfrm>
            <a:prstGeom prst="rect">
              <a:avLst/>
            </a:prstGeom>
            <a:noFill/>
            <a:ln w="9525">
              <a:noFill/>
            </a:ln>
          </p:spPr>
          <p:txBody>
            <a:bodyPr/>
            <a:lstStyle/>
            <a:p>
              <a:endParaRPr lang="zh-CN" altLang="en-US"/>
            </a:p>
          </p:txBody>
        </p:sp>
        <p:sp>
          <p:nvSpPr>
            <p:cNvPr id="489482" name="任意多边形 489481"/>
            <p:cNvSpPr/>
            <p:nvPr/>
          </p:nvSpPr>
          <p:spPr>
            <a:xfrm>
              <a:off x="4368" y="317"/>
              <a:ext cx="250" cy="34"/>
            </a:xfrm>
            <a:custGeom>
              <a:avLst/>
              <a:gdLst/>
              <a:ahLst/>
              <a:cxnLst/>
              <a:rect l="0" t="0" r="0" b="0"/>
              <a:pathLst>
                <a:path w="250" h="34">
                  <a:moveTo>
                    <a:pt x="250" y="34"/>
                  </a:moveTo>
                  <a:cubicBezTo>
                    <a:pt x="250" y="17"/>
                    <a:pt x="236" y="2"/>
                    <a:pt x="220" y="1"/>
                  </a:cubicBezTo>
                  <a:cubicBezTo>
                    <a:pt x="202" y="0"/>
                    <a:pt x="188" y="14"/>
                    <a:pt x="187" y="32"/>
                  </a:cubicBezTo>
                  <a:cubicBezTo>
                    <a:pt x="187" y="33"/>
                    <a:pt x="187" y="33"/>
                    <a:pt x="187" y="34"/>
                  </a:cubicBezTo>
                  <a:cubicBezTo>
                    <a:pt x="188" y="17"/>
                    <a:pt x="174" y="2"/>
                    <a:pt x="157" y="1"/>
                  </a:cubicBezTo>
                  <a:cubicBezTo>
                    <a:pt x="140" y="0"/>
                    <a:pt x="125" y="14"/>
                    <a:pt x="124" y="32"/>
                  </a:cubicBezTo>
                  <a:cubicBezTo>
                    <a:pt x="124" y="33"/>
                    <a:pt x="124" y="33"/>
                    <a:pt x="124" y="34"/>
                  </a:cubicBezTo>
                  <a:cubicBezTo>
                    <a:pt x="125" y="17"/>
                    <a:pt x="112" y="2"/>
                    <a:pt x="94" y="1"/>
                  </a:cubicBezTo>
                  <a:cubicBezTo>
                    <a:pt x="78" y="0"/>
                    <a:pt x="63" y="14"/>
                    <a:pt x="63" y="32"/>
                  </a:cubicBezTo>
                  <a:cubicBezTo>
                    <a:pt x="63" y="33"/>
                    <a:pt x="63" y="33"/>
                    <a:pt x="63" y="34"/>
                  </a:cubicBezTo>
                  <a:cubicBezTo>
                    <a:pt x="63" y="17"/>
                    <a:pt x="49" y="2"/>
                    <a:pt x="33" y="1"/>
                  </a:cubicBezTo>
                  <a:cubicBezTo>
                    <a:pt x="15" y="0"/>
                    <a:pt x="1" y="14"/>
                    <a:pt x="0" y="32"/>
                  </a:cubicBezTo>
                  <a:cubicBezTo>
                    <a:pt x="0" y="33"/>
                    <a:pt x="0" y="33"/>
                    <a:pt x="0" y="34"/>
                  </a:cubicBezTo>
                </a:path>
              </a:pathLst>
            </a:custGeom>
            <a:solidFill>
              <a:srgbClr val="FFCC99">
                <a:alpha val="100000"/>
              </a:srgbClr>
            </a:solidFill>
            <a:ln w="22225" cap="rnd" cmpd="sng">
              <a:solidFill>
                <a:srgbClr val="000000"/>
              </a:solidFill>
              <a:prstDash val="solid"/>
              <a:round/>
              <a:headEnd type="none" w="med" len="med"/>
              <a:tailEnd type="none" w="med" len="med"/>
            </a:ln>
          </p:spPr>
          <p:txBody>
            <a:bodyPr/>
            <a:lstStyle/>
            <a:p>
              <a:endParaRPr lang="zh-CN" altLang="en-US"/>
            </a:p>
          </p:txBody>
        </p:sp>
        <p:sp>
          <p:nvSpPr>
            <p:cNvPr id="489483" name="直接连接符 489482"/>
            <p:cNvSpPr/>
            <p:nvPr/>
          </p:nvSpPr>
          <p:spPr>
            <a:xfrm flipH="1">
              <a:off x="4309" y="351"/>
              <a:ext cx="59" cy="1"/>
            </a:xfrm>
            <a:prstGeom prst="line">
              <a:avLst/>
            </a:prstGeom>
            <a:ln w="12700" cap="rnd" cmpd="sng">
              <a:solidFill>
                <a:srgbClr val="000000"/>
              </a:solidFill>
              <a:prstDash val="solid"/>
              <a:headEnd type="none" w="med" len="med"/>
              <a:tailEnd type="none" w="med" len="med"/>
            </a:ln>
          </p:spPr>
        </p:sp>
        <p:sp>
          <p:nvSpPr>
            <p:cNvPr id="489484" name="直接连接符 489483"/>
            <p:cNvSpPr/>
            <p:nvPr/>
          </p:nvSpPr>
          <p:spPr>
            <a:xfrm>
              <a:off x="4618" y="351"/>
              <a:ext cx="71" cy="1"/>
            </a:xfrm>
            <a:prstGeom prst="line">
              <a:avLst/>
            </a:prstGeom>
            <a:ln w="12700" cap="rnd" cmpd="sng">
              <a:solidFill>
                <a:srgbClr val="000000"/>
              </a:solidFill>
              <a:prstDash val="solid"/>
              <a:headEnd type="none" w="med" len="med"/>
              <a:tailEnd type="none" w="med" len="med"/>
            </a:ln>
          </p:spPr>
        </p:sp>
        <p:sp>
          <p:nvSpPr>
            <p:cNvPr id="489485" name="直接连接符 489484"/>
            <p:cNvSpPr/>
            <p:nvPr/>
          </p:nvSpPr>
          <p:spPr>
            <a:xfrm>
              <a:off x="4733" y="621"/>
              <a:ext cx="176" cy="1"/>
            </a:xfrm>
            <a:prstGeom prst="line">
              <a:avLst/>
            </a:prstGeom>
            <a:ln w="22225" cap="rnd" cmpd="sng">
              <a:solidFill>
                <a:srgbClr val="000000"/>
              </a:solidFill>
              <a:prstDash val="solid"/>
              <a:headEnd type="none" w="med" len="med"/>
              <a:tailEnd type="none" w="med" len="med"/>
            </a:ln>
          </p:spPr>
        </p:sp>
        <p:sp>
          <p:nvSpPr>
            <p:cNvPr id="489486" name="直接连接符 489485"/>
            <p:cNvSpPr/>
            <p:nvPr/>
          </p:nvSpPr>
          <p:spPr>
            <a:xfrm>
              <a:off x="4733" y="681"/>
              <a:ext cx="176" cy="1"/>
            </a:xfrm>
            <a:prstGeom prst="line">
              <a:avLst/>
            </a:prstGeom>
            <a:ln w="22225" cap="rnd" cmpd="sng">
              <a:solidFill>
                <a:srgbClr val="000000"/>
              </a:solidFill>
              <a:prstDash val="solid"/>
              <a:headEnd type="none" w="med" len="med"/>
              <a:tailEnd type="none" w="med" len="med"/>
            </a:ln>
          </p:spPr>
        </p:sp>
        <p:sp>
          <p:nvSpPr>
            <p:cNvPr id="489487" name="直接连接符 489486"/>
            <p:cNvSpPr/>
            <p:nvPr/>
          </p:nvSpPr>
          <p:spPr>
            <a:xfrm>
              <a:off x="4821" y="692"/>
              <a:ext cx="1" cy="87"/>
            </a:xfrm>
            <a:prstGeom prst="line">
              <a:avLst/>
            </a:prstGeom>
            <a:ln w="12700" cap="rnd" cmpd="sng">
              <a:solidFill>
                <a:srgbClr val="000000"/>
              </a:solidFill>
              <a:prstDash val="solid"/>
              <a:headEnd type="none" w="med" len="med"/>
              <a:tailEnd type="none" w="med" len="med"/>
            </a:ln>
          </p:spPr>
        </p:sp>
        <p:sp>
          <p:nvSpPr>
            <p:cNvPr id="489488" name="直接连接符 489487"/>
            <p:cNvSpPr/>
            <p:nvPr/>
          </p:nvSpPr>
          <p:spPr>
            <a:xfrm>
              <a:off x="4821" y="525"/>
              <a:ext cx="1" cy="91"/>
            </a:xfrm>
            <a:prstGeom prst="line">
              <a:avLst/>
            </a:prstGeom>
            <a:ln w="12700" cap="rnd" cmpd="sng">
              <a:solidFill>
                <a:srgbClr val="000000"/>
              </a:solidFill>
              <a:prstDash val="solid"/>
              <a:headEnd type="none" w="med" len="med"/>
              <a:tailEnd type="none" w="med" len="med"/>
            </a:ln>
          </p:spPr>
        </p:sp>
        <p:sp>
          <p:nvSpPr>
            <p:cNvPr id="489489" name="矩形 489488"/>
            <p:cNvSpPr/>
            <p:nvPr/>
          </p:nvSpPr>
          <p:spPr>
            <a:xfrm>
              <a:off x="3901" y="315"/>
              <a:ext cx="176" cy="70"/>
            </a:xfrm>
            <a:prstGeom prst="rect">
              <a:avLst/>
            </a:prstGeom>
            <a:solidFill>
              <a:srgbClr val="FFFFFF"/>
            </a:solidFill>
            <a:ln w="9525">
              <a:noFill/>
            </a:ln>
          </p:spPr>
          <p:txBody>
            <a:bodyPr/>
            <a:lstStyle/>
            <a:p>
              <a:endParaRPr lang="zh-CN" altLang="en-US"/>
            </a:p>
          </p:txBody>
        </p:sp>
        <p:sp>
          <p:nvSpPr>
            <p:cNvPr id="489490" name="矩形 489489"/>
            <p:cNvSpPr/>
            <p:nvPr/>
          </p:nvSpPr>
          <p:spPr>
            <a:xfrm>
              <a:off x="3901" y="315"/>
              <a:ext cx="176" cy="70"/>
            </a:xfrm>
            <a:prstGeom prst="rect">
              <a:avLst/>
            </a:prstGeom>
            <a:solidFill>
              <a:schemeClr val="accent1"/>
            </a:solidFill>
            <a:ln w="22225" cap="rnd" cmpd="sng">
              <a:solidFill>
                <a:srgbClr val="000000"/>
              </a:solidFill>
              <a:prstDash val="solid"/>
              <a:round/>
              <a:headEnd type="none" w="med" len="med"/>
              <a:tailEnd type="none" w="med" len="med"/>
            </a:ln>
          </p:spPr>
          <p:txBody>
            <a:bodyPr/>
            <a:lstStyle/>
            <a:p>
              <a:endParaRPr lang="zh-CN" altLang="en-US"/>
            </a:p>
          </p:txBody>
        </p:sp>
        <p:sp>
          <p:nvSpPr>
            <p:cNvPr id="489491" name="直接连接符 489490"/>
            <p:cNvSpPr/>
            <p:nvPr/>
          </p:nvSpPr>
          <p:spPr>
            <a:xfrm>
              <a:off x="4077" y="350"/>
              <a:ext cx="291" cy="1"/>
            </a:xfrm>
            <a:prstGeom prst="line">
              <a:avLst/>
            </a:prstGeom>
            <a:ln w="12700" cap="rnd" cmpd="sng">
              <a:solidFill>
                <a:srgbClr val="000000"/>
              </a:solidFill>
              <a:prstDash val="solid"/>
              <a:headEnd type="none" w="med" len="med"/>
              <a:tailEnd type="none" w="med" len="med"/>
            </a:ln>
          </p:spPr>
        </p:sp>
        <p:sp>
          <p:nvSpPr>
            <p:cNvPr id="489492" name="直接连接符 489491"/>
            <p:cNvSpPr/>
            <p:nvPr/>
          </p:nvSpPr>
          <p:spPr>
            <a:xfrm>
              <a:off x="4821" y="351"/>
              <a:ext cx="1" cy="184"/>
            </a:xfrm>
            <a:prstGeom prst="line">
              <a:avLst/>
            </a:prstGeom>
            <a:ln w="12700" cap="rnd" cmpd="sng">
              <a:solidFill>
                <a:srgbClr val="000000"/>
              </a:solidFill>
              <a:prstDash val="solid"/>
              <a:headEnd type="none" w="med" len="med"/>
              <a:tailEnd type="none" w="med" len="med"/>
            </a:ln>
          </p:spPr>
        </p:sp>
        <p:sp>
          <p:nvSpPr>
            <p:cNvPr id="489493" name="直接连接符 489492"/>
            <p:cNvSpPr/>
            <p:nvPr/>
          </p:nvSpPr>
          <p:spPr>
            <a:xfrm>
              <a:off x="4821" y="765"/>
              <a:ext cx="1" cy="254"/>
            </a:xfrm>
            <a:prstGeom prst="line">
              <a:avLst/>
            </a:prstGeom>
            <a:ln w="12700" cap="rnd" cmpd="sng">
              <a:solidFill>
                <a:srgbClr val="000000"/>
              </a:solidFill>
              <a:prstDash val="solid"/>
              <a:headEnd type="none" w="med" len="med"/>
              <a:tailEnd type="none" w="med" len="med"/>
            </a:ln>
          </p:spPr>
        </p:sp>
        <p:sp>
          <p:nvSpPr>
            <p:cNvPr id="489494" name="直接连接符 489493"/>
            <p:cNvSpPr/>
            <p:nvPr/>
          </p:nvSpPr>
          <p:spPr>
            <a:xfrm flipH="1">
              <a:off x="3581" y="1019"/>
              <a:ext cx="1240" cy="1"/>
            </a:xfrm>
            <a:prstGeom prst="line">
              <a:avLst/>
            </a:prstGeom>
            <a:ln w="12700" cap="rnd" cmpd="sng">
              <a:solidFill>
                <a:srgbClr val="000000"/>
              </a:solidFill>
              <a:prstDash val="solid"/>
              <a:headEnd type="none" w="med" len="med"/>
              <a:tailEnd type="none" w="med" len="med"/>
            </a:ln>
          </p:spPr>
        </p:sp>
        <p:sp>
          <p:nvSpPr>
            <p:cNvPr id="489495" name="直接连接符 489494"/>
            <p:cNvSpPr/>
            <p:nvPr/>
          </p:nvSpPr>
          <p:spPr>
            <a:xfrm flipH="1">
              <a:off x="3581" y="350"/>
              <a:ext cx="320" cy="1"/>
            </a:xfrm>
            <a:prstGeom prst="line">
              <a:avLst/>
            </a:prstGeom>
            <a:ln w="12700" cap="rnd" cmpd="sng">
              <a:solidFill>
                <a:srgbClr val="000000"/>
              </a:solidFill>
              <a:prstDash val="solid"/>
              <a:headEnd type="none" w="med" len="med"/>
              <a:tailEnd type="none" w="med" len="med"/>
            </a:ln>
          </p:spPr>
        </p:sp>
        <p:sp>
          <p:nvSpPr>
            <p:cNvPr id="489496" name="直接连接符 489495"/>
            <p:cNvSpPr/>
            <p:nvPr/>
          </p:nvSpPr>
          <p:spPr>
            <a:xfrm>
              <a:off x="3581" y="351"/>
              <a:ext cx="145" cy="1"/>
            </a:xfrm>
            <a:prstGeom prst="line">
              <a:avLst/>
            </a:prstGeom>
            <a:ln w="4763" cap="rnd" cmpd="sng">
              <a:solidFill>
                <a:srgbClr val="000000"/>
              </a:solidFill>
              <a:prstDash val="solid"/>
              <a:headEnd type="none" w="med" len="med"/>
              <a:tailEnd type="none" w="med" len="med"/>
            </a:ln>
          </p:spPr>
        </p:sp>
        <p:sp>
          <p:nvSpPr>
            <p:cNvPr id="489497" name="任意多边形 489496"/>
            <p:cNvSpPr/>
            <p:nvPr/>
          </p:nvSpPr>
          <p:spPr>
            <a:xfrm>
              <a:off x="3721" y="332"/>
              <a:ext cx="59" cy="39"/>
            </a:xfrm>
            <a:custGeom>
              <a:avLst/>
              <a:gdLst/>
              <a:ahLst/>
              <a:cxnLst/>
              <a:rect l="0" t="0" r="0" b="0"/>
              <a:pathLst>
                <a:path w="59" h="39">
                  <a:moveTo>
                    <a:pt x="0" y="0"/>
                  </a:moveTo>
                  <a:lnTo>
                    <a:pt x="59" y="19"/>
                  </a:lnTo>
                  <a:lnTo>
                    <a:pt x="0" y="39"/>
                  </a:lnTo>
                  <a:lnTo>
                    <a:pt x="0" y="0"/>
                  </a:lnTo>
                  <a:close/>
                </a:path>
              </a:pathLst>
            </a:custGeom>
            <a:solidFill>
              <a:srgbClr val="000000"/>
            </a:solidFill>
            <a:ln w="9525">
              <a:noFill/>
            </a:ln>
          </p:spPr>
          <p:txBody>
            <a:bodyPr/>
            <a:lstStyle/>
            <a:p>
              <a:endParaRPr lang="zh-CN" altLang="en-US"/>
            </a:p>
          </p:txBody>
        </p:sp>
        <p:sp>
          <p:nvSpPr>
            <p:cNvPr id="489498" name="任意多边形 489497"/>
            <p:cNvSpPr/>
            <p:nvPr/>
          </p:nvSpPr>
          <p:spPr>
            <a:xfrm>
              <a:off x="3548" y="335"/>
              <a:ext cx="33" cy="33"/>
            </a:xfrm>
            <a:custGeom>
              <a:avLst/>
              <a:gdLst/>
              <a:ahLst/>
              <a:cxnLst/>
              <a:rect l="0" t="0" r="0" b="0"/>
              <a:pathLst>
                <a:path w="53" h="53">
                  <a:moveTo>
                    <a:pt x="0" y="26"/>
                  </a:moveTo>
                  <a:cubicBezTo>
                    <a:pt x="0" y="12"/>
                    <a:pt x="12" y="0"/>
                    <a:pt x="27" y="0"/>
                  </a:cubicBezTo>
                  <a:cubicBezTo>
                    <a:pt x="41" y="0"/>
                    <a:pt x="53" y="12"/>
                    <a:pt x="53" y="26"/>
                  </a:cubicBezTo>
                  <a:cubicBezTo>
                    <a:pt x="53" y="26"/>
                    <a:pt x="53" y="26"/>
                    <a:pt x="53" y="26"/>
                  </a:cubicBezTo>
                  <a:cubicBezTo>
                    <a:pt x="53" y="41"/>
                    <a:pt x="41" y="53"/>
                    <a:pt x="27" y="53"/>
                  </a:cubicBezTo>
                  <a:cubicBezTo>
                    <a:pt x="12" y="53"/>
                    <a:pt x="0" y="41"/>
                    <a:pt x="0" y="26"/>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489499" name="任意多边形 489498"/>
            <p:cNvSpPr/>
            <p:nvPr/>
          </p:nvSpPr>
          <p:spPr>
            <a:xfrm>
              <a:off x="3548" y="335"/>
              <a:ext cx="33" cy="33"/>
            </a:xfrm>
            <a:custGeom>
              <a:avLst/>
              <a:gdLst/>
              <a:ahLst/>
              <a:cxnLst/>
              <a:rect l="0" t="0" r="0" b="0"/>
              <a:pathLst>
                <a:path w="33" h="33">
                  <a:moveTo>
                    <a:pt x="0" y="16"/>
                  </a:moveTo>
                  <a:cubicBezTo>
                    <a:pt x="0" y="7"/>
                    <a:pt x="8" y="0"/>
                    <a:pt x="17" y="0"/>
                  </a:cubicBezTo>
                  <a:cubicBezTo>
                    <a:pt x="26" y="0"/>
                    <a:pt x="33" y="7"/>
                    <a:pt x="33" y="16"/>
                  </a:cubicBezTo>
                  <a:cubicBezTo>
                    <a:pt x="33" y="16"/>
                    <a:pt x="33" y="16"/>
                    <a:pt x="33" y="16"/>
                  </a:cubicBezTo>
                  <a:cubicBezTo>
                    <a:pt x="33" y="25"/>
                    <a:pt x="26" y="33"/>
                    <a:pt x="17" y="33"/>
                  </a:cubicBezTo>
                  <a:cubicBezTo>
                    <a:pt x="8" y="33"/>
                    <a:pt x="0" y="25"/>
                    <a:pt x="0" y="16"/>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489500" name="任意多边形 489499"/>
            <p:cNvSpPr/>
            <p:nvPr/>
          </p:nvSpPr>
          <p:spPr>
            <a:xfrm>
              <a:off x="3548" y="1002"/>
              <a:ext cx="33" cy="34"/>
            </a:xfrm>
            <a:custGeom>
              <a:avLst/>
              <a:gdLst/>
              <a:ahLst/>
              <a:cxnLst/>
              <a:rect l="0" t="0" r="0" b="0"/>
              <a:pathLst>
                <a:path w="53" h="54">
                  <a:moveTo>
                    <a:pt x="0" y="27"/>
                  </a:moveTo>
                  <a:cubicBezTo>
                    <a:pt x="0" y="12"/>
                    <a:pt x="12" y="0"/>
                    <a:pt x="27" y="0"/>
                  </a:cubicBezTo>
                  <a:cubicBezTo>
                    <a:pt x="41" y="0"/>
                    <a:pt x="53" y="12"/>
                    <a:pt x="53" y="27"/>
                  </a:cubicBezTo>
                  <a:cubicBezTo>
                    <a:pt x="53" y="27"/>
                    <a:pt x="53" y="27"/>
                    <a:pt x="53" y="27"/>
                  </a:cubicBezTo>
                  <a:cubicBezTo>
                    <a:pt x="53" y="42"/>
                    <a:pt x="41" y="54"/>
                    <a:pt x="27" y="54"/>
                  </a:cubicBezTo>
                  <a:cubicBezTo>
                    <a:pt x="12" y="54"/>
                    <a:pt x="0" y="42"/>
                    <a:pt x="0" y="2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489501" name="任意多边形 489500"/>
            <p:cNvSpPr/>
            <p:nvPr/>
          </p:nvSpPr>
          <p:spPr>
            <a:xfrm>
              <a:off x="3548" y="1002"/>
              <a:ext cx="33" cy="34"/>
            </a:xfrm>
            <a:custGeom>
              <a:avLst/>
              <a:gdLst/>
              <a:ahLst/>
              <a:cxnLst/>
              <a:rect l="0" t="0" r="0" b="0"/>
              <a:pathLst>
                <a:path w="33" h="34">
                  <a:moveTo>
                    <a:pt x="0" y="17"/>
                  </a:moveTo>
                  <a:cubicBezTo>
                    <a:pt x="0" y="8"/>
                    <a:pt x="8" y="0"/>
                    <a:pt x="17" y="0"/>
                  </a:cubicBezTo>
                  <a:cubicBezTo>
                    <a:pt x="26" y="0"/>
                    <a:pt x="33" y="8"/>
                    <a:pt x="33" y="17"/>
                  </a:cubicBezTo>
                  <a:cubicBezTo>
                    <a:pt x="33" y="17"/>
                    <a:pt x="33" y="17"/>
                    <a:pt x="33" y="17"/>
                  </a:cubicBezTo>
                  <a:cubicBezTo>
                    <a:pt x="33" y="27"/>
                    <a:pt x="26" y="34"/>
                    <a:pt x="17" y="34"/>
                  </a:cubicBezTo>
                  <a:cubicBezTo>
                    <a:pt x="8" y="34"/>
                    <a:pt x="0" y="27"/>
                    <a:pt x="0" y="17"/>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489502" name="矩形 489501"/>
            <p:cNvSpPr/>
            <p:nvPr/>
          </p:nvSpPr>
          <p:spPr>
            <a:xfrm>
              <a:off x="3712" y="186"/>
              <a:ext cx="36" cy="153"/>
            </a:xfrm>
            <a:prstGeom prst="rect">
              <a:avLst/>
            </a:prstGeom>
            <a:noFill/>
            <a:ln w="9525">
              <a:noFill/>
            </a:ln>
          </p:spPr>
          <p:txBody>
            <a:bodyPr wrap="none" lIns="0" tIns="0" rIns="0" bIns="0">
              <a:spAutoFit/>
            </a:bodyPr>
            <a:lstStyle/>
            <a:p>
              <a:r>
                <a:rPr lang="en-US" altLang="zh-CN" sz="1800" b="1" i="1">
                  <a:solidFill>
                    <a:srgbClr val="000000"/>
                  </a:solidFill>
                  <a:latin typeface="Times New Roman" panose="02020603050405020304" pitchFamily="18" charset="0"/>
                </a:rPr>
                <a:t>i</a:t>
              </a:r>
              <a:endParaRPr lang="en-US" altLang="zh-CN" sz="3200" b="1">
                <a:latin typeface="Times New Roman" panose="02020603050405020304" pitchFamily="18" charset="0"/>
              </a:endParaRPr>
            </a:p>
          </p:txBody>
        </p:sp>
        <p:sp>
          <p:nvSpPr>
            <p:cNvPr id="489503" name="矩形 489502"/>
            <p:cNvSpPr/>
            <p:nvPr/>
          </p:nvSpPr>
          <p:spPr>
            <a:xfrm>
              <a:off x="3512" y="626"/>
              <a:ext cx="71" cy="154"/>
            </a:xfrm>
            <a:prstGeom prst="rect">
              <a:avLst/>
            </a:prstGeom>
            <a:noFill/>
            <a:ln w="9525">
              <a:noFill/>
            </a:ln>
          </p:spPr>
          <p:txBody>
            <a:bodyPr wrap="none" lIns="0" tIns="0" rIns="0" bIns="0">
              <a:spAutoFit/>
            </a:bodyPr>
            <a:lstStyle/>
            <a:p>
              <a:r>
                <a:rPr lang="en-US" altLang="zh-CN" sz="1800" b="1" i="1">
                  <a:solidFill>
                    <a:srgbClr val="000000"/>
                  </a:solidFill>
                  <a:latin typeface="Times New Roman" panose="02020603050405020304" pitchFamily="18" charset="0"/>
                </a:rPr>
                <a:t>u</a:t>
              </a:r>
              <a:endParaRPr lang="en-US" altLang="zh-CN" sz="3200" b="1">
                <a:latin typeface="Times New Roman" panose="02020603050405020304" pitchFamily="18" charset="0"/>
              </a:endParaRPr>
            </a:p>
          </p:txBody>
        </p:sp>
        <p:sp>
          <p:nvSpPr>
            <p:cNvPr id="489504" name="任意多边形 489503"/>
            <p:cNvSpPr>
              <a:spLocks noEditPoints="1"/>
            </p:cNvSpPr>
            <p:nvPr/>
          </p:nvSpPr>
          <p:spPr>
            <a:xfrm>
              <a:off x="3531" y="401"/>
              <a:ext cx="67" cy="68"/>
            </a:xfrm>
            <a:custGeom>
              <a:avLst/>
              <a:gdLst/>
              <a:ahLst/>
              <a:cxnLst/>
              <a:rect l="0" t="0" r="0" b="0"/>
              <a:pathLst>
                <a:path w="67" h="68">
                  <a:moveTo>
                    <a:pt x="0" y="34"/>
                  </a:moveTo>
                  <a:lnTo>
                    <a:pt x="67" y="34"/>
                  </a:lnTo>
                  <a:moveTo>
                    <a:pt x="34" y="0"/>
                  </a:moveTo>
                  <a:lnTo>
                    <a:pt x="34" y="68"/>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489505" name="直接连接符 489504"/>
            <p:cNvSpPr/>
            <p:nvPr/>
          </p:nvSpPr>
          <p:spPr>
            <a:xfrm>
              <a:off x="3532" y="969"/>
              <a:ext cx="65" cy="1"/>
            </a:xfrm>
            <a:prstGeom prst="line">
              <a:avLst/>
            </a:prstGeom>
            <a:ln w="12700" cap="rnd" cmpd="sng">
              <a:solidFill>
                <a:srgbClr val="000000"/>
              </a:solidFill>
              <a:prstDash val="solid"/>
              <a:headEnd type="none" w="med" len="med"/>
              <a:tailEnd type="none" w="med" len="med"/>
            </a:ln>
          </p:spPr>
        </p:sp>
        <p:sp>
          <p:nvSpPr>
            <p:cNvPr id="489506" name="直接连接符 489505"/>
            <p:cNvSpPr/>
            <p:nvPr/>
          </p:nvSpPr>
          <p:spPr>
            <a:xfrm flipH="1">
              <a:off x="4689" y="351"/>
              <a:ext cx="132" cy="1"/>
            </a:xfrm>
            <a:prstGeom prst="line">
              <a:avLst/>
            </a:prstGeom>
            <a:ln w="12700" cap="rnd" cmpd="sng">
              <a:solidFill>
                <a:srgbClr val="000000"/>
              </a:solidFill>
              <a:prstDash val="solid"/>
              <a:headEnd type="none" w="med" len="med"/>
              <a:tailEnd type="none" w="med" len="med"/>
            </a:ln>
          </p:spPr>
        </p:sp>
        <p:sp>
          <p:nvSpPr>
            <p:cNvPr id="489507" name="矩形 489506"/>
            <p:cNvSpPr/>
            <p:nvPr/>
          </p:nvSpPr>
          <p:spPr>
            <a:xfrm>
              <a:off x="3942" y="176"/>
              <a:ext cx="75" cy="136"/>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pitchFamily="18" charset="0"/>
                </a:rPr>
                <a:t>R</a:t>
              </a:r>
              <a:endParaRPr lang="en-US" altLang="zh-CN" sz="2800" b="1">
                <a:latin typeface="Times New Roman" panose="02020603050405020304" pitchFamily="18" charset="0"/>
              </a:endParaRPr>
            </a:p>
          </p:txBody>
        </p:sp>
        <p:sp>
          <p:nvSpPr>
            <p:cNvPr id="489508" name="矩形 489507"/>
            <p:cNvSpPr/>
            <p:nvPr/>
          </p:nvSpPr>
          <p:spPr>
            <a:xfrm>
              <a:off x="4472" y="156"/>
              <a:ext cx="69" cy="137"/>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pitchFamily="18" charset="0"/>
                </a:rPr>
                <a:t>L</a:t>
              </a:r>
              <a:endParaRPr lang="en-US" altLang="zh-CN" sz="2800" b="1">
                <a:latin typeface="Times New Roman" panose="02020603050405020304" pitchFamily="18" charset="0"/>
              </a:endParaRPr>
            </a:p>
          </p:txBody>
        </p:sp>
        <p:sp>
          <p:nvSpPr>
            <p:cNvPr id="489509" name="矩形 489508"/>
            <p:cNvSpPr/>
            <p:nvPr/>
          </p:nvSpPr>
          <p:spPr>
            <a:xfrm>
              <a:off x="4603" y="616"/>
              <a:ext cx="75" cy="136"/>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pitchFamily="18" charset="0"/>
                </a:rPr>
                <a:t>C</a:t>
              </a:r>
              <a:endParaRPr lang="en-US" altLang="zh-CN" sz="2800" b="1">
                <a:latin typeface="Times New Roman" panose="02020603050405020304" pitchFamily="18" charset="0"/>
              </a:endParaRPr>
            </a:p>
          </p:txBody>
        </p:sp>
      </p:grpSp>
      <p:sp>
        <p:nvSpPr>
          <p:cNvPr id="489511" name="矩形 489510"/>
          <p:cNvSpPr/>
          <p:nvPr/>
        </p:nvSpPr>
        <p:spPr>
          <a:xfrm>
            <a:off x="808038" y="311150"/>
            <a:ext cx="5610225" cy="1041400"/>
          </a:xfrm>
          <a:prstGeom prst="rect">
            <a:avLst/>
          </a:prstGeom>
          <a:noFill/>
          <a:ln w="19050">
            <a:noFill/>
          </a:ln>
        </p:spPr>
        <p:txBody>
          <a:bodyPr anchor="ctr">
            <a:spAutoFit/>
          </a:bodyPr>
          <a:lstStyle/>
          <a:p>
            <a:pPr>
              <a:lnSpc>
                <a:spcPct val="130000"/>
              </a:lnSpc>
              <a:spcBef>
                <a:spcPct val="0"/>
              </a:spcBef>
            </a:pPr>
            <a:r>
              <a:rPr lang="zh-CN" altLang="en-US" b="1" dirty="0">
                <a:latin typeface="Times New Roman" panose="02020603050405020304" pitchFamily="18" charset="0"/>
                <a:cs typeface="Times New Roman" panose="02020603050405020304" pitchFamily="18" charset="0"/>
              </a:rPr>
              <a:t>图中正弦电压</a:t>
            </a:r>
            <a:r>
              <a:rPr lang="en-US" altLang="zh-CN" b="1" i="1">
                <a:latin typeface="Times New Roman" panose="02020603050405020304" pitchFamily="18" charset="0"/>
              </a:rPr>
              <a:t>U </a:t>
            </a:r>
            <a:r>
              <a:rPr lang="en-US" altLang="zh-CN" b="1">
                <a:latin typeface="Times New Roman" panose="02020603050405020304" pitchFamily="18" charset="0"/>
              </a:rPr>
              <a:t>= 141V</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Symbol" panose="05050102010706020507" pitchFamily="18" charset="2"/>
                <a:cs typeface="Times New Roman" panose="02020603050405020304" pitchFamily="18" charset="0"/>
              </a:rPr>
              <a:t> </a:t>
            </a:r>
            <a:r>
              <a:rPr lang="en-US" altLang="zh-CN" b="1" i="1" dirty="0">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cs typeface="Times New Roman" panose="02020603050405020304" pitchFamily="18" charset="0"/>
                <a:sym typeface="Symbol" panose="05050102010706020507" pitchFamily="18" charset="2"/>
              </a:rPr>
              <a:t>= </a:t>
            </a:r>
            <a:r>
              <a:rPr lang="en-US" altLang="zh-CN" b="1">
                <a:latin typeface="Times New Roman" panose="02020603050405020304" pitchFamily="18" charset="0"/>
                <a:cs typeface="Times New Roman" panose="02020603050405020304" pitchFamily="18" charset="0"/>
                <a:sym typeface="Symbol" panose="05050102010706020507" pitchFamily="18" charset="2"/>
              </a:rPr>
              <a:t>10</a:t>
            </a:r>
            <a:r>
              <a:rPr lang="en-US" altLang="zh-CN" b="1" i="1" baseline="30000">
                <a:latin typeface="Times New Roman" panose="02020603050405020304" pitchFamily="18" charset="0"/>
                <a:cs typeface="Times New Roman" panose="02020603050405020304" pitchFamily="18" charset="0"/>
                <a:sym typeface="Symbol" panose="05050102010706020507" pitchFamily="18" charset="2"/>
              </a:rPr>
              <a:t>3 </a:t>
            </a:r>
            <a:r>
              <a:rPr lang="en-US" altLang="zh-CN" b="1" i="1" err="1">
                <a:latin typeface="Times New Roman" panose="02020603050405020304" pitchFamily="18" charset="0"/>
                <a:cs typeface="Times New Roman" panose="02020603050405020304" pitchFamily="18" charset="0"/>
                <a:sym typeface="Symbol" panose="05050102010706020507" pitchFamily="18" charset="2"/>
              </a:rPr>
              <a:t>rad/s</a:t>
            </a:r>
            <a:r>
              <a:rPr lang="zh-CN" altLang="en-US"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R </a:t>
            </a:r>
            <a:r>
              <a:rPr lang="en-US" altLang="zh-CN" b="1">
                <a:latin typeface="Times New Roman" panose="02020603050405020304" pitchFamily="18" charset="0"/>
                <a:cs typeface="Times New Roman" panose="02020603050405020304" pitchFamily="18" charset="0"/>
                <a:sym typeface="Symbol" panose="05050102010706020507" pitchFamily="18" charset="2"/>
              </a:rPr>
              <a:t>= 50</a:t>
            </a:r>
            <a:r>
              <a:rPr lang="zh-CN" altLang="en-US" b="1" i="1" dirty="0">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sym typeface="Symbol" panose="05050102010706020507" pitchFamily="18" charset="2"/>
              </a:rPr>
              <a:t>L</a:t>
            </a:r>
            <a:r>
              <a:rPr lang="en-US" altLang="zh-CN" b="1">
                <a:latin typeface="Times New Roman" panose="02020603050405020304" pitchFamily="18" charset="0"/>
                <a:cs typeface="Times New Roman" panose="02020603050405020304" pitchFamily="18" charset="0"/>
                <a:sym typeface="Symbol" panose="05050102010706020507" pitchFamily="18" charset="2"/>
              </a:rPr>
              <a:t> = 50mH</a:t>
            </a:r>
            <a:r>
              <a:rPr lang="zh-CN" altLang="en-US"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C </a:t>
            </a:r>
            <a:r>
              <a:rPr lang="en-US" altLang="zh-CN" b="1">
                <a:latin typeface="Times New Roman" panose="02020603050405020304" pitchFamily="18" charset="0"/>
                <a:cs typeface="Times New Roman" panose="02020603050405020304" pitchFamily="18" charset="0"/>
                <a:sym typeface="Symbol" panose="05050102010706020507" pitchFamily="18" charset="2"/>
              </a:rPr>
              <a:t>= 10</a:t>
            </a:r>
            <a:r>
              <a:rPr lang="en-US" altLang="zh-CN" b="1" i="1">
                <a:latin typeface="Times New Roman" panose="02020603050405020304" pitchFamily="18" charset="0"/>
                <a:cs typeface="Times New Roman" panose="02020603050405020304" pitchFamily="18" charset="0"/>
                <a:sym typeface="Symbol" panose="05050102010706020507" pitchFamily="18" charset="2"/>
              </a:rPr>
              <a:t>μ</a:t>
            </a:r>
            <a:r>
              <a:rPr lang="en-US" altLang="zh-CN" b="1">
                <a:latin typeface="Times New Roman" panose="02020603050405020304" pitchFamily="18" charset="0"/>
                <a:cs typeface="Times New Roman" panose="02020603050405020304" pitchFamily="18" charset="0"/>
                <a:sym typeface="Symbol" panose="05050102010706020507" pitchFamily="18" charset="2"/>
              </a:rPr>
              <a:t>F</a:t>
            </a:r>
            <a:r>
              <a:rPr lang="en-US" altLang="zh-CN" b="1">
                <a:latin typeface="Times New Roman" panose="02020603050405020304" pitchFamily="18" charset="0"/>
                <a:sym typeface="Symbol" panose="05050102010706020507" pitchFamily="18" charset="2"/>
              </a:rPr>
              <a:t> </a:t>
            </a:r>
          </a:p>
        </p:txBody>
      </p:sp>
      <p:sp>
        <p:nvSpPr>
          <p:cNvPr id="489513" name="矩形 489512"/>
          <p:cNvSpPr/>
          <p:nvPr/>
        </p:nvSpPr>
        <p:spPr>
          <a:xfrm>
            <a:off x="669925" y="1452563"/>
            <a:ext cx="4972050" cy="822325"/>
          </a:xfrm>
          <a:prstGeom prst="rect">
            <a:avLst/>
          </a:prstGeom>
          <a:noFill/>
          <a:ln w="19050">
            <a:noFill/>
          </a:ln>
        </p:spPr>
        <p:txBody>
          <a:bodyPr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试求此</a:t>
            </a:r>
            <a:r>
              <a:rPr lang="en-US" altLang="zh-CN" b="1" i="1" dirty="0">
                <a:latin typeface="Times New Roman" panose="02020603050405020304" pitchFamily="18" charset="0"/>
              </a:rPr>
              <a:t>RLC</a:t>
            </a:r>
            <a:r>
              <a:rPr lang="zh-CN" altLang="en-US" b="1" dirty="0">
                <a:latin typeface="Times New Roman" panose="02020603050405020304" pitchFamily="18" charset="0"/>
                <a:cs typeface="Times New Roman" panose="02020603050405020304" pitchFamily="18" charset="0"/>
              </a:rPr>
              <a:t>串联电路的阻抗、电流和各元件的电压，并画相量图</a:t>
            </a:r>
            <a:endParaRPr lang="zh-CN" altLang="en-US" b="1" dirty="0">
              <a:latin typeface="Times New Roman" panose="02020603050405020304" pitchFamily="18" charset="0"/>
            </a:endParaRPr>
          </a:p>
        </p:txBody>
      </p:sp>
      <p:sp>
        <p:nvSpPr>
          <p:cNvPr id="489514" name="矩形 489513"/>
          <p:cNvSpPr/>
          <p:nvPr/>
        </p:nvSpPr>
        <p:spPr>
          <a:xfrm>
            <a:off x="1196975" y="2443163"/>
            <a:ext cx="1784350" cy="457200"/>
          </a:xfrm>
          <a:prstGeom prst="rect">
            <a:avLst/>
          </a:prstGeom>
          <a:noFill/>
          <a:ln w="19050">
            <a:noFill/>
          </a:ln>
        </p:spPr>
        <p:txBody>
          <a:bodyPr wrap="none" anchor="ctr">
            <a:spAutoFit/>
          </a:bodyPr>
          <a:lstStyle/>
          <a:p>
            <a:pPr>
              <a:spcBef>
                <a:spcPct val="0"/>
              </a:spcBef>
            </a:pPr>
            <a:r>
              <a:rPr lang="zh-CN" altLang="en-US" b="1" dirty="0">
                <a:solidFill>
                  <a:srgbClr val="2520F2"/>
                </a:solidFill>
                <a:latin typeface="Times New Roman" panose="02020603050405020304" pitchFamily="18" charset="0"/>
              </a:rPr>
              <a:t>采用相量法 </a:t>
            </a:r>
          </a:p>
        </p:txBody>
      </p:sp>
      <p:grpSp>
        <p:nvGrpSpPr>
          <p:cNvPr id="489515" name="组合 489514"/>
          <p:cNvGrpSpPr/>
          <p:nvPr/>
        </p:nvGrpSpPr>
        <p:grpSpPr>
          <a:xfrm>
            <a:off x="5756275" y="2486025"/>
            <a:ext cx="3481388" cy="2089150"/>
            <a:chOff x="2876" y="116"/>
            <a:chExt cx="2193" cy="1316"/>
          </a:xfrm>
        </p:grpSpPr>
        <p:grpSp>
          <p:nvGrpSpPr>
            <p:cNvPr id="489516" name="组合 489515"/>
            <p:cNvGrpSpPr/>
            <p:nvPr/>
          </p:nvGrpSpPr>
          <p:grpSpPr>
            <a:xfrm>
              <a:off x="3022" y="446"/>
              <a:ext cx="1729" cy="986"/>
              <a:chOff x="1810" y="974"/>
              <a:chExt cx="1729" cy="986"/>
            </a:xfrm>
          </p:grpSpPr>
          <p:sp>
            <p:nvSpPr>
              <p:cNvPr id="489517" name="直接连接符 489516"/>
              <p:cNvSpPr/>
              <p:nvPr/>
            </p:nvSpPr>
            <p:spPr>
              <a:xfrm>
                <a:off x="3318" y="1460"/>
                <a:ext cx="221" cy="1"/>
              </a:xfrm>
              <a:prstGeom prst="line">
                <a:avLst/>
              </a:prstGeom>
              <a:ln w="28575" cap="flat" cmpd="sng">
                <a:solidFill>
                  <a:schemeClr val="accent1"/>
                </a:solidFill>
                <a:prstDash val="solid"/>
                <a:headEnd type="none" w="med" len="med"/>
                <a:tailEnd type="none" w="med" len="med"/>
              </a:ln>
            </p:spPr>
          </p:sp>
          <p:sp>
            <p:nvSpPr>
              <p:cNvPr id="489518" name="直接连接符 489517"/>
              <p:cNvSpPr/>
              <p:nvPr/>
            </p:nvSpPr>
            <p:spPr>
              <a:xfrm flipV="1">
                <a:off x="3318" y="1553"/>
                <a:ext cx="221" cy="3"/>
              </a:xfrm>
              <a:prstGeom prst="line">
                <a:avLst/>
              </a:prstGeom>
              <a:ln w="28575" cap="flat" cmpd="sng">
                <a:solidFill>
                  <a:schemeClr val="accent1"/>
                </a:solidFill>
                <a:prstDash val="solid"/>
                <a:headEnd type="none" w="med" len="med"/>
                <a:tailEnd type="none" w="med" len="med"/>
              </a:ln>
            </p:spPr>
          </p:sp>
          <p:sp>
            <p:nvSpPr>
              <p:cNvPr id="489519" name="任意多边形 489518"/>
              <p:cNvSpPr/>
              <p:nvPr/>
            </p:nvSpPr>
            <p:spPr>
              <a:xfrm>
                <a:off x="3425" y="1028"/>
                <a:ext cx="1" cy="432"/>
              </a:xfrm>
              <a:custGeom>
                <a:avLst/>
                <a:gdLst/>
                <a:ahLst/>
                <a:cxnLst/>
                <a:rect l="0" t="0" r="0" b="0"/>
                <a:pathLst>
                  <a:path w="1" h="432">
                    <a:moveTo>
                      <a:pt x="0" y="0"/>
                    </a:moveTo>
                    <a:lnTo>
                      <a:pt x="1" y="6"/>
                    </a:lnTo>
                    <a:lnTo>
                      <a:pt x="1" y="432"/>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89520" name="任意多边形 489519"/>
              <p:cNvSpPr/>
              <p:nvPr/>
            </p:nvSpPr>
            <p:spPr>
              <a:xfrm>
                <a:off x="3425" y="1552"/>
                <a:ext cx="1" cy="388"/>
              </a:xfrm>
              <a:custGeom>
                <a:avLst/>
                <a:gdLst/>
                <a:ahLst/>
                <a:cxnLst/>
                <a:rect l="0" t="0" r="0" b="0"/>
                <a:pathLst>
                  <a:path w="1" h="388">
                    <a:moveTo>
                      <a:pt x="0" y="0"/>
                    </a:moveTo>
                    <a:lnTo>
                      <a:pt x="1" y="388"/>
                    </a:lnTo>
                    <a:lnTo>
                      <a:pt x="1" y="382"/>
                    </a:lnTo>
                  </a:path>
                </a:pathLst>
              </a:cu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89521" name="矩形 489520"/>
              <p:cNvSpPr/>
              <p:nvPr/>
            </p:nvSpPr>
            <p:spPr>
              <a:xfrm rot="5400000">
                <a:off x="2267" y="889"/>
                <a:ext cx="102" cy="27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89522" name="任意多边形 489521"/>
              <p:cNvSpPr/>
              <p:nvPr/>
            </p:nvSpPr>
            <p:spPr>
              <a:xfrm>
                <a:off x="1902" y="1934"/>
                <a:ext cx="1518" cy="1"/>
              </a:xfrm>
              <a:custGeom>
                <a:avLst/>
                <a:gdLst/>
                <a:ahLst/>
                <a:cxnLst/>
                <a:rect l="0" t="0" r="0" b="0"/>
                <a:pathLst>
                  <a:path w="1518" h="1">
                    <a:moveTo>
                      <a:pt x="1518" y="0"/>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grpSp>
            <p:nvGrpSpPr>
              <p:cNvPr id="489523" name="组合 489522"/>
              <p:cNvGrpSpPr/>
              <p:nvPr/>
            </p:nvGrpSpPr>
            <p:grpSpPr>
              <a:xfrm>
                <a:off x="2742" y="980"/>
                <a:ext cx="384" cy="57"/>
                <a:chOff x="576" y="711"/>
                <a:chExt cx="384" cy="57"/>
              </a:xfrm>
            </p:grpSpPr>
            <p:sp>
              <p:nvSpPr>
                <p:cNvPr id="489524" name="任意多边形 489523"/>
                <p:cNvSpPr/>
                <p:nvPr/>
              </p:nvSpPr>
              <p:spPr>
                <a:xfrm>
                  <a:off x="576" y="711"/>
                  <a:ext cx="98" cy="57"/>
                </a:xfrm>
                <a:custGeom>
                  <a:avLst/>
                  <a:gdLst/>
                  <a:ahLst/>
                  <a:cxnLst/>
                  <a:rect l="0" t="0" r="0" b="0"/>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sp>
              <p:nvSpPr>
                <p:cNvPr id="489525" name="任意多边形 489524"/>
                <p:cNvSpPr/>
                <p:nvPr/>
              </p:nvSpPr>
              <p:spPr>
                <a:xfrm>
                  <a:off x="674" y="711"/>
                  <a:ext cx="95" cy="51"/>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sp>
              <p:nvSpPr>
                <p:cNvPr id="489526" name="任意多边形 489525"/>
                <p:cNvSpPr/>
                <p:nvPr/>
              </p:nvSpPr>
              <p:spPr>
                <a:xfrm>
                  <a:off x="769" y="711"/>
                  <a:ext cx="94" cy="48"/>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sp>
              <p:nvSpPr>
                <p:cNvPr id="489527" name="任意多边形 489526"/>
                <p:cNvSpPr/>
                <p:nvPr/>
              </p:nvSpPr>
              <p:spPr>
                <a:xfrm>
                  <a:off x="863" y="711"/>
                  <a:ext cx="97" cy="54"/>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accent1">
                      <a:alpha val="100000"/>
                    </a:schemeClr>
                  </a:solidFill>
                  <a:prstDash val="solid"/>
                  <a:headEnd type="none" w="med" len="med"/>
                  <a:tailEnd type="none" w="med" len="med"/>
                </a:ln>
              </p:spPr>
              <p:txBody>
                <a:bodyPr/>
                <a:lstStyle/>
                <a:p>
                  <a:endParaRPr lang="zh-CN" altLang="en-US"/>
                </a:p>
              </p:txBody>
            </p:sp>
          </p:grpSp>
          <p:sp>
            <p:nvSpPr>
              <p:cNvPr id="489528" name="直接连接符 489527"/>
              <p:cNvSpPr/>
              <p:nvPr/>
            </p:nvSpPr>
            <p:spPr>
              <a:xfrm>
                <a:off x="2454" y="1028"/>
                <a:ext cx="288" cy="0"/>
              </a:xfrm>
              <a:prstGeom prst="line">
                <a:avLst/>
              </a:prstGeom>
              <a:ln w="19050" cap="flat" cmpd="sng">
                <a:solidFill>
                  <a:srgbClr val="000000"/>
                </a:solidFill>
                <a:prstDash val="solid"/>
                <a:headEnd type="none" w="med" len="med"/>
                <a:tailEnd type="none" w="med" len="med"/>
              </a:ln>
            </p:spPr>
          </p:sp>
          <p:sp>
            <p:nvSpPr>
              <p:cNvPr id="489529" name="任意多边形 489528"/>
              <p:cNvSpPr/>
              <p:nvPr/>
            </p:nvSpPr>
            <p:spPr>
              <a:xfrm>
                <a:off x="3126" y="1022"/>
                <a:ext cx="306" cy="6"/>
              </a:xfrm>
              <a:custGeom>
                <a:avLst/>
                <a:gdLst/>
                <a:ahLst/>
                <a:cxnLst/>
                <a:rect l="0" t="0" r="0" b="0"/>
                <a:pathLst>
                  <a:path w="306" h="6">
                    <a:moveTo>
                      <a:pt x="0" y="6"/>
                    </a:moveTo>
                    <a:lnTo>
                      <a:pt x="306"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489530" name="任意多边形 489529"/>
              <p:cNvSpPr/>
              <p:nvPr/>
            </p:nvSpPr>
            <p:spPr>
              <a:xfrm>
                <a:off x="1878" y="1011"/>
                <a:ext cx="300" cy="7"/>
              </a:xfrm>
              <a:custGeom>
                <a:avLst/>
                <a:gdLst/>
                <a:ahLst/>
                <a:cxnLst/>
                <a:rect l="0" t="0" r="0" b="0"/>
                <a:pathLst>
                  <a:path w="300" h="7">
                    <a:moveTo>
                      <a:pt x="300" y="0"/>
                    </a:moveTo>
                    <a:lnTo>
                      <a:pt x="0" y="7"/>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489531" name="椭圆 489530"/>
              <p:cNvSpPr/>
              <p:nvPr/>
            </p:nvSpPr>
            <p:spPr>
              <a:xfrm>
                <a:off x="1830" y="1892"/>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89532" name="椭圆 489531"/>
              <p:cNvSpPr/>
              <p:nvPr/>
            </p:nvSpPr>
            <p:spPr>
              <a:xfrm>
                <a:off x="1810" y="980"/>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grpSp>
        <p:sp>
          <p:nvSpPr>
            <p:cNvPr id="489533" name="文本框 489532"/>
            <p:cNvSpPr txBox="1"/>
            <p:nvPr/>
          </p:nvSpPr>
          <p:spPr>
            <a:xfrm>
              <a:off x="3944" y="116"/>
              <a:ext cx="466"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j</a:t>
              </a: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L</a:t>
              </a:r>
            </a:p>
          </p:txBody>
        </p:sp>
        <p:sp>
          <p:nvSpPr>
            <p:cNvPr id="489534" name="文本框 489533"/>
            <p:cNvSpPr txBox="1"/>
            <p:nvPr/>
          </p:nvSpPr>
          <p:spPr>
            <a:xfrm>
              <a:off x="3446" y="164"/>
              <a:ext cx="24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p>
          </p:txBody>
        </p:sp>
        <p:sp>
          <p:nvSpPr>
            <p:cNvPr id="489535" name="直接连接符 489534"/>
            <p:cNvSpPr/>
            <p:nvPr/>
          </p:nvSpPr>
          <p:spPr>
            <a:xfrm>
              <a:off x="3078" y="392"/>
              <a:ext cx="288" cy="0"/>
            </a:xfrm>
            <a:prstGeom prst="line">
              <a:avLst/>
            </a:prstGeom>
            <a:ln w="9525" cap="flat" cmpd="sng">
              <a:solidFill>
                <a:srgbClr val="FF0000"/>
              </a:solidFill>
              <a:prstDash val="solid"/>
              <a:headEnd type="none" w="med" len="med"/>
              <a:tailEnd type="stealth" w="sm" len="med"/>
            </a:ln>
          </p:spPr>
        </p:sp>
        <p:sp>
          <p:nvSpPr>
            <p:cNvPr id="489536" name="文本框 489535"/>
            <p:cNvSpPr txBox="1"/>
            <p:nvPr/>
          </p:nvSpPr>
          <p:spPr>
            <a:xfrm>
              <a:off x="2977" y="500"/>
              <a:ext cx="225" cy="288"/>
            </a:xfrm>
            <a:prstGeom prst="rect">
              <a:avLst/>
            </a:prstGeom>
            <a:noFill/>
            <a:ln w="9525">
              <a:noFill/>
            </a:ln>
          </p:spPr>
          <p:txBody>
            <a:bodyPr wrap="none">
              <a:spAutoFit/>
            </a:bodyPr>
            <a:lstStyle/>
            <a:p>
              <a:pPr eaLnBrk="1" hangingPunct="1"/>
              <a:r>
                <a:rPr lang="en-US" altLang="zh-CN" b="1" dirty="0">
                  <a:solidFill>
                    <a:srgbClr val="FF0000"/>
                  </a:solidFill>
                  <a:latin typeface="Times New Roman" panose="02020603050405020304" pitchFamily="18" charset="0"/>
                </a:rPr>
                <a:t>+</a:t>
              </a:r>
            </a:p>
          </p:txBody>
        </p:sp>
        <p:sp>
          <p:nvSpPr>
            <p:cNvPr id="489537" name="文本框 489536"/>
            <p:cNvSpPr txBox="1"/>
            <p:nvPr/>
          </p:nvSpPr>
          <p:spPr>
            <a:xfrm>
              <a:off x="2970" y="1124"/>
              <a:ext cx="212" cy="288"/>
            </a:xfrm>
            <a:prstGeom prst="rect">
              <a:avLst/>
            </a:prstGeom>
            <a:noFill/>
            <a:ln w="9525">
              <a:noFill/>
            </a:ln>
          </p:spPr>
          <p:txBody>
            <a:bodyPr wrap="none">
              <a:spAutoFit/>
            </a:bodyPr>
            <a:lstStyle/>
            <a:p>
              <a:pPr eaLnBrk="1" hangingPunct="1"/>
              <a:r>
                <a:rPr lang="en-US" altLang="zh-CN" b="1">
                  <a:solidFill>
                    <a:srgbClr val="FF0000"/>
                  </a:solidFill>
                  <a:latin typeface="宋体" panose="02010600030101010101" pitchFamily="2" charset="-122"/>
                </a:rPr>
                <a:t>-</a:t>
              </a:r>
            </a:p>
          </p:txBody>
        </p:sp>
        <p:sp>
          <p:nvSpPr>
            <p:cNvPr id="489538" name="文本框 489537"/>
            <p:cNvSpPr txBox="1"/>
            <p:nvPr/>
          </p:nvSpPr>
          <p:spPr>
            <a:xfrm>
              <a:off x="4698" y="596"/>
              <a:ext cx="225" cy="288"/>
            </a:xfrm>
            <a:prstGeom prst="rect">
              <a:avLst/>
            </a:prstGeom>
            <a:noFill/>
            <a:ln w="9525">
              <a:noFill/>
            </a:ln>
          </p:spPr>
          <p:txBody>
            <a:bodyPr wrap="none">
              <a:spAutoFit/>
            </a:bodyPr>
            <a:lstStyle/>
            <a:p>
              <a:pPr eaLnBrk="1" hangingPunct="1"/>
              <a:r>
                <a:rPr lang="en-US" altLang="zh-CN" b="1">
                  <a:solidFill>
                    <a:srgbClr val="FF0000"/>
                  </a:solidFill>
                  <a:latin typeface="Times New Roman" panose="02020603050405020304" pitchFamily="18" charset="0"/>
                </a:rPr>
                <a:t>+</a:t>
              </a:r>
            </a:p>
          </p:txBody>
        </p:sp>
        <p:sp>
          <p:nvSpPr>
            <p:cNvPr id="489539" name="文本框 489538"/>
            <p:cNvSpPr txBox="1"/>
            <p:nvPr/>
          </p:nvSpPr>
          <p:spPr>
            <a:xfrm>
              <a:off x="4698" y="1076"/>
              <a:ext cx="212" cy="288"/>
            </a:xfrm>
            <a:prstGeom prst="rect">
              <a:avLst/>
            </a:prstGeom>
            <a:noFill/>
            <a:ln w="9525">
              <a:noFill/>
            </a:ln>
          </p:spPr>
          <p:txBody>
            <a:bodyPr wrap="none">
              <a:spAutoFit/>
            </a:bodyPr>
            <a:lstStyle/>
            <a:p>
              <a:pPr eaLnBrk="1" hangingPunct="1"/>
              <a:r>
                <a:rPr lang="en-US" altLang="zh-CN" b="1">
                  <a:solidFill>
                    <a:srgbClr val="FF0000"/>
                  </a:solidFill>
                  <a:latin typeface="宋体" panose="02010600030101010101" pitchFamily="2" charset="-122"/>
                </a:rPr>
                <a:t>-</a:t>
              </a:r>
            </a:p>
          </p:txBody>
        </p:sp>
        <p:sp>
          <p:nvSpPr>
            <p:cNvPr id="489540" name="文本框 489539"/>
            <p:cNvSpPr txBox="1"/>
            <p:nvPr/>
          </p:nvSpPr>
          <p:spPr>
            <a:xfrm>
              <a:off x="3738" y="452"/>
              <a:ext cx="225" cy="288"/>
            </a:xfrm>
            <a:prstGeom prst="rect">
              <a:avLst/>
            </a:prstGeom>
            <a:noFill/>
            <a:ln w="9525">
              <a:noFill/>
            </a:ln>
          </p:spPr>
          <p:txBody>
            <a:bodyPr wrap="none">
              <a:spAutoFit/>
            </a:bodyPr>
            <a:lstStyle/>
            <a:p>
              <a:pPr eaLnBrk="1" hangingPunct="1"/>
              <a:r>
                <a:rPr lang="en-US" altLang="zh-CN" b="1">
                  <a:solidFill>
                    <a:srgbClr val="FF0000"/>
                  </a:solidFill>
                  <a:latin typeface="Times New Roman" panose="02020603050405020304" pitchFamily="18" charset="0"/>
                </a:rPr>
                <a:t>+</a:t>
              </a:r>
            </a:p>
          </p:txBody>
        </p:sp>
        <p:sp>
          <p:nvSpPr>
            <p:cNvPr id="489541" name="文本框 489540"/>
            <p:cNvSpPr txBox="1"/>
            <p:nvPr/>
          </p:nvSpPr>
          <p:spPr>
            <a:xfrm>
              <a:off x="4342" y="452"/>
              <a:ext cx="212" cy="288"/>
            </a:xfrm>
            <a:prstGeom prst="rect">
              <a:avLst/>
            </a:prstGeom>
            <a:noFill/>
            <a:ln w="9525">
              <a:noFill/>
            </a:ln>
          </p:spPr>
          <p:txBody>
            <a:bodyPr wrap="none">
              <a:spAutoFit/>
            </a:bodyPr>
            <a:lstStyle/>
            <a:p>
              <a:pPr eaLnBrk="1" hangingPunct="1"/>
              <a:r>
                <a:rPr lang="en-US" altLang="zh-CN" b="1">
                  <a:solidFill>
                    <a:srgbClr val="FF0000"/>
                  </a:solidFill>
                  <a:latin typeface="宋体" panose="02010600030101010101" pitchFamily="2" charset="-122"/>
                </a:rPr>
                <a:t>-</a:t>
              </a:r>
            </a:p>
          </p:txBody>
        </p:sp>
        <p:graphicFrame>
          <p:nvGraphicFramePr>
            <p:cNvPr id="489542" name="对象 489541"/>
            <p:cNvGraphicFramePr/>
            <p:nvPr/>
          </p:nvGraphicFramePr>
          <p:xfrm>
            <a:off x="4811" y="711"/>
            <a:ext cx="258" cy="443"/>
          </p:xfrm>
          <a:graphic>
            <a:graphicData uri="http://schemas.openxmlformats.org/presentationml/2006/ole">
              <mc:AlternateContent xmlns:mc="http://schemas.openxmlformats.org/markup-compatibility/2006">
                <mc:Choice xmlns:v="urn:schemas-microsoft-com:vml" Requires="v">
                  <p:oleObj spid="_x0000_s53473" r:id="rId3" imgW="215900" imgH="367665" progId="Equation.DSMT4">
                    <p:embed/>
                  </p:oleObj>
                </mc:Choice>
                <mc:Fallback>
                  <p:oleObj r:id="rId3" imgW="215900" imgH="367665" progId="Equation.DSMT4">
                    <p:embed/>
                    <p:pic>
                      <p:nvPicPr>
                        <p:cNvPr id="0" name="图片 3514"/>
                        <p:cNvPicPr/>
                        <p:nvPr/>
                      </p:nvPicPr>
                      <p:blipFill>
                        <a:blip r:embed="rId4"/>
                        <a:stretch>
                          <a:fillRect/>
                        </a:stretch>
                      </p:blipFill>
                      <p:spPr>
                        <a:xfrm>
                          <a:off x="4811" y="711"/>
                          <a:ext cx="258" cy="443"/>
                        </a:xfrm>
                        <a:prstGeom prst="rect">
                          <a:avLst/>
                        </a:prstGeom>
                        <a:noFill/>
                        <a:ln w="38100">
                          <a:noFill/>
                          <a:miter/>
                        </a:ln>
                      </p:spPr>
                    </p:pic>
                  </p:oleObj>
                </mc:Fallback>
              </mc:AlternateContent>
            </a:graphicData>
          </a:graphic>
        </p:graphicFrame>
        <p:graphicFrame>
          <p:nvGraphicFramePr>
            <p:cNvPr id="489543" name="对象 489542"/>
            <p:cNvGraphicFramePr/>
            <p:nvPr/>
          </p:nvGraphicFramePr>
          <p:xfrm>
            <a:off x="4062" y="751"/>
            <a:ext cx="444" cy="517"/>
          </p:xfrm>
          <a:graphic>
            <a:graphicData uri="http://schemas.openxmlformats.org/presentationml/2006/ole">
              <mc:AlternateContent xmlns:mc="http://schemas.openxmlformats.org/markup-compatibility/2006">
                <mc:Choice xmlns:v="urn:schemas-microsoft-com:vml" Requires="v">
                  <p:oleObj spid="_x0000_s53474" r:id="rId5" imgW="368300" imgH="431800" progId="Equation.3">
                    <p:embed/>
                  </p:oleObj>
                </mc:Choice>
                <mc:Fallback>
                  <p:oleObj r:id="rId5" imgW="368300" imgH="431800" progId="Equation.3">
                    <p:embed/>
                    <p:pic>
                      <p:nvPicPr>
                        <p:cNvPr id="0" name="图片 3512"/>
                        <p:cNvPicPr/>
                        <p:nvPr/>
                      </p:nvPicPr>
                      <p:blipFill>
                        <a:blip r:embed="rId6"/>
                        <a:stretch>
                          <a:fillRect/>
                        </a:stretch>
                      </p:blipFill>
                      <p:spPr>
                        <a:xfrm>
                          <a:off x="4062" y="751"/>
                          <a:ext cx="444" cy="517"/>
                        </a:xfrm>
                        <a:prstGeom prst="rect">
                          <a:avLst/>
                        </a:prstGeom>
                        <a:noFill/>
                        <a:ln w="38100">
                          <a:noFill/>
                          <a:miter/>
                        </a:ln>
                      </p:spPr>
                    </p:pic>
                  </p:oleObj>
                </mc:Fallback>
              </mc:AlternateContent>
            </a:graphicData>
          </a:graphic>
        </p:graphicFrame>
        <p:grpSp>
          <p:nvGrpSpPr>
            <p:cNvPr id="489544" name="组合 489543"/>
            <p:cNvGrpSpPr/>
            <p:nvPr/>
          </p:nvGrpSpPr>
          <p:grpSpPr>
            <a:xfrm>
              <a:off x="2876" y="693"/>
              <a:ext cx="146" cy="457"/>
              <a:chOff x="2042" y="513"/>
              <a:chExt cx="146" cy="457"/>
            </a:xfrm>
          </p:grpSpPr>
          <p:sp>
            <p:nvSpPr>
              <p:cNvPr id="489545" name="矩形 489544"/>
              <p:cNvSpPr>
                <a:spLocks noChangeAspect="1" noTextEdit="1"/>
              </p:cNvSpPr>
              <p:nvPr/>
            </p:nvSpPr>
            <p:spPr>
              <a:xfrm>
                <a:off x="2042" y="567"/>
                <a:ext cx="131" cy="370"/>
              </a:xfrm>
              <a:prstGeom prst="rect">
                <a:avLst/>
              </a:prstGeom>
              <a:noFill/>
              <a:ln w="9525">
                <a:noFill/>
              </a:ln>
            </p:spPr>
            <p:txBody>
              <a:bodyPr/>
              <a:lstStyle/>
              <a:p>
                <a:endParaRPr lang="zh-CN" altLang="en-US"/>
              </a:p>
            </p:txBody>
          </p:sp>
          <p:sp>
            <p:nvSpPr>
              <p:cNvPr id="489546" name="矩形 489545"/>
              <p:cNvSpPr/>
              <p:nvPr/>
            </p:nvSpPr>
            <p:spPr>
              <a:xfrm>
                <a:off x="2049" y="740"/>
                <a:ext cx="139" cy="230"/>
              </a:xfrm>
              <a:prstGeom prst="rect">
                <a:avLst/>
              </a:prstGeom>
              <a:noFill/>
              <a:ln w="9525">
                <a:noFill/>
              </a:ln>
            </p:spPr>
            <p:txBody>
              <a:bodyPr wrap="none" lIns="0" tIns="0" rIns="0" bIns="0">
                <a:spAutoFit/>
              </a:bodyPr>
              <a:lstStyle/>
              <a:p>
                <a:r>
                  <a:rPr lang="en-US" altLang="zh-CN" b="1">
                    <a:solidFill>
                      <a:srgbClr val="FF33CC"/>
                    </a:solidFill>
                    <a:latin typeface="Times New Roman" panose="02020603050405020304" pitchFamily="18" charset="0"/>
                  </a:rPr>
                  <a:t>U</a:t>
                </a:r>
              </a:p>
            </p:txBody>
          </p:sp>
          <p:sp>
            <p:nvSpPr>
              <p:cNvPr id="489547" name="矩形 489546"/>
              <p:cNvSpPr/>
              <p:nvPr/>
            </p:nvSpPr>
            <p:spPr>
              <a:xfrm>
                <a:off x="2076" y="513"/>
                <a:ext cx="75" cy="250"/>
              </a:xfrm>
              <a:prstGeom prst="rect">
                <a:avLst/>
              </a:prstGeom>
              <a:noFill/>
              <a:ln w="9525">
                <a:noFill/>
              </a:ln>
            </p:spPr>
            <p:txBody>
              <a:bodyPr wrap="none" lIns="0" tIns="0" rIns="0" bIns="0">
                <a:spAutoFit/>
              </a:bodyPr>
              <a:lstStyle/>
              <a:p>
                <a:r>
                  <a:rPr lang="en-US" altLang="zh-CN" sz="2600" b="1">
                    <a:solidFill>
                      <a:srgbClr val="FF00FF"/>
                    </a:solidFill>
                    <a:latin typeface="Verdana" panose="020B0604030504040204" pitchFamily="34" charset="0"/>
                  </a:rPr>
                  <a:t>.</a:t>
                </a:r>
                <a:endParaRPr lang="en-US" altLang="zh-CN" b="1">
                  <a:latin typeface="Verdana" panose="020B0604030504040204" pitchFamily="34" charset="0"/>
                </a:endParaRPr>
              </a:p>
            </p:txBody>
          </p:sp>
        </p:grpSp>
        <p:grpSp>
          <p:nvGrpSpPr>
            <p:cNvPr id="489548" name="组合 489547"/>
            <p:cNvGrpSpPr/>
            <p:nvPr/>
          </p:nvGrpSpPr>
          <p:grpSpPr>
            <a:xfrm>
              <a:off x="4055" y="323"/>
              <a:ext cx="231" cy="457"/>
              <a:chOff x="2042" y="513"/>
              <a:chExt cx="231" cy="457"/>
            </a:xfrm>
          </p:grpSpPr>
          <p:sp>
            <p:nvSpPr>
              <p:cNvPr id="489549" name="矩形 489548"/>
              <p:cNvSpPr>
                <a:spLocks noChangeAspect="1" noTextEdit="1"/>
              </p:cNvSpPr>
              <p:nvPr/>
            </p:nvSpPr>
            <p:spPr>
              <a:xfrm>
                <a:off x="2042" y="567"/>
                <a:ext cx="131" cy="370"/>
              </a:xfrm>
              <a:prstGeom prst="rect">
                <a:avLst/>
              </a:prstGeom>
              <a:noFill/>
              <a:ln w="9525">
                <a:noFill/>
              </a:ln>
            </p:spPr>
            <p:txBody>
              <a:bodyPr/>
              <a:lstStyle/>
              <a:p>
                <a:endParaRPr lang="zh-CN" altLang="en-US"/>
              </a:p>
            </p:txBody>
          </p:sp>
          <p:sp>
            <p:nvSpPr>
              <p:cNvPr id="489550" name="矩形 489549"/>
              <p:cNvSpPr/>
              <p:nvPr/>
            </p:nvSpPr>
            <p:spPr>
              <a:xfrm>
                <a:off x="2049" y="740"/>
                <a:ext cx="224" cy="230"/>
              </a:xfrm>
              <a:prstGeom prst="rect">
                <a:avLst/>
              </a:prstGeom>
              <a:noFill/>
              <a:ln w="9525">
                <a:noFill/>
              </a:ln>
            </p:spPr>
            <p:txBody>
              <a:bodyPr wrap="none" lIns="0" tIns="0" rIns="0" bIns="0">
                <a:spAutoFit/>
              </a:bodyPr>
              <a:lstStyle/>
              <a:p>
                <a:r>
                  <a:rPr lang="en-US" altLang="zh-CN" b="1">
                    <a:solidFill>
                      <a:srgbClr val="FF33CC"/>
                    </a:solidFill>
                    <a:latin typeface="Times New Roman" panose="02020603050405020304" pitchFamily="18" charset="0"/>
                  </a:rPr>
                  <a:t>U</a:t>
                </a:r>
                <a:r>
                  <a:rPr lang="en-US" altLang="zh-CN" sz="1600" b="1">
                    <a:solidFill>
                      <a:srgbClr val="FF33CC"/>
                    </a:solidFill>
                    <a:latin typeface="Times New Roman" panose="02020603050405020304" pitchFamily="18" charset="0"/>
                  </a:rPr>
                  <a:t>L</a:t>
                </a:r>
              </a:p>
            </p:txBody>
          </p:sp>
          <p:sp>
            <p:nvSpPr>
              <p:cNvPr id="489551" name="矩形 489550"/>
              <p:cNvSpPr/>
              <p:nvPr/>
            </p:nvSpPr>
            <p:spPr>
              <a:xfrm>
                <a:off x="2076" y="513"/>
                <a:ext cx="75" cy="250"/>
              </a:xfrm>
              <a:prstGeom prst="rect">
                <a:avLst/>
              </a:prstGeom>
              <a:noFill/>
              <a:ln w="9525">
                <a:noFill/>
              </a:ln>
            </p:spPr>
            <p:txBody>
              <a:bodyPr wrap="none" lIns="0" tIns="0" rIns="0" bIns="0">
                <a:spAutoFit/>
              </a:bodyPr>
              <a:lstStyle/>
              <a:p>
                <a:r>
                  <a:rPr lang="en-US" altLang="zh-CN" sz="2600" b="1">
                    <a:solidFill>
                      <a:srgbClr val="FF00FF"/>
                    </a:solidFill>
                    <a:latin typeface="Verdana" panose="020B0604030504040204" pitchFamily="34" charset="0"/>
                  </a:rPr>
                  <a:t>.</a:t>
                </a:r>
                <a:endParaRPr lang="en-US" altLang="zh-CN" b="1">
                  <a:latin typeface="Verdana" panose="020B0604030504040204" pitchFamily="34" charset="0"/>
                </a:endParaRPr>
              </a:p>
            </p:txBody>
          </p:sp>
        </p:grpSp>
      </p:grpSp>
      <p:graphicFrame>
        <p:nvGraphicFramePr>
          <p:cNvPr id="489555" name="对象 489554"/>
          <p:cNvGraphicFramePr/>
          <p:nvPr/>
        </p:nvGraphicFramePr>
        <p:xfrm>
          <a:off x="2989263" y="3476625"/>
          <a:ext cx="1622425" cy="365125"/>
        </p:xfrm>
        <a:graphic>
          <a:graphicData uri="http://schemas.openxmlformats.org/presentationml/2006/ole">
            <mc:AlternateContent xmlns:mc="http://schemas.openxmlformats.org/markup-compatibility/2006">
              <mc:Choice xmlns:v="urn:schemas-microsoft-com:vml" Requires="v">
                <p:oleObj spid="_x0000_s53475" r:id="rId7" imgW="901065" imgH="203200" progId="Equation.3">
                  <p:embed/>
                </p:oleObj>
              </mc:Choice>
              <mc:Fallback>
                <p:oleObj r:id="rId7" imgW="901065" imgH="203200" progId="Equation.3">
                  <p:embed/>
                  <p:pic>
                    <p:nvPicPr>
                      <p:cNvPr id="0" name="图片 3511"/>
                      <p:cNvPicPr/>
                      <p:nvPr/>
                    </p:nvPicPr>
                    <p:blipFill>
                      <a:blip r:embed="rId8"/>
                      <a:stretch>
                        <a:fillRect/>
                      </a:stretch>
                    </p:blipFill>
                    <p:spPr>
                      <a:xfrm>
                        <a:off x="2989263" y="3476625"/>
                        <a:ext cx="1622425" cy="365125"/>
                      </a:xfrm>
                      <a:prstGeom prst="rect">
                        <a:avLst/>
                      </a:prstGeom>
                      <a:noFill/>
                      <a:ln w="38100">
                        <a:noFill/>
                        <a:miter/>
                      </a:ln>
                    </p:spPr>
                  </p:pic>
                </p:oleObj>
              </mc:Fallback>
            </mc:AlternateContent>
          </a:graphicData>
        </a:graphic>
      </p:graphicFrame>
      <p:graphicFrame>
        <p:nvGraphicFramePr>
          <p:cNvPr id="489554" name="对象 489553"/>
          <p:cNvGraphicFramePr/>
          <p:nvPr/>
        </p:nvGraphicFramePr>
        <p:xfrm>
          <a:off x="1330325" y="4314825"/>
          <a:ext cx="5553075" cy="2330450"/>
        </p:xfrm>
        <a:graphic>
          <a:graphicData uri="http://schemas.openxmlformats.org/presentationml/2006/ole">
            <mc:AlternateContent xmlns:mc="http://schemas.openxmlformats.org/markup-compatibility/2006">
              <mc:Choice xmlns:v="urn:schemas-microsoft-com:vml" Requires="v">
                <p:oleObj spid="_x0000_s53476" r:id="rId9" imgW="3086100" imgH="1295400" progId="Equation.3">
                  <p:embed/>
                </p:oleObj>
              </mc:Choice>
              <mc:Fallback>
                <p:oleObj r:id="rId9" imgW="3086100" imgH="1295400" progId="Equation.3">
                  <p:embed/>
                  <p:pic>
                    <p:nvPicPr>
                      <p:cNvPr id="0" name="图片 3513"/>
                      <p:cNvPicPr/>
                      <p:nvPr/>
                    </p:nvPicPr>
                    <p:blipFill>
                      <a:blip r:embed="rId10"/>
                      <a:stretch>
                        <a:fillRect/>
                      </a:stretch>
                    </p:blipFill>
                    <p:spPr>
                      <a:xfrm>
                        <a:off x="1330325" y="4314825"/>
                        <a:ext cx="5553075" cy="2330450"/>
                      </a:xfrm>
                      <a:prstGeom prst="rect">
                        <a:avLst/>
                      </a:prstGeom>
                      <a:noFill/>
                      <a:ln w="38100">
                        <a:noFill/>
                        <a:miter/>
                      </a:ln>
                    </p:spPr>
                  </p:pic>
                </p:oleObj>
              </mc:Fallback>
            </mc:AlternateContent>
          </a:graphicData>
        </a:graphic>
      </p:graphicFrame>
      <p:sp>
        <p:nvSpPr>
          <p:cNvPr id="489556" name="矩形 489555"/>
          <p:cNvSpPr/>
          <p:nvPr/>
        </p:nvSpPr>
        <p:spPr>
          <a:xfrm>
            <a:off x="254000" y="2921943"/>
            <a:ext cx="3897221" cy="461665"/>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rPr>
              <a:t>设电压相量为</a:t>
            </a:r>
            <a:r>
              <a:rPr lang="zh-CN" altLang="en-US" b="1" dirty="0">
                <a:solidFill>
                  <a:srgbClr val="FF0000"/>
                </a:solidFill>
                <a:latin typeface="Times New Roman" panose="02020603050405020304" pitchFamily="18" charset="0"/>
              </a:rPr>
              <a:t>参考相量</a:t>
            </a:r>
            <a:r>
              <a:rPr lang="zh-CN" altLang="en-US" b="1" dirty="0">
                <a:latin typeface="Times New Roman" panose="02020603050405020304" pitchFamily="18" charset="0"/>
              </a:rPr>
              <a:t>，即</a:t>
            </a:r>
          </a:p>
        </p:txBody>
      </p:sp>
      <p:sp>
        <p:nvSpPr>
          <p:cNvPr id="489557" name="矩形 489556"/>
          <p:cNvSpPr/>
          <p:nvPr/>
        </p:nvSpPr>
        <p:spPr>
          <a:xfrm>
            <a:off x="317500" y="3898900"/>
            <a:ext cx="3267075" cy="457200"/>
          </a:xfrm>
          <a:prstGeom prst="rect">
            <a:avLst/>
          </a:prstGeom>
          <a:noFill/>
          <a:ln w="19050">
            <a:noFill/>
          </a:ln>
        </p:spPr>
        <p:txBody>
          <a:bodyPr wrap="none" anchor="ctr">
            <a:spAutoFit/>
          </a:bodyPr>
          <a:lstStyle/>
          <a:p>
            <a:pPr>
              <a:spcBef>
                <a:spcPct val="0"/>
              </a:spcBef>
            </a:pPr>
            <a:r>
              <a:rPr lang="en-US" altLang="zh-CN" b="1" dirty="0">
                <a:latin typeface="Times New Roman" panose="02020603050405020304" pitchFamily="18" charset="0"/>
              </a:rPr>
              <a:t>RLC</a:t>
            </a:r>
            <a:r>
              <a:rPr lang="zh-CN" altLang="en-US" b="1" dirty="0">
                <a:latin typeface="Times New Roman" panose="02020603050405020304" pitchFamily="18" charset="0"/>
              </a:rPr>
              <a:t>串联电路的</a:t>
            </a:r>
            <a:r>
              <a:rPr lang="zh-CN" altLang="en-US" b="1" dirty="0">
                <a:solidFill>
                  <a:srgbClr val="2520F2"/>
                </a:solidFill>
                <a:latin typeface="Times New Roman" panose="02020603050405020304" pitchFamily="18" charset="0"/>
              </a:rPr>
              <a:t>阻抗</a:t>
            </a:r>
            <a:r>
              <a:rPr lang="zh-CN" altLang="en-US" b="1" dirty="0">
                <a:latin typeface="Times New Roman" panose="02020603050405020304" pitchFamily="18" charset="0"/>
              </a:rPr>
              <a:t>为</a:t>
            </a:r>
          </a:p>
        </p:txBody>
      </p:sp>
      <p:sp>
        <p:nvSpPr>
          <p:cNvPr id="489558" name="矩形 489557"/>
          <p:cNvSpPr/>
          <p:nvPr/>
        </p:nvSpPr>
        <p:spPr>
          <a:xfrm>
            <a:off x="0" y="4214813"/>
            <a:ext cx="9144000" cy="0"/>
          </a:xfrm>
          <a:prstGeom prst="rect">
            <a:avLst/>
          </a:prstGeom>
          <a:noFill/>
          <a:ln w="19050">
            <a:noFill/>
          </a:ln>
        </p:spPr>
        <p:txBody>
          <a:bodyPr/>
          <a:lstStyle/>
          <a:p>
            <a:endParaRPr lang="zh-CN" altLang="en-US"/>
          </a:p>
        </p:txBody>
      </p:sp>
      <p:sp>
        <p:nvSpPr>
          <p:cNvPr id="489563" name="下箭头 489562"/>
          <p:cNvSpPr/>
          <p:nvPr/>
        </p:nvSpPr>
        <p:spPr>
          <a:xfrm>
            <a:off x="7265988" y="2098675"/>
            <a:ext cx="403225" cy="352425"/>
          </a:xfrm>
          <a:prstGeom prst="downArrow">
            <a:avLst>
              <a:gd name="adj1" fmla="val 50000"/>
              <a:gd name="adj2" fmla="val 25000"/>
            </a:avLst>
          </a:prstGeom>
          <a:solidFill>
            <a:srgbClr val="FF0000"/>
          </a:solidFill>
          <a:ln w="19050" cap="flat" cmpd="sng">
            <a:solidFill>
              <a:schemeClr val="tx1"/>
            </a:solidFill>
            <a:prstDash val="solid"/>
            <a:miter/>
            <a:headEnd type="none" w="med" len="med"/>
            <a:tailEnd type="none" w="med" len="med"/>
          </a:ln>
        </p:spPr>
        <p:txBody>
          <a:bodyPr/>
          <a:lstStyle/>
          <a:p>
            <a:endParaRPr lang="zh-CN" altLang="en-US"/>
          </a:p>
        </p:txBody>
      </p:sp>
      <p:sp>
        <p:nvSpPr>
          <p:cNvPr id="2" name="文本框 1">
            <a:extLst>
              <a:ext uri="{FF2B5EF4-FFF2-40B4-BE49-F238E27FC236}">
                <a16:creationId xmlns:a16="http://schemas.microsoft.com/office/drawing/2014/main" id="{55DFA8D4-4778-4C8B-A381-C46A8B6D4F4C}"/>
              </a:ext>
            </a:extLst>
          </p:cNvPr>
          <p:cNvSpPr txBox="1"/>
          <p:nvPr/>
        </p:nvSpPr>
        <p:spPr>
          <a:xfrm>
            <a:off x="6120676" y="2515687"/>
            <a:ext cx="483106" cy="461665"/>
          </a:xfrm>
          <a:prstGeom prst="rect">
            <a:avLst/>
          </a:prstGeom>
          <a:noFill/>
        </p:spPr>
        <p:txBody>
          <a:bodyPr wrap="square" rtlCol="0">
            <a:spAutoFit/>
          </a:bodyPr>
          <a:lstStyle/>
          <a:p>
            <a:r>
              <a:rPr lang="en-US" altLang="zh-CN" i="1" dirty="0"/>
              <a:t>I</a:t>
            </a:r>
            <a:endParaRPr lang="zh-CN" altLang="en-US" i="1" dirty="0"/>
          </a:p>
        </p:txBody>
      </p:sp>
      <p:sp>
        <p:nvSpPr>
          <p:cNvPr id="3" name="文本框 2">
            <a:extLst>
              <a:ext uri="{FF2B5EF4-FFF2-40B4-BE49-F238E27FC236}">
                <a16:creationId xmlns:a16="http://schemas.microsoft.com/office/drawing/2014/main" id="{16D0BD51-0910-44FA-A055-E6C20E4B0E22}"/>
              </a:ext>
            </a:extLst>
          </p:cNvPr>
          <p:cNvSpPr txBox="1"/>
          <p:nvPr/>
        </p:nvSpPr>
        <p:spPr>
          <a:xfrm>
            <a:off x="6148169" y="2260677"/>
            <a:ext cx="168275" cy="461665"/>
          </a:xfrm>
          <a:prstGeom prst="rect">
            <a:avLst/>
          </a:prstGeom>
          <a:noFill/>
        </p:spPr>
        <p:txBody>
          <a:bodyPr wrap="square" rtlCol="0">
            <a:spAutoFit/>
          </a:bodyPr>
          <a:lstStyle/>
          <a:p>
            <a:r>
              <a:rPr lang="zh-CN" altLang="en-US" dirty="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89481"/>
                                        </p:tgtEl>
                                        <p:attrNameLst>
                                          <p:attrName>style.visibility</p:attrName>
                                        </p:attrNameLst>
                                      </p:cBhvr>
                                      <p:to>
                                        <p:strVal val="visible"/>
                                      </p:to>
                                    </p:set>
                                    <p:anim calcmode="lin" valueType="num">
                                      <p:cBhvr additive="base">
                                        <p:cTn id="7" dur="500" fill="hold"/>
                                        <p:tgtEl>
                                          <p:spTgt spid="489481"/>
                                        </p:tgtEl>
                                        <p:attrNameLst>
                                          <p:attrName>ppt_x</p:attrName>
                                        </p:attrNameLst>
                                      </p:cBhvr>
                                      <p:tavLst>
                                        <p:tav tm="0">
                                          <p:val>
                                            <p:strVal val="1+#ppt_w/2"/>
                                          </p:val>
                                        </p:tav>
                                        <p:tav tm="100000">
                                          <p:val>
                                            <p:strVal val="#ppt_x"/>
                                          </p:val>
                                        </p:tav>
                                      </p:tavLst>
                                    </p:anim>
                                    <p:anim calcmode="lin" valueType="num">
                                      <p:cBhvr additive="base">
                                        <p:cTn id="8" dur="500" fill="hold"/>
                                        <p:tgtEl>
                                          <p:spTgt spid="4894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89511"/>
                                        </p:tgtEl>
                                        <p:attrNameLst>
                                          <p:attrName>style.visibility</p:attrName>
                                        </p:attrNameLst>
                                      </p:cBhvr>
                                      <p:to>
                                        <p:strVal val="visible"/>
                                      </p:to>
                                    </p:set>
                                    <p:animEffect transition="in" filter="wipe(left)">
                                      <p:cBhvr>
                                        <p:cTn id="13" dur="500"/>
                                        <p:tgtEl>
                                          <p:spTgt spid="4895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89513"/>
                                        </p:tgtEl>
                                        <p:attrNameLst>
                                          <p:attrName>style.visibility</p:attrName>
                                        </p:attrNameLst>
                                      </p:cBhvr>
                                      <p:to>
                                        <p:strVal val="visible"/>
                                      </p:to>
                                    </p:set>
                                    <p:animEffect transition="in" filter="wipe(left)">
                                      <p:cBhvr>
                                        <p:cTn id="18" dur="500"/>
                                        <p:tgtEl>
                                          <p:spTgt spid="48951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89477"/>
                                        </p:tgtEl>
                                        <p:attrNameLst>
                                          <p:attrName>style.visibility</p:attrName>
                                        </p:attrNameLst>
                                      </p:cBhvr>
                                      <p:to>
                                        <p:strVal val="visible"/>
                                      </p:to>
                                    </p:set>
                                    <p:anim calcmode="lin" valueType="num">
                                      <p:cBhvr additive="base">
                                        <p:cTn id="23" dur="500" fill="hold"/>
                                        <p:tgtEl>
                                          <p:spTgt spid="489477"/>
                                        </p:tgtEl>
                                        <p:attrNameLst>
                                          <p:attrName>ppt_x</p:attrName>
                                        </p:attrNameLst>
                                      </p:cBhvr>
                                      <p:tavLst>
                                        <p:tav tm="0">
                                          <p:val>
                                            <p:strVal val="0-#ppt_w/2"/>
                                          </p:val>
                                        </p:tav>
                                        <p:tav tm="100000">
                                          <p:val>
                                            <p:strVal val="#ppt_x"/>
                                          </p:val>
                                        </p:tav>
                                      </p:tavLst>
                                    </p:anim>
                                    <p:anim calcmode="lin" valueType="num">
                                      <p:cBhvr additive="base">
                                        <p:cTn id="24" dur="500" fill="hold"/>
                                        <p:tgtEl>
                                          <p:spTgt spid="48947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89514"/>
                                        </p:tgtEl>
                                        <p:attrNameLst>
                                          <p:attrName>style.visibility</p:attrName>
                                        </p:attrNameLst>
                                      </p:cBhvr>
                                      <p:to>
                                        <p:strVal val="visible"/>
                                      </p:to>
                                    </p:set>
                                    <p:animEffect transition="in" filter="blinds(horizontal)">
                                      <p:cBhvr>
                                        <p:cTn id="29" dur="500"/>
                                        <p:tgtEl>
                                          <p:spTgt spid="4895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89563"/>
                                        </p:tgtEl>
                                        <p:attrNameLst>
                                          <p:attrName>style.visibility</p:attrName>
                                        </p:attrNameLst>
                                      </p:cBhvr>
                                      <p:to>
                                        <p:strVal val="visible"/>
                                      </p:to>
                                    </p:set>
                                    <p:animEffect transition="in" filter="wipe(up)">
                                      <p:cBhvr>
                                        <p:cTn id="34" dur="500"/>
                                        <p:tgtEl>
                                          <p:spTgt spid="489563"/>
                                        </p:tgtEl>
                                      </p:cBhvr>
                                    </p:animEffect>
                                  </p:childTnLst>
                                </p:cTn>
                              </p:par>
                              <p:par>
                                <p:cTn id="35" presetID="22" presetClass="entr" presetSubtype="1" fill="hold" nodeType="withEffect">
                                  <p:stCondLst>
                                    <p:cond delay="0"/>
                                  </p:stCondLst>
                                  <p:childTnLst>
                                    <p:set>
                                      <p:cBhvr>
                                        <p:cTn id="36" dur="1" fill="hold">
                                          <p:stCondLst>
                                            <p:cond delay="0"/>
                                          </p:stCondLst>
                                        </p:cTn>
                                        <p:tgtEl>
                                          <p:spTgt spid="489515"/>
                                        </p:tgtEl>
                                        <p:attrNameLst>
                                          <p:attrName>style.visibility</p:attrName>
                                        </p:attrNameLst>
                                      </p:cBhvr>
                                      <p:to>
                                        <p:strVal val="visible"/>
                                      </p:to>
                                    </p:set>
                                    <p:animEffect transition="in" filter="wipe(up)">
                                      <p:cBhvr>
                                        <p:cTn id="37" dur="500"/>
                                        <p:tgtEl>
                                          <p:spTgt spid="48951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ppt_x"/>
                                          </p:val>
                                        </p:tav>
                                        <p:tav tm="100000">
                                          <p:val>
                                            <p:strVal val="#ppt_x"/>
                                          </p:val>
                                        </p:tav>
                                      </p:tavLst>
                                    </p:anim>
                                    <p:anim calcmode="lin" valueType="num">
                                      <p:cBhvr additive="base">
                                        <p:cTn id="4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9556"/>
                                        </p:tgtEl>
                                        <p:attrNameLst>
                                          <p:attrName>style.visibility</p:attrName>
                                        </p:attrNameLst>
                                      </p:cBhvr>
                                      <p:to>
                                        <p:strVal val="visible"/>
                                      </p:to>
                                    </p:set>
                                    <p:animEffect transition="in" filter="wipe(left)">
                                      <p:cBhvr>
                                        <p:cTn id="52" dur="500"/>
                                        <p:tgtEl>
                                          <p:spTgt spid="489556"/>
                                        </p:tgtEl>
                                      </p:cBhvr>
                                    </p:animEffect>
                                  </p:childTnLst>
                                </p:cTn>
                              </p:par>
                              <p:par>
                                <p:cTn id="53" presetID="22" presetClass="entr" presetSubtype="8" fill="hold" nodeType="withEffect">
                                  <p:stCondLst>
                                    <p:cond delay="0"/>
                                  </p:stCondLst>
                                  <p:childTnLst>
                                    <p:set>
                                      <p:cBhvr>
                                        <p:cTn id="54" dur="1" fill="hold">
                                          <p:stCondLst>
                                            <p:cond delay="0"/>
                                          </p:stCondLst>
                                        </p:cTn>
                                        <p:tgtEl>
                                          <p:spTgt spid="489555"/>
                                        </p:tgtEl>
                                        <p:attrNameLst>
                                          <p:attrName>style.visibility</p:attrName>
                                        </p:attrNameLst>
                                      </p:cBhvr>
                                      <p:to>
                                        <p:strVal val="visible"/>
                                      </p:to>
                                    </p:set>
                                    <p:animEffect transition="in" filter="wipe(left)">
                                      <p:cBhvr>
                                        <p:cTn id="55" dur="500"/>
                                        <p:tgtEl>
                                          <p:spTgt spid="48955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89557"/>
                                        </p:tgtEl>
                                        <p:attrNameLst>
                                          <p:attrName>style.visibility</p:attrName>
                                        </p:attrNameLst>
                                      </p:cBhvr>
                                      <p:to>
                                        <p:strVal val="visible"/>
                                      </p:to>
                                    </p:set>
                                    <p:animEffect transition="in" filter="blinds(horizontal)">
                                      <p:cBhvr>
                                        <p:cTn id="60" dur="500"/>
                                        <p:tgtEl>
                                          <p:spTgt spid="489557"/>
                                        </p:tgtEl>
                                      </p:cBhvr>
                                    </p:animEffect>
                                  </p:childTnLst>
                                </p:cTn>
                              </p:par>
                              <p:par>
                                <p:cTn id="61" presetID="3" presetClass="entr" presetSubtype="10" fill="hold" nodeType="withEffect">
                                  <p:stCondLst>
                                    <p:cond delay="0"/>
                                  </p:stCondLst>
                                  <p:childTnLst>
                                    <p:set>
                                      <p:cBhvr>
                                        <p:cTn id="62" dur="1" fill="hold">
                                          <p:stCondLst>
                                            <p:cond delay="0"/>
                                          </p:stCondLst>
                                        </p:cTn>
                                        <p:tgtEl>
                                          <p:spTgt spid="489554"/>
                                        </p:tgtEl>
                                        <p:attrNameLst>
                                          <p:attrName>style.visibility</p:attrName>
                                        </p:attrNameLst>
                                      </p:cBhvr>
                                      <p:to>
                                        <p:strVal val="visible"/>
                                      </p:to>
                                    </p:set>
                                    <p:animEffect transition="in" filter="blinds(horizontal)">
                                      <p:cBhvr>
                                        <p:cTn id="63" dur="500"/>
                                        <p:tgtEl>
                                          <p:spTgt spid="489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p:bldP spid="489511" grpId="0"/>
      <p:bldP spid="489513" grpId="0"/>
      <p:bldP spid="489514" grpId="0"/>
      <p:bldP spid="489556" grpId="0"/>
      <p:bldP spid="489557" grpId="0"/>
      <p:bldP spid="2" grpId="0"/>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0502" name="对象 490501"/>
          <p:cNvGraphicFramePr/>
          <p:nvPr/>
        </p:nvGraphicFramePr>
        <p:xfrm>
          <a:off x="1223963" y="517525"/>
          <a:ext cx="3976687" cy="800100"/>
        </p:xfrm>
        <a:graphic>
          <a:graphicData uri="http://schemas.openxmlformats.org/presentationml/2006/ole">
            <mc:AlternateContent xmlns:mc="http://schemas.openxmlformats.org/markup-compatibility/2006">
              <mc:Choice xmlns:v="urn:schemas-microsoft-com:vml" Requires="v">
                <p:oleObj spid="_x0000_s54603" r:id="rId3" imgW="2209800" imgH="444500" progId="Equation.3">
                  <p:embed/>
                </p:oleObj>
              </mc:Choice>
              <mc:Fallback>
                <p:oleObj r:id="rId3" imgW="2209800" imgH="444500" progId="Equation.3">
                  <p:embed/>
                  <p:pic>
                    <p:nvPicPr>
                      <p:cNvPr id="0" name="图片 3515"/>
                      <p:cNvPicPr/>
                      <p:nvPr/>
                    </p:nvPicPr>
                    <p:blipFill>
                      <a:blip r:embed="rId4"/>
                      <a:stretch>
                        <a:fillRect/>
                      </a:stretch>
                    </p:blipFill>
                    <p:spPr>
                      <a:xfrm>
                        <a:off x="1223963" y="517525"/>
                        <a:ext cx="3976687" cy="800100"/>
                      </a:xfrm>
                      <a:prstGeom prst="rect">
                        <a:avLst/>
                      </a:prstGeom>
                      <a:noFill/>
                      <a:ln w="38100">
                        <a:noFill/>
                        <a:miter/>
                      </a:ln>
                    </p:spPr>
                  </p:pic>
                </p:oleObj>
              </mc:Fallback>
            </mc:AlternateContent>
          </a:graphicData>
        </a:graphic>
      </p:graphicFrame>
      <p:graphicFrame>
        <p:nvGraphicFramePr>
          <p:cNvPr id="490503" name="对象 490502"/>
          <p:cNvGraphicFramePr/>
          <p:nvPr/>
        </p:nvGraphicFramePr>
        <p:xfrm>
          <a:off x="2606675" y="1698625"/>
          <a:ext cx="2994025" cy="434975"/>
        </p:xfrm>
        <a:graphic>
          <a:graphicData uri="http://schemas.openxmlformats.org/presentationml/2006/ole">
            <mc:AlternateContent xmlns:mc="http://schemas.openxmlformats.org/markup-compatibility/2006">
              <mc:Choice xmlns:v="urn:schemas-microsoft-com:vml" Requires="v">
                <p:oleObj spid="_x0000_s54604" r:id="rId5" imgW="1663700" imgH="241300" progId="Equation.3">
                  <p:embed/>
                </p:oleObj>
              </mc:Choice>
              <mc:Fallback>
                <p:oleObj r:id="rId5" imgW="1663700" imgH="241300" progId="Equation.3">
                  <p:embed/>
                  <p:pic>
                    <p:nvPicPr>
                      <p:cNvPr id="0" name="图片 3526"/>
                      <p:cNvPicPr/>
                      <p:nvPr/>
                    </p:nvPicPr>
                    <p:blipFill>
                      <a:blip r:embed="rId6"/>
                      <a:stretch>
                        <a:fillRect/>
                      </a:stretch>
                    </p:blipFill>
                    <p:spPr>
                      <a:xfrm>
                        <a:off x="2606675" y="1698625"/>
                        <a:ext cx="2994025" cy="434975"/>
                      </a:xfrm>
                      <a:prstGeom prst="rect">
                        <a:avLst/>
                      </a:prstGeom>
                      <a:noFill/>
                      <a:ln w="38100">
                        <a:noFill/>
                        <a:miter/>
                      </a:ln>
                    </p:spPr>
                  </p:pic>
                </p:oleObj>
              </mc:Fallback>
            </mc:AlternateContent>
          </a:graphicData>
        </a:graphic>
      </p:graphicFrame>
      <p:sp>
        <p:nvSpPr>
          <p:cNvPr id="490504" name="矩形 490503"/>
          <p:cNvSpPr/>
          <p:nvPr/>
        </p:nvSpPr>
        <p:spPr>
          <a:xfrm>
            <a:off x="666750" y="1698625"/>
            <a:ext cx="1098550" cy="457200"/>
          </a:xfrm>
          <a:prstGeom prst="rect">
            <a:avLst/>
          </a:prstGeom>
          <a:noFill/>
          <a:ln w="19050">
            <a:noFill/>
          </a:ln>
        </p:spPr>
        <p:txBody>
          <a:bodyPr wrap="none" anchor="ctr">
            <a:spAutoFit/>
          </a:bodyPr>
          <a:lstStyle/>
          <a:p>
            <a:pPr>
              <a:spcBef>
                <a:spcPct val="0"/>
              </a:spcBef>
            </a:pPr>
            <a:r>
              <a:rPr lang="zh-CN" altLang="en-US" b="1" dirty="0">
                <a:solidFill>
                  <a:srgbClr val="2520F2"/>
                </a:solidFill>
                <a:latin typeface="Times New Roman" panose="02020603050405020304" pitchFamily="18" charset="0"/>
              </a:rPr>
              <a:t>电流为</a:t>
            </a:r>
          </a:p>
        </p:txBody>
      </p:sp>
      <p:graphicFrame>
        <p:nvGraphicFramePr>
          <p:cNvPr id="490507" name="对象 490506"/>
          <p:cNvGraphicFramePr/>
          <p:nvPr/>
        </p:nvGraphicFramePr>
        <p:xfrm>
          <a:off x="2593975" y="2355850"/>
          <a:ext cx="3221038" cy="1712913"/>
        </p:xfrm>
        <a:graphic>
          <a:graphicData uri="http://schemas.openxmlformats.org/presentationml/2006/ole">
            <mc:AlternateContent xmlns:mc="http://schemas.openxmlformats.org/markup-compatibility/2006">
              <mc:Choice xmlns:v="urn:schemas-microsoft-com:vml" Requires="v">
                <p:oleObj spid="_x0000_s54605" r:id="rId7" imgW="1790700" imgH="952500" progId="Equation.3">
                  <p:embed/>
                </p:oleObj>
              </mc:Choice>
              <mc:Fallback>
                <p:oleObj r:id="rId7" imgW="1790700" imgH="952500" progId="Equation.3">
                  <p:embed/>
                  <p:pic>
                    <p:nvPicPr>
                      <p:cNvPr id="0" name="图片 3524"/>
                      <p:cNvPicPr/>
                      <p:nvPr/>
                    </p:nvPicPr>
                    <p:blipFill>
                      <a:blip r:embed="rId8"/>
                      <a:stretch>
                        <a:fillRect/>
                      </a:stretch>
                    </p:blipFill>
                    <p:spPr>
                      <a:xfrm>
                        <a:off x="2593975" y="2355850"/>
                        <a:ext cx="3221038" cy="1712913"/>
                      </a:xfrm>
                      <a:prstGeom prst="rect">
                        <a:avLst/>
                      </a:prstGeom>
                      <a:noFill/>
                      <a:ln w="38100">
                        <a:noFill/>
                        <a:miter/>
                      </a:ln>
                    </p:spPr>
                  </p:pic>
                </p:oleObj>
              </mc:Fallback>
            </mc:AlternateContent>
          </a:graphicData>
        </a:graphic>
      </p:graphicFrame>
      <p:graphicFrame>
        <p:nvGraphicFramePr>
          <p:cNvPr id="490506" name="对象 490505"/>
          <p:cNvGraphicFramePr/>
          <p:nvPr/>
        </p:nvGraphicFramePr>
        <p:xfrm>
          <a:off x="2778125" y="4068763"/>
          <a:ext cx="3517900" cy="1393825"/>
        </p:xfrm>
        <a:graphic>
          <a:graphicData uri="http://schemas.openxmlformats.org/presentationml/2006/ole">
            <mc:AlternateContent xmlns:mc="http://schemas.openxmlformats.org/markup-compatibility/2006">
              <mc:Choice xmlns:v="urn:schemas-microsoft-com:vml" Requires="v">
                <p:oleObj spid="_x0000_s54606" r:id="rId9" imgW="1955165" imgH="774065" progId="Equation.3">
                  <p:embed/>
                </p:oleObj>
              </mc:Choice>
              <mc:Fallback>
                <p:oleObj r:id="rId9" imgW="1955165" imgH="774065" progId="Equation.3">
                  <p:embed/>
                  <p:pic>
                    <p:nvPicPr>
                      <p:cNvPr id="0" name="图片 3516"/>
                      <p:cNvPicPr/>
                      <p:nvPr/>
                    </p:nvPicPr>
                    <p:blipFill>
                      <a:blip r:embed="rId10"/>
                      <a:stretch>
                        <a:fillRect/>
                      </a:stretch>
                    </p:blipFill>
                    <p:spPr>
                      <a:xfrm>
                        <a:off x="2778125" y="4068763"/>
                        <a:ext cx="3517900" cy="1393825"/>
                      </a:xfrm>
                      <a:prstGeom prst="rect">
                        <a:avLst/>
                      </a:prstGeom>
                      <a:noFill/>
                      <a:ln w="38100">
                        <a:noFill/>
                        <a:miter/>
                      </a:ln>
                    </p:spPr>
                  </p:pic>
                </p:oleObj>
              </mc:Fallback>
            </mc:AlternateContent>
          </a:graphicData>
        </a:graphic>
      </p:graphicFrame>
      <p:sp>
        <p:nvSpPr>
          <p:cNvPr id="490508" name="矩形 490507"/>
          <p:cNvSpPr/>
          <p:nvPr/>
        </p:nvSpPr>
        <p:spPr>
          <a:xfrm>
            <a:off x="396875" y="2511425"/>
            <a:ext cx="2309813" cy="968375"/>
          </a:xfrm>
          <a:prstGeom prst="rect">
            <a:avLst/>
          </a:prstGeom>
          <a:noFill/>
          <a:ln w="19050">
            <a:noFill/>
          </a:ln>
        </p:spPr>
        <p:txBody>
          <a:bodyPr anchor="ctr">
            <a:spAutoFit/>
          </a:bodyPr>
          <a:lstStyle/>
          <a:p>
            <a:pPr>
              <a:lnSpc>
                <a:spcPct val="120000"/>
              </a:lnSpc>
              <a:spcBef>
                <a:spcPct val="0"/>
              </a:spcBef>
            </a:pPr>
            <a:r>
              <a:rPr lang="zh-CN" altLang="en-US" b="1" dirty="0">
                <a:solidFill>
                  <a:srgbClr val="2520F2"/>
                </a:solidFill>
                <a:latin typeface="Times New Roman" panose="02020603050405020304" pitchFamily="18" charset="0"/>
              </a:rPr>
              <a:t>各元件的电压相量</a:t>
            </a:r>
            <a:r>
              <a:rPr lang="zh-CN" altLang="en-US" b="1" dirty="0">
                <a:latin typeface="Times New Roman" panose="02020603050405020304" pitchFamily="18" charset="0"/>
              </a:rPr>
              <a:t>分别为</a:t>
            </a:r>
          </a:p>
        </p:txBody>
      </p:sp>
      <p:sp>
        <p:nvSpPr>
          <p:cNvPr id="490509" name="矩形 490508"/>
          <p:cNvSpPr/>
          <p:nvPr/>
        </p:nvSpPr>
        <p:spPr>
          <a:xfrm>
            <a:off x="217488" y="4229100"/>
            <a:ext cx="2489200" cy="968375"/>
          </a:xfrm>
          <a:prstGeom prst="rect">
            <a:avLst/>
          </a:prstGeom>
          <a:noFill/>
          <a:ln w="19050">
            <a:noFill/>
          </a:ln>
        </p:spPr>
        <p:txBody>
          <a:bodyPr anchor="ctr">
            <a:spAutoFit/>
          </a:bodyPr>
          <a:lstStyle/>
          <a:p>
            <a:pPr>
              <a:lnSpc>
                <a:spcPct val="120000"/>
              </a:lnSpc>
              <a:spcBef>
                <a:spcPct val="0"/>
              </a:spcBef>
            </a:pPr>
            <a:r>
              <a:rPr lang="zh-CN" altLang="en-US" b="1" dirty="0">
                <a:solidFill>
                  <a:srgbClr val="2520F2"/>
                </a:solidFill>
                <a:latin typeface="Times New Roman" panose="02020603050405020304" pitchFamily="18" charset="0"/>
              </a:rPr>
              <a:t>则各元件的电压瞬时值分别为</a:t>
            </a:r>
          </a:p>
        </p:txBody>
      </p:sp>
      <p:grpSp>
        <p:nvGrpSpPr>
          <p:cNvPr id="490517" name="组合 490516"/>
          <p:cNvGrpSpPr/>
          <p:nvPr/>
        </p:nvGrpSpPr>
        <p:grpSpPr>
          <a:xfrm>
            <a:off x="1189038" y="5864225"/>
            <a:ext cx="4808537" cy="485775"/>
            <a:chOff x="497" y="3559"/>
            <a:chExt cx="3029" cy="306"/>
          </a:xfrm>
        </p:grpSpPr>
        <p:graphicFrame>
          <p:nvGraphicFramePr>
            <p:cNvPr id="490505" name="对象 490504"/>
            <p:cNvGraphicFramePr/>
            <p:nvPr/>
          </p:nvGraphicFramePr>
          <p:xfrm>
            <a:off x="1009" y="3586"/>
            <a:ext cx="1324" cy="274"/>
          </p:xfrm>
          <a:graphic>
            <a:graphicData uri="http://schemas.openxmlformats.org/presentationml/2006/ole">
              <mc:AlternateContent xmlns:mc="http://schemas.openxmlformats.org/markup-compatibility/2006">
                <mc:Choice xmlns:v="urn:schemas-microsoft-com:vml" Requires="v">
                  <p:oleObj spid="_x0000_s54607" r:id="rId11" imgW="1168400" imgH="241300" progId="Equation.3">
                    <p:embed/>
                  </p:oleObj>
                </mc:Choice>
                <mc:Fallback>
                  <p:oleObj r:id="rId11" imgW="1168400" imgH="241300" progId="Equation.3">
                    <p:embed/>
                    <p:pic>
                      <p:nvPicPr>
                        <p:cNvPr id="0" name="图片 3527"/>
                        <p:cNvPicPr/>
                        <p:nvPr/>
                      </p:nvPicPr>
                      <p:blipFill>
                        <a:blip r:embed="rId12"/>
                        <a:stretch>
                          <a:fillRect/>
                        </a:stretch>
                      </p:blipFill>
                      <p:spPr>
                        <a:xfrm>
                          <a:off x="1009" y="3586"/>
                          <a:ext cx="1324" cy="274"/>
                        </a:xfrm>
                        <a:prstGeom prst="rect">
                          <a:avLst/>
                        </a:prstGeom>
                        <a:noFill/>
                        <a:ln w="38100">
                          <a:noFill/>
                          <a:miter/>
                        </a:ln>
                      </p:spPr>
                    </p:pic>
                  </p:oleObj>
                </mc:Fallback>
              </mc:AlternateContent>
            </a:graphicData>
          </a:graphic>
        </p:graphicFrame>
        <p:sp>
          <p:nvSpPr>
            <p:cNvPr id="490510" name="矩形 490509"/>
            <p:cNvSpPr/>
            <p:nvPr/>
          </p:nvSpPr>
          <p:spPr>
            <a:xfrm>
              <a:off x="497" y="3559"/>
              <a:ext cx="695" cy="288"/>
            </a:xfrm>
            <a:prstGeom prst="rect">
              <a:avLst/>
            </a:prstGeom>
            <a:noFill/>
            <a:ln w="19050">
              <a:noFill/>
            </a:ln>
          </p:spPr>
          <p:txBody>
            <a:bodyPr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根据</a:t>
              </a:r>
              <a:endParaRPr lang="zh-CN" altLang="en-US" b="1" dirty="0">
                <a:latin typeface="Times New Roman" panose="02020603050405020304" pitchFamily="18" charset="0"/>
                <a:ea typeface="Times New Roman" panose="02020603050405020304" pitchFamily="18" charset="0"/>
              </a:endParaRPr>
            </a:p>
          </p:txBody>
        </p:sp>
        <p:sp>
          <p:nvSpPr>
            <p:cNvPr id="490511" name="矩形 490510"/>
            <p:cNvSpPr/>
            <p:nvPr/>
          </p:nvSpPr>
          <p:spPr>
            <a:xfrm>
              <a:off x="2397" y="3577"/>
              <a:ext cx="1129" cy="288"/>
            </a:xfrm>
            <a:prstGeom prst="rect">
              <a:avLst/>
            </a:prstGeom>
            <a:noFill/>
            <a:ln w="19050">
              <a:noFill/>
            </a:ln>
          </p:spPr>
          <p:txBody>
            <a:bodyPr wrap="none" anchor="ctr">
              <a:spAutoFit/>
            </a:bodyPr>
            <a:lstStyle/>
            <a:p>
              <a:pPr>
                <a:spcBef>
                  <a:spcPct val="0"/>
                </a:spcBef>
              </a:pPr>
              <a:r>
                <a:rPr lang="zh-CN" altLang="en-US" b="1" dirty="0">
                  <a:latin typeface="Times New Roman" panose="02020603050405020304" pitchFamily="18" charset="0"/>
                  <a:cs typeface="Times New Roman" panose="02020603050405020304" pitchFamily="18" charset="0"/>
                </a:rPr>
                <a:t>可画相量图 </a:t>
              </a:r>
              <a:endParaRPr lang="zh-CN" altLang="en-US" b="1" dirty="0">
                <a:latin typeface="Times New Roman" panose="02020603050405020304" pitchFamily="18" charset="0"/>
              </a:endParaRPr>
            </a:p>
          </p:txBody>
        </p:sp>
      </p:grpSp>
      <p:graphicFrame>
        <p:nvGraphicFramePr>
          <p:cNvPr id="490518" name="对象 490517"/>
          <p:cNvGraphicFramePr/>
          <p:nvPr/>
        </p:nvGraphicFramePr>
        <p:xfrm>
          <a:off x="6296025" y="2133600"/>
          <a:ext cx="2528888" cy="2627313"/>
        </p:xfrm>
        <a:graphic>
          <a:graphicData uri="http://schemas.openxmlformats.org/presentationml/2006/ole">
            <mc:AlternateContent xmlns:mc="http://schemas.openxmlformats.org/markup-compatibility/2006">
              <mc:Choice xmlns:v="urn:schemas-microsoft-com:vml" Requires="v">
                <p:oleObj spid="_x0000_s54608" r:id="rId13" imgW="1360805" imgH="1458595" progId="Visio.Drawing.6">
                  <p:embed/>
                </p:oleObj>
              </mc:Choice>
              <mc:Fallback>
                <p:oleObj r:id="rId13" imgW="1360805" imgH="1458595" progId="Visio.Drawing.6">
                  <p:embed/>
                  <p:pic>
                    <p:nvPicPr>
                      <p:cNvPr id="0" name="图片 3528"/>
                      <p:cNvPicPr/>
                      <p:nvPr/>
                    </p:nvPicPr>
                    <p:blipFill>
                      <a:blip r:embed="rId14"/>
                      <a:stretch>
                        <a:fillRect/>
                      </a:stretch>
                    </p:blipFill>
                    <p:spPr>
                      <a:xfrm>
                        <a:off x="6296025" y="2133600"/>
                        <a:ext cx="2528888" cy="262731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0502"/>
                                        </p:tgtEl>
                                        <p:attrNameLst>
                                          <p:attrName>style.visibility</p:attrName>
                                        </p:attrNameLst>
                                      </p:cBhvr>
                                      <p:to>
                                        <p:strVal val="visible"/>
                                      </p:to>
                                    </p:set>
                                    <p:animEffect transition="in" filter="blinds(horizontal)">
                                      <p:cBhvr>
                                        <p:cTn id="7" dur="500"/>
                                        <p:tgtEl>
                                          <p:spTgt spid="4905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0504"/>
                                        </p:tgtEl>
                                        <p:attrNameLst>
                                          <p:attrName>style.visibility</p:attrName>
                                        </p:attrNameLst>
                                      </p:cBhvr>
                                      <p:to>
                                        <p:strVal val="visible"/>
                                      </p:to>
                                    </p:set>
                                    <p:animEffect transition="in" filter="wipe(left)">
                                      <p:cBhvr>
                                        <p:cTn id="12" dur="500"/>
                                        <p:tgtEl>
                                          <p:spTgt spid="490504"/>
                                        </p:tgtEl>
                                      </p:cBhvr>
                                    </p:animEffect>
                                  </p:childTnLst>
                                </p:cTn>
                              </p:par>
                              <p:par>
                                <p:cTn id="13" presetID="22" presetClass="entr" presetSubtype="8" fill="hold" nodeType="withEffect">
                                  <p:stCondLst>
                                    <p:cond delay="0"/>
                                  </p:stCondLst>
                                  <p:childTnLst>
                                    <p:set>
                                      <p:cBhvr>
                                        <p:cTn id="14" dur="1" fill="hold">
                                          <p:stCondLst>
                                            <p:cond delay="0"/>
                                          </p:stCondLst>
                                        </p:cTn>
                                        <p:tgtEl>
                                          <p:spTgt spid="490503"/>
                                        </p:tgtEl>
                                        <p:attrNameLst>
                                          <p:attrName>style.visibility</p:attrName>
                                        </p:attrNameLst>
                                      </p:cBhvr>
                                      <p:to>
                                        <p:strVal val="visible"/>
                                      </p:to>
                                    </p:set>
                                    <p:animEffect transition="in" filter="wipe(left)">
                                      <p:cBhvr>
                                        <p:cTn id="15" dur="500"/>
                                        <p:tgtEl>
                                          <p:spTgt spid="49050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490508"/>
                                        </p:tgtEl>
                                        <p:attrNameLst>
                                          <p:attrName>style.visibility</p:attrName>
                                        </p:attrNameLst>
                                      </p:cBhvr>
                                      <p:to>
                                        <p:strVal val="visible"/>
                                      </p:to>
                                    </p:set>
                                    <p:anim calcmode="lin" valueType="num">
                                      <p:cBhvr additive="base">
                                        <p:cTn id="20" dur="500" fill="hold"/>
                                        <p:tgtEl>
                                          <p:spTgt spid="490508"/>
                                        </p:tgtEl>
                                        <p:attrNameLst>
                                          <p:attrName>ppt_x</p:attrName>
                                        </p:attrNameLst>
                                      </p:cBhvr>
                                      <p:tavLst>
                                        <p:tav tm="0">
                                          <p:val>
                                            <p:strVal val="0-#ppt_w/2"/>
                                          </p:val>
                                        </p:tav>
                                        <p:tav tm="100000">
                                          <p:val>
                                            <p:strVal val="#ppt_x"/>
                                          </p:val>
                                        </p:tav>
                                      </p:tavLst>
                                    </p:anim>
                                    <p:anim calcmode="lin" valueType="num">
                                      <p:cBhvr additive="base">
                                        <p:cTn id="21" dur="500" fill="hold"/>
                                        <p:tgtEl>
                                          <p:spTgt spid="49050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90507"/>
                                        </p:tgtEl>
                                        <p:attrNameLst>
                                          <p:attrName>style.visibility</p:attrName>
                                        </p:attrNameLst>
                                      </p:cBhvr>
                                      <p:to>
                                        <p:strVal val="visible"/>
                                      </p:to>
                                    </p:set>
                                    <p:animEffect transition="in" filter="wipe(up)">
                                      <p:cBhvr>
                                        <p:cTn id="26" dur="500"/>
                                        <p:tgtEl>
                                          <p:spTgt spid="49050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0509"/>
                                        </p:tgtEl>
                                        <p:attrNameLst>
                                          <p:attrName>style.visibility</p:attrName>
                                        </p:attrNameLst>
                                      </p:cBhvr>
                                      <p:to>
                                        <p:strVal val="visible"/>
                                      </p:to>
                                    </p:set>
                                    <p:anim calcmode="lin" valueType="num">
                                      <p:cBhvr additive="base">
                                        <p:cTn id="31" dur="500" fill="hold"/>
                                        <p:tgtEl>
                                          <p:spTgt spid="490509"/>
                                        </p:tgtEl>
                                        <p:attrNameLst>
                                          <p:attrName>ppt_x</p:attrName>
                                        </p:attrNameLst>
                                      </p:cBhvr>
                                      <p:tavLst>
                                        <p:tav tm="0">
                                          <p:val>
                                            <p:strVal val="0-#ppt_w/2"/>
                                          </p:val>
                                        </p:tav>
                                        <p:tav tm="100000">
                                          <p:val>
                                            <p:strVal val="#ppt_x"/>
                                          </p:val>
                                        </p:tav>
                                      </p:tavLst>
                                    </p:anim>
                                    <p:anim calcmode="lin" valueType="num">
                                      <p:cBhvr additive="base">
                                        <p:cTn id="32" dur="500" fill="hold"/>
                                        <p:tgtEl>
                                          <p:spTgt spid="49050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90506"/>
                                        </p:tgtEl>
                                        <p:attrNameLst>
                                          <p:attrName>style.visibility</p:attrName>
                                        </p:attrNameLst>
                                      </p:cBhvr>
                                      <p:to>
                                        <p:strVal val="visible"/>
                                      </p:to>
                                    </p:set>
                                    <p:animEffect transition="in" filter="wipe(up)">
                                      <p:cBhvr>
                                        <p:cTn id="37" dur="500"/>
                                        <p:tgtEl>
                                          <p:spTgt spid="49050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0517"/>
                                        </p:tgtEl>
                                        <p:attrNameLst>
                                          <p:attrName>style.visibility</p:attrName>
                                        </p:attrNameLst>
                                      </p:cBhvr>
                                      <p:to>
                                        <p:strVal val="visible"/>
                                      </p:to>
                                    </p:set>
                                    <p:animEffect transition="in" filter="blinds(horizontal)">
                                      <p:cBhvr>
                                        <p:cTn id="42" dur="500"/>
                                        <p:tgtEl>
                                          <p:spTgt spid="49051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90518"/>
                                        </p:tgtEl>
                                        <p:attrNameLst>
                                          <p:attrName>style.visibility</p:attrName>
                                        </p:attrNameLst>
                                      </p:cBhvr>
                                      <p:to>
                                        <p:strVal val="visible"/>
                                      </p:to>
                                    </p:set>
                                    <p:anim calcmode="lin" valueType="num">
                                      <p:cBhvr additive="base">
                                        <p:cTn id="47" dur="500" fill="hold"/>
                                        <p:tgtEl>
                                          <p:spTgt spid="490518"/>
                                        </p:tgtEl>
                                        <p:attrNameLst>
                                          <p:attrName>ppt_x</p:attrName>
                                        </p:attrNameLst>
                                      </p:cBhvr>
                                      <p:tavLst>
                                        <p:tav tm="0">
                                          <p:val>
                                            <p:strVal val="1+#ppt_w/2"/>
                                          </p:val>
                                        </p:tav>
                                        <p:tav tm="100000">
                                          <p:val>
                                            <p:strVal val="#ppt_x"/>
                                          </p:val>
                                        </p:tav>
                                      </p:tavLst>
                                    </p:anim>
                                    <p:anim calcmode="lin" valueType="num">
                                      <p:cBhvr additive="base">
                                        <p:cTn id="48" dur="500" fill="hold"/>
                                        <p:tgtEl>
                                          <p:spTgt spid="4905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4" grpId="0"/>
      <p:bldP spid="490508" grpId="0"/>
      <p:bldP spid="49050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6" name="文本框 44085"/>
          <p:cNvSpPr txBox="1"/>
          <p:nvPr/>
        </p:nvSpPr>
        <p:spPr>
          <a:xfrm>
            <a:off x="457200" y="1143000"/>
            <a:ext cx="8537915" cy="461665"/>
          </a:xfrm>
          <a:prstGeom prst="rect">
            <a:avLst/>
          </a:prstGeom>
          <a:noFill/>
          <a:ln w="9525">
            <a:noFill/>
          </a:ln>
        </p:spPr>
        <p:txBody>
          <a:bodyPr wrap="none">
            <a:spAutoFit/>
          </a:bodyPr>
          <a:lstStyle/>
          <a:p>
            <a:pPr eaLnBrk="1" hangingPunct="1"/>
            <a:r>
              <a:rPr lang="zh-CN" altLang="en-US" b="1" dirty="0">
                <a:solidFill>
                  <a:schemeClr val="accent2"/>
                </a:solidFill>
              </a:rPr>
              <a:t>正弦稳态电路的相量法分析</a:t>
            </a:r>
            <a:r>
              <a:rPr lang="zh-CN" altLang="en-US" b="1" dirty="0"/>
              <a:t>与</a:t>
            </a:r>
            <a:r>
              <a:rPr lang="zh-CN" altLang="en-US" b="1" dirty="0">
                <a:solidFill>
                  <a:schemeClr val="accent2"/>
                </a:solidFill>
              </a:rPr>
              <a:t>线性</a:t>
            </a:r>
            <a:r>
              <a:rPr lang="zh-CN" altLang="en-US" b="1" dirty="0">
                <a:solidFill>
                  <a:schemeClr val="accent2"/>
                </a:solidFill>
                <a:latin typeface="Times New Roman" panose="02020603050405020304" pitchFamily="18" charset="0"/>
              </a:rPr>
              <a:t>电阻电路分析</a:t>
            </a:r>
            <a:r>
              <a:rPr lang="zh-CN" altLang="en-US" b="1" dirty="0">
                <a:latin typeface="Times New Roman" panose="02020603050405020304" pitchFamily="18" charset="0"/>
              </a:rPr>
              <a:t>的基础类似：</a:t>
            </a:r>
          </a:p>
        </p:txBody>
      </p:sp>
      <p:sp>
        <p:nvSpPr>
          <p:cNvPr id="44089" name="文本框 44088"/>
          <p:cNvSpPr txBox="1"/>
          <p:nvPr/>
        </p:nvSpPr>
        <p:spPr>
          <a:xfrm>
            <a:off x="736600" y="4537075"/>
            <a:ext cx="7848600" cy="1406525"/>
          </a:xfrm>
          <a:prstGeom prst="rect">
            <a:avLst/>
          </a:prstGeom>
          <a:noFill/>
          <a:ln w="9525">
            <a:noFill/>
          </a:ln>
        </p:spPr>
        <p:txBody>
          <a:bodyPr>
            <a:spAutoFit/>
          </a:bodyPr>
          <a:lstStyle/>
          <a:p>
            <a:pPr indent="571500" algn="just" eaLnBrk="1" hangingPunct="1">
              <a:lnSpc>
                <a:spcPct val="120000"/>
              </a:lnSpc>
            </a:pPr>
            <a:r>
              <a:rPr lang="zh-CN" altLang="en-US" b="1" dirty="0">
                <a:latin typeface="Times New Roman" panose="02020603050405020304" pitchFamily="18" charset="0"/>
              </a:rPr>
              <a:t>可见，二者依据的理论基础是相似的。只要作出正弦稳态电路的相量模型，便可将电阻电路的分析方法应用推广于正弦稳态电路的相量分析中。</a:t>
            </a:r>
          </a:p>
        </p:txBody>
      </p:sp>
      <p:sp>
        <p:nvSpPr>
          <p:cNvPr id="44090" name="标题 44089"/>
          <p:cNvSpPr>
            <a:spLocks noGrp="1"/>
          </p:cNvSpPr>
          <p:nvPr>
            <p:ph type="title" idx="4294967295"/>
          </p:nvPr>
        </p:nvSpPr>
        <p:spPr>
          <a:xfrm>
            <a:off x="2079625" y="266700"/>
            <a:ext cx="5162550" cy="495300"/>
          </a:xfrm>
          <a:prstGeom prst="rect">
            <a:avLst/>
          </a:prstGeom>
          <a:solidFill>
            <a:srgbClr val="CC99FF">
              <a:alpha val="100000"/>
            </a:srgbClr>
          </a:solidFill>
          <a:ln w="9525">
            <a:noFill/>
          </a:ln>
        </p:spPr>
        <p:txBody>
          <a:bodyPr/>
          <a:lstStyle/>
          <a:p>
            <a:r>
              <a:rPr lang="en-US" altLang="zh-CN" sz="3200" b="1" dirty="0">
                <a:solidFill>
                  <a:schemeClr val="tx1"/>
                </a:solidFill>
              </a:rPr>
              <a:t>4.6   </a:t>
            </a:r>
            <a:r>
              <a:rPr lang="zh-CN" altLang="en-US" sz="3200" b="1" dirty="0">
                <a:solidFill>
                  <a:schemeClr val="tx1"/>
                </a:solidFill>
              </a:rPr>
              <a:t>正弦电路的分析</a:t>
            </a:r>
            <a:endParaRPr lang="zh-CN" altLang="en-US" sz="3200" dirty="0"/>
          </a:p>
        </p:txBody>
      </p:sp>
      <p:grpSp>
        <p:nvGrpSpPr>
          <p:cNvPr id="44107" name="组合 44106"/>
          <p:cNvGrpSpPr/>
          <p:nvPr/>
        </p:nvGrpSpPr>
        <p:grpSpPr>
          <a:xfrm>
            <a:off x="1179513" y="1809750"/>
            <a:ext cx="2749550" cy="2366963"/>
            <a:chOff x="791" y="1068"/>
            <a:chExt cx="1732" cy="1491"/>
          </a:xfrm>
        </p:grpSpPr>
        <p:sp>
          <p:nvSpPr>
            <p:cNvPr id="44093" name="矩形 44092"/>
            <p:cNvSpPr/>
            <p:nvPr/>
          </p:nvSpPr>
          <p:spPr>
            <a:xfrm>
              <a:off x="827" y="1068"/>
              <a:ext cx="1652" cy="288"/>
            </a:xfrm>
            <a:prstGeom prst="rect">
              <a:avLst/>
            </a:prstGeom>
            <a:noFill/>
            <a:ln w="9525">
              <a:noFill/>
            </a:ln>
          </p:spPr>
          <p:txBody>
            <a:bodyPr wrap="none" anchor="t">
              <a:spAutoFit/>
            </a:bodyPr>
            <a:lstStyle/>
            <a:p>
              <a:r>
                <a:rPr lang="zh-CN" altLang="en-US" b="1" dirty="0">
                  <a:solidFill>
                    <a:srgbClr val="660033"/>
                  </a:solidFill>
                  <a:latin typeface="Times New Roman" panose="02020603050405020304" pitchFamily="18" charset="0"/>
                </a:rPr>
                <a:t>线性电阻电路分析</a:t>
              </a:r>
            </a:p>
          </p:txBody>
        </p:sp>
        <p:grpSp>
          <p:nvGrpSpPr>
            <p:cNvPr id="44105" name="组合 44104"/>
            <p:cNvGrpSpPr/>
            <p:nvPr/>
          </p:nvGrpSpPr>
          <p:grpSpPr>
            <a:xfrm>
              <a:off x="791" y="1460"/>
              <a:ext cx="1732" cy="1099"/>
              <a:chOff x="779" y="1508"/>
              <a:chExt cx="1732" cy="1099"/>
            </a:xfrm>
          </p:grpSpPr>
          <p:graphicFrame>
            <p:nvGraphicFramePr>
              <p:cNvPr id="44094" name="对象 44093"/>
              <p:cNvGraphicFramePr/>
              <p:nvPr/>
            </p:nvGraphicFramePr>
            <p:xfrm>
              <a:off x="956" y="1508"/>
              <a:ext cx="1555" cy="268"/>
            </p:xfrm>
            <a:graphic>
              <a:graphicData uri="http://schemas.openxmlformats.org/presentationml/2006/ole">
                <mc:AlternateContent xmlns:mc="http://schemas.openxmlformats.org/markup-compatibility/2006">
                  <mc:Choice xmlns:v="urn:schemas-microsoft-com:vml" Requires="v">
                    <p:oleObj spid="_x0000_s55745" r:id="rId3" imgW="1839595" imgH="317500" progId="Equation.DSMT4">
                      <p:embed/>
                    </p:oleObj>
                  </mc:Choice>
                  <mc:Fallback>
                    <p:oleObj r:id="rId3" imgW="1839595" imgH="317500" progId="Equation.DSMT4">
                      <p:embed/>
                      <p:pic>
                        <p:nvPicPr>
                          <p:cNvPr id="0" name="图片 3517"/>
                          <p:cNvPicPr/>
                          <p:nvPr/>
                        </p:nvPicPr>
                        <p:blipFill>
                          <a:blip r:embed="rId4"/>
                          <a:stretch>
                            <a:fillRect/>
                          </a:stretch>
                        </p:blipFill>
                        <p:spPr>
                          <a:xfrm>
                            <a:off x="956" y="1508"/>
                            <a:ext cx="1555" cy="268"/>
                          </a:xfrm>
                          <a:prstGeom prst="rect">
                            <a:avLst/>
                          </a:prstGeom>
                          <a:noFill/>
                          <a:ln w="38100">
                            <a:noFill/>
                            <a:miter/>
                          </a:ln>
                        </p:spPr>
                      </p:pic>
                    </p:oleObj>
                  </mc:Fallback>
                </mc:AlternateContent>
              </a:graphicData>
            </a:graphic>
          </p:graphicFrame>
          <p:graphicFrame>
            <p:nvGraphicFramePr>
              <p:cNvPr id="44095" name="对象 44094"/>
              <p:cNvGraphicFramePr/>
              <p:nvPr/>
            </p:nvGraphicFramePr>
            <p:xfrm>
              <a:off x="1000" y="1796"/>
              <a:ext cx="1511" cy="282"/>
            </p:xfrm>
            <a:graphic>
              <a:graphicData uri="http://schemas.openxmlformats.org/presentationml/2006/ole">
                <mc:AlternateContent xmlns:mc="http://schemas.openxmlformats.org/markup-compatibility/2006">
                  <mc:Choice xmlns:v="urn:schemas-microsoft-com:vml" Requires="v">
                    <p:oleObj spid="_x0000_s55746" r:id="rId5" imgW="1700530" imgH="317500" progId="Equation.DSMT4">
                      <p:embed/>
                    </p:oleObj>
                  </mc:Choice>
                  <mc:Fallback>
                    <p:oleObj r:id="rId5" imgW="1700530" imgH="317500" progId="Equation.DSMT4">
                      <p:embed/>
                      <p:pic>
                        <p:nvPicPr>
                          <p:cNvPr id="0" name="图片 3518"/>
                          <p:cNvPicPr/>
                          <p:nvPr/>
                        </p:nvPicPr>
                        <p:blipFill>
                          <a:blip r:embed="rId6"/>
                          <a:stretch>
                            <a:fillRect/>
                          </a:stretch>
                        </p:blipFill>
                        <p:spPr>
                          <a:xfrm>
                            <a:off x="1000" y="1796"/>
                            <a:ext cx="1511" cy="282"/>
                          </a:xfrm>
                          <a:prstGeom prst="rect">
                            <a:avLst/>
                          </a:prstGeom>
                          <a:noFill/>
                          <a:ln w="38100">
                            <a:noFill/>
                            <a:miter/>
                          </a:ln>
                        </p:spPr>
                      </p:pic>
                    </p:oleObj>
                  </mc:Fallback>
                </mc:AlternateContent>
              </a:graphicData>
            </a:graphic>
          </p:graphicFrame>
          <p:graphicFrame>
            <p:nvGraphicFramePr>
              <p:cNvPr id="44096" name="对象 44095"/>
              <p:cNvGraphicFramePr/>
              <p:nvPr/>
            </p:nvGraphicFramePr>
            <p:xfrm>
              <a:off x="960" y="2096"/>
              <a:ext cx="1529" cy="208"/>
            </p:xfrm>
            <a:graphic>
              <a:graphicData uri="http://schemas.openxmlformats.org/presentationml/2006/ole">
                <mc:AlternateContent xmlns:mc="http://schemas.openxmlformats.org/markup-compatibility/2006">
                  <mc:Choice xmlns:v="urn:schemas-microsoft-com:vml" Requires="v">
                    <p:oleObj spid="_x0000_s55747" r:id="rId7" imgW="1497330" imgH="203200" progId="Equation.DSMT4">
                      <p:embed/>
                    </p:oleObj>
                  </mc:Choice>
                  <mc:Fallback>
                    <p:oleObj r:id="rId7" imgW="1497330" imgH="203200" progId="Equation.DSMT4">
                      <p:embed/>
                      <p:pic>
                        <p:nvPicPr>
                          <p:cNvPr id="0" name="图片 3522"/>
                          <p:cNvPicPr/>
                          <p:nvPr/>
                        </p:nvPicPr>
                        <p:blipFill>
                          <a:blip r:embed="rId8"/>
                          <a:stretch>
                            <a:fillRect/>
                          </a:stretch>
                        </p:blipFill>
                        <p:spPr>
                          <a:xfrm>
                            <a:off x="960" y="2096"/>
                            <a:ext cx="1529" cy="208"/>
                          </a:xfrm>
                          <a:prstGeom prst="rect">
                            <a:avLst/>
                          </a:prstGeom>
                          <a:noFill/>
                          <a:ln w="38100">
                            <a:noFill/>
                            <a:miter/>
                          </a:ln>
                        </p:spPr>
                      </p:pic>
                    </p:oleObj>
                  </mc:Fallback>
                </mc:AlternateContent>
              </a:graphicData>
            </a:graphic>
          </p:graphicFrame>
          <p:graphicFrame>
            <p:nvGraphicFramePr>
              <p:cNvPr id="44097" name="对象 44096"/>
              <p:cNvGraphicFramePr/>
              <p:nvPr/>
            </p:nvGraphicFramePr>
            <p:xfrm>
              <a:off x="1236" y="2360"/>
              <a:ext cx="1249" cy="247"/>
            </p:xfrm>
            <a:graphic>
              <a:graphicData uri="http://schemas.openxmlformats.org/presentationml/2006/ole">
                <mc:AlternateContent xmlns:mc="http://schemas.openxmlformats.org/markup-compatibility/2006">
                  <mc:Choice xmlns:v="urn:schemas-microsoft-com:vml" Requires="v">
                    <p:oleObj spid="_x0000_s55748" r:id="rId9" imgW="1218565" imgH="241300" progId="Equation.DSMT4">
                      <p:embed/>
                    </p:oleObj>
                  </mc:Choice>
                  <mc:Fallback>
                    <p:oleObj r:id="rId9" imgW="1218565" imgH="241300" progId="Equation.DSMT4">
                      <p:embed/>
                      <p:pic>
                        <p:nvPicPr>
                          <p:cNvPr id="0" name="图片 3519"/>
                          <p:cNvPicPr/>
                          <p:nvPr/>
                        </p:nvPicPr>
                        <p:blipFill>
                          <a:blip r:embed="rId10"/>
                          <a:stretch>
                            <a:fillRect/>
                          </a:stretch>
                        </p:blipFill>
                        <p:spPr>
                          <a:xfrm>
                            <a:off x="1236" y="2360"/>
                            <a:ext cx="1249" cy="247"/>
                          </a:xfrm>
                          <a:prstGeom prst="rect">
                            <a:avLst/>
                          </a:prstGeom>
                          <a:noFill/>
                          <a:ln w="38100">
                            <a:noFill/>
                            <a:miter/>
                          </a:ln>
                        </p:spPr>
                      </p:pic>
                    </p:oleObj>
                  </mc:Fallback>
                </mc:AlternateContent>
              </a:graphicData>
            </a:graphic>
          </p:graphicFrame>
          <p:sp>
            <p:nvSpPr>
              <p:cNvPr id="44103" name="左大括号 44102"/>
              <p:cNvSpPr/>
              <p:nvPr/>
            </p:nvSpPr>
            <p:spPr>
              <a:xfrm>
                <a:off x="779" y="1644"/>
                <a:ext cx="109" cy="891"/>
              </a:xfrm>
              <a:prstGeom prst="leftBrace">
                <a:avLst>
                  <a:gd name="adj1" fmla="val 68119"/>
                  <a:gd name="adj2" fmla="val 50000"/>
                </a:avLst>
              </a:prstGeom>
              <a:noFill/>
              <a:ln w="19050" cap="flat" cmpd="sng">
                <a:solidFill>
                  <a:schemeClr val="tx1"/>
                </a:solidFill>
                <a:prstDash val="solid"/>
                <a:headEnd type="none" w="med" len="med"/>
                <a:tailEnd type="none" w="med" len="med"/>
              </a:ln>
            </p:spPr>
            <p:txBody>
              <a:bodyPr/>
              <a:lstStyle/>
              <a:p>
                <a:endParaRPr lang="zh-CN" altLang="en-US"/>
              </a:p>
            </p:txBody>
          </p:sp>
        </p:grpSp>
      </p:grpSp>
      <p:grpSp>
        <p:nvGrpSpPr>
          <p:cNvPr id="44108" name="组合 44107"/>
          <p:cNvGrpSpPr/>
          <p:nvPr/>
        </p:nvGrpSpPr>
        <p:grpSpPr>
          <a:xfrm>
            <a:off x="4660900" y="1790700"/>
            <a:ext cx="3841750" cy="2311400"/>
            <a:chOff x="2960" y="1080"/>
            <a:chExt cx="2420" cy="1456"/>
          </a:xfrm>
        </p:grpSpPr>
        <p:sp>
          <p:nvSpPr>
            <p:cNvPr id="44102" name="矩形 44101"/>
            <p:cNvSpPr/>
            <p:nvPr/>
          </p:nvSpPr>
          <p:spPr>
            <a:xfrm>
              <a:off x="2960" y="1080"/>
              <a:ext cx="2420" cy="288"/>
            </a:xfrm>
            <a:prstGeom prst="rect">
              <a:avLst/>
            </a:prstGeom>
            <a:noFill/>
            <a:ln w="9525">
              <a:noFill/>
            </a:ln>
          </p:spPr>
          <p:txBody>
            <a:bodyPr wrap="none" anchor="t">
              <a:spAutoFit/>
            </a:bodyPr>
            <a:lstStyle/>
            <a:p>
              <a:r>
                <a:rPr lang="zh-CN" altLang="en-US" b="1" dirty="0">
                  <a:solidFill>
                    <a:srgbClr val="660033"/>
                  </a:solidFill>
                  <a:latin typeface="Times New Roman" panose="02020603050405020304" pitchFamily="18" charset="0"/>
                </a:rPr>
                <a:t>正弦稳态电路的相量法分析</a:t>
              </a:r>
            </a:p>
          </p:txBody>
        </p:sp>
        <p:grpSp>
          <p:nvGrpSpPr>
            <p:cNvPr id="44106" name="组合 44105"/>
            <p:cNvGrpSpPr/>
            <p:nvPr/>
          </p:nvGrpSpPr>
          <p:grpSpPr>
            <a:xfrm>
              <a:off x="3275" y="1424"/>
              <a:ext cx="1744" cy="1112"/>
              <a:chOff x="3287" y="1448"/>
              <a:chExt cx="1744" cy="1112"/>
            </a:xfrm>
          </p:grpSpPr>
          <p:graphicFrame>
            <p:nvGraphicFramePr>
              <p:cNvPr id="44098" name="对象 44097"/>
              <p:cNvGraphicFramePr/>
              <p:nvPr/>
            </p:nvGraphicFramePr>
            <p:xfrm>
              <a:off x="3454" y="1448"/>
              <a:ext cx="1576" cy="268"/>
            </p:xfrm>
            <a:graphic>
              <a:graphicData uri="http://schemas.openxmlformats.org/presentationml/2006/ole">
                <mc:AlternateContent xmlns:mc="http://schemas.openxmlformats.org/markup-compatibility/2006">
                  <mc:Choice xmlns:v="urn:schemas-microsoft-com:vml" Requires="v">
                    <p:oleObj spid="_x0000_s55749" r:id="rId11" imgW="1864995" imgH="317500" progId="Equation.DSMT4">
                      <p:embed/>
                    </p:oleObj>
                  </mc:Choice>
                  <mc:Fallback>
                    <p:oleObj r:id="rId11" imgW="1864995" imgH="317500" progId="Equation.DSMT4">
                      <p:embed/>
                      <p:pic>
                        <p:nvPicPr>
                          <p:cNvPr id="0" name="图片 3520"/>
                          <p:cNvPicPr/>
                          <p:nvPr/>
                        </p:nvPicPr>
                        <p:blipFill>
                          <a:blip r:embed="rId12"/>
                          <a:stretch>
                            <a:fillRect/>
                          </a:stretch>
                        </p:blipFill>
                        <p:spPr>
                          <a:xfrm>
                            <a:off x="3454" y="1448"/>
                            <a:ext cx="1576" cy="268"/>
                          </a:xfrm>
                          <a:prstGeom prst="rect">
                            <a:avLst/>
                          </a:prstGeom>
                          <a:noFill/>
                          <a:ln w="38100">
                            <a:noFill/>
                            <a:miter/>
                          </a:ln>
                        </p:spPr>
                      </p:pic>
                    </p:oleObj>
                  </mc:Fallback>
                </mc:AlternateContent>
              </a:graphicData>
            </a:graphic>
          </p:graphicFrame>
          <p:graphicFrame>
            <p:nvGraphicFramePr>
              <p:cNvPr id="44099" name="对象 44098"/>
              <p:cNvGraphicFramePr/>
              <p:nvPr/>
            </p:nvGraphicFramePr>
            <p:xfrm>
              <a:off x="3497" y="1736"/>
              <a:ext cx="1534" cy="282"/>
            </p:xfrm>
            <a:graphic>
              <a:graphicData uri="http://schemas.openxmlformats.org/presentationml/2006/ole">
                <mc:AlternateContent xmlns:mc="http://schemas.openxmlformats.org/markup-compatibility/2006">
                  <mc:Choice xmlns:v="urn:schemas-microsoft-com:vml" Requires="v">
                    <p:oleObj spid="_x0000_s55750" r:id="rId13" imgW="1725930" imgH="317500" progId="Equation.DSMT4">
                      <p:embed/>
                    </p:oleObj>
                  </mc:Choice>
                  <mc:Fallback>
                    <p:oleObj r:id="rId13" imgW="1725930" imgH="317500" progId="Equation.DSMT4">
                      <p:embed/>
                      <p:pic>
                        <p:nvPicPr>
                          <p:cNvPr id="0" name="图片 3521"/>
                          <p:cNvPicPr/>
                          <p:nvPr/>
                        </p:nvPicPr>
                        <p:blipFill>
                          <a:blip r:embed="rId14"/>
                          <a:stretch>
                            <a:fillRect/>
                          </a:stretch>
                        </p:blipFill>
                        <p:spPr>
                          <a:xfrm>
                            <a:off x="3497" y="1736"/>
                            <a:ext cx="1534" cy="282"/>
                          </a:xfrm>
                          <a:prstGeom prst="rect">
                            <a:avLst/>
                          </a:prstGeom>
                          <a:noFill/>
                          <a:ln w="38100">
                            <a:noFill/>
                            <a:miter/>
                          </a:ln>
                        </p:spPr>
                      </p:pic>
                    </p:oleObj>
                  </mc:Fallback>
                </mc:AlternateContent>
              </a:graphicData>
            </a:graphic>
          </p:graphicFrame>
          <p:graphicFrame>
            <p:nvGraphicFramePr>
              <p:cNvPr id="44100" name="对象 44099"/>
              <p:cNvGraphicFramePr/>
              <p:nvPr/>
            </p:nvGraphicFramePr>
            <p:xfrm>
              <a:off x="3443" y="2017"/>
              <a:ext cx="1580" cy="247"/>
            </p:xfrm>
            <a:graphic>
              <a:graphicData uri="http://schemas.openxmlformats.org/presentationml/2006/ole">
                <mc:AlternateContent xmlns:mc="http://schemas.openxmlformats.org/markup-compatibility/2006">
                  <mc:Choice xmlns:v="urn:schemas-microsoft-com:vml" Requires="v">
                    <p:oleObj spid="_x0000_s55751" r:id="rId15" imgW="1548765" imgH="241300" progId="Equation.DSMT4">
                      <p:embed/>
                    </p:oleObj>
                  </mc:Choice>
                  <mc:Fallback>
                    <p:oleObj r:id="rId15" imgW="1548765" imgH="241300" progId="Equation.DSMT4">
                      <p:embed/>
                      <p:pic>
                        <p:nvPicPr>
                          <p:cNvPr id="0" name="图片 3523"/>
                          <p:cNvPicPr/>
                          <p:nvPr/>
                        </p:nvPicPr>
                        <p:blipFill>
                          <a:blip r:embed="rId16"/>
                          <a:stretch>
                            <a:fillRect/>
                          </a:stretch>
                        </p:blipFill>
                        <p:spPr>
                          <a:xfrm>
                            <a:off x="3443" y="2017"/>
                            <a:ext cx="1580" cy="247"/>
                          </a:xfrm>
                          <a:prstGeom prst="rect">
                            <a:avLst/>
                          </a:prstGeom>
                          <a:noFill/>
                          <a:ln w="38100">
                            <a:noFill/>
                            <a:miter/>
                          </a:ln>
                        </p:spPr>
                      </p:pic>
                    </p:oleObj>
                  </mc:Fallback>
                </mc:AlternateContent>
              </a:graphicData>
            </a:graphic>
          </p:graphicFrame>
          <p:graphicFrame>
            <p:nvGraphicFramePr>
              <p:cNvPr id="44101" name="对象 44100"/>
              <p:cNvGraphicFramePr/>
              <p:nvPr/>
            </p:nvGraphicFramePr>
            <p:xfrm>
              <a:off x="3725" y="2287"/>
              <a:ext cx="1288" cy="273"/>
            </p:xfrm>
            <a:graphic>
              <a:graphicData uri="http://schemas.openxmlformats.org/presentationml/2006/ole">
                <mc:AlternateContent xmlns:mc="http://schemas.openxmlformats.org/markup-compatibility/2006">
                  <mc:Choice xmlns:v="urn:schemas-microsoft-com:vml" Requires="v">
                    <p:oleObj spid="_x0000_s55752" r:id="rId17" imgW="1255395" imgH="266065" progId="Equation.DSMT4">
                      <p:embed/>
                    </p:oleObj>
                  </mc:Choice>
                  <mc:Fallback>
                    <p:oleObj r:id="rId17" imgW="1255395" imgH="266065" progId="Equation.DSMT4">
                      <p:embed/>
                      <p:pic>
                        <p:nvPicPr>
                          <p:cNvPr id="0" name="图片 3525"/>
                          <p:cNvPicPr/>
                          <p:nvPr/>
                        </p:nvPicPr>
                        <p:blipFill>
                          <a:blip r:embed="rId18"/>
                          <a:stretch>
                            <a:fillRect/>
                          </a:stretch>
                        </p:blipFill>
                        <p:spPr>
                          <a:xfrm>
                            <a:off x="3725" y="2287"/>
                            <a:ext cx="1288" cy="273"/>
                          </a:xfrm>
                          <a:prstGeom prst="rect">
                            <a:avLst/>
                          </a:prstGeom>
                          <a:noFill/>
                          <a:ln w="38100">
                            <a:noFill/>
                            <a:miter/>
                          </a:ln>
                        </p:spPr>
                      </p:pic>
                    </p:oleObj>
                  </mc:Fallback>
                </mc:AlternateContent>
              </a:graphicData>
            </a:graphic>
          </p:graphicFrame>
          <p:sp>
            <p:nvSpPr>
              <p:cNvPr id="44104" name="左大括号 44103"/>
              <p:cNvSpPr/>
              <p:nvPr/>
            </p:nvSpPr>
            <p:spPr>
              <a:xfrm>
                <a:off x="3287" y="1620"/>
                <a:ext cx="109" cy="891"/>
              </a:xfrm>
              <a:prstGeom prst="leftBrace">
                <a:avLst>
                  <a:gd name="adj1" fmla="val 68119"/>
                  <a:gd name="adj2" fmla="val 50000"/>
                </a:avLst>
              </a:prstGeom>
              <a:noFill/>
              <a:ln w="19050" cap="flat" cmpd="sng">
                <a:solidFill>
                  <a:schemeClr val="tx1"/>
                </a:solidFill>
                <a:prstDash val="solid"/>
                <a:headEnd type="none" w="med" len="med"/>
                <a:tailEnd type="none" w="med" len="med"/>
              </a:ln>
            </p:spPr>
            <p:txBody>
              <a:bodyP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86"/>
                                        </p:tgtEl>
                                        <p:attrNameLst>
                                          <p:attrName>style.visibility</p:attrName>
                                        </p:attrNameLst>
                                      </p:cBhvr>
                                      <p:to>
                                        <p:strVal val="visible"/>
                                      </p:to>
                                    </p:set>
                                    <p:animEffect transition="in" filter="wipe(left)">
                                      <p:cBhvr>
                                        <p:cTn id="7" dur="500"/>
                                        <p:tgtEl>
                                          <p:spTgt spid="440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107"/>
                                        </p:tgtEl>
                                        <p:attrNameLst>
                                          <p:attrName>style.visibility</p:attrName>
                                        </p:attrNameLst>
                                      </p:cBhvr>
                                      <p:to>
                                        <p:strVal val="visible"/>
                                      </p:to>
                                    </p:set>
                                    <p:anim calcmode="lin" valueType="num">
                                      <p:cBhvr additive="base">
                                        <p:cTn id="12" dur="500" fill="hold"/>
                                        <p:tgtEl>
                                          <p:spTgt spid="44107"/>
                                        </p:tgtEl>
                                        <p:attrNameLst>
                                          <p:attrName>ppt_x</p:attrName>
                                        </p:attrNameLst>
                                      </p:cBhvr>
                                      <p:tavLst>
                                        <p:tav tm="0">
                                          <p:val>
                                            <p:strVal val="0-#ppt_w/2"/>
                                          </p:val>
                                        </p:tav>
                                        <p:tav tm="100000">
                                          <p:val>
                                            <p:strVal val="#ppt_x"/>
                                          </p:val>
                                        </p:tav>
                                      </p:tavLst>
                                    </p:anim>
                                    <p:anim calcmode="lin" valueType="num">
                                      <p:cBhvr additive="base">
                                        <p:cTn id="13" dur="500" fill="hold"/>
                                        <p:tgtEl>
                                          <p:spTgt spid="4410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4108"/>
                                        </p:tgtEl>
                                        <p:attrNameLst>
                                          <p:attrName>style.visibility</p:attrName>
                                        </p:attrNameLst>
                                      </p:cBhvr>
                                      <p:to>
                                        <p:strVal val="visible"/>
                                      </p:to>
                                    </p:set>
                                    <p:anim calcmode="lin" valueType="num">
                                      <p:cBhvr additive="base">
                                        <p:cTn id="18" dur="500" fill="hold"/>
                                        <p:tgtEl>
                                          <p:spTgt spid="44108"/>
                                        </p:tgtEl>
                                        <p:attrNameLst>
                                          <p:attrName>ppt_x</p:attrName>
                                        </p:attrNameLst>
                                      </p:cBhvr>
                                      <p:tavLst>
                                        <p:tav tm="0">
                                          <p:val>
                                            <p:strVal val="0-#ppt_w/2"/>
                                          </p:val>
                                        </p:tav>
                                        <p:tav tm="100000">
                                          <p:val>
                                            <p:strVal val="#ppt_x"/>
                                          </p:val>
                                        </p:tav>
                                      </p:tavLst>
                                    </p:anim>
                                    <p:anim calcmode="lin" valueType="num">
                                      <p:cBhvr additive="base">
                                        <p:cTn id="19" dur="500" fill="hold"/>
                                        <p:tgtEl>
                                          <p:spTgt spid="4410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iterate type="wd">
                                    <p:tmPct val="100000"/>
                                  </p:iterate>
                                  <p:childTnLst>
                                    <p:set>
                                      <p:cBhvr>
                                        <p:cTn id="23" dur="1" fill="hold">
                                          <p:stCondLst>
                                            <p:cond delay="0"/>
                                          </p:stCondLst>
                                        </p:cTn>
                                        <p:tgtEl>
                                          <p:spTgt spid="44089"/>
                                        </p:tgtEl>
                                        <p:attrNameLst>
                                          <p:attrName>style.visibility</p:attrName>
                                        </p:attrNameLst>
                                      </p:cBhvr>
                                      <p:to>
                                        <p:strVal val="visible"/>
                                      </p:to>
                                    </p:set>
                                    <p:anim calcmode="lin" valueType="num">
                                      <p:cBhvr additive="base">
                                        <p:cTn id="24" dur="300" fill="hold"/>
                                        <p:tgtEl>
                                          <p:spTgt spid="44089"/>
                                        </p:tgtEl>
                                        <p:attrNameLst>
                                          <p:attrName>ppt_x</p:attrName>
                                        </p:attrNameLst>
                                      </p:cBhvr>
                                      <p:tavLst>
                                        <p:tav tm="0">
                                          <p:val>
                                            <p:strVal val="0-#ppt_w/2"/>
                                          </p:val>
                                        </p:tav>
                                        <p:tav tm="100000">
                                          <p:val>
                                            <p:strVal val="#ppt_x"/>
                                          </p:val>
                                        </p:tav>
                                      </p:tavLst>
                                    </p:anim>
                                    <p:anim calcmode="lin" valueType="num">
                                      <p:cBhvr additive="base">
                                        <p:cTn id="25" dur="300" fill="hold"/>
                                        <p:tgtEl>
                                          <p:spTgt spid="44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86" grpId="0"/>
      <p:bldP spid="440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文本框 263169"/>
          <p:cNvSpPr txBox="1"/>
          <p:nvPr/>
        </p:nvSpPr>
        <p:spPr>
          <a:xfrm>
            <a:off x="1174819" y="2068512"/>
            <a:ext cx="6172200" cy="457200"/>
          </a:xfrm>
          <a:prstGeom prst="rect">
            <a:avLst/>
          </a:prstGeom>
          <a:noFill/>
          <a:ln w="9525">
            <a:noFill/>
          </a:ln>
        </p:spPr>
        <p:txBody>
          <a:bodyPr>
            <a:spAutoFit/>
          </a:bodyPr>
          <a:lstStyle/>
          <a:p>
            <a:pPr eaLnBrk="1" hangingPunct="1"/>
            <a:r>
              <a:rPr lang="zh-CN" altLang="en-US" b="1" dirty="0">
                <a:solidFill>
                  <a:srgbClr val="FF0000"/>
                </a:solidFill>
                <a:latin typeface="Times New Roman" panose="02020603050405020304" pitchFamily="18" charset="0"/>
              </a:rPr>
              <a:t>相关量</a:t>
            </a:r>
            <a:r>
              <a:rPr lang="zh-CN" altLang="en-US" b="1" dirty="0">
                <a:latin typeface="Times New Roman" panose="02020603050405020304" pitchFamily="18" charset="0"/>
              </a:rPr>
              <a:t>：</a:t>
            </a:r>
            <a:r>
              <a:rPr lang="zh-CN" altLang="en-US" b="1" dirty="0">
                <a:solidFill>
                  <a:srgbClr val="2520F2"/>
                </a:solidFill>
                <a:latin typeface="Times New Roman" panose="02020603050405020304" pitchFamily="18" charset="0"/>
              </a:rPr>
              <a:t>频率</a:t>
            </a:r>
            <a:r>
              <a:rPr lang="en-US" altLang="zh-CN" b="1" i="1" dirty="0">
                <a:latin typeface="Times New Roman" panose="02020603050405020304" pitchFamily="18" charset="0"/>
              </a:rPr>
              <a:t>f</a:t>
            </a:r>
            <a:r>
              <a:rPr lang="en-US" altLang="zh-CN" b="1" dirty="0">
                <a:latin typeface="Times New Roman" panose="02020603050405020304" pitchFamily="18" charset="0"/>
              </a:rPr>
              <a:t> (</a:t>
            </a:r>
            <a:r>
              <a:rPr lang="en-US" altLang="zh-CN" b="1" i="1" dirty="0">
                <a:latin typeface="Times New Roman" panose="02020603050405020304" pitchFamily="18" charset="0"/>
              </a:rPr>
              <a:t>frequency</a:t>
            </a:r>
            <a:r>
              <a:rPr lang="en-US" altLang="zh-CN" b="1" dirty="0">
                <a:latin typeface="Times New Roman" panose="02020603050405020304" pitchFamily="18" charset="0"/>
              </a:rPr>
              <a:t>)</a:t>
            </a:r>
            <a:r>
              <a:rPr lang="zh-CN" altLang="en-US" b="1" dirty="0">
                <a:latin typeface="Times New Roman" panose="02020603050405020304" pitchFamily="18" charset="0"/>
              </a:rPr>
              <a:t>和</a:t>
            </a:r>
            <a:r>
              <a:rPr lang="zh-CN" altLang="en-US" b="1" dirty="0">
                <a:solidFill>
                  <a:srgbClr val="2520F2"/>
                </a:solidFill>
                <a:latin typeface="Times New Roman" panose="02020603050405020304" pitchFamily="18" charset="0"/>
              </a:rPr>
              <a:t>周期</a:t>
            </a:r>
            <a:r>
              <a:rPr lang="en-US" altLang="zh-CN" b="1" i="1" dirty="0">
                <a:latin typeface="Times New Roman" panose="02020603050405020304" pitchFamily="18" charset="0"/>
              </a:rPr>
              <a:t>T </a:t>
            </a:r>
            <a:r>
              <a:rPr lang="en-US" altLang="zh-CN" b="1" dirty="0">
                <a:latin typeface="Times New Roman" panose="02020603050405020304" pitchFamily="18" charset="0"/>
              </a:rPr>
              <a:t>(</a:t>
            </a:r>
            <a:r>
              <a:rPr lang="en-US" altLang="zh-CN" b="1" i="1" dirty="0">
                <a:latin typeface="Times New Roman" panose="02020603050405020304" pitchFamily="18" charset="0"/>
              </a:rPr>
              <a:t>period</a:t>
            </a:r>
            <a:r>
              <a:rPr lang="en-US" altLang="zh-CN" b="1" dirty="0">
                <a:latin typeface="Times New Roman" panose="02020603050405020304" pitchFamily="18" charset="0"/>
              </a:rPr>
              <a:t>)</a:t>
            </a:r>
            <a:r>
              <a:rPr lang="zh-CN" altLang="en-US" b="1" dirty="0">
                <a:latin typeface="Times New Roman" panose="02020603050405020304" pitchFamily="18" charset="0"/>
              </a:rPr>
              <a:t>。</a:t>
            </a:r>
          </a:p>
        </p:txBody>
      </p:sp>
      <p:sp>
        <p:nvSpPr>
          <p:cNvPr id="263171" name="文本框 263170"/>
          <p:cNvSpPr txBox="1"/>
          <p:nvPr/>
        </p:nvSpPr>
        <p:spPr>
          <a:xfrm>
            <a:off x="1714500" y="2933700"/>
            <a:ext cx="4648200" cy="457200"/>
          </a:xfrm>
          <a:prstGeom prst="rect">
            <a:avLst/>
          </a:prstGeom>
          <a:noFill/>
          <a:ln w="9525">
            <a:noFill/>
          </a:ln>
        </p:spPr>
        <p:txBody>
          <a:bodyPr>
            <a:spAutoFit/>
          </a:bodyPr>
          <a:lstStyle/>
          <a:p>
            <a:pPr eaLnBrk="1" hangingPunct="1"/>
            <a:r>
              <a:rPr lang="zh-CN" altLang="en-US" b="1" dirty="0">
                <a:solidFill>
                  <a:srgbClr val="2520F2"/>
                </a:solidFill>
                <a:latin typeface="Times New Roman" panose="02020603050405020304" pitchFamily="18" charset="0"/>
              </a:rPr>
              <a:t>频率</a:t>
            </a:r>
            <a:r>
              <a:rPr lang="en-US" altLang="zh-CN" b="1" i="1">
                <a:latin typeface="Times New Roman" panose="02020603050405020304" pitchFamily="18" charset="0"/>
              </a:rPr>
              <a:t>f</a:t>
            </a:r>
            <a:r>
              <a:rPr lang="en-US" altLang="zh-CN" b="1" dirty="0">
                <a:latin typeface="Times New Roman" panose="02020603050405020304" pitchFamily="18" charset="0"/>
              </a:rPr>
              <a:t> </a:t>
            </a:r>
            <a:r>
              <a:rPr lang="zh-CN" altLang="en-US" b="1" dirty="0">
                <a:latin typeface="Times New Roman" panose="02020603050405020304" pitchFamily="18" charset="0"/>
              </a:rPr>
              <a:t>：每秒重复变化的次数。</a:t>
            </a:r>
            <a:endParaRPr lang="zh-CN" altLang="en-US" b="1" i="1">
              <a:latin typeface="Times New Roman" panose="02020603050405020304" pitchFamily="18" charset="0"/>
            </a:endParaRPr>
          </a:p>
        </p:txBody>
      </p:sp>
      <p:sp>
        <p:nvSpPr>
          <p:cNvPr id="263172" name="文本框 263171"/>
          <p:cNvSpPr txBox="1"/>
          <p:nvPr/>
        </p:nvSpPr>
        <p:spPr>
          <a:xfrm>
            <a:off x="1676400" y="3467100"/>
            <a:ext cx="5334000" cy="457200"/>
          </a:xfrm>
          <a:prstGeom prst="rect">
            <a:avLst/>
          </a:prstGeom>
          <a:noFill/>
          <a:ln w="9525">
            <a:noFill/>
          </a:ln>
        </p:spPr>
        <p:txBody>
          <a:bodyPr>
            <a:spAutoFit/>
          </a:bodyPr>
          <a:lstStyle/>
          <a:p>
            <a:pPr eaLnBrk="1" hangingPunct="1"/>
            <a:r>
              <a:rPr lang="zh-CN" altLang="en-US" b="1" dirty="0">
                <a:solidFill>
                  <a:srgbClr val="2520F2"/>
                </a:solidFill>
                <a:latin typeface="Times New Roman" panose="02020603050405020304" pitchFamily="18" charset="0"/>
              </a:rPr>
              <a:t>周期</a:t>
            </a:r>
            <a:r>
              <a:rPr lang="en-US" altLang="zh-CN" b="1" i="1">
                <a:latin typeface="Times New Roman" panose="02020603050405020304" pitchFamily="18" charset="0"/>
              </a:rPr>
              <a:t>T</a:t>
            </a:r>
            <a:r>
              <a:rPr lang="en-US" altLang="zh-CN" b="1" dirty="0">
                <a:latin typeface="Times New Roman" panose="02020603050405020304" pitchFamily="18" charset="0"/>
              </a:rPr>
              <a:t> </a:t>
            </a:r>
            <a:r>
              <a:rPr lang="zh-CN" altLang="en-US" b="1" dirty="0">
                <a:latin typeface="Times New Roman" panose="02020603050405020304" pitchFamily="18" charset="0"/>
              </a:rPr>
              <a:t>：重复变化一次所需的时间。</a:t>
            </a:r>
            <a:endParaRPr lang="zh-CN" altLang="en-US" b="1" i="1">
              <a:latin typeface="Times New Roman" panose="02020603050405020304" pitchFamily="18" charset="0"/>
            </a:endParaRPr>
          </a:p>
        </p:txBody>
      </p:sp>
      <p:sp>
        <p:nvSpPr>
          <p:cNvPr id="263173" name="右大括号 263172"/>
          <p:cNvSpPr/>
          <p:nvPr/>
        </p:nvSpPr>
        <p:spPr>
          <a:xfrm>
            <a:off x="6477000" y="2857500"/>
            <a:ext cx="228600" cy="914400"/>
          </a:xfrm>
          <a:prstGeom prst="rightBrace">
            <a:avLst>
              <a:gd name="adj1" fmla="val 33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63174" name="文本框 263173"/>
          <p:cNvSpPr txBox="1"/>
          <p:nvPr/>
        </p:nvSpPr>
        <p:spPr>
          <a:xfrm>
            <a:off x="6858000" y="3030538"/>
            <a:ext cx="1295400" cy="457200"/>
          </a:xfrm>
          <a:prstGeom prst="rect">
            <a:avLst/>
          </a:prstGeom>
          <a:noFill/>
          <a:ln w="9525">
            <a:noFill/>
          </a:ln>
        </p:spPr>
        <p:txBody>
          <a:bodyPr>
            <a:spAutoFit/>
          </a:bodyPr>
          <a:lstStyle/>
          <a:p>
            <a:pPr eaLnBrk="1" hangingPunct="1"/>
            <a:r>
              <a:rPr lang="en-US" altLang="zh-CN" b="1" i="1">
                <a:latin typeface="Times New Roman" panose="02020603050405020304" pitchFamily="18" charset="0"/>
              </a:rPr>
              <a:t>f </a:t>
            </a:r>
            <a:r>
              <a:rPr lang="en-US" altLang="zh-CN" b="1">
                <a:latin typeface="Times New Roman" panose="02020603050405020304" pitchFamily="18" charset="0"/>
              </a:rPr>
              <a:t>=1/</a:t>
            </a:r>
            <a:r>
              <a:rPr lang="en-US" altLang="zh-CN" b="1" i="1">
                <a:latin typeface="Times New Roman" panose="02020603050405020304" pitchFamily="18" charset="0"/>
              </a:rPr>
              <a:t>T</a:t>
            </a:r>
            <a:endParaRPr lang="en-US" altLang="zh-CN" b="1">
              <a:latin typeface="Times New Roman" panose="02020603050405020304" pitchFamily="18" charset="0"/>
            </a:endParaRPr>
          </a:p>
        </p:txBody>
      </p:sp>
      <p:sp>
        <p:nvSpPr>
          <p:cNvPr id="263175" name="文本框 263174"/>
          <p:cNvSpPr txBox="1"/>
          <p:nvPr/>
        </p:nvSpPr>
        <p:spPr>
          <a:xfrm>
            <a:off x="2762250" y="4376738"/>
            <a:ext cx="4348163" cy="1333500"/>
          </a:xfrm>
          <a:prstGeom prst="rect">
            <a:avLst/>
          </a:prstGeom>
          <a:noFill/>
          <a:ln w="9525">
            <a:noFill/>
          </a:ln>
        </p:spPr>
        <p:txBody>
          <a:bodyPr wrap="none" anchor="t">
            <a:spAutoFit/>
          </a:bodyPr>
          <a:lstStyle/>
          <a:p>
            <a:pPr eaLnBrk="1" hangingPunct="1">
              <a:spcBef>
                <a:spcPct val="20000"/>
              </a:spcBef>
            </a:pPr>
            <a:r>
              <a:rPr lang="zh-CN" altLang="en-US" b="1" dirty="0">
                <a:solidFill>
                  <a:schemeClr val="accent2"/>
                </a:solidFill>
                <a:latin typeface="Times New Roman" panose="02020603050405020304" pitchFamily="18" charset="0"/>
              </a:rPr>
              <a:t>单位：</a:t>
            </a:r>
            <a:r>
              <a:rPr lang="zh-CN" altLang="en-US" b="1" dirty="0">
                <a:latin typeface="Times New Roman" panose="02020603050405020304" pitchFamily="18" charset="0"/>
              </a:rPr>
              <a:t> </a:t>
            </a:r>
            <a:r>
              <a:rPr lang="en-US" altLang="zh-CN" b="1" i="1">
                <a:latin typeface="Symbol" panose="05050102010706020507" pitchFamily="18" charset="2"/>
              </a:rPr>
              <a:t>w </a:t>
            </a:r>
            <a:r>
              <a:rPr lang="zh-CN" altLang="en-US" b="1">
                <a:latin typeface="Symbol" panose="05050102010706020507" pitchFamily="18" charset="2"/>
              </a:rPr>
              <a:t>：</a:t>
            </a:r>
            <a:r>
              <a:rPr lang="en-US" altLang="zh-CN" b="1">
                <a:latin typeface="Times New Roman" panose="02020603050405020304" pitchFamily="18" charset="0"/>
              </a:rPr>
              <a:t>rad•s</a:t>
            </a:r>
            <a:r>
              <a:rPr lang="en-US" altLang="zh-CN" b="1" baseline="30000">
                <a:latin typeface="宋体" panose="02010600030101010101" pitchFamily="2" charset="-122"/>
              </a:rPr>
              <a:t>-</a:t>
            </a:r>
            <a:r>
              <a:rPr lang="en-US" altLang="zh-CN" b="1" baseline="30000">
                <a:latin typeface="Times New Roman" panose="02020603050405020304" pitchFamily="18" charset="0"/>
              </a:rPr>
              <a:t>1  </a:t>
            </a:r>
            <a:r>
              <a:rPr lang="zh-CN" altLang="zh-CN" b="1" dirty="0">
                <a:latin typeface="Times New Roman" panose="02020603050405020304" pitchFamily="18" charset="0"/>
              </a:rPr>
              <a:t>，弧度</a:t>
            </a:r>
            <a:r>
              <a:rPr lang="en-US" altLang="zh-CN" b="1">
                <a:latin typeface="Times New Roman" panose="02020603050405020304" pitchFamily="18" charset="0"/>
              </a:rPr>
              <a:t>•</a:t>
            </a:r>
            <a:r>
              <a:rPr lang="zh-CN" altLang="en-US" b="1">
                <a:latin typeface="Times New Roman" panose="02020603050405020304" pitchFamily="18" charset="0"/>
              </a:rPr>
              <a:t>秒</a:t>
            </a:r>
            <a:r>
              <a:rPr lang="en-US" altLang="zh-CN" b="1" baseline="30000">
                <a:latin typeface="宋体" panose="02010600030101010101" pitchFamily="2" charset="-122"/>
              </a:rPr>
              <a:t>-</a:t>
            </a:r>
            <a:r>
              <a:rPr lang="en-US" altLang="zh-CN" b="1" baseline="30000">
                <a:latin typeface="Times New Roman" panose="02020603050405020304" pitchFamily="18" charset="0"/>
              </a:rPr>
              <a:t>1 </a:t>
            </a:r>
            <a:endParaRPr lang="en-US" altLang="zh-CN" b="1">
              <a:latin typeface="Times New Roman" panose="02020603050405020304" pitchFamily="18" charset="0"/>
            </a:endParaRPr>
          </a:p>
          <a:p>
            <a:pPr eaLnBrk="1" hangingPunct="1">
              <a:spcBef>
                <a:spcPct val="20000"/>
              </a:spcBef>
            </a:pPr>
            <a:r>
              <a:rPr lang="en-US" altLang="zh-CN" b="1">
                <a:latin typeface="Times New Roman" panose="02020603050405020304" pitchFamily="18" charset="0"/>
              </a:rPr>
              <a:t>              </a:t>
            </a:r>
            <a:r>
              <a:rPr lang="en-US" altLang="zh-CN" b="1" i="1">
                <a:latin typeface="Times New Roman" panose="02020603050405020304" pitchFamily="18" charset="0"/>
              </a:rPr>
              <a:t>f </a:t>
            </a:r>
            <a:r>
              <a:rPr lang="zh-CN" altLang="en-US" b="1" dirty="0">
                <a:latin typeface="Times New Roman" panose="02020603050405020304" pitchFamily="18" charset="0"/>
              </a:rPr>
              <a:t>：</a:t>
            </a:r>
            <a:r>
              <a:rPr lang="en-US" altLang="zh-CN" b="1" dirty="0">
                <a:latin typeface="Times New Roman" panose="02020603050405020304" pitchFamily="18" charset="0"/>
              </a:rPr>
              <a:t>Hz</a:t>
            </a:r>
            <a:r>
              <a:rPr lang="zh-CN" altLang="en-US" b="1" dirty="0">
                <a:latin typeface="Times New Roman" panose="02020603050405020304" pitchFamily="18" charset="0"/>
              </a:rPr>
              <a:t>，赫</a:t>
            </a:r>
            <a:r>
              <a:rPr lang="en-US" altLang="zh-CN" b="1" dirty="0">
                <a:latin typeface="Times New Roman" panose="02020603050405020304" pitchFamily="18" charset="0"/>
              </a:rPr>
              <a:t>(</a:t>
            </a:r>
            <a:r>
              <a:rPr lang="zh-CN" altLang="en-US" b="1" dirty="0">
                <a:latin typeface="Times New Roman" panose="02020603050405020304" pitchFamily="18" charset="0"/>
              </a:rPr>
              <a:t>兹</a:t>
            </a:r>
            <a:r>
              <a:rPr lang="en-US" altLang="zh-CN" b="1">
                <a:latin typeface="Times New Roman" panose="02020603050405020304" pitchFamily="18" charset="0"/>
              </a:rPr>
              <a:t>)</a:t>
            </a:r>
          </a:p>
          <a:p>
            <a:pPr eaLnBrk="1" hangingPunct="1">
              <a:spcBef>
                <a:spcPct val="20000"/>
              </a:spcBef>
            </a:pPr>
            <a:r>
              <a:rPr lang="en-US" altLang="zh-CN" b="1">
                <a:latin typeface="Times New Roman" panose="02020603050405020304" pitchFamily="18" charset="0"/>
              </a:rPr>
              <a:t>             </a:t>
            </a:r>
            <a:r>
              <a:rPr lang="en-US" altLang="zh-CN" b="1" i="1">
                <a:latin typeface="Times New Roman" panose="02020603050405020304" pitchFamily="18" charset="0"/>
              </a:rPr>
              <a:t>T </a:t>
            </a:r>
            <a:r>
              <a:rPr lang="zh-CN" altLang="en-US" b="1">
                <a:latin typeface="Times New Roman" panose="02020603050405020304" pitchFamily="18" charset="0"/>
              </a:rPr>
              <a:t>：</a:t>
            </a:r>
            <a:r>
              <a:rPr lang="en-US" altLang="zh-CN" b="1">
                <a:latin typeface="Times New Roman" panose="02020603050405020304" pitchFamily="18" charset="0"/>
              </a:rPr>
              <a:t>s</a:t>
            </a:r>
            <a:r>
              <a:rPr lang="zh-CN" altLang="en-US" b="1">
                <a:latin typeface="Times New Roman" panose="02020603050405020304" pitchFamily="18" charset="0"/>
              </a:rPr>
              <a:t>，秒</a:t>
            </a:r>
          </a:p>
        </p:txBody>
      </p:sp>
      <p:sp>
        <p:nvSpPr>
          <p:cNvPr id="263176" name="文本框 263175"/>
          <p:cNvSpPr txBox="1"/>
          <p:nvPr/>
        </p:nvSpPr>
        <p:spPr>
          <a:xfrm>
            <a:off x="1885950" y="5697538"/>
            <a:ext cx="2781300" cy="457200"/>
          </a:xfrm>
          <a:prstGeom prst="rect">
            <a:avLst/>
          </a:prstGeom>
          <a:noFill/>
          <a:ln w="9525">
            <a:noFill/>
          </a:ln>
        </p:spPr>
        <p:txBody>
          <a:bodyPr>
            <a:spAutoFit/>
          </a:bodyPr>
          <a:lstStyle/>
          <a:p>
            <a:pPr eaLnBrk="1" hangingPunct="1"/>
            <a:r>
              <a:rPr lang="en-US" altLang="zh-CN" b="1" i="1">
                <a:latin typeface="Symbol" panose="05050102010706020507" pitchFamily="18" charset="2"/>
              </a:rPr>
              <a:t>w</a:t>
            </a:r>
            <a:r>
              <a:rPr lang="en-US" altLang="zh-CN" b="1" i="1">
                <a:latin typeface="Times New Roman" panose="02020603050405020304" pitchFamily="18" charset="0"/>
              </a:rPr>
              <a:t> </a:t>
            </a:r>
            <a:r>
              <a:rPr lang="en-US" altLang="zh-CN" b="1">
                <a:latin typeface="Times New Roman" panose="02020603050405020304" pitchFamily="18" charset="0"/>
              </a:rPr>
              <a:t>=2</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f=2 </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T</a:t>
            </a:r>
          </a:p>
        </p:txBody>
      </p:sp>
      <p:sp>
        <p:nvSpPr>
          <p:cNvPr id="263177" name="文本框 263176"/>
          <p:cNvSpPr txBox="1"/>
          <p:nvPr/>
        </p:nvSpPr>
        <p:spPr>
          <a:xfrm>
            <a:off x="733425" y="615950"/>
            <a:ext cx="7867650" cy="968375"/>
          </a:xfrm>
          <a:prstGeom prst="rect">
            <a:avLst/>
          </a:prstGeom>
          <a:noFill/>
          <a:ln w="9525">
            <a:noFill/>
          </a:ln>
        </p:spPr>
        <p:txBody>
          <a:bodyPr>
            <a:spAutoFit/>
          </a:bodyPr>
          <a:lstStyle/>
          <a:p>
            <a:pPr marL="476250" indent="-476250" eaLnBrk="1" hangingPunct="1">
              <a:lnSpc>
                <a:spcPct val="120000"/>
              </a:lnSpc>
              <a:spcBef>
                <a:spcPct val="0"/>
              </a:spcBef>
            </a:pPr>
            <a:r>
              <a:rPr lang="en-US" altLang="zh-CN" b="1">
                <a:latin typeface="Symbol" panose="05050102010706020507" pitchFamily="18" charset="2"/>
              </a:rPr>
              <a:t>(3) </a:t>
            </a:r>
            <a:r>
              <a:rPr lang="zh-CN" altLang="en-US" b="1" dirty="0">
                <a:solidFill>
                  <a:srgbClr val="FF0000"/>
                </a:solidFill>
                <a:latin typeface="Symbol" panose="05050102010706020507" pitchFamily="18" charset="2"/>
              </a:rPr>
              <a:t>角频率</a:t>
            </a:r>
            <a:r>
              <a:rPr lang="en-US" altLang="zh-CN" b="1">
                <a:latin typeface="Times New Roman" panose="02020603050405020304" pitchFamily="18" charset="0"/>
              </a:rPr>
              <a:t>(</a:t>
            </a:r>
            <a:r>
              <a:rPr lang="en-US" altLang="zh-CN" b="1" i="1">
                <a:latin typeface="Times New Roman" panose="02020603050405020304" pitchFamily="18" charset="0"/>
              </a:rPr>
              <a:t>angular  frequency</a:t>
            </a:r>
            <a:r>
              <a:rPr lang="en-US" altLang="zh-CN" b="1">
                <a:latin typeface="Times New Roman" panose="02020603050405020304" pitchFamily="18" charset="0"/>
              </a:rPr>
              <a:t>)</a:t>
            </a:r>
            <a:r>
              <a:rPr lang="en-US" altLang="zh-CN" b="1" i="1">
                <a:solidFill>
                  <a:srgbClr val="FF0000"/>
                </a:solidFill>
                <a:latin typeface="Symbol" panose="05050102010706020507" pitchFamily="18" charset="2"/>
              </a:rPr>
              <a:t>w</a:t>
            </a:r>
            <a:r>
              <a:rPr lang="en-US" altLang="zh-CN" b="1" i="1">
                <a:latin typeface="Symbol" panose="05050102010706020507" pitchFamily="18" charset="2"/>
              </a:rPr>
              <a:t> </a:t>
            </a:r>
            <a:r>
              <a:rPr lang="zh-CN" altLang="en-US" b="1">
                <a:latin typeface="Symbol" panose="05050102010706020507" pitchFamily="18" charset="2"/>
              </a:rPr>
              <a:t>： </a:t>
            </a:r>
            <a:r>
              <a:rPr lang="zh-CN" altLang="en-US" b="1" dirty="0">
                <a:latin typeface="Times New Roman" panose="02020603050405020304" pitchFamily="18" charset="0"/>
              </a:rPr>
              <a:t>反映正弦量变化快慢。 </a:t>
            </a:r>
            <a:r>
              <a:rPr lang="en-US" altLang="zh-CN" b="1" i="1">
                <a:latin typeface="Symbol" panose="05050102010706020507" pitchFamily="18" charset="2"/>
              </a:rPr>
              <a:t>w </a:t>
            </a:r>
            <a:r>
              <a:rPr lang="en-US" altLang="zh-CN" b="1">
                <a:latin typeface="Times New Roman" panose="02020603050405020304" pitchFamily="18" charset="0"/>
              </a:rPr>
              <a:t>=d(</a:t>
            </a:r>
            <a:r>
              <a:rPr lang="en-US" altLang="zh-CN" b="1" i="1">
                <a:latin typeface="Symbol" panose="05050102010706020507" pitchFamily="18" charset="2"/>
              </a:rPr>
              <a:t>w </a:t>
            </a:r>
            <a:r>
              <a:rPr lang="en-US" altLang="zh-CN" b="1" i="1">
                <a:latin typeface="Times New Roman" panose="02020603050405020304" pitchFamily="18" charset="0"/>
              </a:rPr>
              <a:t>t+</a:t>
            </a:r>
            <a:r>
              <a:rPr lang="en-US" altLang="zh-CN" b="1" i="1">
                <a:latin typeface="Times New Roman" panose="02020603050405020304" pitchFamily="18" charset="0"/>
                <a:sym typeface="Symbol" panose="05050102010706020507" pitchFamily="18" charset="2"/>
              </a:rPr>
              <a:t> </a:t>
            </a:r>
            <a:r>
              <a:rPr lang="en-US" altLang="zh-CN" b="1" err="1">
                <a:latin typeface="Times New Roman" panose="02020603050405020304" pitchFamily="18" charset="0"/>
                <a:sym typeface="Symbol" panose="05050102010706020507" pitchFamily="18" charset="2"/>
              </a:rPr>
              <a:t>)/d</a:t>
            </a:r>
            <a:r>
              <a:rPr lang="en-US" altLang="zh-CN" b="1" i="1" err="1">
                <a:latin typeface="Times New Roman" panose="02020603050405020304" pitchFamily="18" charset="0"/>
                <a:sym typeface="Symbol" panose="05050102010706020507" pitchFamily="18" charset="2"/>
              </a:rPr>
              <a:t>t</a:t>
            </a:r>
            <a:r>
              <a:rPr lang="zh-CN" altLang="en-US" b="1" dirty="0">
                <a:latin typeface="Times New Roman" panose="02020603050405020304" pitchFamily="18" charset="0"/>
              </a:rPr>
              <a:t>为相角随时间变化的速度。</a:t>
            </a:r>
            <a:endParaRPr lang="zh-CN" altLang="en-US"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77"/>
                                        </p:tgtEl>
                                        <p:attrNameLst>
                                          <p:attrName>style.visibility</p:attrName>
                                        </p:attrNameLst>
                                      </p:cBhvr>
                                      <p:to>
                                        <p:strVal val="visible"/>
                                      </p:to>
                                    </p:set>
                                    <p:animEffect transition="in" filter="wipe(left)">
                                      <p:cBhvr>
                                        <p:cTn id="7" dur="500"/>
                                        <p:tgtEl>
                                          <p:spTgt spid="2631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63170"/>
                                        </p:tgtEl>
                                        <p:attrNameLst>
                                          <p:attrName>style.visibility</p:attrName>
                                        </p:attrNameLst>
                                      </p:cBhvr>
                                      <p:to>
                                        <p:strVal val="visible"/>
                                      </p:to>
                                    </p:set>
                                    <p:anim calcmode="lin" valueType="num">
                                      <p:cBhvr additive="base">
                                        <p:cTn id="12" dur="500" fill="hold"/>
                                        <p:tgtEl>
                                          <p:spTgt spid="263170"/>
                                        </p:tgtEl>
                                        <p:attrNameLst>
                                          <p:attrName>ppt_x</p:attrName>
                                        </p:attrNameLst>
                                      </p:cBhvr>
                                      <p:tavLst>
                                        <p:tav tm="0">
                                          <p:val>
                                            <p:strVal val="0-#ppt_w/2"/>
                                          </p:val>
                                        </p:tav>
                                        <p:tav tm="100000">
                                          <p:val>
                                            <p:strVal val="#ppt_x"/>
                                          </p:val>
                                        </p:tav>
                                      </p:tavLst>
                                    </p:anim>
                                    <p:anim calcmode="lin" valueType="num">
                                      <p:cBhvr additive="base">
                                        <p:cTn id="13" dur="500" fill="hold"/>
                                        <p:tgtEl>
                                          <p:spTgt spid="26317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63171"/>
                                        </p:tgtEl>
                                        <p:attrNameLst>
                                          <p:attrName>style.visibility</p:attrName>
                                        </p:attrNameLst>
                                      </p:cBhvr>
                                      <p:to>
                                        <p:strVal val="visible"/>
                                      </p:to>
                                    </p:set>
                                    <p:anim calcmode="lin" valueType="num">
                                      <p:cBhvr additive="base">
                                        <p:cTn id="18" dur="500" fill="hold"/>
                                        <p:tgtEl>
                                          <p:spTgt spid="263171"/>
                                        </p:tgtEl>
                                        <p:attrNameLst>
                                          <p:attrName>ppt_x</p:attrName>
                                        </p:attrNameLst>
                                      </p:cBhvr>
                                      <p:tavLst>
                                        <p:tav tm="0">
                                          <p:val>
                                            <p:strVal val="0-#ppt_w/2"/>
                                          </p:val>
                                        </p:tav>
                                        <p:tav tm="100000">
                                          <p:val>
                                            <p:strVal val="#ppt_x"/>
                                          </p:val>
                                        </p:tav>
                                      </p:tavLst>
                                    </p:anim>
                                    <p:anim calcmode="lin" valueType="num">
                                      <p:cBhvr additive="base">
                                        <p:cTn id="19" dur="500" fill="hold"/>
                                        <p:tgtEl>
                                          <p:spTgt spid="26317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3172"/>
                                        </p:tgtEl>
                                        <p:attrNameLst>
                                          <p:attrName>style.visibility</p:attrName>
                                        </p:attrNameLst>
                                      </p:cBhvr>
                                      <p:to>
                                        <p:strVal val="visible"/>
                                      </p:to>
                                    </p:set>
                                    <p:anim calcmode="lin" valueType="num">
                                      <p:cBhvr additive="base">
                                        <p:cTn id="24" dur="500" fill="hold"/>
                                        <p:tgtEl>
                                          <p:spTgt spid="263172"/>
                                        </p:tgtEl>
                                        <p:attrNameLst>
                                          <p:attrName>ppt_x</p:attrName>
                                        </p:attrNameLst>
                                      </p:cBhvr>
                                      <p:tavLst>
                                        <p:tav tm="0">
                                          <p:val>
                                            <p:strVal val="0-#ppt_w/2"/>
                                          </p:val>
                                        </p:tav>
                                        <p:tav tm="100000">
                                          <p:val>
                                            <p:strVal val="#ppt_x"/>
                                          </p:val>
                                        </p:tav>
                                      </p:tavLst>
                                    </p:anim>
                                    <p:anim calcmode="lin" valueType="num">
                                      <p:cBhvr additive="base">
                                        <p:cTn id="25" dur="500" fill="hold"/>
                                        <p:tgtEl>
                                          <p:spTgt spid="263172"/>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263173"/>
                                        </p:tgtEl>
                                        <p:attrNameLst>
                                          <p:attrName>style.visibility</p:attrName>
                                        </p:attrNameLst>
                                      </p:cBhvr>
                                      <p:to>
                                        <p:strVal val="visible"/>
                                      </p:to>
                                    </p:set>
                                    <p:anim calcmode="lin" valueType="num">
                                      <p:cBhvr additive="base">
                                        <p:cTn id="29" dur="500" fill="hold"/>
                                        <p:tgtEl>
                                          <p:spTgt spid="263173"/>
                                        </p:tgtEl>
                                        <p:attrNameLst>
                                          <p:attrName>ppt_x</p:attrName>
                                        </p:attrNameLst>
                                      </p:cBhvr>
                                      <p:tavLst>
                                        <p:tav tm="0">
                                          <p:val>
                                            <p:strVal val="1+#ppt_w/2"/>
                                          </p:val>
                                        </p:tav>
                                        <p:tav tm="100000">
                                          <p:val>
                                            <p:strVal val="#ppt_x"/>
                                          </p:val>
                                        </p:tav>
                                      </p:tavLst>
                                    </p:anim>
                                    <p:anim calcmode="lin" valueType="num">
                                      <p:cBhvr additive="base">
                                        <p:cTn id="30" dur="500" fill="hold"/>
                                        <p:tgtEl>
                                          <p:spTgt spid="263173"/>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263174"/>
                                        </p:tgtEl>
                                        <p:attrNameLst>
                                          <p:attrName>style.visibility</p:attrName>
                                        </p:attrNameLst>
                                      </p:cBhvr>
                                      <p:to>
                                        <p:strVal val="visible"/>
                                      </p:to>
                                    </p:set>
                                    <p:anim calcmode="lin" valueType="num">
                                      <p:cBhvr additive="base">
                                        <p:cTn id="34" dur="500" fill="hold"/>
                                        <p:tgtEl>
                                          <p:spTgt spid="263174"/>
                                        </p:tgtEl>
                                        <p:attrNameLst>
                                          <p:attrName>ppt_x</p:attrName>
                                        </p:attrNameLst>
                                      </p:cBhvr>
                                      <p:tavLst>
                                        <p:tav tm="0">
                                          <p:val>
                                            <p:strVal val="1+#ppt_w/2"/>
                                          </p:val>
                                        </p:tav>
                                        <p:tav tm="100000">
                                          <p:val>
                                            <p:strVal val="#ppt_x"/>
                                          </p:val>
                                        </p:tav>
                                      </p:tavLst>
                                    </p:anim>
                                    <p:anim calcmode="lin" valueType="num">
                                      <p:cBhvr additive="base">
                                        <p:cTn id="35"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263175"/>
                                        </p:tgtEl>
                                        <p:attrNameLst>
                                          <p:attrName>style.visibility</p:attrName>
                                        </p:attrNameLst>
                                      </p:cBhvr>
                                      <p:to>
                                        <p:strVal val="visible"/>
                                      </p:to>
                                    </p:set>
                                    <p:anim calcmode="lin" valueType="num">
                                      <p:cBhvr>
                                        <p:cTn id="40" dur="500" fill="hold"/>
                                        <p:tgtEl>
                                          <p:spTgt spid="263175"/>
                                        </p:tgtEl>
                                        <p:attrNameLst>
                                          <p:attrName>ppt_x</p:attrName>
                                        </p:attrNameLst>
                                      </p:cBhvr>
                                      <p:tavLst>
                                        <p:tav tm="0">
                                          <p:val>
                                            <p:strVal val="#ppt_x-#ppt_w/2"/>
                                          </p:val>
                                        </p:tav>
                                        <p:tav tm="100000">
                                          <p:val>
                                            <p:strVal val="#ppt_x"/>
                                          </p:val>
                                        </p:tav>
                                      </p:tavLst>
                                    </p:anim>
                                    <p:anim calcmode="lin" valueType="num">
                                      <p:cBhvr>
                                        <p:cTn id="41" dur="500" fill="hold"/>
                                        <p:tgtEl>
                                          <p:spTgt spid="263175"/>
                                        </p:tgtEl>
                                        <p:attrNameLst>
                                          <p:attrName>ppt_y</p:attrName>
                                        </p:attrNameLst>
                                      </p:cBhvr>
                                      <p:tavLst>
                                        <p:tav tm="0">
                                          <p:val>
                                            <p:strVal val="#ppt_y"/>
                                          </p:val>
                                        </p:tav>
                                        <p:tav tm="100000">
                                          <p:val>
                                            <p:strVal val="#ppt_y"/>
                                          </p:val>
                                        </p:tav>
                                      </p:tavLst>
                                    </p:anim>
                                    <p:anim calcmode="lin" valueType="num">
                                      <p:cBhvr>
                                        <p:cTn id="42" dur="500" fill="hold"/>
                                        <p:tgtEl>
                                          <p:spTgt spid="263175"/>
                                        </p:tgtEl>
                                        <p:attrNameLst>
                                          <p:attrName>ppt_w</p:attrName>
                                        </p:attrNameLst>
                                      </p:cBhvr>
                                      <p:tavLst>
                                        <p:tav tm="0">
                                          <p:val>
                                            <p:fltVal val="0"/>
                                          </p:val>
                                        </p:tav>
                                        <p:tav tm="100000">
                                          <p:val>
                                            <p:strVal val="#ppt_w"/>
                                          </p:val>
                                        </p:tav>
                                      </p:tavLst>
                                    </p:anim>
                                    <p:anim calcmode="lin" valueType="num">
                                      <p:cBhvr>
                                        <p:cTn id="43" dur="500" fill="hold"/>
                                        <p:tgtEl>
                                          <p:spTgt spid="263175"/>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63176"/>
                                        </p:tgtEl>
                                        <p:attrNameLst>
                                          <p:attrName>style.visibility</p:attrName>
                                        </p:attrNameLst>
                                      </p:cBhvr>
                                      <p:to>
                                        <p:strVal val="visible"/>
                                      </p:to>
                                    </p:set>
                                    <p:anim calcmode="lin" valueType="num">
                                      <p:cBhvr additive="base">
                                        <p:cTn id="48" dur="500" fill="hold"/>
                                        <p:tgtEl>
                                          <p:spTgt spid="263176"/>
                                        </p:tgtEl>
                                        <p:attrNameLst>
                                          <p:attrName>ppt_x</p:attrName>
                                        </p:attrNameLst>
                                      </p:cBhvr>
                                      <p:tavLst>
                                        <p:tav tm="0">
                                          <p:val>
                                            <p:strVal val="0-#ppt_w/2"/>
                                          </p:val>
                                        </p:tav>
                                        <p:tav tm="100000">
                                          <p:val>
                                            <p:strVal val="#ppt_x"/>
                                          </p:val>
                                        </p:tav>
                                      </p:tavLst>
                                    </p:anim>
                                    <p:anim calcmode="lin" valueType="num">
                                      <p:cBhvr additive="base">
                                        <p:cTn id="49" dur="500" fill="hold"/>
                                        <p:tgtEl>
                                          <p:spTgt spid="263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p:bldP spid="263171" grpId="0"/>
      <p:bldP spid="263172" grpId="0"/>
      <p:bldP spid="263174" grpId="0"/>
      <p:bldP spid="263175" grpId="0"/>
      <p:bldP spid="263176" grpId="0"/>
      <p:bldP spid="26317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9" name="对象 45058"/>
          <p:cNvGraphicFramePr/>
          <p:nvPr>
            <p:extLst>
              <p:ext uri="{D42A27DB-BD31-4B8C-83A1-F6EECF244321}">
                <p14:modId xmlns:p14="http://schemas.microsoft.com/office/powerpoint/2010/main" val="356618513"/>
              </p:ext>
            </p:extLst>
          </p:nvPr>
        </p:nvGraphicFramePr>
        <p:xfrm>
          <a:off x="4070351" y="1430042"/>
          <a:ext cx="4603750" cy="1098550"/>
        </p:xfrm>
        <a:graphic>
          <a:graphicData uri="http://schemas.openxmlformats.org/presentationml/2006/ole">
            <mc:AlternateContent xmlns:mc="http://schemas.openxmlformats.org/markup-compatibility/2006">
              <mc:Choice xmlns:v="urn:schemas-microsoft-com:vml" Requires="v">
                <p:oleObj spid="_x0000_s56657" r:id="rId3" imgW="2653030" imgH="635000" progId="Equation.DSMT4">
                  <p:embed/>
                </p:oleObj>
              </mc:Choice>
              <mc:Fallback>
                <p:oleObj r:id="rId3" imgW="2653030" imgH="635000" progId="Equation.DSMT4">
                  <p:embed/>
                  <p:pic>
                    <p:nvPicPr>
                      <p:cNvPr id="0" name="图片 3530"/>
                      <p:cNvPicPr/>
                      <p:nvPr/>
                    </p:nvPicPr>
                    <p:blipFill>
                      <a:blip r:embed="rId4"/>
                      <a:stretch>
                        <a:fillRect/>
                      </a:stretch>
                    </p:blipFill>
                    <p:spPr>
                      <a:xfrm>
                        <a:off x="4070351" y="1430042"/>
                        <a:ext cx="4603750" cy="1098550"/>
                      </a:xfrm>
                      <a:prstGeom prst="rect">
                        <a:avLst/>
                      </a:prstGeom>
                      <a:noFill/>
                      <a:ln w="38100">
                        <a:noFill/>
                        <a:miter/>
                      </a:ln>
                    </p:spPr>
                  </p:pic>
                </p:oleObj>
              </mc:Fallback>
            </mc:AlternateContent>
          </a:graphicData>
        </a:graphic>
      </p:graphicFrame>
      <p:sp>
        <p:nvSpPr>
          <p:cNvPr id="45080" name="文本框 45079"/>
          <p:cNvSpPr txBox="1"/>
          <p:nvPr/>
        </p:nvSpPr>
        <p:spPr>
          <a:xfrm>
            <a:off x="965201" y="3354388"/>
            <a:ext cx="3105150" cy="457200"/>
          </a:xfrm>
          <a:prstGeom prst="rect">
            <a:avLst/>
          </a:prstGeom>
          <a:noFill/>
          <a:ln w="9525">
            <a:noFill/>
          </a:ln>
        </p:spPr>
        <p:txBody>
          <a:bodyPr>
            <a:spAutoFit/>
          </a:bodyPr>
          <a:lstStyle/>
          <a:p>
            <a:pPr eaLnBrk="1" hangingPunct="1">
              <a:spcBef>
                <a:spcPct val="0"/>
              </a:spcBef>
            </a:pPr>
            <a:r>
              <a:rPr lang="zh-CN" altLang="en-US" b="1" dirty="0">
                <a:solidFill>
                  <a:srgbClr val="FF33CC"/>
                </a:solidFill>
                <a:latin typeface="Times New Roman" panose="02020603050405020304" pitchFamily="18" charset="0"/>
              </a:rPr>
              <a:t>方法一：电源变换</a:t>
            </a:r>
          </a:p>
        </p:txBody>
      </p:sp>
      <p:graphicFrame>
        <p:nvGraphicFramePr>
          <p:cNvPr id="45104" name="对象 45103"/>
          <p:cNvGraphicFramePr/>
          <p:nvPr/>
        </p:nvGraphicFramePr>
        <p:xfrm>
          <a:off x="3633788" y="3735388"/>
          <a:ext cx="5129212" cy="2751137"/>
        </p:xfrm>
        <a:graphic>
          <a:graphicData uri="http://schemas.openxmlformats.org/presentationml/2006/ole">
            <mc:AlternateContent xmlns:mc="http://schemas.openxmlformats.org/markup-compatibility/2006">
              <mc:Choice xmlns:v="urn:schemas-microsoft-com:vml" Requires="v">
                <p:oleObj spid="_x0000_s56658" r:id="rId5" imgW="3149600" imgH="1689100" progId="Equation.DSMT4">
                  <p:embed/>
                </p:oleObj>
              </mc:Choice>
              <mc:Fallback>
                <p:oleObj r:id="rId5" imgW="3149600" imgH="1689100" progId="Equation.DSMT4">
                  <p:embed/>
                  <p:pic>
                    <p:nvPicPr>
                      <p:cNvPr id="0" name="图片 3531"/>
                      <p:cNvPicPr/>
                      <p:nvPr/>
                    </p:nvPicPr>
                    <p:blipFill>
                      <a:blip r:embed="rId6"/>
                      <a:stretch>
                        <a:fillRect/>
                      </a:stretch>
                    </p:blipFill>
                    <p:spPr>
                      <a:xfrm>
                        <a:off x="3633788" y="3735388"/>
                        <a:ext cx="5129212" cy="2751137"/>
                      </a:xfrm>
                      <a:prstGeom prst="rect">
                        <a:avLst/>
                      </a:prstGeom>
                      <a:noFill/>
                      <a:ln w="38100">
                        <a:noFill/>
                        <a:miter/>
                      </a:ln>
                    </p:spPr>
                  </p:pic>
                </p:oleObj>
              </mc:Fallback>
            </mc:AlternateContent>
          </a:graphicData>
        </a:graphic>
      </p:graphicFrame>
      <p:sp>
        <p:nvSpPr>
          <p:cNvPr id="45105" name="矩形 45104"/>
          <p:cNvSpPr/>
          <p:nvPr/>
        </p:nvSpPr>
        <p:spPr>
          <a:xfrm>
            <a:off x="471959" y="3368675"/>
            <a:ext cx="7937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0000"/>
                </a:solidFill>
                <a:latin typeface="Times New Roman" panose="02020603050405020304" pitchFamily="18" charset="0"/>
              </a:rPr>
              <a:t>解</a:t>
            </a:r>
            <a:r>
              <a:rPr lang="zh-CN" altLang="en-US" b="1" dirty="0">
                <a:latin typeface="Times New Roman" panose="02020603050405020304" pitchFamily="18" charset="0"/>
              </a:rPr>
              <a:t>：</a:t>
            </a:r>
          </a:p>
        </p:txBody>
      </p:sp>
      <p:sp>
        <p:nvSpPr>
          <p:cNvPr id="45107" name="文本框 45106"/>
          <p:cNvSpPr txBox="1"/>
          <p:nvPr/>
        </p:nvSpPr>
        <p:spPr>
          <a:xfrm>
            <a:off x="525462" y="871538"/>
            <a:ext cx="719138"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例</a:t>
            </a:r>
            <a:r>
              <a:rPr lang="en-US" altLang="zh-CN" b="1" dirty="0">
                <a:solidFill>
                  <a:srgbClr val="3333FF"/>
                </a:solidFill>
                <a:latin typeface="Times New Roman" panose="02020603050405020304" pitchFamily="18" charset="0"/>
              </a:rPr>
              <a:t>1</a:t>
            </a:r>
            <a:r>
              <a:rPr lang="en-US" altLang="zh-CN" b="1" dirty="0">
                <a:latin typeface="Times New Roman" panose="02020603050405020304" pitchFamily="18" charset="0"/>
              </a:rPr>
              <a:t>.</a:t>
            </a:r>
          </a:p>
        </p:txBody>
      </p:sp>
      <p:grpSp>
        <p:nvGrpSpPr>
          <p:cNvPr id="45115" name="组合 45114"/>
          <p:cNvGrpSpPr/>
          <p:nvPr/>
        </p:nvGrpSpPr>
        <p:grpSpPr>
          <a:xfrm>
            <a:off x="49213" y="950913"/>
            <a:ext cx="3749675" cy="2133600"/>
            <a:chOff x="0" y="384"/>
            <a:chExt cx="2362" cy="1344"/>
          </a:xfrm>
        </p:grpSpPr>
        <p:sp>
          <p:nvSpPr>
            <p:cNvPr id="45076" name="文本框 45075"/>
            <p:cNvSpPr txBox="1"/>
            <p:nvPr/>
          </p:nvSpPr>
          <p:spPr>
            <a:xfrm>
              <a:off x="1536" y="384"/>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2</a:t>
              </a:r>
              <a:endParaRPr lang="en-US" altLang="zh-CN" b="1" i="1">
                <a:latin typeface="Times New Roman" panose="02020603050405020304" pitchFamily="18" charset="0"/>
              </a:endParaRPr>
            </a:p>
          </p:txBody>
        </p:sp>
        <p:sp>
          <p:nvSpPr>
            <p:cNvPr id="45065" name="直接连接符 45064"/>
            <p:cNvSpPr/>
            <p:nvPr/>
          </p:nvSpPr>
          <p:spPr>
            <a:xfrm>
              <a:off x="401" y="720"/>
              <a:ext cx="1680" cy="0"/>
            </a:xfrm>
            <a:prstGeom prst="line">
              <a:avLst/>
            </a:prstGeom>
            <a:ln w="19050" cap="flat" cmpd="sng">
              <a:solidFill>
                <a:schemeClr val="tx1"/>
              </a:solidFill>
              <a:prstDash val="solid"/>
              <a:headEnd type="none" w="med" len="med"/>
              <a:tailEnd type="none" w="med" len="med"/>
            </a:ln>
          </p:spPr>
        </p:sp>
        <p:sp>
          <p:nvSpPr>
            <p:cNvPr id="45066" name="直接连接符 45065"/>
            <p:cNvSpPr/>
            <p:nvPr/>
          </p:nvSpPr>
          <p:spPr>
            <a:xfrm>
              <a:off x="401" y="720"/>
              <a:ext cx="0" cy="1008"/>
            </a:xfrm>
            <a:prstGeom prst="line">
              <a:avLst/>
            </a:prstGeom>
            <a:ln w="19050" cap="flat" cmpd="sng">
              <a:solidFill>
                <a:schemeClr val="tx1"/>
              </a:solidFill>
              <a:prstDash val="solid"/>
              <a:headEnd type="none" w="med" len="med"/>
              <a:tailEnd type="none" w="med" len="med"/>
            </a:ln>
          </p:spPr>
        </p:sp>
        <p:sp>
          <p:nvSpPr>
            <p:cNvPr id="45067" name="直接连接符 45066"/>
            <p:cNvSpPr/>
            <p:nvPr/>
          </p:nvSpPr>
          <p:spPr>
            <a:xfrm>
              <a:off x="929" y="720"/>
              <a:ext cx="0" cy="1008"/>
            </a:xfrm>
            <a:prstGeom prst="line">
              <a:avLst/>
            </a:prstGeom>
            <a:ln w="19050" cap="flat" cmpd="sng">
              <a:solidFill>
                <a:schemeClr val="tx1"/>
              </a:solidFill>
              <a:prstDash val="solid"/>
              <a:headEnd type="oval" w="med" len="med"/>
              <a:tailEnd type="oval" w="med" len="med"/>
            </a:ln>
          </p:spPr>
        </p:sp>
        <p:sp>
          <p:nvSpPr>
            <p:cNvPr id="45068" name="直接连接符 45067"/>
            <p:cNvSpPr/>
            <p:nvPr/>
          </p:nvSpPr>
          <p:spPr>
            <a:xfrm>
              <a:off x="1487" y="718"/>
              <a:ext cx="0" cy="1008"/>
            </a:xfrm>
            <a:prstGeom prst="line">
              <a:avLst/>
            </a:prstGeom>
            <a:ln w="19050" cap="flat" cmpd="sng">
              <a:solidFill>
                <a:schemeClr val="tx1"/>
              </a:solidFill>
              <a:prstDash val="solid"/>
              <a:headEnd type="oval" w="med" len="med"/>
              <a:tailEnd type="oval" w="med" len="med"/>
            </a:ln>
          </p:spPr>
        </p:sp>
        <p:sp>
          <p:nvSpPr>
            <p:cNvPr id="45069" name="直接连接符 45068"/>
            <p:cNvSpPr/>
            <p:nvPr/>
          </p:nvSpPr>
          <p:spPr>
            <a:xfrm>
              <a:off x="2081" y="720"/>
              <a:ext cx="0" cy="1008"/>
            </a:xfrm>
            <a:prstGeom prst="line">
              <a:avLst/>
            </a:prstGeom>
            <a:ln w="19050" cap="flat" cmpd="sng">
              <a:solidFill>
                <a:schemeClr val="tx1"/>
              </a:solidFill>
              <a:prstDash val="solid"/>
              <a:headEnd type="none" w="med" len="med"/>
              <a:tailEnd type="none" w="med" len="med"/>
            </a:ln>
          </p:spPr>
        </p:sp>
        <p:sp>
          <p:nvSpPr>
            <p:cNvPr id="45070" name="直接连接符 45069"/>
            <p:cNvSpPr/>
            <p:nvPr/>
          </p:nvSpPr>
          <p:spPr>
            <a:xfrm>
              <a:off x="401" y="1728"/>
              <a:ext cx="1680" cy="0"/>
            </a:xfrm>
            <a:prstGeom prst="line">
              <a:avLst/>
            </a:prstGeom>
            <a:ln w="19050" cap="flat" cmpd="sng">
              <a:solidFill>
                <a:schemeClr val="tx1"/>
              </a:solidFill>
              <a:prstDash val="solid"/>
              <a:headEnd type="none" w="med" len="med"/>
              <a:tailEnd type="none" w="med" len="med"/>
            </a:ln>
          </p:spPr>
        </p:sp>
        <p:sp>
          <p:nvSpPr>
            <p:cNvPr id="45071" name="矩形 45070"/>
            <p:cNvSpPr/>
            <p:nvPr/>
          </p:nvSpPr>
          <p:spPr>
            <a:xfrm>
              <a:off x="1429" y="108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5072" name="矩形 45071"/>
            <p:cNvSpPr/>
            <p:nvPr/>
          </p:nvSpPr>
          <p:spPr>
            <a:xfrm>
              <a:off x="2023" y="108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5062" name="椭圆 45061"/>
            <p:cNvSpPr/>
            <p:nvPr/>
          </p:nvSpPr>
          <p:spPr>
            <a:xfrm>
              <a:off x="257" y="1104"/>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45063" name="直接连接符 45062"/>
            <p:cNvSpPr/>
            <p:nvPr/>
          </p:nvSpPr>
          <p:spPr>
            <a:xfrm>
              <a:off x="257" y="1248"/>
              <a:ext cx="288" cy="0"/>
            </a:xfrm>
            <a:prstGeom prst="line">
              <a:avLst/>
            </a:prstGeom>
            <a:ln w="19050" cap="flat" cmpd="sng">
              <a:solidFill>
                <a:schemeClr val="tx1"/>
              </a:solidFill>
              <a:prstDash val="solid"/>
              <a:headEnd type="none" w="med" len="med"/>
              <a:tailEnd type="none" w="med" len="med"/>
            </a:ln>
          </p:spPr>
        </p:sp>
        <p:sp>
          <p:nvSpPr>
            <p:cNvPr id="45073" name="直接连接符 45072"/>
            <p:cNvSpPr/>
            <p:nvPr/>
          </p:nvSpPr>
          <p:spPr>
            <a:xfrm flipV="1">
              <a:off x="325" y="892"/>
              <a:ext cx="0" cy="192"/>
            </a:xfrm>
            <a:prstGeom prst="line">
              <a:avLst/>
            </a:prstGeom>
            <a:ln w="9525" cap="flat" cmpd="sng">
              <a:solidFill>
                <a:schemeClr val="tx1"/>
              </a:solidFill>
              <a:prstDash val="solid"/>
              <a:headEnd type="none" w="med" len="med"/>
              <a:tailEnd type="stealth" w="sm" len="med"/>
            </a:ln>
          </p:spPr>
        </p:sp>
        <p:sp>
          <p:nvSpPr>
            <p:cNvPr id="45060" name="矩形 45059"/>
            <p:cNvSpPr/>
            <p:nvPr/>
          </p:nvSpPr>
          <p:spPr>
            <a:xfrm>
              <a:off x="857" y="108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5064" name="矩形 45063"/>
            <p:cNvSpPr/>
            <p:nvPr/>
          </p:nvSpPr>
          <p:spPr>
            <a:xfrm rot="-5400000">
              <a:off x="1685" y="58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graphicFrame>
          <p:nvGraphicFramePr>
            <p:cNvPr id="45074" name="对象 45073"/>
            <p:cNvGraphicFramePr/>
            <p:nvPr/>
          </p:nvGraphicFramePr>
          <p:xfrm>
            <a:off x="0" y="1056"/>
            <a:ext cx="255" cy="347"/>
          </p:xfrm>
          <a:graphic>
            <a:graphicData uri="http://schemas.openxmlformats.org/presentationml/2006/ole">
              <mc:AlternateContent xmlns:mc="http://schemas.openxmlformats.org/markup-compatibility/2006">
                <mc:Choice xmlns:v="urn:schemas-microsoft-com:vml" Requires="v">
                  <p:oleObj spid="_x0000_s56659" r:id="rId7" imgW="177800" imgH="240665" progId="Equation.3">
                    <p:embed/>
                  </p:oleObj>
                </mc:Choice>
                <mc:Fallback>
                  <p:oleObj r:id="rId7" imgW="177800" imgH="240665" progId="Equation.3">
                    <p:embed/>
                    <p:pic>
                      <p:nvPicPr>
                        <p:cNvPr id="0" name="图片 3532"/>
                        <p:cNvPicPr/>
                        <p:nvPr/>
                      </p:nvPicPr>
                      <p:blipFill>
                        <a:blip r:embed="rId8"/>
                        <a:stretch>
                          <a:fillRect/>
                        </a:stretch>
                      </p:blipFill>
                      <p:spPr>
                        <a:xfrm>
                          <a:off x="0" y="1056"/>
                          <a:ext cx="255" cy="347"/>
                        </a:xfrm>
                        <a:prstGeom prst="rect">
                          <a:avLst/>
                        </a:prstGeom>
                        <a:noFill/>
                        <a:ln w="38100">
                          <a:noFill/>
                          <a:miter/>
                        </a:ln>
                      </p:spPr>
                    </p:pic>
                  </p:oleObj>
                </mc:Fallback>
              </mc:AlternateContent>
            </a:graphicData>
          </a:graphic>
        </p:graphicFrame>
        <p:sp>
          <p:nvSpPr>
            <p:cNvPr id="45075" name="文本框 45074"/>
            <p:cNvSpPr txBox="1"/>
            <p:nvPr/>
          </p:nvSpPr>
          <p:spPr>
            <a:xfrm>
              <a:off x="977" y="1104"/>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1</a:t>
              </a:r>
              <a:endParaRPr lang="en-US" altLang="zh-CN" b="1" i="1">
                <a:latin typeface="Times New Roman" panose="02020603050405020304" pitchFamily="18" charset="0"/>
              </a:endParaRPr>
            </a:p>
          </p:txBody>
        </p:sp>
        <p:sp>
          <p:nvSpPr>
            <p:cNvPr id="45077" name="文本框 45076"/>
            <p:cNvSpPr txBox="1"/>
            <p:nvPr/>
          </p:nvSpPr>
          <p:spPr>
            <a:xfrm>
              <a:off x="2129" y="1104"/>
              <a:ext cx="23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p>
          </p:txBody>
        </p:sp>
        <p:sp>
          <p:nvSpPr>
            <p:cNvPr id="45078" name="文本框 45077"/>
            <p:cNvSpPr txBox="1"/>
            <p:nvPr/>
          </p:nvSpPr>
          <p:spPr>
            <a:xfrm>
              <a:off x="1544" y="1112"/>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3</a:t>
              </a:r>
              <a:endParaRPr lang="en-US" altLang="zh-CN" b="1" i="1">
                <a:latin typeface="Times New Roman" panose="02020603050405020304" pitchFamily="18" charset="0"/>
              </a:endParaRPr>
            </a:p>
          </p:txBody>
        </p:sp>
        <p:sp>
          <p:nvSpPr>
            <p:cNvPr id="45110" name="直接连接符 45109"/>
            <p:cNvSpPr/>
            <p:nvPr/>
          </p:nvSpPr>
          <p:spPr>
            <a:xfrm>
              <a:off x="2160" y="720"/>
              <a:ext cx="0" cy="288"/>
            </a:xfrm>
            <a:prstGeom prst="line">
              <a:avLst/>
            </a:prstGeom>
            <a:ln w="9525" cap="flat" cmpd="sng">
              <a:solidFill>
                <a:schemeClr val="tx1"/>
              </a:solidFill>
              <a:prstDash val="solid"/>
              <a:headEnd type="none" w="med" len="med"/>
              <a:tailEnd type="stealth" w="sm" len="med"/>
            </a:ln>
          </p:spPr>
        </p:sp>
        <p:graphicFrame>
          <p:nvGraphicFramePr>
            <p:cNvPr id="45111" name="对象 45110"/>
            <p:cNvGraphicFramePr/>
            <p:nvPr/>
          </p:nvGraphicFramePr>
          <p:xfrm>
            <a:off x="2160" y="720"/>
            <a:ext cx="177" cy="269"/>
          </p:xfrm>
          <a:graphic>
            <a:graphicData uri="http://schemas.openxmlformats.org/presentationml/2006/ole">
              <mc:AlternateContent xmlns:mc="http://schemas.openxmlformats.org/markup-compatibility/2006">
                <mc:Choice xmlns:v="urn:schemas-microsoft-com:vml" Requires="v">
                  <p:oleObj spid="_x0000_s56660" r:id="rId9" imgW="127000" imgH="189865" progId="Equation.3">
                    <p:embed/>
                  </p:oleObj>
                </mc:Choice>
                <mc:Fallback>
                  <p:oleObj r:id="rId9" imgW="127000" imgH="189865" progId="Equation.3">
                    <p:embed/>
                    <p:pic>
                      <p:nvPicPr>
                        <p:cNvPr id="0" name="图片 3529"/>
                        <p:cNvPicPr/>
                        <p:nvPr/>
                      </p:nvPicPr>
                      <p:blipFill>
                        <a:blip r:embed="rId10"/>
                        <a:stretch>
                          <a:fillRect/>
                        </a:stretch>
                      </p:blipFill>
                      <p:spPr>
                        <a:xfrm>
                          <a:off x="2160" y="720"/>
                          <a:ext cx="177" cy="269"/>
                        </a:xfrm>
                        <a:prstGeom prst="rect">
                          <a:avLst/>
                        </a:prstGeom>
                        <a:noFill/>
                        <a:ln w="38100">
                          <a:noFill/>
                          <a:miter/>
                        </a:ln>
                      </p:spPr>
                    </p:pic>
                  </p:oleObj>
                </mc:Fallback>
              </mc:AlternateContent>
            </a:graphicData>
          </a:graphic>
        </p:graphicFrame>
      </p:grpSp>
      <p:grpSp>
        <p:nvGrpSpPr>
          <p:cNvPr id="45119" name="组合 45118"/>
          <p:cNvGrpSpPr/>
          <p:nvPr/>
        </p:nvGrpSpPr>
        <p:grpSpPr>
          <a:xfrm>
            <a:off x="656109" y="3981450"/>
            <a:ext cx="2743200" cy="2286000"/>
            <a:chOff x="336" y="2160"/>
            <a:chExt cx="1728" cy="1440"/>
          </a:xfrm>
        </p:grpSpPr>
        <p:sp>
          <p:nvSpPr>
            <p:cNvPr id="45082" name="直接连接符 45081"/>
            <p:cNvSpPr/>
            <p:nvPr/>
          </p:nvSpPr>
          <p:spPr>
            <a:xfrm>
              <a:off x="528" y="2496"/>
              <a:ext cx="1248" cy="0"/>
            </a:xfrm>
            <a:prstGeom prst="line">
              <a:avLst/>
            </a:prstGeom>
            <a:ln w="19050" cap="flat" cmpd="sng">
              <a:solidFill>
                <a:schemeClr val="tx1"/>
              </a:solidFill>
              <a:prstDash val="solid"/>
              <a:headEnd type="none" w="med" len="med"/>
              <a:tailEnd type="none" w="med" len="med"/>
            </a:ln>
          </p:spPr>
        </p:sp>
        <p:sp>
          <p:nvSpPr>
            <p:cNvPr id="45083" name="直接连接符 45082"/>
            <p:cNvSpPr/>
            <p:nvPr/>
          </p:nvSpPr>
          <p:spPr>
            <a:xfrm>
              <a:off x="528" y="2496"/>
              <a:ext cx="0" cy="1008"/>
            </a:xfrm>
            <a:prstGeom prst="line">
              <a:avLst/>
            </a:prstGeom>
            <a:ln w="19050" cap="flat" cmpd="sng">
              <a:solidFill>
                <a:schemeClr val="tx1"/>
              </a:solidFill>
              <a:prstDash val="solid"/>
              <a:headEnd type="none" w="med" len="med"/>
              <a:tailEnd type="none" w="med" len="med"/>
            </a:ln>
          </p:spPr>
        </p:sp>
        <p:sp>
          <p:nvSpPr>
            <p:cNvPr id="45086" name="直接连接符 45085"/>
            <p:cNvSpPr/>
            <p:nvPr/>
          </p:nvSpPr>
          <p:spPr>
            <a:xfrm>
              <a:off x="1777" y="2496"/>
              <a:ext cx="0" cy="1008"/>
            </a:xfrm>
            <a:prstGeom prst="line">
              <a:avLst/>
            </a:prstGeom>
            <a:ln w="19050" cap="flat" cmpd="sng">
              <a:solidFill>
                <a:schemeClr val="tx1"/>
              </a:solidFill>
              <a:prstDash val="solid"/>
              <a:headEnd type="none" w="med" len="med"/>
              <a:tailEnd type="none" w="med" len="med"/>
            </a:ln>
          </p:spPr>
        </p:sp>
        <p:sp>
          <p:nvSpPr>
            <p:cNvPr id="45087" name="直接连接符 45086"/>
            <p:cNvSpPr/>
            <p:nvPr/>
          </p:nvSpPr>
          <p:spPr>
            <a:xfrm>
              <a:off x="528" y="3504"/>
              <a:ext cx="1248" cy="0"/>
            </a:xfrm>
            <a:prstGeom prst="line">
              <a:avLst/>
            </a:prstGeom>
            <a:ln w="19050" cap="flat" cmpd="sng">
              <a:solidFill>
                <a:schemeClr val="tx1"/>
              </a:solidFill>
              <a:prstDash val="solid"/>
              <a:headEnd type="none" w="med" len="med"/>
              <a:tailEnd type="none" w="med" len="med"/>
            </a:ln>
          </p:spPr>
        </p:sp>
        <p:sp>
          <p:nvSpPr>
            <p:cNvPr id="45089" name="矩形 45088"/>
            <p:cNvSpPr/>
            <p:nvPr/>
          </p:nvSpPr>
          <p:spPr>
            <a:xfrm>
              <a:off x="1719" y="285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5091" name="椭圆 45090"/>
            <p:cNvSpPr/>
            <p:nvPr/>
          </p:nvSpPr>
          <p:spPr>
            <a:xfrm>
              <a:off x="384" y="3072"/>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45094" name="矩形 45093"/>
            <p:cNvSpPr/>
            <p:nvPr/>
          </p:nvSpPr>
          <p:spPr>
            <a:xfrm>
              <a:off x="470" y="259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graphicFrame>
          <p:nvGraphicFramePr>
            <p:cNvPr id="45096" name="对象 45095"/>
            <p:cNvGraphicFramePr/>
            <p:nvPr/>
          </p:nvGraphicFramePr>
          <p:xfrm>
            <a:off x="672" y="3120"/>
            <a:ext cx="864" cy="268"/>
          </p:xfrm>
          <a:graphic>
            <a:graphicData uri="http://schemas.openxmlformats.org/presentationml/2006/ole">
              <mc:AlternateContent xmlns:mc="http://schemas.openxmlformats.org/markup-compatibility/2006">
                <mc:Choice xmlns:v="urn:schemas-microsoft-com:vml" Requires="v">
                  <p:oleObj spid="_x0000_s56661" r:id="rId11" imgW="774065" imgH="241300" progId="Equation.3">
                    <p:embed/>
                  </p:oleObj>
                </mc:Choice>
                <mc:Fallback>
                  <p:oleObj r:id="rId11" imgW="774065" imgH="241300" progId="Equation.3">
                    <p:embed/>
                    <p:pic>
                      <p:nvPicPr>
                        <p:cNvPr id="0" name="图片 3533"/>
                        <p:cNvPicPr/>
                        <p:nvPr/>
                      </p:nvPicPr>
                      <p:blipFill>
                        <a:blip r:embed="rId12"/>
                        <a:stretch>
                          <a:fillRect/>
                        </a:stretch>
                      </p:blipFill>
                      <p:spPr>
                        <a:xfrm>
                          <a:off x="672" y="3120"/>
                          <a:ext cx="864" cy="268"/>
                        </a:xfrm>
                        <a:prstGeom prst="rect">
                          <a:avLst/>
                        </a:prstGeom>
                        <a:noFill/>
                        <a:ln w="38100">
                          <a:noFill/>
                          <a:miter/>
                        </a:ln>
                      </p:spPr>
                    </p:pic>
                  </p:oleObj>
                </mc:Fallback>
              </mc:AlternateContent>
            </a:graphicData>
          </a:graphic>
        </p:graphicFrame>
        <p:sp>
          <p:nvSpPr>
            <p:cNvPr id="45099" name="文本框 45098"/>
            <p:cNvSpPr txBox="1"/>
            <p:nvPr/>
          </p:nvSpPr>
          <p:spPr>
            <a:xfrm>
              <a:off x="1056" y="2160"/>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2</a:t>
              </a:r>
              <a:endParaRPr lang="en-US" altLang="zh-CN" b="1" i="1">
                <a:latin typeface="Times New Roman" panose="02020603050405020304" pitchFamily="18" charset="0"/>
              </a:endParaRPr>
            </a:p>
          </p:txBody>
        </p:sp>
        <p:sp>
          <p:nvSpPr>
            <p:cNvPr id="45101" name="文本框 45100"/>
            <p:cNvSpPr txBox="1"/>
            <p:nvPr/>
          </p:nvSpPr>
          <p:spPr>
            <a:xfrm>
              <a:off x="576" y="2614"/>
              <a:ext cx="584"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1</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Z</a:t>
              </a:r>
              <a:r>
                <a:rPr lang="en-US" altLang="zh-CN" b="1" baseline="-25000">
                  <a:latin typeface="Times New Roman" panose="02020603050405020304" pitchFamily="18" charset="0"/>
                </a:rPr>
                <a:t>3</a:t>
              </a:r>
              <a:endParaRPr lang="en-US" altLang="zh-CN" b="1">
                <a:latin typeface="Times New Roman" panose="02020603050405020304" pitchFamily="18" charset="0"/>
              </a:endParaRPr>
            </a:p>
          </p:txBody>
        </p:sp>
        <p:sp>
          <p:nvSpPr>
            <p:cNvPr id="45102" name="矩形 45101"/>
            <p:cNvSpPr/>
            <p:nvPr/>
          </p:nvSpPr>
          <p:spPr>
            <a:xfrm rot="-5400000">
              <a:off x="1092" y="235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5103" name="文本框 45102"/>
            <p:cNvSpPr txBox="1"/>
            <p:nvPr/>
          </p:nvSpPr>
          <p:spPr>
            <a:xfrm>
              <a:off x="1824" y="2880"/>
              <a:ext cx="23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p>
          </p:txBody>
        </p:sp>
        <p:sp>
          <p:nvSpPr>
            <p:cNvPr id="45109" name="直接连接符 45108"/>
            <p:cNvSpPr/>
            <p:nvPr/>
          </p:nvSpPr>
          <p:spPr>
            <a:xfrm>
              <a:off x="528" y="3072"/>
              <a:ext cx="0" cy="288"/>
            </a:xfrm>
            <a:prstGeom prst="line">
              <a:avLst/>
            </a:prstGeom>
            <a:ln w="9525" cap="flat" cmpd="sng">
              <a:solidFill>
                <a:srgbClr val="000000"/>
              </a:solidFill>
              <a:prstDash val="solid"/>
              <a:headEnd type="none" w="med" len="med"/>
              <a:tailEnd type="none" w="med" len="med"/>
            </a:ln>
          </p:spPr>
        </p:sp>
        <p:sp>
          <p:nvSpPr>
            <p:cNvPr id="45113" name="直接连接符 45112"/>
            <p:cNvSpPr/>
            <p:nvPr/>
          </p:nvSpPr>
          <p:spPr>
            <a:xfrm flipH="1">
              <a:off x="1872" y="2496"/>
              <a:ext cx="0" cy="288"/>
            </a:xfrm>
            <a:prstGeom prst="line">
              <a:avLst/>
            </a:prstGeom>
            <a:ln w="9525" cap="flat" cmpd="sng">
              <a:solidFill>
                <a:schemeClr val="tx1"/>
              </a:solidFill>
              <a:prstDash val="solid"/>
              <a:headEnd type="none" w="med" len="med"/>
              <a:tailEnd type="stealth" w="sm" len="med"/>
            </a:ln>
          </p:spPr>
        </p:sp>
        <p:graphicFrame>
          <p:nvGraphicFramePr>
            <p:cNvPr id="45114" name="对象 45113"/>
            <p:cNvGraphicFramePr/>
            <p:nvPr/>
          </p:nvGraphicFramePr>
          <p:xfrm>
            <a:off x="1887" y="2496"/>
            <a:ext cx="177" cy="269"/>
          </p:xfrm>
          <a:graphic>
            <a:graphicData uri="http://schemas.openxmlformats.org/presentationml/2006/ole">
              <mc:AlternateContent xmlns:mc="http://schemas.openxmlformats.org/markup-compatibility/2006">
                <mc:Choice xmlns:v="urn:schemas-microsoft-com:vml" Requires="v">
                  <p:oleObj spid="_x0000_s56662" r:id="rId13" imgW="127000" imgH="189865" progId="Equation.3">
                    <p:embed/>
                  </p:oleObj>
                </mc:Choice>
                <mc:Fallback>
                  <p:oleObj r:id="rId13" imgW="127000" imgH="189865" progId="Equation.3">
                    <p:embed/>
                    <p:pic>
                      <p:nvPicPr>
                        <p:cNvPr id="0" name="图片 3534"/>
                        <p:cNvPicPr/>
                        <p:nvPr/>
                      </p:nvPicPr>
                      <p:blipFill>
                        <a:blip r:embed="rId10"/>
                        <a:stretch>
                          <a:fillRect/>
                        </a:stretch>
                      </p:blipFill>
                      <p:spPr>
                        <a:xfrm>
                          <a:off x="1887" y="2496"/>
                          <a:ext cx="177" cy="269"/>
                        </a:xfrm>
                        <a:prstGeom prst="rect">
                          <a:avLst/>
                        </a:prstGeom>
                        <a:noFill/>
                        <a:ln w="38100">
                          <a:noFill/>
                          <a:miter/>
                        </a:ln>
                      </p:spPr>
                    </p:pic>
                  </p:oleObj>
                </mc:Fallback>
              </mc:AlternateContent>
            </a:graphicData>
          </a:graphic>
        </p:graphicFrame>
        <p:sp>
          <p:nvSpPr>
            <p:cNvPr id="45117" name="文本框 45116"/>
            <p:cNvSpPr txBox="1"/>
            <p:nvPr/>
          </p:nvSpPr>
          <p:spPr>
            <a:xfrm>
              <a:off x="352" y="2832"/>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45118" name="文本框 45117"/>
            <p:cNvSpPr txBox="1"/>
            <p:nvPr/>
          </p:nvSpPr>
          <p:spPr>
            <a:xfrm>
              <a:off x="336" y="3312"/>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sp>
        <p:nvSpPr>
          <p:cNvPr id="45122" name="矩形 45121"/>
          <p:cNvSpPr/>
          <p:nvPr/>
        </p:nvSpPr>
        <p:spPr>
          <a:xfrm>
            <a:off x="515938" y="250181"/>
            <a:ext cx="4434227" cy="461665"/>
          </a:xfrm>
          <a:prstGeom prst="rect">
            <a:avLst/>
          </a:prstGeom>
          <a:solidFill>
            <a:srgbClr val="CC99FF"/>
          </a:solidFill>
          <a:ln w="19050">
            <a:noFill/>
          </a:ln>
        </p:spPr>
        <p:txBody>
          <a:bodyPr wrap="none" anchor="ctr">
            <a:spAutoFit/>
          </a:bodyPr>
          <a:lstStyle/>
          <a:p>
            <a:pPr>
              <a:spcBef>
                <a:spcPct val="0"/>
              </a:spcBef>
            </a:pPr>
            <a:r>
              <a:rPr lang="en-US" altLang="zh-CN" b="1" dirty="0">
                <a:latin typeface="Times New Roman" panose="02020603050405020304" pitchFamily="18" charset="0"/>
              </a:rPr>
              <a:t>4. 6. 1 </a:t>
            </a:r>
            <a:r>
              <a:rPr lang="zh-CN" altLang="en-US" b="1" dirty="0">
                <a:latin typeface="Times New Roman" panose="02020603050405020304" pitchFamily="18" charset="0"/>
              </a:rPr>
              <a:t>简单正弦电路的分析计算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107"/>
                                        </p:tgtEl>
                                        <p:attrNameLst>
                                          <p:attrName>style.visibility</p:attrName>
                                        </p:attrNameLst>
                                      </p:cBhvr>
                                      <p:to>
                                        <p:strVal val="visible"/>
                                      </p:to>
                                    </p:set>
                                    <p:anim calcmode="lin" valueType="num">
                                      <p:cBhvr additive="base">
                                        <p:cTn id="7" dur="500" fill="hold"/>
                                        <p:tgtEl>
                                          <p:spTgt spid="45107"/>
                                        </p:tgtEl>
                                        <p:attrNameLst>
                                          <p:attrName>ppt_x</p:attrName>
                                        </p:attrNameLst>
                                      </p:cBhvr>
                                      <p:tavLst>
                                        <p:tav tm="0">
                                          <p:val>
                                            <p:strVal val="0-#ppt_w/2"/>
                                          </p:val>
                                        </p:tav>
                                        <p:tav tm="100000">
                                          <p:val>
                                            <p:strVal val="#ppt_x"/>
                                          </p:val>
                                        </p:tav>
                                      </p:tavLst>
                                    </p:anim>
                                    <p:anim calcmode="lin" valueType="num">
                                      <p:cBhvr additive="base">
                                        <p:cTn id="8" dur="500" fill="hold"/>
                                        <p:tgtEl>
                                          <p:spTgt spid="451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5115"/>
                                        </p:tgtEl>
                                        <p:attrNameLst>
                                          <p:attrName>style.visibility</p:attrName>
                                        </p:attrNameLst>
                                      </p:cBhvr>
                                      <p:to>
                                        <p:strVal val="visible"/>
                                      </p:to>
                                    </p:set>
                                    <p:animEffect transition="in" filter="wipe(left)">
                                      <p:cBhvr>
                                        <p:cTn id="13" dur="500"/>
                                        <p:tgtEl>
                                          <p:spTgt spid="45115"/>
                                        </p:tgtEl>
                                      </p:cBhvr>
                                    </p:animEffect>
                                  </p:childTnLst>
                                </p:cTn>
                              </p:par>
                              <p:par>
                                <p:cTn id="14" presetID="22" presetClass="entr" presetSubtype="8" fill="hold" nodeType="withEffect">
                                  <p:stCondLst>
                                    <p:cond delay="0"/>
                                  </p:stCondLst>
                                  <p:childTnLst>
                                    <p:set>
                                      <p:cBhvr>
                                        <p:cTn id="15" dur="1" fill="hold">
                                          <p:stCondLst>
                                            <p:cond delay="0"/>
                                          </p:stCondLst>
                                        </p:cTn>
                                        <p:tgtEl>
                                          <p:spTgt spid="45059"/>
                                        </p:tgtEl>
                                        <p:attrNameLst>
                                          <p:attrName>style.visibility</p:attrName>
                                        </p:attrNameLst>
                                      </p:cBhvr>
                                      <p:to>
                                        <p:strVal val="visible"/>
                                      </p:to>
                                    </p:set>
                                    <p:animEffect transition="in" filter="wipe(left)">
                                      <p:cBhvr>
                                        <p:cTn id="16" dur="500"/>
                                        <p:tgtEl>
                                          <p:spTgt spid="45059"/>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45105"/>
                                        </p:tgtEl>
                                        <p:attrNameLst>
                                          <p:attrName>style.visibility</p:attrName>
                                        </p:attrNameLst>
                                      </p:cBhvr>
                                      <p:to>
                                        <p:strVal val="visible"/>
                                      </p:to>
                                    </p:set>
                                    <p:anim calcmode="lin" valueType="num">
                                      <p:cBhvr>
                                        <p:cTn id="21" dur="1000" fill="hold"/>
                                        <p:tgtEl>
                                          <p:spTgt spid="45105"/>
                                        </p:tgtEl>
                                        <p:attrNameLst>
                                          <p:attrName>ppt_w</p:attrName>
                                        </p:attrNameLst>
                                      </p:cBhvr>
                                      <p:tavLst>
                                        <p:tav tm="0">
                                          <p:val>
                                            <p:fltVal val="0"/>
                                          </p:val>
                                        </p:tav>
                                        <p:tav tm="100000">
                                          <p:val>
                                            <p:strVal val="#ppt_w"/>
                                          </p:val>
                                        </p:tav>
                                      </p:tavLst>
                                    </p:anim>
                                    <p:anim calcmode="lin" valueType="num">
                                      <p:cBhvr>
                                        <p:cTn id="22" dur="1000" fill="hold"/>
                                        <p:tgtEl>
                                          <p:spTgt spid="45105"/>
                                        </p:tgtEl>
                                        <p:attrNameLst>
                                          <p:attrName>ppt_h</p:attrName>
                                        </p:attrNameLst>
                                      </p:cBhvr>
                                      <p:tavLst>
                                        <p:tav tm="0">
                                          <p:val>
                                            <p:fltVal val="0"/>
                                          </p:val>
                                        </p:tav>
                                        <p:tav tm="100000">
                                          <p:val>
                                            <p:strVal val="#ppt_h"/>
                                          </p:val>
                                        </p:tav>
                                      </p:tavLst>
                                    </p:anim>
                                    <p:anim calcmode="lin" valueType="num">
                                      <p:cBhvr>
                                        <p:cTn id="23" dur="1000" fill="hold"/>
                                        <p:tgtEl>
                                          <p:spTgt spid="45105"/>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4510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45080"/>
                                        </p:tgtEl>
                                        <p:attrNameLst>
                                          <p:attrName>style.visibility</p:attrName>
                                        </p:attrNameLst>
                                      </p:cBhvr>
                                      <p:to>
                                        <p:strVal val="visible"/>
                                      </p:to>
                                    </p:set>
                                    <p:animEffect transition="in" filter="slide(fromTop)">
                                      <p:cBhvr>
                                        <p:cTn id="29" dur="500"/>
                                        <p:tgtEl>
                                          <p:spTgt spid="4508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45119"/>
                                        </p:tgtEl>
                                        <p:attrNameLst>
                                          <p:attrName>style.visibility</p:attrName>
                                        </p:attrNameLst>
                                      </p:cBhvr>
                                      <p:to>
                                        <p:strVal val="visible"/>
                                      </p:to>
                                    </p:set>
                                    <p:anim calcmode="lin" valueType="num">
                                      <p:cBhvr additive="base">
                                        <p:cTn id="34" dur="500" fill="hold"/>
                                        <p:tgtEl>
                                          <p:spTgt spid="45119"/>
                                        </p:tgtEl>
                                        <p:attrNameLst>
                                          <p:attrName>ppt_x</p:attrName>
                                        </p:attrNameLst>
                                      </p:cBhvr>
                                      <p:tavLst>
                                        <p:tav tm="0">
                                          <p:val>
                                            <p:strVal val="0-#ppt_w/2"/>
                                          </p:val>
                                        </p:tav>
                                        <p:tav tm="100000">
                                          <p:val>
                                            <p:strVal val="#ppt_x"/>
                                          </p:val>
                                        </p:tav>
                                      </p:tavLst>
                                    </p:anim>
                                    <p:anim calcmode="lin" valueType="num">
                                      <p:cBhvr additive="base">
                                        <p:cTn id="35" dur="500" fill="hold"/>
                                        <p:tgtEl>
                                          <p:spTgt spid="451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45104"/>
                                        </p:tgtEl>
                                        <p:attrNameLst>
                                          <p:attrName>style.visibility</p:attrName>
                                        </p:attrNameLst>
                                      </p:cBhvr>
                                      <p:to>
                                        <p:strVal val="visible"/>
                                      </p:to>
                                    </p:set>
                                    <p:anim calcmode="lin" valueType="num">
                                      <p:cBhvr additive="base">
                                        <p:cTn id="40" dur="500" fill="hold"/>
                                        <p:tgtEl>
                                          <p:spTgt spid="45104"/>
                                        </p:tgtEl>
                                        <p:attrNameLst>
                                          <p:attrName>ppt_x</p:attrName>
                                        </p:attrNameLst>
                                      </p:cBhvr>
                                      <p:tavLst>
                                        <p:tav tm="0">
                                          <p:val>
                                            <p:strVal val="1+#ppt_w/2"/>
                                          </p:val>
                                        </p:tav>
                                        <p:tav tm="100000">
                                          <p:val>
                                            <p:strVal val="#ppt_x"/>
                                          </p:val>
                                        </p:tav>
                                      </p:tavLst>
                                    </p:anim>
                                    <p:anim calcmode="lin" valueType="num">
                                      <p:cBhvr additive="base">
                                        <p:cTn id="41" dur="500" fill="hold"/>
                                        <p:tgtEl>
                                          <p:spTgt spid="45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0" grpId="0"/>
      <p:bldP spid="45105" grpId="0"/>
      <p:bldP spid="4510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46081"/>
          <p:cNvSpPr/>
          <p:nvPr/>
        </p:nvSpPr>
        <p:spPr>
          <a:xfrm>
            <a:off x="654050" y="419100"/>
            <a:ext cx="3536950" cy="457200"/>
          </a:xfrm>
          <a:prstGeom prst="rect">
            <a:avLst/>
          </a:prstGeom>
          <a:noFill/>
          <a:ln w="9525">
            <a:noFill/>
          </a:ln>
        </p:spPr>
        <p:txBody>
          <a:bodyPr wrap="none" anchor="t">
            <a:spAutoFit/>
          </a:bodyPr>
          <a:lstStyle/>
          <a:p>
            <a:pPr eaLnBrk="1" hangingPunct="1">
              <a:spcBef>
                <a:spcPct val="0"/>
              </a:spcBef>
            </a:pPr>
            <a:r>
              <a:rPr lang="zh-CN" altLang="en-US" b="1" dirty="0">
                <a:solidFill>
                  <a:srgbClr val="FF33CC"/>
                </a:solidFill>
                <a:latin typeface="Times New Roman" panose="02020603050405020304" pitchFamily="18" charset="0"/>
              </a:rPr>
              <a:t>方法二：戴维宁等效变换</a:t>
            </a:r>
          </a:p>
        </p:txBody>
      </p:sp>
      <p:graphicFrame>
        <p:nvGraphicFramePr>
          <p:cNvPr id="46119" name="对象 46118"/>
          <p:cNvGraphicFramePr/>
          <p:nvPr/>
        </p:nvGraphicFramePr>
        <p:xfrm>
          <a:off x="3359150" y="973138"/>
          <a:ext cx="4637088" cy="1808162"/>
        </p:xfrm>
        <a:graphic>
          <a:graphicData uri="http://schemas.openxmlformats.org/presentationml/2006/ole">
            <mc:AlternateContent xmlns:mc="http://schemas.openxmlformats.org/markup-compatibility/2006">
              <mc:Choice xmlns:v="urn:schemas-microsoft-com:vml" Requires="v">
                <p:oleObj spid="_x0000_s57785" r:id="rId3" imgW="2208530" imgH="862965" progId="Equation.3">
                  <p:embed/>
                </p:oleObj>
              </mc:Choice>
              <mc:Fallback>
                <p:oleObj r:id="rId3" imgW="2208530" imgH="862965" progId="Equation.3">
                  <p:embed/>
                  <p:pic>
                    <p:nvPicPr>
                      <p:cNvPr id="0" name="图片 3536"/>
                      <p:cNvPicPr/>
                      <p:nvPr/>
                    </p:nvPicPr>
                    <p:blipFill>
                      <a:blip r:embed="rId4"/>
                      <a:stretch>
                        <a:fillRect/>
                      </a:stretch>
                    </p:blipFill>
                    <p:spPr>
                      <a:xfrm>
                        <a:off x="3359150" y="973138"/>
                        <a:ext cx="4637088" cy="1808162"/>
                      </a:xfrm>
                      <a:prstGeom prst="rect">
                        <a:avLst/>
                      </a:prstGeom>
                      <a:noFill/>
                      <a:ln w="38100">
                        <a:noFill/>
                        <a:miter/>
                      </a:ln>
                    </p:spPr>
                  </p:pic>
                </p:oleObj>
              </mc:Fallback>
            </mc:AlternateContent>
          </a:graphicData>
        </a:graphic>
      </p:graphicFrame>
      <p:grpSp>
        <p:nvGrpSpPr>
          <p:cNvPr id="46160" name="组合 46159"/>
          <p:cNvGrpSpPr/>
          <p:nvPr/>
        </p:nvGrpSpPr>
        <p:grpSpPr>
          <a:xfrm>
            <a:off x="533400" y="1104900"/>
            <a:ext cx="2425700" cy="1905000"/>
            <a:chOff x="384" y="384"/>
            <a:chExt cx="1528" cy="1200"/>
          </a:xfrm>
        </p:grpSpPr>
        <p:sp>
          <p:nvSpPr>
            <p:cNvPr id="46083" name="直接连接符 46082"/>
            <p:cNvSpPr/>
            <p:nvPr/>
          </p:nvSpPr>
          <p:spPr>
            <a:xfrm>
              <a:off x="768" y="450"/>
              <a:ext cx="432" cy="0"/>
            </a:xfrm>
            <a:prstGeom prst="line">
              <a:avLst/>
            </a:prstGeom>
            <a:ln w="19050" cap="flat" cmpd="sng">
              <a:solidFill>
                <a:schemeClr val="tx1"/>
              </a:solidFill>
              <a:prstDash val="solid"/>
              <a:headEnd type="none" w="med" len="med"/>
              <a:tailEnd type="none" w="med" len="med"/>
            </a:ln>
          </p:spPr>
        </p:sp>
        <p:sp>
          <p:nvSpPr>
            <p:cNvPr id="46084" name="直接连接符 46083"/>
            <p:cNvSpPr/>
            <p:nvPr/>
          </p:nvSpPr>
          <p:spPr>
            <a:xfrm>
              <a:off x="768" y="450"/>
              <a:ext cx="0" cy="1008"/>
            </a:xfrm>
            <a:prstGeom prst="line">
              <a:avLst/>
            </a:prstGeom>
            <a:ln w="19050" cap="flat" cmpd="sng">
              <a:solidFill>
                <a:schemeClr val="tx1"/>
              </a:solidFill>
              <a:prstDash val="solid"/>
              <a:headEnd type="none" w="med" len="med"/>
              <a:tailEnd type="none" w="med" len="med"/>
            </a:ln>
          </p:spPr>
        </p:sp>
        <p:sp>
          <p:nvSpPr>
            <p:cNvPr id="46085" name="直接连接符 46084"/>
            <p:cNvSpPr/>
            <p:nvPr/>
          </p:nvSpPr>
          <p:spPr>
            <a:xfrm>
              <a:off x="1632" y="450"/>
              <a:ext cx="0" cy="1008"/>
            </a:xfrm>
            <a:prstGeom prst="line">
              <a:avLst/>
            </a:prstGeom>
            <a:ln w="19050" cap="flat" cmpd="sng">
              <a:solidFill>
                <a:schemeClr val="tx1"/>
              </a:solidFill>
              <a:prstDash val="solid"/>
              <a:headEnd type="none" w="med" len="med"/>
              <a:tailEnd type="none" w="med" len="med"/>
            </a:ln>
          </p:spPr>
        </p:sp>
        <p:sp>
          <p:nvSpPr>
            <p:cNvPr id="46086" name="直接连接符 46085"/>
            <p:cNvSpPr/>
            <p:nvPr/>
          </p:nvSpPr>
          <p:spPr>
            <a:xfrm>
              <a:off x="768" y="1458"/>
              <a:ext cx="432" cy="0"/>
            </a:xfrm>
            <a:prstGeom prst="line">
              <a:avLst/>
            </a:prstGeom>
            <a:ln w="19050" cap="flat" cmpd="sng">
              <a:solidFill>
                <a:schemeClr val="tx1"/>
              </a:solidFill>
              <a:prstDash val="solid"/>
              <a:headEnd type="none" w="med" len="med"/>
              <a:tailEnd type="none" w="med" len="med"/>
            </a:ln>
          </p:spPr>
        </p:sp>
        <p:sp>
          <p:nvSpPr>
            <p:cNvPr id="46087" name="矩形 46086"/>
            <p:cNvSpPr/>
            <p:nvPr/>
          </p:nvSpPr>
          <p:spPr>
            <a:xfrm>
              <a:off x="1574" y="81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6089" name="椭圆 46088"/>
            <p:cNvSpPr/>
            <p:nvPr/>
          </p:nvSpPr>
          <p:spPr>
            <a:xfrm rot="-5400000">
              <a:off x="624" y="1026"/>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46090" name="直接连接符 46089"/>
            <p:cNvSpPr/>
            <p:nvPr/>
          </p:nvSpPr>
          <p:spPr>
            <a:xfrm rot="-5400000">
              <a:off x="624" y="1170"/>
              <a:ext cx="288" cy="0"/>
            </a:xfrm>
            <a:prstGeom prst="line">
              <a:avLst/>
            </a:prstGeom>
            <a:ln w="19050" cap="flat" cmpd="sng">
              <a:solidFill>
                <a:schemeClr val="tx1"/>
              </a:solidFill>
              <a:prstDash val="solid"/>
              <a:headEnd type="none" w="med" len="med"/>
              <a:tailEnd type="none" w="med" len="med"/>
            </a:ln>
          </p:spPr>
        </p:sp>
        <p:sp>
          <p:nvSpPr>
            <p:cNvPr id="46092" name="矩形 46091"/>
            <p:cNvSpPr/>
            <p:nvPr/>
          </p:nvSpPr>
          <p:spPr>
            <a:xfrm>
              <a:off x="710" y="546"/>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6095" name="文本框 46094"/>
            <p:cNvSpPr txBox="1"/>
            <p:nvPr/>
          </p:nvSpPr>
          <p:spPr>
            <a:xfrm>
              <a:off x="384" y="546"/>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0</a:t>
              </a:r>
              <a:endParaRPr lang="en-US" altLang="zh-CN" b="1">
                <a:latin typeface="Times New Roman" panose="02020603050405020304" pitchFamily="18" charset="0"/>
              </a:endParaRPr>
            </a:p>
          </p:txBody>
        </p:sp>
        <p:sp>
          <p:nvSpPr>
            <p:cNvPr id="46097" name="文本框 46096"/>
            <p:cNvSpPr txBox="1"/>
            <p:nvPr/>
          </p:nvSpPr>
          <p:spPr>
            <a:xfrm>
              <a:off x="1679" y="834"/>
              <a:ext cx="23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p>
          </p:txBody>
        </p:sp>
        <p:graphicFrame>
          <p:nvGraphicFramePr>
            <p:cNvPr id="46113" name="对象 46112"/>
            <p:cNvGraphicFramePr/>
            <p:nvPr/>
          </p:nvGraphicFramePr>
          <p:xfrm>
            <a:off x="384" y="988"/>
            <a:ext cx="252" cy="308"/>
          </p:xfrm>
          <a:graphic>
            <a:graphicData uri="http://schemas.openxmlformats.org/presentationml/2006/ole">
              <mc:AlternateContent xmlns:mc="http://schemas.openxmlformats.org/markup-compatibility/2006">
                <mc:Choice xmlns:v="urn:schemas-microsoft-com:vml" Requires="v">
                  <p:oleObj spid="_x0000_s57786" r:id="rId5" imgW="228600" imgH="279400" progId="Equation.3">
                    <p:embed/>
                  </p:oleObj>
                </mc:Choice>
                <mc:Fallback>
                  <p:oleObj r:id="rId5" imgW="228600" imgH="279400" progId="Equation.3">
                    <p:embed/>
                    <p:pic>
                      <p:nvPicPr>
                        <p:cNvPr id="0" name="图片 3535"/>
                        <p:cNvPicPr/>
                        <p:nvPr/>
                      </p:nvPicPr>
                      <p:blipFill>
                        <a:blip r:embed="rId6"/>
                        <a:stretch>
                          <a:fillRect/>
                        </a:stretch>
                      </p:blipFill>
                      <p:spPr>
                        <a:xfrm>
                          <a:off x="384" y="988"/>
                          <a:ext cx="252" cy="308"/>
                        </a:xfrm>
                        <a:prstGeom prst="rect">
                          <a:avLst/>
                        </a:prstGeom>
                        <a:noFill/>
                        <a:ln w="38100">
                          <a:noFill/>
                          <a:miter/>
                        </a:ln>
                      </p:spPr>
                    </p:pic>
                  </p:oleObj>
                </mc:Fallback>
              </mc:AlternateContent>
            </a:graphicData>
          </a:graphic>
        </p:graphicFrame>
        <p:sp>
          <p:nvSpPr>
            <p:cNvPr id="46116" name="直接连接符 46115"/>
            <p:cNvSpPr/>
            <p:nvPr/>
          </p:nvSpPr>
          <p:spPr>
            <a:xfrm flipH="1">
              <a:off x="1248" y="450"/>
              <a:ext cx="384" cy="0"/>
            </a:xfrm>
            <a:prstGeom prst="line">
              <a:avLst/>
            </a:prstGeom>
            <a:ln w="19050" cap="flat" cmpd="sng">
              <a:solidFill>
                <a:schemeClr val="tx1"/>
              </a:solidFill>
              <a:prstDash val="solid"/>
              <a:headEnd type="none" w="med" len="med"/>
              <a:tailEnd type="none" w="med" len="med"/>
            </a:ln>
          </p:spPr>
        </p:sp>
        <p:sp>
          <p:nvSpPr>
            <p:cNvPr id="46117" name="直接连接符 46116"/>
            <p:cNvSpPr/>
            <p:nvPr/>
          </p:nvSpPr>
          <p:spPr>
            <a:xfrm flipH="1">
              <a:off x="1248" y="1458"/>
              <a:ext cx="384" cy="0"/>
            </a:xfrm>
            <a:prstGeom prst="line">
              <a:avLst/>
            </a:prstGeom>
            <a:ln w="19050" cap="flat" cmpd="sng">
              <a:solidFill>
                <a:schemeClr val="tx1"/>
              </a:solidFill>
              <a:prstDash val="solid"/>
              <a:headEnd type="none" w="med" len="med"/>
              <a:tailEnd type="none" w="med" len="med"/>
            </a:ln>
          </p:spPr>
        </p:sp>
        <p:sp>
          <p:nvSpPr>
            <p:cNvPr id="46154" name="椭圆 46153"/>
            <p:cNvSpPr/>
            <p:nvPr/>
          </p:nvSpPr>
          <p:spPr>
            <a:xfrm>
              <a:off x="1180" y="1420"/>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6155" name="椭圆 46154"/>
            <p:cNvSpPr/>
            <p:nvPr/>
          </p:nvSpPr>
          <p:spPr>
            <a:xfrm>
              <a:off x="1200" y="412"/>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6156" name="直接连接符 46155"/>
            <p:cNvSpPr/>
            <p:nvPr/>
          </p:nvSpPr>
          <p:spPr>
            <a:xfrm>
              <a:off x="1728" y="432"/>
              <a:ext cx="0" cy="288"/>
            </a:xfrm>
            <a:prstGeom prst="line">
              <a:avLst/>
            </a:prstGeom>
            <a:ln w="9525" cap="flat" cmpd="sng">
              <a:solidFill>
                <a:srgbClr val="FF0000"/>
              </a:solidFill>
              <a:prstDash val="solid"/>
              <a:headEnd type="none" w="med" len="med"/>
              <a:tailEnd type="stealth" w="sm" len="med"/>
            </a:ln>
          </p:spPr>
        </p:sp>
        <p:graphicFrame>
          <p:nvGraphicFramePr>
            <p:cNvPr id="46157" name="对象 46156"/>
            <p:cNvGraphicFramePr/>
            <p:nvPr/>
          </p:nvGraphicFramePr>
          <p:xfrm>
            <a:off x="1776" y="384"/>
            <a:ext cx="129" cy="244"/>
          </p:xfrm>
          <a:graphic>
            <a:graphicData uri="http://schemas.openxmlformats.org/presentationml/2006/ole">
              <mc:AlternateContent xmlns:mc="http://schemas.openxmlformats.org/markup-compatibility/2006">
                <mc:Choice xmlns:v="urn:schemas-microsoft-com:vml" Requires="v">
                  <p:oleObj spid="_x0000_s57787" r:id="rId7" imgW="139700" imgH="266065" progId="Equation.3">
                    <p:embed/>
                  </p:oleObj>
                </mc:Choice>
                <mc:Fallback>
                  <p:oleObj r:id="rId7" imgW="139700" imgH="266065" progId="Equation.3">
                    <p:embed/>
                    <p:pic>
                      <p:nvPicPr>
                        <p:cNvPr id="0" name="图片 3541"/>
                        <p:cNvPicPr/>
                        <p:nvPr/>
                      </p:nvPicPr>
                      <p:blipFill>
                        <a:blip r:embed="rId8"/>
                        <a:stretch>
                          <a:fillRect/>
                        </a:stretch>
                      </p:blipFill>
                      <p:spPr>
                        <a:xfrm>
                          <a:off x="1776" y="384"/>
                          <a:ext cx="129" cy="244"/>
                        </a:xfrm>
                        <a:prstGeom prst="rect">
                          <a:avLst/>
                        </a:prstGeom>
                        <a:noFill/>
                        <a:ln w="38100">
                          <a:noFill/>
                          <a:miter/>
                        </a:ln>
                      </p:spPr>
                    </p:pic>
                  </p:oleObj>
                </mc:Fallback>
              </mc:AlternateContent>
            </a:graphicData>
          </a:graphic>
        </p:graphicFrame>
        <p:sp>
          <p:nvSpPr>
            <p:cNvPr id="46158" name="文本框 46157"/>
            <p:cNvSpPr txBox="1"/>
            <p:nvPr/>
          </p:nvSpPr>
          <p:spPr>
            <a:xfrm>
              <a:off x="544" y="816"/>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46159" name="文本框 46158"/>
            <p:cNvSpPr txBox="1"/>
            <p:nvPr/>
          </p:nvSpPr>
          <p:spPr>
            <a:xfrm>
              <a:off x="528" y="1296"/>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sp>
        <p:nvSpPr>
          <p:cNvPr id="46166" name="文本框 46165"/>
          <p:cNvSpPr txBox="1"/>
          <p:nvPr/>
        </p:nvSpPr>
        <p:spPr>
          <a:xfrm>
            <a:off x="349250" y="3238500"/>
            <a:ext cx="795338" cy="457200"/>
          </a:xfrm>
          <a:prstGeom prst="rect">
            <a:avLst/>
          </a:prstGeom>
          <a:noFill/>
          <a:ln w="9525">
            <a:noFill/>
          </a:ln>
        </p:spPr>
        <p:txBody>
          <a:bodyPr wrap="none">
            <a:spAutoFit/>
          </a:bodyPr>
          <a:lstStyle/>
          <a:p>
            <a:pPr eaLnBrk="1" hangingPunct="1"/>
            <a:r>
              <a:rPr lang="zh-CN" altLang="en-US" b="1" dirty="0">
                <a:solidFill>
                  <a:srgbClr val="6600FF"/>
                </a:solidFill>
                <a:latin typeface="Times New Roman" panose="02020603050405020304" pitchFamily="18" charset="0"/>
              </a:rPr>
              <a:t>例</a:t>
            </a:r>
            <a:r>
              <a:rPr lang="en-US" altLang="zh-CN" b="1">
                <a:solidFill>
                  <a:srgbClr val="6600FF"/>
                </a:solidFill>
                <a:latin typeface="Times New Roman" panose="02020603050405020304" pitchFamily="18" charset="0"/>
              </a:rPr>
              <a:t>2</a:t>
            </a:r>
            <a:r>
              <a:rPr lang="en-US" altLang="zh-CN" b="1">
                <a:latin typeface="Times New Roman" panose="02020603050405020304" pitchFamily="18" charset="0"/>
              </a:rPr>
              <a:t>. </a:t>
            </a:r>
          </a:p>
        </p:txBody>
      </p:sp>
      <p:grpSp>
        <p:nvGrpSpPr>
          <p:cNvPr id="46197" name="组合 46196"/>
          <p:cNvGrpSpPr/>
          <p:nvPr/>
        </p:nvGrpSpPr>
        <p:grpSpPr>
          <a:xfrm>
            <a:off x="1111250" y="3151188"/>
            <a:ext cx="3517900" cy="560387"/>
            <a:chOff x="700" y="1769"/>
            <a:chExt cx="2045" cy="353"/>
          </a:xfrm>
        </p:grpSpPr>
        <p:sp>
          <p:nvSpPr>
            <p:cNvPr id="46165" name="文本框 46164"/>
            <p:cNvSpPr txBox="1"/>
            <p:nvPr/>
          </p:nvSpPr>
          <p:spPr>
            <a:xfrm>
              <a:off x="700" y="1824"/>
              <a:ext cx="1846" cy="288"/>
            </a:xfrm>
            <a:prstGeom prst="rect">
              <a:avLst/>
            </a:prstGeom>
            <a:noFill/>
            <a:ln w="9525">
              <a:noFill/>
            </a:ln>
          </p:spPr>
          <p:txBody>
            <a:bodyPr>
              <a:spAutoFit/>
            </a:bodyPr>
            <a:lstStyle/>
            <a:p>
              <a:pPr eaLnBrk="1" hangingPunct="1"/>
              <a:r>
                <a:rPr lang="zh-CN" altLang="en-US" b="1" dirty="0">
                  <a:latin typeface="Times New Roman" panose="02020603050405020304" pitchFamily="18" charset="0"/>
                </a:rPr>
                <a:t>用叠加定理计算电流</a:t>
              </a:r>
              <a:endParaRPr lang="zh-CN" altLang="en-US" b="1">
                <a:latin typeface="Times New Roman" panose="02020603050405020304" pitchFamily="18" charset="0"/>
              </a:endParaRPr>
            </a:p>
          </p:txBody>
        </p:sp>
        <p:graphicFrame>
          <p:nvGraphicFramePr>
            <p:cNvPr id="46167" name="对象 46166"/>
            <p:cNvGraphicFramePr/>
            <p:nvPr/>
          </p:nvGraphicFramePr>
          <p:xfrm>
            <a:off x="2505" y="1769"/>
            <a:ext cx="240" cy="353"/>
          </p:xfrm>
          <a:graphic>
            <a:graphicData uri="http://schemas.openxmlformats.org/presentationml/2006/ole">
              <mc:AlternateContent xmlns:mc="http://schemas.openxmlformats.org/markup-compatibility/2006">
                <mc:Choice xmlns:v="urn:schemas-microsoft-com:vml" Requires="v">
                  <p:oleObj spid="_x0000_s57788" r:id="rId9" imgW="190500" imgH="279400" progId="Equation.3">
                    <p:embed/>
                  </p:oleObj>
                </mc:Choice>
                <mc:Fallback>
                  <p:oleObj r:id="rId9" imgW="190500" imgH="279400" progId="Equation.3">
                    <p:embed/>
                    <p:pic>
                      <p:nvPicPr>
                        <p:cNvPr id="0" name="图片 3537"/>
                        <p:cNvPicPr/>
                        <p:nvPr/>
                      </p:nvPicPr>
                      <p:blipFill>
                        <a:blip r:embed="rId10"/>
                        <a:stretch>
                          <a:fillRect/>
                        </a:stretch>
                      </p:blipFill>
                      <p:spPr>
                        <a:xfrm>
                          <a:off x="2505" y="1769"/>
                          <a:ext cx="240" cy="353"/>
                        </a:xfrm>
                        <a:prstGeom prst="rect">
                          <a:avLst/>
                        </a:prstGeom>
                        <a:noFill/>
                        <a:ln w="38100">
                          <a:noFill/>
                          <a:miter/>
                        </a:ln>
                      </p:spPr>
                    </p:pic>
                  </p:oleObj>
                </mc:Fallback>
              </mc:AlternateContent>
            </a:graphicData>
          </a:graphic>
        </p:graphicFrame>
      </p:grpSp>
      <p:grpSp>
        <p:nvGrpSpPr>
          <p:cNvPr id="46195" name="组合 46194"/>
          <p:cNvGrpSpPr/>
          <p:nvPr/>
        </p:nvGrpSpPr>
        <p:grpSpPr>
          <a:xfrm>
            <a:off x="76200" y="3829050"/>
            <a:ext cx="4032250" cy="2209800"/>
            <a:chOff x="288" y="2256"/>
            <a:chExt cx="2540" cy="1392"/>
          </a:xfrm>
        </p:grpSpPr>
        <p:sp>
          <p:nvSpPr>
            <p:cNvPr id="46170" name="文本框 46169"/>
            <p:cNvSpPr txBox="1"/>
            <p:nvPr/>
          </p:nvSpPr>
          <p:spPr>
            <a:xfrm>
              <a:off x="1887" y="2256"/>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2</a:t>
              </a:r>
              <a:endParaRPr lang="en-US" altLang="zh-CN" b="1" i="1">
                <a:latin typeface="Times New Roman" panose="02020603050405020304" pitchFamily="18" charset="0"/>
              </a:endParaRPr>
            </a:p>
          </p:txBody>
        </p:sp>
        <p:sp>
          <p:nvSpPr>
            <p:cNvPr id="46171" name="直接连接符 46170"/>
            <p:cNvSpPr/>
            <p:nvPr/>
          </p:nvSpPr>
          <p:spPr>
            <a:xfrm>
              <a:off x="752" y="2640"/>
              <a:ext cx="1680" cy="0"/>
            </a:xfrm>
            <a:prstGeom prst="line">
              <a:avLst/>
            </a:prstGeom>
            <a:ln w="19050" cap="flat" cmpd="sng">
              <a:solidFill>
                <a:schemeClr val="tx1"/>
              </a:solidFill>
              <a:prstDash val="solid"/>
              <a:headEnd type="none" w="med" len="med"/>
              <a:tailEnd type="none" w="med" len="med"/>
            </a:ln>
          </p:spPr>
        </p:sp>
        <p:sp>
          <p:nvSpPr>
            <p:cNvPr id="46172" name="直接连接符 46171"/>
            <p:cNvSpPr/>
            <p:nvPr/>
          </p:nvSpPr>
          <p:spPr>
            <a:xfrm>
              <a:off x="752" y="2640"/>
              <a:ext cx="0" cy="1008"/>
            </a:xfrm>
            <a:prstGeom prst="line">
              <a:avLst/>
            </a:prstGeom>
            <a:ln w="19050" cap="flat" cmpd="sng">
              <a:solidFill>
                <a:schemeClr val="tx1"/>
              </a:solidFill>
              <a:prstDash val="solid"/>
              <a:headEnd type="none" w="med" len="med"/>
              <a:tailEnd type="none" w="med" len="med"/>
            </a:ln>
          </p:spPr>
        </p:sp>
        <p:sp>
          <p:nvSpPr>
            <p:cNvPr id="46174" name="直接连接符 46173"/>
            <p:cNvSpPr/>
            <p:nvPr/>
          </p:nvSpPr>
          <p:spPr>
            <a:xfrm>
              <a:off x="1561" y="2638"/>
              <a:ext cx="0" cy="1008"/>
            </a:xfrm>
            <a:prstGeom prst="line">
              <a:avLst/>
            </a:prstGeom>
            <a:ln w="19050" cap="flat" cmpd="sng">
              <a:solidFill>
                <a:schemeClr val="tx1"/>
              </a:solidFill>
              <a:prstDash val="solid"/>
              <a:headEnd type="oval" w="med" len="med"/>
              <a:tailEnd type="oval" w="med" len="med"/>
            </a:ln>
          </p:spPr>
        </p:sp>
        <p:sp>
          <p:nvSpPr>
            <p:cNvPr id="46175" name="直接连接符 46174"/>
            <p:cNvSpPr/>
            <p:nvPr/>
          </p:nvSpPr>
          <p:spPr>
            <a:xfrm>
              <a:off x="2424" y="2640"/>
              <a:ext cx="0" cy="1008"/>
            </a:xfrm>
            <a:prstGeom prst="line">
              <a:avLst/>
            </a:prstGeom>
            <a:ln w="19050" cap="flat" cmpd="sng">
              <a:solidFill>
                <a:schemeClr val="tx1"/>
              </a:solidFill>
              <a:prstDash val="solid"/>
              <a:headEnd type="none" w="med" len="med"/>
              <a:tailEnd type="none" w="med" len="med"/>
            </a:ln>
          </p:spPr>
        </p:sp>
        <p:sp>
          <p:nvSpPr>
            <p:cNvPr id="46176" name="直接连接符 46175"/>
            <p:cNvSpPr/>
            <p:nvPr/>
          </p:nvSpPr>
          <p:spPr>
            <a:xfrm>
              <a:off x="752" y="3648"/>
              <a:ext cx="1680" cy="0"/>
            </a:xfrm>
            <a:prstGeom prst="line">
              <a:avLst/>
            </a:prstGeom>
            <a:ln w="19050" cap="flat" cmpd="sng">
              <a:solidFill>
                <a:schemeClr val="tx1"/>
              </a:solidFill>
              <a:prstDash val="solid"/>
              <a:headEnd type="none" w="med" len="med"/>
              <a:tailEnd type="none" w="med" len="med"/>
            </a:ln>
          </p:spPr>
        </p:sp>
        <p:sp>
          <p:nvSpPr>
            <p:cNvPr id="46177" name="矩形 46176"/>
            <p:cNvSpPr/>
            <p:nvPr/>
          </p:nvSpPr>
          <p:spPr>
            <a:xfrm>
              <a:off x="1503" y="300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6179" name="椭圆 46178"/>
            <p:cNvSpPr/>
            <p:nvPr/>
          </p:nvSpPr>
          <p:spPr>
            <a:xfrm>
              <a:off x="608" y="3024"/>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46180" name="直接连接符 46179"/>
            <p:cNvSpPr/>
            <p:nvPr/>
          </p:nvSpPr>
          <p:spPr>
            <a:xfrm>
              <a:off x="608" y="3168"/>
              <a:ext cx="288" cy="0"/>
            </a:xfrm>
            <a:prstGeom prst="line">
              <a:avLst/>
            </a:prstGeom>
            <a:ln w="19050" cap="flat" cmpd="sng">
              <a:solidFill>
                <a:schemeClr val="tx1"/>
              </a:solidFill>
              <a:prstDash val="solid"/>
              <a:headEnd type="none" w="med" len="med"/>
              <a:tailEnd type="none" w="med" len="med"/>
            </a:ln>
          </p:spPr>
        </p:sp>
        <p:sp>
          <p:nvSpPr>
            <p:cNvPr id="46181" name="直接连接符 46180"/>
            <p:cNvSpPr/>
            <p:nvPr/>
          </p:nvSpPr>
          <p:spPr>
            <a:xfrm flipV="1">
              <a:off x="543" y="2976"/>
              <a:ext cx="0" cy="384"/>
            </a:xfrm>
            <a:prstGeom prst="line">
              <a:avLst/>
            </a:prstGeom>
            <a:ln w="9525" cap="flat" cmpd="sng">
              <a:solidFill>
                <a:schemeClr val="tx1"/>
              </a:solidFill>
              <a:prstDash val="solid"/>
              <a:headEnd type="none" w="med" len="med"/>
              <a:tailEnd type="stealth" w="sm" len="med"/>
            </a:ln>
          </p:spPr>
        </p:sp>
        <p:sp>
          <p:nvSpPr>
            <p:cNvPr id="46182" name="矩形 46181"/>
            <p:cNvSpPr/>
            <p:nvPr/>
          </p:nvSpPr>
          <p:spPr>
            <a:xfrm rot="5400000">
              <a:off x="1071" y="248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6183" name="矩形 46182"/>
            <p:cNvSpPr/>
            <p:nvPr/>
          </p:nvSpPr>
          <p:spPr>
            <a:xfrm rot="-5400000">
              <a:off x="1971" y="248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graphicFrame>
          <p:nvGraphicFramePr>
            <p:cNvPr id="46184" name="对象 46183"/>
            <p:cNvGraphicFramePr/>
            <p:nvPr/>
          </p:nvGraphicFramePr>
          <p:xfrm>
            <a:off x="288" y="2976"/>
            <a:ext cx="255" cy="347"/>
          </p:xfrm>
          <a:graphic>
            <a:graphicData uri="http://schemas.openxmlformats.org/presentationml/2006/ole">
              <mc:AlternateContent xmlns:mc="http://schemas.openxmlformats.org/markup-compatibility/2006">
                <mc:Choice xmlns:v="urn:schemas-microsoft-com:vml" Requires="v">
                  <p:oleObj spid="_x0000_s57789" r:id="rId11" imgW="177800" imgH="240665" progId="Equation.3">
                    <p:embed/>
                  </p:oleObj>
                </mc:Choice>
                <mc:Fallback>
                  <p:oleObj r:id="rId11" imgW="177800" imgH="240665" progId="Equation.3">
                    <p:embed/>
                    <p:pic>
                      <p:nvPicPr>
                        <p:cNvPr id="0" name="图片 3538"/>
                        <p:cNvPicPr/>
                        <p:nvPr/>
                      </p:nvPicPr>
                      <p:blipFill>
                        <a:blip r:embed="rId12"/>
                        <a:stretch>
                          <a:fillRect/>
                        </a:stretch>
                      </p:blipFill>
                      <p:spPr>
                        <a:xfrm>
                          <a:off x="288" y="2976"/>
                          <a:ext cx="255" cy="347"/>
                        </a:xfrm>
                        <a:prstGeom prst="rect">
                          <a:avLst/>
                        </a:prstGeom>
                        <a:noFill/>
                        <a:ln w="38100">
                          <a:noFill/>
                          <a:miter/>
                        </a:ln>
                      </p:spPr>
                    </p:pic>
                  </p:oleObj>
                </mc:Fallback>
              </mc:AlternateContent>
            </a:graphicData>
          </a:graphic>
        </p:graphicFrame>
        <p:sp>
          <p:nvSpPr>
            <p:cNvPr id="46185" name="文本框 46184"/>
            <p:cNvSpPr txBox="1"/>
            <p:nvPr/>
          </p:nvSpPr>
          <p:spPr>
            <a:xfrm>
              <a:off x="1023" y="2256"/>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1</a:t>
              </a:r>
              <a:endParaRPr lang="en-US" altLang="zh-CN" b="1" i="1">
                <a:latin typeface="Times New Roman" panose="02020603050405020304" pitchFamily="18" charset="0"/>
              </a:endParaRPr>
            </a:p>
          </p:txBody>
        </p:sp>
        <p:sp>
          <p:nvSpPr>
            <p:cNvPr id="46187" name="文本框 46186"/>
            <p:cNvSpPr txBox="1"/>
            <p:nvPr/>
          </p:nvSpPr>
          <p:spPr>
            <a:xfrm>
              <a:off x="1618" y="3032"/>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3</a:t>
              </a:r>
              <a:endParaRPr lang="en-US" altLang="zh-CN" b="1" i="1">
                <a:latin typeface="Times New Roman" panose="02020603050405020304" pitchFamily="18" charset="0"/>
              </a:endParaRPr>
            </a:p>
          </p:txBody>
        </p:sp>
        <p:sp>
          <p:nvSpPr>
            <p:cNvPr id="46188" name="直接连接符 46187"/>
            <p:cNvSpPr/>
            <p:nvPr/>
          </p:nvSpPr>
          <p:spPr>
            <a:xfrm>
              <a:off x="2511" y="2592"/>
              <a:ext cx="0" cy="288"/>
            </a:xfrm>
            <a:prstGeom prst="line">
              <a:avLst/>
            </a:prstGeom>
            <a:ln w="9525" cap="flat" cmpd="sng">
              <a:solidFill>
                <a:schemeClr val="tx1"/>
              </a:solidFill>
              <a:prstDash val="solid"/>
              <a:headEnd type="none" w="med" len="med"/>
              <a:tailEnd type="stealth" w="sm" len="med"/>
            </a:ln>
          </p:spPr>
        </p:sp>
        <p:graphicFrame>
          <p:nvGraphicFramePr>
            <p:cNvPr id="46189" name="对象 46188"/>
            <p:cNvGraphicFramePr/>
            <p:nvPr/>
          </p:nvGraphicFramePr>
          <p:xfrm>
            <a:off x="2523" y="2565"/>
            <a:ext cx="249" cy="323"/>
          </p:xfrm>
          <a:graphic>
            <a:graphicData uri="http://schemas.openxmlformats.org/presentationml/2006/ole">
              <mc:AlternateContent xmlns:mc="http://schemas.openxmlformats.org/markup-compatibility/2006">
                <mc:Choice xmlns:v="urn:schemas-microsoft-com:vml" Requires="v">
                  <p:oleObj spid="_x0000_s57790" r:id="rId13" imgW="177800" imgH="227965" progId="Equation.3">
                    <p:embed/>
                  </p:oleObj>
                </mc:Choice>
                <mc:Fallback>
                  <p:oleObj r:id="rId13" imgW="177800" imgH="227965" progId="Equation.3">
                    <p:embed/>
                    <p:pic>
                      <p:nvPicPr>
                        <p:cNvPr id="0" name="图片 3539"/>
                        <p:cNvPicPr/>
                        <p:nvPr/>
                      </p:nvPicPr>
                      <p:blipFill>
                        <a:blip r:embed="rId14"/>
                        <a:stretch>
                          <a:fillRect/>
                        </a:stretch>
                      </p:blipFill>
                      <p:spPr>
                        <a:xfrm>
                          <a:off x="2523" y="2565"/>
                          <a:ext cx="249" cy="323"/>
                        </a:xfrm>
                        <a:prstGeom prst="rect">
                          <a:avLst/>
                        </a:prstGeom>
                        <a:noFill/>
                        <a:ln w="38100">
                          <a:noFill/>
                          <a:miter/>
                        </a:ln>
                      </p:spPr>
                    </p:pic>
                  </p:oleObj>
                </mc:Fallback>
              </mc:AlternateContent>
            </a:graphicData>
          </a:graphic>
        </p:graphicFrame>
        <p:sp>
          <p:nvSpPr>
            <p:cNvPr id="46190" name="椭圆 46189"/>
            <p:cNvSpPr/>
            <p:nvPr/>
          </p:nvSpPr>
          <p:spPr>
            <a:xfrm>
              <a:off x="2287" y="3024"/>
              <a:ext cx="272" cy="272"/>
            </a:xfrm>
            <a:prstGeom prst="ellipse">
              <a:avLst/>
            </a:prstGeom>
            <a:solidFill>
              <a:schemeClr val="accent1"/>
            </a:solidFill>
            <a:ln w="28575" cap="flat" cmpd="sng">
              <a:solidFill>
                <a:srgbClr val="000000"/>
              </a:solidFill>
              <a:prstDash val="solid"/>
              <a:headEnd type="none" w="med" len="med"/>
              <a:tailEnd type="none" w="med" len="med"/>
            </a:ln>
          </p:spPr>
          <p:txBody>
            <a:bodyPr/>
            <a:lstStyle/>
            <a:p>
              <a:endParaRPr lang="zh-CN" altLang="en-US"/>
            </a:p>
          </p:txBody>
        </p:sp>
        <p:sp>
          <p:nvSpPr>
            <p:cNvPr id="46191" name="直接连接符 46190"/>
            <p:cNvSpPr/>
            <p:nvPr/>
          </p:nvSpPr>
          <p:spPr>
            <a:xfrm>
              <a:off x="2423" y="3024"/>
              <a:ext cx="0" cy="288"/>
            </a:xfrm>
            <a:prstGeom prst="line">
              <a:avLst/>
            </a:prstGeom>
            <a:ln w="19050" cap="flat" cmpd="sng">
              <a:solidFill>
                <a:srgbClr val="000000"/>
              </a:solidFill>
              <a:prstDash val="solid"/>
              <a:headEnd type="none" w="med" len="med"/>
              <a:tailEnd type="none" w="med" len="med"/>
            </a:ln>
          </p:spPr>
        </p:sp>
        <p:graphicFrame>
          <p:nvGraphicFramePr>
            <p:cNvPr id="46192" name="对象 46191"/>
            <p:cNvGraphicFramePr/>
            <p:nvPr/>
          </p:nvGraphicFramePr>
          <p:xfrm>
            <a:off x="2569" y="2976"/>
            <a:ext cx="259" cy="316"/>
          </p:xfrm>
          <a:graphic>
            <a:graphicData uri="http://schemas.openxmlformats.org/presentationml/2006/ole">
              <mc:AlternateContent xmlns:mc="http://schemas.openxmlformats.org/markup-compatibility/2006">
                <mc:Choice xmlns:v="urn:schemas-microsoft-com:vml" Requires="v">
                  <p:oleObj spid="_x0000_s57791" r:id="rId15" imgW="228600" imgH="279400" progId="Equation.3">
                    <p:embed/>
                  </p:oleObj>
                </mc:Choice>
                <mc:Fallback>
                  <p:oleObj r:id="rId15" imgW="228600" imgH="279400" progId="Equation.3">
                    <p:embed/>
                    <p:pic>
                      <p:nvPicPr>
                        <p:cNvPr id="0" name="图片 3540"/>
                        <p:cNvPicPr/>
                        <p:nvPr/>
                      </p:nvPicPr>
                      <p:blipFill>
                        <a:blip r:embed="rId16"/>
                        <a:stretch>
                          <a:fillRect/>
                        </a:stretch>
                      </p:blipFill>
                      <p:spPr>
                        <a:xfrm>
                          <a:off x="2569" y="2976"/>
                          <a:ext cx="259" cy="316"/>
                        </a:xfrm>
                        <a:prstGeom prst="rect">
                          <a:avLst/>
                        </a:prstGeom>
                        <a:noFill/>
                        <a:ln w="38100">
                          <a:noFill/>
                          <a:miter/>
                        </a:ln>
                      </p:spPr>
                    </p:pic>
                  </p:oleObj>
                </mc:Fallback>
              </mc:AlternateContent>
            </a:graphicData>
          </a:graphic>
        </p:graphicFrame>
        <p:sp>
          <p:nvSpPr>
            <p:cNvPr id="46193" name="文本框 46192"/>
            <p:cNvSpPr txBox="1"/>
            <p:nvPr/>
          </p:nvSpPr>
          <p:spPr>
            <a:xfrm>
              <a:off x="2239" y="2784"/>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46194" name="文本框 46193"/>
            <p:cNvSpPr txBox="1"/>
            <p:nvPr/>
          </p:nvSpPr>
          <p:spPr>
            <a:xfrm>
              <a:off x="2251" y="3216"/>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graphicFrame>
        <p:nvGraphicFramePr>
          <p:cNvPr id="46196" name="对象 46195"/>
          <p:cNvGraphicFramePr/>
          <p:nvPr/>
        </p:nvGraphicFramePr>
        <p:xfrm>
          <a:off x="3822700" y="3652838"/>
          <a:ext cx="5207000" cy="1590675"/>
        </p:xfrm>
        <a:graphic>
          <a:graphicData uri="http://schemas.openxmlformats.org/presentationml/2006/ole">
            <mc:AlternateContent xmlns:mc="http://schemas.openxmlformats.org/markup-compatibility/2006">
              <mc:Choice xmlns:v="urn:schemas-microsoft-com:vml" Requires="v">
                <p:oleObj spid="_x0000_s57792" r:id="rId17" imgW="3657600" imgH="1117600" progId="Equation.DSMT4">
                  <p:embed/>
                </p:oleObj>
              </mc:Choice>
              <mc:Fallback>
                <p:oleObj r:id="rId17" imgW="3657600" imgH="1117600" progId="Equation.DSMT4">
                  <p:embed/>
                  <p:pic>
                    <p:nvPicPr>
                      <p:cNvPr id="0" name="图片 3546"/>
                      <p:cNvPicPr/>
                      <p:nvPr/>
                    </p:nvPicPr>
                    <p:blipFill>
                      <a:blip r:embed="rId18"/>
                      <a:stretch>
                        <a:fillRect/>
                      </a:stretch>
                    </p:blipFill>
                    <p:spPr>
                      <a:xfrm>
                        <a:off x="3822700" y="3652838"/>
                        <a:ext cx="5207000" cy="15906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p:cTn id="7" dur="1000" fill="hold"/>
                                        <p:tgtEl>
                                          <p:spTgt spid="46082"/>
                                        </p:tgtEl>
                                        <p:attrNameLst>
                                          <p:attrName>ppt_w</p:attrName>
                                        </p:attrNameLst>
                                      </p:cBhvr>
                                      <p:tavLst>
                                        <p:tav tm="0">
                                          <p:val>
                                            <p:fltVal val="0"/>
                                          </p:val>
                                        </p:tav>
                                        <p:tav tm="100000">
                                          <p:val>
                                            <p:strVal val="#ppt_w"/>
                                          </p:val>
                                        </p:tav>
                                      </p:tavLst>
                                    </p:anim>
                                    <p:anim calcmode="lin" valueType="num">
                                      <p:cBhvr>
                                        <p:cTn id="8" dur="1000" fill="hold"/>
                                        <p:tgtEl>
                                          <p:spTgt spid="46082"/>
                                        </p:tgtEl>
                                        <p:attrNameLst>
                                          <p:attrName>ppt_h</p:attrName>
                                        </p:attrNameLst>
                                      </p:cBhvr>
                                      <p:tavLst>
                                        <p:tav tm="0">
                                          <p:val>
                                            <p:fltVal val="0"/>
                                          </p:val>
                                        </p:tav>
                                        <p:tav tm="100000">
                                          <p:val>
                                            <p:strVal val="#ppt_h"/>
                                          </p:val>
                                        </p:tav>
                                      </p:tavLst>
                                    </p:anim>
                                    <p:anim calcmode="lin" valueType="num">
                                      <p:cBhvr>
                                        <p:cTn id="9" dur="1000" fill="hold"/>
                                        <p:tgtEl>
                                          <p:spTgt spid="4608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608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6" presetClass="entr" presetSubtype="42" fill="hold" nodeType="afterEffect">
                                  <p:stCondLst>
                                    <p:cond delay="0"/>
                                  </p:stCondLst>
                                  <p:childTnLst>
                                    <p:set>
                                      <p:cBhvr>
                                        <p:cTn id="13" dur="1" fill="hold">
                                          <p:stCondLst>
                                            <p:cond delay="0"/>
                                          </p:stCondLst>
                                        </p:cTn>
                                        <p:tgtEl>
                                          <p:spTgt spid="46160"/>
                                        </p:tgtEl>
                                        <p:attrNameLst>
                                          <p:attrName>style.visibility</p:attrName>
                                        </p:attrNameLst>
                                      </p:cBhvr>
                                      <p:to>
                                        <p:strVal val="visible"/>
                                      </p:to>
                                    </p:set>
                                    <p:animEffect transition="in" filter="barn(outHorizontal)">
                                      <p:cBhvr>
                                        <p:cTn id="14" dur="500"/>
                                        <p:tgtEl>
                                          <p:spTgt spid="4616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6119"/>
                                        </p:tgtEl>
                                        <p:attrNameLst>
                                          <p:attrName>style.visibility</p:attrName>
                                        </p:attrNameLst>
                                      </p:cBhvr>
                                      <p:to>
                                        <p:strVal val="visible"/>
                                      </p:to>
                                    </p:set>
                                    <p:animEffect transition="in" filter="randombar(horizontal)">
                                      <p:cBhvr>
                                        <p:cTn id="19" dur="500"/>
                                        <p:tgtEl>
                                          <p:spTgt spid="46119"/>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46166"/>
                                        </p:tgtEl>
                                        <p:attrNameLst>
                                          <p:attrName>style.visibility</p:attrName>
                                        </p:attrNameLst>
                                      </p:cBhvr>
                                      <p:to>
                                        <p:strVal val="visible"/>
                                      </p:to>
                                    </p:set>
                                    <p:anim calcmode="lin" valueType="num">
                                      <p:cBhvr>
                                        <p:cTn id="24" dur="1000" fill="hold"/>
                                        <p:tgtEl>
                                          <p:spTgt spid="46166"/>
                                        </p:tgtEl>
                                        <p:attrNameLst>
                                          <p:attrName>ppt_w</p:attrName>
                                        </p:attrNameLst>
                                      </p:cBhvr>
                                      <p:tavLst>
                                        <p:tav tm="0">
                                          <p:val>
                                            <p:fltVal val="0"/>
                                          </p:val>
                                        </p:tav>
                                        <p:tav tm="100000">
                                          <p:val>
                                            <p:strVal val="#ppt_w"/>
                                          </p:val>
                                        </p:tav>
                                      </p:tavLst>
                                    </p:anim>
                                    <p:anim calcmode="lin" valueType="num">
                                      <p:cBhvr>
                                        <p:cTn id="25" dur="1000" fill="hold"/>
                                        <p:tgtEl>
                                          <p:spTgt spid="46166"/>
                                        </p:tgtEl>
                                        <p:attrNameLst>
                                          <p:attrName>ppt_h</p:attrName>
                                        </p:attrNameLst>
                                      </p:cBhvr>
                                      <p:tavLst>
                                        <p:tav tm="0">
                                          <p:val>
                                            <p:fltVal val="0"/>
                                          </p:val>
                                        </p:tav>
                                        <p:tav tm="100000">
                                          <p:val>
                                            <p:strVal val="#ppt_h"/>
                                          </p:val>
                                        </p:tav>
                                      </p:tavLst>
                                    </p:anim>
                                    <p:anim calcmode="lin" valueType="num">
                                      <p:cBhvr>
                                        <p:cTn id="26" dur="1000" fill="hold"/>
                                        <p:tgtEl>
                                          <p:spTgt spid="46166"/>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46166"/>
                                        </p:tgtEl>
                                        <p:attrNameLst>
                                          <p:attrName>ppt_y</p:attrName>
                                        </p:attrNameLst>
                                      </p:cBhvr>
                                      <p:tavLst>
                                        <p:tav tm="0" fmla="#ppt_y+(sin(-2*pi*(1-$))*-#ppt_x+cos(-2*pi*(1-$))*(1-#ppt_y))*(1-$)">
                                          <p:val>
                                            <p:fltVal val="0"/>
                                          </p:val>
                                        </p:tav>
                                        <p:tav tm="100000">
                                          <p:val>
                                            <p:fltVal val="1"/>
                                          </p:val>
                                        </p:tav>
                                      </p:tavLst>
                                    </p:anim>
                                  </p:childTnLst>
                                </p:cTn>
                              </p:par>
                            </p:childTnLst>
                          </p:cTn>
                        </p:par>
                        <p:par>
                          <p:cTn id="28" fill="hold">
                            <p:stCondLst>
                              <p:cond delay="1000"/>
                            </p:stCondLst>
                            <p:childTnLst>
                              <p:par>
                                <p:cTn id="29" presetID="2" presetClass="entr" presetSubtype="2" fill="hold" nodeType="afterEffect">
                                  <p:stCondLst>
                                    <p:cond delay="0"/>
                                  </p:stCondLst>
                                  <p:childTnLst>
                                    <p:set>
                                      <p:cBhvr>
                                        <p:cTn id="30" dur="1" fill="hold">
                                          <p:stCondLst>
                                            <p:cond delay="0"/>
                                          </p:stCondLst>
                                        </p:cTn>
                                        <p:tgtEl>
                                          <p:spTgt spid="46197"/>
                                        </p:tgtEl>
                                        <p:attrNameLst>
                                          <p:attrName>style.visibility</p:attrName>
                                        </p:attrNameLst>
                                      </p:cBhvr>
                                      <p:to>
                                        <p:strVal val="visible"/>
                                      </p:to>
                                    </p:set>
                                    <p:anim calcmode="lin" valueType="num">
                                      <p:cBhvr additive="base">
                                        <p:cTn id="31" dur="500" fill="hold"/>
                                        <p:tgtEl>
                                          <p:spTgt spid="46197"/>
                                        </p:tgtEl>
                                        <p:attrNameLst>
                                          <p:attrName>ppt_x</p:attrName>
                                        </p:attrNameLst>
                                      </p:cBhvr>
                                      <p:tavLst>
                                        <p:tav tm="0">
                                          <p:val>
                                            <p:strVal val="1+#ppt_w/2"/>
                                          </p:val>
                                        </p:tav>
                                        <p:tav tm="100000">
                                          <p:val>
                                            <p:strVal val="#ppt_x"/>
                                          </p:val>
                                        </p:tav>
                                      </p:tavLst>
                                    </p:anim>
                                    <p:anim calcmode="lin" valueType="num">
                                      <p:cBhvr additive="base">
                                        <p:cTn id="32" dur="500" fill="hold"/>
                                        <p:tgtEl>
                                          <p:spTgt spid="46197"/>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16" presetClass="entr" presetSubtype="37" fill="hold" nodeType="afterEffect">
                                  <p:stCondLst>
                                    <p:cond delay="0"/>
                                  </p:stCondLst>
                                  <p:childTnLst>
                                    <p:set>
                                      <p:cBhvr>
                                        <p:cTn id="35" dur="1" fill="hold">
                                          <p:stCondLst>
                                            <p:cond delay="0"/>
                                          </p:stCondLst>
                                        </p:cTn>
                                        <p:tgtEl>
                                          <p:spTgt spid="46195"/>
                                        </p:tgtEl>
                                        <p:attrNameLst>
                                          <p:attrName>style.visibility</p:attrName>
                                        </p:attrNameLst>
                                      </p:cBhvr>
                                      <p:to>
                                        <p:strVal val="visible"/>
                                      </p:to>
                                    </p:set>
                                    <p:animEffect transition="in" filter="barn(outVertical)">
                                      <p:cBhvr>
                                        <p:cTn id="36" dur="500"/>
                                        <p:tgtEl>
                                          <p:spTgt spid="4619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6196"/>
                                        </p:tgtEl>
                                        <p:attrNameLst>
                                          <p:attrName>style.visibility</p:attrName>
                                        </p:attrNameLst>
                                      </p:cBhvr>
                                      <p:to>
                                        <p:strVal val="visible"/>
                                      </p:to>
                                    </p:set>
                                    <p:anim calcmode="lin" valueType="num">
                                      <p:cBhvr additive="base">
                                        <p:cTn id="41" dur="500" fill="hold"/>
                                        <p:tgtEl>
                                          <p:spTgt spid="46196"/>
                                        </p:tgtEl>
                                        <p:attrNameLst>
                                          <p:attrName>ppt_x</p:attrName>
                                        </p:attrNameLst>
                                      </p:cBhvr>
                                      <p:tavLst>
                                        <p:tav tm="0">
                                          <p:val>
                                            <p:strVal val="1+#ppt_w/2"/>
                                          </p:val>
                                        </p:tav>
                                        <p:tav tm="100000">
                                          <p:val>
                                            <p:strVal val="#ppt_x"/>
                                          </p:val>
                                        </p:tav>
                                      </p:tavLst>
                                    </p:anim>
                                    <p:anim calcmode="lin" valueType="num">
                                      <p:cBhvr additive="base">
                                        <p:cTn id="42" dur="500" fill="hold"/>
                                        <p:tgtEl>
                                          <p:spTgt spid="46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16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文本框 99329"/>
          <p:cNvSpPr txBox="1"/>
          <p:nvPr/>
        </p:nvSpPr>
        <p:spPr>
          <a:xfrm>
            <a:off x="304800" y="342900"/>
            <a:ext cx="793750" cy="457200"/>
          </a:xfrm>
          <a:prstGeom prst="rect">
            <a:avLst/>
          </a:prstGeom>
          <a:noFill/>
          <a:ln w="9525">
            <a:noFill/>
          </a:ln>
        </p:spPr>
        <p:txBody>
          <a:bodyPr wrap="none">
            <a:spAutoFit/>
          </a:bodyPr>
          <a:lstStyle/>
          <a:p>
            <a:pPr eaLnBrk="1" hangingPunct="1"/>
            <a:r>
              <a:rPr lang="zh-CN" altLang="en-US" b="1" dirty="0">
                <a:solidFill>
                  <a:srgbClr val="FF0000"/>
                </a:solidFill>
                <a:latin typeface="Times New Roman" panose="02020603050405020304" pitchFamily="18" charset="0"/>
              </a:rPr>
              <a:t>解</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aphicFrame>
        <p:nvGraphicFramePr>
          <p:cNvPr id="99331" name="对象 99330"/>
          <p:cNvGraphicFramePr/>
          <p:nvPr/>
        </p:nvGraphicFramePr>
        <p:xfrm>
          <a:off x="990600" y="152400"/>
          <a:ext cx="3616325" cy="606425"/>
        </p:xfrm>
        <a:graphic>
          <a:graphicData uri="http://schemas.openxmlformats.org/presentationml/2006/ole">
            <mc:AlternateContent xmlns:mc="http://schemas.openxmlformats.org/markup-compatibility/2006">
              <mc:Choice xmlns:v="urn:schemas-microsoft-com:vml" Requires="v">
                <p:oleObj spid="_x0000_s58864" r:id="rId3" imgW="1802130" imgH="304800" progId="Equation.3">
                  <p:embed/>
                </p:oleObj>
              </mc:Choice>
              <mc:Fallback>
                <p:oleObj r:id="rId3" imgW="1802130" imgH="304800" progId="Equation.3">
                  <p:embed/>
                  <p:pic>
                    <p:nvPicPr>
                      <p:cNvPr id="0" name="图片 3544"/>
                      <p:cNvPicPr/>
                      <p:nvPr/>
                    </p:nvPicPr>
                    <p:blipFill>
                      <a:blip r:embed="rId4"/>
                      <a:stretch>
                        <a:fillRect/>
                      </a:stretch>
                    </p:blipFill>
                    <p:spPr>
                      <a:xfrm>
                        <a:off x="990600" y="152400"/>
                        <a:ext cx="3616325" cy="606425"/>
                      </a:xfrm>
                      <a:prstGeom prst="rect">
                        <a:avLst/>
                      </a:prstGeom>
                      <a:noFill/>
                      <a:ln w="38100">
                        <a:noFill/>
                        <a:miter/>
                      </a:ln>
                    </p:spPr>
                  </p:pic>
                </p:oleObj>
              </mc:Fallback>
            </mc:AlternateContent>
          </a:graphicData>
        </a:graphic>
      </p:graphicFrame>
      <p:grpSp>
        <p:nvGrpSpPr>
          <p:cNvPr id="99355" name="组合 99354"/>
          <p:cNvGrpSpPr/>
          <p:nvPr/>
        </p:nvGrpSpPr>
        <p:grpSpPr>
          <a:xfrm>
            <a:off x="304800" y="762000"/>
            <a:ext cx="3943350" cy="2209800"/>
            <a:chOff x="336" y="576"/>
            <a:chExt cx="2484" cy="1392"/>
          </a:xfrm>
        </p:grpSpPr>
        <p:sp>
          <p:nvSpPr>
            <p:cNvPr id="99333" name="文本框 99332"/>
            <p:cNvSpPr txBox="1"/>
            <p:nvPr/>
          </p:nvSpPr>
          <p:spPr>
            <a:xfrm>
              <a:off x="1935" y="576"/>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2</a:t>
              </a:r>
              <a:endParaRPr lang="en-US" altLang="zh-CN" b="1" i="1">
                <a:latin typeface="Times New Roman" panose="02020603050405020304" pitchFamily="18" charset="0"/>
              </a:endParaRPr>
            </a:p>
          </p:txBody>
        </p:sp>
        <p:sp>
          <p:nvSpPr>
            <p:cNvPr id="99334" name="直接连接符 99333"/>
            <p:cNvSpPr/>
            <p:nvPr/>
          </p:nvSpPr>
          <p:spPr>
            <a:xfrm>
              <a:off x="800" y="960"/>
              <a:ext cx="1680" cy="0"/>
            </a:xfrm>
            <a:prstGeom prst="line">
              <a:avLst/>
            </a:prstGeom>
            <a:ln w="19050" cap="flat" cmpd="sng">
              <a:solidFill>
                <a:schemeClr val="tx1"/>
              </a:solidFill>
              <a:prstDash val="solid"/>
              <a:headEnd type="none" w="med" len="med"/>
              <a:tailEnd type="none" w="med" len="med"/>
            </a:ln>
          </p:spPr>
        </p:sp>
        <p:sp>
          <p:nvSpPr>
            <p:cNvPr id="99335" name="直接连接符 99334"/>
            <p:cNvSpPr/>
            <p:nvPr/>
          </p:nvSpPr>
          <p:spPr>
            <a:xfrm>
              <a:off x="800" y="960"/>
              <a:ext cx="0" cy="1008"/>
            </a:xfrm>
            <a:prstGeom prst="line">
              <a:avLst/>
            </a:prstGeom>
            <a:ln w="19050" cap="flat" cmpd="sng">
              <a:solidFill>
                <a:schemeClr val="tx1"/>
              </a:solidFill>
              <a:prstDash val="solid"/>
              <a:headEnd type="none" w="med" len="med"/>
              <a:tailEnd type="none" w="med" len="med"/>
            </a:ln>
          </p:spPr>
        </p:sp>
        <p:sp>
          <p:nvSpPr>
            <p:cNvPr id="99336" name="直接连接符 99335"/>
            <p:cNvSpPr/>
            <p:nvPr/>
          </p:nvSpPr>
          <p:spPr>
            <a:xfrm>
              <a:off x="1609" y="958"/>
              <a:ext cx="0" cy="1008"/>
            </a:xfrm>
            <a:prstGeom prst="line">
              <a:avLst/>
            </a:prstGeom>
            <a:ln w="19050" cap="flat" cmpd="sng">
              <a:solidFill>
                <a:schemeClr val="tx1"/>
              </a:solidFill>
              <a:prstDash val="solid"/>
              <a:headEnd type="oval" w="med" len="med"/>
              <a:tailEnd type="oval" w="med" len="med"/>
            </a:ln>
          </p:spPr>
        </p:sp>
        <p:sp>
          <p:nvSpPr>
            <p:cNvPr id="99337" name="直接连接符 99336"/>
            <p:cNvSpPr/>
            <p:nvPr/>
          </p:nvSpPr>
          <p:spPr>
            <a:xfrm>
              <a:off x="2472" y="960"/>
              <a:ext cx="0" cy="1008"/>
            </a:xfrm>
            <a:prstGeom prst="line">
              <a:avLst/>
            </a:prstGeom>
            <a:ln w="19050" cap="flat" cmpd="sng">
              <a:solidFill>
                <a:schemeClr val="tx1"/>
              </a:solidFill>
              <a:prstDash val="solid"/>
              <a:headEnd type="none" w="med" len="med"/>
              <a:tailEnd type="none" w="med" len="med"/>
            </a:ln>
          </p:spPr>
        </p:sp>
        <p:sp>
          <p:nvSpPr>
            <p:cNvPr id="99338" name="直接连接符 99337"/>
            <p:cNvSpPr/>
            <p:nvPr/>
          </p:nvSpPr>
          <p:spPr>
            <a:xfrm>
              <a:off x="800" y="1968"/>
              <a:ext cx="1680" cy="0"/>
            </a:xfrm>
            <a:prstGeom prst="line">
              <a:avLst/>
            </a:prstGeom>
            <a:ln w="19050" cap="flat" cmpd="sng">
              <a:solidFill>
                <a:schemeClr val="tx1"/>
              </a:solidFill>
              <a:prstDash val="solid"/>
              <a:headEnd type="none" w="med" len="med"/>
              <a:tailEnd type="none" w="med" len="med"/>
            </a:ln>
          </p:spPr>
        </p:sp>
        <p:sp>
          <p:nvSpPr>
            <p:cNvPr id="99339" name="矩形 99338"/>
            <p:cNvSpPr/>
            <p:nvPr/>
          </p:nvSpPr>
          <p:spPr>
            <a:xfrm>
              <a:off x="1551" y="132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9340" name="椭圆 99339"/>
            <p:cNvSpPr/>
            <p:nvPr/>
          </p:nvSpPr>
          <p:spPr>
            <a:xfrm>
              <a:off x="656" y="1344"/>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99341" name="直接连接符 99340"/>
            <p:cNvSpPr/>
            <p:nvPr/>
          </p:nvSpPr>
          <p:spPr>
            <a:xfrm>
              <a:off x="656" y="1488"/>
              <a:ext cx="288" cy="0"/>
            </a:xfrm>
            <a:prstGeom prst="line">
              <a:avLst/>
            </a:prstGeom>
            <a:ln w="19050" cap="flat" cmpd="sng">
              <a:solidFill>
                <a:schemeClr val="tx1"/>
              </a:solidFill>
              <a:prstDash val="solid"/>
              <a:headEnd type="none" w="med" len="med"/>
              <a:tailEnd type="none" w="med" len="med"/>
            </a:ln>
          </p:spPr>
        </p:sp>
        <p:sp>
          <p:nvSpPr>
            <p:cNvPr id="99342" name="直接连接符 99341"/>
            <p:cNvSpPr/>
            <p:nvPr/>
          </p:nvSpPr>
          <p:spPr>
            <a:xfrm flipV="1">
              <a:off x="591" y="1296"/>
              <a:ext cx="0" cy="384"/>
            </a:xfrm>
            <a:prstGeom prst="line">
              <a:avLst/>
            </a:prstGeom>
            <a:ln w="9525" cap="flat" cmpd="sng">
              <a:solidFill>
                <a:schemeClr val="tx1"/>
              </a:solidFill>
              <a:prstDash val="solid"/>
              <a:headEnd type="none" w="med" len="med"/>
              <a:tailEnd type="stealth" w="sm" len="med"/>
            </a:ln>
          </p:spPr>
        </p:sp>
        <p:sp>
          <p:nvSpPr>
            <p:cNvPr id="99343" name="矩形 99342"/>
            <p:cNvSpPr/>
            <p:nvPr/>
          </p:nvSpPr>
          <p:spPr>
            <a:xfrm rot="5400000">
              <a:off x="1119" y="80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9344" name="矩形 99343"/>
            <p:cNvSpPr/>
            <p:nvPr/>
          </p:nvSpPr>
          <p:spPr>
            <a:xfrm rot="-5400000">
              <a:off x="2019" y="80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graphicFrame>
          <p:nvGraphicFramePr>
            <p:cNvPr id="99345" name="对象 99344"/>
            <p:cNvGraphicFramePr/>
            <p:nvPr/>
          </p:nvGraphicFramePr>
          <p:xfrm>
            <a:off x="336" y="1296"/>
            <a:ext cx="255" cy="347"/>
          </p:xfrm>
          <a:graphic>
            <a:graphicData uri="http://schemas.openxmlformats.org/presentationml/2006/ole">
              <mc:AlternateContent xmlns:mc="http://schemas.openxmlformats.org/markup-compatibility/2006">
                <mc:Choice xmlns:v="urn:schemas-microsoft-com:vml" Requires="v">
                  <p:oleObj spid="_x0000_s58865" r:id="rId5" imgW="177800" imgH="240665" progId="Equation.3">
                    <p:embed/>
                  </p:oleObj>
                </mc:Choice>
                <mc:Fallback>
                  <p:oleObj r:id="rId5" imgW="177800" imgH="240665" progId="Equation.3">
                    <p:embed/>
                    <p:pic>
                      <p:nvPicPr>
                        <p:cNvPr id="0" name="图片 3543"/>
                        <p:cNvPicPr/>
                        <p:nvPr/>
                      </p:nvPicPr>
                      <p:blipFill>
                        <a:blip r:embed="rId6"/>
                        <a:stretch>
                          <a:fillRect/>
                        </a:stretch>
                      </p:blipFill>
                      <p:spPr>
                        <a:xfrm>
                          <a:off x="336" y="1296"/>
                          <a:ext cx="255" cy="347"/>
                        </a:xfrm>
                        <a:prstGeom prst="rect">
                          <a:avLst/>
                        </a:prstGeom>
                        <a:noFill/>
                        <a:ln w="38100">
                          <a:noFill/>
                          <a:miter/>
                        </a:ln>
                      </p:spPr>
                    </p:pic>
                  </p:oleObj>
                </mc:Fallback>
              </mc:AlternateContent>
            </a:graphicData>
          </a:graphic>
        </p:graphicFrame>
        <p:sp>
          <p:nvSpPr>
            <p:cNvPr id="99346" name="文本框 99345"/>
            <p:cNvSpPr txBox="1"/>
            <p:nvPr/>
          </p:nvSpPr>
          <p:spPr>
            <a:xfrm>
              <a:off x="1071" y="576"/>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1</a:t>
              </a:r>
              <a:endParaRPr lang="en-US" altLang="zh-CN" b="1" i="1">
                <a:latin typeface="Times New Roman" panose="02020603050405020304" pitchFamily="18" charset="0"/>
              </a:endParaRPr>
            </a:p>
          </p:txBody>
        </p:sp>
        <p:sp>
          <p:nvSpPr>
            <p:cNvPr id="99347" name="文本框 99346"/>
            <p:cNvSpPr txBox="1"/>
            <p:nvPr/>
          </p:nvSpPr>
          <p:spPr>
            <a:xfrm>
              <a:off x="1666" y="1352"/>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3</a:t>
              </a:r>
              <a:endParaRPr lang="en-US" altLang="zh-CN" b="1" i="1">
                <a:latin typeface="Times New Roman" panose="02020603050405020304" pitchFamily="18" charset="0"/>
              </a:endParaRPr>
            </a:p>
          </p:txBody>
        </p:sp>
        <p:sp>
          <p:nvSpPr>
            <p:cNvPr id="99348" name="直接连接符 99347"/>
            <p:cNvSpPr/>
            <p:nvPr/>
          </p:nvSpPr>
          <p:spPr>
            <a:xfrm>
              <a:off x="2559" y="912"/>
              <a:ext cx="0" cy="288"/>
            </a:xfrm>
            <a:prstGeom prst="line">
              <a:avLst/>
            </a:prstGeom>
            <a:ln w="9525" cap="flat" cmpd="sng">
              <a:solidFill>
                <a:schemeClr val="tx1"/>
              </a:solidFill>
              <a:prstDash val="solid"/>
              <a:headEnd type="none" w="med" len="med"/>
              <a:tailEnd type="stealth" w="sm" len="med"/>
            </a:ln>
          </p:spPr>
        </p:sp>
        <p:graphicFrame>
          <p:nvGraphicFramePr>
            <p:cNvPr id="99349" name="对象 99348"/>
            <p:cNvGraphicFramePr/>
            <p:nvPr/>
          </p:nvGraphicFramePr>
          <p:xfrm>
            <a:off x="2571" y="885"/>
            <a:ext cx="249" cy="323"/>
          </p:xfrm>
          <a:graphic>
            <a:graphicData uri="http://schemas.openxmlformats.org/presentationml/2006/ole">
              <mc:AlternateContent xmlns:mc="http://schemas.openxmlformats.org/markup-compatibility/2006">
                <mc:Choice xmlns:v="urn:schemas-microsoft-com:vml" Requires="v">
                  <p:oleObj spid="_x0000_s58866" r:id="rId7" imgW="177800" imgH="227965" progId="Equation.3">
                    <p:embed/>
                  </p:oleObj>
                </mc:Choice>
                <mc:Fallback>
                  <p:oleObj r:id="rId7" imgW="177800" imgH="227965" progId="Equation.3">
                    <p:embed/>
                    <p:pic>
                      <p:nvPicPr>
                        <p:cNvPr id="0" name="图片 3542"/>
                        <p:cNvPicPr/>
                        <p:nvPr/>
                      </p:nvPicPr>
                      <p:blipFill>
                        <a:blip r:embed="rId8"/>
                        <a:stretch>
                          <a:fillRect/>
                        </a:stretch>
                      </p:blipFill>
                      <p:spPr>
                        <a:xfrm>
                          <a:off x="2571" y="885"/>
                          <a:ext cx="249" cy="323"/>
                        </a:xfrm>
                        <a:prstGeom prst="rect">
                          <a:avLst/>
                        </a:prstGeom>
                        <a:noFill/>
                        <a:ln w="38100">
                          <a:noFill/>
                          <a:miter/>
                        </a:ln>
                      </p:spPr>
                    </p:pic>
                  </p:oleObj>
                </mc:Fallback>
              </mc:AlternateContent>
            </a:graphicData>
          </a:graphic>
        </p:graphicFrame>
        <p:sp>
          <p:nvSpPr>
            <p:cNvPr id="99351" name="直接连接符 99350"/>
            <p:cNvSpPr/>
            <p:nvPr/>
          </p:nvSpPr>
          <p:spPr>
            <a:xfrm>
              <a:off x="2471" y="1344"/>
              <a:ext cx="0" cy="288"/>
            </a:xfrm>
            <a:prstGeom prst="line">
              <a:avLst/>
            </a:prstGeom>
            <a:ln w="19050" cap="flat" cmpd="sng">
              <a:solidFill>
                <a:srgbClr val="000000"/>
              </a:solidFill>
              <a:prstDash val="solid"/>
              <a:headEnd type="none" w="med" len="med"/>
              <a:tailEnd type="none" w="med" len="med"/>
            </a:ln>
          </p:spPr>
        </p:sp>
      </p:grpSp>
      <p:graphicFrame>
        <p:nvGraphicFramePr>
          <p:cNvPr id="99356" name="对象 99355"/>
          <p:cNvGraphicFramePr/>
          <p:nvPr/>
        </p:nvGraphicFramePr>
        <p:xfrm>
          <a:off x="4629150" y="96838"/>
          <a:ext cx="4308475" cy="2535237"/>
        </p:xfrm>
        <a:graphic>
          <a:graphicData uri="http://schemas.openxmlformats.org/presentationml/2006/ole">
            <mc:AlternateContent xmlns:mc="http://schemas.openxmlformats.org/markup-compatibility/2006">
              <mc:Choice xmlns:v="urn:schemas-microsoft-com:vml" Requires="v">
                <p:oleObj spid="_x0000_s58867" r:id="rId9" imgW="2158365" imgH="1269365" progId="Equation.3">
                  <p:embed/>
                </p:oleObj>
              </mc:Choice>
              <mc:Fallback>
                <p:oleObj r:id="rId9" imgW="2158365" imgH="1269365" progId="Equation.3">
                  <p:embed/>
                  <p:pic>
                    <p:nvPicPr>
                      <p:cNvPr id="0" name="图片 3545"/>
                      <p:cNvPicPr/>
                      <p:nvPr/>
                    </p:nvPicPr>
                    <p:blipFill>
                      <a:blip r:embed="rId10"/>
                      <a:stretch>
                        <a:fillRect/>
                      </a:stretch>
                    </p:blipFill>
                    <p:spPr>
                      <a:xfrm>
                        <a:off x="4629150" y="96838"/>
                        <a:ext cx="4308475" cy="2535237"/>
                      </a:xfrm>
                      <a:prstGeom prst="rect">
                        <a:avLst/>
                      </a:prstGeom>
                      <a:noFill/>
                      <a:ln w="38100">
                        <a:noFill/>
                        <a:miter/>
                      </a:ln>
                    </p:spPr>
                  </p:pic>
                </p:oleObj>
              </mc:Fallback>
            </mc:AlternateContent>
          </a:graphicData>
        </a:graphic>
      </p:graphicFrame>
      <p:grpSp>
        <p:nvGrpSpPr>
          <p:cNvPr id="99387" name="组合 99386"/>
          <p:cNvGrpSpPr/>
          <p:nvPr/>
        </p:nvGrpSpPr>
        <p:grpSpPr>
          <a:xfrm>
            <a:off x="971550" y="3829050"/>
            <a:ext cx="3346450" cy="2209800"/>
            <a:chOff x="672" y="2256"/>
            <a:chExt cx="2108" cy="1392"/>
          </a:xfrm>
        </p:grpSpPr>
        <p:sp>
          <p:nvSpPr>
            <p:cNvPr id="99358" name="文本框 99357"/>
            <p:cNvSpPr txBox="1"/>
            <p:nvPr/>
          </p:nvSpPr>
          <p:spPr>
            <a:xfrm>
              <a:off x="1839" y="2256"/>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2</a:t>
              </a:r>
              <a:endParaRPr lang="en-US" altLang="zh-CN" b="1" i="1">
                <a:latin typeface="Times New Roman" panose="02020603050405020304" pitchFamily="18" charset="0"/>
              </a:endParaRPr>
            </a:p>
          </p:txBody>
        </p:sp>
        <p:sp>
          <p:nvSpPr>
            <p:cNvPr id="99359" name="直接连接符 99358"/>
            <p:cNvSpPr/>
            <p:nvPr/>
          </p:nvSpPr>
          <p:spPr>
            <a:xfrm>
              <a:off x="704" y="2640"/>
              <a:ext cx="1680" cy="0"/>
            </a:xfrm>
            <a:prstGeom prst="line">
              <a:avLst/>
            </a:prstGeom>
            <a:ln w="19050" cap="flat" cmpd="sng">
              <a:solidFill>
                <a:schemeClr val="tx1"/>
              </a:solidFill>
              <a:prstDash val="solid"/>
              <a:headEnd type="none" w="med" len="med"/>
              <a:tailEnd type="none" w="med" len="med"/>
            </a:ln>
          </p:spPr>
        </p:sp>
        <p:sp>
          <p:nvSpPr>
            <p:cNvPr id="99361" name="直接连接符 99360"/>
            <p:cNvSpPr/>
            <p:nvPr/>
          </p:nvSpPr>
          <p:spPr>
            <a:xfrm>
              <a:off x="1513" y="2638"/>
              <a:ext cx="0" cy="1008"/>
            </a:xfrm>
            <a:prstGeom prst="line">
              <a:avLst/>
            </a:prstGeom>
            <a:ln w="19050" cap="flat" cmpd="sng">
              <a:solidFill>
                <a:schemeClr val="tx1"/>
              </a:solidFill>
              <a:prstDash val="solid"/>
              <a:headEnd type="oval" w="med" len="med"/>
              <a:tailEnd type="oval" w="med" len="med"/>
            </a:ln>
          </p:spPr>
        </p:sp>
        <p:sp>
          <p:nvSpPr>
            <p:cNvPr id="99362" name="直接连接符 99361"/>
            <p:cNvSpPr/>
            <p:nvPr/>
          </p:nvSpPr>
          <p:spPr>
            <a:xfrm>
              <a:off x="2376" y="2640"/>
              <a:ext cx="0" cy="1008"/>
            </a:xfrm>
            <a:prstGeom prst="line">
              <a:avLst/>
            </a:prstGeom>
            <a:ln w="19050" cap="flat" cmpd="sng">
              <a:solidFill>
                <a:schemeClr val="tx1"/>
              </a:solidFill>
              <a:prstDash val="solid"/>
              <a:headEnd type="none" w="med" len="med"/>
              <a:tailEnd type="none" w="med" len="med"/>
            </a:ln>
          </p:spPr>
        </p:sp>
        <p:sp>
          <p:nvSpPr>
            <p:cNvPr id="99363" name="直接连接符 99362"/>
            <p:cNvSpPr/>
            <p:nvPr/>
          </p:nvSpPr>
          <p:spPr>
            <a:xfrm>
              <a:off x="704" y="3648"/>
              <a:ext cx="1680" cy="0"/>
            </a:xfrm>
            <a:prstGeom prst="line">
              <a:avLst/>
            </a:prstGeom>
            <a:ln w="19050" cap="flat" cmpd="sng">
              <a:solidFill>
                <a:schemeClr val="tx1"/>
              </a:solidFill>
              <a:prstDash val="solid"/>
              <a:headEnd type="none" w="med" len="med"/>
              <a:tailEnd type="none" w="med" len="med"/>
            </a:ln>
          </p:spPr>
        </p:sp>
        <p:sp>
          <p:nvSpPr>
            <p:cNvPr id="99364" name="矩形 99363"/>
            <p:cNvSpPr/>
            <p:nvPr/>
          </p:nvSpPr>
          <p:spPr>
            <a:xfrm>
              <a:off x="1455" y="300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9368" name="矩形 99367"/>
            <p:cNvSpPr/>
            <p:nvPr/>
          </p:nvSpPr>
          <p:spPr>
            <a:xfrm rot="5400000">
              <a:off x="1023" y="248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9369" name="矩形 99368"/>
            <p:cNvSpPr/>
            <p:nvPr/>
          </p:nvSpPr>
          <p:spPr>
            <a:xfrm rot="-5400000">
              <a:off x="1923" y="2484"/>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9371" name="文本框 99370"/>
            <p:cNvSpPr txBox="1"/>
            <p:nvPr/>
          </p:nvSpPr>
          <p:spPr>
            <a:xfrm>
              <a:off x="975" y="2256"/>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1</a:t>
              </a:r>
              <a:endParaRPr lang="en-US" altLang="zh-CN" b="1" i="1">
                <a:latin typeface="Times New Roman" panose="02020603050405020304" pitchFamily="18" charset="0"/>
              </a:endParaRPr>
            </a:p>
          </p:txBody>
        </p:sp>
        <p:sp>
          <p:nvSpPr>
            <p:cNvPr id="99372" name="文本框 99371"/>
            <p:cNvSpPr txBox="1"/>
            <p:nvPr/>
          </p:nvSpPr>
          <p:spPr>
            <a:xfrm>
              <a:off x="1570" y="3032"/>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3</a:t>
              </a:r>
              <a:endParaRPr lang="en-US" altLang="zh-CN" b="1" i="1">
                <a:latin typeface="Times New Roman" panose="02020603050405020304" pitchFamily="18" charset="0"/>
              </a:endParaRPr>
            </a:p>
          </p:txBody>
        </p:sp>
        <p:sp>
          <p:nvSpPr>
            <p:cNvPr id="99373" name="直接连接符 99372"/>
            <p:cNvSpPr/>
            <p:nvPr/>
          </p:nvSpPr>
          <p:spPr>
            <a:xfrm>
              <a:off x="2463" y="2592"/>
              <a:ext cx="0" cy="288"/>
            </a:xfrm>
            <a:prstGeom prst="line">
              <a:avLst/>
            </a:prstGeom>
            <a:ln w="9525" cap="flat" cmpd="sng">
              <a:solidFill>
                <a:schemeClr val="tx1"/>
              </a:solidFill>
              <a:prstDash val="solid"/>
              <a:headEnd type="none" w="med" len="med"/>
              <a:tailEnd type="stealth" w="sm" len="med"/>
            </a:ln>
          </p:spPr>
        </p:sp>
        <p:graphicFrame>
          <p:nvGraphicFramePr>
            <p:cNvPr id="99374" name="对象 99373"/>
            <p:cNvGraphicFramePr/>
            <p:nvPr/>
          </p:nvGraphicFramePr>
          <p:xfrm>
            <a:off x="2475" y="2565"/>
            <a:ext cx="249" cy="323"/>
          </p:xfrm>
          <a:graphic>
            <a:graphicData uri="http://schemas.openxmlformats.org/presentationml/2006/ole">
              <mc:AlternateContent xmlns:mc="http://schemas.openxmlformats.org/markup-compatibility/2006">
                <mc:Choice xmlns:v="urn:schemas-microsoft-com:vml" Requires="v">
                  <p:oleObj spid="_x0000_s58868" r:id="rId11" imgW="177800" imgH="227965" progId="Equation.3">
                    <p:embed/>
                  </p:oleObj>
                </mc:Choice>
                <mc:Fallback>
                  <p:oleObj r:id="rId11" imgW="177800" imgH="227965" progId="Equation.3">
                    <p:embed/>
                    <p:pic>
                      <p:nvPicPr>
                        <p:cNvPr id="0" name="图片 3551"/>
                        <p:cNvPicPr/>
                        <p:nvPr/>
                      </p:nvPicPr>
                      <p:blipFill>
                        <a:blip r:embed="rId12"/>
                        <a:stretch>
                          <a:fillRect/>
                        </a:stretch>
                      </p:blipFill>
                      <p:spPr>
                        <a:xfrm>
                          <a:off x="2475" y="2565"/>
                          <a:ext cx="249" cy="323"/>
                        </a:xfrm>
                        <a:prstGeom prst="rect">
                          <a:avLst/>
                        </a:prstGeom>
                        <a:noFill/>
                        <a:ln w="38100">
                          <a:noFill/>
                          <a:miter/>
                        </a:ln>
                      </p:spPr>
                    </p:pic>
                  </p:oleObj>
                </mc:Fallback>
              </mc:AlternateContent>
            </a:graphicData>
          </a:graphic>
        </p:graphicFrame>
        <p:sp>
          <p:nvSpPr>
            <p:cNvPr id="99375" name="椭圆 99374"/>
            <p:cNvSpPr/>
            <p:nvPr/>
          </p:nvSpPr>
          <p:spPr>
            <a:xfrm>
              <a:off x="2239" y="3024"/>
              <a:ext cx="272" cy="272"/>
            </a:xfrm>
            <a:prstGeom prst="ellipse">
              <a:avLst/>
            </a:prstGeom>
            <a:solidFill>
              <a:schemeClr val="accent1"/>
            </a:solidFill>
            <a:ln w="28575" cap="flat" cmpd="sng">
              <a:solidFill>
                <a:srgbClr val="000000"/>
              </a:solidFill>
              <a:prstDash val="solid"/>
              <a:headEnd type="none" w="med" len="med"/>
              <a:tailEnd type="none" w="med" len="med"/>
            </a:ln>
          </p:spPr>
          <p:txBody>
            <a:bodyPr/>
            <a:lstStyle/>
            <a:p>
              <a:endParaRPr lang="zh-CN" altLang="en-US"/>
            </a:p>
          </p:txBody>
        </p:sp>
        <p:sp>
          <p:nvSpPr>
            <p:cNvPr id="99376" name="直接连接符 99375"/>
            <p:cNvSpPr/>
            <p:nvPr/>
          </p:nvSpPr>
          <p:spPr>
            <a:xfrm>
              <a:off x="2375" y="3024"/>
              <a:ext cx="0" cy="288"/>
            </a:xfrm>
            <a:prstGeom prst="line">
              <a:avLst/>
            </a:prstGeom>
            <a:ln w="19050" cap="flat" cmpd="sng">
              <a:solidFill>
                <a:srgbClr val="000000"/>
              </a:solidFill>
              <a:prstDash val="solid"/>
              <a:headEnd type="none" w="med" len="med"/>
              <a:tailEnd type="none" w="med" len="med"/>
            </a:ln>
          </p:spPr>
        </p:sp>
        <p:graphicFrame>
          <p:nvGraphicFramePr>
            <p:cNvPr id="99377" name="对象 99376"/>
            <p:cNvGraphicFramePr/>
            <p:nvPr/>
          </p:nvGraphicFramePr>
          <p:xfrm>
            <a:off x="2521" y="2976"/>
            <a:ext cx="259" cy="316"/>
          </p:xfrm>
          <a:graphic>
            <a:graphicData uri="http://schemas.openxmlformats.org/presentationml/2006/ole">
              <mc:AlternateContent xmlns:mc="http://schemas.openxmlformats.org/markup-compatibility/2006">
                <mc:Choice xmlns:v="urn:schemas-microsoft-com:vml" Requires="v">
                  <p:oleObj spid="_x0000_s58869" r:id="rId13" imgW="228600" imgH="279400" progId="Equation.3">
                    <p:embed/>
                  </p:oleObj>
                </mc:Choice>
                <mc:Fallback>
                  <p:oleObj r:id="rId13" imgW="228600" imgH="279400" progId="Equation.3">
                    <p:embed/>
                    <p:pic>
                      <p:nvPicPr>
                        <p:cNvPr id="0" name="图片 3548"/>
                        <p:cNvPicPr/>
                        <p:nvPr/>
                      </p:nvPicPr>
                      <p:blipFill>
                        <a:blip r:embed="rId14"/>
                        <a:stretch>
                          <a:fillRect/>
                        </a:stretch>
                      </p:blipFill>
                      <p:spPr>
                        <a:xfrm>
                          <a:off x="2521" y="2976"/>
                          <a:ext cx="259" cy="316"/>
                        </a:xfrm>
                        <a:prstGeom prst="rect">
                          <a:avLst/>
                        </a:prstGeom>
                        <a:noFill/>
                        <a:ln w="38100">
                          <a:noFill/>
                          <a:miter/>
                        </a:ln>
                      </p:spPr>
                    </p:pic>
                  </p:oleObj>
                </mc:Fallback>
              </mc:AlternateContent>
            </a:graphicData>
          </a:graphic>
        </p:graphicFrame>
        <p:sp>
          <p:nvSpPr>
            <p:cNvPr id="99378" name="文本框 99377"/>
            <p:cNvSpPr txBox="1"/>
            <p:nvPr/>
          </p:nvSpPr>
          <p:spPr>
            <a:xfrm>
              <a:off x="2191" y="2784"/>
              <a:ext cx="225" cy="288"/>
            </a:xfrm>
            <a:prstGeom prst="rect">
              <a:avLst/>
            </a:prstGeom>
            <a:noFill/>
            <a:ln w="9525">
              <a:noFill/>
            </a:ln>
          </p:spPr>
          <p:txBody>
            <a:bodyPr wrap="none">
              <a:spAutoFit/>
            </a:bodyPr>
            <a:lstStyle/>
            <a:p>
              <a:pPr eaLnBrk="1" hangingPunct="1"/>
              <a:r>
                <a:rPr lang="en-US" altLang="zh-CN" b="1">
                  <a:latin typeface="Times New Roman" panose="02020603050405020304" pitchFamily="18" charset="0"/>
                </a:rPr>
                <a:t>+</a:t>
              </a:r>
            </a:p>
          </p:txBody>
        </p:sp>
        <p:sp>
          <p:nvSpPr>
            <p:cNvPr id="99379" name="文本框 99378"/>
            <p:cNvSpPr txBox="1"/>
            <p:nvPr/>
          </p:nvSpPr>
          <p:spPr>
            <a:xfrm>
              <a:off x="2203" y="3216"/>
              <a:ext cx="212" cy="288"/>
            </a:xfrm>
            <a:prstGeom prst="rect">
              <a:avLst/>
            </a:prstGeom>
            <a:noFill/>
            <a:ln w="9525">
              <a:noFill/>
            </a:ln>
          </p:spPr>
          <p:txBody>
            <a:bodyPr wrap="none">
              <a:spAutoFit/>
            </a:bodyPr>
            <a:lstStyle/>
            <a:p>
              <a:pPr eaLnBrk="1" hangingPunct="1"/>
              <a:r>
                <a:rPr lang="en-US" altLang="zh-CN" b="1">
                  <a:latin typeface="宋体" panose="02010600030101010101" pitchFamily="2" charset="-122"/>
                </a:rPr>
                <a:t>-</a:t>
              </a:r>
              <a:endParaRPr lang="en-US" altLang="zh-CN" b="1">
                <a:latin typeface="Times New Roman" panose="02020603050405020304" pitchFamily="18" charset="0"/>
              </a:endParaRPr>
            </a:p>
          </p:txBody>
        </p:sp>
        <p:grpSp>
          <p:nvGrpSpPr>
            <p:cNvPr id="99383" name="组合 99382"/>
            <p:cNvGrpSpPr/>
            <p:nvPr/>
          </p:nvGrpSpPr>
          <p:grpSpPr>
            <a:xfrm>
              <a:off x="672" y="2640"/>
              <a:ext cx="68" cy="452"/>
              <a:chOff x="672" y="2640"/>
              <a:chExt cx="68" cy="452"/>
            </a:xfrm>
          </p:grpSpPr>
          <p:sp>
            <p:nvSpPr>
              <p:cNvPr id="99380" name="直接连接符 99379"/>
              <p:cNvSpPr/>
              <p:nvPr/>
            </p:nvSpPr>
            <p:spPr>
              <a:xfrm>
                <a:off x="706" y="2640"/>
                <a:ext cx="0" cy="384"/>
              </a:xfrm>
              <a:prstGeom prst="line">
                <a:avLst/>
              </a:prstGeom>
              <a:ln w="19050" cap="flat" cmpd="sng">
                <a:solidFill>
                  <a:srgbClr val="000000"/>
                </a:solidFill>
                <a:prstDash val="solid"/>
                <a:headEnd type="none" w="med" len="med"/>
                <a:tailEnd type="none" w="med" len="med"/>
              </a:ln>
            </p:spPr>
          </p:sp>
          <p:sp>
            <p:nvSpPr>
              <p:cNvPr id="99382" name="椭圆 99381"/>
              <p:cNvSpPr/>
              <p:nvPr/>
            </p:nvSpPr>
            <p:spPr>
              <a:xfrm>
                <a:off x="672" y="302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grpSp>
        <p:grpSp>
          <p:nvGrpSpPr>
            <p:cNvPr id="99384" name="组合 99383"/>
            <p:cNvGrpSpPr/>
            <p:nvPr/>
          </p:nvGrpSpPr>
          <p:grpSpPr>
            <a:xfrm flipV="1">
              <a:off x="672" y="3196"/>
              <a:ext cx="68" cy="452"/>
              <a:chOff x="672" y="2640"/>
              <a:chExt cx="68" cy="452"/>
            </a:xfrm>
          </p:grpSpPr>
          <p:sp>
            <p:nvSpPr>
              <p:cNvPr id="99385" name="直接连接符 99384"/>
              <p:cNvSpPr/>
              <p:nvPr/>
            </p:nvSpPr>
            <p:spPr>
              <a:xfrm>
                <a:off x="706" y="2640"/>
                <a:ext cx="0" cy="384"/>
              </a:xfrm>
              <a:prstGeom prst="line">
                <a:avLst/>
              </a:prstGeom>
              <a:ln w="19050" cap="flat" cmpd="sng">
                <a:solidFill>
                  <a:srgbClr val="000000"/>
                </a:solidFill>
                <a:prstDash val="solid"/>
                <a:headEnd type="none" w="med" len="med"/>
                <a:tailEnd type="none" w="med" len="med"/>
              </a:ln>
            </p:spPr>
          </p:sp>
          <p:sp>
            <p:nvSpPr>
              <p:cNvPr id="99386" name="椭圆 99385"/>
              <p:cNvSpPr/>
              <p:nvPr/>
            </p:nvSpPr>
            <p:spPr>
              <a:xfrm>
                <a:off x="672" y="302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grpSp>
      </p:grpSp>
      <p:graphicFrame>
        <p:nvGraphicFramePr>
          <p:cNvPr id="99388" name="对象 99387"/>
          <p:cNvGraphicFramePr/>
          <p:nvPr/>
        </p:nvGraphicFramePr>
        <p:xfrm>
          <a:off x="846138" y="3124200"/>
          <a:ext cx="3641725" cy="606425"/>
        </p:xfrm>
        <a:graphic>
          <a:graphicData uri="http://schemas.openxmlformats.org/presentationml/2006/ole">
            <mc:AlternateContent xmlns:mc="http://schemas.openxmlformats.org/markup-compatibility/2006">
              <mc:Choice xmlns:v="urn:schemas-microsoft-com:vml" Requires="v">
                <p:oleObj spid="_x0000_s58870" r:id="rId15" imgW="1814830" imgH="304800" progId="Equation.3">
                  <p:embed/>
                </p:oleObj>
              </mc:Choice>
              <mc:Fallback>
                <p:oleObj r:id="rId15" imgW="1814830" imgH="304800" progId="Equation.3">
                  <p:embed/>
                  <p:pic>
                    <p:nvPicPr>
                      <p:cNvPr id="0" name="图片 3549"/>
                      <p:cNvPicPr/>
                      <p:nvPr/>
                    </p:nvPicPr>
                    <p:blipFill>
                      <a:blip r:embed="rId16"/>
                      <a:stretch>
                        <a:fillRect/>
                      </a:stretch>
                    </p:blipFill>
                    <p:spPr>
                      <a:xfrm>
                        <a:off x="846138" y="3124200"/>
                        <a:ext cx="3641725" cy="606425"/>
                      </a:xfrm>
                      <a:prstGeom prst="rect">
                        <a:avLst/>
                      </a:prstGeom>
                      <a:noFill/>
                      <a:ln w="38100">
                        <a:noFill/>
                        <a:miter/>
                      </a:ln>
                    </p:spPr>
                  </p:pic>
                </p:oleObj>
              </mc:Fallback>
            </mc:AlternateContent>
          </a:graphicData>
        </a:graphic>
      </p:graphicFrame>
      <p:graphicFrame>
        <p:nvGraphicFramePr>
          <p:cNvPr id="99389" name="对象 99388"/>
          <p:cNvGraphicFramePr/>
          <p:nvPr/>
        </p:nvGraphicFramePr>
        <p:xfrm>
          <a:off x="4629150" y="2901950"/>
          <a:ext cx="4510088" cy="1874838"/>
        </p:xfrm>
        <a:graphic>
          <a:graphicData uri="http://schemas.openxmlformats.org/presentationml/2006/ole">
            <mc:AlternateContent xmlns:mc="http://schemas.openxmlformats.org/markup-compatibility/2006">
              <mc:Choice xmlns:v="urn:schemas-microsoft-com:vml" Requires="v">
                <p:oleObj spid="_x0000_s58871" r:id="rId17" imgW="2260600" imgH="939800" progId="Equation.3">
                  <p:embed/>
                </p:oleObj>
              </mc:Choice>
              <mc:Fallback>
                <p:oleObj r:id="rId17" imgW="2260600" imgH="939800" progId="Equation.3">
                  <p:embed/>
                  <p:pic>
                    <p:nvPicPr>
                      <p:cNvPr id="0" name="图片 3550"/>
                      <p:cNvPicPr/>
                      <p:nvPr/>
                    </p:nvPicPr>
                    <p:blipFill>
                      <a:blip r:embed="rId18"/>
                      <a:stretch>
                        <a:fillRect/>
                      </a:stretch>
                    </p:blipFill>
                    <p:spPr>
                      <a:xfrm>
                        <a:off x="4629150" y="2901950"/>
                        <a:ext cx="4510088" cy="1874838"/>
                      </a:xfrm>
                      <a:prstGeom prst="rect">
                        <a:avLst/>
                      </a:prstGeom>
                      <a:noFill/>
                      <a:ln w="38100">
                        <a:noFill/>
                        <a:miter/>
                      </a:ln>
                    </p:spPr>
                  </p:pic>
                </p:oleObj>
              </mc:Fallback>
            </mc:AlternateContent>
          </a:graphicData>
        </a:graphic>
      </p:graphicFrame>
      <p:graphicFrame>
        <p:nvGraphicFramePr>
          <p:cNvPr id="99390" name="对象 99389"/>
          <p:cNvGraphicFramePr/>
          <p:nvPr/>
        </p:nvGraphicFramePr>
        <p:xfrm>
          <a:off x="4606925" y="4762500"/>
          <a:ext cx="4195763" cy="1946275"/>
        </p:xfrm>
        <a:graphic>
          <a:graphicData uri="http://schemas.openxmlformats.org/presentationml/2006/ole">
            <mc:AlternateContent xmlns:mc="http://schemas.openxmlformats.org/markup-compatibility/2006">
              <mc:Choice xmlns:v="urn:schemas-microsoft-com:vml" Requires="v">
                <p:oleObj spid="_x0000_s58872" r:id="rId19" imgW="2324100" imgH="1079500" progId="Equation.3">
                  <p:embed/>
                </p:oleObj>
              </mc:Choice>
              <mc:Fallback>
                <p:oleObj r:id="rId19" imgW="2324100" imgH="1079500" progId="Equation.3">
                  <p:embed/>
                  <p:pic>
                    <p:nvPicPr>
                      <p:cNvPr id="0" name="图片 3547"/>
                      <p:cNvPicPr/>
                      <p:nvPr/>
                    </p:nvPicPr>
                    <p:blipFill>
                      <a:blip r:embed="rId20"/>
                      <a:stretch>
                        <a:fillRect/>
                      </a:stretch>
                    </p:blipFill>
                    <p:spPr>
                      <a:xfrm>
                        <a:off x="4606925" y="4762500"/>
                        <a:ext cx="4195763" cy="19462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99330"/>
                                        </p:tgtEl>
                                        <p:attrNameLst>
                                          <p:attrName>style.visibility</p:attrName>
                                        </p:attrNameLst>
                                      </p:cBhvr>
                                      <p:to>
                                        <p:strVal val="visible"/>
                                      </p:to>
                                    </p:set>
                                    <p:anim calcmode="lin" valueType="num">
                                      <p:cBhvr>
                                        <p:cTn id="7" dur="1000" fill="hold"/>
                                        <p:tgtEl>
                                          <p:spTgt spid="99330"/>
                                        </p:tgtEl>
                                        <p:attrNameLst>
                                          <p:attrName>ppt_w</p:attrName>
                                        </p:attrNameLst>
                                      </p:cBhvr>
                                      <p:tavLst>
                                        <p:tav tm="0">
                                          <p:val>
                                            <p:fltVal val="0"/>
                                          </p:val>
                                        </p:tav>
                                        <p:tav tm="100000">
                                          <p:val>
                                            <p:strVal val="#ppt_w"/>
                                          </p:val>
                                        </p:tav>
                                      </p:tavLst>
                                    </p:anim>
                                    <p:anim calcmode="lin" valueType="num">
                                      <p:cBhvr>
                                        <p:cTn id="8" dur="1000" fill="hold"/>
                                        <p:tgtEl>
                                          <p:spTgt spid="99330"/>
                                        </p:tgtEl>
                                        <p:attrNameLst>
                                          <p:attrName>ppt_h</p:attrName>
                                        </p:attrNameLst>
                                      </p:cBhvr>
                                      <p:tavLst>
                                        <p:tav tm="0">
                                          <p:val>
                                            <p:fltVal val="0"/>
                                          </p:val>
                                        </p:tav>
                                        <p:tav tm="100000">
                                          <p:val>
                                            <p:strVal val="#ppt_h"/>
                                          </p:val>
                                        </p:tav>
                                      </p:tavLst>
                                    </p:anim>
                                    <p:anim calcmode="lin" valueType="num">
                                      <p:cBhvr>
                                        <p:cTn id="9" dur="1000" fill="hold"/>
                                        <p:tgtEl>
                                          <p:spTgt spid="9933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93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nodeType="clickEffect">
                                  <p:stCondLst>
                                    <p:cond delay="0"/>
                                  </p:stCondLst>
                                  <p:childTnLst>
                                    <p:set>
                                      <p:cBhvr>
                                        <p:cTn id="14" dur="1" fill="hold">
                                          <p:stCondLst>
                                            <p:cond delay="0"/>
                                          </p:stCondLst>
                                        </p:cTn>
                                        <p:tgtEl>
                                          <p:spTgt spid="99331"/>
                                        </p:tgtEl>
                                        <p:attrNameLst>
                                          <p:attrName>style.visibility</p:attrName>
                                        </p:attrNameLst>
                                      </p:cBhvr>
                                      <p:to>
                                        <p:strVal val="visible"/>
                                      </p:to>
                                    </p:set>
                                    <p:animEffect transition="in" filter="slide(fromRight)">
                                      <p:cBhvr>
                                        <p:cTn id="15" dur="500"/>
                                        <p:tgtEl>
                                          <p:spTgt spid="9933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99355"/>
                                        </p:tgtEl>
                                        <p:attrNameLst>
                                          <p:attrName>style.visibility</p:attrName>
                                        </p:attrNameLst>
                                      </p:cBhvr>
                                      <p:to>
                                        <p:strVal val="visible"/>
                                      </p:to>
                                    </p:set>
                                    <p:animEffect transition="in" filter="box(out)">
                                      <p:cBhvr>
                                        <p:cTn id="20" dur="500"/>
                                        <p:tgtEl>
                                          <p:spTgt spid="9935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9356"/>
                                        </p:tgtEl>
                                        <p:attrNameLst>
                                          <p:attrName>style.visibility</p:attrName>
                                        </p:attrNameLst>
                                      </p:cBhvr>
                                      <p:to>
                                        <p:strVal val="visible"/>
                                      </p:to>
                                    </p:set>
                                    <p:animEffect transition="in" filter="wipe(up)">
                                      <p:cBhvr>
                                        <p:cTn id="25" dur="500"/>
                                        <p:tgtEl>
                                          <p:spTgt spid="99356"/>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99388"/>
                                        </p:tgtEl>
                                        <p:attrNameLst>
                                          <p:attrName>style.visibility</p:attrName>
                                        </p:attrNameLst>
                                      </p:cBhvr>
                                      <p:to>
                                        <p:strVal val="visible"/>
                                      </p:to>
                                    </p:set>
                                    <p:animEffect transition="in" filter="slide(fromTop)">
                                      <p:cBhvr>
                                        <p:cTn id="30" dur="500"/>
                                        <p:tgtEl>
                                          <p:spTgt spid="9938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99387"/>
                                        </p:tgtEl>
                                        <p:attrNameLst>
                                          <p:attrName>style.visibility</p:attrName>
                                        </p:attrNameLst>
                                      </p:cBhvr>
                                      <p:to>
                                        <p:strVal val="visible"/>
                                      </p:to>
                                    </p:set>
                                    <p:animEffect transition="in" filter="box(out)">
                                      <p:cBhvr>
                                        <p:cTn id="35" dur="500"/>
                                        <p:tgtEl>
                                          <p:spTgt spid="9938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99389"/>
                                        </p:tgtEl>
                                        <p:attrNameLst>
                                          <p:attrName>style.visibility</p:attrName>
                                        </p:attrNameLst>
                                      </p:cBhvr>
                                      <p:to>
                                        <p:strVal val="visible"/>
                                      </p:to>
                                    </p:set>
                                    <p:anim calcmode="lin" valueType="num">
                                      <p:cBhvr additive="base">
                                        <p:cTn id="40" dur="500" fill="hold"/>
                                        <p:tgtEl>
                                          <p:spTgt spid="99389"/>
                                        </p:tgtEl>
                                        <p:attrNameLst>
                                          <p:attrName>ppt_x</p:attrName>
                                        </p:attrNameLst>
                                      </p:cBhvr>
                                      <p:tavLst>
                                        <p:tav tm="0">
                                          <p:val>
                                            <p:strVal val="1+#ppt_w/2"/>
                                          </p:val>
                                        </p:tav>
                                        <p:tav tm="100000">
                                          <p:val>
                                            <p:strVal val="#ppt_x"/>
                                          </p:val>
                                        </p:tav>
                                      </p:tavLst>
                                    </p:anim>
                                    <p:anim calcmode="lin" valueType="num">
                                      <p:cBhvr additive="base">
                                        <p:cTn id="41" dur="500" fill="hold"/>
                                        <p:tgtEl>
                                          <p:spTgt spid="99389"/>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99390"/>
                                        </p:tgtEl>
                                        <p:attrNameLst>
                                          <p:attrName>style.visibility</p:attrName>
                                        </p:attrNameLst>
                                      </p:cBhvr>
                                      <p:to>
                                        <p:strVal val="visible"/>
                                      </p:to>
                                    </p:set>
                                    <p:animEffect transition="in" filter="wipe(up)">
                                      <p:cBhvr>
                                        <p:cTn id="46" dur="500"/>
                                        <p:tgtEl>
                                          <p:spTgt spid="99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文本框 98305"/>
          <p:cNvSpPr txBox="1"/>
          <p:nvPr/>
        </p:nvSpPr>
        <p:spPr>
          <a:xfrm>
            <a:off x="898525" y="533400"/>
            <a:ext cx="6645275" cy="822325"/>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已知平衡电桥</a:t>
            </a:r>
            <a:r>
              <a:rPr lang="en-US" altLang="zh-CN" b="1" i="1">
                <a:latin typeface="Times New Roman" panose="02020603050405020304" pitchFamily="18" charset="0"/>
              </a:rPr>
              <a:t>Z</a:t>
            </a:r>
            <a:r>
              <a:rPr lang="en-US" altLang="zh-CN" b="1" baseline="-25000">
                <a:latin typeface="Times New Roman" panose="02020603050405020304" pitchFamily="18" charset="0"/>
              </a:rPr>
              <a:t>1</a:t>
            </a:r>
            <a:r>
              <a:rPr lang="en-US" altLang="zh-CN" b="1" i="1">
                <a:latin typeface="Times New Roman" panose="02020603050405020304" pitchFamily="18" charset="0"/>
              </a:rPr>
              <a:t>=R</a:t>
            </a:r>
            <a:r>
              <a:rPr lang="en-US" altLang="zh-CN" b="1" baseline="-25000">
                <a:latin typeface="Times New Roman" panose="02020603050405020304" pitchFamily="18" charset="0"/>
              </a:rPr>
              <a:t>1 </a:t>
            </a:r>
            <a:r>
              <a:rPr lang="en-US" altLang="zh-CN" b="1" i="1">
                <a:latin typeface="Times New Roman" panose="02020603050405020304" pitchFamily="18" charset="0"/>
              </a:rPr>
              <a:t>, Z</a:t>
            </a:r>
            <a:r>
              <a:rPr lang="en-US" altLang="zh-CN" b="1" baseline="-25000">
                <a:latin typeface="Times New Roman" panose="02020603050405020304" pitchFamily="18" charset="0"/>
              </a:rPr>
              <a:t>2</a:t>
            </a:r>
            <a:r>
              <a:rPr lang="en-US" altLang="zh-CN" b="1" i="1">
                <a:latin typeface="Times New Roman" panose="02020603050405020304" pitchFamily="18" charset="0"/>
              </a:rPr>
              <a:t>=R</a:t>
            </a:r>
            <a:r>
              <a:rPr lang="en-US" altLang="zh-CN" b="1" baseline="-25000">
                <a:latin typeface="Times New Roman" panose="02020603050405020304" pitchFamily="18" charset="0"/>
              </a:rPr>
              <a:t>2 </a:t>
            </a:r>
            <a:r>
              <a:rPr lang="en-US" altLang="zh-CN" b="1" i="1">
                <a:latin typeface="Times New Roman" panose="02020603050405020304" pitchFamily="18" charset="0"/>
              </a:rPr>
              <a:t>, Z</a:t>
            </a:r>
            <a:r>
              <a:rPr lang="en-US" altLang="zh-CN" b="1" baseline="-25000">
                <a:latin typeface="Times New Roman" panose="02020603050405020304" pitchFamily="18" charset="0"/>
              </a:rPr>
              <a:t>3</a:t>
            </a:r>
            <a:r>
              <a:rPr lang="en-US" altLang="zh-CN" b="1" i="1">
                <a:latin typeface="Times New Roman" panose="02020603050405020304" pitchFamily="18" charset="0"/>
              </a:rPr>
              <a:t>=R</a:t>
            </a:r>
            <a:r>
              <a:rPr lang="en-US" altLang="zh-CN" b="1" baseline="-25000">
                <a:latin typeface="Times New Roman" panose="02020603050405020304" pitchFamily="18" charset="0"/>
              </a:rPr>
              <a:t>3</a:t>
            </a:r>
            <a:r>
              <a:rPr lang="en-US" altLang="zh-CN" b="1" i="1">
                <a:latin typeface="Times New Roman" panose="02020603050405020304" pitchFamily="18" charset="0"/>
              </a:rPr>
              <a:t>+</a:t>
            </a:r>
            <a:r>
              <a:rPr lang="en-US" altLang="zh-CN" b="1">
                <a:latin typeface="Times New Roman" panose="02020603050405020304" pitchFamily="18" charset="0"/>
              </a:rPr>
              <a:t>j</a:t>
            </a:r>
            <a:r>
              <a:rPr lang="en-US" altLang="zh-CN" b="1" i="1">
                <a:latin typeface="Symbol" panose="05050102010706020507" pitchFamily="18" charset="2"/>
              </a:rPr>
              <a:t>w </a:t>
            </a:r>
            <a:r>
              <a:rPr lang="en-US" altLang="zh-CN" b="1" i="1">
                <a:latin typeface="Times New Roman" panose="02020603050405020304" pitchFamily="18" charset="0"/>
              </a:rPr>
              <a:t>L</a:t>
            </a:r>
            <a:r>
              <a:rPr lang="en-US" altLang="zh-CN" b="1" baseline="-25000">
                <a:latin typeface="Times New Roman" panose="02020603050405020304" pitchFamily="18" charset="0"/>
              </a:rPr>
              <a:t>3</a:t>
            </a:r>
            <a:r>
              <a:rPr lang="zh-CN" altLang="en-US" b="1">
                <a:latin typeface="Times New Roman" panose="02020603050405020304" pitchFamily="18" charset="0"/>
              </a:rPr>
              <a:t>。</a:t>
            </a:r>
            <a:r>
              <a:rPr lang="zh-CN" altLang="en-US" b="1" baseline="-25000" dirty="0">
                <a:latin typeface="Times New Roman" panose="02020603050405020304" pitchFamily="18" charset="0"/>
              </a:rPr>
              <a:t>   </a:t>
            </a:r>
          </a:p>
          <a:p>
            <a:pPr eaLnBrk="1" hangingPunct="1">
              <a:spcBef>
                <a:spcPct val="0"/>
              </a:spcBef>
            </a:pPr>
            <a:r>
              <a:rPr lang="zh-CN" altLang="en-US" b="1" dirty="0">
                <a:latin typeface="Times New Roman" panose="02020603050405020304" pitchFamily="18" charset="0"/>
              </a:rPr>
              <a:t>求：</a:t>
            </a:r>
            <a:r>
              <a:rPr lang="en-US" altLang="zh-CN" b="1" i="1" err="1">
                <a:latin typeface="Times New Roman" panose="02020603050405020304" pitchFamily="18" charset="0"/>
              </a:rPr>
              <a:t>Z</a:t>
            </a:r>
            <a:r>
              <a:rPr lang="en-US" altLang="zh-CN" b="1" baseline="-25000" err="1">
                <a:latin typeface="Times New Roman" panose="02020603050405020304" pitchFamily="18" charset="0"/>
              </a:rPr>
              <a:t>x</a:t>
            </a:r>
            <a:r>
              <a:rPr lang="en-US" altLang="zh-CN" b="1" i="1" err="1">
                <a:latin typeface="Times New Roman" panose="02020603050405020304" pitchFamily="18" charset="0"/>
              </a:rPr>
              <a:t>=R</a:t>
            </a:r>
            <a:r>
              <a:rPr lang="en-US" altLang="zh-CN" b="1" baseline="-25000" err="1">
                <a:latin typeface="Times New Roman" panose="02020603050405020304" pitchFamily="18" charset="0"/>
              </a:rPr>
              <a:t>x</a:t>
            </a:r>
            <a:r>
              <a:rPr lang="en-US" altLang="zh-CN" b="1" i="1" err="1">
                <a:latin typeface="Times New Roman" panose="02020603050405020304" pitchFamily="18" charset="0"/>
              </a:rPr>
              <a:t>+</a:t>
            </a:r>
            <a:r>
              <a:rPr lang="en-US" altLang="zh-CN" b="1" err="1">
                <a:latin typeface="Times New Roman" panose="02020603050405020304" pitchFamily="18" charset="0"/>
              </a:rPr>
              <a:t>j</a:t>
            </a:r>
            <a:r>
              <a:rPr lang="en-US" altLang="zh-CN" b="1" i="1" err="1">
                <a:latin typeface="Symbol" panose="05050102010706020507" pitchFamily="18" charset="2"/>
              </a:rPr>
              <a:t>w</a:t>
            </a:r>
            <a:r>
              <a:rPr lang="en-US" altLang="zh-CN" b="1" i="1" err="1">
                <a:latin typeface="Times New Roman" panose="02020603050405020304" pitchFamily="18" charset="0"/>
              </a:rPr>
              <a:t>L</a:t>
            </a:r>
            <a:r>
              <a:rPr lang="en-US" altLang="zh-CN" b="1" baseline="-25000" err="1">
                <a:latin typeface="Times New Roman" panose="02020603050405020304" pitchFamily="18" charset="0"/>
              </a:rPr>
              <a:t>x</a:t>
            </a:r>
            <a:r>
              <a:rPr lang="zh-CN" altLang="en-US" b="1">
                <a:latin typeface="Times New Roman" panose="02020603050405020304" pitchFamily="18" charset="0"/>
              </a:rPr>
              <a:t>。</a:t>
            </a:r>
          </a:p>
        </p:txBody>
      </p:sp>
      <p:sp>
        <p:nvSpPr>
          <p:cNvPr id="98307" name="文本框 98306"/>
          <p:cNvSpPr txBox="1"/>
          <p:nvPr/>
        </p:nvSpPr>
        <p:spPr>
          <a:xfrm>
            <a:off x="4267200" y="1371600"/>
            <a:ext cx="4114800" cy="457200"/>
          </a:xfrm>
          <a:prstGeom prst="rect">
            <a:avLst/>
          </a:prstGeom>
          <a:noFill/>
          <a:ln w="9525">
            <a:noFill/>
          </a:ln>
        </p:spPr>
        <p:txBody>
          <a:bodyPr>
            <a:spAutoFit/>
          </a:bodyPr>
          <a:lstStyle/>
          <a:p>
            <a:pPr eaLnBrk="1" hangingPunct="1">
              <a:spcBef>
                <a:spcPct val="0"/>
              </a:spcBef>
            </a:pPr>
            <a:r>
              <a:rPr lang="zh-CN" altLang="en-US" b="1" dirty="0">
                <a:latin typeface="Times New Roman" panose="02020603050405020304" pitchFamily="18" charset="0"/>
              </a:rPr>
              <a:t>由平衡条件：</a:t>
            </a:r>
            <a:r>
              <a:rPr lang="en-US" altLang="zh-CN" b="1" i="1">
                <a:latin typeface="Times New Roman" panose="02020603050405020304" pitchFamily="18" charset="0"/>
              </a:rPr>
              <a:t>Z</a:t>
            </a:r>
            <a:r>
              <a:rPr lang="en-US" altLang="zh-CN" b="1" baseline="-25000">
                <a:latin typeface="Times New Roman" panose="02020603050405020304" pitchFamily="18" charset="0"/>
              </a:rPr>
              <a:t>1 </a:t>
            </a:r>
            <a:r>
              <a:rPr lang="en-US" altLang="zh-CN" b="1" i="1">
                <a:latin typeface="Times New Roman" panose="02020603050405020304" pitchFamily="18" charset="0"/>
              </a:rPr>
              <a:t>Z</a:t>
            </a:r>
            <a:r>
              <a:rPr lang="en-US" altLang="zh-CN" b="1" baseline="-25000">
                <a:latin typeface="Times New Roman" panose="02020603050405020304" pitchFamily="18" charset="0"/>
              </a:rPr>
              <a:t>3</a:t>
            </a:r>
            <a:r>
              <a:rPr lang="en-US" altLang="zh-CN" b="1">
                <a:latin typeface="Times New Roman" panose="02020603050405020304" pitchFamily="18" charset="0"/>
              </a:rPr>
              <a:t>=</a:t>
            </a:r>
            <a:r>
              <a:rPr lang="en-US" altLang="zh-CN" b="1" baseline="-25000">
                <a:latin typeface="Times New Roman" panose="02020603050405020304" pitchFamily="18" charset="0"/>
              </a:rPr>
              <a:t> </a:t>
            </a:r>
            <a:r>
              <a:rPr lang="en-US" altLang="zh-CN" b="1" i="1">
                <a:latin typeface="Times New Roman" panose="02020603050405020304" pitchFamily="18" charset="0"/>
              </a:rPr>
              <a:t>Z</a:t>
            </a:r>
            <a:r>
              <a:rPr lang="en-US" altLang="zh-CN" b="1" baseline="-25000">
                <a:latin typeface="Times New Roman" panose="02020603050405020304" pitchFamily="18" charset="0"/>
              </a:rPr>
              <a:t>2 </a:t>
            </a:r>
            <a:r>
              <a:rPr lang="en-US" altLang="zh-CN" b="1" i="1" err="1">
                <a:latin typeface="Times New Roman" panose="02020603050405020304" pitchFamily="18" charset="0"/>
              </a:rPr>
              <a:t>Z</a:t>
            </a:r>
            <a:r>
              <a:rPr lang="en-US" altLang="zh-CN" b="1" baseline="-25000" err="1">
                <a:latin typeface="Times New Roman" panose="02020603050405020304" pitchFamily="18" charset="0"/>
              </a:rPr>
              <a:t>x</a:t>
            </a:r>
            <a:r>
              <a:rPr lang="en-US" altLang="zh-CN" b="1" baseline="-25000">
                <a:latin typeface="Times New Roman" panose="02020603050405020304" pitchFamily="18" charset="0"/>
              </a:rPr>
              <a:t>    </a:t>
            </a:r>
            <a:r>
              <a:rPr lang="zh-CN" altLang="en-US" b="1">
                <a:latin typeface="Times New Roman" panose="02020603050405020304" pitchFamily="18" charset="0"/>
              </a:rPr>
              <a:t>得</a:t>
            </a:r>
          </a:p>
        </p:txBody>
      </p:sp>
      <p:sp>
        <p:nvSpPr>
          <p:cNvPr id="98308" name="文本框 98307"/>
          <p:cNvSpPr txBox="1"/>
          <p:nvPr/>
        </p:nvSpPr>
        <p:spPr>
          <a:xfrm>
            <a:off x="4419600" y="2286000"/>
            <a:ext cx="3678238" cy="457200"/>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R</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i="1">
                <a:latin typeface="Times New Roman" panose="02020603050405020304" pitchFamily="18" charset="0"/>
              </a:rPr>
              <a:t>R</a:t>
            </a:r>
            <a:r>
              <a:rPr lang="en-US" altLang="zh-CN" b="1" baseline="-25000">
                <a:latin typeface="Times New Roman" panose="02020603050405020304" pitchFamily="18" charset="0"/>
              </a:rPr>
              <a:t>3</a:t>
            </a:r>
            <a:r>
              <a:rPr lang="en-US" altLang="zh-CN" b="1" i="1">
                <a:latin typeface="Times New Roman" panose="02020603050405020304" pitchFamily="18" charset="0"/>
              </a:rPr>
              <a:t>+</a:t>
            </a:r>
            <a:r>
              <a:rPr lang="en-US" altLang="zh-CN" b="1">
                <a:latin typeface="Times New Roman" panose="02020603050405020304" pitchFamily="18" charset="0"/>
              </a:rPr>
              <a:t>j</a:t>
            </a:r>
            <a:r>
              <a:rPr lang="en-US" altLang="zh-CN" b="1" i="1">
                <a:latin typeface="Symbol" panose="05050102010706020507" pitchFamily="18" charset="2"/>
              </a:rPr>
              <a:t>w </a:t>
            </a:r>
            <a:r>
              <a:rPr lang="en-US" altLang="zh-CN" b="1" i="1">
                <a:latin typeface="Times New Roman" panose="02020603050405020304" pitchFamily="18" charset="0"/>
              </a:rPr>
              <a:t>L</a:t>
            </a:r>
            <a:r>
              <a:rPr lang="en-US" altLang="zh-CN" b="1" baseline="-25000">
                <a:latin typeface="Times New Roman" panose="02020603050405020304" pitchFamily="18" charset="0"/>
              </a:rPr>
              <a:t>3</a:t>
            </a:r>
            <a:r>
              <a:rPr lang="en-US" altLang="zh-CN" b="1">
                <a:latin typeface="Times New Roman" panose="02020603050405020304" pitchFamily="18" charset="0"/>
              </a:rPr>
              <a:t>)</a:t>
            </a:r>
            <a:r>
              <a:rPr lang="en-US" altLang="zh-CN" b="1" i="1">
                <a:latin typeface="Times New Roman" panose="02020603050405020304" pitchFamily="18" charset="0"/>
              </a:rPr>
              <a:t>=R</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en-US" altLang="zh-CN" b="1" i="1">
                <a:latin typeface="Times New Roman" panose="02020603050405020304" pitchFamily="18" charset="0"/>
              </a:rPr>
              <a:t>R</a:t>
            </a:r>
            <a:r>
              <a:rPr lang="en-US" altLang="zh-CN" b="1" baseline="-25000">
                <a:latin typeface="Times New Roman" panose="02020603050405020304" pitchFamily="18" charset="0"/>
              </a:rPr>
              <a:t>x</a:t>
            </a:r>
            <a:r>
              <a:rPr lang="en-US" altLang="zh-CN" b="1" i="1">
                <a:latin typeface="Times New Roman" panose="02020603050405020304" pitchFamily="18" charset="0"/>
              </a:rPr>
              <a:t>+</a:t>
            </a:r>
            <a:r>
              <a:rPr lang="en-US" altLang="zh-CN" b="1">
                <a:latin typeface="Times New Roman" panose="02020603050405020304" pitchFamily="18" charset="0"/>
              </a:rPr>
              <a:t>j </a:t>
            </a:r>
            <a:r>
              <a:rPr lang="en-US" altLang="zh-CN" b="1" i="1" err="1">
                <a:latin typeface="Symbol" panose="05050102010706020507" pitchFamily="18" charset="2"/>
              </a:rPr>
              <a:t>w</a:t>
            </a:r>
            <a:r>
              <a:rPr lang="en-US" altLang="zh-CN" b="1" i="1" err="1">
                <a:latin typeface="Times New Roman" panose="02020603050405020304" pitchFamily="18" charset="0"/>
              </a:rPr>
              <a:t>L</a:t>
            </a:r>
            <a:r>
              <a:rPr lang="en-US" altLang="zh-CN" b="1" baseline="-25000" err="1">
                <a:latin typeface="Times New Roman" panose="02020603050405020304" pitchFamily="18" charset="0"/>
              </a:rPr>
              <a:t>x</a:t>
            </a:r>
            <a:r>
              <a:rPr lang="en-US" altLang="zh-CN" b="1">
                <a:latin typeface="Times New Roman" panose="02020603050405020304" pitchFamily="18" charset="0"/>
              </a:rPr>
              <a:t>)</a:t>
            </a:r>
            <a:endParaRPr lang="en-US" altLang="zh-CN" b="1" i="1">
              <a:latin typeface="Times New Roman" panose="02020603050405020304" pitchFamily="18" charset="0"/>
            </a:endParaRPr>
          </a:p>
        </p:txBody>
      </p:sp>
      <p:sp>
        <p:nvSpPr>
          <p:cNvPr id="98309" name="文本框 98308"/>
          <p:cNvSpPr txBox="1"/>
          <p:nvPr/>
        </p:nvSpPr>
        <p:spPr>
          <a:xfrm>
            <a:off x="4149725" y="3190875"/>
            <a:ext cx="4229100" cy="466725"/>
          </a:xfrm>
          <a:prstGeom prst="rect">
            <a:avLst/>
          </a:prstGeom>
          <a:noFill/>
          <a:ln w="9525" cap="flat" cmpd="sng">
            <a:solidFill>
              <a:schemeClr val="tx1"/>
            </a:solidFill>
            <a:prstDash val="solid"/>
            <a:miter/>
            <a:headEnd type="none" w="med" len="med"/>
            <a:tailEnd type="none" w="med" len="med"/>
          </a:ln>
        </p:spPr>
        <p:txBody>
          <a:bodyPr wrap="none" anchor="t">
            <a:spAutoFit/>
          </a:bodyPr>
          <a:lstStyle/>
          <a:p>
            <a:pPr eaLnBrk="1" hangingPunct="1">
              <a:spcBef>
                <a:spcPct val="0"/>
              </a:spcBef>
            </a:pPr>
            <a:r>
              <a:rPr lang="en-US" altLang="zh-CN" b="1">
                <a:solidFill>
                  <a:srgbClr val="FF0000"/>
                </a:solidFill>
                <a:latin typeface="Times New Roman" panose="02020603050405020304" pitchFamily="18" charset="0"/>
              </a:rPr>
              <a:t>∴   </a:t>
            </a:r>
            <a:r>
              <a:rPr lang="en-US" altLang="zh-CN" b="1" i="1">
                <a:solidFill>
                  <a:srgbClr val="FF0000"/>
                </a:solidFill>
                <a:latin typeface="Times New Roman" panose="02020603050405020304" pitchFamily="18" charset="0"/>
              </a:rPr>
              <a:t>R</a:t>
            </a:r>
            <a:r>
              <a:rPr lang="en-US" altLang="zh-CN" b="1" baseline="-25000">
                <a:solidFill>
                  <a:srgbClr val="FF0000"/>
                </a:solidFill>
                <a:latin typeface="Times New Roman" panose="02020603050405020304" pitchFamily="18" charset="0"/>
              </a:rPr>
              <a:t>x</a:t>
            </a:r>
            <a:r>
              <a:rPr lang="en-US" altLang="zh-CN" b="1" i="1">
                <a:solidFill>
                  <a:srgbClr val="FF0000"/>
                </a:solidFill>
                <a:latin typeface="Times New Roman" panose="02020603050405020304" pitchFamily="18" charset="0"/>
              </a:rPr>
              <a:t>=R</a:t>
            </a:r>
            <a:r>
              <a:rPr lang="en-US" altLang="zh-CN" b="1" baseline="-25000">
                <a:solidFill>
                  <a:srgbClr val="FF0000"/>
                </a:solidFill>
                <a:latin typeface="Times New Roman" panose="02020603050405020304" pitchFamily="18" charset="0"/>
              </a:rPr>
              <a:t>1</a:t>
            </a:r>
            <a:r>
              <a:rPr lang="en-US" altLang="zh-CN" b="1" i="1">
                <a:solidFill>
                  <a:srgbClr val="FF0000"/>
                </a:solidFill>
                <a:latin typeface="Times New Roman" panose="02020603050405020304" pitchFamily="18" charset="0"/>
              </a:rPr>
              <a:t>R</a:t>
            </a:r>
            <a:r>
              <a:rPr lang="en-US" altLang="zh-CN" b="1" baseline="-25000">
                <a:solidFill>
                  <a:srgbClr val="FF0000"/>
                </a:solidFill>
                <a:latin typeface="Times New Roman" panose="02020603050405020304" pitchFamily="18" charset="0"/>
              </a:rPr>
              <a:t>3 </a:t>
            </a:r>
            <a:r>
              <a:rPr lang="en-US" altLang="zh-CN" b="1" i="1">
                <a:solidFill>
                  <a:srgbClr val="FF0000"/>
                </a:solidFill>
                <a:latin typeface="Times New Roman" panose="02020603050405020304" pitchFamily="18" charset="0"/>
              </a:rPr>
              <a:t>/R</a:t>
            </a:r>
            <a:r>
              <a:rPr lang="en-US" altLang="zh-CN" b="1" baseline="-25000">
                <a:solidFill>
                  <a:srgbClr val="FF0000"/>
                </a:solidFill>
                <a:latin typeface="Times New Roman" panose="02020603050405020304" pitchFamily="18" charset="0"/>
              </a:rPr>
              <a:t>2  </a:t>
            </a:r>
            <a:r>
              <a:rPr lang="en-US" altLang="zh-CN" b="1" i="1">
                <a:solidFill>
                  <a:srgbClr val="FF0000"/>
                </a:solidFill>
                <a:latin typeface="Times New Roman" panose="02020603050405020304" pitchFamily="18" charset="0"/>
              </a:rPr>
              <a:t>,    L</a:t>
            </a:r>
            <a:r>
              <a:rPr lang="en-US" altLang="zh-CN" b="1" baseline="-25000">
                <a:solidFill>
                  <a:srgbClr val="FF0000"/>
                </a:solidFill>
                <a:latin typeface="Times New Roman" panose="02020603050405020304" pitchFamily="18" charset="0"/>
              </a:rPr>
              <a:t>x</a:t>
            </a:r>
            <a:r>
              <a:rPr lang="en-US" altLang="zh-CN" b="1" i="1">
                <a:solidFill>
                  <a:srgbClr val="FF0000"/>
                </a:solidFill>
                <a:latin typeface="Times New Roman" panose="02020603050405020304" pitchFamily="18" charset="0"/>
              </a:rPr>
              <a:t>=L</a:t>
            </a:r>
            <a:r>
              <a:rPr lang="en-US" altLang="zh-CN" b="1" baseline="-25000">
                <a:solidFill>
                  <a:srgbClr val="FF0000"/>
                </a:solidFill>
                <a:latin typeface="Times New Roman" panose="02020603050405020304" pitchFamily="18" charset="0"/>
              </a:rPr>
              <a:t>3 </a:t>
            </a:r>
            <a:r>
              <a:rPr lang="en-US" altLang="zh-CN" b="1" i="1">
                <a:solidFill>
                  <a:srgbClr val="FF0000"/>
                </a:solidFill>
                <a:latin typeface="Times New Roman" panose="02020603050405020304" pitchFamily="18" charset="0"/>
              </a:rPr>
              <a:t>R</a:t>
            </a:r>
            <a:r>
              <a:rPr lang="en-US" altLang="zh-CN" b="1" baseline="-25000">
                <a:solidFill>
                  <a:srgbClr val="FF0000"/>
                </a:solidFill>
                <a:latin typeface="Times New Roman" panose="02020603050405020304" pitchFamily="18" charset="0"/>
              </a:rPr>
              <a:t>1</a:t>
            </a:r>
            <a:r>
              <a:rPr lang="en-US" altLang="zh-CN" b="1">
                <a:solidFill>
                  <a:srgbClr val="FF0000"/>
                </a:solidFill>
                <a:latin typeface="Times New Roman" panose="02020603050405020304" pitchFamily="18" charset="0"/>
              </a:rPr>
              <a:t>/</a:t>
            </a:r>
            <a:r>
              <a:rPr lang="en-US" altLang="zh-CN" b="1" i="1">
                <a:solidFill>
                  <a:srgbClr val="FF0000"/>
                </a:solidFill>
                <a:latin typeface="Times New Roman" panose="02020603050405020304" pitchFamily="18" charset="0"/>
              </a:rPr>
              <a:t>R</a:t>
            </a:r>
            <a:r>
              <a:rPr lang="en-US" altLang="zh-CN" b="1" baseline="-25000">
                <a:solidFill>
                  <a:srgbClr val="FF0000"/>
                </a:solidFill>
                <a:latin typeface="Times New Roman" panose="02020603050405020304" pitchFamily="18" charset="0"/>
              </a:rPr>
              <a:t>2</a:t>
            </a:r>
            <a:endParaRPr lang="en-US" altLang="zh-CN" b="1" i="1">
              <a:solidFill>
                <a:srgbClr val="FF0000"/>
              </a:solidFill>
              <a:latin typeface="Times New Roman" panose="02020603050405020304" pitchFamily="18" charset="0"/>
            </a:endParaRPr>
          </a:p>
        </p:txBody>
      </p:sp>
      <p:sp>
        <p:nvSpPr>
          <p:cNvPr id="98313" name="文本框 98312"/>
          <p:cNvSpPr txBox="1"/>
          <p:nvPr/>
        </p:nvSpPr>
        <p:spPr>
          <a:xfrm>
            <a:off x="120650" y="533400"/>
            <a:ext cx="717550"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例</a:t>
            </a:r>
            <a:r>
              <a:rPr lang="en-US" altLang="zh-CN" b="1" dirty="0">
                <a:solidFill>
                  <a:srgbClr val="3333FF"/>
                </a:solidFill>
                <a:latin typeface="Times New Roman" panose="02020603050405020304" pitchFamily="18" charset="0"/>
              </a:rPr>
              <a:t>3</a:t>
            </a:r>
            <a:r>
              <a:rPr lang="en-US" altLang="zh-CN" b="1" dirty="0">
                <a:latin typeface="Times New Roman" panose="02020603050405020304" pitchFamily="18" charset="0"/>
              </a:rPr>
              <a:t>.</a:t>
            </a:r>
          </a:p>
        </p:txBody>
      </p:sp>
      <p:sp>
        <p:nvSpPr>
          <p:cNvPr id="98314" name="文本框 98313"/>
          <p:cNvSpPr txBox="1"/>
          <p:nvPr/>
        </p:nvSpPr>
        <p:spPr>
          <a:xfrm>
            <a:off x="3702050" y="1295400"/>
            <a:ext cx="793750" cy="457200"/>
          </a:xfrm>
          <a:prstGeom prst="rect">
            <a:avLst/>
          </a:prstGeom>
          <a:noFill/>
          <a:ln w="9525">
            <a:noFill/>
          </a:ln>
        </p:spPr>
        <p:txBody>
          <a:bodyPr wrap="none">
            <a:spAutoFit/>
          </a:bodyPr>
          <a:lstStyle/>
          <a:p>
            <a:pPr eaLnBrk="1" hangingPunct="1"/>
            <a:r>
              <a:rPr lang="zh-CN" altLang="en-US" b="1" dirty="0">
                <a:solidFill>
                  <a:srgbClr val="FF0000"/>
                </a:solidFill>
                <a:latin typeface="Times New Roman" panose="02020603050405020304" pitchFamily="18" charset="0"/>
              </a:rPr>
              <a:t>解</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pSp>
        <p:nvGrpSpPr>
          <p:cNvPr id="98315" name="组合 98314"/>
          <p:cNvGrpSpPr/>
          <p:nvPr/>
        </p:nvGrpSpPr>
        <p:grpSpPr>
          <a:xfrm>
            <a:off x="1066800" y="1736725"/>
            <a:ext cx="2073275" cy="2606675"/>
            <a:chOff x="672" y="2150"/>
            <a:chExt cx="1306" cy="1642"/>
          </a:xfrm>
        </p:grpSpPr>
        <p:sp>
          <p:nvSpPr>
            <p:cNvPr id="98316" name="直接连接符 98315"/>
            <p:cNvSpPr/>
            <p:nvPr/>
          </p:nvSpPr>
          <p:spPr>
            <a:xfrm flipV="1">
              <a:off x="720" y="2150"/>
              <a:ext cx="576" cy="576"/>
            </a:xfrm>
            <a:prstGeom prst="line">
              <a:avLst/>
            </a:prstGeom>
            <a:ln w="19050" cap="flat" cmpd="sng">
              <a:solidFill>
                <a:schemeClr val="tx1"/>
              </a:solidFill>
              <a:prstDash val="solid"/>
              <a:headEnd type="none" w="med" len="med"/>
              <a:tailEnd type="none" w="med" len="med"/>
            </a:ln>
          </p:spPr>
        </p:sp>
        <p:sp>
          <p:nvSpPr>
            <p:cNvPr id="98317" name="直接连接符 98316"/>
            <p:cNvSpPr/>
            <p:nvPr/>
          </p:nvSpPr>
          <p:spPr>
            <a:xfrm flipV="1">
              <a:off x="1306" y="2734"/>
              <a:ext cx="576" cy="576"/>
            </a:xfrm>
            <a:prstGeom prst="line">
              <a:avLst/>
            </a:prstGeom>
            <a:ln w="19050" cap="flat" cmpd="sng">
              <a:solidFill>
                <a:schemeClr val="tx1"/>
              </a:solidFill>
              <a:prstDash val="solid"/>
              <a:headEnd type="none" w="med" len="med"/>
              <a:tailEnd type="none" w="med" len="med"/>
            </a:ln>
          </p:spPr>
        </p:sp>
        <p:sp>
          <p:nvSpPr>
            <p:cNvPr id="98318" name="直接连接符 98317"/>
            <p:cNvSpPr/>
            <p:nvPr/>
          </p:nvSpPr>
          <p:spPr>
            <a:xfrm rot="-5400000" flipV="1">
              <a:off x="720" y="2726"/>
              <a:ext cx="576" cy="576"/>
            </a:xfrm>
            <a:prstGeom prst="line">
              <a:avLst/>
            </a:prstGeom>
            <a:ln w="19050" cap="flat" cmpd="sng">
              <a:solidFill>
                <a:schemeClr val="tx1"/>
              </a:solidFill>
              <a:prstDash val="solid"/>
              <a:headEnd type="none" w="med" len="med"/>
              <a:tailEnd type="none" w="med" len="med"/>
            </a:ln>
          </p:spPr>
        </p:sp>
        <p:sp>
          <p:nvSpPr>
            <p:cNvPr id="98319" name="矩形 98318"/>
            <p:cNvSpPr/>
            <p:nvPr/>
          </p:nvSpPr>
          <p:spPr>
            <a:xfrm rot="-8065325">
              <a:off x="1534" y="288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20" name="矩形 98319"/>
            <p:cNvSpPr/>
            <p:nvPr/>
          </p:nvSpPr>
          <p:spPr>
            <a:xfrm rot="-8065325">
              <a:off x="948" y="2306"/>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21" name="矩形 98320"/>
            <p:cNvSpPr/>
            <p:nvPr/>
          </p:nvSpPr>
          <p:spPr>
            <a:xfrm rot="-2709749">
              <a:off x="948" y="288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22" name="直接连接符 98321"/>
            <p:cNvSpPr/>
            <p:nvPr/>
          </p:nvSpPr>
          <p:spPr>
            <a:xfrm>
              <a:off x="1872" y="2736"/>
              <a:ext cx="0" cy="912"/>
            </a:xfrm>
            <a:prstGeom prst="line">
              <a:avLst/>
            </a:prstGeom>
            <a:ln w="19050" cap="flat" cmpd="sng">
              <a:solidFill>
                <a:schemeClr val="tx1"/>
              </a:solidFill>
              <a:prstDash val="solid"/>
              <a:headEnd type="oval" w="med" len="med"/>
              <a:tailEnd type="none" w="med" len="med"/>
            </a:ln>
          </p:spPr>
        </p:sp>
        <p:sp>
          <p:nvSpPr>
            <p:cNvPr id="98323" name="直接连接符 98322"/>
            <p:cNvSpPr/>
            <p:nvPr/>
          </p:nvSpPr>
          <p:spPr>
            <a:xfrm>
              <a:off x="720" y="2726"/>
              <a:ext cx="0" cy="912"/>
            </a:xfrm>
            <a:prstGeom prst="line">
              <a:avLst/>
            </a:prstGeom>
            <a:ln w="19050" cap="flat" cmpd="sng">
              <a:solidFill>
                <a:schemeClr val="tx1"/>
              </a:solidFill>
              <a:prstDash val="solid"/>
              <a:headEnd type="oval" w="med" len="med"/>
              <a:tailEnd type="none" w="med" len="med"/>
            </a:ln>
          </p:spPr>
        </p:sp>
        <p:sp>
          <p:nvSpPr>
            <p:cNvPr id="98324" name="直接连接符 98323"/>
            <p:cNvSpPr/>
            <p:nvPr/>
          </p:nvSpPr>
          <p:spPr>
            <a:xfrm flipH="1">
              <a:off x="1440" y="3638"/>
              <a:ext cx="432" cy="0"/>
            </a:xfrm>
            <a:prstGeom prst="line">
              <a:avLst/>
            </a:prstGeom>
            <a:ln w="19050" cap="flat" cmpd="sng">
              <a:solidFill>
                <a:schemeClr val="tx1"/>
              </a:solidFill>
              <a:prstDash val="solid"/>
              <a:headEnd type="none" w="med" len="med"/>
              <a:tailEnd type="none" w="med" len="med"/>
            </a:ln>
          </p:spPr>
        </p:sp>
        <p:sp>
          <p:nvSpPr>
            <p:cNvPr id="98325" name="直接连接符 98324"/>
            <p:cNvSpPr/>
            <p:nvPr/>
          </p:nvSpPr>
          <p:spPr>
            <a:xfrm flipH="1">
              <a:off x="720" y="3638"/>
              <a:ext cx="432" cy="0"/>
            </a:xfrm>
            <a:prstGeom prst="line">
              <a:avLst/>
            </a:prstGeom>
            <a:ln w="19050" cap="flat" cmpd="sng">
              <a:solidFill>
                <a:schemeClr val="tx1"/>
              </a:solidFill>
              <a:prstDash val="solid"/>
              <a:headEnd type="none" w="med" len="med"/>
              <a:tailEnd type="none" w="med" len="med"/>
            </a:ln>
          </p:spPr>
        </p:sp>
        <p:sp>
          <p:nvSpPr>
            <p:cNvPr id="98326" name="直接连接符 98325"/>
            <p:cNvSpPr/>
            <p:nvPr/>
          </p:nvSpPr>
          <p:spPr>
            <a:xfrm>
              <a:off x="1306" y="2160"/>
              <a:ext cx="0" cy="1152"/>
            </a:xfrm>
            <a:prstGeom prst="line">
              <a:avLst/>
            </a:prstGeom>
            <a:ln w="19050" cap="flat" cmpd="sng">
              <a:solidFill>
                <a:schemeClr val="tx1"/>
              </a:solidFill>
              <a:prstDash val="solid"/>
              <a:headEnd type="oval" w="med" len="med"/>
              <a:tailEnd type="oval" w="med" len="med"/>
            </a:ln>
          </p:spPr>
        </p:sp>
        <p:sp>
          <p:nvSpPr>
            <p:cNvPr id="98327" name="椭圆 98326"/>
            <p:cNvSpPr/>
            <p:nvPr/>
          </p:nvSpPr>
          <p:spPr>
            <a:xfrm>
              <a:off x="1180" y="2630"/>
              <a:ext cx="240" cy="240"/>
            </a:xfrm>
            <a:prstGeom prst="ellipse">
              <a:avLst/>
            </a:prstGeom>
            <a:solidFill>
              <a:schemeClr val="accent1"/>
            </a:solidFill>
            <a:ln w="28575" cap="flat" cmpd="sng">
              <a:solidFill>
                <a:schemeClr val="tx1"/>
              </a:solidFill>
              <a:prstDash val="solid"/>
              <a:headEnd type="none" w="med" len="med"/>
              <a:tailEnd type="none" w="med" len="med"/>
            </a:ln>
          </p:spPr>
          <p:txBody>
            <a:bodyPr/>
            <a:lstStyle/>
            <a:p>
              <a:endParaRPr lang="zh-CN" altLang="en-US"/>
            </a:p>
          </p:txBody>
        </p:sp>
        <p:sp>
          <p:nvSpPr>
            <p:cNvPr id="98328" name="直接连接符 98327"/>
            <p:cNvSpPr/>
            <p:nvPr/>
          </p:nvSpPr>
          <p:spPr>
            <a:xfrm flipV="1">
              <a:off x="1248" y="2668"/>
              <a:ext cx="96" cy="192"/>
            </a:xfrm>
            <a:prstGeom prst="line">
              <a:avLst/>
            </a:prstGeom>
            <a:ln w="9525" cap="flat" cmpd="sng">
              <a:solidFill>
                <a:schemeClr val="tx1"/>
              </a:solidFill>
              <a:prstDash val="solid"/>
              <a:headEnd type="none" w="med" len="med"/>
              <a:tailEnd type="triangle" w="med" len="med"/>
            </a:ln>
          </p:spPr>
        </p:sp>
        <p:cxnSp>
          <p:nvCxnSpPr>
            <p:cNvPr id="98329" name="直接箭头连接符 98328"/>
            <p:cNvCxnSpPr>
              <a:stCxn id="98326" idx="0"/>
              <a:endCxn id="98322" idx="0"/>
            </p:cNvCxnSpPr>
            <p:nvPr/>
          </p:nvCxnSpPr>
          <p:spPr>
            <a:xfrm>
              <a:off x="1306" y="2154"/>
              <a:ext cx="566" cy="576"/>
            </a:xfrm>
            <a:prstGeom prst="straightConnector1">
              <a:avLst/>
            </a:prstGeom>
            <a:ln w="19050" cap="flat" cmpd="sng">
              <a:solidFill>
                <a:schemeClr val="tx1"/>
              </a:solidFill>
              <a:prstDash val="solid"/>
              <a:headEnd type="none" w="med" len="med"/>
              <a:tailEnd type="none" w="med" len="med"/>
            </a:ln>
          </p:spPr>
        </p:cxnSp>
        <p:sp>
          <p:nvSpPr>
            <p:cNvPr id="98330" name="矩形 98329"/>
            <p:cNvSpPr/>
            <p:nvPr/>
          </p:nvSpPr>
          <p:spPr>
            <a:xfrm rot="-2709749">
              <a:off x="1522" y="2300"/>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31" name="矩形 98330"/>
            <p:cNvSpPr/>
            <p:nvPr/>
          </p:nvSpPr>
          <p:spPr>
            <a:xfrm>
              <a:off x="672" y="2198"/>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1</a:t>
              </a:r>
            </a:p>
          </p:txBody>
        </p:sp>
        <p:sp>
          <p:nvSpPr>
            <p:cNvPr id="98332" name="矩形 98331"/>
            <p:cNvSpPr/>
            <p:nvPr/>
          </p:nvSpPr>
          <p:spPr>
            <a:xfrm>
              <a:off x="1681" y="2246"/>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2</a:t>
              </a:r>
            </a:p>
          </p:txBody>
        </p:sp>
        <p:sp>
          <p:nvSpPr>
            <p:cNvPr id="98333" name="矩形 98332"/>
            <p:cNvSpPr/>
            <p:nvPr/>
          </p:nvSpPr>
          <p:spPr>
            <a:xfrm>
              <a:off x="816" y="3014"/>
              <a:ext cx="297" cy="288"/>
            </a:xfrm>
            <a:prstGeom prst="rect">
              <a:avLst/>
            </a:prstGeom>
            <a:noFill/>
            <a:ln w="9525">
              <a:noFill/>
            </a:ln>
          </p:spPr>
          <p:txBody>
            <a:bodyPr wrap="none" anchor="t">
              <a:spAutoFit/>
            </a:bodyPr>
            <a:lstStyle/>
            <a:p>
              <a:pPr eaLnBrk="1" hangingPunct="1">
                <a:spcBef>
                  <a:spcPct val="0"/>
                </a:spcBef>
              </a:pPr>
              <a:r>
                <a:rPr lang="en-US" altLang="zh-CN" b="1" i="1" err="1">
                  <a:latin typeface="Times New Roman" panose="02020603050405020304" pitchFamily="18" charset="0"/>
                </a:rPr>
                <a:t>Z</a:t>
              </a:r>
              <a:r>
                <a:rPr lang="en-US" altLang="zh-CN" b="1" baseline="-25000" err="1">
                  <a:latin typeface="Times New Roman" panose="02020603050405020304" pitchFamily="18" charset="0"/>
                </a:rPr>
                <a:t>x</a:t>
              </a:r>
              <a:endParaRPr lang="en-US" altLang="zh-CN" b="1" baseline="-25000">
                <a:latin typeface="Times New Roman" panose="02020603050405020304" pitchFamily="18" charset="0"/>
              </a:endParaRPr>
            </a:p>
          </p:txBody>
        </p:sp>
        <p:sp>
          <p:nvSpPr>
            <p:cNvPr id="98334" name="矩形 98333"/>
            <p:cNvSpPr/>
            <p:nvPr/>
          </p:nvSpPr>
          <p:spPr>
            <a:xfrm>
              <a:off x="1585" y="3014"/>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3</a:t>
              </a:r>
            </a:p>
          </p:txBody>
        </p:sp>
        <p:sp>
          <p:nvSpPr>
            <p:cNvPr id="98335" name="文本框 98334"/>
            <p:cNvSpPr txBox="1"/>
            <p:nvPr/>
          </p:nvSpPr>
          <p:spPr>
            <a:xfrm>
              <a:off x="1152" y="3388"/>
              <a:ext cx="274" cy="404"/>
            </a:xfrm>
            <a:prstGeom prst="rect">
              <a:avLst/>
            </a:prstGeom>
            <a:noFill/>
            <a:ln w="9525">
              <a:noFill/>
            </a:ln>
          </p:spPr>
          <p:txBody>
            <a:bodyPr wrap="none">
              <a:spAutoFit/>
            </a:bodyPr>
            <a:lstStyle/>
            <a:p>
              <a:pPr eaLnBrk="1" hangingPunct="1"/>
              <a:r>
                <a:rPr lang="en-US" altLang="zh-CN" sz="3600"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grpSp>
      <p:grpSp>
        <p:nvGrpSpPr>
          <p:cNvPr id="98342" name="组合 98341"/>
          <p:cNvGrpSpPr/>
          <p:nvPr/>
        </p:nvGrpSpPr>
        <p:grpSpPr>
          <a:xfrm>
            <a:off x="457200" y="4419600"/>
            <a:ext cx="7772400" cy="1066800"/>
            <a:chOff x="288" y="2784"/>
            <a:chExt cx="4896" cy="672"/>
          </a:xfrm>
        </p:grpSpPr>
        <p:sp>
          <p:nvSpPr>
            <p:cNvPr id="98338" name="文本框 98337"/>
            <p:cNvSpPr txBox="1"/>
            <p:nvPr/>
          </p:nvSpPr>
          <p:spPr>
            <a:xfrm>
              <a:off x="288" y="2976"/>
              <a:ext cx="3072"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 |Z</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sym typeface="Symbol" panose="05050102010706020507" pitchFamily="18" charset="2"/>
                </a:rPr>
                <a:t>1</a:t>
              </a:r>
              <a:r>
                <a:rPr lang="en-US" altLang="zh-CN" b="1" baseline="-25000">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|Z</a:t>
              </a:r>
              <a:r>
                <a:rPr lang="en-US" altLang="zh-CN" b="1" baseline="-25000">
                  <a:latin typeface="Times New Roman" panose="02020603050405020304" pitchFamily="18" charset="0"/>
                </a:rPr>
                <a:t>3</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sym typeface="Symbol" panose="05050102010706020507" pitchFamily="18" charset="2"/>
                </a:rPr>
                <a:t>3</a:t>
              </a:r>
              <a:r>
                <a:rPr lang="en-US" altLang="zh-CN" b="1" baseline="-25000">
                  <a:latin typeface="Times New Roman" panose="02020603050405020304" pitchFamily="18" charset="0"/>
                </a:rPr>
                <a:t> </a:t>
              </a:r>
              <a:r>
                <a:rPr lang="en-US" altLang="zh-CN" b="1">
                  <a:latin typeface="Times New Roman" panose="02020603050405020304" pitchFamily="18" charset="0"/>
                </a:rPr>
                <a:t>= </a:t>
              </a:r>
              <a:r>
                <a:rPr lang="en-US" altLang="zh-CN" b="1" i="1">
                  <a:latin typeface="Times New Roman" panose="02020603050405020304" pitchFamily="18" charset="0"/>
                </a:rPr>
                <a:t>|Z</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sym typeface="Symbol" panose="05050102010706020507" pitchFamily="18" charset="2"/>
                </a:rPr>
                <a:t>2</a:t>
              </a:r>
              <a:r>
                <a:rPr lang="en-US" altLang="zh-CN" b="1" baseline="-25000">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b="1" i="1" err="1">
                  <a:latin typeface="Times New Roman" panose="02020603050405020304" pitchFamily="18" charset="0"/>
                </a:rPr>
                <a:t>|Z</a:t>
              </a:r>
              <a:r>
                <a:rPr lang="en-US" altLang="zh-CN" b="1" baseline="-25000" err="1">
                  <a:latin typeface="Times New Roman" panose="02020603050405020304" pitchFamily="18" charset="0"/>
                </a:rPr>
                <a:t>x</a:t>
              </a:r>
              <a:r>
                <a:rPr lang="en-US" altLang="zh-CN" b="1" err="1">
                  <a:latin typeface="Times New Roman" panose="02020603050405020304" pitchFamily="18" charset="0"/>
                </a:rPr>
                <a:t>|</a:t>
              </a:r>
              <a:r>
                <a:rPr lang="en-US" altLang="zh-CN" b="1" err="1">
                  <a:latin typeface="Times New Roman" panose="02020603050405020304" pitchFamily="18" charset="0"/>
                  <a:sym typeface="Symbol" panose="05050102010706020507" pitchFamily="18" charset="2"/>
                </a:rPr>
                <a:t></a:t>
              </a:r>
              <a:r>
                <a:rPr lang="en-US" altLang="zh-CN" b="1" i="1" err="1">
                  <a:latin typeface="Times New Roman" panose="02020603050405020304" pitchFamily="18" charset="0"/>
                  <a:sym typeface="Symbol" panose="05050102010706020507" pitchFamily="18" charset="2"/>
                </a:rPr>
                <a:t></a:t>
              </a:r>
              <a:r>
                <a:rPr lang="en-US" altLang="zh-CN" b="1" baseline="-25000" err="1">
                  <a:latin typeface="Times New Roman" panose="02020603050405020304" pitchFamily="18" charset="0"/>
                  <a:sym typeface="Symbol" panose="05050102010706020507" pitchFamily="18" charset="2"/>
                </a:rPr>
                <a:t>x</a:t>
              </a:r>
              <a:r>
                <a:rPr lang="en-US" altLang="zh-CN" b="1" baseline="-25000">
                  <a:latin typeface="Times New Roman" panose="02020603050405020304" pitchFamily="18" charset="0"/>
                </a:rPr>
                <a:t> </a:t>
              </a:r>
              <a:endParaRPr lang="en-US" altLang="zh-CN" b="1">
                <a:latin typeface="Times New Roman" panose="02020603050405020304" pitchFamily="18" charset="0"/>
              </a:endParaRPr>
            </a:p>
          </p:txBody>
        </p:sp>
        <p:sp>
          <p:nvSpPr>
            <p:cNvPr id="98339" name="文本框 98338"/>
            <p:cNvSpPr txBox="1"/>
            <p:nvPr/>
          </p:nvSpPr>
          <p:spPr>
            <a:xfrm>
              <a:off x="3408" y="2784"/>
              <a:ext cx="1776"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rPr>
                <a:t> |Z</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|Z</a:t>
              </a:r>
              <a:r>
                <a:rPr lang="en-US" altLang="zh-CN" b="1" baseline="-25000">
                  <a:latin typeface="Times New Roman" panose="02020603050405020304" pitchFamily="18" charset="0"/>
                </a:rPr>
                <a:t>3</a:t>
              </a:r>
              <a:r>
                <a:rPr lang="en-US" altLang="zh-CN" b="1">
                  <a:latin typeface="Times New Roman" panose="02020603050405020304" pitchFamily="18" charset="0"/>
                </a:rPr>
                <a:t>|</a:t>
              </a:r>
              <a:r>
                <a:rPr lang="en-US" altLang="zh-CN" b="1" baseline="-25000">
                  <a:latin typeface="Times New Roman" panose="02020603050405020304" pitchFamily="18" charset="0"/>
                </a:rPr>
                <a:t> </a:t>
              </a:r>
              <a:r>
                <a:rPr lang="en-US" altLang="zh-CN" b="1">
                  <a:latin typeface="Times New Roman" panose="02020603050405020304" pitchFamily="18" charset="0"/>
                </a:rPr>
                <a:t>= </a:t>
              </a:r>
              <a:r>
                <a:rPr lang="en-US" altLang="zh-CN" b="1" i="1">
                  <a:latin typeface="Times New Roman" panose="02020603050405020304" pitchFamily="18" charset="0"/>
                </a:rPr>
                <a:t>|Z</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 </a:t>
              </a:r>
              <a:r>
                <a:rPr lang="en-US" altLang="zh-CN" b="1" i="1" err="1">
                  <a:latin typeface="Times New Roman" panose="02020603050405020304" pitchFamily="18" charset="0"/>
                </a:rPr>
                <a:t>|Z</a:t>
              </a:r>
              <a:r>
                <a:rPr lang="en-US" altLang="zh-CN" b="1" baseline="-25000" err="1">
                  <a:latin typeface="Times New Roman" panose="02020603050405020304" pitchFamily="18" charset="0"/>
                </a:rPr>
                <a:t>x</a:t>
              </a:r>
              <a:r>
                <a:rPr lang="en-US" altLang="zh-CN" b="1">
                  <a:latin typeface="Times New Roman" panose="02020603050405020304" pitchFamily="18" charset="0"/>
                </a:rPr>
                <a:t>|</a:t>
              </a:r>
              <a:r>
                <a:rPr lang="en-US" altLang="zh-CN" b="1" baseline="-25000">
                  <a:latin typeface="Times New Roman" panose="02020603050405020304" pitchFamily="18" charset="0"/>
                </a:rPr>
                <a:t> </a:t>
              </a:r>
              <a:endParaRPr lang="en-US" altLang="zh-CN" b="1">
                <a:latin typeface="Times New Roman" panose="02020603050405020304" pitchFamily="18" charset="0"/>
              </a:endParaRPr>
            </a:p>
          </p:txBody>
        </p:sp>
        <p:sp>
          <p:nvSpPr>
            <p:cNvPr id="98340" name="文本框 98339"/>
            <p:cNvSpPr txBox="1"/>
            <p:nvPr/>
          </p:nvSpPr>
          <p:spPr>
            <a:xfrm>
              <a:off x="3408" y="3168"/>
              <a:ext cx="1440" cy="288"/>
            </a:xfrm>
            <a:prstGeom prst="rect">
              <a:avLst/>
            </a:prstGeom>
            <a:noFill/>
            <a:ln w="9525">
              <a:noFill/>
            </a:ln>
          </p:spPr>
          <p:txBody>
            <a:bodyPr>
              <a:spAutoFit/>
            </a:bodyPr>
            <a:lstStyle/>
            <a:p>
              <a:pPr eaLnBrk="1" hangingPunct="1">
                <a:spcBef>
                  <a:spcPct val="0"/>
                </a:spcBef>
              </a:pPr>
              <a:r>
                <a:rPr lang="en-US" altLang="zh-CN" b="1" i="1">
                  <a:latin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sym typeface="Symbol" panose="05050102010706020507" pitchFamily="18" charset="2"/>
                </a:rPr>
                <a:t>1</a:t>
              </a:r>
              <a:r>
                <a:rPr lang="en-US" altLang="zh-CN" b="1" baseline="-25000">
                  <a:latin typeface="Times New Roman" panose="02020603050405020304" pitchFamily="18" charset="0"/>
                </a:rPr>
                <a:t> </a:t>
              </a:r>
              <a:r>
                <a:rPr lang="en-US" altLang="zh-CN" b="1">
                  <a:latin typeface="Times New Roman" panose="02020603050405020304" pitchFamily="18" charset="0"/>
                </a:rPr>
                <a:t>+</a:t>
              </a:r>
              <a:r>
                <a:rPr lang="en-US" altLang="zh-CN" b="1" i="1">
                  <a:latin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sym typeface="Symbol" panose="05050102010706020507" pitchFamily="18" charset="2"/>
                </a:rPr>
                <a:t>3</a:t>
              </a:r>
              <a:r>
                <a:rPr lang="en-US" altLang="zh-CN" b="1" baseline="-25000">
                  <a:latin typeface="Times New Roman" panose="02020603050405020304" pitchFamily="18" charset="0"/>
                </a:rPr>
                <a:t> </a:t>
              </a:r>
              <a:r>
                <a:rPr lang="en-US" altLang="zh-CN" b="1">
                  <a:latin typeface="Times New Roman" panose="02020603050405020304" pitchFamily="18" charset="0"/>
                </a:rPr>
                <a:t>= </a:t>
              </a:r>
              <a:r>
                <a:rPr lang="en-US" altLang="zh-CN" b="1" i="1">
                  <a:latin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sym typeface="Symbol" panose="05050102010706020507" pitchFamily="18" charset="2"/>
                </a:rPr>
                <a:t>2</a:t>
              </a:r>
              <a:r>
                <a:rPr lang="en-US" altLang="zh-CN" b="1" baseline="-25000">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sym typeface="Symbol" panose="05050102010706020507" pitchFamily="18" charset="2"/>
                </a:rPr>
                <a:t>x</a:t>
              </a:r>
              <a:r>
                <a:rPr lang="en-US" altLang="zh-CN" b="1" baseline="-25000">
                  <a:latin typeface="Times New Roman" panose="02020603050405020304" pitchFamily="18" charset="0"/>
                </a:rPr>
                <a:t> </a:t>
              </a:r>
              <a:endParaRPr lang="en-US" altLang="zh-CN" b="1">
                <a:latin typeface="Times New Roman" panose="02020603050405020304" pitchFamily="18" charset="0"/>
              </a:endParaRPr>
            </a:p>
          </p:txBody>
        </p:sp>
        <p:sp>
          <p:nvSpPr>
            <p:cNvPr id="98341" name="左大括号 98340"/>
            <p:cNvSpPr/>
            <p:nvPr/>
          </p:nvSpPr>
          <p:spPr>
            <a:xfrm>
              <a:off x="3360" y="2832"/>
              <a:ext cx="96" cy="576"/>
            </a:xfrm>
            <a:prstGeom prst="leftBrace">
              <a:avLst>
                <a:gd name="adj1" fmla="val 5000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98313"/>
                                        </p:tgtEl>
                                        <p:attrNameLst>
                                          <p:attrName>style.visibility</p:attrName>
                                        </p:attrNameLst>
                                      </p:cBhvr>
                                      <p:to>
                                        <p:strVal val="visible"/>
                                      </p:to>
                                    </p:set>
                                    <p:anim calcmode="lin" valueType="num">
                                      <p:cBhvr>
                                        <p:cTn id="7" dur="1000" fill="hold"/>
                                        <p:tgtEl>
                                          <p:spTgt spid="98313"/>
                                        </p:tgtEl>
                                        <p:attrNameLst>
                                          <p:attrName>ppt_w</p:attrName>
                                        </p:attrNameLst>
                                      </p:cBhvr>
                                      <p:tavLst>
                                        <p:tav tm="0">
                                          <p:val>
                                            <p:fltVal val="0"/>
                                          </p:val>
                                        </p:tav>
                                        <p:tav tm="100000">
                                          <p:val>
                                            <p:strVal val="#ppt_w"/>
                                          </p:val>
                                        </p:tav>
                                      </p:tavLst>
                                    </p:anim>
                                    <p:anim calcmode="lin" valueType="num">
                                      <p:cBhvr>
                                        <p:cTn id="8" dur="1000" fill="hold"/>
                                        <p:tgtEl>
                                          <p:spTgt spid="98313"/>
                                        </p:tgtEl>
                                        <p:attrNameLst>
                                          <p:attrName>ppt_h</p:attrName>
                                        </p:attrNameLst>
                                      </p:cBhvr>
                                      <p:tavLst>
                                        <p:tav tm="0">
                                          <p:val>
                                            <p:fltVal val="0"/>
                                          </p:val>
                                        </p:tav>
                                        <p:tav tm="100000">
                                          <p:val>
                                            <p:strVal val="#ppt_h"/>
                                          </p:val>
                                        </p:tav>
                                      </p:tavLst>
                                    </p:anim>
                                    <p:anim calcmode="lin" valueType="num">
                                      <p:cBhvr>
                                        <p:cTn id="9" dur="1000" fill="hold"/>
                                        <p:tgtEl>
                                          <p:spTgt spid="9831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83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98306"/>
                                        </p:tgtEl>
                                        <p:attrNameLst>
                                          <p:attrName>style.visibility</p:attrName>
                                        </p:attrNameLst>
                                      </p:cBhvr>
                                      <p:to>
                                        <p:strVal val="visible"/>
                                      </p:to>
                                    </p:set>
                                    <p:anim calcmode="lin" valueType="num">
                                      <p:cBhvr additive="base">
                                        <p:cTn id="15" dur="500" fill="hold"/>
                                        <p:tgtEl>
                                          <p:spTgt spid="98306"/>
                                        </p:tgtEl>
                                        <p:attrNameLst>
                                          <p:attrName>ppt_x</p:attrName>
                                        </p:attrNameLst>
                                      </p:cBhvr>
                                      <p:tavLst>
                                        <p:tav tm="0">
                                          <p:val>
                                            <p:strVal val="#ppt_x"/>
                                          </p:val>
                                        </p:tav>
                                        <p:tav tm="100000">
                                          <p:val>
                                            <p:strVal val="#ppt_x"/>
                                          </p:val>
                                        </p:tav>
                                      </p:tavLst>
                                    </p:anim>
                                    <p:anim calcmode="lin" valueType="num">
                                      <p:cBhvr additive="base">
                                        <p:cTn id="16" dur="500" fill="hold"/>
                                        <p:tgtEl>
                                          <p:spTgt spid="9830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8315"/>
                                        </p:tgtEl>
                                        <p:attrNameLst>
                                          <p:attrName>style.visibility</p:attrName>
                                        </p:attrNameLst>
                                      </p:cBhvr>
                                      <p:to>
                                        <p:strVal val="visible"/>
                                      </p:to>
                                    </p:set>
                                    <p:anim calcmode="lin" valueType="num">
                                      <p:cBhvr additive="base">
                                        <p:cTn id="21" dur="500" fill="hold"/>
                                        <p:tgtEl>
                                          <p:spTgt spid="98315"/>
                                        </p:tgtEl>
                                        <p:attrNameLst>
                                          <p:attrName>ppt_x</p:attrName>
                                        </p:attrNameLst>
                                      </p:cBhvr>
                                      <p:tavLst>
                                        <p:tav tm="0">
                                          <p:val>
                                            <p:strVal val="0-#ppt_w/2"/>
                                          </p:val>
                                        </p:tav>
                                        <p:tav tm="100000">
                                          <p:val>
                                            <p:strVal val="#ppt_x"/>
                                          </p:val>
                                        </p:tav>
                                      </p:tavLst>
                                    </p:anim>
                                    <p:anim calcmode="lin" valueType="num">
                                      <p:cBhvr additive="base">
                                        <p:cTn id="22" dur="500" fill="hold"/>
                                        <p:tgtEl>
                                          <p:spTgt spid="9831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8314"/>
                                        </p:tgtEl>
                                        <p:attrNameLst>
                                          <p:attrName>style.visibility</p:attrName>
                                        </p:attrNameLst>
                                      </p:cBhvr>
                                      <p:to>
                                        <p:strVal val="visible"/>
                                      </p:to>
                                    </p:set>
                                    <p:anim calcmode="lin" valueType="num">
                                      <p:cBhvr additive="base">
                                        <p:cTn id="27" dur="500" fill="hold"/>
                                        <p:tgtEl>
                                          <p:spTgt spid="98314"/>
                                        </p:tgtEl>
                                        <p:attrNameLst>
                                          <p:attrName>ppt_x</p:attrName>
                                        </p:attrNameLst>
                                      </p:cBhvr>
                                      <p:tavLst>
                                        <p:tav tm="0">
                                          <p:val>
                                            <p:strVal val="0-#ppt_w/2"/>
                                          </p:val>
                                        </p:tav>
                                        <p:tav tm="100000">
                                          <p:val>
                                            <p:strVal val="#ppt_x"/>
                                          </p:val>
                                        </p:tav>
                                      </p:tavLst>
                                    </p:anim>
                                    <p:anim calcmode="lin" valueType="num">
                                      <p:cBhvr additive="base">
                                        <p:cTn id="28" dur="500" fill="hold"/>
                                        <p:tgtEl>
                                          <p:spTgt spid="9831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98307"/>
                                        </p:tgtEl>
                                        <p:attrNameLst>
                                          <p:attrName>style.visibility</p:attrName>
                                        </p:attrNameLst>
                                      </p:cBhvr>
                                      <p:to>
                                        <p:strVal val="visible"/>
                                      </p:to>
                                    </p:set>
                                    <p:anim calcmode="lin" valueType="num">
                                      <p:cBhvr additive="base">
                                        <p:cTn id="33" dur="500" fill="hold"/>
                                        <p:tgtEl>
                                          <p:spTgt spid="98307"/>
                                        </p:tgtEl>
                                        <p:attrNameLst>
                                          <p:attrName>ppt_x</p:attrName>
                                        </p:attrNameLst>
                                      </p:cBhvr>
                                      <p:tavLst>
                                        <p:tav tm="0">
                                          <p:val>
                                            <p:strVal val="0-#ppt_w/2"/>
                                          </p:val>
                                        </p:tav>
                                        <p:tav tm="100000">
                                          <p:val>
                                            <p:strVal val="#ppt_x"/>
                                          </p:val>
                                        </p:tav>
                                      </p:tavLst>
                                    </p:anim>
                                    <p:anim calcmode="lin" valueType="num">
                                      <p:cBhvr additive="base">
                                        <p:cTn id="34" dur="500" fill="hold"/>
                                        <p:tgtEl>
                                          <p:spTgt spid="9830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8308"/>
                                        </p:tgtEl>
                                        <p:attrNameLst>
                                          <p:attrName>style.visibility</p:attrName>
                                        </p:attrNameLst>
                                      </p:cBhvr>
                                      <p:to>
                                        <p:strVal val="visible"/>
                                      </p:to>
                                    </p:set>
                                    <p:anim calcmode="lin" valueType="num">
                                      <p:cBhvr additive="base">
                                        <p:cTn id="39" dur="500" fill="hold"/>
                                        <p:tgtEl>
                                          <p:spTgt spid="98308"/>
                                        </p:tgtEl>
                                        <p:attrNameLst>
                                          <p:attrName>ppt_x</p:attrName>
                                        </p:attrNameLst>
                                      </p:cBhvr>
                                      <p:tavLst>
                                        <p:tav tm="0">
                                          <p:val>
                                            <p:strVal val="0-#ppt_w/2"/>
                                          </p:val>
                                        </p:tav>
                                        <p:tav tm="100000">
                                          <p:val>
                                            <p:strVal val="#ppt_x"/>
                                          </p:val>
                                        </p:tav>
                                      </p:tavLst>
                                    </p:anim>
                                    <p:anim calcmode="lin" valueType="num">
                                      <p:cBhvr additive="base">
                                        <p:cTn id="40"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98309"/>
                                        </p:tgtEl>
                                        <p:attrNameLst>
                                          <p:attrName>style.visibility</p:attrName>
                                        </p:attrNameLst>
                                      </p:cBhvr>
                                      <p:to>
                                        <p:strVal val="visible"/>
                                      </p:to>
                                    </p:set>
                                    <p:anim calcmode="lin" valueType="num">
                                      <p:cBhvr additive="base">
                                        <p:cTn id="45" dur="500" fill="hold"/>
                                        <p:tgtEl>
                                          <p:spTgt spid="98309"/>
                                        </p:tgtEl>
                                        <p:attrNameLst>
                                          <p:attrName>ppt_x</p:attrName>
                                        </p:attrNameLst>
                                      </p:cBhvr>
                                      <p:tavLst>
                                        <p:tav tm="0">
                                          <p:val>
                                            <p:strVal val="0-#ppt_w/2"/>
                                          </p:val>
                                        </p:tav>
                                        <p:tav tm="100000">
                                          <p:val>
                                            <p:strVal val="#ppt_x"/>
                                          </p:val>
                                        </p:tav>
                                      </p:tavLst>
                                    </p:anim>
                                    <p:anim calcmode="lin" valueType="num">
                                      <p:cBhvr additive="base">
                                        <p:cTn id="46"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98342"/>
                                        </p:tgtEl>
                                        <p:attrNameLst>
                                          <p:attrName>style.visibility</p:attrName>
                                        </p:attrNameLst>
                                      </p:cBhvr>
                                      <p:to>
                                        <p:strVal val="visible"/>
                                      </p:to>
                                    </p:set>
                                    <p:anim calcmode="lin" valueType="num">
                                      <p:cBhvr additive="base">
                                        <p:cTn id="51" dur="500" fill="hold"/>
                                        <p:tgtEl>
                                          <p:spTgt spid="98342"/>
                                        </p:tgtEl>
                                        <p:attrNameLst>
                                          <p:attrName>ppt_x</p:attrName>
                                        </p:attrNameLst>
                                      </p:cBhvr>
                                      <p:tavLst>
                                        <p:tav tm="0">
                                          <p:val>
                                            <p:strVal val="0-#ppt_w/2"/>
                                          </p:val>
                                        </p:tav>
                                        <p:tav tm="100000">
                                          <p:val>
                                            <p:strVal val="#ppt_x"/>
                                          </p:val>
                                        </p:tav>
                                      </p:tavLst>
                                    </p:anim>
                                    <p:anim calcmode="lin" valueType="num">
                                      <p:cBhvr additive="base">
                                        <p:cTn id="52" dur="500" fill="hold"/>
                                        <p:tgtEl>
                                          <p:spTgt spid="98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p:bldP spid="98308" grpId="0"/>
      <p:bldP spid="98309" grpId="0" animBg="1"/>
      <p:bldP spid="98313" grpId="0"/>
      <p:bldP spid="9831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矩形 364547"/>
          <p:cNvSpPr/>
          <p:nvPr/>
        </p:nvSpPr>
        <p:spPr>
          <a:xfrm>
            <a:off x="2316163" y="302568"/>
            <a:ext cx="4434227" cy="461665"/>
          </a:xfrm>
          <a:prstGeom prst="rect">
            <a:avLst/>
          </a:prstGeom>
          <a:solidFill>
            <a:srgbClr val="CC99FF"/>
          </a:solidFill>
          <a:ln w="19050">
            <a:noFill/>
          </a:ln>
        </p:spPr>
        <p:txBody>
          <a:bodyPr wrap="none" anchor="ctr">
            <a:spAutoFit/>
          </a:bodyPr>
          <a:lstStyle/>
          <a:p>
            <a:pPr>
              <a:spcBef>
                <a:spcPct val="0"/>
              </a:spcBef>
            </a:pPr>
            <a:r>
              <a:rPr lang="en-US" altLang="zh-CN" b="1" dirty="0">
                <a:latin typeface="Times New Roman" panose="02020603050405020304" pitchFamily="18" charset="0"/>
              </a:rPr>
              <a:t>4. 6. 2 </a:t>
            </a:r>
            <a:r>
              <a:rPr lang="zh-CN" altLang="en-US" b="1" dirty="0">
                <a:latin typeface="Times New Roman" panose="02020603050405020304" pitchFamily="18" charset="0"/>
              </a:rPr>
              <a:t>复杂正弦电路的分析计算</a:t>
            </a:r>
          </a:p>
        </p:txBody>
      </p:sp>
      <p:graphicFrame>
        <p:nvGraphicFramePr>
          <p:cNvPr id="364549" name="对象 364548"/>
          <p:cNvGraphicFramePr/>
          <p:nvPr/>
        </p:nvGraphicFramePr>
        <p:xfrm>
          <a:off x="1473200" y="4943475"/>
          <a:ext cx="5721350" cy="1055688"/>
        </p:xfrm>
        <a:graphic>
          <a:graphicData uri="http://schemas.openxmlformats.org/presentationml/2006/ole">
            <mc:AlternateContent xmlns:mc="http://schemas.openxmlformats.org/markup-compatibility/2006">
              <mc:Choice xmlns:v="urn:schemas-microsoft-com:vml" Requires="v">
                <p:oleObj spid="_x0000_s59617" r:id="rId3" imgW="2945130" imgH="546100" progId="Equation.DSMT4">
                  <p:embed/>
                </p:oleObj>
              </mc:Choice>
              <mc:Fallback>
                <p:oleObj r:id="rId3" imgW="2945130" imgH="546100" progId="Equation.DSMT4">
                  <p:embed/>
                  <p:pic>
                    <p:nvPicPr>
                      <p:cNvPr id="0" name="图片 3552"/>
                      <p:cNvPicPr/>
                      <p:nvPr/>
                    </p:nvPicPr>
                    <p:blipFill>
                      <a:blip r:embed="rId4"/>
                      <a:stretch>
                        <a:fillRect/>
                      </a:stretch>
                    </p:blipFill>
                    <p:spPr>
                      <a:xfrm>
                        <a:off x="1473200" y="4943475"/>
                        <a:ext cx="5721350" cy="1055688"/>
                      </a:xfrm>
                      <a:prstGeom prst="rect">
                        <a:avLst/>
                      </a:prstGeom>
                      <a:noFill/>
                      <a:ln w="38100">
                        <a:noFill/>
                        <a:miter/>
                      </a:ln>
                    </p:spPr>
                  </p:pic>
                </p:oleObj>
              </mc:Fallback>
            </mc:AlternateContent>
          </a:graphicData>
        </a:graphic>
      </p:graphicFrame>
      <p:sp>
        <p:nvSpPr>
          <p:cNvPr id="364550" name="文本框 364549"/>
          <p:cNvSpPr txBox="1"/>
          <p:nvPr/>
        </p:nvSpPr>
        <p:spPr>
          <a:xfrm>
            <a:off x="560388" y="1789113"/>
            <a:ext cx="3602037" cy="572464"/>
          </a:xfrm>
          <a:prstGeom prst="rect">
            <a:avLst/>
          </a:prstGeom>
          <a:noFill/>
          <a:ln w="9525">
            <a:noFill/>
          </a:ln>
        </p:spPr>
        <p:txBody>
          <a:bodyPr wrap="square">
            <a:spAutoFit/>
          </a:bodyPr>
          <a:lstStyle/>
          <a:p>
            <a:pPr eaLnBrk="1" hangingPunct="1">
              <a:lnSpc>
                <a:spcPct val="130000"/>
              </a:lnSpc>
              <a:spcBef>
                <a:spcPct val="0"/>
              </a:spcBef>
            </a:pPr>
            <a:r>
              <a:rPr lang="zh-CN" altLang="en-US" b="1" dirty="0">
                <a:latin typeface="Times New Roman" panose="02020603050405020304" pitchFamily="18" charset="0"/>
              </a:rPr>
              <a:t>列写电路的节点电压方程</a:t>
            </a:r>
          </a:p>
        </p:txBody>
      </p:sp>
      <p:grpSp>
        <p:nvGrpSpPr>
          <p:cNvPr id="364551" name="组合 364550"/>
          <p:cNvGrpSpPr/>
          <p:nvPr/>
        </p:nvGrpSpPr>
        <p:grpSpPr>
          <a:xfrm>
            <a:off x="4178300" y="1365250"/>
            <a:ext cx="4191000" cy="2781300"/>
            <a:chOff x="1056" y="768"/>
            <a:chExt cx="2640" cy="1752"/>
          </a:xfrm>
        </p:grpSpPr>
        <p:grpSp>
          <p:nvGrpSpPr>
            <p:cNvPr id="364552" name="组合 364551"/>
            <p:cNvGrpSpPr/>
            <p:nvPr/>
          </p:nvGrpSpPr>
          <p:grpSpPr>
            <a:xfrm>
              <a:off x="2043" y="2400"/>
              <a:ext cx="261" cy="120"/>
              <a:chOff x="720" y="1824"/>
              <a:chExt cx="261" cy="120"/>
            </a:xfrm>
          </p:grpSpPr>
          <p:sp>
            <p:nvSpPr>
              <p:cNvPr id="364553" name="直接连接符 364552"/>
              <p:cNvSpPr/>
              <p:nvPr/>
            </p:nvSpPr>
            <p:spPr>
              <a:xfrm>
                <a:off x="720" y="1824"/>
                <a:ext cx="261" cy="0"/>
              </a:xfrm>
              <a:prstGeom prst="line">
                <a:avLst/>
              </a:prstGeom>
              <a:ln w="19050" cap="flat" cmpd="sng">
                <a:solidFill>
                  <a:schemeClr val="tx2"/>
                </a:solidFill>
                <a:prstDash val="solid"/>
                <a:headEnd type="none" w="med" len="med"/>
                <a:tailEnd type="none" w="med" len="med"/>
              </a:ln>
            </p:spPr>
          </p:sp>
          <p:sp>
            <p:nvSpPr>
              <p:cNvPr id="364554" name="直接连接符 364553"/>
              <p:cNvSpPr/>
              <p:nvPr/>
            </p:nvSpPr>
            <p:spPr>
              <a:xfrm>
                <a:off x="778" y="1883"/>
                <a:ext cx="145" cy="0"/>
              </a:xfrm>
              <a:prstGeom prst="line">
                <a:avLst/>
              </a:prstGeom>
              <a:ln w="19050" cap="flat" cmpd="sng">
                <a:solidFill>
                  <a:schemeClr val="tx2"/>
                </a:solidFill>
                <a:prstDash val="solid"/>
                <a:headEnd type="none" w="med" len="med"/>
                <a:tailEnd type="none" w="med" len="med"/>
              </a:ln>
            </p:spPr>
          </p:sp>
          <p:sp>
            <p:nvSpPr>
              <p:cNvPr id="364555" name="直接连接符 364554"/>
              <p:cNvSpPr/>
              <p:nvPr/>
            </p:nvSpPr>
            <p:spPr>
              <a:xfrm>
                <a:off x="802" y="1944"/>
                <a:ext cx="86" cy="0"/>
              </a:xfrm>
              <a:prstGeom prst="line">
                <a:avLst/>
              </a:prstGeom>
              <a:ln w="19050" cap="flat" cmpd="sng">
                <a:solidFill>
                  <a:schemeClr val="tx2"/>
                </a:solidFill>
                <a:prstDash val="solid"/>
                <a:headEnd type="none" w="med" len="med"/>
                <a:tailEnd type="none" w="med" len="med"/>
              </a:ln>
            </p:spPr>
          </p:sp>
        </p:grpSp>
        <p:sp>
          <p:nvSpPr>
            <p:cNvPr id="364556" name="椭圆 364555"/>
            <p:cNvSpPr/>
            <p:nvPr/>
          </p:nvSpPr>
          <p:spPr>
            <a:xfrm>
              <a:off x="2731" y="1768"/>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364557" name="文本框 364556"/>
            <p:cNvSpPr txBox="1"/>
            <p:nvPr/>
          </p:nvSpPr>
          <p:spPr>
            <a:xfrm>
              <a:off x="2602" y="1536"/>
              <a:ext cx="225" cy="288"/>
            </a:xfrm>
            <a:prstGeom prst="rect">
              <a:avLst/>
            </a:prstGeom>
            <a:noFill/>
            <a:ln w="12700">
              <a:noFill/>
            </a:ln>
          </p:spPr>
          <p:txBody>
            <a:bodyPr wrap="none"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a:t>
              </a:r>
            </a:p>
          </p:txBody>
        </p:sp>
        <p:sp>
          <p:nvSpPr>
            <p:cNvPr id="364558" name="文本框 364557"/>
            <p:cNvSpPr txBox="1"/>
            <p:nvPr/>
          </p:nvSpPr>
          <p:spPr>
            <a:xfrm>
              <a:off x="2615" y="1864"/>
              <a:ext cx="212" cy="288"/>
            </a:xfrm>
            <a:prstGeom prst="rect">
              <a:avLst/>
            </a:prstGeom>
            <a:noFill/>
            <a:ln w="12700">
              <a:noFill/>
            </a:ln>
          </p:spPr>
          <p:txBody>
            <a:bodyPr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_</a:t>
              </a:r>
            </a:p>
          </p:txBody>
        </p:sp>
        <p:sp>
          <p:nvSpPr>
            <p:cNvPr id="364559" name="椭圆 364558"/>
            <p:cNvSpPr/>
            <p:nvPr/>
          </p:nvSpPr>
          <p:spPr>
            <a:xfrm>
              <a:off x="3408" y="1748"/>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364560" name="文本框 364559"/>
            <p:cNvSpPr txBox="1"/>
            <p:nvPr/>
          </p:nvSpPr>
          <p:spPr>
            <a:xfrm>
              <a:off x="3305" y="1988"/>
              <a:ext cx="225" cy="288"/>
            </a:xfrm>
            <a:prstGeom prst="rect">
              <a:avLst/>
            </a:prstGeom>
            <a:noFill/>
            <a:ln w="12700">
              <a:noFill/>
            </a:ln>
          </p:spPr>
          <p:txBody>
            <a:bodyPr wrap="none"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a:t>
              </a:r>
            </a:p>
          </p:txBody>
        </p:sp>
        <p:sp>
          <p:nvSpPr>
            <p:cNvPr id="364561" name="文本框 364560"/>
            <p:cNvSpPr txBox="1"/>
            <p:nvPr/>
          </p:nvSpPr>
          <p:spPr>
            <a:xfrm>
              <a:off x="3292" y="1460"/>
              <a:ext cx="212" cy="288"/>
            </a:xfrm>
            <a:prstGeom prst="rect">
              <a:avLst/>
            </a:prstGeom>
            <a:noFill/>
            <a:ln w="12700">
              <a:noFill/>
            </a:ln>
          </p:spPr>
          <p:txBody>
            <a:bodyPr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_</a:t>
              </a:r>
            </a:p>
          </p:txBody>
        </p:sp>
        <p:sp>
          <p:nvSpPr>
            <p:cNvPr id="364562" name="等腰三角形 364561"/>
            <p:cNvSpPr/>
            <p:nvPr/>
          </p:nvSpPr>
          <p:spPr>
            <a:xfrm>
              <a:off x="2784" y="912"/>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spcBef>
                  <a:spcPct val="0"/>
                </a:spcBef>
              </a:pPr>
              <a:r>
                <a:rPr lang="en-US" altLang="zh-CN" sz="1600" b="1">
                  <a:solidFill>
                    <a:srgbClr val="FF0000"/>
                  </a:solidFill>
                  <a:latin typeface="Times New Roman" panose="02020603050405020304" pitchFamily="18" charset="0"/>
                </a:rPr>
                <a:t>2</a:t>
              </a:r>
            </a:p>
          </p:txBody>
        </p:sp>
        <p:sp>
          <p:nvSpPr>
            <p:cNvPr id="364563" name="直接连接符 364562"/>
            <p:cNvSpPr/>
            <p:nvPr/>
          </p:nvSpPr>
          <p:spPr>
            <a:xfrm>
              <a:off x="1536" y="1104"/>
              <a:ext cx="0" cy="1152"/>
            </a:xfrm>
            <a:prstGeom prst="line">
              <a:avLst/>
            </a:prstGeom>
            <a:ln w="19050" cap="flat" cmpd="sng">
              <a:solidFill>
                <a:schemeClr val="tx1"/>
              </a:solidFill>
              <a:prstDash val="solid"/>
              <a:headEnd type="none" w="med" len="med"/>
              <a:tailEnd type="none" w="med" len="med"/>
            </a:ln>
          </p:spPr>
        </p:sp>
        <p:sp>
          <p:nvSpPr>
            <p:cNvPr id="364564" name="直接连接符 364563"/>
            <p:cNvSpPr/>
            <p:nvPr/>
          </p:nvSpPr>
          <p:spPr>
            <a:xfrm>
              <a:off x="2170" y="1104"/>
              <a:ext cx="0" cy="1152"/>
            </a:xfrm>
            <a:prstGeom prst="line">
              <a:avLst/>
            </a:prstGeom>
            <a:ln w="19050" cap="flat" cmpd="sng">
              <a:solidFill>
                <a:schemeClr val="tx1"/>
              </a:solidFill>
              <a:prstDash val="solid"/>
              <a:headEnd type="oval" w="med" len="med"/>
              <a:tailEnd type="oval" w="med" len="med"/>
            </a:ln>
          </p:spPr>
        </p:sp>
        <p:sp>
          <p:nvSpPr>
            <p:cNvPr id="364565" name="直接连接符 364564"/>
            <p:cNvSpPr/>
            <p:nvPr/>
          </p:nvSpPr>
          <p:spPr>
            <a:xfrm>
              <a:off x="2880" y="1104"/>
              <a:ext cx="0" cy="1152"/>
            </a:xfrm>
            <a:prstGeom prst="line">
              <a:avLst/>
            </a:prstGeom>
            <a:ln w="19050" cap="flat" cmpd="sng">
              <a:solidFill>
                <a:schemeClr val="tx1"/>
              </a:solidFill>
              <a:prstDash val="solid"/>
              <a:headEnd type="oval" w="med" len="med"/>
              <a:tailEnd type="oval" w="med" len="med"/>
            </a:ln>
          </p:spPr>
        </p:sp>
        <p:sp>
          <p:nvSpPr>
            <p:cNvPr id="364566" name="直接连接符 364565"/>
            <p:cNvSpPr/>
            <p:nvPr/>
          </p:nvSpPr>
          <p:spPr>
            <a:xfrm>
              <a:off x="3552" y="1104"/>
              <a:ext cx="0" cy="1152"/>
            </a:xfrm>
            <a:prstGeom prst="line">
              <a:avLst/>
            </a:prstGeom>
            <a:ln w="19050" cap="flat" cmpd="sng">
              <a:solidFill>
                <a:schemeClr val="tx1"/>
              </a:solidFill>
              <a:prstDash val="solid"/>
              <a:headEnd type="none" w="med" len="med"/>
              <a:tailEnd type="none" w="med" len="med"/>
            </a:ln>
          </p:spPr>
        </p:sp>
        <p:sp>
          <p:nvSpPr>
            <p:cNvPr id="364567" name="直接连接符 364566"/>
            <p:cNvSpPr/>
            <p:nvPr/>
          </p:nvSpPr>
          <p:spPr>
            <a:xfrm>
              <a:off x="1536" y="2256"/>
              <a:ext cx="2016" cy="0"/>
            </a:xfrm>
            <a:prstGeom prst="line">
              <a:avLst/>
            </a:prstGeom>
            <a:ln w="19050" cap="flat" cmpd="sng">
              <a:solidFill>
                <a:schemeClr val="tx1"/>
              </a:solidFill>
              <a:prstDash val="solid"/>
              <a:headEnd type="none" w="med" len="med"/>
              <a:tailEnd type="none" w="med" len="med"/>
            </a:ln>
          </p:spPr>
        </p:sp>
        <p:sp>
          <p:nvSpPr>
            <p:cNvPr id="364568" name="直接连接符 364567"/>
            <p:cNvSpPr/>
            <p:nvPr/>
          </p:nvSpPr>
          <p:spPr>
            <a:xfrm>
              <a:off x="1536" y="1104"/>
              <a:ext cx="2016" cy="0"/>
            </a:xfrm>
            <a:prstGeom prst="line">
              <a:avLst/>
            </a:prstGeom>
            <a:ln w="19050" cap="flat" cmpd="sng">
              <a:solidFill>
                <a:schemeClr val="tx1"/>
              </a:solidFill>
              <a:prstDash val="solid"/>
              <a:headEnd type="none" w="med" len="med"/>
              <a:tailEnd type="none" w="med" len="med"/>
            </a:ln>
          </p:spPr>
        </p:sp>
        <p:sp>
          <p:nvSpPr>
            <p:cNvPr id="364569" name="椭圆 364568"/>
            <p:cNvSpPr/>
            <p:nvPr/>
          </p:nvSpPr>
          <p:spPr>
            <a:xfrm>
              <a:off x="1392" y="1824"/>
              <a:ext cx="288" cy="288"/>
            </a:xfrm>
            <a:prstGeom prst="ellipse">
              <a:avLst/>
            </a:prstGeom>
            <a:solidFill>
              <a:schemeClr val="accent1"/>
            </a:solidFill>
            <a:ln w="28575" cap="flat" cmpd="sng">
              <a:solidFill>
                <a:schemeClr val="tx2"/>
              </a:solidFill>
              <a:prstDash val="solid"/>
              <a:headEnd type="none" w="med" len="med"/>
              <a:tailEnd type="none" w="med" len="med"/>
            </a:ln>
          </p:spPr>
          <p:txBody>
            <a:bodyPr/>
            <a:lstStyle/>
            <a:p>
              <a:endParaRPr lang="zh-CN" altLang="en-US"/>
            </a:p>
          </p:txBody>
        </p:sp>
        <p:sp>
          <p:nvSpPr>
            <p:cNvPr id="364570" name="直接连接符 364569"/>
            <p:cNvSpPr/>
            <p:nvPr/>
          </p:nvSpPr>
          <p:spPr>
            <a:xfrm>
              <a:off x="1392" y="1968"/>
              <a:ext cx="288" cy="0"/>
            </a:xfrm>
            <a:prstGeom prst="line">
              <a:avLst/>
            </a:prstGeom>
            <a:ln w="19050" cap="flat" cmpd="sng">
              <a:solidFill>
                <a:schemeClr val="tx1"/>
              </a:solidFill>
              <a:prstDash val="solid"/>
              <a:headEnd type="none" w="med" len="med"/>
              <a:tailEnd type="none" w="med" len="med"/>
            </a:ln>
          </p:spPr>
        </p:sp>
        <p:sp>
          <p:nvSpPr>
            <p:cNvPr id="364571" name="矩形 364570"/>
            <p:cNvSpPr/>
            <p:nvPr/>
          </p:nvSpPr>
          <p:spPr>
            <a:xfrm>
              <a:off x="2112" y="148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64572" name="矩形 364571"/>
            <p:cNvSpPr/>
            <p:nvPr/>
          </p:nvSpPr>
          <p:spPr>
            <a:xfrm>
              <a:off x="2822" y="124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64573" name="矩形 364572"/>
            <p:cNvSpPr/>
            <p:nvPr/>
          </p:nvSpPr>
          <p:spPr>
            <a:xfrm>
              <a:off x="3491" y="124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64574" name="矩形 364573"/>
            <p:cNvSpPr/>
            <p:nvPr/>
          </p:nvSpPr>
          <p:spPr>
            <a:xfrm>
              <a:off x="1478" y="124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64575" name="矩形 364574"/>
            <p:cNvSpPr/>
            <p:nvPr/>
          </p:nvSpPr>
          <p:spPr>
            <a:xfrm rot="-5400000">
              <a:off x="2446" y="96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364576" name="直接连接符 364575"/>
            <p:cNvSpPr/>
            <p:nvPr/>
          </p:nvSpPr>
          <p:spPr>
            <a:xfrm flipV="1">
              <a:off x="1344" y="1824"/>
              <a:ext cx="0" cy="288"/>
            </a:xfrm>
            <a:prstGeom prst="line">
              <a:avLst/>
            </a:prstGeom>
            <a:ln w="9525" cap="flat" cmpd="sng">
              <a:solidFill>
                <a:srgbClr val="FF0000"/>
              </a:solidFill>
              <a:prstDash val="solid"/>
              <a:headEnd type="none" w="med" len="med"/>
              <a:tailEnd type="stealth" w="sm" len="med"/>
            </a:ln>
          </p:spPr>
        </p:sp>
        <p:sp>
          <p:nvSpPr>
            <p:cNvPr id="364577" name="等腰三角形 364576"/>
            <p:cNvSpPr/>
            <p:nvPr/>
          </p:nvSpPr>
          <p:spPr>
            <a:xfrm>
              <a:off x="2064" y="912"/>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spcBef>
                  <a:spcPct val="0"/>
                </a:spcBef>
              </a:pPr>
              <a:r>
                <a:rPr lang="en-US" altLang="zh-CN" sz="1600" b="1">
                  <a:solidFill>
                    <a:srgbClr val="FF0000"/>
                  </a:solidFill>
                  <a:latin typeface="Times New Roman" panose="02020603050405020304" pitchFamily="18" charset="0"/>
                </a:rPr>
                <a:t>1</a:t>
              </a:r>
            </a:p>
          </p:txBody>
        </p:sp>
        <p:sp>
          <p:nvSpPr>
            <p:cNvPr id="364578" name="直接连接符 364577"/>
            <p:cNvSpPr/>
            <p:nvPr/>
          </p:nvSpPr>
          <p:spPr>
            <a:xfrm>
              <a:off x="2170" y="2256"/>
              <a:ext cx="0" cy="144"/>
            </a:xfrm>
            <a:prstGeom prst="line">
              <a:avLst/>
            </a:prstGeom>
            <a:ln w="19050" cap="flat" cmpd="sng">
              <a:solidFill>
                <a:schemeClr val="tx1"/>
              </a:solidFill>
              <a:prstDash val="solid"/>
              <a:headEnd type="none" w="med" len="med"/>
              <a:tailEnd type="none" w="med" len="med"/>
            </a:ln>
          </p:spPr>
        </p:sp>
        <p:graphicFrame>
          <p:nvGraphicFramePr>
            <p:cNvPr id="364579" name="对象 364578"/>
            <p:cNvGraphicFramePr/>
            <p:nvPr/>
          </p:nvGraphicFramePr>
          <p:xfrm>
            <a:off x="2400" y="1728"/>
            <a:ext cx="295" cy="311"/>
          </p:xfrm>
          <a:graphic>
            <a:graphicData uri="http://schemas.openxmlformats.org/presentationml/2006/ole">
              <mc:AlternateContent xmlns:mc="http://schemas.openxmlformats.org/markup-compatibility/2006">
                <mc:Choice xmlns:v="urn:schemas-microsoft-com:vml" Requires="v">
                  <p:oleObj spid="_x0000_s59618" r:id="rId5" imgW="266065" imgH="278765" progId="Equation.3">
                    <p:embed/>
                  </p:oleObj>
                </mc:Choice>
                <mc:Fallback>
                  <p:oleObj r:id="rId5" imgW="266065" imgH="278765" progId="Equation.3">
                    <p:embed/>
                    <p:pic>
                      <p:nvPicPr>
                        <p:cNvPr id="0" name="图片 3553"/>
                        <p:cNvPicPr/>
                        <p:nvPr/>
                      </p:nvPicPr>
                      <p:blipFill>
                        <a:blip r:embed="rId6"/>
                        <a:stretch>
                          <a:fillRect/>
                        </a:stretch>
                      </p:blipFill>
                      <p:spPr>
                        <a:xfrm>
                          <a:off x="2400" y="1728"/>
                          <a:ext cx="295" cy="311"/>
                        </a:xfrm>
                        <a:prstGeom prst="rect">
                          <a:avLst/>
                        </a:prstGeom>
                        <a:noFill/>
                        <a:ln w="38100">
                          <a:noFill/>
                          <a:miter/>
                        </a:ln>
                      </p:spPr>
                    </p:pic>
                  </p:oleObj>
                </mc:Fallback>
              </mc:AlternateContent>
            </a:graphicData>
          </a:graphic>
        </p:graphicFrame>
        <p:graphicFrame>
          <p:nvGraphicFramePr>
            <p:cNvPr id="364580" name="对象 364579"/>
            <p:cNvGraphicFramePr/>
            <p:nvPr/>
          </p:nvGraphicFramePr>
          <p:xfrm>
            <a:off x="1056" y="1824"/>
            <a:ext cx="232" cy="255"/>
          </p:xfrm>
          <a:graphic>
            <a:graphicData uri="http://schemas.openxmlformats.org/presentationml/2006/ole">
              <mc:AlternateContent xmlns:mc="http://schemas.openxmlformats.org/markup-compatibility/2006">
                <mc:Choice xmlns:v="urn:schemas-microsoft-com:vml" Requires="v">
                  <p:oleObj spid="_x0000_s59619" r:id="rId7" imgW="367665" imgH="405765" progId="Equation.3">
                    <p:embed/>
                  </p:oleObj>
                </mc:Choice>
                <mc:Fallback>
                  <p:oleObj r:id="rId7" imgW="367665" imgH="405765" progId="Equation.3">
                    <p:embed/>
                    <p:pic>
                      <p:nvPicPr>
                        <p:cNvPr id="0" name="图片 3554"/>
                        <p:cNvPicPr/>
                        <p:nvPr/>
                      </p:nvPicPr>
                      <p:blipFill>
                        <a:blip r:embed="rId8"/>
                        <a:stretch>
                          <a:fillRect/>
                        </a:stretch>
                      </p:blipFill>
                      <p:spPr>
                        <a:xfrm>
                          <a:off x="1056" y="1824"/>
                          <a:ext cx="232" cy="255"/>
                        </a:xfrm>
                        <a:prstGeom prst="rect">
                          <a:avLst/>
                        </a:prstGeom>
                        <a:noFill/>
                        <a:ln w="38100">
                          <a:noFill/>
                          <a:miter/>
                        </a:ln>
                      </p:spPr>
                    </p:pic>
                  </p:oleObj>
                </mc:Fallback>
              </mc:AlternateContent>
            </a:graphicData>
          </a:graphic>
        </p:graphicFrame>
        <p:sp>
          <p:nvSpPr>
            <p:cNvPr id="364581" name="文本框 364580"/>
            <p:cNvSpPr txBox="1"/>
            <p:nvPr/>
          </p:nvSpPr>
          <p:spPr>
            <a:xfrm>
              <a:off x="1200" y="1248"/>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Y</a:t>
              </a:r>
              <a:r>
                <a:rPr lang="en-US" altLang="zh-CN" b="1" baseline="-25000">
                  <a:latin typeface="Times New Roman" panose="02020603050405020304" pitchFamily="18" charset="0"/>
                </a:rPr>
                <a:t>1</a:t>
              </a:r>
              <a:endParaRPr lang="en-US" altLang="zh-CN" b="1" i="1">
                <a:latin typeface="Times New Roman" panose="02020603050405020304" pitchFamily="18" charset="0"/>
              </a:endParaRPr>
            </a:p>
          </p:txBody>
        </p:sp>
        <p:sp>
          <p:nvSpPr>
            <p:cNvPr id="364582" name="文本框 364581"/>
            <p:cNvSpPr txBox="1"/>
            <p:nvPr/>
          </p:nvSpPr>
          <p:spPr>
            <a:xfrm>
              <a:off x="1824" y="1488"/>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Y</a:t>
              </a:r>
              <a:r>
                <a:rPr lang="en-US" altLang="zh-CN" b="1" baseline="-25000">
                  <a:latin typeface="Times New Roman" panose="02020603050405020304" pitchFamily="18" charset="0"/>
                </a:rPr>
                <a:t>2</a:t>
              </a:r>
              <a:endParaRPr lang="en-US" altLang="zh-CN" b="1" i="1">
                <a:latin typeface="Times New Roman" panose="02020603050405020304" pitchFamily="18" charset="0"/>
              </a:endParaRPr>
            </a:p>
          </p:txBody>
        </p:sp>
        <p:sp>
          <p:nvSpPr>
            <p:cNvPr id="364583" name="文本框 364582"/>
            <p:cNvSpPr txBox="1"/>
            <p:nvPr/>
          </p:nvSpPr>
          <p:spPr>
            <a:xfrm>
              <a:off x="2400" y="768"/>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Y</a:t>
              </a:r>
              <a:r>
                <a:rPr lang="en-US" altLang="zh-CN" b="1" baseline="-25000">
                  <a:latin typeface="Times New Roman" panose="02020603050405020304" pitchFamily="18" charset="0"/>
                </a:rPr>
                <a:t>3</a:t>
              </a:r>
              <a:endParaRPr lang="en-US" altLang="zh-CN" b="1" i="1">
                <a:latin typeface="Times New Roman" panose="02020603050405020304" pitchFamily="18" charset="0"/>
              </a:endParaRPr>
            </a:p>
          </p:txBody>
        </p:sp>
        <p:sp>
          <p:nvSpPr>
            <p:cNvPr id="364584" name="文本框 364583"/>
            <p:cNvSpPr txBox="1"/>
            <p:nvPr/>
          </p:nvSpPr>
          <p:spPr>
            <a:xfrm>
              <a:off x="2544" y="1248"/>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Y</a:t>
              </a:r>
              <a:r>
                <a:rPr lang="en-US" altLang="zh-CN" b="1" baseline="-25000">
                  <a:latin typeface="Times New Roman" panose="02020603050405020304" pitchFamily="18" charset="0"/>
                </a:rPr>
                <a:t>4</a:t>
              </a:r>
              <a:endParaRPr lang="en-US" altLang="zh-CN" b="1" i="1">
                <a:latin typeface="Times New Roman" panose="02020603050405020304" pitchFamily="18" charset="0"/>
              </a:endParaRPr>
            </a:p>
          </p:txBody>
        </p:sp>
        <p:sp>
          <p:nvSpPr>
            <p:cNvPr id="364585" name="文本框 364584"/>
            <p:cNvSpPr txBox="1"/>
            <p:nvPr/>
          </p:nvSpPr>
          <p:spPr>
            <a:xfrm>
              <a:off x="3213" y="1248"/>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Y</a:t>
              </a:r>
              <a:r>
                <a:rPr lang="en-US" altLang="zh-CN" b="1" baseline="-25000">
                  <a:latin typeface="Times New Roman" panose="02020603050405020304" pitchFamily="18" charset="0"/>
                </a:rPr>
                <a:t>5</a:t>
              </a:r>
              <a:endParaRPr lang="en-US" altLang="zh-CN" b="1" i="1">
                <a:latin typeface="Times New Roman" panose="02020603050405020304" pitchFamily="18" charset="0"/>
              </a:endParaRPr>
            </a:p>
          </p:txBody>
        </p:sp>
        <p:graphicFrame>
          <p:nvGraphicFramePr>
            <p:cNvPr id="364586" name="对象 364585"/>
            <p:cNvGraphicFramePr/>
            <p:nvPr/>
          </p:nvGraphicFramePr>
          <p:xfrm>
            <a:off x="3113" y="1680"/>
            <a:ext cx="295" cy="311"/>
          </p:xfrm>
          <a:graphic>
            <a:graphicData uri="http://schemas.openxmlformats.org/presentationml/2006/ole">
              <mc:AlternateContent xmlns:mc="http://schemas.openxmlformats.org/markup-compatibility/2006">
                <mc:Choice xmlns:v="urn:schemas-microsoft-com:vml" Requires="v">
                  <p:oleObj spid="_x0000_s59620" r:id="rId9" imgW="266065" imgH="278765" progId="Equation.DSMT4">
                    <p:embed/>
                  </p:oleObj>
                </mc:Choice>
                <mc:Fallback>
                  <p:oleObj r:id="rId9" imgW="266065" imgH="278765" progId="Equation.DSMT4">
                    <p:embed/>
                    <p:pic>
                      <p:nvPicPr>
                        <p:cNvPr id="0" name="图片 3555"/>
                        <p:cNvPicPr/>
                        <p:nvPr/>
                      </p:nvPicPr>
                      <p:blipFill>
                        <a:blip r:embed="rId10"/>
                        <a:stretch>
                          <a:fillRect/>
                        </a:stretch>
                      </p:blipFill>
                      <p:spPr>
                        <a:xfrm>
                          <a:off x="3113" y="1680"/>
                          <a:ext cx="295" cy="311"/>
                        </a:xfrm>
                        <a:prstGeom prst="rect">
                          <a:avLst/>
                        </a:prstGeom>
                        <a:noFill/>
                        <a:ln w="38100">
                          <a:noFill/>
                          <a:miter/>
                        </a:ln>
                      </p:spPr>
                    </p:pic>
                  </p:oleObj>
                </mc:Fallback>
              </mc:AlternateContent>
            </a:graphicData>
          </a:graphic>
        </p:graphicFrame>
      </p:grpSp>
      <p:sp>
        <p:nvSpPr>
          <p:cNvPr id="364587" name="文本框 364586"/>
          <p:cNvSpPr txBox="1"/>
          <p:nvPr/>
        </p:nvSpPr>
        <p:spPr>
          <a:xfrm>
            <a:off x="676275" y="1119188"/>
            <a:ext cx="793750" cy="457200"/>
          </a:xfrm>
          <a:prstGeom prst="rect">
            <a:avLst/>
          </a:prstGeom>
          <a:noFill/>
          <a:ln w="9525">
            <a:noFill/>
          </a:ln>
        </p:spPr>
        <p:txBody>
          <a:bodyPr wrap="none">
            <a:spAutoFit/>
          </a:bodyPr>
          <a:lstStyle/>
          <a:p>
            <a:pPr eaLnBrk="1" hangingPunct="1"/>
            <a:r>
              <a:rPr lang="zh-CN" altLang="en-US" b="1">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1</a:t>
            </a:r>
            <a:r>
              <a:rPr lang="en-US" altLang="zh-CN" b="1">
                <a:latin typeface="Times New Roman" panose="02020603050405020304" pitchFamily="18" charset="0"/>
              </a:rPr>
              <a:t>. </a:t>
            </a:r>
          </a:p>
        </p:txBody>
      </p:sp>
      <p:sp>
        <p:nvSpPr>
          <p:cNvPr id="364588" name="文本框 364587"/>
          <p:cNvSpPr txBox="1"/>
          <p:nvPr/>
        </p:nvSpPr>
        <p:spPr>
          <a:xfrm>
            <a:off x="663575" y="4300538"/>
            <a:ext cx="793750" cy="457200"/>
          </a:xfrm>
          <a:prstGeom prst="rect">
            <a:avLst/>
          </a:prstGeom>
          <a:noFill/>
          <a:ln w="9525">
            <a:noFill/>
          </a:ln>
        </p:spPr>
        <p:txBody>
          <a:bodyPr wrap="none">
            <a:spAutoFit/>
          </a:bodyPr>
          <a:lstStyle/>
          <a:p>
            <a:pPr eaLnBrk="1" hangingPunct="1"/>
            <a:r>
              <a:rPr lang="zh-CN" altLang="en-US" b="1" dirty="0">
                <a:solidFill>
                  <a:srgbClr val="FF0000"/>
                </a:solidFill>
                <a:latin typeface="Times New Roman" panose="02020603050405020304" pitchFamily="18" charset="0"/>
              </a:rPr>
              <a:t>解</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364589" name="矩形标注 364588"/>
          <p:cNvSpPr/>
          <p:nvPr/>
        </p:nvSpPr>
        <p:spPr>
          <a:xfrm>
            <a:off x="2162175" y="3843338"/>
            <a:ext cx="1482725" cy="685800"/>
          </a:xfrm>
          <a:prstGeom prst="wedgeRectCallout">
            <a:avLst>
              <a:gd name="adj1" fmla="val -43574"/>
              <a:gd name="adj2" fmla="val 119676"/>
            </a:avLst>
          </a:prstGeom>
          <a:noFill/>
          <a:ln w="19050" cap="flat" cmpd="sng">
            <a:solidFill>
              <a:srgbClr val="FF33CC"/>
            </a:solidFill>
            <a:prstDash val="solid"/>
            <a:miter/>
            <a:headEnd type="none" w="med" len="med"/>
            <a:tailEnd type="none" w="med" len="med"/>
          </a:ln>
        </p:spPr>
        <p:txBody>
          <a:bodyPr/>
          <a:lstStyle/>
          <a:p>
            <a:r>
              <a:rPr lang="zh-CN" altLang="en-US" sz="2000" b="1" dirty="0">
                <a:solidFill>
                  <a:srgbClr val="FF33CC"/>
                </a:solidFill>
                <a:latin typeface="Times New Roman" panose="02020603050405020304" pitchFamily="18" charset="0"/>
              </a:rPr>
              <a:t>注意：这里没有</a:t>
            </a:r>
            <a:r>
              <a:rPr lang="en-US" altLang="zh-CN" sz="2000" b="1" i="1">
                <a:solidFill>
                  <a:srgbClr val="FF33CC"/>
                </a:solidFill>
                <a:latin typeface="Times New Roman" panose="02020603050405020304" pitchFamily="18" charset="0"/>
              </a:rPr>
              <a:t>Y</a:t>
            </a:r>
            <a:r>
              <a:rPr lang="en-US" altLang="zh-CN" sz="2000" b="1" baseline="-25000">
                <a:solidFill>
                  <a:srgbClr val="FF33CC"/>
                </a:solidFill>
                <a:latin typeface="Times New Roman" panose="02020603050405020304" pitchFamily="18" charset="0"/>
              </a:rPr>
              <a:t>1</a:t>
            </a:r>
          </a:p>
        </p:txBody>
      </p:sp>
      <p:sp>
        <p:nvSpPr>
          <p:cNvPr id="364590" name="直接连接符 364589"/>
          <p:cNvSpPr/>
          <p:nvPr/>
        </p:nvSpPr>
        <p:spPr>
          <a:xfrm>
            <a:off x="1895475" y="5443538"/>
            <a:ext cx="860425" cy="0"/>
          </a:xfrm>
          <a:prstGeom prst="line">
            <a:avLst/>
          </a:prstGeom>
          <a:ln w="19050" cap="flat" cmpd="sng">
            <a:solidFill>
              <a:srgbClr val="FF00FF"/>
            </a:solidFill>
            <a:prstDash val="solid"/>
            <a:headEnd type="none" w="med" len="med"/>
            <a:tailEnd type="non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87"/>
                                        </p:tgtEl>
                                        <p:attrNameLst>
                                          <p:attrName>style.visibility</p:attrName>
                                        </p:attrNameLst>
                                      </p:cBhvr>
                                      <p:to>
                                        <p:strVal val="visible"/>
                                      </p:to>
                                    </p:set>
                                    <p:animEffect transition="in" filter="blinds(horizontal)">
                                      <p:cBhvr>
                                        <p:cTn id="7" dur="500"/>
                                        <p:tgtEl>
                                          <p:spTgt spid="3645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4550"/>
                                        </p:tgtEl>
                                        <p:attrNameLst>
                                          <p:attrName>style.visibility</p:attrName>
                                        </p:attrNameLst>
                                      </p:cBhvr>
                                      <p:to>
                                        <p:strVal val="visible"/>
                                      </p:to>
                                    </p:set>
                                    <p:animEffect transition="in" filter="blinds(horizontal)">
                                      <p:cBhvr>
                                        <p:cTn id="10" dur="500"/>
                                        <p:tgtEl>
                                          <p:spTgt spid="364550"/>
                                        </p:tgtEl>
                                      </p:cBhvr>
                                    </p:animEffect>
                                  </p:childTnLst>
                                </p:cTn>
                              </p:par>
                              <p:par>
                                <p:cTn id="11" presetID="3" presetClass="entr" presetSubtype="10" fill="hold" nodeType="withEffect">
                                  <p:stCondLst>
                                    <p:cond delay="0"/>
                                  </p:stCondLst>
                                  <p:childTnLst>
                                    <p:set>
                                      <p:cBhvr>
                                        <p:cTn id="12" dur="1" fill="hold">
                                          <p:stCondLst>
                                            <p:cond delay="0"/>
                                          </p:stCondLst>
                                        </p:cTn>
                                        <p:tgtEl>
                                          <p:spTgt spid="364551"/>
                                        </p:tgtEl>
                                        <p:attrNameLst>
                                          <p:attrName>style.visibility</p:attrName>
                                        </p:attrNameLst>
                                      </p:cBhvr>
                                      <p:to>
                                        <p:strVal val="visible"/>
                                      </p:to>
                                    </p:set>
                                    <p:animEffect transition="in" filter="blinds(horizontal)">
                                      <p:cBhvr>
                                        <p:cTn id="13" dur="500"/>
                                        <p:tgtEl>
                                          <p:spTgt spid="36455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364588"/>
                                        </p:tgtEl>
                                        <p:attrNameLst>
                                          <p:attrName>style.visibility</p:attrName>
                                        </p:attrNameLst>
                                      </p:cBhvr>
                                      <p:to>
                                        <p:strVal val="visible"/>
                                      </p:to>
                                    </p:set>
                                    <p:animEffect transition="in" filter="slide(fromLeft)">
                                      <p:cBhvr>
                                        <p:cTn id="18" dur="500"/>
                                        <p:tgtEl>
                                          <p:spTgt spid="36458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64549"/>
                                        </p:tgtEl>
                                        <p:attrNameLst>
                                          <p:attrName>style.visibility</p:attrName>
                                        </p:attrNameLst>
                                      </p:cBhvr>
                                      <p:to>
                                        <p:strVal val="visible"/>
                                      </p:to>
                                    </p:set>
                                    <p:anim calcmode="lin" valueType="num">
                                      <p:cBhvr additive="base">
                                        <p:cTn id="23" dur="500" fill="hold"/>
                                        <p:tgtEl>
                                          <p:spTgt spid="364549"/>
                                        </p:tgtEl>
                                        <p:attrNameLst>
                                          <p:attrName>ppt_x</p:attrName>
                                        </p:attrNameLst>
                                      </p:cBhvr>
                                      <p:tavLst>
                                        <p:tav tm="0">
                                          <p:val>
                                            <p:strVal val="#ppt_x"/>
                                          </p:val>
                                        </p:tav>
                                        <p:tav tm="100000">
                                          <p:val>
                                            <p:strVal val="#ppt_x"/>
                                          </p:val>
                                        </p:tav>
                                      </p:tavLst>
                                    </p:anim>
                                    <p:anim calcmode="lin" valueType="num">
                                      <p:cBhvr additive="base">
                                        <p:cTn id="24" dur="500" fill="hold"/>
                                        <p:tgtEl>
                                          <p:spTgt spid="36454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64590"/>
                                        </p:tgtEl>
                                        <p:attrNameLst>
                                          <p:attrName>style.visibility</p:attrName>
                                        </p:attrNameLst>
                                      </p:cBhvr>
                                      <p:to>
                                        <p:strVal val="visible"/>
                                      </p:to>
                                    </p:set>
                                    <p:anim calcmode="lin" valueType="num">
                                      <p:cBhvr additive="base">
                                        <p:cTn id="29" dur="500" fill="hold"/>
                                        <p:tgtEl>
                                          <p:spTgt spid="364590"/>
                                        </p:tgtEl>
                                        <p:attrNameLst>
                                          <p:attrName>ppt_x</p:attrName>
                                        </p:attrNameLst>
                                      </p:cBhvr>
                                      <p:tavLst>
                                        <p:tav tm="0">
                                          <p:val>
                                            <p:strVal val="0-#ppt_w/2"/>
                                          </p:val>
                                        </p:tav>
                                        <p:tav tm="100000">
                                          <p:val>
                                            <p:strVal val="#ppt_x"/>
                                          </p:val>
                                        </p:tav>
                                      </p:tavLst>
                                    </p:anim>
                                    <p:anim calcmode="lin" valueType="num">
                                      <p:cBhvr additive="base">
                                        <p:cTn id="30" dur="500" fill="hold"/>
                                        <p:tgtEl>
                                          <p:spTgt spid="364590"/>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364589"/>
                                        </p:tgtEl>
                                        <p:attrNameLst>
                                          <p:attrName>style.visibility</p:attrName>
                                        </p:attrNameLst>
                                      </p:cBhvr>
                                      <p:to>
                                        <p:strVal val="visible"/>
                                      </p:to>
                                    </p:set>
                                    <p:anim calcmode="lin" valueType="num">
                                      <p:cBhvr additive="base">
                                        <p:cTn id="34" dur="500" fill="hold"/>
                                        <p:tgtEl>
                                          <p:spTgt spid="364589"/>
                                        </p:tgtEl>
                                        <p:attrNameLst>
                                          <p:attrName>ppt_x</p:attrName>
                                        </p:attrNameLst>
                                      </p:cBhvr>
                                      <p:tavLst>
                                        <p:tav tm="0">
                                          <p:val>
                                            <p:strVal val="0-#ppt_w/2"/>
                                          </p:val>
                                        </p:tav>
                                        <p:tav tm="100000">
                                          <p:val>
                                            <p:strVal val="#ppt_x"/>
                                          </p:val>
                                        </p:tav>
                                      </p:tavLst>
                                    </p:anim>
                                    <p:anim calcmode="lin" valueType="num">
                                      <p:cBhvr additive="base">
                                        <p:cTn id="35" dur="500" fill="hold"/>
                                        <p:tgtEl>
                                          <p:spTgt spid="364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0" grpId="0"/>
      <p:bldP spid="364587" grpId="0"/>
      <p:bldP spid="364588" grpId="0"/>
      <p:bldP spid="36458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文本框 499713"/>
          <p:cNvSpPr txBox="1"/>
          <p:nvPr/>
        </p:nvSpPr>
        <p:spPr>
          <a:xfrm>
            <a:off x="1254125" y="228600"/>
            <a:ext cx="5146675" cy="457200"/>
          </a:xfrm>
          <a:prstGeom prst="rect">
            <a:avLst/>
          </a:prstGeom>
          <a:noFill/>
          <a:ln w="9525">
            <a:noFill/>
          </a:ln>
        </p:spPr>
        <p:txBody>
          <a:bodyPr wrap="none" anchor="t">
            <a:spAutoFit/>
          </a:bodyPr>
          <a:lstStyle/>
          <a:p>
            <a:pPr eaLnBrk="1" hangingPunct="1">
              <a:spcBef>
                <a:spcPct val="0"/>
              </a:spcBef>
            </a:pPr>
            <a:r>
              <a:rPr lang="zh-CN" altLang="en-US" b="1" dirty="0">
                <a:latin typeface="Times New Roman" panose="02020603050405020304" pitchFamily="18" charset="0"/>
              </a:rPr>
              <a:t>已知：</a:t>
            </a:r>
            <a:r>
              <a:rPr lang="en-US" altLang="zh-CN" b="1" i="1">
                <a:latin typeface="Times New Roman" panose="02020603050405020304" pitchFamily="18" charset="0"/>
              </a:rPr>
              <a:t>Z</a:t>
            </a:r>
            <a:r>
              <a:rPr lang="en-US" altLang="zh-CN" b="1">
                <a:latin typeface="Times New Roman" panose="02020603050405020304" pitchFamily="18" charset="0"/>
              </a:rPr>
              <a:t>=10+j50</a:t>
            </a:r>
            <a:r>
              <a:rPr lang="en-US" altLang="zh-CN" b="1">
                <a:latin typeface="Symbol" panose="05050102010706020507" pitchFamily="18" charset="2"/>
              </a:rPr>
              <a:t>W </a:t>
            </a:r>
            <a:r>
              <a:rPr lang="en-US" altLang="zh-CN" b="1">
                <a:latin typeface="Times New Roman" panose="02020603050405020304" pitchFamily="18" charset="0"/>
              </a:rPr>
              <a:t>, </a:t>
            </a:r>
            <a:r>
              <a:rPr lang="en-US" altLang="zh-CN" b="1" i="1">
                <a:latin typeface="Times New Roman" panose="02020603050405020304" pitchFamily="18" charset="0"/>
              </a:rPr>
              <a:t>Z</a:t>
            </a:r>
            <a:r>
              <a:rPr lang="en-US" altLang="zh-CN" b="1" baseline="-25000">
                <a:latin typeface="Times New Roman" panose="02020603050405020304" pitchFamily="18" charset="0"/>
              </a:rPr>
              <a:t>1</a:t>
            </a:r>
            <a:r>
              <a:rPr lang="en-US" altLang="zh-CN" b="1">
                <a:latin typeface="Times New Roman" panose="02020603050405020304" pitchFamily="18" charset="0"/>
              </a:rPr>
              <a:t>=400+j1000</a:t>
            </a:r>
            <a:r>
              <a:rPr lang="en-US" altLang="zh-CN" b="1">
                <a:latin typeface="Symbol" panose="05050102010706020507" pitchFamily="18" charset="2"/>
              </a:rPr>
              <a:t>W</a:t>
            </a:r>
            <a:r>
              <a:rPr lang="zh-CN" altLang="en-US" b="1">
                <a:latin typeface="Symbol" panose="05050102010706020507" pitchFamily="18" charset="2"/>
              </a:rPr>
              <a:t>。</a:t>
            </a:r>
            <a:endParaRPr lang="zh-CN" altLang="en-US" b="1">
              <a:latin typeface="Times New Roman" panose="02020603050405020304" pitchFamily="18" charset="0"/>
            </a:endParaRPr>
          </a:p>
        </p:txBody>
      </p:sp>
      <p:graphicFrame>
        <p:nvGraphicFramePr>
          <p:cNvPr id="499715" name="对象 499714"/>
          <p:cNvGraphicFramePr/>
          <p:nvPr/>
        </p:nvGraphicFramePr>
        <p:xfrm>
          <a:off x="3316288" y="846138"/>
          <a:ext cx="5637212" cy="1927225"/>
        </p:xfrm>
        <a:graphic>
          <a:graphicData uri="http://schemas.openxmlformats.org/presentationml/2006/ole">
            <mc:AlternateContent xmlns:mc="http://schemas.openxmlformats.org/markup-compatibility/2006">
              <mc:Choice xmlns:v="urn:schemas-microsoft-com:vml" Requires="v">
                <p:oleObj spid="_x0000_s61771" r:id="rId3" imgW="3898900" imgH="1333500" progId="Equation.DSMT4">
                  <p:embed/>
                </p:oleObj>
              </mc:Choice>
              <mc:Fallback>
                <p:oleObj r:id="rId3" imgW="3898900" imgH="1333500" progId="Equation.DSMT4">
                  <p:embed/>
                  <p:pic>
                    <p:nvPicPr>
                      <p:cNvPr id="0" name="图片 3557"/>
                      <p:cNvPicPr/>
                      <p:nvPr/>
                    </p:nvPicPr>
                    <p:blipFill>
                      <a:blip r:embed="rId4"/>
                      <a:stretch>
                        <a:fillRect/>
                      </a:stretch>
                    </p:blipFill>
                    <p:spPr>
                      <a:xfrm>
                        <a:off x="3316288" y="846138"/>
                        <a:ext cx="5637212" cy="1927225"/>
                      </a:xfrm>
                      <a:prstGeom prst="rect">
                        <a:avLst/>
                      </a:prstGeom>
                      <a:noFill/>
                      <a:ln w="38100">
                        <a:noFill/>
                        <a:miter/>
                      </a:ln>
                    </p:spPr>
                  </p:pic>
                </p:oleObj>
              </mc:Fallback>
            </mc:AlternateContent>
          </a:graphicData>
        </a:graphic>
      </p:graphicFrame>
      <p:graphicFrame>
        <p:nvGraphicFramePr>
          <p:cNvPr id="499716" name="对象 499715"/>
          <p:cNvGraphicFramePr/>
          <p:nvPr/>
        </p:nvGraphicFramePr>
        <p:xfrm>
          <a:off x="819150" y="3575050"/>
          <a:ext cx="7983538" cy="2830513"/>
        </p:xfrm>
        <a:graphic>
          <a:graphicData uri="http://schemas.openxmlformats.org/presentationml/2006/ole">
            <mc:AlternateContent xmlns:mc="http://schemas.openxmlformats.org/markup-compatibility/2006">
              <mc:Choice xmlns:v="urn:schemas-microsoft-com:vml" Requires="v">
                <p:oleObj spid="_x0000_s61772" r:id="rId5" imgW="5181600" imgH="1943100" progId="Equation.DSMT4">
                  <p:embed/>
                </p:oleObj>
              </mc:Choice>
              <mc:Fallback>
                <p:oleObj r:id="rId5" imgW="5181600" imgH="1943100" progId="Equation.DSMT4">
                  <p:embed/>
                  <p:pic>
                    <p:nvPicPr>
                      <p:cNvPr id="0" name="图片 3560"/>
                      <p:cNvPicPr/>
                      <p:nvPr/>
                    </p:nvPicPr>
                    <p:blipFill>
                      <a:blip r:embed="rId6"/>
                      <a:stretch>
                        <a:fillRect/>
                      </a:stretch>
                    </p:blipFill>
                    <p:spPr>
                      <a:xfrm>
                        <a:off x="819150" y="3575050"/>
                        <a:ext cx="7983538" cy="2830513"/>
                      </a:xfrm>
                      <a:prstGeom prst="rect">
                        <a:avLst/>
                      </a:prstGeom>
                      <a:noFill/>
                      <a:ln w="38100">
                        <a:noFill/>
                        <a:miter/>
                      </a:ln>
                    </p:spPr>
                  </p:pic>
                </p:oleObj>
              </mc:Fallback>
            </mc:AlternateContent>
          </a:graphicData>
        </a:graphic>
      </p:graphicFrame>
      <p:sp>
        <p:nvSpPr>
          <p:cNvPr id="499717" name="文本框 499716"/>
          <p:cNvSpPr txBox="1"/>
          <p:nvPr/>
        </p:nvSpPr>
        <p:spPr>
          <a:xfrm>
            <a:off x="304800" y="228600"/>
            <a:ext cx="719138"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2</a:t>
            </a:r>
            <a:r>
              <a:rPr lang="en-US" altLang="zh-CN" b="1">
                <a:latin typeface="Times New Roman" panose="02020603050405020304" pitchFamily="18" charset="0"/>
              </a:rPr>
              <a:t>.</a:t>
            </a:r>
          </a:p>
        </p:txBody>
      </p:sp>
      <p:sp>
        <p:nvSpPr>
          <p:cNvPr id="499718" name="文本框 499717"/>
          <p:cNvSpPr txBox="1"/>
          <p:nvPr/>
        </p:nvSpPr>
        <p:spPr>
          <a:xfrm>
            <a:off x="425450" y="2971800"/>
            <a:ext cx="793750" cy="457200"/>
          </a:xfrm>
          <a:prstGeom prst="rect">
            <a:avLst/>
          </a:prstGeom>
          <a:noFill/>
          <a:ln w="9525">
            <a:noFill/>
          </a:ln>
        </p:spPr>
        <p:txBody>
          <a:bodyPr wrap="none">
            <a:spAutoFit/>
          </a:bodyPr>
          <a:lstStyle/>
          <a:p>
            <a:pPr eaLnBrk="1" hangingPunct="1"/>
            <a:r>
              <a:rPr lang="zh-CN" altLang="en-US" b="1" dirty="0">
                <a:solidFill>
                  <a:srgbClr val="FF0000"/>
                </a:solidFill>
                <a:latin typeface="Times New Roman" panose="02020603050405020304" pitchFamily="18" charset="0"/>
              </a:rPr>
              <a:t>解</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pSp>
        <p:nvGrpSpPr>
          <p:cNvPr id="499719" name="组合 499718"/>
          <p:cNvGrpSpPr/>
          <p:nvPr/>
        </p:nvGrpSpPr>
        <p:grpSpPr>
          <a:xfrm>
            <a:off x="247650" y="823913"/>
            <a:ext cx="3276600" cy="1843087"/>
            <a:chOff x="288" y="519"/>
            <a:chExt cx="2064" cy="1161"/>
          </a:xfrm>
        </p:grpSpPr>
        <p:sp>
          <p:nvSpPr>
            <p:cNvPr id="499720" name="直接连接符 499719"/>
            <p:cNvSpPr/>
            <p:nvPr/>
          </p:nvSpPr>
          <p:spPr>
            <a:xfrm>
              <a:off x="416" y="882"/>
              <a:ext cx="1440" cy="0"/>
            </a:xfrm>
            <a:prstGeom prst="line">
              <a:avLst/>
            </a:prstGeom>
            <a:ln w="9525" cap="flat" cmpd="sng">
              <a:solidFill>
                <a:schemeClr val="tx1"/>
              </a:solidFill>
              <a:prstDash val="solid"/>
              <a:headEnd type="none" w="med" len="med"/>
              <a:tailEnd type="none" w="med" len="med"/>
            </a:ln>
          </p:spPr>
        </p:sp>
        <p:sp>
          <p:nvSpPr>
            <p:cNvPr id="499721" name="直接连接符 499720"/>
            <p:cNvSpPr/>
            <p:nvPr/>
          </p:nvSpPr>
          <p:spPr>
            <a:xfrm>
              <a:off x="1856" y="882"/>
              <a:ext cx="0" cy="768"/>
            </a:xfrm>
            <a:prstGeom prst="line">
              <a:avLst/>
            </a:prstGeom>
            <a:ln w="9525" cap="flat" cmpd="sng">
              <a:solidFill>
                <a:schemeClr val="tx1"/>
              </a:solidFill>
              <a:prstDash val="solid"/>
              <a:headEnd type="none" w="med" len="med"/>
              <a:tailEnd type="none" w="med" len="med"/>
            </a:ln>
          </p:spPr>
        </p:sp>
        <p:sp>
          <p:nvSpPr>
            <p:cNvPr id="499722" name="直接连接符 499721"/>
            <p:cNvSpPr/>
            <p:nvPr/>
          </p:nvSpPr>
          <p:spPr>
            <a:xfrm>
              <a:off x="1280" y="882"/>
              <a:ext cx="0" cy="768"/>
            </a:xfrm>
            <a:prstGeom prst="line">
              <a:avLst/>
            </a:prstGeom>
            <a:ln w="9525" cap="flat" cmpd="sng">
              <a:solidFill>
                <a:schemeClr val="tx1"/>
              </a:solidFill>
              <a:prstDash val="solid"/>
              <a:headEnd type="oval" w="med" len="med"/>
              <a:tailEnd type="oval" w="med" len="med"/>
            </a:ln>
          </p:spPr>
        </p:sp>
        <p:sp>
          <p:nvSpPr>
            <p:cNvPr id="499723" name="直接连接符 499722"/>
            <p:cNvSpPr/>
            <p:nvPr/>
          </p:nvSpPr>
          <p:spPr>
            <a:xfrm>
              <a:off x="416" y="1650"/>
              <a:ext cx="1440" cy="0"/>
            </a:xfrm>
            <a:prstGeom prst="line">
              <a:avLst/>
            </a:prstGeom>
            <a:ln w="9525" cap="flat" cmpd="sng">
              <a:solidFill>
                <a:schemeClr val="tx1"/>
              </a:solidFill>
              <a:prstDash val="solid"/>
              <a:headEnd type="none" w="med" len="med"/>
              <a:tailEnd type="none" w="med" len="med"/>
            </a:ln>
          </p:spPr>
        </p:sp>
        <p:sp>
          <p:nvSpPr>
            <p:cNvPr id="499724" name="流程图: 排序 499723"/>
            <p:cNvSpPr/>
            <p:nvPr/>
          </p:nvSpPr>
          <p:spPr>
            <a:xfrm>
              <a:off x="1760" y="1122"/>
              <a:ext cx="192" cy="288"/>
            </a:xfrm>
            <a:prstGeom prst="flowChartSor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99725" name="矩形 499724"/>
            <p:cNvSpPr/>
            <p:nvPr/>
          </p:nvSpPr>
          <p:spPr>
            <a:xfrm>
              <a:off x="1224" y="115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99726" name="矩形 499725"/>
            <p:cNvSpPr/>
            <p:nvPr/>
          </p:nvSpPr>
          <p:spPr>
            <a:xfrm rot="-5400000">
              <a:off x="836" y="740"/>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499727" name="直接连接符 499726"/>
            <p:cNvSpPr/>
            <p:nvPr/>
          </p:nvSpPr>
          <p:spPr>
            <a:xfrm>
              <a:off x="1980" y="1122"/>
              <a:ext cx="0" cy="288"/>
            </a:xfrm>
            <a:prstGeom prst="line">
              <a:avLst/>
            </a:prstGeom>
            <a:ln w="9525" cap="flat" cmpd="sng">
              <a:solidFill>
                <a:srgbClr val="FF0000"/>
              </a:solidFill>
              <a:prstDash val="solid"/>
              <a:headEnd type="none" w="med" len="med"/>
              <a:tailEnd type="stealth" w="sm" len="med"/>
            </a:ln>
          </p:spPr>
        </p:sp>
        <p:graphicFrame>
          <p:nvGraphicFramePr>
            <p:cNvPr id="499728" name="对象 499727"/>
            <p:cNvGraphicFramePr/>
            <p:nvPr/>
          </p:nvGraphicFramePr>
          <p:xfrm>
            <a:off x="493" y="519"/>
            <a:ext cx="131" cy="249"/>
          </p:xfrm>
          <a:graphic>
            <a:graphicData uri="http://schemas.openxmlformats.org/presentationml/2006/ole">
              <mc:AlternateContent xmlns:mc="http://schemas.openxmlformats.org/markup-compatibility/2006">
                <mc:Choice xmlns:v="urn:schemas-microsoft-com:vml" Requires="v">
                  <p:oleObj spid="_x0000_s61773" r:id="rId7" imgW="139700" imgH="266065" progId="Equation.3">
                    <p:embed/>
                  </p:oleObj>
                </mc:Choice>
                <mc:Fallback>
                  <p:oleObj r:id="rId7" imgW="139700" imgH="266065" progId="Equation.3">
                    <p:embed/>
                    <p:pic>
                      <p:nvPicPr>
                        <p:cNvPr id="0" name="图片 3565"/>
                        <p:cNvPicPr/>
                        <p:nvPr/>
                      </p:nvPicPr>
                      <p:blipFill>
                        <a:blip r:embed="rId8"/>
                        <a:stretch>
                          <a:fillRect/>
                        </a:stretch>
                      </p:blipFill>
                      <p:spPr>
                        <a:xfrm>
                          <a:off x="493" y="519"/>
                          <a:ext cx="131" cy="249"/>
                        </a:xfrm>
                        <a:prstGeom prst="rect">
                          <a:avLst/>
                        </a:prstGeom>
                        <a:noFill/>
                        <a:ln w="38100">
                          <a:noFill/>
                          <a:miter/>
                        </a:ln>
                      </p:spPr>
                    </p:pic>
                  </p:oleObj>
                </mc:Fallback>
              </mc:AlternateContent>
            </a:graphicData>
          </a:graphic>
        </p:graphicFrame>
        <p:graphicFrame>
          <p:nvGraphicFramePr>
            <p:cNvPr id="499729" name="对象 499728"/>
            <p:cNvGraphicFramePr/>
            <p:nvPr/>
          </p:nvGraphicFramePr>
          <p:xfrm>
            <a:off x="1344" y="873"/>
            <a:ext cx="190" cy="279"/>
          </p:xfrm>
          <a:graphic>
            <a:graphicData uri="http://schemas.openxmlformats.org/presentationml/2006/ole">
              <mc:AlternateContent xmlns:mc="http://schemas.openxmlformats.org/markup-compatibility/2006">
                <mc:Choice xmlns:v="urn:schemas-microsoft-com:vml" Requires="v">
                  <p:oleObj spid="_x0000_s61774" r:id="rId9" imgW="190500" imgH="279400" progId="Equation.3">
                    <p:embed/>
                  </p:oleObj>
                </mc:Choice>
                <mc:Fallback>
                  <p:oleObj r:id="rId9" imgW="190500" imgH="279400" progId="Equation.3">
                    <p:embed/>
                    <p:pic>
                      <p:nvPicPr>
                        <p:cNvPr id="0" name="图片 3562"/>
                        <p:cNvPicPr/>
                        <p:nvPr/>
                      </p:nvPicPr>
                      <p:blipFill>
                        <a:blip r:embed="rId10"/>
                        <a:stretch>
                          <a:fillRect/>
                        </a:stretch>
                      </p:blipFill>
                      <p:spPr>
                        <a:xfrm>
                          <a:off x="1344" y="873"/>
                          <a:ext cx="190" cy="279"/>
                        </a:xfrm>
                        <a:prstGeom prst="rect">
                          <a:avLst/>
                        </a:prstGeom>
                        <a:noFill/>
                        <a:ln w="38100">
                          <a:noFill/>
                          <a:miter/>
                        </a:ln>
                      </p:spPr>
                    </p:pic>
                  </p:oleObj>
                </mc:Fallback>
              </mc:AlternateContent>
            </a:graphicData>
          </a:graphic>
        </p:graphicFrame>
        <p:sp>
          <p:nvSpPr>
            <p:cNvPr id="499730" name="直接连接符 499729"/>
            <p:cNvSpPr/>
            <p:nvPr/>
          </p:nvSpPr>
          <p:spPr>
            <a:xfrm>
              <a:off x="1344" y="930"/>
              <a:ext cx="0" cy="192"/>
            </a:xfrm>
            <a:prstGeom prst="line">
              <a:avLst/>
            </a:prstGeom>
            <a:ln w="9525" cap="flat" cmpd="sng">
              <a:solidFill>
                <a:srgbClr val="FF0000"/>
              </a:solidFill>
              <a:prstDash val="solid"/>
              <a:headEnd type="none" w="med" len="med"/>
              <a:tailEnd type="stealth" w="sm" len="med"/>
            </a:ln>
          </p:spPr>
        </p:sp>
        <p:sp>
          <p:nvSpPr>
            <p:cNvPr id="499731" name="直接连接符 499730"/>
            <p:cNvSpPr/>
            <p:nvPr/>
          </p:nvSpPr>
          <p:spPr>
            <a:xfrm>
              <a:off x="432" y="768"/>
              <a:ext cx="240" cy="0"/>
            </a:xfrm>
            <a:prstGeom prst="line">
              <a:avLst/>
            </a:prstGeom>
            <a:ln w="9525" cap="flat" cmpd="sng">
              <a:solidFill>
                <a:srgbClr val="FF0000"/>
              </a:solidFill>
              <a:prstDash val="solid"/>
              <a:headEnd type="none" w="med" len="med"/>
              <a:tailEnd type="stealth" w="sm" len="med"/>
            </a:ln>
          </p:spPr>
        </p:sp>
        <p:graphicFrame>
          <p:nvGraphicFramePr>
            <p:cNvPr id="499732" name="对象 499731"/>
            <p:cNvGraphicFramePr/>
            <p:nvPr/>
          </p:nvGraphicFramePr>
          <p:xfrm>
            <a:off x="2032" y="1036"/>
            <a:ext cx="320" cy="308"/>
          </p:xfrm>
          <a:graphic>
            <a:graphicData uri="http://schemas.openxmlformats.org/presentationml/2006/ole">
              <mc:AlternateContent xmlns:mc="http://schemas.openxmlformats.org/markup-compatibility/2006">
                <mc:Choice xmlns:v="urn:schemas-microsoft-com:vml" Requires="v">
                  <p:oleObj spid="_x0000_s61775" r:id="rId11" imgW="292100" imgH="279400" progId="Equation.3">
                    <p:embed/>
                  </p:oleObj>
                </mc:Choice>
                <mc:Fallback>
                  <p:oleObj r:id="rId11" imgW="292100" imgH="279400" progId="Equation.3">
                    <p:embed/>
                    <p:pic>
                      <p:nvPicPr>
                        <p:cNvPr id="0" name="图片 3563"/>
                        <p:cNvPicPr/>
                        <p:nvPr/>
                      </p:nvPicPr>
                      <p:blipFill>
                        <a:blip r:embed="rId12"/>
                        <a:stretch>
                          <a:fillRect/>
                        </a:stretch>
                      </p:blipFill>
                      <p:spPr>
                        <a:xfrm>
                          <a:off x="2032" y="1036"/>
                          <a:ext cx="320" cy="308"/>
                        </a:xfrm>
                        <a:prstGeom prst="rect">
                          <a:avLst/>
                        </a:prstGeom>
                        <a:noFill/>
                        <a:ln w="38100">
                          <a:noFill/>
                          <a:miter/>
                        </a:ln>
                      </p:spPr>
                    </p:pic>
                  </p:oleObj>
                </mc:Fallback>
              </mc:AlternateContent>
            </a:graphicData>
          </a:graphic>
        </p:graphicFrame>
        <p:sp>
          <p:nvSpPr>
            <p:cNvPr id="499733" name="文本框 499732"/>
            <p:cNvSpPr txBox="1"/>
            <p:nvPr/>
          </p:nvSpPr>
          <p:spPr>
            <a:xfrm>
              <a:off x="800" y="576"/>
              <a:ext cx="233"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p>
          </p:txBody>
        </p:sp>
        <p:sp>
          <p:nvSpPr>
            <p:cNvPr id="499734" name="文本框 499733"/>
            <p:cNvSpPr txBox="1"/>
            <p:nvPr/>
          </p:nvSpPr>
          <p:spPr>
            <a:xfrm>
              <a:off x="1328" y="1170"/>
              <a:ext cx="297" cy="288"/>
            </a:xfrm>
            <a:prstGeom prst="rect">
              <a:avLst/>
            </a:prstGeom>
            <a:noFill/>
            <a:ln w="9525">
              <a:noFill/>
            </a:ln>
          </p:spPr>
          <p:txBody>
            <a:bodyPr wrap="none" anchor="t">
              <a:spAutoFit/>
            </a:bodyPr>
            <a:lstStyle/>
            <a:p>
              <a:pPr eaLnBrk="1" hangingPunct="1">
                <a:spcBef>
                  <a:spcPct val="0"/>
                </a:spcBef>
              </a:pPr>
              <a:r>
                <a:rPr lang="en-US" altLang="zh-CN" b="1" i="1">
                  <a:latin typeface="Times New Roman" panose="02020603050405020304" pitchFamily="18" charset="0"/>
                </a:rPr>
                <a:t>Z</a:t>
              </a:r>
              <a:r>
                <a:rPr lang="en-US" altLang="zh-CN" b="1" baseline="-25000">
                  <a:latin typeface="Times New Roman" panose="02020603050405020304" pitchFamily="18" charset="0"/>
                </a:rPr>
                <a:t>1</a:t>
              </a:r>
              <a:endParaRPr lang="en-US" altLang="zh-CN" b="1" i="1">
                <a:latin typeface="Times New Roman" panose="02020603050405020304" pitchFamily="18" charset="0"/>
              </a:endParaRPr>
            </a:p>
          </p:txBody>
        </p:sp>
        <p:sp>
          <p:nvSpPr>
            <p:cNvPr id="499735" name="文本框 499734"/>
            <p:cNvSpPr txBox="1"/>
            <p:nvPr/>
          </p:nvSpPr>
          <p:spPr>
            <a:xfrm>
              <a:off x="288" y="882"/>
              <a:ext cx="225" cy="288"/>
            </a:xfrm>
            <a:prstGeom prst="rect">
              <a:avLst/>
            </a:prstGeom>
            <a:noFill/>
            <a:ln w="9525">
              <a:noFill/>
            </a:ln>
          </p:spPr>
          <p:txBody>
            <a:bodyPr wrap="none" anchor="t">
              <a:spAutoFit/>
            </a:bodyPr>
            <a:lstStyle/>
            <a:p>
              <a:pPr eaLnBrk="1" hangingPunct="1">
                <a:spcBef>
                  <a:spcPct val="0"/>
                </a:spcBef>
              </a:pPr>
              <a:r>
                <a:rPr lang="en-US" altLang="zh-CN" b="1">
                  <a:latin typeface="Times New Roman" panose="02020603050405020304" pitchFamily="18" charset="0"/>
                </a:rPr>
                <a:t>+</a:t>
              </a:r>
            </a:p>
          </p:txBody>
        </p:sp>
        <p:sp>
          <p:nvSpPr>
            <p:cNvPr id="499736" name="文本框 499735"/>
            <p:cNvSpPr txBox="1"/>
            <p:nvPr/>
          </p:nvSpPr>
          <p:spPr>
            <a:xfrm>
              <a:off x="302" y="1236"/>
              <a:ext cx="212" cy="288"/>
            </a:xfrm>
            <a:prstGeom prst="rect">
              <a:avLst/>
            </a:prstGeom>
            <a:noFill/>
            <a:ln w="9525">
              <a:noFill/>
            </a:ln>
          </p:spPr>
          <p:txBody>
            <a:bodyPr wrap="none" anchor="t">
              <a:spAutoFit/>
            </a:bodyPr>
            <a:lstStyle/>
            <a:p>
              <a:pPr eaLnBrk="1" hangingPunct="1">
                <a:spcBef>
                  <a:spcPct val="0"/>
                </a:spcBef>
              </a:pPr>
              <a:r>
                <a:rPr lang="en-US" altLang="zh-CN" b="1">
                  <a:latin typeface="Times New Roman" panose="02020603050405020304" pitchFamily="18" charset="0"/>
                </a:rPr>
                <a:t>_</a:t>
              </a:r>
            </a:p>
          </p:txBody>
        </p:sp>
        <p:graphicFrame>
          <p:nvGraphicFramePr>
            <p:cNvPr id="499737" name="对象 499736"/>
            <p:cNvGraphicFramePr/>
            <p:nvPr/>
          </p:nvGraphicFramePr>
          <p:xfrm>
            <a:off x="297" y="1152"/>
            <a:ext cx="214" cy="262"/>
          </p:xfrm>
          <a:graphic>
            <a:graphicData uri="http://schemas.openxmlformats.org/presentationml/2006/ole">
              <mc:AlternateContent xmlns:mc="http://schemas.openxmlformats.org/markup-compatibility/2006">
                <mc:Choice xmlns:v="urn:schemas-microsoft-com:vml" Requires="v">
                  <p:oleObj spid="_x0000_s61776" r:id="rId13" imgW="228600" imgH="279400" progId="Equation.3">
                    <p:embed/>
                  </p:oleObj>
                </mc:Choice>
                <mc:Fallback>
                  <p:oleObj r:id="rId13" imgW="228600" imgH="279400" progId="Equation.3">
                    <p:embed/>
                    <p:pic>
                      <p:nvPicPr>
                        <p:cNvPr id="0" name="图片 3564"/>
                        <p:cNvPicPr/>
                        <p:nvPr/>
                      </p:nvPicPr>
                      <p:blipFill>
                        <a:blip r:embed="rId14"/>
                        <a:stretch>
                          <a:fillRect/>
                        </a:stretch>
                      </p:blipFill>
                      <p:spPr>
                        <a:xfrm>
                          <a:off x="297" y="1152"/>
                          <a:ext cx="214" cy="262"/>
                        </a:xfrm>
                        <a:prstGeom prst="rect">
                          <a:avLst/>
                        </a:prstGeom>
                        <a:noFill/>
                        <a:ln w="38100">
                          <a:noFill/>
                          <a:miter/>
                        </a:ln>
                      </p:spPr>
                    </p:pic>
                  </p:oleObj>
                </mc:Fallback>
              </mc:AlternateContent>
            </a:graphicData>
          </a:graphic>
        </p:graphicFrame>
        <p:sp>
          <p:nvSpPr>
            <p:cNvPr id="499738" name="椭圆 499737"/>
            <p:cNvSpPr/>
            <p:nvPr/>
          </p:nvSpPr>
          <p:spPr>
            <a:xfrm>
              <a:off x="384" y="1612"/>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sp>
          <p:nvSpPr>
            <p:cNvPr id="499739" name="椭圆 499738"/>
            <p:cNvSpPr/>
            <p:nvPr/>
          </p:nvSpPr>
          <p:spPr>
            <a:xfrm>
              <a:off x="384" y="84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99717"/>
                                        </p:tgtEl>
                                        <p:attrNameLst>
                                          <p:attrName>style.visibility</p:attrName>
                                        </p:attrNameLst>
                                      </p:cBhvr>
                                      <p:to>
                                        <p:strVal val="visible"/>
                                      </p:to>
                                    </p:set>
                                    <p:anim calcmode="lin" valueType="num">
                                      <p:cBhvr>
                                        <p:cTn id="7" dur="1000" fill="hold"/>
                                        <p:tgtEl>
                                          <p:spTgt spid="499717"/>
                                        </p:tgtEl>
                                        <p:attrNameLst>
                                          <p:attrName>ppt_w</p:attrName>
                                        </p:attrNameLst>
                                      </p:cBhvr>
                                      <p:tavLst>
                                        <p:tav tm="0">
                                          <p:val>
                                            <p:fltVal val="0"/>
                                          </p:val>
                                        </p:tav>
                                        <p:tav tm="100000">
                                          <p:val>
                                            <p:strVal val="#ppt_w"/>
                                          </p:val>
                                        </p:tav>
                                      </p:tavLst>
                                    </p:anim>
                                    <p:anim calcmode="lin" valueType="num">
                                      <p:cBhvr>
                                        <p:cTn id="8" dur="1000" fill="hold"/>
                                        <p:tgtEl>
                                          <p:spTgt spid="499717"/>
                                        </p:tgtEl>
                                        <p:attrNameLst>
                                          <p:attrName>ppt_h</p:attrName>
                                        </p:attrNameLst>
                                      </p:cBhvr>
                                      <p:tavLst>
                                        <p:tav tm="0">
                                          <p:val>
                                            <p:fltVal val="0"/>
                                          </p:val>
                                        </p:tav>
                                        <p:tav tm="100000">
                                          <p:val>
                                            <p:strVal val="#ppt_h"/>
                                          </p:val>
                                        </p:tav>
                                      </p:tavLst>
                                    </p:anim>
                                    <p:anim calcmode="lin" valueType="num">
                                      <p:cBhvr>
                                        <p:cTn id="9" dur="1000" fill="hold"/>
                                        <p:tgtEl>
                                          <p:spTgt spid="49971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97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99714"/>
                                        </p:tgtEl>
                                        <p:attrNameLst>
                                          <p:attrName>style.visibility</p:attrName>
                                        </p:attrNameLst>
                                      </p:cBhvr>
                                      <p:to>
                                        <p:strVal val="visible"/>
                                      </p:to>
                                    </p:set>
                                    <p:animEffect transition="in" filter="wipe(left)">
                                      <p:cBhvr>
                                        <p:cTn id="15" dur="500"/>
                                        <p:tgtEl>
                                          <p:spTgt spid="4997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99719"/>
                                        </p:tgtEl>
                                        <p:attrNameLst>
                                          <p:attrName>style.visibility</p:attrName>
                                        </p:attrNameLst>
                                      </p:cBhvr>
                                      <p:to>
                                        <p:strVal val="visible"/>
                                      </p:to>
                                    </p:set>
                                    <p:anim calcmode="lin" valueType="num">
                                      <p:cBhvr additive="base">
                                        <p:cTn id="20" dur="500" fill="hold"/>
                                        <p:tgtEl>
                                          <p:spTgt spid="499719"/>
                                        </p:tgtEl>
                                        <p:attrNameLst>
                                          <p:attrName>ppt_x</p:attrName>
                                        </p:attrNameLst>
                                      </p:cBhvr>
                                      <p:tavLst>
                                        <p:tav tm="0">
                                          <p:val>
                                            <p:strVal val="0-#ppt_w/2"/>
                                          </p:val>
                                        </p:tav>
                                        <p:tav tm="100000">
                                          <p:val>
                                            <p:strVal val="#ppt_x"/>
                                          </p:val>
                                        </p:tav>
                                      </p:tavLst>
                                    </p:anim>
                                    <p:anim calcmode="lin" valueType="num">
                                      <p:cBhvr additive="base">
                                        <p:cTn id="21" dur="500" fill="hold"/>
                                        <p:tgtEl>
                                          <p:spTgt spid="4997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499715"/>
                                        </p:tgtEl>
                                        <p:attrNameLst>
                                          <p:attrName>style.visibility</p:attrName>
                                        </p:attrNameLst>
                                      </p:cBhvr>
                                      <p:to>
                                        <p:strVal val="visible"/>
                                      </p:to>
                                    </p:set>
                                    <p:anim calcmode="lin" valueType="num">
                                      <p:cBhvr additive="base">
                                        <p:cTn id="26" dur="500" fill="hold"/>
                                        <p:tgtEl>
                                          <p:spTgt spid="499715"/>
                                        </p:tgtEl>
                                        <p:attrNameLst>
                                          <p:attrName>ppt_x</p:attrName>
                                        </p:attrNameLst>
                                      </p:cBhvr>
                                      <p:tavLst>
                                        <p:tav tm="0">
                                          <p:val>
                                            <p:strVal val="0-#ppt_w/2"/>
                                          </p:val>
                                        </p:tav>
                                        <p:tav tm="100000">
                                          <p:val>
                                            <p:strVal val="#ppt_x"/>
                                          </p:val>
                                        </p:tav>
                                      </p:tavLst>
                                    </p:anim>
                                    <p:anim calcmode="lin" valueType="num">
                                      <p:cBhvr additive="base">
                                        <p:cTn id="27" dur="500" fill="hold"/>
                                        <p:tgtEl>
                                          <p:spTgt spid="49971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99718"/>
                                        </p:tgtEl>
                                        <p:attrNameLst>
                                          <p:attrName>style.visibility</p:attrName>
                                        </p:attrNameLst>
                                      </p:cBhvr>
                                      <p:to>
                                        <p:strVal val="visible"/>
                                      </p:to>
                                    </p:set>
                                    <p:anim calcmode="lin" valueType="num">
                                      <p:cBhvr additive="base">
                                        <p:cTn id="32" dur="500" fill="hold"/>
                                        <p:tgtEl>
                                          <p:spTgt spid="499718"/>
                                        </p:tgtEl>
                                        <p:attrNameLst>
                                          <p:attrName>ppt_x</p:attrName>
                                        </p:attrNameLst>
                                      </p:cBhvr>
                                      <p:tavLst>
                                        <p:tav tm="0">
                                          <p:val>
                                            <p:strVal val="0-#ppt_w/2"/>
                                          </p:val>
                                        </p:tav>
                                        <p:tav tm="100000">
                                          <p:val>
                                            <p:strVal val="#ppt_x"/>
                                          </p:val>
                                        </p:tav>
                                      </p:tavLst>
                                    </p:anim>
                                    <p:anim calcmode="lin" valueType="num">
                                      <p:cBhvr additive="base">
                                        <p:cTn id="33" dur="500" fill="hold"/>
                                        <p:tgtEl>
                                          <p:spTgt spid="49971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499716"/>
                                        </p:tgtEl>
                                        <p:attrNameLst>
                                          <p:attrName>style.visibility</p:attrName>
                                        </p:attrNameLst>
                                      </p:cBhvr>
                                      <p:to>
                                        <p:strVal val="visible"/>
                                      </p:to>
                                    </p:set>
                                    <p:anim calcmode="lin" valueType="num">
                                      <p:cBhvr additive="base">
                                        <p:cTn id="38" dur="500" fill="hold"/>
                                        <p:tgtEl>
                                          <p:spTgt spid="499716"/>
                                        </p:tgtEl>
                                        <p:attrNameLst>
                                          <p:attrName>ppt_x</p:attrName>
                                        </p:attrNameLst>
                                      </p:cBhvr>
                                      <p:tavLst>
                                        <p:tav tm="0">
                                          <p:val>
                                            <p:strVal val="0-#ppt_w/2"/>
                                          </p:val>
                                        </p:tav>
                                        <p:tav tm="100000">
                                          <p:val>
                                            <p:strVal val="#ppt_x"/>
                                          </p:val>
                                        </p:tav>
                                      </p:tavLst>
                                    </p:anim>
                                    <p:anim calcmode="lin" valueType="num">
                                      <p:cBhvr additive="base">
                                        <p:cTn id="39" dur="500" fill="hold"/>
                                        <p:tgtEl>
                                          <p:spTgt spid="499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7" grpId="0"/>
      <p:bldP spid="49971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文本框 501761"/>
          <p:cNvSpPr txBox="1"/>
          <p:nvPr/>
        </p:nvSpPr>
        <p:spPr>
          <a:xfrm>
            <a:off x="3794125" y="498475"/>
            <a:ext cx="5202238" cy="1406525"/>
          </a:xfrm>
          <a:prstGeom prst="rect">
            <a:avLst/>
          </a:prstGeom>
          <a:noFill/>
          <a:ln w="12700">
            <a:noFill/>
          </a:ln>
        </p:spPr>
        <p:txBody>
          <a:bodyPr wrap="none" anchor="ctr">
            <a:spAutoFit/>
          </a:bodyPr>
          <a:lstStyle/>
          <a:p>
            <a:pPr eaLnBrk="1" hangingPunct="1">
              <a:lnSpc>
                <a:spcPct val="120000"/>
              </a:lnSpc>
              <a:spcBef>
                <a:spcPct val="0"/>
              </a:spcBef>
            </a:pPr>
            <a:r>
              <a:rPr lang="en-US" altLang="zh-CN" b="1" dirty="0">
                <a:latin typeface="Times New Roman" panose="02020603050405020304" pitchFamily="18" charset="0"/>
              </a:rPr>
              <a:t> </a:t>
            </a:r>
            <a:r>
              <a:rPr lang="zh-CN" altLang="en-US" b="1" dirty="0">
                <a:latin typeface="Times New Roman" panose="02020603050405020304" pitchFamily="18" charset="0"/>
              </a:rPr>
              <a:t>已知：</a:t>
            </a:r>
            <a:r>
              <a:rPr lang="en-US" altLang="zh-CN" b="1" i="1">
                <a:latin typeface="Times New Roman" panose="02020603050405020304" pitchFamily="18" charset="0"/>
              </a:rPr>
              <a:t>U</a:t>
            </a:r>
            <a:r>
              <a:rPr lang="en-US" altLang="zh-CN" b="1">
                <a:latin typeface="Times New Roman" panose="02020603050405020304" pitchFamily="18" charset="0"/>
              </a:rPr>
              <a:t>=115V , </a:t>
            </a:r>
            <a:r>
              <a:rPr lang="en-US" altLang="zh-CN" b="1" i="1">
                <a:latin typeface="Times New Roman" panose="02020603050405020304" pitchFamily="18" charset="0"/>
              </a:rPr>
              <a:t>U</a:t>
            </a:r>
            <a:r>
              <a:rPr lang="en-US" altLang="zh-CN" b="1" baseline="-25000">
                <a:latin typeface="Times New Roman" panose="02020603050405020304" pitchFamily="18" charset="0"/>
              </a:rPr>
              <a:t>1</a:t>
            </a:r>
            <a:r>
              <a:rPr lang="en-US" altLang="zh-CN" b="1">
                <a:latin typeface="Times New Roman" panose="02020603050405020304" pitchFamily="18" charset="0"/>
              </a:rPr>
              <a:t>=55.4V , </a:t>
            </a:r>
            <a:r>
              <a:rPr lang="en-US" altLang="zh-CN" b="1" i="1">
                <a:latin typeface="Times New Roman" panose="02020603050405020304" pitchFamily="18" charset="0"/>
              </a:rPr>
              <a:t>U</a:t>
            </a:r>
            <a:r>
              <a:rPr lang="en-US" altLang="zh-CN" b="1" baseline="-25000">
                <a:latin typeface="Times New Roman" panose="02020603050405020304" pitchFamily="18" charset="0"/>
              </a:rPr>
              <a:t>2</a:t>
            </a:r>
            <a:r>
              <a:rPr lang="en-US" altLang="zh-CN" b="1">
                <a:latin typeface="Times New Roman" panose="02020603050405020304" pitchFamily="18" charset="0"/>
              </a:rPr>
              <a:t>=80V , </a:t>
            </a:r>
          </a:p>
          <a:p>
            <a:pPr eaLnBrk="1" hangingPunct="1">
              <a:lnSpc>
                <a:spcPct val="120000"/>
              </a:lnSpc>
              <a:spcBef>
                <a:spcPct val="0"/>
              </a:spcBef>
            </a:pPr>
            <a:r>
              <a:rPr lang="en-US" altLang="zh-CN" b="1" i="1">
                <a:latin typeface="Times New Roman" panose="02020603050405020304" pitchFamily="18" charset="0"/>
              </a:rPr>
              <a:t>             R</a:t>
            </a:r>
            <a:r>
              <a:rPr lang="en-US" altLang="zh-CN" b="1" baseline="-25000">
                <a:latin typeface="Times New Roman" panose="02020603050405020304" pitchFamily="18" charset="0"/>
              </a:rPr>
              <a:t>1</a:t>
            </a:r>
            <a:r>
              <a:rPr lang="en-US" altLang="zh-CN" b="1">
                <a:latin typeface="Times New Roman" panose="02020603050405020304" pitchFamily="18" charset="0"/>
              </a:rPr>
              <a:t>=32</a:t>
            </a:r>
            <a:r>
              <a:rPr lang="en-US" altLang="zh-CN" b="1">
                <a:latin typeface="Symbol" panose="05050102010706020507" pitchFamily="18" charset="2"/>
              </a:rPr>
              <a:t>W </a:t>
            </a:r>
            <a:r>
              <a:rPr lang="en-US" altLang="zh-CN" b="1">
                <a:latin typeface="Times New Roman" panose="02020603050405020304" pitchFamily="18" charset="0"/>
              </a:rPr>
              <a:t>, </a:t>
            </a:r>
            <a:r>
              <a:rPr lang="en-US" altLang="zh-CN" b="1" i="1">
                <a:latin typeface="Times New Roman" panose="02020603050405020304" pitchFamily="18" charset="0"/>
              </a:rPr>
              <a:t>f</a:t>
            </a:r>
            <a:r>
              <a:rPr lang="en-US" altLang="zh-CN" b="1">
                <a:latin typeface="Times New Roman" panose="02020603050405020304" pitchFamily="18" charset="0"/>
              </a:rPr>
              <a:t>=50Hz</a:t>
            </a:r>
          </a:p>
          <a:p>
            <a:pPr eaLnBrk="1" hangingPunct="1">
              <a:lnSpc>
                <a:spcPct val="120000"/>
              </a:lnSpc>
              <a:spcBef>
                <a:spcPct val="0"/>
              </a:spcBef>
            </a:pPr>
            <a:r>
              <a:rPr lang="en-US" altLang="zh-CN" b="1" dirty="0">
                <a:latin typeface="Times New Roman" panose="02020603050405020304" pitchFamily="18" charset="0"/>
              </a:rPr>
              <a:t> </a:t>
            </a:r>
            <a:r>
              <a:rPr lang="zh-CN" altLang="en-US" b="1" dirty="0">
                <a:latin typeface="Times New Roman" panose="02020603050405020304" pitchFamily="18" charset="0"/>
              </a:rPr>
              <a:t>求： 线圈的电阻</a:t>
            </a:r>
            <a:r>
              <a:rPr lang="en-US" altLang="zh-CN" b="1" i="1">
                <a:latin typeface="Times New Roman" panose="02020603050405020304" pitchFamily="18" charset="0"/>
              </a:rPr>
              <a:t>R</a:t>
            </a:r>
            <a:r>
              <a:rPr lang="en-US" altLang="zh-CN" b="1" baseline="-25000">
                <a:latin typeface="Times New Roman" panose="02020603050405020304" pitchFamily="18" charset="0"/>
              </a:rPr>
              <a:t>2</a:t>
            </a:r>
            <a:r>
              <a:rPr lang="zh-CN" altLang="en-US" b="1" dirty="0">
                <a:latin typeface="Times New Roman" panose="02020603050405020304" pitchFamily="18" charset="0"/>
              </a:rPr>
              <a:t>和电感</a:t>
            </a:r>
            <a:r>
              <a:rPr lang="en-US" altLang="zh-CN" b="1" i="1">
                <a:latin typeface="Times New Roman" panose="02020603050405020304" pitchFamily="18" charset="0"/>
              </a:rPr>
              <a:t>L</a:t>
            </a:r>
            <a:r>
              <a:rPr lang="en-US" altLang="zh-CN" b="1" baseline="-25000">
                <a:latin typeface="Times New Roman" panose="02020603050405020304" pitchFamily="18" charset="0"/>
              </a:rPr>
              <a:t>2 </a:t>
            </a:r>
            <a:r>
              <a:rPr lang="zh-CN" altLang="en-US" b="1">
                <a:latin typeface="Times New Roman" panose="02020603050405020304" pitchFamily="18" charset="0"/>
              </a:rPr>
              <a:t>。</a:t>
            </a:r>
          </a:p>
        </p:txBody>
      </p:sp>
      <p:sp>
        <p:nvSpPr>
          <p:cNvPr id="501763" name="文本框 501762"/>
          <p:cNvSpPr txBox="1"/>
          <p:nvPr/>
        </p:nvSpPr>
        <p:spPr>
          <a:xfrm>
            <a:off x="2716213" y="2690019"/>
            <a:ext cx="6280150" cy="457200"/>
          </a:xfrm>
          <a:prstGeom prst="rect">
            <a:avLst/>
          </a:prstGeom>
          <a:noFill/>
          <a:ln w="12700">
            <a:noFill/>
          </a:ln>
        </p:spPr>
        <p:txBody>
          <a:bodyPr wrap="none" anchor="ctr">
            <a:spAutoFit/>
          </a:bodyPr>
          <a:lstStyle/>
          <a:p>
            <a:pPr eaLnBrk="1" hangingPunct="1">
              <a:spcBef>
                <a:spcPct val="0"/>
              </a:spcBef>
            </a:pPr>
            <a:r>
              <a:rPr lang="zh-CN" altLang="en-US" b="1" dirty="0">
                <a:latin typeface="Times New Roman" panose="02020603050405020304" pitchFamily="18" charset="0"/>
              </a:rPr>
              <a:t>已知的都是有效值，画相量图进行定性分析。</a:t>
            </a:r>
          </a:p>
        </p:txBody>
      </p:sp>
      <p:sp>
        <p:nvSpPr>
          <p:cNvPr id="501764" name="文本框 501763"/>
          <p:cNvSpPr txBox="1"/>
          <p:nvPr/>
        </p:nvSpPr>
        <p:spPr>
          <a:xfrm>
            <a:off x="402431" y="315521"/>
            <a:ext cx="719138" cy="457200"/>
          </a:xfrm>
          <a:prstGeom prst="rect">
            <a:avLst/>
          </a:prstGeom>
          <a:noFill/>
          <a:ln w="9525">
            <a:noFill/>
          </a:ln>
        </p:spPr>
        <p:txBody>
          <a:bodyPr wrap="none">
            <a:spAutoFit/>
          </a:bodyPr>
          <a:lstStyle/>
          <a:p>
            <a:pPr eaLnBrk="1" hangingPunct="1"/>
            <a:r>
              <a:rPr lang="zh-CN" altLang="en-US" b="1" dirty="0">
                <a:solidFill>
                  <a:srgbClr val="3333FF"/>
                </a:solidFill>
                <a:latin typeface="Times New Roman" panose="02020603050405020304" pitchFamily="18" charset="0"/>
              </a:rPr>
              <a:t>例</a:t>
            </a:r>
            <a:r>
              <a:rPr lang="en-US" altLang="zh-CN" b="1" dirty="0">
                <a:solidFill>
                  <a:srgbClr val="3333FF"/>
                </a:solidFill>
                <a:latin typeface="Times New Roman" panose="02020603050405020304" pitchFamily="18" charset="0"/>
              </a:rPr>
              <a:t>3</a:t>
            </a:r>
            <a:r>
              <a:rPr lang="en-US" altLang="zh-CN" b="1" dirty="0">
                <a:latin typeface="Times New Roman" panose="02020603050405020304" pitchFamily="18" charset="0"/>
              </a:rPr>
              <a:t>.</a:t>
            </a:r>
          </a:p>
        </p:txBody>
      </p:sp>
      <p:sp>
        <p:nvSpPr>
          <p:cNvPr id="501765" name="文本框 501764"/>
          <p:cNvSpPr txBox="1"/>
          <p:nvPr/>
        </p:nvSpPr>
        <p:spPr>
          <a:xfrm>
            <a:off x="150106" y="2743200"/>
            <a:ext cx="2348720" cy="461665"/>
          </a:xfrm>
          <a:prstGeom prst="rect">
            <a:avLst/>
          </a:prstGeom>
          <a:noFill/>
          <a:ln w="9525">
            <a:noFill/>
          </a:ln>
        </p:spPr>
        <p:txBody>
          <a:bodyPr wrap="none">
            <a:spAutoFit/>
          </a:bodyPr>
          <a:lstStyle/>
          <a:p>
            <a:pPr eaLnBrk="1" hangingPunct="1"/>
            <a:r>
              <a:rPr lang="zh-CN" altLang="en-US" b="1" dirty="0">
                <a:solidFill>
                  <a:srgbClr val="FF0000"/>
                </a:solidFill>
                <a:latin typeface="Times New Roman" panose="02020603050405020304" pitchFamily="18" charset="0"/>
              </a:rPr>
              <a:t>解法</a:t>
            </a:r>
            <a:r>
              <a:rPr lang="en-US" altLang="zh-CN" b="1" dirty="0">
                <a:solidFill>
                  <a:srgbClr val="FF0000"/>
                </a:solidFill>
                <a:latin typeface="Times New Roman" panose="02020603050405020304" pitchFamily="18" charset="0"/>
              </a:rPr>
              <a:t>1  </a:t>
            </a:r>
            <a:r>
              <a:rPr lang="zh-CN" altLang="en-US" b="1" dirty="0">
                <a:solidFill>
                  <a:srgbClr val="FF0000"/>
                </a:solidFill>
                <a:latin typeface="Times New Roman" panose="02020603050405020304" pitchFamily="18" charset="0"/>
              </a:rPr>
              <a:t>向量图法</a:t>
            </a:r>
          </a:p>
        </p:txBody>
      </p:sp>
      <p:grpSp>
        <p:nvGrpSpPr>
          <p:cNvPr id="501766" name="组合 501765"/>
          <p:cNvGrpSpPr/>
          <p:nvPr/>
        </p:nvGrpSpPr>
        <p:grpSpPr>
          <a:xfrm>
            <a:off x="1448974" y="310243"/>
            <a:ext cx="2439988" cy="2096756"/>
            <a:chOff x="336" y="-38"/>
            <a:chExt cx="1613" cy="1478"/>
          </a:xfrm>
        </p:grpSpPr>
        <p:sp>
          <p:nvSpPr>
            <p:cNvPr id="501767" name="直接连接符 501766"/>
            <p:cNvSpPr/>
            <p:nvPr/>
          </p:nvSpPr>
          <p:spPr>
            <a:xfrm>
              <a:off x="488" y="364"/>
              <a:ext cx="1056" cy="0"/>
            </a:xfrm>
            <a:prstGeom prst="line">
              <a:avLst/>
            </a:prstGeom>
            <a:ln w="19050" cap="flat" cmpd="sng">
              <a:solidFill>
                <a:schemeClr val="tx1"/>
              </a:solidFill>
              <a:prstDash val="solid"/>
              <a:headEnd type="none" w="med" len="med"/>
              <a:tailEnd type="none" w="med" len="med"/>
            </a:ln>
          </p:spPr>
        </p:sp>
        <p:sp>
          <p:nvSpPr>
            <p:cNvPr id="501768" name="直接连接符 501767"/>
            <p:cNvSpPr/>
            <p:nvPr/>
          </p:nvSpPr>
          <p:spPr>
            <a:xfrm>
              <a:off x="488" y="1410"/>
              <a:ext cx="1056" cy="0"/>
            </a:xfrm>
            <a:prstGeom prst="line">
              <a:avLst/>
            </a:prstGeom>
            <a:ln w="19050" cap="flat" cmpd="sng">
              <a:solidFill>
                <a:schemeClr val="tx1"/>
              </a:solidFill>
              <a:prstDash val="solid"/>
              <a:headEnd type="none" w="med" len="med"/>
              <a:tailEnd type="none" w="med" len="med"/>
            </a:ln>
          </p:spPr>
        </p:sp>
        <p:sp>
          <p:nvSpPr>
            <p:cNvPr id="501769" name="直接连接符 501768"/>
            <p:cNvSpPr/>
            <p:nvPr/>
          </p:nvSpPr>
          <p:spPr>
            <a:xfrm flipH="1">
              <a:off x="1536" y="364"/>
              <a:ext cx="8" cy="528"/>
            </a:xfrm>
            <a:prstGeom prst="line">
              <a:avLst/>
            </a:prstGeom>
            <a:ln w="19050" cap="flat" cmpd="sng">
              <a:solidFill>
                <a:schemeClr val="tx1"/>
              </a:solidFill>
              <a:prstDash val="solid"/>
              <a:headEnd type="none" w="med" len="med"/>
              <a:tailEnd type="none" w="med" len="med"/>
            </a:ln>
          </p:spPr>
        </p:sp>
        <p:sp>
          <p:nvSpPr>
            <p:cNvPr id="501770" name="直接连接符 501769"/>
            <p:cNvSpPr/>
            <p:nvPr/>
          </p:nvSpPr>
          <p:spPr>
            <a:xfrm>
              <a:off x="1544" y="1276"/>
              <a:ext cx="0" cy="144"/>
            </a:xfrm>
            <a:prstGeom prst="line">
              <a:avLst/>
            </a:prstGeom>
            <a:ln w="19050" cap="flat" cmpd="sng">
              <a:solidFill>
                <a:schemeClr val="tx1"/>
              </a:solidFill>
              <a:prstDash val="solid"/>
              <a:headEnd type="none" w="med" len="med"/>
              <a:tailEnd type="none" w="med" len="med"/>
            </a:ln>
          </p:spPr>
        </p:sp>
        <p:sp>
          <p:nvSpPr>
            <p:cNvPr id="501771" name="矩形 501770"/>
            <p:cNvSpPr/>
            <p:nvPr/>
          </p:nvSpPr>
          <p:spPr>
            <a:xfrm>
              <a:off x="1488" y="50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501772" name="矩形 501771"/>
            <p:cNvSpPr/>
            <p:nvPr/>
          </p:nvSpPr>
          <p:spPr>
            <a:xfrm rot="-5400000">
              <a:off x="908" y="22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501773" name="矩形 501772"/>
            <p:cNvSpPr/>
            <p:nvPr/>
          </p:nvSpPr>
          <p:spPr>
            <a:xfrm>
              <a:off x="1418" y="480"/>
              <a:ext cx="250" cy="864"/>
            </a:xfrm>
            <a:prstGeom prst="rect">
              <a:avLst/>
            </a:prstGeom>
            <a:noFill/>
            <a:ln w="12700" cap="rnd" cmpd="sng">
              <a:solidFill>
                <a:srgbClr val="FF0000"/>
              </a:solidFill>
              <a:prstDash val="sysDot"/>
              <a:miter/>
              <a:headEnd type="none" w="med" len="med"/>
              <a:tailEnd type="none" w="med" len="med"/>
            </a:ln>
          </p:spPr>
          <p:txBody>
            <a:bodyPr/>
            <a:lstStyle/>
            <a:p>
              <a:endParaRPr lang="zh-CN" altLang="en-US"/>
            </a:p>
          </p:txBody>
        </p:sp>
        <p:sp>
          <p:nvSpPr>
            <p:cNvPr id="501774" name="文本框 501773"/>
            <p:cNvSpPr txBox="1"/>
            <p:nvPr/>
          </p:nvSpPr>
          <p:spPr>
            <a:xfrm>
              <a:off x="819" y="28"/>
              <a:ext cx="308"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R</a:t>
              </a:r>
              <a:r>
                <a:rPr lang="en-US" altLang="zh-CN" b="1" baseline="-25000">
                  <a:latin typeface="Times New Roman" panose="02020603050405020304" pitchFamily="18" charset="0"/>
                </a:rPr>
                <a:t>1</a:t>
              </a:r>
              <a:endParaRPr lang="en-US" altLang="zh-CN" b="1">
                <a:latin typeface="Times New Roman" panose="02020603050405020304" pitchFamily="18" charset="0"/>
              </a:endParaRPr>
            </a:p>
          </p:txBody>
        </p:sp>
        <p:sp>
          <p:nvSpPr>
            <p:cNvPr id="501775" name="文本框 501774"/>
            <p:cNvSpPr txBox="1"/>
            <p:nvPr/>
          </p:nvSpPr>
          <p:spPr>
            <a:xfrm>
              <a:off x="1147" y="556"/>
              <a:ext cx="308"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R</a:t>
              </a:r>
              <a:r>
                <a:rPr lang="en-US" altLang="zh-CN" b="1" baseline="-25000">
                  <a:latin typeface="Times New Roman" panose="02020603050405020304" pitchFamily="18" charset="0"/>
                </a:rPr>
                <a:t>2</a:t>
              </a:r>
              <a:endParaRPr lang="en-US" altLang="zh-CN" b="1">
                <a:latin typeface="Times New Roman" panose="02020603050405020304" pitchFamily="18" charset="0"/>
              </a:endParaRPr>
            </a:p>
          </p:txBody>
        </p:sp>
        <p:sp>
          <p:nvSpPr>
            <p:cNvPr id="501776" name="文本框 501775"/>
            <p:cNvSpPr txBox="1"/>
            <p:nvPr/>
          </p:nvSpPr>
          <p:spPr>
            <a:xfrm>
              <a:off x="1147" y="988"/>
              <a:ext cx="297" cy="288"/>
            </a:xfrm>
            <a:prstGeom prst="rect">
              <a:avLst/>
            </a:prstGeom>
            <a:noFill/>
            <a:ln w="12700">
              <a:noFill/>
            </a:ln>
          </p:spPr>
          <p:txBody>
            <a:bodyPr wrap="none" anchor="ctr">
              <a:spAutoFit/>
            </a:bodyPr>
            <a:lstStyle/>
            <a:p>
              <a:pPr algn="ctr" eaLnBrk="1" hangingPunct="1">
                <a:spcBef>
                  <a:spcPct val="0"/>
                </a:spcBef>
              </a:pPr>
              <a:r>
                <a:rPr lang="en-US" altLang="zh-CN" b="1" i="1" dirty="0">
                  <a:latin typeface="Times New Roman" panose="02020603050405020304" pitchFamily="18" charset="0"/>
                </a:rPr>
                <a:t>L</a:t>
              </a:r>
              <a:r>
                <a:rPr lang="en-US" altLang="zh-CN" b="1" baseline="-25000" dirty="0">
                  <a:latin typeface="Times New Roman" panose="02020603050405020304" pitchFamily="18" charset="0"/>
                </a:rPr>
                <a:t>2</a:t>
              </a:r>
              <a:endParaRPr lang="en-US" altLang="zh-CN" b="1" dirty="0">
                <a:latin typeface="Times New Roman" panose="02020603050405020304" pitchFamily="18" charset="0"/>
              </a:endParaRPr>
            </a:p>
          </p:txBody>
        </p:sp>
        <p:sp>
          <p:nvSpPr>
            <p:cNvPr id="501777" name="文本框 501776"/>
            <p:cNvSpPr txBox="1"/>
            <p:nvPr/>
          </p:nvSpPr>
          <p:spPr>
            <a:xfrm>
              <a:off x="336" y="412"/>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501778" name="文本框 501777"/>
            <p:cNvSpPr txBox="1"/>
            <p:nvPr/>
          </p:nvSpPr>
          <p:spPr>
            <a:xfrm>
              <a:off x="336" y="988"/>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graphicFrame>
          <p:nvGraphicFramePr>
            <p:cNvPr id="501779" name="对象 501778"/>
            <p:cNvGraphicFramePr/>
            <p:nvPr/>
          </p:nvGraphicFramePr>
          <p:xfrm>
            <a:off x="857" y="460"/>
            <a:ext cx="247" cy="281"/>
          </p:xfrm>
          <a:graphic>
            <a:graphicData uri="http://schemas.openxmlformats.org/presentationml/2006/ole">
              <mc:AlternateContent xmlns:mc="http://schemas.openxmlformats.org/markup-compatibility/2006">
                <mc:Choice xmlns:v="urn:schemas-microsoft-com:vml" Requires="v">
                  <p:oleObj spid="_x0000_s64171" r:id="rId3" imgW="203200" imgH="228600" progId="Equation.3">
                    <p:embed/>
                  </p:oleObj>
                </mc:Choice>
                <mc:Fallback>
                  <p:oleObj r:id="rId3" imgW="203200" imgH="228600" progId="Equation.3">
                    <p:embed/>
                    <p:pic>
                      <p:nvPicPr>
                        <p:cNvPr id="0" name="图片 3589"/>
                        <p:cNvPicPr/>
                        <p:nvPr/>
                      </p:nvPicPr>
                      <p:blipFill>
                        <a:blip r:embed="rId4"/>
                        <a:stretch>
                          <a:fillRect/>
                        </a:stretch>
                      </p:blipFill>
                      <p:spPr>
                        <a:xfrm>
                          <a:off x="857" y="460"/>
                          <a:ext cx="247" cy="281"/>
                        </a:xfrm>
                        <a:prstGeom prst="rect">
                          <a:avLst/>
                        </a:prstGeom>
                        <a:noFill/>
                        <a:ln w="38100">
                          <a:noFill/>
                          <a:miter/>
                        </a:ln>
                      </p:spPr>
                    </p:pic>
                  </p:oleObj>
                </mc:Fallback>
              </mc:AlternateContent>
            </a:graphicData>
          </a:graphic>
        </p:graphicFrame>
        <p:graphicFrame>
          <p:nvGraphicFramePr>
            <p:cNvPr id="501780" name="对象 501779"/>
            <p:cNvGraphicFramePr/>
            <p:nvPr/>
          </p:nvGraphicFramePr>
          <p:xfrm>
            <a:off x="375" y="796"/>
            <a:ext cx="201" cy="248"/>
          </p:xfrm>
          <a:graphic>
            <a:graphicData uri="http://schemas.openxmlformats.org/presentationml/2006/ole">
              <mc:AlternateContent xmlns:mc="http://schemas.openxmlformats.org/markup-compatibility/2006">
                <mc:Choice xmlns:v="urn:schemas-microsoft-com:vml" Requires="v">
                  <p:oleObj spid="_x0000_s64172" r:id="rId5" imgW="165100" imgH="203200" progId="Equation.3">
                    <p:embed/>
                  </p:oleObj>
                </mc:Choice>
                <mc:Fallback>
                  <p:oleObj r:id="rId5" imgW="165100" imgH="203200" progId="Equation.3">
                    <p:embed/>
                    <p:pic>
                      <p:nvPicPr>
                        <p:cNvPr id="0" name="图片 3590"/>
                        <p:cNvPicPr/>
                        <p:nvPr/>
                      </p:nvPicPr>
                      <p:blipFill>
                        <a:blip r:embed="rId6"/>
                        <a:stretch>
                          <a:fillRect/>
                        </a:stretch>
                      </p:blipFill>
                      <p:spPr>
                        <a:xfrm>
                          <a:off x="375" y="796"/>
                          <a:ext cx="201" cy="248"/>
                        </a:xfrm>
                        <a:prstGeom prst="rect">
                          <a:avLst/>
                        </a:prstGeom>
                        <a:noFill/>
                        <a:ln w="38100">
                          <a:noFill/>
                          <a:miter/>
                        </a:ln>
                      </p:spPr>
                    </p:pic>
                  </p:oleObj>
                </mc:Fallback>
              </mc:AlternateContent>
            </a:graphicData>
          </a:graphic>
        </p:graphicFrame>
        <p:graphicFrame>
          <p:nvGraphicFramePr>
            <p:cNvPr id="501781" name="对象 501780"/>
            <p:cNvGraphicFramePr/>
            <p:nvPr/>
          </p:nvGraphicFramePr>
          <p:xfrm>
            <a:off x="1680" y="796"/>
            <a:ext cx="269" cy="288"/>
          </p:xfrm>
          <a:graphic>
            <a:graphicData uri="http://schemas.openxmlformats.org/presentationml/2006/ole">
              <mc:AlternateContent xmlns:mc="http://schemas.openxmlformats.org/markup-compatibility/2006">
                <mc:Choice xmlns:v="urn:schemas-microsoft-com:vml" Requires="v">
                  <p:oleObj spid="_x0000_s64173" r:id="rId7" imgW="215900" imgH="228600" progId="Equation.3">
                    <p:embed/>
                  </p:oleObj>
                </mc:Choice>
                <mc:Fallback>
                  <p:oleObj r:id="rId7" imgW="215900" imgH="228600" progId="Equation.3">
                    <p:embed/>
                    <p:pic>
                      <p:nvPicPr>
                        <p:cNvPr id="0" name="图片 3591"/>
                        <p:cNvPicPr/>
                        <p:nvPr/>
                      </p:nvPicPr>
                      <p:blipFill>
                        <a:blip r:embed="rId8"/>
                        <a:stretch>
                          <a:fillRect/>
                        </a:stretch>
                      </p:blipFill>
                      <p:spPr>
                        <a:xfrm>
                          <a:off x="1680" y="796"/>
                          <a:ext cx="269" cy="288"/>
                        </a:xfrm>
                        <a:prstGeom prst="rect">
                          <a:avLst/>
                        </a:prstGeom>
                        <a:noFill/>
                        <a:ln w="38100">
                          <a:noFill/>
                          <a:miter/>
                        </a:ln>
                      </p:spPr>
                    </p:pic>
                  </p:oleObj>
                </mc:Fallback>
              </mc:AlternateContent>
            </a:graphicData>
          </a:graphic>
        </p:graphicFrame>
        <p:sp>
          <p:nvSpPr>
            <p:cNvPr id="501782" name="文本框 501781"/>
            <p:cNvSpPr txBox="1"/>
            <p:nvPr/>
          </p:nvSpPr>
          <p:spPr>
            <a:xfrm>
              <a:off x="1680" y="412"/>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501783" name="文本框 501782"/>
            <p:cNvSpPr txBox="1"/>
            <p:nvPr/>
          </p:nvSpPr>
          <p:spPr>
            <a:xfrm>
              <a:off x="1680" y="1084"/>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sp>
          <p:nvSpPr>
            <p:cNvPr id="501784" name="文本框 501783"/>
            <p:cNvSpPr txBox="1"/>
            <p:nvPr/>
          </p:nvSpPr>
          <p:spPr>
            <a:xfrm>
              <a:off x="592" y="364"/>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501785" name="文本框 501784"/>
            <p:cNvSpPr txBox="1"/>
            <p:nvPr/>
          </p:nvSpPr>
          <p:spPr>
            <a:xfrm>
              <a:off x="1084" y="268"/>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grpSp>
          <p:nvGrpSpPr>
            <p:cNvPr id="501786" name="组合 501785"/>
            <p:cNvGrpSpPr/>
            <p:nvPr/>
          </p:nvGrpSpPr>
          <p:grpSpPr>
            <a:xfrm rot="5400000">
              <a:off x="1372" y="1055"/>
              <a:ext cx="384" cy="57"/>
              <a:chOff x="666" y="1872"/>
              <a:chExt cx="489" cy="60"/>
            </a:xfrm>
          </p:grpSpPr>
          <p:sp>
            <p:nvSpPr>
              <p:cNvPr id="501787" name="任意多边形 501786"/>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501788" name="任意多边形 501787"/>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501789" name="任意多边形 501788"/>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501790" name="任意多边形 501789"/>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501791" name="椭圆 501790"/>
            <p:cNvSpPr/>
            <p:nvPr/>
          </p:nvSpPr>
          <p:spPr>
            <a:xfrm>
              <a:off x="412" y="1372"/>
              <a:ext cx="68" cy="6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501792" name="椭圆 501791"/>
            <p:cNvSpPr/>
            <p:nvPr/>
          </p:nvSpPr>
          <p:spPr>
            <a:xfrm>
              <a:off x="412" y="316"/>
              <a:ext cx="68" cy="6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501793" name="直接连接符 501792"/>
            <p:cNvSpPr/>
            <p:nvPr/>
          </p:nvSpPr>
          <p:spPr>
            <a:xfrm>
              <a:off x="528" y="288"/>
              <a:ext cx="240" cy="0"/>
            </a:xfrm>
            <a:prstGeom prst="line">
              <a:avLst/>
            </a:prstGeom>
            <a:ln w="9525" cap="flat" cmpd="sng">
              <a:solidFill>
                <a:srgbClr val="000000"/>
              </a:solidFill>
              <a:prstDash val="solid"/>
              <a:headEnd type="none" w="med" len="med"/>
              <a:tailEnd type="stealth" w="sm" len="med"/>
            </a:ln>
          </p:spPr>
        </p:sp>
        <p:graphicFrame>
          <p:nvGraphicFramePr>
            <p:cNvPr id="501794" name="对象 501793"/>
            <p:cNvGraphicFramePr/>
            <p:nvPr/>
          </p:nvGraphicFramePr>
          <p:xfrm>
            <a:off x="590" y="-38"/>
            <a:ext cx="154" cy="326"/>
          </p:xfrm>
          <a:graphic>
            <a:graphicData uri="http://schemas.openxmlformats.org/presentationml/2006/ole">
              <mc:AlternateContent xmlns:mc="http://schemas.openxmlformats.org/markup-compatibility/2006">
                <mc:Choice xmlns:v="urn:schemas-microsoft-com:vml" Requires="v">
                  <p:oleObj spid="_x0000_s64174" r:id="rId9" imgW="127000" imgH="266065" progId="Equation.3">
                    <p:embed/>
                  </p:oleObj>
                </mc:Choice>
                <mc:Fallback>
                  <p:oleObj r:id="rId9" imgW="127000" imgH="266065" progId="Equation.3">
                    <p:embed/>
                    <p:pic>
                      <p:nvPicPr>
                        <p:cNvPr id="0" name="图片 3595"/>
                        <p:cNvPicPr/>
                        <p:nvPr/>
                      </p:nvPicPr>
                      <p:blipFill>
                        <a:blip r:embed="rId10"/>
                        <a:stretch>
                          <a:fillRect/>
                        </a:stretch>
                      </p:blipFill>
                      <p:spPr>
                        <a:xfrm>
                          <a:off x="590" y="-38"/>
                          <a:ext cx="154" cy="326"/>
                        </a:xfrm>
                        <a:prstGeom prst="rect">
                          <a:avLst/>
                        </a:prstGeom>
                        <a:noFill/>
                        <a:ln w="38100">
                          <a:noFill/>
                          <a:miter/>
                        </a:ln>
                      </p:spPr>
                    </p:pic>
                  </p:oleObj>
                </mc:Fallback>
              </mc:AlternateContent>
            </a:graphicData>
          </a:graphic>
        </p:graphicFrame>
      </p:grpSp>
      <p:grpSp>
        <p:nvGrpSpPr>
          <p:cNvPr id="501795" name="组合 501794"/>
          <p:cNvGrpSpPr/>
          <p:nvPr/>
        </p:nvGrpSpPr>
        <p:grpSpPr>
          <a:xfrm>
            <a:off x="762000" y="3625850"/>
            <a:ext cx="2857500" cy="1912938"/>
            <a:chOff x="480" y="2284"/>
            <a:chExt cx="1800" cy="1205"/>
          </a:xfrm>
        </p:grpSpPr>
        <p:sp>
          <p:nvSpPr>
            <p:cNvPr id="501796" name="直接连接符 501795"/>
            <p:cNvSpPr/>
            <p:nvPr/>
          </p:nvSpPr>
          <p:spPr>
            <a:xfrm>
              <a:off x="480" y="3120"/>
              <a:ext cx="1680" cy="0"/>
            </a:xfrm>
            <a:prstGeom prst="line">
              <a:avLst/>
            </a:prstGeom>
            <a:ln w="28575" cap="flat" cmpd="sng">
              <a:solidFill>
                <a:srgbClr val="FF0000"/>
              </a:solidFill>
              <a:prstDash val="solid"/>
              <a:headEnd type="none" w="med" len="med"/>
              <a:tailEnd type="stealth" w="sm" len="med"/>
            </a:ln>
          </p:spPr>
        </p:sp>
        <p:sp>
          <p:nvSpPr>
            <p:cNvPr id="501797" name="直接连接符 501796"/>
            <p:cNvSpPr/>
            <p:nvPr/>
          </p:nvSpPr>
          <p:spPr>
            <a:xfrm>
              <a:off x="480" y="3120"/>
              <a:ext cx="624" cy="0"/>
            </a:xfrm>
            <a:prstGeom prst="line">
              <a:avLst/>
            </a:prstGeom>
            <a:ln w="19050" cap="flat" cmpd="sng">
              <a:solidFill>
                <a:schemeClr val="accent2"/>
              </a:solidFill>
              <a:prstDash val="solid"/>
              <a:headEnd type="none" w="med" len="med"/>
              <a:tailEnd type="stealth" w="sm" len="med"/>
            </a:ln>
          </p:spPr>
        </p:sp>
        <p:sp>
          <p:nvSpPr>
            <p:cNvPr id="501798" name="直接连接符 501797"/>
            <p:cNvSpPr/>
            <p:nvPr/>
          </p:nvSpPr>
          <p:spPr>
            <a:xfrm>
              <a:off x="1104" y="3120"/>
              <a:ext cx="816" cy="0"/>
            </a:xfrm>
            <a:prstGeom prst="line">
              <a:avLst/>
            </a:prstGeom>
            <a:ln w="19050" cap="flat" cmpd="sng">
              <a:solidFill>
                <a:schemeClr val="tx1"/>
              </a:solidFill>
              <a:prstDash val="solid"/>
              <a:headEnd type="none" w="med" len="med"/>
              <a:tailEnd type="stealth" w="sm" len="med"/>
            </a:ln>
          </p:spPr>
        </p:sp>
        <p:sp>
          <p:nvSpPr>
            <p:cNvPr id="501799" name="直接连接符 501798"/>
            <p:cNvSpPr/>
            <p:nvPr/>
          </p:nvSpPr>
          <p:spPr>
            <a:xfrm flipV="1">
              <a:off x="1900" y="2304"/>
              <a:ext cx="0" cy="816"/>
            </a:xfrm>
            <a:prstGeom prst="line">
              <a:avLst/>
            </a:prstGeom>
            <a:ln w="19050" cap="flat" cmpd="sng">
              <a:solidFill>
                <a:schemeClr val="tx1"/>
              </a:solidFill>
              <a:prstDash val="solid"/>
              <a:headEnd type="none" w="med" len="med"/>
              <a:tailEnd type="stealth" w="sm" len="med"/>
            </a:ln>
          </p:spPr>
        </p:sp>
        <p:sp>
          <p:nvSpPr>
            <p:cNvPr id="501800" name="直接连接符 501799"/>
            <p:cNvSpPr/>
            <p:nvPr/>
          </p:nvSpPr>
          <p:spPr>
            <a:xfrm flipV="1">
              <a:off x="1084" y="2284"/>
              <a:ext cx="836" cy="836"/>
            </a:xfrm>
            <a:prstGeom prst="line">
              <a:avLst/>
            </a:prstGeom>
            <a:ln w="19050" cap="flat" cmpd="sng">
              <a:solidFill>
                <a:schemeClr val="accent2"/>
              </a:solidFill>
              <a:prstDash val="solid"/>
              <a:headEnd type="none" w="med" len="med"/>
              <a:tailEnd type="stealth" w="sm" len="med"/>
            </a:ln>
          </p:spPr>
        </p:sp>
        <p:sp>
          <p:nvSpPr>
            <p:cNvPr id="501801" name="直接连接符 501800"/>
            <p:cNvSpPr/>
            <p:nvPr/>
          </p:nvSpPr>
          <p:spPr>
            <a:xfrm flipV="1">
              <a:off x="480" y="2289"/>
              <a:ext cx="1440" cy="831"/>
            </a:xfrm>
            <a:prstGeom prst="line">
              <a:avLst/>
            </a:prstGeom>
            <a:ln w="19050" cap="flat" cmpd="sng">
              <a:solidFill>
                <a:schemeClr val="accent2"/>
              </a:solidFill>
              <a:prstDash val="solid"/>
              <a:headEnd type="none" w="med" len="med"/>
              <a:tailEnd type="stealth" w="sm" len="med"/>
            </a:ln>
          </p:spPr>
        </p:sp>
        <p:sp>
          <p:nvSpPr>
            <p:cNvPr id="501802" name="任意多边形 501801"/>
            <p:cNvSpPr/>
            <p:nvPr/>
          </p:nvSpPr>
          <p:spPr>
            <a:xfrm>
              <a:off x="1236" y="2967"/>
              <a:ext cx="75" cy="153"/>
            </a:xfrm>
            <a:custGeom>
              <a:avLst/>
              <a:gdLst/>
              <a:ahLst/>
              <a:cxnLst/>
              <a:rect l="0" t="0" r="0" b="0"/>
              <a:pathLst>
                <a:path w="75" h="153">
                  <a:moveTo>
                    <a:pt x="0" y="3"/>
                  </a:moveTo>
                  <a:cubicBezTo>
                    <a:pt x="9" y="0"/>
                    <a:pt x="51" y="35"/>
                    <a:pt x="63" y="60"/>
                  </a:cubicBezTo>
                  <a:cubicBezTo>
                    <a:pt x="75" y="85"/>
                    <a:pt x="73" y="134"/>
                    <a:pt x="75" y="153"/>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graphicFrame>
          <p:nvGraphicFramePr>
            <p:cNvPr id="501803" name="对象 501802"/>
            <p:cNvGraphicFramePr/>
            <p:nvPr/>
          </p:nvGraphicFramePr>
          <p:xfrm>
            <a:off x="864" y="3127"/>
            <a:ext cx="247" cy="281"/>
          </p:xfrm>
          <a:graphic>
            <a:graphicData uri="http://schemas.openxmlformats.org/presentationml/2006/ole">
              <mc:AlternateContent xmlns:mc="http://schemas.openxmlformats.org/markup-compatibility/2006">
                <mc:Choice xmlns:v="urn:schemas-microsoft-com:vml" Requires="v">
                  <p:oleObj spid="_x0000_s64175" r:id="rId11" imgW="203200" imgH="228600" progId="Equation.3">
                    <p:embed/>
                  </p:oleObj>
                </mc:Choice>
                <mc:Fallback>
                  <p:oleObj r:id="rId11" imgW="203200" imgH="228600" progId="Equation.3">
                    <p:embed/>
                    <p:pic>
                      <p:nvPicPr>
                        <p:cNvPr id="0" name="图片 3597"/>
                        <p:cNvPicPr/>
                        <p:nvPr/>
                      </p:nvPicPr>
                      <p:blipFill>
                        <a:blip r:embed="rId4"/>
                        <a:stretch>
                          <a:fillRect/>
                        </a:stretch>
                      </p:blipFill>
                      <p:spPr>
                        <a:xfrm>
                          <a:off x="864" y="3127"/>
                          <a:ext cx="247" cy="281"/>
                        </a:xfrm>
                        <a:prstGeom prst="rect">
                          <a:avLst/>
                        </a:prstGeom>
                        <a:noFill/>
                        <a:ln w="38100">
                          <a:noFill/>
                          <a:miter/>
                        </a:ln>
                      </p:spPr>
                    </p:pic>
                  </p:oleObj>
                </mc:Fallback>
              </mc:AlternateContent>
            </a:graphicData>
          </a:graphic>
        </p:graphicFrame>
        <p:graphicFrame>
          <p:nvGraphicFramePr>
            <p:cNvPr id="501804" name="对象 501803"/>
            <p:cNvGraphicFramePr/>
            <p:nvPr/>
          </p:nvGraphicFramePr>
          <p:xfrm>
            <a:off x="1246" y="2352"/>
            <a:ext cx="194" cy="240"/>
          </p:xfrm>
          <a:graphic>
            <a:graphicData uri="http://schemas.openxmlformats.org/presentationml/2006/ole">
              <mc:AlternateContent xmlns:mc="http://schemas.openxmlformats.org/markup-compatibility/2006">
                <mc:Choice xmlns:v="urn:schemas-microsoft-com:vml" Requires="v">
                  <p:oleObj spid="_x0000_s64176" r:id="rId12" imgW="165100" imgH="203200" progId="Equation.3">
                    <p:embed/>
                  </p:oleObj>
                </mc:Choice>
                <mc:Fallback>
                  <p:oleObj r:id="rId12" imgW="165100" imgH="203200" progId="Equation.3">
                    <p:embed/>
                    <p:pic>
                      <p:nvPicPr>
                        <p:cNvPr id="0" name="图片 3598"/>
                        <p:cNvPicPr/>
                        <p:nvPr/>
                      </p:nvPicPr>
                      <p:blipFill>
                        <a:blip r:embed="rId6"/>
                        <a:stretch>
                          <a:fillRect/>
                        </a:stretch>
                      </p:blipFill>
                      <p:spPr>
                        <a:xfrm>
                          <a:off x="1246" y="2352"/>
                          <a:ext cx="194" cy="240"/>
                        </a:xfrm>
                        <a:prstGeom prst="rect">
                          <a:avLst/>
                        </a:prstGeom>
                        <a:noFill/>
                        <a:ln w="38100">
                          <a:noFill/>
                          <a:miter/>
                        </a:ln>
                      </p:spPr>
                    </p:pic>
                  </p:oleObj>
                </mc:Fallback>
              </mc:AlternateContent>
            </a:graphicData>
          </a:graphic>
        </p:graphicFrame>
        <p:graphicFrame>
          <p:nvGraphicFramePr>
            <p:cNvPr id="501805" name="对象 501804"/>
            <p:cNvGraphicFramePr/>
            <p:nvPr/>
          </p:nvGraphicFramePr>
          <p:xfrm>
            <a:off x="1506" y="2640"/>
            <a:ext cx="270" cy="288"/>
          </p:xfrm>
          <a:graphic>
            <a:graphicData uri="http://schemas.openxmlformats.org/presentationml/2006/ole">
              <mc:AlternateContent xmlns:mc="http://schemas.openxmlformats.org/markup-compatibility/2006">
                <mc:Choice xmlns:v="urn:schemas-microsoft-com:vml" Requires="v">
                  <p:oleObj spid="_x0000_s64177" r:id="rId13" imgW="215900" imgH="228600" progId="Equation.3">
                    <p:embed/>
                  </p:oleObj>
                </mc:Choice>
                <mc:Fallback>
                  <p:oleObj r:id="rId13" imgW="215900" imgH="228600" progId="Equation.3">
                    <p:embed/>
                    <p:pic>
                      <p:nvPicPr>
                        <p:cNvPr id="0" name="图片 3601"/>
                        <p:cNvPicPr/>
                        <p:nvPr/>
                      </p:nvPicPr>
                      <p:blipFill>
                        <a:blip r:embed="rId14"/>
                        <a:stretch>
                          <a:fillRect/>
                        </a:stretch>
                      </p:blipFill>
                      <p:spPr>
                        <a:xfrm>
                          <a:off x="1506" y="2640"/>
                          <a:ext cx="270" cy="288"/>
                        </a:xfrm>
                        <a:prstGeom prst="rect">
                          <a:avLst/>
                        </a:prstGeom>
                        <a:noFill/>
                        <a:ln w="38100">
                          <a:noFill/>
                          <a:miter/>
                        </a:ln>
                      </p:spPr>
                    </p:pic>
                  </p:oleObj>
                </mc:Fallback>
              </mc:AlternateContent>
            </a:graphicData>
          </a:graphic>
        </p:graphicFrame>
        <p:graphicFrame>
          <p:nvGraphicFramePr>
            <p:cNvPr id="501806" name="对象 501805"/>
            <p:cNvGraphicFramePr/>
            <p:nvPr/>
          </p:nvGraphicFramePr>
          <p:xfrm>
            <a:off x="1920" y="2599"/>
            <a:ext cx="237" cy="237"/>
          </p:xfrm>
          <a:graphic>
            <a:graphicData uri="http://schemas.openxmlformats.org/presentationml/2006/ole">
              <mc:AlternateContent xmlns:mc="http://schemas.openxmlformats.org/markup-compatibility/2006">
                <mc:Choice xmlns:v="urn:schemas-microsoft-com:vml" Requires="v">
                  <p:oleObj spid="_x0000_s64178" r:id="rId15" imgW="228600" imgH="228600" progId="Equation.3">
                    <p:embed/>
                  </p:oleObj>
                </mc:Choice>
                <mc:Fallback>
                  <p:oleObj r:id="rId15" imgW="228600" imgH="228600" progId="Equation.3">
                    <p:embed/>
                    <p:pic>
                      <p:nvPicPr>
                        <p:cNvPr id="0" name="图片 3596"/>
                        <p:cNvPicPr/>
                        <p:nvPr/>
                      </p:nvPicPr>
                      <p:blipFill>
                        <a:blip r:embed="rId16"/>
                        <a:stretch>
                          <a:fillRect/>
                        </a:stretch>
                      </p:blipFill>
                      <p:spPr>
                        <a:xfrm>
                          <a:off x="1920" y="2599"/>
                          <a:ext cx="237" cy="237"/>
                        </a:xfrm>
                        <a:prstGeom prst="rect">
                          <a:avLst/>
                        </a:prstGeom>
                        <a:noFill/>
                        <a:ln w="38100">
                          <a:noFill/>
                          <a:miter/>
                        </a:ln>
                      </p:spPr>
                    </p:pic>
                  </p:oleObj>
                </mc:Fallback>
              </mc:AlternateContent>
            </a:graphicData>
          </a:graphic>
        </p:graphicFrame>
        <p:graphicFrame>
          <p:nvGraphicFramePr>
            <p:cNvPr id="501807" name="对象 501806"/>
            <p:cNvGraphicFramePr/>
            <p:nvPr/>
          </p:nvGraphicFramePr>
          <p:xfrm>
            <a:off x="2160" y="3120"/>
            <a:ext cx="120" cy="199"/>
          </p:xfrm>
          <a:graphic>
            <a:graphicData uri="http://schemas.openxmlformats.org/presentationml/2006/ole">
              <mc:AlternateContent xmlns:mc="http://schemas.openxmlformats.org/markup-compatibility/2006">
                <mc:Choice xmlns:v="urn:schemas-microsoft-com:vml" Requires="v">
                  <p:oleObj spid="_x0000_s64179" r:id="rId17" imgW="190500" imgH="317500" progId="Equation.3">
                    <p:embed/>
                  </p:oleObj>
                </mc:Choice>
                <mc:Fallback>
                  <p:oleObj r:id="rId17" imgW="190500" imgH="317500" progId="Equation.3">
                    <p:embed/>
                    <p:pic>
                      <p:nvPicPr>
                        <p:cNvPr id="0" name="图片 3592"/>
                        <p:cNvPicPr/>
                        <p:nvPr/>
                      </p:nvPicPr>
                      <p:blipFill>
                        <a:blip r:embed="rId18"/>
                        <a:stretch>
                          <a:fillRect/>
                        </a:stretch>
                      </p:blipFill>
                      <p:spPr>
                        <a:xfrm>
                          <a:off x="2160" y="3120"/>
                          <a:ext cx="120" cy="199"/>
                        </a:xfrm>
                        <a:prstGeom prst="rect">
                          <a:avLst/>
                        </a:prstGeom>
                        <a:noFill/>
                        <a:ln w="38100">
                          <a:noFill/>
                          <a:miter/>
                        </a:ln>
                      </p:spPr>
                    </p:pic>
                  </p:oleObj>
                </mc:Fallback>
              </mc:AlternateContent>
            </a:graphicData>
          </a:graphic>
        </p:graphicFrame>
        <p:graphicFrame>
          <p:nvGraphicFramePr>
            <p:cNvPr id="501808" name="对象 501807"/>
            <p:cNvGraphicFramePr/>
            <p:nvPr/>
          </p:nvGraphicFramePr>
          <p:xfrm>
            <a:off x="1756" y="3168"/>
            <a:ext cx="356" cy="321"/>
          </p:xfrm>
          <a:graphic>
            <a:graphicData uri="http://schemas.openxmlformats.org/presentationml/2006/ole">
              <mc:AlternateContent xmlns:mc="http://schemas.openxmlformats.org/markup-compatibility/2006">
                <mc:Choice xmlns:v="urn:schemas-microsoft-com:vml" Requires="v">
                  <p:oleObj spid="_x0000_s64180" r:id="rId19" imgW="279400" imgH="254000" progId="Equation.3">
                    <p:embed/>
                  </p:oleObj>
                </mc:Choice>
                <mc:Fallback>
                  <p:oleObj r:id="rId19" imgW="279400" imgH="254000" progId="Equation.3">
                    <p:embed/>
                    <p:pic>
                      <p:nvPicPr>
                        <p:cNvPr id="0" name="图片 3599"/>
                        <p:cNvPicPr/>
                        <p:nvPr/>
                      </p:nvPicPr>
                      <p:blipFill>
                        <a:blip r:embed="rId20"/>
                        <a:stretch>
                          <a:fillRect/>
                        </a:stretch>
                      </p:blipFill>
                      <p:spPr>
                        <a:xfrm>
                          <a:off x="1756" y="3168"/>
                          <a:ext cx="356" cy="321"/>
                        </a:xfrm>
                        <a:prstGeom prst="rect">
                          <a:avLst/>
                        </a:prstGeom>
                        <a:noFill/>
                        <a:ln w="38100">
                          <a:noFill/>
                          <a:miter/>
                        </a:ln>
                      </p:spPr>
                    </p:pic>
                  </p:oleObj>
                </mc:Fallback>
              </mc:AlternateContent>
            </a:graphicData>
          </a:graphic>
        </p:graphicFrame>
        <p:sp>
          <p:nvSpPr>
            <p:cNvPr id="501809" name="文本框 501808"/>
            <p:cNvSpPr txBox="1"/>
            <p:nvPr/>
          </p:nvSpPr>
          <p:spPr>
            <a:xfrm>
              <a:off x="1256" y="2832"/>
              <a:ext cx="280" cy="288"/>
            </a:xfrm>
            <a:prstGeom prst="rect">
              <a:avLst/>
            </a:prstGeom>
            <a:noFill/>
            <a:ln w="12700">
              <a:noFill/>
            </a:ln>
          </p:spPr>
          <p:txBody>
            <a:bodyPr wrap="none" anchor="ctr">
              <a:spAutoFit/>
            </a:bodyPr>
            <a:lstStyle/>
            <a:p>
              <a:pPr algn="ctr" eaLnBrk="1" hangingPunct="1">
                <a:spcBef>
                  <a:spcPct val="0"/>
                </a:spcBef>
              </a:pPr>
              <a:r>
                <a:rPr lang="en-US" altLang="zh-CN" b="1" i="1">
                  <a:latin typeface="Symbol" panose="05050102010706020507" pitchFamily="18" charset="2"/>
                </a:rPr>
                <a:t>q</a:t>
              </a:r>
              <a:r>
                <a:rPr lang="en-US" altLang="zh-CN" b="1" baseline="-25000">
                  <a:latin typeface="Symbol" panose="05050102010706020507" pitchFamily="18" charset="2"/>
                </a:rPr>
                <a:t>2</a:t>
              </a:r>
              <a:endParaRPr lang="en-US" altLang="zh-CN" b="1">
                <a:latin typeface="Times New Roman" panose="02020603050405020304" pitchFamily="18" charset="0"/>
              </a:endParaRPr>
            </a:p>
          </p:txBody>
        </p:sp>
        <p:sp>
          <p:nvSpPr>
            <p:cNvPr id="501810" name="文本框 501809"/>
            <p:cNvSpPr txBox="1"/>
            <p:nvPr/>
          </p:nvSpPr>
          <p:spPr>
            <a:xfrm>
              <a:off x="752" y="2832"/>
              <a:ext cx="216" cy="288"/>
            </a:xfrm>
            <a:prstGeom prst="rect">
              <a:avLst/>
            </a:prstGeom>
            <a:noFill/>
            <a:ln w="12700">
              <a:noFill/>
            </a:ln>
          </p:spPr>
          <p:txBody>
            <a:bodyPr wrap="none" anchor="ctr">
              <a:spAutoFit/>
            </a:bodyPr>
            <a:lstStyle/>
            <a:p>
              <a:pPr algn="ctr" eaLnBrk="1" hangingPunct="1">
                <a:spcBef>
                  <a:spcPct val="0"/>
                </a:spcBef>
              </a:pPr>
              <a:r>
                <a:rPr lang="en-US" altLang="zh-CN" b="1" i="1">
                  <a:latin typeface="Symbol" panose="05050102010706020507" pitchFamily="18" charset="2"/>
                </a:rPr>
                <a:t>q</a:t>
              </a:r>
              <a:endParaRPr lang="en-US" altLang="zh-CN" b="1">
                <a:latin typeface="Times New Roman" panose="02020603050405020304" pitchFamily="18" charset="0"/>
              </a:endParaRPr>
            </a:p>
          </p:txBody>
        </p:sp>
        <p:sp>
          <p:nvSpPr>
            <p:cNvPr id="501811" name="任意多边形 501810"/>
            <p:cNvSpPr/>
            <p:nvPr/>
          </p:nvSpPr>
          <p:spPr>
            <a:xfrm>
              <a:off x="720" y="2976"/>
              <a:ext cx="57" cy="144"/>
            </a:xfrm>
            <a:custGeom>
              <a:avLst/>
              <a:gdLst/>
              <a:ahLst/>
              <a:cxnLst/>
              <a:rect l="0" t="0" r="0" b="0"/>
              <a:pathLst>
                <a:path w="57" h="144">
                  <a:moveTo>
                    <a:pt x="0" y="0"/>
                  </a:moveTo>
                  <a:cubicBezTo>
                    <a:pt x="7" y="9"/>
                    <a:pt x="33" y="30"/>
                    <a:pt x="42" y="54"/>
                  </a:cubicBezTo>
                  <a:cubicBezTo>
                    <a:pt x="51" y="78"/>
                    <a:pt x="54" y="125"/>
                    <a:pt x="57" y="144"/>
                  </a:cubicBezTo>
                </a:path>
              </a:pathLst>
            </a:custGeom>
            <a:noFill/>
            <a:ln w="9525" cap="flat" cmpd="sng">
              <a:solidFill>
                <a:srgbClr val="000000">
                  <a:alpha val="100000"/>
                </a:srgbClr>
              </a:solidFill>
              <a:prstDash val="solid"/>
              <a:headEnd type="none" w="med" len="med"/>
              <a:tailEnd type="none" w="med" len="med"/>
            </a:ln>
          </p:spPr>
          <p:txBody>
            <a:bodyPr/>
            <a:lstStyle/>
            <a:p>
              <a:endParaRPr lang="zh-CN" altLang="en-US"/>
            </a:p>
          </p:txBody>
        </p:sp>
      </p:grpSp>
      <p:graphicFrame>
        <p:nvGraphicFramePr>
          <p:cNvPr id="501812" name="对象 501811"/>
          <p:cNvGraphicFramePr/>
          <p:nvPr/>
        </p:nvGraphicFramePr>
        <p:xfrm>
          <a:off x="4179888" y="3173413"/>
          <a:ext cx="3681412" cy="855662"/>
        </p:xfrm>
        <a:graphic>
          <a:graphicData uri="http://schemas.openxmlformats.org/presentationml/2006/ole">
            <mc:AlternateContent xmlns:mc="http://schemas.openxmlformats.org/markup-compatibility/2006">
              <mc:Choice xmlns:v="urn:schemas-microsoft-com:vml" Requires="v">
                <p:oleObj spid="_x0000_s64181" r:id="rId21" imgW="1904365" imgH="444500" progId="Equation.DSMT4">
                  <p:embed/>
                </p:oleObj>
              </mc:Choice>
              <mc:Fallback>
                <p:oleObj r:id="rId21" imgW="1904365" imgH="444500" progId="Equation.DSMT4">
                  <p:embed/>
                  <p:pic>
                    <p:nvPicPr>
                      <p:cNvPr id="0" name="图片 3593"/>
                      <p:cNvPicPr/>
                      <p:nvPr/>
                    </p:nvPicPr>
                    <p:blipFill>
                      <a:blip r:embed="rId22"/>
                      <a:stretch>
                        <a:fillRect/>
                      </a:stretch>
                    </p:blipFill>
                    <p:spPr>
                      <a:xfrm>
                        <a:off x="4179888" y="3173413"/>
                        <a:ext cx="3681412" cy="855662"/>
                      </a:xfrm>
                      <a:prstGeom prst="rect">
                        <a:avLst/>
                      </a:prstGeom>
                      <a:noFill/>
                      <a:ln w="38100">
                        <a:noFill/>
                        <a:miter/>
                      </a:ln>
                    </p:spPr>
                  </p:pic>
                </p:oleObj>
              </mc:Fallback>
            </mc:AlternateContent>
          </a:graphicData>
        </a:graphic>
      </p:graphicFrame>
      <mc:AlternateContent xmlns:mc="http://schemas.openxmlformats.org/markup-compatibility/2006">
        <mc:Choice xmlns:a14="http://schemas.microsoft.com/office/drawing/2010/main" Requires="a14">
          <p:sp>
            <p:nvSpPr>
              <p:cNvPr id="501813" name="对象 501812"/>
              <p:cNvSpPr txBox="1"/>
              <p:nvPr/>
            </p:nvSpPr>
            <p:spPr>
              <a:xfrm>
                <a:off x="4114800" y="4114800"/>
                <a:ext cx="3810000" cy="2179638"/>
              </a:xfrm>
              <a:prstGeom prst="rect">
                <a:avLst/>
              </a:prstGeom>
              <a:noFill/>
              <a:ln w="38100">
                <a:noFill/>
                <a:miter/>
              </a:ln>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CN" altLang="en-US" b="1" i="1" smtClean="0">
                          <a:solidFill>
                            <a:srgbClr val="000000"/>
                          </a:solidFill>
                          <a:latin typeface="Cambria Math" panose="02040503050406030204" pitchFamily="18" charset="0"/>
                        </a:rPr>
                        <m:t>𝑰</m:t>
                      </m:r>
                      <m:r>
                        <a:rPr lang="zh-CN" altLang="en-US" b="1" i="1" smtClean="0">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𝑼</m:t>
                          </m:r>
                        </m:e>
                        <m:sub>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𝑹</m:t>
                          </m:r>
                        </m:e>
                        <m:sub>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𝟓𝟓</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𝟒</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𝟑𝟐</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𝟕𝟑</m:t>
                      </m:r>
                      <m:r>
                        <a:rPr lang="zh-CN" altLang="en-US" b="1" i="0">
                          <a:solidFill>
                            <a:srgbClr val="000000"/>
                          </a:solidFill>
                          <a:latin typeface="Cambria Math" panose="02040503050406030204" pitchFamily="18" charset="0"/>
                        </a:rPr>
                        <m:t>𝐀</m:t>
                      </m:r>
                    </m:oMath>
                    <m:oMath xmlns:m="http://schemas.openxmlformats.org/officeDocument/2006/math">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𝒁</m:t>
                          </m:r>
                        </m:e>
                        <m:sub>
                          <m:r>
                            <a:rPr lang="zh-CN" altLang="en-US" b="1" i="0">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𝑼</m:t>
                          </m:r>
                        </m:e>
                        <m:sub>
                          <m:r>
                            <a:rPr lang="zh-CN" altLang="en-US" b="1" i="1">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𝑰</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𝟖𝟎</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𝟕𝟑</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𝟒𝟔</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𝟐</m:t>
                      </m:r>
                      <m:r>
                        <a:rPr lang="zh-CN" altLang="en-US" b="1" i="0">
                          <a:solidFill>
                            <a:srgbClr val="000000"/>
                          </a:solidFill>
                          <a:latin typeface="Cambria Math" panose="02040503050406030204" pitchFamily="18" charset="0"/>
                        </a:rPr>
                        <m:t>𝛀</m:t>
                      </m:r>
                    </m:oMath>
                    <m:oMath xmlns:m="http://schemas.openxmlformats.org/officeDocument/2006/math">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𝑹</m:t>
                          </m:r>
                        </m:e>
                        <m:sub>
                          <m:r>
                            <a:rPr lang="zh-CN" altLang="en-US" b="1" i="0">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𝒁</m:t>
                          </m:r>
                        </m:e>
                        <m:sub>
                          <m:r>
                            <a:rPr lang="zh-CN" altLang="en-US" b="1" i="0">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r>
                        <m:rPr>
                          <m:nor/>
                        </m:rPr>
                        <a:rPr lang="zh-CN" altLang="en-US" b="1" i="0">
                          <a:solidFill>
                            <a:srgbClr val="000000"/>
                          </a:solidFill>
                          <a:latin typeface="Cambria Math" panose="02040503050406030204" pitchFamily="18" charset="0"/>
                        </a:rPr>
                        <m:t> </m:t>
                      </m:r>
                      <m:r>
                        <m:rPr>
                          <m:nor/>
                        </m:rPr>
                        <a:rPr lang="zh-CN" altLang="en-US" b="1" i="0">
                          <a:solidFill>
                            <a:srgbClr val="000000"/>
                          </a:solidFill>
                          <a:latin typeface="Cambria Math" panose="02040503050406030204" pitchFamily="18" charset="0"/>
                        </a:rPr>
                        <m:t>cos</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𝜽</m:t>
                          </m:r>
                        </m:e>
                        <m:sub>
                          <m:r>
                            <a:rPr lang="zh-CN" altLang="en-US" b="1" i="0">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𝟏𝟗</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𝟔</m:t>
                      </m:r>
                      <m:r>
                        <a:rPr lang="zh-CN" altLang="en-US" b="1" i="0">
                          <a:solidFill>
                            <a:srgbClr val="000000"/>
                          </a:solidFill>
                          <a:latin typeface="Cambria Math" panose="02040503050406030204" pitchFamily="18" charset="0"/>
                        </a:rPr>
                        <m:t>𝛀</m:t>
                      </m:r>
                    </m:oMath>
                    <m:oMath xmlns:m="http://schemas.openxmlformats.org/officeDocument/2006/math">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𝑿</m:t>
                          </m:r>
                        </m:e>
                        <m:sub>
                          <m:r>
                            <a:rPr lang="zh-CN" altLang="en-US" b="1" i="0">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𝒁</m:t>
                          </m:r>
                        </m:e>
                        <m:sub>
                          <m:r>
                            <a:rPr lang="zh-CN" altLang="en-US" b="1" i="0">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r>
                        <m:rPr>
                          <m:nor/>
                        </m:rPr>
                        <a:rPr lang="zh-CN" altLang="en-US" b="1" i="0">
                          <a:solidFill>
                            <a:srgbClr val="000000"/>
                          </a:solidFill>
                          <a:latin typeface="Cambria Math" panose="02040503050406030204" pitchFamily="18" charset="0"/>
                        </a:rPr>
                        <m:t> </m:t>
                      </m:r>
                      <m:r>
                        <m:rPr>
                          <m:nor/>
                        </m:rPr>
                        <a:rPr lang="zh-CN" altLang="en-US" b="1" i="0">
                          <a:solidFill>
                            <a:srgbClr val="000000"/>
                          </a:solidFill>
                          <a:latin typeface="Cambria Math" panose="02040503050406030204" pitchFamily="18" charset="0"/>
                        </a:rPr>
                        <m:t>sin</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𝜽</m:t>
                          </m:r>
                        </m:e>
                        <m:sub>
                          <m:r>
                            <a:rPr lang="zh-CN" altLang="en-US" b="1" i="0">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𝟒𝟏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𝟖</m:t>
                      </m:r>
                      <m:r>
                        <a:rPr lang="zh-CN" altLang="en-US" b="1" i="1">
                          <a:solidFill>
                            <a:srgbClr val="000000"/>
                          </a:solidFill>
                          <a:latin typeface="Cambria Math" panose="02040503050406030204" pitchFamily="18" charset="0"/>
                        </a:rPr>
                        <m:t>𝜴</m:t>
                      </m:r>
                    </m:oMath>
                    <m:oMath xmlns:m="http://schemas.openxmlformats.org/officeDocument/2006/math">
                      <m:r>
                        <a:rPr lang="zh-CN" altLang="en-US" b="1" i="1">
                          <a:solidFill>
                            <a:srgbClr val="000000"/>
                          </a:solidFill>
                          <a:latin typeface="Cambria Math" panose="02040503050406030204" pitchFamily="18" charset="0"/>
                        </a:rPr>
                        <m:t>𝑳</m:t>
                      </m:r>
                      <m:r>
                        <a:rPr lang="en-US" altLang="zh-CN" b="1" i="1" baseline="-25000" smtClean="0">
                          <a:solidFill>
                            <a:srgbClr val="000000"/>
                          </a:solidFill>
                          <a:latin typeface="Cambria Math" panose="02040503050406030204" pitchFamily="18" charset="0"/>
                        </a:rPr>
                        <m:t>𝟐</m:t>
                      </m:r>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𝑿</m:t>
                          </m:r>
                        </m:e>
                        <m:sub>
                          <m:r>
                            <a:rPr lang="zh-CN" altLang="en-US" b="1" i="1">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𝟐</m:t>
                      </m:r>
                      <m:r>
                        <a:rPr lang="zh-CN" altLang="en-US" b="1" i="0">
                          <a:solidFill>
                            <a:srgbClr val="000000"/>
                          </a:solidFill>
                          <a:latin typeface="Cambria Math" panose="02040503050406030204" pitchFamily="18" charset="0"/>
                        </a:rPr>
                        <m:t>𝛑</m:t>
                      </m:r>
                      <m:r>
                        <a:rPr lang="zh-CN" altLang="en-US" b="1" i="1">
                          <a:solidFill>
                            <a:srgbClr val="000000"/>
                          </a:solidFill>
                          <a:latin typeface="Cambria Math" panose="02040503050406030204" pitchFamily="18" charset="0"/>
                        </a:rPr>
                        <m:t>𝒇</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𝟎</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𝟏𝟑𝟑</m:t>
                      </m:r>
                      <m:r>
                        <a:rPr lang="zh-CN" altLang="en-US" b="1" i="0">
                          <a:solidFill>
                            <a:srgbClr val="000000"/>
                          </a:solidFill>
                          <a:latin typeface="Cambria Math" panose="02040503050406030204" pitchFamily="18" charset="0"/>
                        </a:rPr>
                        <m:t>𝐇</m:t>
                      </m:r>
                    </m:oMath>
                  </m:oMathPara>
                </a14:m>
                <a:endParaRPr lang="zh-CN" altLang="en-US" b="1" dirty="0"/>
              </a:p>
            </p:txBody>
          </p:sp>
        </mc:Choice>
        <mc:Fallback>
          <p:sp>
            <p:nvSpPr>
              <p:cNvPr id="501813" name="对象 501812"/>
              <p:cNvSpPr txBox="1">
                <a:spLocks noRot="1" noChangeAspect="1" noMove="1" noResize="1" noEditPoints="1" noAdjustHandles="1" noChangeArrowheads="1" noChangeShapeType="1" noTextEdit="1"/>
              </p:cNvSpPr>
              <p:nvPr/>
            </p:nvSpPr>
            <p:spPr>
              <a:xfrm>
                <a:off x="4114800" y="4114800"/>
                <a:ext cx="3810000" cy="2179638"/>
              </a:xfrm>
              <a:prstGeom prst="rect">
                <a:avLst/>
              </a:prstGeom>
              <a:blipFill>
                <a:blip r:embed="rId23"/>
                <a:stretch>
                  <a:fillRect/>
                </a:stretch>
              </a:blipFill>
              <a:ln w="38100">
                <a:noFill/>
                <a:miter/>
              </a:ln>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01765"/>
                                        </p:tgtEl>
                                        <p:attrNameLst>
                                          <p:attrName>style.visibility</p:attrName>
                                        </p:attrNameLst>
                                      </p:cBhvr>
                                      <p:to>
                                        <p:strVal val="visible"/>
                                      </p:to>
                                    </p:set>
                                    <p:anim calcmode="lin" valueType="num">
                                      <p:cBhvr>
                                        <p:cTn id="7" dur="1000" fill="hold"/>
                                        <p:tgtEl>
                                          <p:spTgt spid="501765"/>
                                        </p:tgtEl>
                                        <p:attrNameLst>
                                          <p:attrName>ppt_w</p:attrName>
                                        </p:attrNameLst>
                                      </p:cBhvr>
                                      <p:tavLst>
                                        <p:tav tm="0">
                                          <p:val>
                                            <p:fltVal val="0"/>
                                          </p:val>
                                        </p:tav>
                                        <p:tav tm="100000">
                                          <p:val>
                                            <p:strVal val="#ppt_w"/>
                                          </p:val>
                                        </p:tav>
                                      </p:tavLst>
                                    </p:anim>
                                    <p:anim calcmode="lin" valueType="num">
                                      <p:cBhvr>
                                        <p:cTn id="8" dur="1000" fill="hold"/>
                                        <p:tgtEl>
                                          <p:spTgt spid="501765"/>
                                        </p:tgtEl>
                                        <p:attrNameLst>
                                          <p:attrName>ppt_h</p:attrName>
                                        </p:attrNameLst>
                                      </p:cBhvr>
                                      <p:tavLst>
                                        <p:tav tm="0">
                                          <p:val>
                                            <p:fltVal val="0"/>
                                          </p:val>
                                        </p:tav>
                                        <p:tav tm="100000">
                                          <p:val>
                                            <p:strVal val="#ppt_h"/>
                                          </p:val>
                                        </p:tav>
                                      </p:tavLst>
                                    </p:anim>
                                    <p:anim calcmode="lin" valueType="num">
                                      <p:cBhvr>
                                        <p:cTn id="9" dur="1000" fill="hold"/>
                                        <p:tgtEl>
                                          <p:spTgt spid="50176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017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1763"/>
                                        </p:tgtEl>
                                        <p:attrNameLst>
                                          <p:attrName>style.visibility</p:attrName>
                                        </p:attrNameLst>
                                      </p:cBhvr>
                                      <p:to>
                                        <p:strVal val="visible"/>
                                      </p:to>
                                    </p:set>
                                    <p:animEffect transition="in" filter="wipe(left)">
                                      <p:cBhvr>
                                        <p:cTn id="15" dur="500"/>
                                        <p:tgtEl>
                                          <p:spTgt spid="50176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501795"/>
                                        </p:tgtEl>
                                        <p:attrNameLst>
                                          <p:attrName>style.visibility</p:attrName>
                                        </p:attrNameLst>
                                      </p:cBhvr>
                                      <p:to>
                                        <p:strVal val="visible"/>
                                      </p:to>
                                    </p:set>
                                    <p:anim calcmode="lin" valueType="num">
                                      <p:cBhvr additive="base">
                                        <p:cTn id="20" dur="500" fill="hold"/>
                                        <p:tgtEl>
                                          <p:spTgt spid="501795"/>
                                        </p:tgtEl>
                                        <p:attrNameLst>
                                          <p:attrName>ppt_x</p:attrName>
                                        </p:attrNameLst>
                                      </p:cBhvr>
                                      <p:tavLst>
                                        <p:tav tm="0">
                                          <p:val>
                                            <p:strVal val="0-#ppt_w/2"/>
                                          </p:val>
                                        </p:tav>
                                        <p:tav tm="100000">
                                          <p:val>
                                            <p:strVal val="#ppt_x"/>
                                          </p:val>
                                        </p:tav>
                                      </p:tavLst>
                                    </p:anim>
                                    <p:anim calcmode="lin" valueType="num">
                                      <p:cBhvr additive="base">
                                        <p:cTn id="21" dur="500" fill="hold"/>
                                        <p:tgtEl>
                                          <p:spTgt spid="50179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1812"/>
                                        </p:tgtEl>
                                        <p:attrNameLst>
                                          <p:attrName>style.visibility</p:attrName>
                                        </p:attrNameLst>
                                      </p:cBhvr>
                                      <p:to>
                                        <p:strVal val="visible"/>
                                      </p:to>
                                    </p:set>
                                    <p:animEffect transition="in" filter="wipe(left)">
                                      <p:cBhvr>
                                        <p:cTn id="26" dur="500"/>
                                        <p:tgtEl>
                                          <p:spTgt spid="501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p:bldP spid="50176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文本框 502785"/>
          <p:cNvSpPr txBox="1"/>
          <p:nvPr/>
        </p:nvSpPr>
        <p:spPr>
          <a:xfrm>
            <a:off x="1141413" y="2797175"/>
            <a:ext cx="492125" cy="457200"/>
          </a:xfrm>
          <a:prstGeom prst="rect">
            <a:avLst/>
          </a:prstGeom>
          <a:noFill/>
          <a:ln w="12700">
            <a:noFill/>
          </a:ln>
        </p:spPr>
        <p:txBody>
          <a:bodyPr wrap="none" anchor="ctr">
            <a:spAutoFit/>
          </a:bodyPr>
          <a:lstStyle/>
          <a:p>
            <a:pPr algn="ctr" eaLnBrk="1" hangingPunct="1">
              <a:spcBef>
                <a:spcPct val="0"/>
              </a:spcBef>
            </a:pPr>
            <a:r>
              <a:rPr lang="zh-CN" altLang="en-US" b="1">
                <a:latin typeface="Times New Roman" panose="02020603050405020304" pitchFamily="18" charset="0"/>
              </a:rPr>
              <a:t>或</a:t>
            </a:r>
          </a:p>
        </p:txBody>
      </p:sp>
      <p:graphicFrame>
        <p:nvGraphicFramePr>
          <p:cNvPr id="502787" name="对象 502786"/>
          <p:cNvGraphicFramePr/>
          <p:nvPr/>
        </p:nvGraphicFramePr>
        <p:xfrm>
          <a:off x="2144713" y="2841625"/>
          <a:ext cx="4068762" cy="2414588"/>
        </p:xfrm>
        <a:graphic>
          <a:graphicData uri="http://schemas.openxmlformats.org/presentationml/2006/ole">
            <mc:AlternateContent xmlns:mc="http://schemas.openxmlformats.org/markup-compatibility/2006">
              <mc:Choice xmlns:v="urn:schemas-microsoft-com:vml" Requires="v">
                <p:oleObj spid="_x0000_s64849" r:id="rId3" imgW="2032000" imgH="1206500" progId="Equation.3">
                  <p:embed/>
                </p:oleObj>
              </mc:Choice>
              <mc:Fallback>
                <p:oleObj r:id="rId3" imgW="2032000" imgH="1206500" progId="Equation.3">
                  <p:embed/>
                  <p:pic>
                    <p:nvPicPr>
                      <p:cNvPr id="0" name="图片 3600"/>
                      <p:cNvPicPr/>
                      <p:nvPr/>
                    </p:nvPicPr>
                    <p:blipFill>
                      <a:blip r:embed="rId4"/>
                      <a:stretch>
                        <a:fillRect/>
                      </a:stretch>
                    </p:blipFill>
                    <p:spPr>
                      <a:xfrm>
                        <a:off x="2144713" y="2841625"/>
                        <a:ext cx="4068762" cy="2414588"/>
                      </a:xfrm>
                      <a:prstGeom prst="rect">
                        <a:avLst/>
                      </a:prstGeom>
                      <a:noFill/>
                      <a:ln w="38100">
                        <a:noFill/>
                        <a:miter/>
                      </a:ln>
                    </p:spPr>
                  </p:pic>
                </p:oleObj>
              </mc:Fallback>
            </mc:AlternateContent>
          </a:graphicData>
        </a:graphic>
      </p:graphicFrame>
      <p:sp>
        <p:nvSpPr>
          <p:cNvPr id="502788" name="文本框 502787"/>
          <p:cNvSpPr txBox="1"/>
          <p:nvPr/>
        </p:nvSpPr>
        <p:spPr>
          <a:xfrm>
            <a:off x="1085850" y="5197475"/>
            <a:ext cx="1098550"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解得：</a:t>
            </a:r>
          </a:p>
        </p:txBody>
      </p:sp>
      <p:graphicFrame>
        <p:nvGraphicFramePr>
          <p:cNvPr id="502789" name="对象 502788"/>
          <p:cNvGraphicFramePr/>
          <p:nvPr>
            <p:extLst>
              <p:ext uri="{D42A27DB-BD31-4B8C-83A1-F6EECF244321}">
                <p14:modId xmlns:p14="http://schemas.microsoft.com/office/powerpoint/2010/main" val="4175009399"/>
              </p:ext>
            </p:extLst>
          </p:nvPr>
        </p:nvGraphicFramePr>
        <p:xfrm>
          <a:off x="2057400" y="5070088"/>
          <a:ext cx="4743450" cy="863600"/>
        </p:xfrm>
        <a:graphic>
          <a:graphicData uri="http://schemas.openxmlformats.org/presentationml/2006/ole">
            <mc:AlternateContent xmlns:mc="http://schemas.openxmlformats.org/markup-compatibility/2006">
              <mc:Choice xmlns:v="urn:schemas-microsoft-com:vml" Requires="v">
                <p:oleObj spid="_x0000_s64850" r:id="rId5" imgW="2360930" imgH="431800" progId="Equation.3">
                  <p:embed/>
                </p:oleObj>
              </mc:Choice>
              <mc:Fallback>
                <p:oleObj r:id="rId5" imgW="2360930" imgH="431800" progId="Equation.3">
                  <p:embed/>
                  <p:pic>
                    <p:nvPicPr>
                      <p:cNvPr id="0" name="图片 3602"/>
                      <p:cNvPicPr/>
                      <p:nvPr/>
                    </p:nvPicPr>
                    <p:blipFill>
                      <a:blip r:embed="rId6"/>
                      <a:stretch>
                        <a:fillRect/>
                      </a:stretch>
                    </p:blipFill>
                    <p:spPr>
                      <a:xfrm>
                        <a:off x="2057400" y="5070088"/>
                        <a:ext cx="4743450" cy="863600"/>
                      </a:xfrm>
                      <a:prstGeom prst="rect">
                        <a:avLst/>
                      </a:prstGeom>
                      <a:noFill/>
                      <a:ln w="38100">
                        <a:noFill/>
                        <a:miter/>
                      </a:ln>
                    </p:spPr>
                  </p:pic>
                </p:oleObj>
              </mc:Fallback>
            </mc:AlternateContent>
          </a:graphicData>
        </a:graphic>
      </p:graphicFrame>
      <p:grpSp>
        <p:nvGrpSpPr>
          <p:cNvPr id="502790" name="组合 502789"/>
          <p:cNvGrpSpPr/>
          <p:nvPr/>
        </p:nvGrpSpPr>
        <p:grpSpPr>
          <a:xfrm>
            <a:off x="2590800" y="244475"/>
            <a:ext cx="2560638" cy="2346325"/>
            <a:chOff x="336" y="-38"/>
            <a:chExt cx="1613" cy="1478"/>
          </a:xfrm>
        </p:grpSpPr>
        <p:sp>
          <p:nvSpPr>
            <p:cNvPr id="502791" name="直接连接符 502790"/>
            <p:cNvSpPr/>
            <p:nvPr/>
          </p:nvSpPr>
          <p:spPr>
            <a:xfrm>
              <a:off x="488" y="364"/>
              <a:ext cx="1056" cy="0"/>
            </a:xfrm>
            <a:prstGeom prst="line">
              <a:avLst/>
            </a:prstGeom>
            <a:ln w="19050" cap="flat" cmpd="sng">
              <a:solidFill>
                <a:schemeClr val="tx1"/>
              </a:solidFill>
              <a:prstDash val="solid"/>
              <a:headEnd type="none" w="med" len="med"/>
              <a:tailEnd type="none" w="med" len="med"/>
            </a:ln>
          </p:spPr>
        </p:sp>
        <p:sp>
          <p:nvSpPr>
            <p:cNvPr id="502792" name="直接连接符 502791"/>
            <p:cNvSpPr/>
            <p:nvPr/>
          </p:nvSpPr>
          <p:spPr>
            <a:xfrm>
              <a:off x="488" y="1410"/>
              <a:ext cx="1056" cy="0"/>
            </a:xfrm>
            <a:prstGeom prst="line">
              <a:avLst/>
            </a:prstGeom>
            <a:ln w="19050" cap="flat" cmpd="sng">
              <a:solidFill>
                <a:schemeClr val="tx1"/>
              </a:solidFill>
              <a:prstDash val="solid"/>
              <a:headEnd type="none" w="med" len="med"/>
              <a:tailEnd type="none" w="med" len="med"/>
            </a:ln>
          </p:spPr>
        </p:sp>
        <p:sp>
          <p:nvSpPr>
            <p:cNvPr id="502793" name="直接连接符 502792"/>
            <p:cNvSpPr/>
            <p:nvPr/>
          </p:nvSpPr>
          <p:spPr>
            <a:xfrm flipH="1">
              <a:off x="1536" y="364"/>
              <a:ext cx="8" cy="528"/>
            </a:xfrm>
            <a:prstGeom prst="line">
              <a:avLst/>
            </a:prstGeom>
            <a:ln w="19050" cap="flat" cmpd="sng">
              <a:solidFill>
                <a:schemeClr val="tx1"/>
              </a:solidFill>
              <a:prstDash val="solid"/>
              <a:headEnd type="none" w="med" len="med"/>
              <a:tailEnd type="none" w="med" len="med"/>
            </a:ln>
          </p:spPr>
        </p:sp>
        <p:sp>
          <p:nvSpPr>
            <p:cNvPr id="502794" name="直接连接符 502793"/>
            <p:cNvSpPr/>
            <p:nvPr/>
          </p:nvSpPr>
          <p:spPr>
            <a:xfrm>
              <a:off x="1544" y="1276"/>
              <a:ext cx="0" cy="144"/>
            </a:xfrm>
            <a:prstGeom prst="line">
              <a:avLst/>
            </a:prstGeom>
            <a:ln w="19050" cap="flat" cmpd="sng">
              <a:solidFill>
                <a:schemeClr val="tx1"/>
              </a:solidFill>
              <a:prstDash val="solid"/>
              <a:headEnd type="none" w="med" len="med"/>
              <a:tailEnd type="none" w="med" len="med"/>
            </a:ln>
          </p:spPr>
        </p:sp>
        <p:sp>
          <p:nvSpPr>
            <p:cNvPr id="502795" name="矩形 502794"/>
            <p:cNvSpPr/>
            <p:nvPr/>
          </p:nvSpPr>
          <p:spPr>
            <a:xfrm>
              <a:off x="1488" y="50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502796" name="矩形 502795"/>
            <p:cNvSpPr/>
            <p:nvPr/>
          </p:nvSpPr>
          <p:spPr>
            <a:xfrm rot="-5400000">
              <a:off x="908" y="222"/>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502797" name="矩形 502796"/>
            <p:cNvSpPr/>
            <p:nvPr/>
          </p:nvSpPr>
          <p:spPr>
            <a:xfrm>
              <a:off x="1418" y="480"/>
              <a:ext cx="250" cy="864"/>
            </a:xfrm>
            <a:prstGeom prst="rect">
              <a:avLst/>
            </a:prstGeom>
            <a:noFill/>
            <a:ln w="12700" cap="rnd" cmpd="sng">
              <a:solidFill>
                <a:srgbClr val="FF0000"/>
              </a:solidFill>
              <a:prstDash val="sysDot"/>
              <a:miter/>
              <a:headEnd type="none" w="med" len="med"/>
              <a:tailEnd type="none" w="med" len="med"/>
            </a:ln>
          </p:spPr>
          <p:txBody>
            <a:bodyPr/>
            <a:lstStyle/>
            <a:p>
              <a:endParaRPr lang="zh-CN" altLang="en-US"/>
            </a:p>
          </p:txBody>
        </p:sp>
        <p:sp>
          <p:nvSpPr>
            <p:cNvPr id="502798" name="文本框 502797"/>
            <p:cNvSpPr txBox="1"/>
            <p:nvPr/>
          </p:nvSpPr>
          <p:spPr>
            <a:xfrm>
              <a:off x="819" y="28"/>
              <a:ext cx="308"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R</a:t>
              </a:r>
              <a:r>
                <a:rPr lang="en-US" altLang="zh-CN" b="1" baseline="-25000">
                  <a:latin typeface="Times New Roman" panose="02020603050405020304" pitchFamily="18" charset="0"/>
                </a:rPr>
                <a:t>1</a:t>
              </a:r>
              <a:endParaRPr lang="en-US" altLang="zh-CN" b="1">
                <a:latin typeface="Times New Roman" panose="02020603050405020304" pitchFamily="18" charset="0"/>
              </a:endParaRPr>
            </a:p>
          </p:txBody>
        </p:sp>
        <p:sp>
          <p:nvSpPr>
            <p:cNvPr id="502799" name="文本框 502798"/>
            <p:cNvSpPr txBox="1"/>
            <p:nvPr/>
          </p:nvSpPr>
          <p:spPr>
            <a:xfrm>
              <a:off x="1147" y="556"/>
              <a:ext cx="308"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R</a:t>
              </a:r>
              <a:r>
                <a:rPr lang="en-US" altLang="zh-CN" b="1" baseline="-25000">
                  <a:latin typeface="Times New Roman" panose="02020603050405020304" pitchFamily="18" charset="0"/>
                </a:rPr>
                <a:t>2</a:t>
              </a:r>
              <a:endParaRPr lang="en-US" altLang="zh-CN" b="1">
                <a:latin typeface="Times New Roman" panose="02020603050405020304" pitchFamily="18" charset="0"/>
              </a:endParaRPr>
            </a:p>
          </p:txBody>
        </p:sp>
        <p:sp>
          <p:nvSpPr>
            <p:cNvPr id="502800" name="文本框 502799"/>
            <p:cNvSpPr txBox="1"/>
            <p:nvPr/>
          </p:nvSpPr>
          <p:spPr>
            <a:xfrm>
              <a:off x="1147" y="988"/>
              <a:ext cx="297"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L</a:t>
              </a:r>
              <a:r>
                <a:rPr lang="en-US" altLang="zh-CN" b="1" baseline="-25000">
                  <a:latin typeface="Times New Roman" panose="02020603050405020304" pitchFamily="18" charset="0"/>
                </a:rPr>
                <a:t>2</a:t>
              </a:r>
              <a:endParaRPr lang="en-US" altLang="zh-CN" b="1">
                <a:latin typeface="Times New Roman" panose="02020603050405020304" pitchFamily="18" charset="0"/>
              </a:endParaRPr>
            </a:p>
          </p:txBody>
        </p:sp>
        <p:sp>
          <p:nvSpPr>
            <p:cNvPr id="502801" name="文本框 502800"/>
            <p:cNvSpPr txBox="1"/>
            <p:nvPr/>
          </p:nvSpPr>
          <p:spPr>
            <a:xfrm>
              <a:off x="336" y="412"/>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502802" name="文本框 502801"/>
            <p:cNvSpPr txBox="1"/>
            <p:nvPr/>
          </p:nvSpPr>
          <p:spPr>
            <a:xfrm>
              <a:off x="336" y="988"/>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graphicFrame>
          <p:nvGraphicFramePr>
            <p:cNvPr id="502803" name="对象 502802"/>
            <p:cNvGraphicFramePr/>
            <p:nvPr/>
          </p:nvGraphicFramePr>
          <p:xfrm>
            <a:off x="857" y="460"/>
            <a:ext cx="247" cy="281"/>
          </p:xfrm>
          <a:graphic>
            <a:graphicData uri="http://schemas.openxmlformats.org/presentationml/2006/ole">
              <mc:AlternateContent xmlns:mc="http://schemas.openxmlformats.org/markup-compatibility/2006">
                <mc:Choice xmlns:v="urn:schemas-microsoft-com:vml" Requires="v">
                  <p:oleObj spid="_x0000_s64851" r:id="rId7" imgW="203200" imgH="228600" progId="Equation.3">
                    <p:embed/>
                  </p:oleObj>
                </mc:Choice>
                <mc:Fallback>
                  <p:oleObj r:id="rId7" imgW="203200" imgH="228600" progId="Equation.3">
                    <p:embed/>
                    <p:pic>
                      <p:nvPicPr>
                        <p:cNvPr id="0" name="图片 3603"/>
                        <p:cNvPicPr/>
                        <p:nvPr/>
                      </p:nvPicPr>
                      <p:blipFill>
                        <a:blip r:embed="rId8"/>
                        <a:stretch>
                          <a:fillRect/>
                        </a:stretch>
                      </p:blipFill>
                      <p:spPr>
                        <a:xfrm>
                          <a:off x="857" y="460"/>
                          <a:ext cx="247" cy="281"/>
                        </a:xfrm>
                        <a:prstGeom prst="rect">
                          <a:avLst/>
                        </a:prstGeom>
                        <a:noFill/>
                        <a:ln w="38100">
                          <a:noFill/>
                          <a:miter/>
                        </a:ln>
                      </p:spPr>
                    </p:pic>
                  </p:oleObj>
                </mc:Fallback>
              </mc:AlternateContent>
            </a:graphicData>
          </a:graphic>
        </p:graphicFrame>
        <p:graphicFrame>
          <p:nvGraphicFramePr>
            <p:cNvPr id="502804" name="对象 502803"/>
            <p:cNvGraphicFramePr/>
            <p:nvPr/>
          </p:nvGraphicFramePr>
          <p:xfrm>
            <a:off x="375" y="796"/>
            <a:ext cx="201" cy="248"/>
          </p:xfrm>
          <a:graphic>
            <a:graphicData uri="http://schemas.openxmlformats.org/presentationml/2006/ole">
              <mc:AlternateContent xmlns:mc="http://schemas.openxmlformats.org/markup-compatibility/2006">
                <mc:Choice xmlns:v="urn:schemas-microsoft-com:vml" Requires="v">
                  <p:oleObj spid="_x0000_s64852" r:id="rId9" imgW="165100" imgH="203200" progId="Equation.3">
                    <p:embed/>
                  </p:oleObj>
                </mc:Choice>
                <mc:Fallback>
                  <p:oleObj r:id="rId9" imgW="165100" imgH="203200" progId="Equation.3">
                    <p:embed/>
                    <p:pic>
                      <p:nvPicPr>
                        <p:cNvPr id="0" name="图片 3606"/>
                        <p:cNvPicPr/>
                        <p:nvPr/>
                      </p:nvPicPr>
                      <p:blipFill>
                        <a:blip r:embed="rId10"/>
                        <a:stretch>
                          <a:fillRect/>
                        </a:stretch>
                      </p:blipFill>
                      <p:spPr>
                        <a:xfrm>
                          <a:off x="375" y="796"/>
                          <a:ext cx="201" cy="248"/>
                        </a:xfrm>
                        <a:prstGeom prst="rect">
                          <a:avLst/>
                        </a:prstGeom>
                        <a:noFill/>
                        <a:ln w="38100">
                          <a:noFill/>
                          <a:miter/>
                        </a:ln>
                      </p:spPr>
                    </p:pic>
                  </p:oleObj>
                </mc:Fallback>
              </mc:AlternateContent>
            </a:graphicData>
          </a:graphic>
        </p:graphicFrame>
        <p:graphicFrame>
          <p:nvGraphicFramePr>
            <p:cNvPr id="502805" name="对象 502804"/>
            <p:cNvGraphicFramePr/>
            <p:nvPr/>
          </p:nvGraphicFramePr>
          <p:xfrm>
            <a:off x="1680" y="796"/>
            <a:ext cx="269" cy="288"/>
          </p:xfrm>
          <a:graphic>
            <a:graphicData uri="http://schemas.openxmlformats.org/presentationml/2006/ole">
              <mc:AlternateContent xmlns:mc="http://schemas.openxmlformats.org/markup-compatibility/2006">
                <mc:Choice xmlns:v="urn:schemas-microsoft-com:vml" Requires="v">
                  <p:oleObj spid="_x0000_s64853" r:id="rId11" imgW="215900" imgH="228600" progId="Equation.3">
                    <p:embed/>
                  </p:oleObj>
                </mc:Choice>
                <mc:Fallback>
                  <p:oleObj r:id="rId11" imgW="215900" imgH="228600" progId="Equation.3">
                    <p:embed/>
                    <p:pic>
                      <p:nvPicPr>
                        <p:cNvPr id="0" name="图片 3607"/>
                        <p:cNvPicPr/>
                        <p:nvPr/>
                      </p:nvPicPr>
                      <p:blipFill>
                        <a:blip r:embed="rId12"/>
                        <a:stretch>
                          <a:fillRect/>
                        </a:stretch>
                      </p:blipFill>
                      <p:spPr>
                        <a:xfrm>
                          <a:off x="1680" y="796"/>
                          <a:ext cx="269" cy="288"/>
                        </a:xfrm>
                        <a:prstGeom prst="rect">
                          <a:avLst/>
                        </a:prstGeom>
                        <a:noFill/>
                        <a:ln w="38100">
                          <a:noFill/>
                          <a:miter/>
                        </a:ln>
                      </p:spPr>
                    </p:pic>
                  </p:oleObj>
                </mc:Fallback>
              </mc:AlternateContent>
            </a:graphicData>
          </a:graphic>
        </p:graphicFrame>
        <p:sp>
          <p:nvSpPr>
            <p:cNvPr id="502806" name="文本框 502805"/>
            <p:cNvSpPr txBox="1"/>
            <p:nvPr/>
          </p:nvSpPr>
          <p:spPr>
            <a:xfrm>
              <a:off x="1680" y="412"/>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502807" name="文本框 502806"/>
            <p:cNvSpPr txBox="1"/>
            <p:nvPr/>
          </p:nvSpPr>
          <p:spPr>
            <a:xfrm>
              <a:off x="1680" y="1084"/>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sp>
          <p:nvSpPr>
            <p:cNvPr id="502808" name="文本框 502807"/>
            <p:cNvSpPr txBox="1"/>
            <p:nvPr/>
          </p:nvSpPr>
          <p:spPr>
            <a:xfrm>
              <a:off x="592" y="364"/>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502809" name="文本框 502808"/>
            <p:cNvSpPr txBox="1"/>
            <p:nvPr/>
          </p:nvSpPr>
          <p:spPr>
            <a:xfrm>
              <a:off x="1084" y="268"/>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grpSp>
          <p:nvGrpSpPr>
            <p:cNvPr id="502810" name="组合 502809"/>
            <p:cNvGrpSpPr/>
            <p:nvPr/>
          </p:nvGrpSpPr>
          <p:grpSpPr>
            <a:xfrm rot="5400000">
              <a:off x="1372" y="1055"/>
              <a:ext cx="384" cy="57"/>
              <a:chOff x="666" y="1872"/>
              <a:chExt cx="489" cy="60"/>
            </a:xfrm>
          </p:grpSpPr>
          <p:sp>
            <p:nvSpPr>
              <p:cNvPr id="502811" name="任意多边形 502810"/>
              <p:cNvSpPr/>
              <p:nvPr/>
            </p:nvSpPr>
            <p:spPr>
              <a:xfrm>
                <a:off x="666" y="1872"/>
                <a:ext cx="125" cy="60"/>
              </a:xfrm>
              <a:custGeom>
                <a:avLst/>
                <a:gdLst/>
                <a:ahLst/>
                <a:cxnLst/>
                <a:rect l="0" t="0" r="0" b="0"/>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502812" name="任意多边形 502811"/>
              <p:cNvSpPr/>
              <p:nvPr/>
            </p:nvSpPr>
            <p:spPr>
              <a:xfrm>
                <a:off x="791" y="1872"/>
                <a:ext cx="121" cy="54"/>
              </a:xfrm>
              <a:custGeom>
                <a:avLst/>
                <a:gdLst/>
                <a:ahLst/>
                <a:cxnLst/>
                <a:rect l="0" t="0" r="0" b="0"/>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502813" name="任意多边形 502812"/>
              <p:cNvSpPr/>
              <p:nvPr/>
            </p:nvSpPr>
            <p:spPr>
              <a:xfrm>
                <a:off x="912" y="1872"/>
                <a:ext cx="119" cy="51"/>
              </a:xfrm>
              <a:custGeom>
                <a:avLst/>
                <a:gdLst/>
                <a:ahLst/>
                <a:cxnLst/>
                <a:rect l="0" t="0" r="0" b="0"/>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502814" name="任意多边形 502813"/>
              <p:cNvSpPr/>
              <p:nvPr/>
            </p:nvSpPr>
            <p:spPr>
              <a:xfrm>
                <a:off x="1032" y="1872"/>
                <a:ext cx="123" cy="57"/>
              </a:xfrm>
              <a:custGeom>
                <a:avLst/>
                <a:gdLst/>
                <a:ahLst/>
                <a:cxnLst/>
                <a:rect l="0" t="0" r="0" b="0"/>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grpSp>
        <p:sp>
          <p:nvSpPr>
            <p:cNvPr id="502815" name="椭圆 502814"/>
            <p:cNvSpPr/>
            <p:nvPr/>
          </p:nvSpPr>
          <p:spPr>
            <a:xfrm>
              <a:off x="412" y="1372"/>
              <a:ext cx="68" cy="6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502816" name="椭圆 502815"/>
            <p:cNvSpPr/>
            <p:nvPr/>
          </p:nvSpPr>
          <p:spPr>
            <a:xfrm>
              <a:off x="412" y="316"/>
              <a:ext cx="68" cy="6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502817" name="直接连接符 502816"/>
            <p:cNvSpPr/>
            <p:nvPr/>
          </p:nvSpPr>
          <p:spPr>
            <a:xfrm>
              <a:off x="528" y="288"/>
              <a:ext cx="240" cy="0"/>
            </a:xfrm>
            <a:prstGeom prst="line">
              <a:avLst/>
            </a:prstGeom>
            <a:ln w="9525" cap="flat" cmpd="sng">
              <a:solidFill>
                <a:srgbClr val="000000"/>
              </a:solidFill>
              <a:prstDash val="solid"/>
              <a:headEnd type="none" w="med" len="med"/>
              <a:tailEnd type="stealth" w="sm" len="med"/>
            </a:ln>
          </p:spPr>
        </p:sp>
        <p:graphicFrame>
          <p:nvGraphicFramePr>
            <p:cNvPr id="502818" name="对象 502817"/>
            <p:cNvGraphicFramePr/>
            <p:nvPr/>
          </p:nvGraphicFramePr>
          <p:xfrm>
            <a:off x="590" y="-38"/>
            <a:ext cx="154" cy="326"/>
          </p:xfrm>
          <a:graphic>
            <a:graphicData uri="http://schemas.openxmlformats.org/presentationml/2006/ole">
              <mc:AlternateContent xmlns:mc="http://schemas.openxmlformats.org/markup-compatibility/2006">
                <mc:Choice xmlns:v="urn:schemas-microsoft-com:vml" Requires="v">
                  <p:oleObj spid="_x0000_s64854" r:id="rId13" imgW="127000" imgH="266065" progId="Equation.3">
                    <p:embed/>
                  </p:oleObj>
                </mc:Choice>
                <mc:Fallback>
                  <p:oleObj r:id="rId13" imgW="127000" imgH="266065" progId="Equation.3">
                    <p:embed/>
                    <p:pic>
                      <p:nvPicPr>
                        <p:cNvPr id="0" name="图片 3605"/>
                        <p:cNvPicPr/>
                        <p:nvPr/>
                      </p:nvPicPr>
                      <p:blipFill>
                        <a:blip r:embed="rId14"/>
                        <a:stretch>
                          <a:fillRect/>
                        </a:stretch>
                      </p:blipFill>
                      <p:spPr>
                        <a:xfrm>
                          <a:off x="590" y="-38"/>
                          <a:ext cx="154" cy="326"/>
                        </a:xfrm>
                        <a:prstGeom prst="rect">
                          <a:avLst/>
                        </a:prstGeom>
                        <a:noFill/>
                        <a:ln w="38100">
                          <a:noFill/>
                          <a:miter/>
                        </a:ln>
                      </p:spPr>
                    </p:pic>
                  </p:oleObj>
                </mc:Fallback>
              </mc:AlternateContent>
            </a:graphicData>
          </a:graphic>
        </p:graphicFrame>
      </p:grpSp>
      <p:sp>
        <p:nvSpPr>
          <p:cNvPr id="2" name="文本框 1"/>
          <p:cNvSpPr txBox="1"/>
          <p:nvPr/>
        </p:nvSpPr>
        <p:spPr>
          <a:xfrm>
            <a:off x="289704" y="5974513"/>
            <a:ext cx="8389560" cy="461665"/>
          </a:xfrm>
          <a:prstGeom prst="rect">
            <a:avLst/>
          </a:prstGeom>
          <a:noFill/>
        </p:spPr>
        <p:txBody>
          <a:bodyPr wrap="square" rtlCol="0">
            <a:spAutoFit/>
          </a:bodyPr>
          <a:lstStyle/>
          <a:p>
            <a:r>
              <a:rPr lang="zh-CN" altLang="en-US" dirty="0">
                <a:solidFill>
                  <a:srgbClr val="FF0000"/>
                </a:solidFill>
              </a:rPr>
              <a:t>解法</a:t>
            </a:r>
            <a:r>
              <a:rPr lang="en-US" altLang="zh-CN" dirty="0">
                <a:solidFill>
                  <a:srgbClr val="FF0000"/>
                </a:solidFill>
              </a:rPr>
              <a:t>3   </a:t>
            </a:r>
            <a:r>
              <a:rPr lang="zh-CN" altLang="en-US" dirty="0">
                <a:solidFill>
                  <a:srgbClr val="FF0000"/>
                </a:solidFill>
              </a:rPr>
              <a:t>向量解析法     </a:t>
            </a:r>
            <a:r>
              <a:rPr lang="zh-CN" altLang="en-US" dirty="0"/>
              <a:t>设</a:t>
            </a:r>
            <a:r>
              <a:rPr lang="en-US" altLang="zh-CN" dirty="0"/>
              <a:t>I</a:t>
            </a:r>
            <a:r>
              <a:rPr lang="zh-CN" altLang="en-US" dirty="0"/>
              <a:t>初相位</a:t>
            </a:r>
            <a:r>
              <a:rPr lang="en-US" altLang="zh-CN" dirty="0"/>
              <a:t>0</a:t>
            </a:r>
            <a:r>
              <a:rPr lang="zh-CN" altLang="en-US" dirty="0"/>
              <a:t>度（</a:t>
            </a:r>
            <a:r>
              <a:rPr lang="zh-CN" altLang="en-US" dirty="0">
                <a:solidFill>
                  <a:srgbClr val="FF0000"/>
                </a:solidFill>
              </a:rPr>
              <a:t>略，参考上述例题</a:t>
            </a:r>
            <a:r>
              <a:rPr lang="zh-CN" altLang="en-US" dirty="0"/>
              <a:t>）</a:t>
            </a:r>
          </a:p>
        </p:txBody>
      </p:sp>
      <p:sp>
        <p:nvSpPr>
          <p:cNvPr id="3" name="文本框 2"/>
          <p:cNvSpPr txBox="1"/>
          <p:nvPr/>
        </p:nvSpPr>
        <p:spPr>
          <a:xfrm>
            <a:off x="154004" y="914400"/>
            <a:ext cx="2107933" cy="461665"/>
          </a:xfrm>
          <a:prstGeom prst="rect">
            <a:avLst/>
          </a:prstGeom>
          <a:noFill/>
        </p:spPr>
        <p:txBody>
          <a:bodyPr wrap="square" rtlCol="0">
            <a:spAutoFit/>
          </a:bodyPr>
          <a:lstStyle/>
          <a:p>
            <a:r>
              <a:rPr lang="zh-CN" altLang="en-US" dirty="0">
                <a:solidFill>
                  <a:srgbClr val="FF0000"/>
                </a:solidFill>
              </a:rPr>
              <a:t>解法</a:t>
            </a:r>
            <a:r>
              <a:rPr lang="en-US" altLang="zh-CN" dirty="0">
                <a:solidFill>
                  <a:srgbClr val="FF0000"/>
                </a:solidFill>
              </a:rPr>
              <a:t>2 </a:t>
            </a:r>
            <a:r>
              <a:rPr lang="zh-CN" altLang="en-US" dirty="0">
                <a:solidFill>
                  <a:srgbClr val="FF0000"/>
                </a:solidFill>
              </a:rPr>
              <a:t>代数法</a:t>
            </a:r>
          </a:p>
        </p:txBody>
      </p:sp>
      <p:sp>
        <p:nvSpPr>
          <p:cNvPr id="4" name="左大括号 3">
            <a:extLst>
              <a:ext uri="{FF2B5EF4-FFF2-40B4-BE49-F238E27FC236}">
                <a16:creationId xmlns:a16="http://schemas.microsoft.com/office/drawing/2014/main" id="{391B53BB-5DA0-49D9-A844-B96E0BA28351}"/>
              </a:ext>
            </a:extLst>
          </p:cNvPr>
          <p:cNvSpPr/>
          <p:nvPr/>
        </p:nvSpPr>
        <p:spPr>
          <a:xfrm>
            <a:off x="1808703" y="3697793"/>
            <a:ext cx="294416" cy="1558420"/>
          </a:xfrm>
          <a:prstGeom prst="leftBrace">
            <a:avLst>
              <a:gd name="adj1" fmla="val 8333"/>
              <a:gd name="adj2" fmla="val 5180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027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502786"/>
                                        </p:tgtEl>
                                        <p:attrNameLst>
                                          <p:attrName>style.visibility</p:attrName>
                                        </p:attrNameLst>
                                      </p:cBhvr>
                                      <p:to>
                                        <p:strVal val="visible"/>
                                      </p:to>
                                    </p:set>
                                    <p:anim calcmode="lin" valueType="num">
                                      <p:cBhvr>
                                        <p:cTn id="11" dur="1000" fill="hold"/>
                                        <p:tgtEl>
                                          <p:spTgt spid="502786"/>
                                        </p:tgtEl>
                                        <p:attrNameLst>
                                          <p:attrName>ppt_w</p:attrName>
                                        </p:attrNameLst>
                                      </p:cBhvr>
                                      <p:tavLst>
                                        <p:tav tm="0">
                                          <p:val>
                                            <p:fltVal val="0"/>
                                          </p:val>
                                        </p:tav>
                                        <p:tav tm="100000">
                                          <p:val>
                                            <p:strVal val="#ppt_w"/>
                                          </p:val>
                                        </p:tav>
                                      </p:tavLst>
                                    </p:anim>
                                    <p:anim calcmode="lin" valueType="num">
                                      <p:cBhvr>
                                        <p:cTn id="12" dur="1000" fill="hold"/>
                                        <p:tgtEl>
                                          <p:spTgt spid="502786"/>
                                        </p:tgtEl>
                                        <p:attrNameLst>
                                          <p:attrName>ppt_h</p:attrName>
                                        </p:attrNameLst>
                                      </p:cBhvr>
                                      <p:tavLst>
                                        <p:tav tm="0">
                                          <p:val>
                                            <p:fltVal val="0"/>
                                          </p:val>
                                        </p:tav>
                                        <p:tav tm="100000">
                                          <p:val>
                                            <p:strVal val="#ppt_h"/>
                                          </p:val>
                                        </p:tav>
                                      </p:tavLst>
                                    </p:anim>
                                    <p:anim calcmode="lin" valueType="num">
                                      <p:cBhvr>
                                        <p:cTn id="13" dur="1000" fill="hold"/>
                                        <p:tgtEl>
                                          <p:spTgt spid="502786"/>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027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02787"/>
                                        </p:tgtEl>
                                        <p:attrNameLst>
                                          <p:attrName>style.visibility</p:attrName>
                                        </p:attrNameLst>
                                      </p:cBhvr>
                                      <p:to>
                                        <p:strVal val="visible"/>
                                      </p:to>
                                    </p:set>
                                    <p:animEffect transition="in" filter="wipe(left)">
                                      <p:cBhvr>
                                        <p:cTn id="19" dur="500"/>
                                        <p:tgtEl>
                                          <p:spTgt spid="50278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502788"/>
                                        </p:tgtEl>
                                        <p:attrNameLst>
                                          <p:attrName>style.visibility</p:attrName>
                                        </p:attrNameLst>
                                      </p:cBhvr>
                                      <p:to>
                                        <p:strVal val="visible"/>
                                      </p:to>
                                    </p:set>
                                    <p:animEffect transition="in" filter="randombar(horizontal)">
                                      <p:cBhvr>
                                        <p:cTn id="24" dur="500"/>
                                        <p:tgtEl>
                                          <p:spTgt spid="502788"/>
                                        </p:tgtEl>
                                      </p:cBhvr>
                                    </p:animEffect>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502789"/>
                                        </p:tgtEl>
                                        <p:attrNameLst>
                                          <p:attrName>style.visibility</p:attrName>
                                        </p:attrNameLst>
                                      </p:cBhvr>
                                      <p:to>
                                        <p:strVal val="visible"/>
                                      </p:to>
                                    </p:set>
                                    <p:anim calcmode="lin" valueType="num">
                                      <p:cBhvr additive="base">
                                        <p:cTn id="28" dur="500" fill="hold"/>
                                        <p:tgtEl>
                                          <p:spTgt spid="502789"/>
                                        </p:tgtEl>
                                        <p:attrNameLst>
                                          <p:attrName>ppt_x</p:attrName>
                                        </p:attrNameLst>
                                      </p:cBhvr>
                                      <p:tavLst>
                                        <p:tav tm="0">
                                          <p:val>
                                            <p:strVal val="#ppt_x"/>
                                          </p:val>
                                        </p:tav>
                                        <p:tav tm="100000">
                                          <p:val>
                                            <p:strVal val="#ppt_x"/>
                                          </p:val>
                                        </p:tav>
                                      </p:tavLst>
                                    </p:anim>
                                    <p:anim calcmode="lin" valueType="num">
                                      <p:cBhvr additive="base">
                                        <p:cTn id="29" dur="500" fill="hold"/>
                                        <p:tgtEl>
                                          <p:spTgt spid="502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6" grpId="0"/>
      <p:bldP spid="50278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文本框 50178"/>
          <p:cNvSpPr txBox="1"/>
          <p:nvPr/>
        </p:nvSpPr>
        <p:spPr>
          <a:xfrm>
            <a:off x="533400" y="2171700"/>
            <a:ext cx="5975350" cy="457200"/>
          </a:xfrm>
          <a:prstGeom prst="rect">
            <a:avLst/>
          </a:prstGeom>
          <a:noFill/>
          <a:ln w="12700">
            <a:noFill/>
          </a:ln>
        </p:spPr>
        <p:txBody>
          <a:bodyPr wrap="none" anchor="ctr">
            <a:spAutoFit/>
          </a:bodyPr>
          <a:lstStyle/>
          <a:p>
            <a:pPr eaLnBrk="1" hangingPunct="1">
              <a:spcBef>
                <a:spcPct val="0"/>
              </a:spcBef>
            </a:pPr>
            <a:r>
              <a:rPr lang="zh-CN" altLang="en-US" b="1" dirty="0">
                <a:latin typeface="Times New Roman" panose="02020603050405020304" pitchFamily="18" charset="0"/>
              </a:rPr>
              <a:t>无源单口网络的端口电压、电流分别为：</a:t>
            </a:r>
          </a:p>
        </p:txBody>
      </p:sp>
      <p:graphicFrame>
        <p:nvGraphicFramePr>
          <p:cNvPr id="50195" name="对象 50194"/>
          <p:cNvGraphicFramePr/>
          <p:nvPr/>
        </p:nvGraphicFramePr>
        <p:xfrm>
          <a:off x="3822700" y="2832100"/>
          <a:ext cx="4084638" cy="1225550"/>
        </p:xfrm>
        <a:graphic>
          <a:graphicData uri="http://schemas.openxmlformats.org/presentationml/2006/ole">
            <mc:AlternateContent xmlns:mc="http://schemas.openxmlformats.org/markup-compatibility/2006">
              <mc:Choice xmlns:v="urn:schemas-microsoft-com:vml" Requires="v">
                <p:oleObj spid="_x0000_s65647" r:id="rId3" imgW="2411730" imgH="723900" progId="Equation.DSMT4">
                  <p:embed/>
                </p:oleObj>
              </mc:Choice>
              <mc:Fallback>
                <p:oleObj r:id="rId3" imgW="2411730" imgH="723900" progId="Equation.DSMT4">
                  <p:embed/>
                  <p:pic>
                    <p:nvPicPr>
                      <p:cNvPr id="0" name="图片 3604"/>
                      <p:cNvPicPr/>
                      <p:nvPr/>
                    </p:nvPicPr>
                    <p:blipFill>
                      <a:blip r:embed="rId4"/>
                      <a:stretch>
                        <a:fillRect/>
                      </a:stretch>
                    </p:blipFill>
                    <p:spPr>
                      <a:xfrm>
                        <a:off x="3822700" y="2832100"/>
                        <a:ext cx="4084638" cy="1225550"/>
                      </a:xfrm>
                      <a:prstGeom prst="rect">
                        <a:avLst/>
                      </a:prstGeom>
                      <a:noFill/>
                      <a:ln w="38100">
                        <a:noFill/>
                        <a:miter/>
                      </a:ln>
                    </p:spPr>
                  </p:pic>
                </p:oleObj>
              </mc:Fallback>
            </mc:AlternateContent>
          </a:graphicData>
        </a:graphic>
      </p:graphicFrame>
      <p:grpSp>
        <p:nvGrpSpPr>
          <p:cNvPr id="50205" name="组合 50204"/>
          <p:cNvGrpSpPr/>
          <p:nvPr/>
        </p:nvGrpSpPr>
        <p:grpSpPr>
          <a:xfrm>
            <a:off x="615950" y="3444875"/>
            <a:ext cx="2011363" cy="1447800"/>
            <a:chOff x="619" y="960"/>
            <a:chExt cx="1267" cy="912"/>
          </a:xfrm>
        </p:grpSpPr>
        <p:sp>
          <p:nvSpPr>
            <p:cNvPr id="50180" name="矩形 50179"/>
            <p:cNvSpPr/>
            <p:nvPr/>
          </p:nvSpPr>
          <p:spPr>
            <a:xfrm>
              <a:off x="1454" y="1152"/>
              <a:ext cx="432" cy="720"/>
            </a:xfrm>
            <a:prstGeom prst="rect">
              <a:avLst/>
            </a:prstGeom>
            <a:noFill/>
            <a:ln w="28575" cap="flat" cmpd="sng">
              <a:solidFill>
                <a:schemeClr val="tx1"/>
              </a:solidFill>
              <a:prstDash val="solid"/>
              <a:miter/>
              <a:headEnd type="none" w="med" len="med"/>
              <a:tailEnd type="none" w="med" len="med"/>
            </a:ln>
          </p:spPr>
          <p:txBody>
            <a:bodyPr wrap="none" anchor="ctr"/>
            <a:lstStyle/>
            <a:p>
              <a:pPr algn="ctr" eaLnBrk="1" hangingPunct="1">
                <a:spcBef>
                  <a:spcPct val="0"/>
                </a:spcBef>
              </a:pPr>
              <a:r>
                <a:rPr lang="zh-CN" altLang="en-US" b="1" dirty="0">
                  <a:latin typeface="Times New Roman" panose="02020603050405020304" pitchFamily="18" charset="0"/>
                </a:rPr>
                <a:t>无</a:t>
              </a:r>
            </a:p>
            <a:p>
              <a:pPr algn="ctr" eaLnBrk="1" hangingPunct="1">
                <a:spcBef>
                  <a:spcPct val="0"/>
                </a:spcBef>
              </a:pPr>
              <a:r>
                <a:rPr lang="zh-CN" altLang="en-US" b="1" dirty="0">
                  <a:latin typeface="Times New Roman" panose="02020603050405020304" pitchFamily="18" charset="0"/>
                </a:rPr>
                <a:t>源</a:t>
              </a:r>
            </a:p>
          </p:txBody>
        </p:sp>
        <p:sp>
          <p:nvSpPr>
            <p:cNvPr id="50182" name="任意多边形 50181"/>
            <p:cNvSpPr/>
            <p:nvPr/>
          </p:nvSpPr>
          <p:spPr>
            <a:xfrm>
              <a:off x="912" y="1752"/>
              <a:ext cx="540" cy="2"/>
            </a:xfrm>
            <a:custGeom>
              <a:avLst/>
              <a:gdLst/>
              <a:ahLst/>
              <a:cxnLst/>
              <a:rect l="0" t="0" r="0" b="0"/>
              <a:pathLst>
                <a:path w="540" h="2">
                  <a:moveTo>
                    <a:pt x="0" y="2"/>
                  </a:moveTo>
                  <a:lnTo>
                    <a:pt x="54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50183" name="直接连接符 50182"/>
            <p:cNvSpPr/>
            <p:nvPr/>
          </p:nvSpPr>
          <p:spPr>
            <a:xfrm>
              <a:off x="974" y="1200"/>
              <a:ext cx="288" cy="0"/>
            </a:xfrm>
            <a:prstGeom prst="line">
              <a:avLst/>
            </a:prstGeom>
            <a:ln w="12700" cap="flat" cmpd="sng">
              <a:solidFill>
                <a:srgbClr val="FF0000"/>
              </a:solidFill>
              <a:prstDash val="solid"/>
              <a:headEnd type="none" w="med" len="med"/>
              <a:tailEnd type="stealth" w="sm" len="med"/>
            </a:ln>
          </p:spPr>
        </p:sp>
        <p:sp>
          <p:nvSpPr>
            <p:cNvPr id="50186" name="文本框 50185"/>
            <p:cNvSpPr txBox="1"/>
            <p:nvPr/>
          </p:nvSpPr>
          <p:spPr>
            <a:xfrm>
              <a:off x="640" y="1104"/>
              <a:ext cx="224" cy="288"/>
            </a:xfrm>
            <a:prstGeom prst="rect">
              <a:avLst/>
            </a:prstGeom>
            <a:noFill/>
            <a:ln w="12700">
              <a:noFill/>
            </a:ln>
          </p:spPr>
          <p:txBody>
            <a:bodyPr anchor="ctr">
              <a:spAutoFit/>
            </a:bodyPr>
            <a:lstStyle/>
            <a:p>
              <a:pPr algn="ctr" eaLnBrk="1" hangingPunct="1">
                <a:spcBef>
                  <a:spcPct val="0"/>
                </a:spcBef>
              </a:pPr>
              <a:r>
                <a:rPr lang="en-US" altLang="zh-CN" b="1">
                  <a:latin typeface="Times New Roman" panose="02020603050405020304" pitchFamily="18" charset="0"/>
                </a:rPr>
                <a:t>+</a:t>
              </a:r>
            </a:p>
          </p:txBody>
        </p:sp>
        <p:sp>
          <p:nvSpPr>
            <p:cNvPr id="50191" name="文本框 50190"/>
            <p:cNvSpPr txBox="1"/>
            <p:nvPr/>
          </p:nvSpPr>
          <p:spPr>
            <a:xfrm>
              <a:off x="619" y="1354"/>
              <a:ext cx="223"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u</a:t>
              </a:r>
            </a:p>
          </p:txBody>
        </p:sp>
        <p:sp>
          <p:nvSpPr>
            <p:cNvPr id="50192" name="文本框 50191"/>
            <p:cNvSpPr txBox="1"/>
            <p:nvPr/>
          </p:nvSpPr>
          <p:spPr>
            <a:xfrm>
              <a:off x="1022" y="960"/>
              <a:ext cx="169"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i</a:t>
              </a:r>
            </a:p>
          </p:txBody>
        </p:sp>
        <p:sp>
          <p:nvSpPr>
            <p:cNvPr id="50194" name="文本框 50193"/>
            <p:cNvSpPr txBox="1"/>
            <p:nvPr/>
          </p:nvSpPr>
          <p:spPr>
            <a:xfrm>
              <a:off x="652" y="1536"/>
              <a:ext cx="212" cy="288"/>
            </a:xfrm>
            <a:prstGeom prst="rect">
              <a:avLst/>
            </a:prstGeom>
            <a:noFill/>
            <a:ln w="12700">
              <a:noFill/>
            </a:ln>
          </p:spPr>
          <p:txBody>
            <a:bodyPr anchor="ctr">
              <a:spAutoFit/>
            </a:bodyPr>
            <a:lstStyle/>
            <a:p>
              <a:pPr algn="ctr" eaLnBrk="1" hangingPunct="1">
                <a:spcBef>
                  <a:spcPct val="0"/>
                </a:spcBef>
              </a:pPr>
              <a:r>
                <a:rPr lang="en-US" altLang="zh-CN" b="1">
                  <a:latin typeface="Times New Roman" panose="02020603050405020304" pitchFamily="18" charset="0"/>
                </a:rPr>
                <a:t>_</a:t>
              </a:r>
            </a:p>
          </p:txBody>
        </p:sp>
        <p:sp>
          <p:nvSpPr>
            <p:cNvPr id="50202" name="椭圆 50201"/>
            <p:cNvSpPr/>
            <p:nvPr/>
          </p:nvSpPr>
          <p:spPr>
            <a:xfrm>
              <a:off x="864" y="1728"/>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50203" name="任意多边形 50202"/>
            <p:cNvSpPr/>
            <p:nvPr/>
          </p:nvSpPr>
          <p:spPr>
            <a:xfrm>
              <a:off x="912" y="1272"/>
              <a:ext cx="540" cy="2"/>
            </a:xfrm>
            <a:custGeom>
              <a:avLst/>
              <a:gdLst/>
              <a:ahLst/>
              <a:cxnLst/>
              <a:rect l="0" t="0" r="0" b="0"/>
              <a:pathLst>
                <a:path w="540" h="2">
                  <a:moveTo>
                    <a:pt x="0" y="2"/>
                  </a:moveTo>
                  <a:lnTo>
                    <a:pt x="54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50204" name="椭圆 50203"/>
            <p:cNvSpPr/>
            <p:nvPr/>
          </p:nvSpPr>
          <p:spPr>
            <a:xfrm>
              <a:off x="864" y="1248"/>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grpSp>
      <p:sp>
        <p:nvSpPr>
          <p:cNvPr id="50208" name="标题 50207"/>
          <p:cNvSpPr>
            <a:spLocks noGrp="1"/>
          </p:cNvSpPr>
          <p:nvPr>
            <p:ph type="title" idx="4294967295"/>
          </p:nvPr>
        </p:nvSpPr>
        <p:spPr>
          <a:xfrm>
            <a:off x="1890713" y="228600"/>
            <a:ext cx="5148262" cy="700088"/>
          </a:xfrm>
          <a:prstGeom prst="rect">
            <a:avLst/>
          </a:prstGeom>
          <a:solidFill>
            <a:srgbClr val="CC99FF">
              <a:alpha val="100000"/>
            </a:srgbClr>
          </a:solidFill>
          <a:ln w="9525">
            <a:noFill/>
          </a:ln>
        </p:spPr>
        <p:txBody>
          <a:bodyPr anchor="ctr"/>
          <a:lstStyle/>
          <a:p>
            <a:r>
              <a:rPr lang="en-US" altLang="zh-CN" sz="3600" b="1" dirty="0">
                <a:solidFill>
                  <a:schemeClr val="tx1"/>
                </a:solidFill>
              </a:rPr>
              <a:t>4.7  </a:t>
            </a:r>
            <a:r>
              <a:rPr lang="zh-CN" altLang="en-US" sz="3200" b="1" dirty="0">
                <a:solidFill>
                  <a:schemeClr val="tx1"/>
                </a:solidFill>
              </a:rPr>
              <a:t>正弦电路的</a:t>
            </a:r>
            <a:r>
              <a:rPr lang="zh-CN" altLang="en-US" sz="3600" b="1" dirty="0">
                <a:solidFill>
                  <a:schemeClr val="tx1"/>
                </a:solidFill>
              </a:rPr>
              <a:t>功率</a:t>
            </a:r>
            <a:endParaRPr lang="zh-CN" altLang="en-US" sz="3600" dirty="0"/>
          </a:p>
        </p:txBody>
      </p:sp>
      <p:grpSp>
        <p:nvGrpSpPr>
          <p:cNvPr id="50215" name="组合 50214"/>
          <p:cNvGrpSpPr/>
          <p:nvPr/>
        </p:nvGrpSpPr>
        <p:grpSpPr>
          <a:xfrm>
            <a:off x="3978275" y="4492625"/>
            <a:ext cx="3765550" cy="493713"/>
            <a:chOff x="2498" y="1682"/>
            <a:chExt cx="2372" cy="311"/>
          </a:xfrm>
        </p:grpSpPr>
        <p:sp>
          <p:nvSpPr>
            <p:cNvPr id="50212" name="矩形 50211"/>
            <p:cNvSpPr/>
            <p:nvPr/>
          </p:nvSpPr>
          <p:spPr>
            <a:xfrm>
              <a:off x="3794" y="1692"/>
              <a:ext cx="1076" cy="288"/>
            </a:xfrm>
            <a:prstGeom prst="rect">
              <a:avLst/>
            </a:prstGeom>
            <a:noFill/>
            <a:ln w="9525">
              <a:noFill/>
            </a:ln>
          </p:spPr>
          <p:txBody>
            <a:bodyPr wrap="none" anchor="t">
              <a:spAutoFit/>
            </a:bodyPr>
            <a:lstStyle/>
            <a:p>
              <a:r>
                <a:rPr lang="zh-CN" altLang="en-US" b="1" dirty="0">
                  <a:latin typeface="Times New Roman" panose="02020603050405020304" pitchFamily="18" charset="0"/>
                </a:rPr>
                <a:t>为</a:t>
              </a:r>
              <a:r>
                <a:rPr lang="zh-CN" altLang="en-US" b="1" dirty="0">
                  <a:solidFill>
                    <a:srgbClr val="2520F2"/>
                  </a:solidFill>
                  <a:latin typeface="Times New Roman" panose="02020603050405020304" pitchFamily="18" charset="0"/>
                </a:rPr>
                <a:t>相位差</a:t>
              </a:r>
              <a:r>
                <a:rPr lang="zh-CN" altLang="en-US" b="1" dirty="0">
                  <a:latin typeface="Times New Roman" panose="02020603050405020304" pitchFamily="18" charset="0"/>
                </a:rPr>
                <a:t>。</a:t>
              </a:r>
            </a:p>
          </p:txBody>
        </p:sp>
        <p:graphicFrame>
          <p:nvGraphicFramePr>
            <p:cNvPr id="50211" name="对象 50210"/>
            <p:cNvGraphicFramePr/>
            <p:nvPr/>
          </p:nvGraphicFramePr>
          <p:xfrm>
            <a:off x="2498" y="1682"/>
            <a:ext cx="1300" cy="311"/>
          </p:xfrm>
          <a:graphic>
            <a:graphicData uri="http://schemas.openxmlformats.org/presentationml/2006/ole">
              <mc:AlternateContent xmlns:mc="http://schemas.openxmlformats.org/markup-compatibility/2006">
                <mc:Choice xmlns:v="urn:schemas-microsoft-com:vml" Requires="v">
                  <p:oleObj spid="_x0000_s65648" r:id="rId5" imgW="1218565" imgH="292100" progId="Equation.DSMT4">
                    <p:embed/>
                  </p:oleObj>
                </mc:Choice>
                <mc:Fallback>
                  <p:oleObj r:id="rId5" imgW="1218565" imgH="292100" progId="Equation.DSMT4">
                    <p:embed/>
                    <p:pic>
                      <p:nvPicPr>
                        <p:cNvPr id="0" name="图片 3609"/>
                        <p:cNvPicPr/>
                        <p:nvPr/>
                      </p:nvPicPr>
                      <p:blipFill>
                        <a:blip r:embed="rId6"/>
                        <a:stretch>
                          <a:fillRect/>
                        </a:stretch>
                      </p:blipFill>
                      <p:spPr>
                        <a:xfrm>
                          <a:off x="2498" y="1682"/>
                          <a:ext cx="1300" cy="311"/>
                        </a:xfrm>
                        <a:prstGeom prst="rect">
                          <a:avLst/>
                        </a:prstGeom>
                        <a:noFill/>
                        <a:ln w="38100">
                          <a:noFill/>
                          <a:miter/>
                        </a:ln>
                      </p:spPr>
                    </p:pic>
                  </p:oleObj>
                </mc:Fallback>
              </mc:AlternateContent>
            </a:graphicData>
          </a:graphic>
        </p:graphicFrame>
      </p:grpSp>
      <p:sp>
        <p:nvSpPr>
          <p:cNvPr id="50216" name="矩形 50215"/>
          <p:cNvSpPr/>
          <p:nvPr/>
        </p:nvSpPr>
        <p:spPr>
          <a:xfrm>
            <a:off x="615950" y="1407647"/>
            <a:ext cx="4507965" cy="523220"/>
          </a:xfrm>
          <a:prstGeom prst="rect">
            <a:avLst/>
          </a:prstGeom>
          <a:solidFill>
            <a:srgbClr val="FF66FF"/>
          </a:solidFill>
          <a:ln w="19050">
            <a:noFill/>
          </a:ln>
        </p:spPr>
        <p:txBody>
          <a:bodyPr wrap="none" anchor="ctr">
            <a:spAutoFit/>
          </a:bodyPr>
          <a:lstStyle/>
          <a:p>
            <a:pPr>
              <a:spcBef>
                <a:spcPct val="0"/>
              </a:spcBef>
            </a:pPr>
            <a:r>
              <a:rPr lang="en-US" altLang="zh-CN" sz="2800" b="1" dirty="0">
                <a:latin typeface="Times New Roman" panose="02020603050405020304" pitchFamily="18" charset="0"/>
              </a:rPr>
              <a:t>4. 7. 1 </a:t>
            </a:r>
            <a:r>
              <a:rPr lang="zh-CN" altLang="en-US" sz="2800" b="1" dirty="0">
                <a:latin typeface="Times New Roman" panose="02020603050405020304" pitchFamily="18" charset="0"/>
              </a:rPr>
              <a:t>有功功率和无功功率 </a:t>
            </a:r>
          </a:p>
        </p:txBody>
      </p:sp>
      <p:sp>
        <p:nvSpPr>
          <p:cNvPr id="50217" name="文本框 50216"/>
          <p:cNvSpPr txBox="1"/>
          <p:nvPr/>
        </p:nvSpPr>
        <p:spPr>
          <a:xfrm>
            <a:off x="2624138" y="5473700"/>
            <a:ext cx="4235450" cy="457200"/>
          </a:xfrm>
          <a:prstGeom prst="rect">
            <a:avLst/>
          </a:prstGeom>
          <a:noFill/>
          <a:ln w="12700">
            <a:noFill/>
          </a:ln>
        </p:spPr>
        <p:txBody>
          <a:bodyPr anchor="ctr">
            <a:spAutoFit/>
          </a:bodyPr>
          <a:lstStyle/>
          <a:p>
            <a:pPr eaLnBrk="1" hangingPunct="1">
              <a:spcBef>
                <a:spcPct val="0"/>
              </a:spcBef>
            </a:pPr>
            <a:r>
              <a:rPr lang="zh-CN" altLang="en-US" b="1" dirty="0">
                <a:latin typeface="Times New Roman" panose="02020603050405020304" pitchFamily="18" charset="0"/>
              </a:rPr>
              <a:t>电压、电流为</a:t>
            </a:r>
            <a:r>
              <a:rPr lang="zh-CN" altLang="en-US" b="1" dirty="0">
                <a:solidFill>
                  <a:srgbClr val="2520F2"/>
                </a:solidFill>
                <a:latin typeface="Times New Roman" panose="02020603050405020304" pitchFamily="18" charset="0"/>
              </a:rPr>
              <a:t>关联参考方向</a:t>
            </a:r>
            <a:endParaRPr lang="zh-CN" altLang="en-US" b="1">
              <a:solidFill>
                <a:srgbClr val="2520F2"/>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5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50205"/>
                                        </p:tgtEl>
                                        <p:attrNameLst>
                                          <p:attrName>style.visibility</p:attrName>
                                        </p:attrNameLst>
                                      </p:cBhvr>
                                      <p:to>
                                        <p:strVal val="visible"/>
                                      </p:to>
                                    </p:set>
                                    <p:animEffect transition="in" filter="box(out)">
                                      <p:cBhvr>
                                        <p:cTn id="16" dur="500"/>
                                        <p:tgtEl>
                                          <p:spTgt spid="5020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50195"/>
                                        </p:tgtEl>
                                        <p:attrNameLst>
                                          <p:attrName>style.visibility</p:attrName>
                                        </p:attrNameLst>
                                      </p:cBhvr>
                                      <p:to>
                                        <p:strVal val="visible"/>
                                      </p:to>
                                    </p:set>
                                    <p:animEffect transition="in" filter="box(out)">
                                      <p:cBhvr>
                                        <p:cTn id="21" dur="500"/>
                                        <p:tgtEl>
                                          <p:spTgt spid="5019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50215"/>
                                        </p:tgtEl>
                                        <p:attrNameLst>
                                          <p:attrName>style.visibility</p:attrName>
                                        </p:attrNameLst>
                                      </p:cBhvr>
                                      <p:to>
                                        <p:strVal val="visible"/>
                                      </p:to>
                                    </p:set>
                                    <p:anim calcmode="lin" valueType="num">
                                      <p:cBhvr additive="base">
                                        <p:cTn id="26" dur="500" fill="hold"/>
                                        <p:tgtEl>
                                          <p:spTgt spid="50215"/>
                                        </p:tgtEl>
                                        <p:attrNameLst>
                                          <p:attrName>ppt_x</p:attrName>
                                        </p:attrNameLst>
                                      </p:cBhvr>
                                      <p:tavLst>
                                        <p:tav tm="0">
                                          <p:val>
                                            <p:strVal val="0-#ppt_w/2"/>
                                          </p:val>
                                        </p:tav>
                                        <p:tav tm="100000">
                                          <p:val>
                                            <p:strVal val="#ppt_x"/>
                                          </p:val>
                                        </p:tav>
                                      </p:tavLst>
                                    </p:anim>
                                    <p:anim calcmode="lin" valueType="num">
                                      <p:cBhvr additive="base">
                                        <p:cTn id="27" dur="500" fill="hold"/>
                                        <p:tgtEl>
                                          <p:spTgt spid="5021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7"/>
                                        </p:tgtEl>
                                        <p:attrNameLst>
                                          <p:attrName>style.visibility</p:attrName>
                                        </p:attrNameLst>
                                      </p:cBhvr>
                                      <p:to>
                                        <p:strVal val="visible"/>
                                      </p:to>
                                    </p:set>
                                    <p:animEffect transition="in" filter="wipe(left)">
                                      <p:cBhvr>
                                        <p:cTn id="32" dur="500"/>
                                        <p:tgtEl>
                                          <p:spTgt spid="50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216" grpId="0" animBg="1"/>
      <p:bldP spid="5021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文本框 365571"/>
          <p:cNvSpPr txBox="1"/>
          <p:nvPr/>
        </p:nvSpPr>
        <p:spPr>
          <a:xfrm>
            <a:off x="504825" y="933450"/>
            <a:ext cx="1936750" cy="457200"/>
          </a:xfrm>
          <a:prstGeom prst="rect">
            <a:avLst/>
          </a:prstGeom>
          <a:noFill/>
          <a:ln w="12700">
            <a:noFill/>
          </a:ln>
        </p:spPr>
        <p:txBody>
          <a:bodyPr wrap="none" anchor="ctr">
            <a:spAutoFit/>
          </a:bodyPr>
          <a:lstStyle/>
          <a:p>
            <a:pPr algn="ctr" eaLnBrk="1" hangingPunct="1">
              <a:spcBef>
                <a:spcPct val="0"/>
              </a:spcBef>
            </a:pPr>
            <a:r>
              <a:rPr lang="en-US" altLang="zh-CN" b="1" dirty="0">
                <a:solidFill>
                  <a:srgbClr val="2520F2"/>
                </a:solidFill>
                <a:latin typeface="Times New Roman" panose="02020603050405020304" pitchFamily="18" charset="0"/>
              </a:rPr>
              <a:t>1.  </a:t>
            </a:r>
            <a:r>
              <a:rPr lang="zh-CN" altLang="en-US" b="1" dirty="0">
                <a:solidFill>
                  <a:srgbClr val="2520F2"/>
                </a:solidFill>
                <a:latin typeface="Times New Roman" panose="02020603050405020304" pitchFamily="18" charset="0"/>
              </a:rPr>
              <a:t>瞬时功率 </a:t>
            </a:r>
            <a:r>
              <a:rPr lang="zh-CN" altLang="en-US" b="1">
                <a:solidFill>
                  <a:srgbClr val="2520F2"/>
                </a:solidFill>
                <a:latin typeface="Times New Roman" panose="02020603050405020304" pitchFamily="18" charset="0"/>
              </a:rPr>
              <a:t> </a:t>
            </a:r>
          </a:p>
        </p:txBody>
      </p:sp>
      <p:graphicFrame>
        <p:nvGraphicFramePr>
          <p:cNvPr id="365573" name="对象 365572"/>
          <p:cNvGraphicFramePr/>
          <p:nvPr>
            <p:extLst>
              <p:ext uri="{D42A27DB-BD31-4B8C-83A1-F6EECF244321}">
                <p14:modId xmlns:p14="http://schemas.microsoft.com/office/powerpoint/2010/main" val="3957920887"/>
              </p:ext>
            </p:extLst>
          </p:nvPr>
        </p:nvGraphicFramePr>
        <p:xfrm>
          <a:off x="717550" y="1578036"/>
          <a:ext cx="5584825" cy="1389062"/>
        </p:xfrm>
        <a:graphic>
          <a:graphicData uri="http://schemas.openxmlformats.org/presentationml/2006/ole">
            <mc:AlternateContent xmlns:mc="http://schemas.openxmlformats.org/markup-compatibility/2006">
              <mc:Choice xmlns:v="urn:schemas-microsoft-com:vml" Requires="v">
                <p:oleObj spid="_x0000_s66647" r:id="rId3" imgW="3873500" imgH="965200" progId="Equation.DSMT4">
                  <p:embed/>
                </p:oleObj>
              </mc:Choice>
              <mc:Fallback>
                <p:oleObj r:id="rId3" imgW="3873500" imgH="965200" progId="Equation.DSMT4">
                  <p:embed/>
                  <p:pic>
                    <p:nvPicPr>
                      <p:cNvPr id="0" name="图片 3610"/>
                      <p:cNvPicPr/>
                      <p:nvPr/>
                    </p:nvPicPr>
                    <p:blipFill>
                      <a:blip r:embed="rId4"/>
                      <a:stretch>
                        <a:fillRect/>
                      </a:stretch>
                    </p:blipFill>
                    <p:spPr>
                      <a:xfrm>
                        <a:off x="717550" y="1578036"/>
                        <a:ext cx="5584825" cy="1389062"/>
                      </a:xfrm>
                      <a:prstGeom prst="rect">
                        <a:avLst/>
                      </a:prstGeom>
                      <a:noFill/>
                      <a:ln w="38100">
                        <a:noFill/>
                        <a:miter/>
                      </a:ln>
                    </p:spPr>
                  </p:pic>
                </p:oleObj>
              </mc:Fallback>
            </mc:AlternateContent>
          </a:graphicData>
        </a:graphic>
      </p:graphicFrame>
      <p:sp>
        <p:nvSpPr>
          <p:cNvPr id="8" name="文本框 7">
            <a:extLst>
              <a:ext uri="{FF2B5EF4-FFF2-40B4-BE49-F238E27FC236}">
                <a16:creationId xmlns:a16="http://schemas.microsoft.com/office/drawing/2014/main" id="{F8274893-2227-45A7-A136-81ED5A0DFE3E}"/>
              </a:ext>
            </a:extLst>
          </p:cNvPr>
          <p:cNvSpPr txBox="1"/>
          <p:nvPr/>
        </p:nvSpPr>
        <p:spPr>
          <a:xfrm>
            <a:off x="5300663" y="3348037"/>
            <a:ext cx="3660775" cy="2677656"/>
          </a:xfrm>
          <a:prstGeom prst="rect">
            <a:avLst/>
          </a:prstGeom>
          <a:noFill/>
          <a:ln w="9525">
            <a:noFill/>
          </a:ln>
        </p:spPr>
        <p:txBody>
          <a:bodyPr>
            <a:spAutoFit/>
          </a:bodyPr>
          <a:lstStyle/>
          <a:p>
            <a:pPr marL="381000" indent="-381000" algn="just" eaLnBrk="1" hangingPunct="1">
              <a:buFont typeface="Symbol" panose="05050102010706020507" pitchFamily="18" charset="2"/>
              <a:buChar char="·"/>
            </a:pPr>
            <a:r>
              <a:rPr lang="en-US" altLang="zh-CN" b="1" i="1" dirty="0">
                <a:latin typeface="Times New Roman" panose="02020603050405020304" pitchFamily="18" charset="0"/>
              </a:rPr>
              <a:t>p</a:t>
            </a:r>
            <a:r>
              <a:rPr lang="zh-CN" altLang="en-US" b="1" dirty="0">
                <a:latin typeface="Times New Roman" panose="02020603050405020304" pitchFamily="18" charset="0"/>
              </a:rPr>
              <a:t>有两个分量：</a:t>
            </a:r>
            <a:r>
              <a:rPr lang="zh-CN" altLang="en-US" b="1" dirty="0">
                <a:solidFill>
                  <a:srgbClr val="660033"/>
                </a:solidFill>
                <a:latin typeface="Times New Roman" panose="02020603050405020304" pitchFamily="18" charset="0"/>
              </a:rPr>
              <a:t>恒定量</a:t>
            </a:r>
            <a:r>
              <a:rPr lang="zh-CN" altLang="en-US" b="1" dirty="0">
                <a:latin typeface="Times New Roman" panose="02020603050405020304" pitchFamily="18" charset="0"/>
              </a:rPr>
              <a:t>和</a:t>
            </a:r>
            <a:r>
              <a:rPr lang="zh-CN" altLang="en-US" b="1" dirty="0">
                <a:solidFill>
                  <a:srgbClr val="660033"/>
                </a:solidFill>
                <a:latin typeface="Times New Roman" panose="02020603050405020304" pitchFamily="18" charset="0"/>
              </a:rPr>
              <a:t>双倍频率的正弦量</a:t>
            </a:r>
            <a:r>
              <a:rPr lang="zh-CN" altLang="en-US" b="1" dirty="0">
                <a:latin typeface="Times New Roman" panose="02020603050405020304" pitchFamily="18" charset="0"/>
              </a:rPr>
              <a:t>。</a:t>
            </a:r>
          </a:p>
          <a:p>
            <a:pPr marL="381000" indent="-381000" algn="just" eaLnBrk="1" hangingPunct="1">
              <a:buFont typeface="Symbol" panose="05050102010706020507" pitchFamily="18" charset="2"/>
              <a:buChar char="·"/>
            </a:pPr>
            <a:endParaRPr lang="en-US" altLang="zh-CN" b="1" i="1" dirty="0">
              <a:latin typeface="Times New Roman" panose="02020603050405020304" pitchFamily="18" charset="0"/>
            </a:endParaRPr>
          </a:p>
          <a:p>
            <a:pPr marL="381000" indent="-381000" algn="just" eaLnBrk="1" hangingPunct="1">
              <a:buFont typeface="Symbol" panose="05050102010706020507" pitchFamily="18" charset="2"/>
              <a:buChar char="·"/>
            </a:pPr>
            <a:r>
              <a:rPr lang="en-US" altLang="zh-CN" b="1" i="1" dirty="0">
                <a:latin typeface="Times New Roman" panose="02020603050405020304" pitchFamily="18" charset="0"/>
              </a:rPr>
              <a:t>p</a:t>
            </a:r>
            <a:r>
              <a:rPr lang="zh-CN" altLang="en-US" b="1" dirty="0">
                <a:latin typeface="Times New Roman" panose="02020603050405020304" pitchFamily="18" charset="0"/>
              </a:rPr>
              <a:t>有时为正</a:t>
            </a:r>
            <a:r>
              <a:rPr lang="en-US" altLang="zh-CN" b="1" dirty="0">
                <a:latin typeface="Times New Roman" panose="02020603050405020304" pitchFamily="18" charset="0"/>
              </a:rPr>
              <a:t>, </a:t>
            </a:r>
            <a:r>
              <a:rPr lang="zh-CN" altLang="en-US" b="1" dirty="0">
                <a:latin typeface="Times New Roman" panose="02020603050405020304" pitchFamily="18" charset="0"/>
              </a:rPr>
              <a:t>有时为负。</a:t>
            </a:r>
            <a:r>
              <a:rPr lang="en-US" altLang="zh-CN" b="1" i="1" dirty="0">
                <a:latin typeface="Times New Roman" panose="02020603050405020304" pitchFamily="18" charset="0"/>
              </a:rPr>
              <a:t>p</a:t>
            </a:r>
            <a:r>
              <a:rPr lang="en-US" altLang="zh-CN" b="1" dirty="0">
                <a:latin typeface="Times New Roman" panose="02020603050405020304" pitchFamily="18" charset="0"/>
              </a:rPr>
              <a:t>&gt;0, </a:t>
            </a:r>
            <a:r>
              <a:rPr lang="zh-CN" altLang="en-US" b="1" dirty="0">
                <a:latin typeface="Times New Roman" panose="02020603050405020304" pitchFamily="18" charset="0"/>
              </a:rPr>
              <a:t>电路吸收功率；</a:t>
            </a:r>
            <a:r>
              <a:rPr lang="en-US" altLang="zh-CN" b="1" i="1" dirty="0">
                <a:latin typeface="Times New Roman" panose="02020603050405020304" pitchFamily="18" charset="0"/>
              </a:rPr>
              <a:t>p</a:t>
            </a:r>
            <a:r>
              <a:rPr lang="en-US" altLang="zh-CN" b="1" dirty="0">
                <a:latin typeface="Times New Roman" panose="02020603050405020304" pitchFamily="18" charset="0"/>
              </a:rPr>
              <a:t>&lt;0</a:t>
            </a:r>
            <a:r>
              <a:rPr lang="zh-CN" altLang="en-US" b="1" dirty="0">
                <a:latin typeface="Times New Roman" panose="02020603050405020304" pitchFamily="18" charset="0"/>
              </a:rPr>
              <a:t>，电路发出功率。</a:t>
            </a:r>
            <a:endParaRPr lang="zh-CN" altLang="en-US" b="1" i="1" dirty="0">
              <a:latin typeface="Times New Roman" panose="02020603050405020304" pitchFamily="18" charset="0"/>
            </a:endParaRPr>
          </a:p>
        </p:txBody>
      </p:sp>
      <p:grpSp>
        <p:nvGrpSpPr>
          <p:cNvPr id="9" name="组合 8">
            <a:extLst>
              <a:ext uri="{FF2B5EF4-FFF2-40B4-BE49-F238E27FC236}">
                <a16:creationId xmlns:a16="http://schemas.microsoft.com/office/drawing/2014/main" id="{F99DE17A-C6BC-4DE6-9EDA-65192BED09B0}"/>
              </a:ext>
            </a:extLst>
          </p:cNvPr>
          <p:cNvGrpSpPr/>
          <p:nvPr/>
        </p:nvGrpSpPr>
        <p:grpSpPr>
          <a:xfrm>
            <a:off x="347663" y="2933700"/>
            <a:ext cx="5334000" cy="2871788"/>
            <a:chOff x="192" y="288"/>
            <a:chExt cx="3360" cy="1809"/>
          </a:xfrm>
        </p:grpSpPr>
        <p:sp>
          <p:nvSpPr>
            <p:cNvPr id="10" name="任意多边形 100355">
              <a:extLst>
                <a:ext uri="{FF2B5EF4-FFF2-40B4-BE49-F238E27FC236}">
                  <a16:creationId xmlns:a16="http://schemas.microsoft.com/office/drawing/2014/main" id="{B12AA694-B288-48CF-8F67-C93FAC9DA649}"/>
                </a:ext>
              </a:extLst>
            </p:cNvPr>
            <p:cNvSpPr/>
            <p:nvPr/>
          </p:nvSpPr>
          <p:spPr>
            <a:xfrm>
              <a:off x="456" y="522"/>
              <a:ext cx="1" cy="1446"/>
            </a:xfrm>
            <a:custGeom>
              <a:avLst/>
              <a:gdLst/>
              <a:ahLst/>
              <a:cxnLst/>
              <a:rect l="0" t="0" r="0" b="0"/>
              <a:pathLst>
                <a:path w="1" h="1446">
                  <a:moveTo>
                    <a:pt x="0" y="1446"/>
                  </a:moveTo>
                  <a:lnTo>
                    <a:pt x="0" y="0"/>
                  </a:lnTo>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1" name="直接连接符 10">
              <a:extLst>
                <a:ext uri="{FF2B5EF4-FFF2-40B4-BE49-F238E27FC236}">
                  <a16:creationId xmlns:a16="http://schemas.microsoft.com/office/drawing/2014/main" id="{563BE087-5C1A-4901-8F2B-BBB353A66E27}"/>
                </a:ext>
              </a:extLst>
            </p:cNvPr>
            <p:cNvSpPr/>
            <p:nvPr/>
          </p:nvSpPr>
          <p:spPr>
            <a:xfrm flipV="1">
              <a:off x="264" y="1406"/>
              <a:ext cx="2429" cy="7"/>
            </a:xfrm>
            <a:prstGeom prst="line">
              <a:avLst/>
            </a:prstGeom>
            <a:ln w="19050" cap="flat" cmpd="sng">
              <a:solidFill>
                <a:schemeClr val="tx1"/>
              </a:solidFill>
              <a:prstDash val="solid"/>
              <a:headEnd type="none" w="med" len="med"/>
              <a:tailEnd type="stealth" w="sm" len="med"/>
            </a:ln>
          </p:spPr>
        </p:sp>
        <p:sp>
          <p:nvSpPr>
            <p:cNvPr id="12" name="文本框 11">
              <a:extLst>
                <a:ext uri="{FF2B5EF4-FFF2-40B4-BE49-F238E27FC236}">
                  <a16:creationId xmlns:a16="http://schemas.microsoft.com/office/drawing/2014/main" id="{1C0CD563-98EE-4CB5-BA8F-C587D7031FC3}"/>
                </a:ext>
              </a:extLst>
            </p:cNvPr>
            <p:cNvSpPr txBox="1"/>
            <p:nvPr/>
          </p:nvSpPr>
          <p:spPr>
            <a:xfrm>
              <a:off x="2435" y="1403"/>
              <a:ext cx="349" cy="288"/>
            </a:xfrm>
            <a:prstGeom prst="rect">
              <a:avLst/>
            </a:prstGeom>
            <a:noFill/>
            <a:ln w="19050">
              <a:noFill/>
            </a:ln>
          </p:spPr>
          <p:txBody>
            <a:bodyPr wrap="none" anchor="t">
              <a:spAutoFit/>
            </a:bodyPr>
            <a:lstStyle/>
            <a:p>
              <a:pPr>
                <a:spcBef>
                  <a:spcPct val="0"/>
                </a:spcBef>
              </a:pPr>
              <a:r>
                <a:rPr lang="en-US" altLang="zh-CN" b="1" i="1">
                  <a:latin typeface="Times New Roman" panose="02020603050405020304" pitchFamily="18" charset="0"/>
                  <a:sym typeface="Symbol" panose="05050102010706020507" pitchFamily="18" charset="2"/>
                </a:rPr>
                <a:t> </a:t>
              </a:r>
              <a:r>
                <a:rPr lang="en-US" altLang="zh-CN" b="1" i="1">
                  <a:latin typeface="Times New Roman" panose="02020603050405020304" pitchFamily="18" charset="0"/>
                </a:rPr>
                <a:t>t</a:t>
              </a:r>
            </a:p>
          </p:txBody>
        </p:sp>
        <p:sp>
          <p:nvSpPr>
            <p:cNvPr id="13" name="任意多边形 100358">
              <a:extLst>
                <a:ext uri="{FF2B5EF4-FFF2-40B4-BE49-F238E27FC236}">
                  <a16:creationId xmlns:a16="http://schemas.microsoft.com/office/drawing/2014/main" id="{C06F05B5-342C-4511-8291-56293903C335}"/>
                </a:ext>
              </a:extLst>
            </p:cNvPr>
            <p:cNvSpPr/>
            <p:nvPr/>
          </p:nvSpPr>
          <p:spPr>
            <a:xfrm>
              <a:off x="426" y="1180"/>
              <a:ext cx="2022" cy="452"/>
            </a:xfrm>
            <a:custGeom>
              <a:avLst/>
              <a:gdLst/>
              <a:ahLst/>
              <a:cxnLst/>
              <a:rect l="0" t="0" r="0" b="0"/>
              <a:pathLst>
                <a:path w="2022" h="452">
                  <a:moveTo>
                    <a:pt x="0" y="368"/>
                  </a:moveTo>
                  <a:cubicBezTo>
                    <a:pt x="43" y="333"/>
                    <a:pt x="202" y="198"/>
                    <a:pt x="258" y="151"/>
                  </a:cubicBezTo>
                  <a:cubicBezTo>
                    <a:pt x="314" y="104"/>
                    <a:pt x="305" y="107"/>
                    <a:pt x="333" y="86"/>
                  </a:cubicBezTo>
                  <a:cubicBezTo>
                    <a:pt x="361" y="66"/>
                    <a:pt x="395" y="43"/>
                    <a:pt x="428" y="30"/>
                  </a:cubicBezTo>
                  <a:cubicBezTo>
                    <a:pt x="462" y="16"/>
                    <a:pt x="496" y="3"/>
                    <a:pt x="536" y="4"/>
                  </a:cubicBezTo>
                  <a:cubicBezTo>
                    <a:pt x="577" y="5"/>
                    <a:pt x="625" y="15"/>
                    <a:pt x="670" y="36"/>
                  </a:cubicBezTo>
                  <a:cubicBezTo>
                    <a:pt x="715" y="57"/>
                    <a:pt x="765" y="98"/>
                    <a:pt x="804" y="130"/>
                  </a:cubicBezTo>
                  <a:cubicBezTo>
                    <a:pt x="842" y="161"/>
                    <a:pt x="868" y="192"/>
                    <a:pt x="904" y="225"/>
                  </a:cubicBezTo>
                  <a:cubicBezTo>
                    <a:pt x="940" y="258"/>
                    <a:pt x="980" y="297"/>
                    <a:pt x="1017" y="328"/>
                  </a:cubicBezTo>
                  <a:cubicBezTo>
                    <a:pt x="1055" y="358"/>
                    <a:pt x="1084" y="390"/>
                    <a:pt x="1128" y="411"/>
                  </a:cubicBezTo>
                  <a:cubicBezTo>
                    <a:pt x="1172" y="431"/>
                    <a:pt x="1229" y="452"/>
                    <a:pt x="1282" y="449"/>
                  </a:cubicBezTo>
                  <a:cubicBezTo>
                    <a:pt x="1336" y="445"/>
                    <a:pt x="1388" y="426"/>
                    <a:pt x="1447" y="389"/>
                  </a:cubicBezTo>
                  <a:cubicBezTo>
                    <a:pt x="1506" y="353"/>
                    <a:pt x="1589" y="272"/>
                    <a:pt x="1635" y="231"/>
                  </a:cubicBezTo>
                  <a:cubicBezTo>
                    <a:pt x="1680" y="191"/>
                    <a:pt x="1683" y="178"/>
                    <a:pt x="1722" y="146"/>
                  </a:cubicBezTo>
                  <a:cubicBezTo>
                    <a:pt x="1762" y="114"/>
                    <a:pt x="1828" y="61"/>
                    <a:pt x="1874" y="37"/>
                  </a:cubicBezTo>
                  <a:cubicBezTo>
                    <a:pt x="1920" y="13"/>
                    <a:pt x="1978" y="10"/>
                    <a:pt x="2000" y="5"/>
                  </a:cubicBezTo>
                  <a:cubicBezTo>
                    <a:pt x="2022" y="0"/>
                    <a:pt x="2006" y="7"/>
                    <a:pt x="2007" y="7"/>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14" name="任意多边形 100359">
              <a:extLst>
                <a:ext uri="{FF2B5EF4-FFF2-40B4-BE49-F238E27FC236}">
                  <a16:creationId xmlns:a16="http://schemas.microsoft.com/office/drawing/2014/main" id="{234664EA-1518-446D-9167-D357EE3BF5B8}"/>
                </a:ext>
              </a:extLst>
            </p:cNvPr>
            <p:cNvSpPr/>
            <p:nvPr/>
          </p:nvSpPr>
          <p:spPr>
            <a:xfrm>
              <a:off x="432" y="1056"/>
              <a:ext cx="2016" cy="672"/>
            </a:xfrm>
            <a:custGeom>
              <a:avLst/>
              <a:gdLst/>
              <a:ahLst/>
              <a:cxnLst/>
              <a:rect l="0" t="0" r="0" b="0"/>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a:p>
          </p:txBody>
        </p:sp>
        <p:sp>
          <p:nvSpPr>
            <p:cNvPr id="15" name="文本框 14">
              <a:extLst>
                <a:ext uri="{FF2B5EF4-FFF2-40B4-BE49-F238E27FC236}">
                  <a16:creationId xmlns:a16="http://schemas.microsoft.com/office/drawing/2014/main" id="{2F541DCA-FFFE-4936-9C0F-AF0DE50E8229}"/>
                </a:ext>
              </a:extLst>
            </p:cNvPr>
            <p:cNvSpPr txBox="1"/>
            <p:nvPr/>
          </p:nvSpPr>
          <p:spPr>
            <a:xfrm>
              <a:off x="2256" y="1152"/>
              <a:ext cx="302" cy="288"/>
            </a:xfrm>
            <a:prstGeom prst="rect">
              <a:avLst/>
            </a:prstGeom>
            <a:noFill/>
            <a:ln w="9525">
              <a:noFill/>
            </a:ln>
          </p:spPr>
          <p:txBody>
            <a:bodyPr>
              <a:spAutoFit/>
            </a:bodyPr>
            <a:lstStyle/>
            <a:p>
              <a:pPr eaLnBrk="1" hangingPunct="1"/>
              <a:r>
                <a:rPr lang="en-US" altLang="zh-CN" b="1">
                  <a:latin typeface="Times New Roman" panose="02020603050405020304" pitchFamily="18" charset="0"/>
                </a:rPr>
                <a:t> </a:t>
              </a:r>
              <a:r>
                <a:rPr lang="en-US" altLang="zh-CN" b="1" i="1">
                  <a:latin typeface="Times New Roman" panose="02020603050405020304" pitchFamily="18" charset="0"/>
                </a:rPr>
                <a:t>i</a:t>
              </a:r>
              <a:endParaRPr lang="en-US" altLang="zh-CN" b="1">
                <a:latin typeface="Times New Roman" panose="02020603050405020304" pitchFamily="18" charset="0"/>
              </a:endParaRPr>
            </a:p>
          </p:txBody>
        </p:sp>
        <p:sp>
          <p:nvSpPr>
            <p:cNvPr id="16" name="文本框 15">
              <a:extLst>
                <a:ext uri="{FF2B5EF4-FFF2-40B4-BE49-F238E27FC236}">
                  <a16:creationId xmlns:a16="http://schemas.microsoft.com/office/drawing/2014/main" id="{CC1DB7AC-5F44-49DF-901B-EA9D9B24CEB2}"/>
                </a:ext>
              </a:extLst>
            </p:cNvPr>
            <p:cNvSpPr txBox="1"/>
            <p:nvPr/>
          </p:nvSpPr>
          <p:spPr>
            <a:xfrm>
              <a:off x="192" y="1440"/>
              <a:ext cx="255"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O</a:t>
              </a:r>
              <a:endParaRPr lang="en-US" altLang="zh-CN" b="1">
                <a:latin typeface="Times New Roman" panose="02020603050405020304" pitchFamily="18" charset="0"/>
              </a:endParaRPr>
            </a:p>
          </p:txBody>
        </p:sp>
        <p:sp>
          <p:nvSpPr>
            <p:cNvPr id="17" name="文本框 16">
              <a:extLst>
                <a:ext uri="{FF2B5EF4-FFF2-40B4-BE49-F238E27FC236}">
                  <a16:creationId xmlns:a16="http://schemas.microsoft.com/office/drawing/2014/main" id="{1BAE7ED8-1AED-492F-8FC5-04DCB36DB4A7}"/>
                </a:ext>
              </a:extLst>
            </p:cNvPr>
            <p:cNvSpPr txBox="1"/>
            <p:nvPr/>
          </p:nvSpPr>
          <p:spPr>
            <a:xfrm>
              <a:off x="2448" y="960"/>
              <a:ext cx="223" cy="288"/>
            </a:xfrm>
            <a:prstGeom prst="rect">
              <a:avLst/>
            </a:prstGeom>
            <a:noFill/>
            <a:ln w="9525">
              <a:noFill/>
            </a:ln>
          </p:spPr>
          <p:txBody>
            <a:bodyPr wrap="none" anchor="t">
              <a:spAutoFit/>
            </a:bodyPr>
            <a:lstStyle/>
            <a:p>
              <a:pPr eaLnBrk="1" hangingPunct="1"/>
              <a:r>
                <a:rPr lang="en-US" altLang="zh-CN" b="1" i="1">
                  <a:latin typeface="Times New Roman" panose="02020603050405020304" pitchFamily="18" charset="0"/>
                </a:rPr>
                <a:t>u</a:t>
              </a:r>
              <a:endParaRPr lang="en-US" altLang="zh-CN" b="1">
                <a:latin typeface="Times New Roman" panose="02020603050405020304" pitchFamily="18" charset="0"/>
              </a:endParaRPr>
            </a:p>
          </p:txBody>
        </p:sp>
        <p:sp>
          <p:nvSpPr>
            <p:cNvPr id="18" name="任意多边形 100363">
              <a:extLst>
                <a:ext uri="{FF2B5EF4-FFF2-40B4-BE49-F238E27FC236}">
                  <a16:creationId xmlns:a16="http://schemas.microsoft.com/office/drawing/2014/main" id="{95DFF426-9512-41DC-98C0-98F7AAB5D866}"/>
                </a:ext>
              </a:extLst>
            </p:cNvPr>
            <p:cNvSpPr/>
            <p:nvPr/>
          </p:nvSpPr>
          <p:spPr>
            <a:xfrm flipV="1">
              <a:off x="1296" y="576"/>
              <a:ext cx="864" cy="912"/>
            </a:xfrm>
            <a:custGeom>
              <a:avLst/>
              <a:gdLst/>
              <a:ahLst/>
              <a:cxnLst/>
              <a:rect l="0" t="0" r="0" b="0"/>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19" name="任意多边形 100364">
              <a:extLst>
                <a:ext uri="{FF2B5EF4-FFF2-40B4-BE49-F238E27FC236}">
                  <a16:creationId xmlns:a16="http://schemas.microsoft.com/office/drawing/2014/main" id="{85EA72FF-E7B0-4357-98F0-80D7F488D344}"/>
                </a:ext>
              </a:extLst>
            </p:cNvPr>
            <p:cNvSpPr/>
            <p:nvPr/>
          </p:nvSpPr>
          <p:spPr>
            <a:xfrm>
              <a:off x="453" y="576"/>
              <a:ext cx="843" cy="920"/>
            </a:xfrm>
            <a:custGeom>
              <a:avLst/>
              <a:gdLst/>
              <a:ahLst/>
              <a:cxnLst/>
              <a:rect l="0" t="0" r="0" b="0"/>
              <a:pathLst>
                <a:path w="843" h="920">
                  <a:moveTo>
                    <a:pt x="3" y="834"/>
                  </a:moveTo>
                  <a:cubicBezTo>
                    <a:pt x="3" y="832"/>
                    <a:pt x="3" y="828"/>
                    <a:pt x="3" y="828"/>
                  </a:cubicBezTo>
                  <a:cubicBezTo>
                    <a:pt x="3" y="828"/>
                    <a:pt x="2" y="829"/>
                    <a:pt x="3" y="834"/>
                  </a:cubicBezTo>
                  <a:cubicBezTo>
                    <a:pt x="4" y="839"/>
                    <a:pt x="0" y="845"/>
                    <a:pt x="11" y="858"/>
                  </a:cubicBezTo>
                  <a:cubicBezTo>
                    <a:pt x="22" y="871"/>
                    <a:pt x="46" y="914"/>
                    <a:pt x="67" y="912"/>
                  </a:cubicBezTo>
                  <a:cubicBezTo>
                    <a:pt x="88" y="909"/>
                    <a:pt x="113" y="889"/>
                    <a:pt x="137" y="847"/>
                  </a:cubicBezTo>
                  <a:cubicBezTo>
                    <a:pt x="160" y="803"/>
                    <a:pt x="186" y="719"/>
                    <a:pt x="207" y="655"/>
                  </a:cubicBezTo>
                  <a:cubicBezTo>
                    <a:pt x="226" y="592"/>
                    <a:pt x="240" y="529"/>
                    <a:pt x="259" y="462"/>
                  </a:cubicBezTo>
                  <a:cubicBezTo>
                    <a:pt x="278" y="395"/>
                    <a:pt x="298" y="316"/>
                    <a:pt x="318" y="253"/>
                  </a:cubicBezTo>
                  <a:cubicBezTo>
                    <a:pt x="338" y="190"/>
                    <a:pt x="353" y="126"/>
                    <a:pt x="376" y="85"/>
                  </a:cubicBezTo>
                  <a:cubicBezTo>
                    <a:pt x="399" y="43"/>
                    <a:pt x="428" y="0"/>
                    <a:pt x="456" y="6"/>
                  </a:cubicBezTo>
                  <a:cubicBezTo>
                    <a:pt x="484" y="14"/>
                    <a:pt x="511" y="54"/>
                    <a:pt x="542" y="127"/>
                  </a:cubicBezTo>
                  <a:cubicBezTo>
                    <a:pt x="573" y="201"/>
                    <a:pt x="616" y="366"/>
                    <a:pt x="640" y="449"/>
                  </a:cubicBezTo>
                  <a:cubicBezTo>
                    <a:pt x="664" y="531"/>
                    <a:pt x="665" y="557"/>
                    <a:pt x="685" y="622"/>
                  </a:cubicBezTo>
                  <a:cubicBezTo>
                    <a:pt x="706" y="688"/>
                    <a:pt x="741" y="795"/>
                    <a:pt x="765" y="843"/>
                  </a:cubicBezTo>
                  <a:cubicBezTo>
                    <a:pt x="789" y="891"/>
                    <a:pt x="819" y="899"/>
                    <a:pt x="831" y="909"/>
                  </a:cubicBezTo>
                  <a:cubicBezTo>
                    <a:pt x="843" y="920"/>
                    <a:pt x="834" y="906"/>
                    <a:pt x="834" y="905"/>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20" name="文本框 19">
              <a:extLst>
                <a:ext uri="{FF2B5EF4-FFF2-40B4-BE49-F238E27FC236}">
                  <a16:creationId xmlns:a16="http://schemas.microsoft.com/office/drawing/2014/main" id="{2B37C255-C192-4D58-80D7-06FAE4BF8413}"/>
                </a:ext>
              </a:extLst>
            </p:cNvPr>
            <p:cNvSpPr txBox="1"/>
            <p:nvPr/>
          </p:nvSpPr>
          <p:spPr>
            <a:xfrm>
              <a:off x="1584" y="288"/>
              <a:ext cx="288" cy="288"/>
            </a:xfrm>
            <a:prstGeom prst="rect">
              <a:avLst/>
            </a:prstGeom>
            <a:noFill/>
            <a:ln w="9525">
              <a:noFill/>
            </a:ln>
          </p:spPr>
          <p:txBody>
            <a:bodyPr>
              <a:spAutoFit/>
            </a:bodyPr>
            <a:lstStyle/>
            <a:p>
              <a:pPr eaLnBrk="1" hangingPunct="1"/>
              <a:r>
                <a:rPr lang="en-US" altLang="zh-CN" b="1" i="1">
                  <a:solidFill>
                    <a:srgbClr val="FF0000"/>
                  </a:solidFill>
                  <a:latin typeface="Times New Roman" panose="02020603050405020304" pitchFamily="18" charset="0"/>
                </a:rPr>
                <a:t>p</a:t>
              </a:r>
              <a:endParaRPr lang="en-US" altLang="zh-CN" b="1">
                <a:solidFill>
                  <a:srgbClr val="FF0000"/>
                </a:solidFill>
                <a:latin typeface="Times New Roman" panose="02020603050405020304" pitchFamily="18" charset="0"/>
              </a:endParaRPr>
            </a:p>
          </p:txBody>
        </p:sp>
        <p:sp>
          <p:nvSpPr>
            <p:cNvPr id="21" name="直接连接符 20">
              <a:extLst>
                <a:ext uri="{FF2B5EF4-FFF2-40B4-BE49-F238E27FC236}">
                  <a16:creationId xmlns:a16="http://schemas.microsoft.com/office/drawing/2014/main" id="{C27F8C1D-3F5D-402A-A173-EB9E7E4B88BA}"/>
                </a:ext>
              </a:extLst>
            </p:cNvPr>
            <p:cNvSpPr/>
            <p:nvPr/>
          </p:nvSpPr>
          <p:spPr>
            <a:xfrm>
              <a:off x="432" y="1056"/>
              <a:ext cx="2352" cy="0"/>
            </a:xfrm>
            <a:prstGeom prst="line">
              <a:avLst/>
            </a:prstGeom>
            <a:ln w="19050" cap="flat" cmpd="sng">
              <a:solidFill>
                <a:srgbClr val="3333FF"/>
              </a:solidFill>
              <a:prstDash val="dash"/>
              <a:headEnd type="none" w="med" len="med"/>
              <a:tailEnd type="none" w="med" len="med"/>
            </a:ln>
          </p:spPr>
        </p:sp>
        <p:sp>
          <p:nvSpPr>
            <p:cNvPr id="22" name="文本框 21">
              <a:extLst>
                <a:ext uri="{FF2B5EF4-FFF2-40B4-BE49-F238E27FC236}">
                  <a16:creationId xmlns:a16="http://schemas.microsoft.com/office/drawing/2014/main" id="{FCA36ADC-A214-4DCF-B699-CB752CE6722E}"/>
                </a:ext>
              </a:extLst>
            </p:cNvPr>
            <p:cNvSpPr txBox="1"/>
            <p:nvPr/>
          </p:nvSpPr>
          <p:spPr>
            <a:xfrm>
              <a:off x="2688" y="900"/>
              <a:ext cx="864" cy="288"/>
            </a:xfrm>
            <a:prstGeom prst="rect">
              <a:avLst/>
            </a:prstGeom>
            <a:noFill/>
            <a:ln w="9525">
              <a:noFill/>
            </a:ln>
          </p:spPr>
          <p:txBody>
            <a:bodyPr>
              <a:spAutoFit/>
            </a:bodyPr>
            <a:lstStyle/>
            <a:p>
              <a:pPr eaLnBrk="1" hangingPunct="1"/>
              <a:r>
                <a:rPr lang="en-US" altLang="zh-CN" b="1" i="1" err="1">
                  <a:latin typeface="Times New Roman" panose="02020603050405020304" pitchFamily="18" charset="0"/>
                </a:rPr>
                <a:t>UI</a:t>
              </a:r>
              <a:r>
                <a:rPr lang="en-US" altLang="zh-CN" b="1" err="1">
                  <a:latin typeface="Times New Roman" panose="02020603050405020304" pitchFamily="18" charset="0"/>
                </a:rPr>
                <a:t>cos</a:t>
              </a:r>
              <a:r>
                <a:rPr lang="en-US" altLang="zh-CN" b="1" i="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3" name="任意多边形 100397">
              <a:extLst>
                <a:ext uri="{FF2B5EF4-FFF2-40B4-BE49-F238E27FC236}">
                  <a16:creationId xmlns:a16="http://schemas.microsoft.com/office/drawing/2014/main" id="{14E9558D-AA0B-4810-A762-F06D5B385651}"/>
                </a:ext>
              </a:extLst>
            </p:cNvPr>
            <p:cNvSpPr/>
            <p:nvPr/>
          </p:nvSpPr>
          <p:spPr>
            <a:xfrm>
              <a:off x="453" y="960"/>
              <a:ext cx="843" cy="920"/>
            </a:xfrm>
            <a:custGeom>
              <a:avLst/>
              <a:gdLst/>
              <a:ahLst/>
              <a:cxnLst/>
              <a:rect l="0" t="0" r="0" b="0"/>
              <a:pathLst>
                <a:path w="843" h="920">
                  <a:moveTo>
                    <a:pt x="3" y="834"/>
                  </a:moveTo>
                  <a:cubicBezTo>
                    <a:pt x="3" y="832"/>
                    <a:pt x="3" y="828"/>
                    <a:pt x="3" y="828"/>
                  </a:cubicBezTo>
                  <a:cubicBezTo>
                    <a:pt x="3" y="828"/>
                    <a:pt x="2" y="829"/>
                    <a:pt x="3" y="834"/>
                  </a:cubicBezTo>
                  <a:cubicBezTo>
                    <a:pt x="4" y="839"/>
                    <a:pt x="0" y="845"/>
                    <a:pt x="11" y="858"/>
                  </a:cubicBezTo>
                  <a:cubicBezTo>
                    <a:pt x="22" y="871"/>
                    <a:pt x="46" y="914"/>
                    <a:pt x="67" y="912"/>
                  </a:cubicBezTo>
                  <a:cubicBezTo>
                    <a:pt x="88" y="909"/>
                    <a:pt x="113" y="889"/>
                    <a:pt x="137" y="847"/>
                  </a:cubicBezTo>
                  <a:cubicBezTo>
                    <a:pt x="160" y="803"/>
                    <a:pt x="186" y="719"/>
                    <a:pt x="207" y="655"/>
                  </a:cubicBezTo>
                  <a:cubicBezTo>
                    <a:pt x="226" y="592"/>
                    <a:pt x="240" y="529"/>
                    <a:pt x="259" y="462"/>
                  </a:cubicBezTo>
                  <a:cubicBezTo>
                    <a:pt x="278" y="395"/>
                    <a:pt x="298" y="316"/>
                    <a:pt x="318" y="253"/>
                  </a:cubicBezTo>
                  <a:cubicBezTo>
                    <a:pt x="338" y="190"/>
                    <a:pt x="353" y="126"/>
                    <a:pt x="376" y="85"/>
                  </a:cubicBezTo>
                  <a:cubicBezTo>
                    <a:pt x="399" y="43"/>
                    <a:pt x="428" y="0"/>
                    <a:pt x="456" y="6"/>
                  </a:cubicBezTo>
                  <a:cubicBezTo>
                    <a:pt x="484" y="14"/>
                    <a:pt x="511" y="54"/>
                    <a:pt x="542" y="127"/>
                  </a:cubicBezTo>
                  <a:cubicBezTo>
                    <a:pt x="573" y="201"/>
                    <a:pt x="616" y="366"/>
                    <a:pt x="640" y="449"/>
                  </a:cubicBezTo>
                  <a:cubicBezTo>
                    <a:pt x="664" y="531"/>
                    <a:pt x="665" y="557"/>
                    <a:pt x="685" y="622"/>
                  </a:cubicBezTo>
                  <a:cubicBezTo>
                    <a:pt x="706" y="688"/>
                    <a:pt x="741" y="795"/>
                    <a:pt x="765" y="843"/>
                  </a:cubicBezTo>
                  <a:cubicBezTo>
                    <a:pt x="789" y="891"/>
                    <a:pt x="819" y="899"/>
                    <a:pt x="831" y="909"/>
                  </a:cubicBezTo>
                  <a:cubicBezTo>
                    <a:pt x="843" y="920"/>
                    <a:pt x="834" y="906"/>
                    <a:pt x="834" y="905"/>
                  </a:cubicBezTo>
                </a:path>
              </a:pathLst>
            </a:custGeom>
            <a:noFill/>
            <a:ln w="28575" cap="flat" cmpd="sng">
              <a:solidFill>
                <a:srgbClr val="2520F2">
                  <a:alpha val="100000"/>
                </a:srgbClr>
              </a:solidFill>
              <a:prstDash val="dash"/>
              <a:headEnd type="none" w="med" len="med"/>
              <a:tailEnd type="none" w="med" len="med"/>
            </a:ln>
          </p:spPr>
          <p:txBody>
            <a:bodyPr/>
            <a:lstStyle/>
            <a:p>
              <a:endParaRPr lang="zh-CN" altLang="en-US"/>
            </a:p>
          </p:txBody>
        </p:sp>
        <p:sp>
          <p:nvSpPr>
            <p:cNvPr id="24" name="任意多边形 100398">
              <a:extLst>
                <a:ext uri="{FF2B5EF4-FFF2-40B4-BE49-F238E27FC236}">
                  <a16:creationId xmlns:a16="http://schemas.microsoft.com/office/drawing/2014/main" id="{7830E585-B265-4BBB-8D5F-2328FFB488D8}"/>
                </a:ext>
              </a:extLst>
            </p:cNvPr>
            <p:cNvSpPr/>
            <p:nvPr/>
          </p:nvSpPr>
          <p:spPr>
            <a:xfrm flipV="1">
              <a:off x="1272" y="960"/>
              <a:ext cx="864" cy="912"/>
            </a:xfrm>
            <a:custGeom>
              <a:avLst/>
              <a:gdLst/>
              <a:ahLst/>
              <a:cxnLst/>
              <a:rect l="0" t="0" r="0" b="0"/>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28575" cap="flat" cmpd="sng">
              <a:solidFill>
                <a:srgbClr val="2520F2">
                  <a:alpha val="100000"/>
                </a:srgbClr>
              </a:solidFill>
              <a:prstDash val="dash"/>
              <a:headEnd type="none" w="med" len="med"/>
              <a:tailEnd type="none" w="med" len="med"/>
            </a:ln>
          </p:spPr>
          <p:txBody>
            <a:bodyPr/>
            <a:lstStyle/>
            <a:p>
              <a:endParaRPr lang="zh-CN" altLang="en-US"/>
            </a:p>
          </p:txBody>
        </p:sp>
        <p:sp>
          <p:nvSpPr>
            <p:cNvPr id="25" name="矩形 24">
              <a:extLst>
                <a:ext uri="{FF2B5EF4-FFF2-40B4-BE49-F238E27FC236}">
                  <a16:creationId xmlns:a16="http://schemas.microsoft.com/office/drawing/2014/main" id="{6EE32542-A8F5-4FCF-860A-19E41689E915}"/>
                </a:ext>
              </a:extLst>
            </p:cNvPr>
            <p:cNvSpPr/>
            <p:nvPr/>
          </p:nvSpPr>
          <p:spPr>
            <a:xfrm>
              <a:off x="1216" y="1809"/>
              <a:ext cx="1788" cy="288"/>
            </a:xfrm>
            <a:prstGeom prst="rect">
              <a:avLst/>
            </a:prstGeom>
            <a:noFill/>
            <a:ln w="9525">
              <a:noFill/>
            </a:ln>
          </p:spPr>
          <p:txBody>
            <a:bodyPr>
              <a:spAutoFit/>
            </a:bodyPr>
            <a:lstStyle/>
            <a:p>
              <a:pPr eaLnBrk="1" hangingPunct="1"/>
              <a:r>
                <a:rPr lang="en-US" altLang="en-US" b="1" i="1" dirty="0">
                  <a:latin typeface="Times New Roman" panose="02020603050405020304" pitchFamily="18" charset="0"/>
                </a:rPr>
                <a:t> </a:t>
              </a:r>
              <a:r>
                <a:rPr lang="en-US" altLang="zh-CN" b="1" i="1" dirty="0" err="1">
                  <a:latin typeface="Times New Roman" panose="02020603050405020304" pitchFamily="18" charset="0"/>
                </a:rPr>
                <a:t>UI</a:t>
              </a:r>
              <a:r>
                <a:rPr lang="en-US" altLang="zh-CN" b="1" dirty="0" err="1">
                  <a:latin typeface="Times New Roman" panose="02020603050405020304" pitchFamily="18" charset="0"/>
                </a:rPr>
                <a:t>cos</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2</a:t>
              </a:r>
              <a:r>
                <a:rPr lang="en-US" altLang="zh-CN" b="1" i="1" dirty="0">
                  <a:latin typeface="Times New Roman" panose="02020603050405020304" pitchFamily="18" charset="0"/>
                  <a:sym typeface="Symbol" panose="05050102010706020507" pitchFamily="18" charset="2"/>
                </a:rPr>
                <a:t> t+</a:t>
              </a:r>
              <a:r>
                <a:rPr lang="en-US" altLang="zh-CN" b="1" baseline="-25000" dirty="0">
                  <a:latin typeface="Times New Roman" panose="02020603050405020304" pitchFamily="18" charset="0"/>
                  <a:sym typeface="Symbol" panose="05050102010706020507" pitchFamily="18" charset="2"/>
                </a:rPr>
                <a:t>u</a:t>
              </a:r>
              <a:r>
                <a:rPr lang="en-US" altLang="zh-CN" b="1" i="1" dirty="0">
                  <a:latin typeface="Times New Roman" panose="02020603050405020304" pitchFamily="18" charset="0"/>
                  <a:sym typeface="Symbol" panose="05050102010706020507" pitchFamily="18" charset="2"/>
                </a:rPr>
                <a:t>+</a:t>
              </a:r>
              <a:r>
                <a:rPr lang="en-US" altLang="zh-CN" b="1" baseline="-25000" dirty="0" err="1">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sym typeface="Symbol" panose="05050102010706020507" pitchFamily="18" charset="2"/>
                </a:rPr>
                <a:t>)</a:t>
              </a:r>
              <a:endParaRPr lang="en-US" altLang="zh-CN" b="1" i="1" dirty="0">
                <a:latin typeface="Times New Roman" panose="02020603050405020304" pitchFamily="18" charset="0"/>
                <a:sym typeface="Symbol" panose="05050102010706020507" pitchFamily="18" charset="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additive="base">
                                        <p:cTn id="7" dur="500" fill="hold"/>
                                        <p:tgtEl>
                                          <p:spTgt spid="365572"/>
                                        </p:tgtEl>
                                        <p:attrNameLst>
                                          <p:attrName>ppt_x</p:attrName>
                                        </p:attrNameLst>
                                      </p:cBhvr>
                                      <p:tavLst>
                                        <p:tav tm="0">
                                          <p:val>
                                            <p:strVal val="1+#ppt_w/2"/>
                                          </p:val>
                                        </p:tav>
                                        <p:tav tm="100000">
                                          <p:val>
                                            <p:strVal val="#ppt_x"/>
                                          </p:val>
                                        </p:tav>
                                      </p:tavLst>
                                    </p:anim>
                                    <p:anim calcmode="lin" valueType="num">
                                      <p:cBhvr additive="base">
                                        <p:cTn id="8" dur="500" fill="hold"/>
                                        <p:tgtEl>
                                          <p:spTgt spid="3655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365573"/>
                                        </p:tgtEl>
                                        <p:attrNameLst>
                                          <p:attrName>style.visibility</p:attrName>
                                        </p:attrNameLst>
                                      </p:cBhvr>
                                      <p:to>
                                        <p:strVal val="visible"/>
                                      </p:to>
                                    </p:set>
                                    <p:animEffect transition="in" filter="box(out)">
                                      <p:cBhvr>
                                        <p:cTn id="13" dur="500"/>
                                        <p:tgtEl>
                                          <p:spTgt spid="36557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iterate type="wd">
                                    <p:tmPct val="100000"/>
                                  </p:iterate>
                                  <p:childTnLst>
                                    <p:set>
                                      <p:cBhvr>
                                        <p:cTn id="23" dur="1" fill="hold">
                                          <p:stCondLst>
                                            <p:cond delay="0"/>
                                          </p:stCondLst>
                                        </p:cTn>
                                        <p:tgtEl>
                                          <p:spTgt spid="8"/>
                                        </p:tgtEl>
                                        <p:attrNameLst>
                                          <p:attrName>style.visibility</p:attrName>
                                        </p:attrNameLst>
                                      </p:cBhvr>
                                      <p:to>
                                        <p:strVal val="visible"/>
                                      </p:to>
                                    </p:set>
                                    <p:animEffect transition="in" filter="wipe(up)">
                                      <p:cBhvr>
                                        <p:cTn id="24"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文本框 264193"/>
          <p:cNvSpPr txBox="1"/>
          <p:nvPr/>
        </p:nvSpPr>
        <p:spPr>
          <a:xfrm>
            <a:off x="171450" y="1217613"/>
            <a:ext cx="8782050" cy="2272995"/>
          </a:xfrm>
          <a:prstGeom prst="rect">
            <a:avLst/>
          </a:prstGeom>
          <a:noFill/>
          <a:ln w="9525">
            <a:noFill/>
          </a:ln>
        </p:spPr>
        <p:txBody>
          <a:bodyPr>
            <a:spAutoFit/>
          </a:bodyPr>
          <a:lstStyle/>
          <a:p>
            <a:pPr marL="1165225" indent="-984250" eaLnBrk="1" hangingPunct="1">
              <a:lnSpc>
                <a:spcPct val="120000"/>
              </a:lnSpc>
              <a:spcBef>
                <a:spcPct val="0"/>
              </a:spcBef>
            </a:pPr>
            <a:r>
              <a:rPr lang="zh-CN" altLang="en-US" sz="2000" b="1" dirty="0">
                <a:solidFill>
                  <a:srgbClr val="FF0000"/>
                </a:solidFill>
              </a:rPr>
              <a:t>物理意义</a:t>
            </a:r>
            <a:r>
              <a:rPr lang="zh-CN" altLang="en-US" sz="2000" b="1" dirty="0"/>
              <a:t>： 周期性电流、电压的瞬时值随时间而</a:t>
            </a:r>
            <a:r>
              <a:rPr lang="zh-CN" altLang="en-US" sz="2000" b="1" dirty="0">
                <a:solidFill>
                  <a:srgbClr val="FF0000"/>
                </a:solidFill>
              </a:rPr>
              <a:t>变</a:t>
            </a:r>
            <a:r>
              <a:rPr lang="zh-CN" altLang="en-US" sz="2000" b="1" dirty="0"/>
              <a:t>，描述其大小的是</a:t>
            </a:r>
            <a:r>
              <a:rPr lang="zh-CN" altLang="en-US" sz="2000" b="1" dirty="0">
                <a:solidFill>
                  <a:srgbClr val="FF0000"/>
                </a:solidFill>
              </a:rPr>
              <a:t>振幅</a:t>
            </a:r>
            <a:r>
              <a:rPr lang="en-US" altLang="zh-CN" sz="2000" b="1" i="1" dirty="0" err="1"/>
              <a:t>Im</a:t>
            </a:r>
            <a:r>
              <a:rPr lang="zh-CN" altLang="en-US" sz="2000" b="1" dirty="0"/>
              <a:t>和</a:t>
            </a:r>
            <a:r>
              <a:rPr lang="en-US" altLang="zh-CN" sz="2000" b="1" dirty="0"/>
              <a:t> </a:t>
            </a:r>
            <a:r>
              <a:rPr lang="en-US" altLang="zh-CN" sz="2000" b="1" i="1" dirty="0"/>
              <a:t>Um</a:t>
            </a:r>
            <a:r>
              <a:rPr lang="zh-CN" altLang="en-US" sz="2000" b="1" dirty="0"/>
              <a:t>，但是并</a:t>
            </a:r>
            <a:r>
              <a:rPr lang="zh-CN" altLang="en-US" sz="2000" b="1" dirty="0">
                <a:solidFill>
                  <a:srgbClr val="FF0000"/>
                </a:solidFill>
              </a:rPr>
              <a:t>像直流电路一样，方便功率计算（</a:t>
            </a:r>
            <a:r>
              <a:rPr lang="en-US" altLang="zh-CN" sz="2000" b="1" i="1" dirty="0">
                <a:solidFill>
                  <a:srgbClr val="FF0000"/>
                </a:solidFill>
              </a:rPr>
              <a:t>RI</a:t>
            </a:r>
            <a:r>
              <a:rPr lang="en-US" altLang="zh-CN" sz="2000" b="1" i="1" baseline="30000" dirty="0">
                <a:solidFill>
                  <a:srgbClr val="FF0000"/>
                </a:solidFill>
              </a:rPr>
              <a:t>2</a:t>
            </a:r>
            <a:r>
              <a:rPr lang="zh-CN" altLang="en-US" sz="2000" b="1" dirty="0">
                <a:solidFill>
                  <a:srgbClr val="FF0000"/>
                </a:solidFill>
              </a:rPr>
              <a:t>或</a:t>
            </a:r>
            <a:r>
              <a:rPr lang="en-US" altLang="zh-CN" sz="2000" b="1" i="1" dirty="0">
                <a:solidFill>
                  <a:srgbClr val="FF0000"/>
                </a:solidFill>
              </a:rPr>
              <a:t>U</a:t>
            </a:r>
            <a:r>
              <a:rPr lang="en-US" altLang="zh-CN" sz="2000" b="1" i="1" baseline="30000" dirty="0">
                <a:solidFill>
                  <a:srgbClr val="FF0000"/>
                </a:solidFill>
              </a:rPr>
              <a:t>2</a:t>
            </a:r>
            <a:r>
              <a:rPr lang="en-US" altLang="zh-CN" sz="2000" b="1" i="1" dirty="0">
                <a:solidFill>
                  <a:srgbClr val="FF0000"/>
                </a:solidFill>
              </a:rPr>
              <a:t>/R</a:t>
            </a:r>
            <a:r>
              <a:rPr lang="zh-CN" altLang="en-US" sz="2000" b="1" dirty="0">
                <a:solidFill>
                  <a:srgbClr val="FF0000"/>
                </a:solidFill>
              </a:rPr>
              <a:t>），</a:t>
            </a:r>
            <a:r>
              <a:rPr lang="zh-CN" altLang="en-US" sz="2000" b="1" dirty="0"/>
              <a:t>为此，有必要定义一个新的表示</a:t>
            </a:r>
            <a:r>
              <a:rPr lang="en-US" altLang="zh-CN" sz="2000" b="1" i="1" dirty="0" err="1"/>
              <a:t>i</a:t>
            </a:r>
            <a:r>
              <a:rPr lang="zh-CN" altLang="en-US" sz="2000" b="1" dirty="0"/>
              <a:t>和</a:t>
            </a:r>
            <a:r>
              <a:rPr lang="en-US" altLang="zh-CN" sz="2000" b="1" i="1" dirty="0"/>
              <a:t>u</a:t>
            </a:r>
            <a:r>
              <a:rPr lang="zh-CN" altLang="en-US" sz="2000" b="1" dirty="0"/>
              <a:t>幅值的量，</a:t>
            </a:r>
            <a:r>
              <a:rPr lang="zh-CN" altLang="en-US" sz="2000" b="1" dirty="0">
                <a:solidFill>
                  <a:srgbClr val="FF0000"/>
                </a:solidFill>
              </a:rPr>
              <a:t>既能表示</a:t>
            </a:r>
            <a:r>
              <a:rPr lang="en-US" altLang="zh-CN" sz="2000" b="1" i="1" dirty="0" err="1">
                <a:solidFill>
                  <a:srgbClr val="FF0000"/>
                </a:solidFill>
              </a:rPr>
              <a:t>i</a:t>
            </a:r>
            <a:r>
              <a:rPr lang="zh-CN" altLang="en-US" sz="2000" b="1" dirty="0">
                <a:solidFill>
                  <a:srgbClr val="FF0000"/>
                </a:solidFill>
              </a:rPr>
              <a:t>和</a:t>
            </a:r>
            <a:r>
              <a:rPr lang="en-US" altLang="zh-CN" sz="2000" b="1" i="1" dirty="0">
                <a:solidFill>
                  <a:srgbClr val="FF0000"/>
                </a:solidFill>
              </a:rPr>
              <a:t>u</a:t>
            </a:r>
            <a:r>
              <a:rPr lang="zh-CN" altLang="en-US" sz="2000" b="1" dirty="0">
                <a:solidFill>
                  <a:srgbClr val="FF0000"/>
                </a:solidFill>
              </a:rPr>
              <a:t>幅值大小，又能方便计算功率</a:t>
            </a:r>
            <a:r>
              <a:rPr lang="zh-CN" altLang="en-US" sz="2000" b="1" dirty="0">
                <a:solidFill>
                  <a:srgbClr val="00B050"/>
                </a:solidFill>
              </a:rPr>
              <a:t>（一个与幅值相关的量）</a:t>
            </a:r>
            <a:r>
              <a:rPr lang="zh-CN" altLang="en-US" sz="2000" b="1" dirty="0"/>
              <a:t>。</a:t>
            </a:r>
            <a:endParaRPr lang="en-US" altLang="zh-CN" sz="2000" b="1" dirty="0"/>
          </a:p>
          <a:p>
            <a:pPr marL="1165225" indent="-984250" eaLnBrk="1" hangingPunct="1">
              <a:lnSpc>
                <a:spcPct val="120000"/>
              </a:lnSpc>
              <a:spcBef>
                <a:spcPct val="0"/>
              </a:spcBef>
            </a:pPr>
            <a:r>
              <a:rPr lang="en-US" altLang="zh-CN" sz="2000" b="1" dirty="0"/>
              <a:t>                     </a:t>
            </a:r>
            <a:r>
              <a:rPr lang="zh-CN" altLang="en-US" sz="2000" b="1" dirty="0"/>
              <a:t>于是，工程上提出并采用在一个周期内产生与之相等</a:t>
            </a:r>
            <a:r>
              <a:rPr lang="en-US" altLang="zh-CN" sz="2000" b="1" dirty="0">
                <a:solidFill>
                  <a:srgbClr val="FF0000"/>
                </a:solidFill>
              </a:rPr>
              <a:t>(</a:t>
            </a:r>
            <a:r>
              <a:rPr lang="zh-CN" altLang="en-US" sz="2000" b="1" dirty="0">
                <a:solidFill>
                  <a:srgbClr val="FF0000"/>
                </a:solidFill>
              </a:rPr>
              <a:t>热</a:t>
            </a:r>
            <a:r>
              <a:rPr lang="en-US" altLang="zh-CN" sz="2000" b="1" dirty="0">
                <a:solidFill>
                  <a:srgbClr val="FF0000"/>
                </a:solidFill>
              </a:rPr>
              <a:t>)</a:t>
            </a:r>
            <a:r>
              <a:rPr lang="zh-CN" altLang="en-US" sz="2000" b="1" dirty="0">
                <a:solidFill>
                  <a:srgbClr val="FF0000"/>
                </a:solidFill>
              </a:rPr>
              <a:t>效应</a:t>
            </a:r>
            <a:r>
              <a:rPr lang="zh-CN" altLang="en-US" sz="2000" b="1" dirty="0"/>
              <a:t>的直流量来度量。这个直流量称</a:t>
            </a:r>
            <a:r>
              <a:rPr lang="zh-CN" altLang="en-US" sz="2000" b="1" dirty="0">
                <a:solidFill>
                  <a:srgbClr val="FF0000"/>
                </a:solidFill>
              </a:rPr>
              <a:t>有效值</a:t>
            </a:r>
            <a:r>
              <a:rPr lang="zh-CN" altLang="en-US" sz="2000" b="1" dirty="0">
                <a:solidFill>
                  <a:srgbClr val="00B050"/>
                </a:solidFill>
              </a:rPr>
              <a:t>（振幅的另一种表示）</a:t>
            </a:r>
            <a:r>
              <a:rPr lang="zh-CN" altLang="en-US" sz="2000" b="1" dirty="0"/>
              <a:t>。</a:t>
            </a:r>
          </a:p>
        </p:txBody>
      </p:sp>
      <p:sp>
        <p:nvSpPr>
          <p:cNvPr id="264205" name="矩形 264204"/>
          <p:cNvSpPr/>
          <p:nvPr/>
        </p:nvSpPr>
        <p:spPr>
          <a:xfrm>
            <a:off x="457200" y="347196"/>
            <a:ext cx="6255099" cy="523220"/>
          </a:xfrm>
          <a:prstGeom prst="rect">
            <a:avLst/>
          </a:prstGeom>
          <a:solidFill>
            <a:srgbClr val="CC99FF"/>
          </a:solidFill>
          <a:ln w="19050">
            <a:noFill/>
          </a:ln>
        </p:spPr>
        <p:txBody>
          <a:bodyPr wrap="square" anchor="ctr">
            <a:spAutoFit/>
          </a:bodyPr>
          <a:lstStyle/>
          <a:p>
            <a:pPr>
              <a:spcBef>
                <a:spcPct val="0"/>
              </a:spcBef>
            </a:pPr>
            <a:r>
              <a:rPr lang="en-US" altLang="zh-CN" sz="2800" b="1" dirty="0">
                <a:latin typeface="Times New Roman" panose="02020603050405020304" pitchFamily="18" charset="0"/>
              </a:rPr>
              <a:t>4. 1. 2 </a:t>
            </a:r>
            <a:r>
              <a:rPr lang="zh-CN" altLang="en-US" sz="2800" b="1" dirty="0">
                <a:latin typeface="Times New Roman" panose="02020603050405020304" pitchFamily="18" charset="0"/>
              </a:rPr>
              <a:t>有效值（</a:t>
            </a:r>
            <a:r>
              <a:rPr lang="zh-CN" altLang="en-US" sz="2800" b="1" dirty="0">
                <a:solidFill>
                  <a:srgbClr val="FFFF00"/>
                </a:solidFill>
                <a:latin typeface="Times New Roman" panose="02020603050405020304" pitchFamily="18" charset="0"/>
              </a:rPr>
              <a:t>振幅的另一种表示</a:t>
            </a:r>
            <a:r>
              <a:rPr lang="zh-CN" altLang="en-US" sz="2800" b="1" dirty="0">
                <a:latin typeface="Times New Roman" panose="02020603050405020304" pitchFamily="18" charset="0"/>
              </a:rPr>
              <a:t>）</a:t>
            </a:r>
          </a:p>
        </p:txBody>
      </p:sp>
      <p:sp>
        <p:nvSpPr>
          <p:cNvPr id="264206" name="文本框 264205"/>
          <p:cNvSpPr txBox="1"/>
          <p:nvPr/>
        </p:nvSpPr>
        <p:spPr>
          <a:xfrm>
            <a:off x="457200" y="3622120"/>
            <a:ext cx="8077200" cy="1903663"/>
          </a:xfrm>
          <a:prstGeom prst="rect">
            <a:avLst/>
          </a:prstGeom>
          <a:noFill/>
          <a:ln w="9525">
            <a:noFill/>
          </a:ln>
        </p:spPr>
        <p:txBody>
          <a:bodyPr>
            <a:spAutoFit/>
          </a:bodyPr>
          <a:lstStyle/>
          <a:p>
            <a:pPr marL="984250" indent="-984250" algn="just" eaLnBrk="1" hangingPunct="1">
              <a:lnSpc>
                <a:spcPct val="120000"/>
              </a:lnSpc>
              <a:spcBef>
                <a:spcPct val="0"/>
              </a:spcBef>
            </a:pPr>
            <a:r>
              <a:rPr lang="zh-CN" altLang="en-US" sz="2000" b="1" dirty="0">
                <a:solidFill>
                  <a:srgbClr val="FF0000"/>
                </a:solidFill>
              </a:rPr>
              <a:t>定义：</a:t>
            </a:r>
            <a:r>
              <a:rPr lang="zh-CN" altLang="en-US" sz="2000" b="1" dirty="0"/>
              <a:t>一个周期性变化的电流</a:t>
            </a:r>
            <a:r>
              <a:rPr lang="en-US" altLang="zh-CN" sz="2000" b="1" i="1" dirty="0" err="1"/>
              <a:t>i</a:t>
            </a:r>
            <a:r>
              <a:rPr lang="zh-CN" altLang="en-US" sz="2000" b="1" dirty="0"/>
              <a:t>通过线性电阻</a:t>
            </a:r>
            <a:r>
              <a:rPr lang="en-US" altLang="zh-CN" sz="2000" b="1" i="1" dirty="0"/>
              <a:t>R</a:t>
            </a:r>
            <a:r>
              <a:rPr lang="zh-CN" altLang="en-US" sz="2000" b="1" dirty="0"/>
              <a:t>在一个周期内所产生的热量，与一个直流电流</a:t>
            </a:r>
            <a:r>
              <a:rPr lang="en-US" altLang="zh-CN" sz="2000" b="1" i="1" dirty="0"/>
              <a:t>I</a:t>
            </a:r>
            <a:r>
              <a:rPr lang="zh-CN" altLang="en-US" sz="2000" b="1" dirty="0"/>
              <a:t>通过同样大小的电阻在相等的时间内产生的热量相等，那么这个周期电流</a:t>
            </a:r>
            <a:r>
              <a:rPr lang="en-US" altLang="zh-CN" sz="2000" b="1" i="1" dirty="0" err="1"/>
              <a:t>i</a:t>
            </a:r>
            <a:r>
              <a:rPr lang="zh-CN" altLang="en-US" sz="2000" b="1" dirty="0"/>
              <a:t>的有效值在量值上就等于这个直流</a:t>
            </a:r>
            <a:r>
              <a:rPr lang="en-US" altLang="zh-CN" sz="2000" b="1" i="1" dirty="0"/>
              <a:t>I</a:t>
            </a:r>
            <a:r>
              <a:rPr lang="zh-CN" altLang="en-US" sz="2000" b="1" dirty="0"/>
              <a:t>，并用大写字母</a:t>
            </a:r>
            <a:r>
              <a:rPr lang="en-US" altLang="zh-CN" sz="2000" b="1" i="1" dirty="0"/>
              <a:t>I</a:t>
            </a:r>
            <a:r>
              <a:rPr lang="zh-CN" altLang="en-US" sz="2000" b="1" dirty="0"/>
              <a:t>表示</a:t>
            </a:r>
            <a:r>
              <a:rPr lang="en-US" altLang="zh-CN" sz="2000" b="1" dirty="0"/>
              <a:t>(</a:t>
            </a:r>
            <a:r>
              <a:rPr lang="zh-CN" altLang="en-US" sz="2000" b="1" dirty="0">
                <a:solidFill>
                  <a:srgbClr val="6600FF"/>
                </a:solidFill>
              </a:rPr>
              <a:t>有效值均用大写字母表示</a:t>
            </a:r>
            <a:r>
              <a:rPr lang="en-US" altLang="zh-CN" sz="2000" b="1" dirty="0"/>
              <a:t>)</a:t>
            </a:r>
            <a:r>
              <a:rPr lang="zh-CN" altLang="en-US" sz="2000" b="1" dirty="0"/>
              <a:t>。即：</a:t>
            </a:r>
          </a:p>
        </p:txBody>
      </p:sp>
      <p:sp>
        <p:nvSpPr>
          <p:cNvPr id="264208" name="矩形 264207"/>
          <p:cNvSpPr/>
          <p:nvPr/>
        </p:nvSpPr>
        <p:spPr>
          <a:xfrm>
            <a:off x="0" y="3252788"/>
            <a:ext cx="9144000" cy="0"/>
          </a:xfrm>
          <a:prstGeom prst="rect">
            <a:avLst/>
          </a:prstGeom>
          <a:noFill/>
          <a:ln w="19050">
            <a:noFill/>
          </a:ln>
        </p:spPr>
        <p:txBody>
          <a:bodyPr/>
          <a:lstStyle/>
          <a:p>
            <a:endParaRPr lang="zh-CN" altLang="en-US"/>
          </a:p>
        </p:txBody>
      </p:sp>
      <p:graphicFrame>
        <p:nvGraphicFramePr>
          <p:cNvPr id="264207" name="对象 264206"/>
          <p:cNvGraphicFramePr/>
          <p:nvPr>
            <p:extLst>
              <p:ext uri="{D42A27DB-BD31-4B8C-83A1-F6EECF244321}">
                <p14:modId xmlns:p14="http://schemas.microsoft.com/office/powerpoint/2010/main" val="4204521425"/>
              </p:ext>
            </p:extLst>
          </p:nvPr>
        </p:nvGraphicFramePr>
        <p:xfrm>
          <a:off x="2986088" y="5287964"/>
          <a:ext cx="2667000" cy="914400"/>
        </p:xfrm>
        <a:graphic>
          <a:graphicData uri="http://schemas.openxmlformats.org/presentationml/2006/ole">
            <mc:AlternateContent xmlns:mc="http://schemas.openxmlformats.org/markup-compatibility/2006">
              <mc:Choice xmlns:v="urn:schemas-microsoft-com:vml" Requires="v">
                <p:oleObj spid="_x0000_s3539" r:id="rId3" imgW="1028065" imgH="355600" progId="Equation.3">
                  <p:embed/>
                </p:oleObj>
              </mc:Choice>
              <mc:Fallback>
                <p:oleObj r:id="rId3" imgW="1028065" imgH="355600" progId="Equation.3">
                  <p:embed/>
                  <p:pic>
                    <p:nvPicPr>
                      <p:cNvPr id="0" name="图片 3477"/>
                      <p:cNvPicPr/>
                      <p:nvPr/>
                    </p:nvPicPr>
                    <p:blipFill>
                      <a:blip r:embed="rId4"/>
                      <a:stretch>
                        <a:fillRect/>
                      </a:stretch>
                    </p:blipFill>
                    <p:spPr>
                      <a:xfrm>
                        <a:off x="2986088" y="5287964"/>
                        <a:ext cx="2667000" cy="914400"/>
                      </a:xfrm>
                      <a:prstGeom prst="rect">
                        <a:avLst/>
                      </a:prstGeom>
                      <a:solidFill>
                        <a:srgbClr val="00FF00"/>
                      </a:solid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264194"/>
                                        </p:tgtEl>
                                        <p:attrNameLst>
                                          <p:attrName>style.visibility</p:attrName>
                                        </p:attrNameLst>
                                      </p:cBhvr>
                                      <p:to>
                                        <p:strVal val="visible"/>
                                      </p:to>
                                    </p:set>
                                    <p:anim calcmode="lin" valueType="num">
                                      <p:cBhvr>
                                        <p:cTn id="7" dur="75" fill="hold"/>
                                        <p:tgtEl>
                                          <p:spTgt spid="264194"/>
                                        </p:tgtEl>
                                        <p:attrNameLst>
                                          <p:attrName>ppt_x</p:attrName>
                                        </p:attrNameLst>
                                      </p:cBhvr>
                                      <p:tavLst>
                                        <p:tav tm="0">
                                          <p:val>
                                            <p:strVal val="#ppt_x-#ppt_w/2"/>
                                          </p:val>
                                        </p:tav>
                                        <p:tav tm="100000">
                                          <p:val>
                                            <p:strVal val="#ppt_x"/>
                                          </p:val>
                                        </p:tav>
                                      </p:tavLst>
                                    </p:anim>
                                    <p:anim calcmode="lin" valueType="num">
                                      <p:cBhvr>
                                        <p:cTn id="8" dur="75" fill="hold"/>
                                        <p:tgtEl>
                                          <p:spTgt spid="264194"/>
                                        </p:tgtEl>
                                        <p:attrNameLst>
                                          <p:attrName>ppt_y</p:attrName>
                                        </p:attrNameLst>
                                      </p:cBhvr>
                                      <p:tavLst>
                                        <p:tav tm="0">
                                          <p:val>
                                            <p:strVal val="#ppt_y"/>
                                          </p:val>
                                        </p:tav>
                                        <p:tav tm="100000">
                                          <p:val>
                                            <p:strVal val="#ppt_y"/>
                                          </p:val>
                                        </p:tav>
                                      </p:tavLst>
                                    </p:anim>
                                    <p:anim calcmode="lin" valueType="num">
                                      <p:cBhvr>
                                        <p:cTn id="9" dur="75" fill="hold"/>
                                        <p:tgtEl>
                                          <p:spTgt spid="264194"/>
                                        </p:tgtEl>
                                        <p:attrNameLst>
                                          <p:attrName>ppt_w</p:attrName>
                                        </p:attrNameLst>
                                      </p:cBhvr>
                                      <p:tavLst>
                                        <p:tav tm="0">
                                          <p:val>
                                            <p:fltVal val="0"/>
                                          </p:val>
                                        </p:tav>
                                        <p:tav tm="100000">
                                          <p:val>
                                            <p:strVal val="#ppt_w"/>
                                          </p:val>
                                        </p:tav>
                                      </p:tavLst>
                                    </p:anim>
                                    <p:anim calcmode="lin" valueType="num">
                                      <p:cBhvr>
                                        <p:cTn id="10" dur="75" fill="hold"/>
                                        <p:tgtEl>
                                          <p:spTgt spid="26419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264206"/>
                                        </p:tgtEl>
                                        <p:attrNameLst>
                                          <p:attrName>style.visibility</p:attrName>
                                        </p:attrNameLst>
                                      </p:cBhvr>
                                      <p:to>
                                        <p:strVal val="visible"/>
                                      </p:to>
                                    </p:set>
                                    <p:anim calcmode="lin" valueType="num">
                                      <p:cBhvr>
                                        <p:cTn id="15" dur="75" fill="hold"/>
                                        <p:tgtEl>
                                          <p:spTgt spid="264206"/>
                                        </p:tgtEl>
                                        <p:attrNameLst>
                                          <p:attrName>ppt_x</p:attrName>
                                        </p:attrNameLst>
                                      </p:cBhvr>
                                      <p:tavLst>
                                        <p:tav tm="0">
                                          <p:val>
                                            <p:strVal val="#ppt_x-#ppt_w/2"/>
                                          </p:val>
                                        </p:tav>
                                        <p:tav tm="100000">
                                          <p:val>
                                            <p:strVal val="#ppt_x"/>
                                          </p:val>
                                        </p:tav>
                                      </p:tavLst>
                                    </p:anim>
                                    <p:anim calcmode="lin" valueType="num">
                                      <p:cBhvr>
                                        <p:cTn id="16" dur="75" fill="hold"/>
                                        <p:tgtEl>
                                          <p:spTgt spid="264206"/>
                                        </p:tgtEl>
                                        <p:attrNameLst>
                                          <p:attrName>ppt_y</p:attrName>
                                        </p:attrNameLst>
                                      </p:cBhvr>
                                      <p:tavLst>
                                        <p:tav tm="0">
                                          <p:val>
                                            <p:strVal val="#ppt_y"/>
                                          </p:val>
                                        </p:tav>
                                        <p:tav tm="100000">
                                          <p:val>
                                            <p:strVal val="#ppt_y"/>
                                          </p:val>
                                        </p:tav>
                                      </p:tavLst>
                                    </p:anim>
                                    <p:anim calcmode="lin" valueType="num">
                                      <p:cBhvr>
                                        <p:cTn id="17" dur="75" fill="hold"/>
                                        <p:tgtEl>
                                          <p:spTgt spid="264206"/>
                                        </p:tgtEl>
                                        <p:attrNameLst>
                                          <p:attrName>ppt_w</p:attrName>
                                        </p:attrNameLst>
                                      </p:cBhvr>
                                      <p:tavLst>
                                        <p:tav tm="0">
                                          <p:val>
                                            <p:fltVal val="0"/>
                                          </p:val>
                                        </p:tav>
                                        <p:tav tm="100000">
                                          <p:val>
                                            <p:strVal val="#ppt_w"/>
                                          </p:val>
                                        </p:tav>
                                      </p:tavLst>
                                    </p:anim>
                                    <p:anim calcmode="lin" valueType="num">
                                      <p:cBhvr>
                                        <p:cTn id="18" dur="75" fill="hold"/>
                                        <p:tgtEl>
                                          <p:spTgt spid="26420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64207"/>
                                        </p:tgtEl>
                                        <p:attrNameLst>
                                          <p:attrName>style.visibility</p:attrName>
                                        </p:attrNameLst>
                                      </p:cBhvr>
                                      <p:to>
                                        <p:strVal val="visible"/>
                                      </p:to>
                                    </p:set>
                                    <p:anim calcmode="lin" valueType="num">
                                      <p:cBhvr additive="base">
                                        <p:cTn id="23" dur="500" fill="hold"/>
                                        <p:tgtEl>
                                          <p:spTgt spid="264207"/>
                                        </p:tgtEl>
                                        <p:attrNameLst>
                                          <p:attrName>ppt_x</p:attrName>
                                        </p:attrNameLst>
                                      </p:cBhvr>
                                      <p:tavLst>
                                        <p:tav tm="0">
                                          <p:val>
                                            <p:strVal val="1+#ppt_w/2"/>
                                          </p:val>
                                        </p:tav>
                                        <p:tav tm="100000">
                                          <p:val>
                                            <p:strVal val="#ppt_x"/>
                                          </p:val>
                                        </p:tav>
                                      </p:tavLst>
                                    </p:anim>
                                    <p:anim calcmode="lin" valueType="num">
                                      <p:cBhvr additive="base">
                                        <p:cTn id="24" dur="500" fill="hold"/>
                                        <p:tgtEl>
                                          <p:spTgt spid="2642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p:bldP spid="26420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框 101377"/>
          <p:cNvSpPr txBox="1"/>
          <p:nvPr/>
        </p:nvSpPr>
        <p:spPr>
          <a:xfrm>
            <a:off x="457200" y="506413"/>
            <a:ext cx="8229600" cy="968375"/>
          </a:xfrm>
          <a:prstGeom prst="rect">
            <a:avLst/>
          </a:prstGeom>
          <a:noFill/>
          <a:ln w="12700">
            <a:noFill/>
          </a:ln>
        </p:spPr>
        <p:txBody>
          <a:bodyPr anchor="ctr">
            <a:spAutoFit/>
          </a:bodyPr>
          <a:lstStyle/>
          <a:p>
            <a:pPr indent="571500" algn="just" eaLnBrk="1" hangingPunct="1">
              <a:lnSpc>
                <a:spcPct val="120000"/>
              </a:lnSpc>
              <a:spcBef>
                <a:spcPct val="0"/>
              </a:spcBef>
            </a:pPr>
            <a:r>
              <a:rPr lang="zh-CN" altLang="en-US" b="1" dirty="0">
                <a:latin typeface="Times New Roman" panose="02020603050405020304" pitchFamily="18" charset="0"/>
              </a:rPr>
              <a:t>瞬时功率实用意义不大。对于功率，一般关心一个周期内的平均值，即</a:t>
            </a:r>
            <a:r>
              <a:rPr lang="zh-CN" altLang="en-US" b="1" dirty="0">
                <a:solidFill>
                  <a:schemeClr val="accent2"/>
                </a:solidFill>
                <a:latin typeface="Times New Roman" panose="02020603050405020304" pitchFamily="18" charset="0"/>
              </a:rPr>
              <a:t>平均功率</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101379" name="文本框 101378"/>
          <p:cNvSpPr txBox="1"/>
          <p:nvPr/>
        </p:nvSpPr>
        <p:spPr>
          <a:xfrm>
            <a:off x="325438" y="1703388"/>
            <a:ext cx="2400300" cy="457200"/>
          </a:xfrm>
          <a:prstGeom prst="rect">
            <a:avLst/>
          </a:prstGeom>
          <a:noFill/>
          <a:ln w="12700">
            <a:noFill/>
          </a:ln>
        </p:spPr>
        <p:txBody>
          <a:bodyPr anchor="ctr">
            <a:spAutoFit/>
          </a:bodyPr>
          <a:lstStyle/>
          <a:p>
            <a:pPr algn="ctr" eaLnBrk="1" hangingPunct="1">
              <a:spcBef>
                <a:spcPct val="0"/>
              </a:spcBef>
            </a:pPr>
            <a:r>
              <a:rPr lang="en-US" altLang="zh-CN" b="1" dirty="0">
                <a:solidFill>
                  <a:srgbClr val="2520F2"/>
                </a:solidFill>
                <a:latin typeface="Times New Roman" panose="02020603050405020304" pitchFamily="18" charset="0"/>
              </a:rPr>
              <a:t>2. </a:t>
            </a:r>
            <a:r>
              <a:rPr lang="zh-CN" altLang="en-US" b="1" dirty="0">
                <a:solidFill>
                  <a:srgbClr val="2520F2"/>
                </a:solidFill>
                <a:latin typeface="Times New Roman" panose="02020603050405020304" pitchFamily="18" charset="0"/>
              </a:rPr>
              <a:t>平均功率</a:t>
            </a:r>
            <a:endParaRPr lang="zh-CN" altLang="en-US" b="1">
              <a:solidFill>
                <a:srgbClr val="2520F2"/>
              </a:solidFill>
              <a:latin typeface="Times New Roman" panose="02020603050405020304" pitchFamily="18" charset="0"/>
            </a:endParaRPr>
          </a:p>
        </p:txBody>
      </p:sp>
      <p:sp>
        <p:nvSpPr>
          <p:cNvPr id="101386" name="文本框 101385"/>
          <p:cNvSpPr txBox="1"/>
          <p:nvPr/>
        </p:nvSpPr>
        <p:spPr>
          <a:xfrm>
            <a:off x="323850" y="4846638"/>
            <a:ext cx="8362950" cy="1406525"/>
          </a:xfrm>
          <a:prstGeom prst="rect">
            <a:avLst/>
          </a:prstGeom>
          <a:noFill/>
          <a:ln w="12700">
            <a:noFill/>
          </a:ln>
        </p:spPr>
        <p:txBody>
          <a:bodyPr anchor="ctr">
            <a:spAutoFit/>
          </a:bodyPr>
          <a:lstStyle/>
          <a:p>
            <a:pPr indent="571500" algn="just" eaLnBrk="1" hangingPunct="1">
              <a:lnSpc>
                <a:spcPct val="120000"/>
              </a:lnSpc>
              <a:spcBef>
                <a:spcPct val="0"/>
              </a:spcBef>
            </a:pPr>
            <a:r>
              <a:rPr lang="zh-CN" altLang="en-US" b="1" dirty="0">
                <a:solidFill>
                  <a:srgbClr val="FF0000"/>
                </a:solidFill>
                <a:latin typeface="Times New Roman" panose="02020603050405020304" pitchFamily="18" charset="0"/>
              </a:rPr>
              <a:t>平均功率</a:t>
            </a:r>
            <a:r>
              <a:rPr lang="zh-CN" altLang="en-US" b="1" dirty="0">
                <a:latin typeface="Times New Roman" panose="02020603050405020304" pitchFamily="18" charset="0"/>
              </a:rPr>
              <a:t>代表电路实际消耗的功率，故又称</a:t>
            </a:r>
            <a:r>
              <a:rPr lang="zh-CN" altLang="en-US" b="1" dirty="0">
                <a:solidFill>
                  <a:srgbClr val="FF0000"/>
                </a:solidFill>
                <a:latin typeface="Times New Roman" panose="02020603050405020304" pitchFamily="18" charset="0"/>
              </a:rPr>
              <a:t>有功功率</a:t>
            </a:r>
            <a:r>
              <a:rPr lang="zh-CN" altLang="en-US" b="1" dirty="0">
                <a:latin typeface="Times New Roman" panose="02020603050405020304" pitchFamily="18" charset="0"/>
              </a:rPr>
              <a:t>。它不仅与</a:t>
            </a:r>
            <a:r>
              <a:rPr lang="zh-CN" altLang="en-US" b="1" dirty="0">
                <a:solidFill>
                  <a:schemeClr val="accent2"/>
                </a:solidFill>
                <a:latin typeface="Times New Roman" panose="02020603050405020304" pitchFamily="18" charset="0"/>
              </a:rPr>
              <a:t>电压</a:t>
            </a:r>
            <a:r>
              <a:rPr lang="zh-CN" altLang="en-US" b="1" dirty="0">
                <a:latin typeface="Times New Roman" panose="02020603050405020304" pitchFamily="18" charset="0"/>
              </a:rPr>
              <a:t>、</a:t>
            </a:r>
            <a:r>
              <a:rPr lang="zh-CN" altLang="en-US" b="1" dirty="0">
                <a:solidFill>
                  <a:schemeClr val="accent2"/>
                </a:solidFill>
                <a:latin typeface="Times New Roman" panose="02020603050405020304" pitchFamily="18" charset="0"/>
              </a:rPr>
              <a:t>电流</a:t>
            </a:r>
            <a:r>
              <a:rPr lang="zh-CN" altLang="en-US" b="1" dirty="0">
                <a:latin typeface="Times New Roman" panose="02020603050405020304" pitchFamily="18" charset="0"/>
              </a:rPr>
              <a:t>有效值有关，而且与 </a:t>
            </a:r>
            <a:r>
              <a:rPr lang="en-US" altLang="zh-CN" b="1" dirty="0" err="1">
                <a:solidFill>
                  <a:schemeClr val="accent2"/>
                </a:solidFill>
                <a:latin typeface="Times New Roman" panose="02020603050405020304" pitchFamily="18" charset="0"/>
              </a:rPr>
              <a:t>cos</a:t>
            </a:r>
            <a:r>
              <a:rPr lang="en-US" altLang="zh-CN" b="1" i="1" dirty="0" err="1">
                <a:solidFill>
                  <a:schemeClr val="accent2"/>
                </a:solidFill>
                <a:latin typeface="Symbol" panose="05050102010706020507" pitchFamily="18" charset="2"/>
              </a:rPr>
              <a:t>j</a:t>
            </a:r>
            <a:r>
              <a:rPr lang="en-US" altLang="zh-CN" b="1" i="1" dirty="0">
                <a:solidFill>
                  <a:schemeClr val="accent2"/>
                </a:solidFill>
                <a:latin typeface="Symbol" panose="05050102010706020507" pitchFamily="18" charset="2"/>
              </a:rPr>
              <a:t> </a:t>
            </a:r>
            <a:r>
              <a:rPr lang="en-US" altLang="zh-CN" b="1" i="1" dirty="0">
                <a:latin typeface="Symbol" panose="05050102010706020507" pitchFamily="18" charset="2"/>
              </a:rPr>
              <a:t> </a:t>
            </a:r>
            <a:r>
              <a:rPr lang="zh-CN" altLang="en-US" b="1" dirty="0">
                <a:latin typeface="Times New Roman" panose="02020603050405020304" pitchFamily="18" charset="0"/>
              </a:rPr>
              <a:t>有关。这是交流和直流的很大区别</a:t>
            </a:r>
            <a:r>
              <a:rPr lang="en-US" altLang="zh-CN" b="1" dirty="0">
                <a:latin typeface="Times New Roman" panose="02020603050405020304" pitchFamily="18" charset="0"/>
              </a:rPr>
              <a:t>, </a:t>
            </a:r>
            <a:r>
              <a:rPr lang="zh-CN" altLang="en-US" b="1" dirty="0">
                <a:latin typeface="Times New Roman" panose="02020603050405020304" pitchFamily="18" charset="0"/>
              </a:rPr>
              <a:t>主要由于存在储能元件产生了阻抗角。</a:t>
            </a:r>
          </a:p>
        </p:txBody>
      </p:sp>
      <p:grpSp>
        <p:nvGrpSpPr>
          <p:cNvPr id="101395" name="组合 101394"/>
          <p:cNvGrpSpPr/>
          <p:nvPr/>
        </p:nvGrpSpPr>
        <p:grpSpPr>
          <a:xfrm>
            <a:off x="2036763" y="2060575"/>
            <a:ext cx="6537325" cy="2544763"/>
            <a:chOff x="1296" y="641"/>
            <a:chExt cx="4118" cy="1603"/>
          </a:xfrm>
        </p:grpSpPr>
        <p:graphicFrame>
          <p:nvGraphicFramePr>
            <p:cNvPr id="101380" name="对象 101379"/>
            <p:cNvGraphicFramePr/>
            <p:nvPr/>
          </p:nvGraphicFramePr>
          <p:xfrm>
            <a:off x="1296" y="641"/>
            <a:ext cx="4118" cy="1327"/>
          </p:xfrm>
          <a:graphic>
            <a:graphicData uri="http://schemas.openxmlformats.org/presentationml/2006/ole">
              <mc:AlternateContent xmlns:mc="http://schemas.openxmlformats.org/markup-compatibility/2006">
                <mc:Choice xmlns:v="urn:schemas-microsoft-com:vml" Requires="v">
                  <p:oleObj spid="_x0000_s68664" r:id="rId3" imgW="4064000" imgH="1308100" progId="Equation.DSMT4">
                    <p:embed/>
                  </p:oleObj>
                </mc:Choice>
                <mc:Fallback>
                  <p:oleObj r:id="rId3" imgW="4064000" imgH="1308100" progId="Equation.DSMT4">
                    <p:embed/>
                    <p:pic>
                      <p:nvPicPr>
                        <p:cNvPr id="0" name="图片 3614"/>
                        <p:cNvPicPr/>
                        <p:nvPr/>
                      </p:nvPicPr>
                      <p:blipFill>
                        <a:blip r:embed="rId4"/>
                        <a:stretch>
                          <a:fillRect/>
                        </a:stretch>
                      </p:blipFill>
                      <p:spPr>
                        <a:xfrm>
                          <a:off x="1296" y="641"/>
                          <a:ext cx="4118" cy="1327"/>
                        </a:xfrm>
                        <a:prstGeom prst="rect">
                          <a:avLst/>
                        </a:prstGeom>
                        <a:noFill/>
                        <a:ln w="38100">
                          <a:noFill/>
                          <a:miter/>
                        </a:ln>
                      </p:spPr>
                    </p:pic>
                  </p:oleObj>
                </mc:Fallback>
              </mc:AlternateContent>
            </a:graphicData>
          </a:graphic>
        </p:graphicFrame>
        <p:sp>
          <p:nvSpPr>
            <p:cNvPr id="101394" name="矩形 101393"/>
            <p:cNvSpPr/>
            <p:nvPr/>
          </p:nvSpPr>
          <p:spPr>
            <a:xfrm>
              <a:off x="1450" y="1956"/>
              <a:ext cx="544" cy="288"/>
            </a:xfrm>
            <a:prstGeom prst="rect">
              <a:avLst/>
            </a:prstGeom>
            <a:noFill/>
            <a:ln w="19050">
              <a:noFill/>
            </a:ln>
          </p:spPr>
          <p:txBody>
            <a:bodyPr wrap="none" anchor="t">
              <a:spAutoFit/>
            </a:bodyPr>
            <a:lstStyle/>
            <a:p>
              <a:r>
                <a:rPr lang="en-US" altLang="zh-CN" b="1" i="1">
                  <a:latin typeface="Times New Roman" panose="02020603050405020304" pitchFamily="18" charset="0"/>
                  <a:sym typeface="Symbol" panose="05050102010706020507" pitchFamily="18" charset="2"/>
                </a:rPr>
                <a:t>=UI</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ppt_x"/>
                                          </p:val>
                                        </p:tav>
                                        <p:tav tm="100000">
                                          <p:val>
                                            <p:strVal val="#ppt_x"/>
                                          </p:val>
                                        </p:tav>
                                      </p:tavLst>
                                    </p:anim>
                                    <p:anim calcmode="lin" valueType="num">
                                      <p:cBhvr additive="base">
                                        <p:cTn id="8" dur="500" fill="hold"/>
                                        <p:tgtEl>
                                          <p:spTgt spid="10137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379"/>
                                        </p:tgtEl>
                                        <p:attrNameLst>
                                          <p:attrName>style.visibility</p:attrName>
                                        </p:attrNameLst>
                                      </p:cBhvr>
                                      <p:to>
                                        <p:strVal val="visible"/>
                                      </p:to>
                                    </p:set>
                                    <p:anim calcmode="lin" valueType="num">
                                      <p:cBhvr additive="base">
                                        <p:cTn id="13" dur="500" fill="hold"/>
                                        <p:tgtEl>
                                          <p:spTgt spid="101379"/>
                                        </p:tgtEl>
                                        <p:attrNameLst>
                                          <p:attrName>ppt_x</p:attrName>
                                        </p:attrNameLst>
                                      </p:cBhvr>
                                      <p:tavLst>
                                        <p:tav tm="0">
                                          <p:val>
                                            <p:strVal val="0-#ppt_w/2"/>
                                          </p:val>
                                        </p:tav>
                                        <p:tav tm="100000">
                                          <p:val>
                                            <p:strVal val="#ppt_x"/>
                                          </p:val>
                                        </p:tav>
                                      </p:tavLst>
                                    </p:anim>
                                    <p:anim calcmode="lin" valueType="num">
                                      <p:cBhvr additive="base">
                                        <p:cTn id="14" dur="500" fill="hold"/>
                                        <p:tgtEl>
                                          <p:spTgt spid="1013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101395"/>
                                        </p:tgtEl>
                                        <p:attrNameLst>
                                          <p:attrName>style.visibility</p:attrName>
                                        </p:attrNameLst>
                                      </p:cBhvr>
                                      <p:to>
                                        <p:strVal val="visible"/>
                                      </p:to>
                                    </p:set>
                                    <p:animEffect transition="in" filter="blinds(vertical)">
                                      <p:cBhvr>
                                        <p:cTn id="19" dur="500"/>
                                        <p:tgtEl>
                                          <p:spTgt spid="10139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iterate type="lt">
                                    <p:tmPct val="100000"/>
                                  </p:iterate>
                                  <p:childTnLst>
                                    <p:set>
                                      <p:cBhvr>
                                        <p:cTn id="23" dur="1" fill="hold">
                                          <p:stCondLst>
                                            <p:cond delay="0"/>
                                          </p:stCondLst>
                                        </p:cTn>
                                        <p:tgtEl>
                                          <p:spTgt spid="101386"/>
                                        </p:tgtEl>
                                        <p:attrNameLst>
                                          <p:attrName>style.visibility</p:attrName>
                                        </p:attrNameLst>
                                      </p:cBhvr>
                                      <p:to>
                                        <p:strVal val="visible"/>
                                      </p:to>
                                    </p:set>
                                    <p:anim calcmode="lin" valueType="num">
                                      <p:cBhvr additive="base">
                                        <p:cTn id="24" dur="75" fill="hold"/>
                                        <p:tgtEl>
                                          <p:spTgt spid="101386"/>
                                        </p:tgtEl>
                                        <p:attrNameLst>
                                          <p:attrName>ppt_x</p:attrName>
                                        </p:attrNameLst>
                                      </p:cBhvr>
                                      <p:tavLst>
                                        <p:tav tm="0">
                                          <p:val>
                                            <p:strVal val="0-#ppt_w/2"/>
                                          </p:val>
                                        </p:tav>
                                        <p:tav tm="100000">
                                          <p:val>
                                            <p:strVal val="#ppt_x"/>
                                          </p:val>
                                        </p:tav>
                                      </p:tavLst>
                                    </p:anim>
                                    <p:anim calcmode="lin" valueType="num">
                                      <p:cBhvr additive="base">
                                        <p:cTn id="25" dur="75" fill="hold"/>
                                        <p:tgtEl>
                                          <p:spTgt spid="101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P spid="101379" grpId="0"/>
      <p:bldP spid="10138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矩形 366595"/>
          <p:cNvSpPr/>
          <p:nvPr/>
        </p:nvSpPr>
        <p:spPr>
          <a:xfrm>
            <a:off x="976313" y="895350"/>
            <a:ext cx="6258445" cy="461665"/>
          </a:xfrm>
          <a:prstGeom prst="rect">
            <a:avLst/>
          </a:prstGeom>
          <a:noFill/>
          <a:ln w="9525">
            <a:noFill/>
          </a:ln>
        </p:spPr>
        <p:txBody>
          <a:bodyPr wrap="none" anchor="t">
            <a:spAutoFit/>
          </a:bodyPr>
          <a:lstStyle/>
          <a:p>
            <a:r>
              <a:rPr lang="en-US" altLang="zh-CN" b="1" i="1" dirty="0">
                <a:solidFill>
                  <a:srgbClr val="6600FF"/>
                </a:solidFill>
                <a:latin typeface="Times New Roman" panose="02020603050405020304" pitchFamily="18" charset="0"/>
                <a:sym typeface="Symbol" panose="05050102010706020507" pitchFamily="18" charset="2"/>
              </a:rPr>
              <a:t></a:t>
            </a:r>
            <a:r>
              <a:rPr lang="en-US" altLang="zh-CN" b="1" dirty="0">
                <a:solidFill>
                  <a:srgbClr val="6600FF"/>
                </a:solidFill>
                <a:latin typeface="Times New Roman" panose="02020603050405020304" pitchFamily="18" charset="0"/>
                <a:sym typeface="Symbol" panose="05050102010706020507" pitchFamily="18" charset="2"/>
              </a:rPr>
              <a:t> =</a:t>
            </a:r>
            <a:r>
              <a:rPr lang="en-US" altLang="zh-CN" b="1" i="1" dirty="0">
                <a:solidFill>
                  <a:srgbClr val="6600FF"/>
                </a:solidFill>
                <a:latin typeface="Times New Roman" panose="02020603050405020304" pitchFamily="18" charset="0"/>
                <a:sym typeface="Symbol" panose="05050102010706020507" pitchFamily="18" charset="2"/>
              </a:rPr>
              <a:t>cos</a:t>
            </a:r>
            <a:r>
              <a:rPr lang="en-US" altLang="zh-CN" b="1" i="1" dirty="0">
                <a:solidFill>
                  <a:schemeClr val="accent2"/>
                </a:solidFill>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：称为</a:t>
            </a:r>
            <a:r>
              <a:rPr lang="zh-CN" altLang="zh-CN" b="1" dirty="0">
                <a:solidFill>
                  <a:srgbClr val="FF0000"/>
                </a:solidFill>
                <a:latin typeface="Times New Roman" panose="02020603050405020304" pitchFamily="18" charset="0"/>
                <a:sym typeface="Symbol" panose="05050102010706020507" pitchFamily="18" charset="2"/>
              </a:rPr>
              <a:t>功率因数</a:t>
            </a:r>
            <a:r>
              <a:rPr lang="zh-CN"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a:t>
            </a:r>
            <a:r>
              <a:rPr lang="zh-CN"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称</a:t>
            </a:r>
            <a:r>
              <a:rPr lang="zh-CN" altLang="zh-CN" b="1" dirty="0">
                <a:solidFill>
                  <a:srgbClr val="FF0000"/>
                </a:solidFill>
                <a:latin typeface="Times New Roman" panose="02020603050405020304" pitchFamily="18" charset="0"/>
                <a:sym typeface="Symbol" panose="05050102010706020507" pitchFamily="18" charset="2"/>
              </a:rPr>
              <a:t>功率因数角</a:t>
            </a:r>
            <a:r>
              <a:rPr lang="zh-CN" altLang="zh-CN" b="1" dirty="0">
                <a:latin typeface="Times New Roman" panose="02020603050405020304" pitchFamily="18" charset="0"/>
                <a:sym typeface="Symbol" panose="05050102010706020507" pitchFamily="18" charset="2"/>
              </a:rPr>
              <a:t>。</a:t>
            </a:r>
            <a:endParaRPr lang="zh-CN" altLang="en-US" b="1" dirty="0">
              <a:latin typeface="Times New Roman" panose="02020603050405020304" pitchFamily="18" charset="0"/>
              <a:sym typeface="Symbol" panose="05050102010706020507" pitchFamily="18" charset="2"/>
            </a:endParaRPr>
          </a:p>
        </p:txBody>
      </p:sp>
      <p:sp>
        <p:nvSpPr>
          <p:cNvPr id="366598" name="矩形 366597"/>
          <p:cNvSpPr/>
          <p:nvPr/>
        </p:nvSpPr>
        <p:spPr>
          <a:xfrm>
            <a:off x="976313" y="1733550"/>
            <a:ext cx="6227762" cy="457200"/>
          </a:xfrm>
          <a:prstGeom prst="rect">
            <a:avLst/>
          </a:prstGeom>
          <a:noFill/>
          <a:ln w="12700">
            <a:noFill/>
          </a:ln>
        </p:spPr>
        <p:txBody>
          <a:bodyPr anchor="ctr">
            <a:spAutoFit/>
          </a:bodyPr>
          <a:lstStyle/>
          <a:p>
            <a:pPr indent="285750" eaLnBrk="1" hangingPunct="1">
              <a:spcBef>
                <a:spcPct val="0"/>
              </a:spcBef>
            </a:pPr>
            <a:r>
              <a:rPr lang="zh-CN" altLang="en-US" b="1" dirty="0">
                <a:latin typeface="Times New Roman" panose="02020603050405020304" pitchFamily="18" charset="0"/>
              </a:rPr>
              <a:t>一般情况下</a:t>
            </a:r>
            <a:r>
              <a:rPr lang="en-US" altLang="zh-CN" b="1">
                <a:latin typeface="Times New Roman" panose="02020603050405020304" pitchFamily="18" charset="0"/>
              </a:rPr>
              <a:t>|</a:t>
            </a:r>
            <a:r>
              <a:rPr lang="en-US" altLang="zh-CN"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≤90°</a:t>
            </a:r>
            <a:r>
              <a:rPr lang="zh-CN" altLang="en-US" b="1" dirty="0">
                <a:latin typeface="Times New Roman" panose="02020603050405020304" pitchFamily="18" charset="0"/>
                <a:sym typeface="Symbol" panose="05050102010706020507" pitchFamily="18" charset="2"/>
              </a:rPr>
              <a:t>，所以</a:t>
            </a:r>
            <a:r>
              <a:rPr lang="en-US" altLang="zh-CN" b="1">
                <a:latin typeface="Times New Roman" panose="02020603050405020304" pitchFamily="18" charset="0"/>
                <a:sym typeface="Symbol" panose="05050102010706020507" pitchFamily="18" charset="2"/>
              </a:rPr>
              <a:t>0 ≤ </a:t>
            </a:r>
            <a:r>
              <a:rPr lang="en-US" altLang="zh-CN" b="1">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 1 </a:t>
            </a:r>
          </a:p>
        </p:txBody>
      </p:sp>
      <p:grpSp>
        <p:nvGrpSpPr>
          <p:cNvPr id="366609" name="组合 366608"/>
          <p:cNvGrpSpPr/>
          <p:nvPr/>
        </p:nvGrpSpPr>
        <p:grpSpPr>
          <a:xfrm>
            <a:off x="428625" y="2709069"/>
            <a:ext cx="7891463" cy="457200"/>
            <a:chOff x="324" y="1539"/>
            <a:chExt cx="4971" cy="288"/>
          </a:xfrm>
        </p:grpSpPr>
        <p:sp>
          <p:nvSpPr>
            <p:cNvPr id="366600" name="矩形 366599"/>
            <p:cNvSpPr/>
            <p:nvPr/>
          </p:nvSpPr>
          <p:spPr>
            <a:xfrm>
              <a:off x="324" y="1539"/>
              <a:ext cx="4533" cy="288"/>
            </a:xfrm>
            <a:prstGeom prst="rect">
              <a:avLst/>
            </a:prstGeom>
            <a:noFill/>
            <a:ln w="12700">
              <a:noFill/>
            </a:ln>
          </p:spPr>
          <p:txBody>
            <a:bodyPr anchor="ctr">
              <a:spAutoFit/>
            </a:bodyPr>
            <a:lstStyle/>
            <a:p>
              <a:pPr indent="285750" eaLnBrk="1" hangingPunct="1">
                <a:spcBef>
                  <a:spcPct val="0"/>
                </a:spcBef>
              </a:pPr>
              <a:r>
                <a:rPr lang="zh-CN" altLang="en-US" b="1" dirty="0">
                  <a:latin typeface="Times New Roman" panose="02020603050405020304" pitchFamily="18" charset="0"/>
                  <a:cs typeface="Times New Roman" panose="02020603050405020304" pitchFamily="18" charset="0"/>
                </a:rPr>
                <a:t>对于纯电阻网络，电压和电流同相，</a:t>
              </a:r>
              <a:r>
                <a:rPr lang="en-US" altLang="zh-CN" b="1" dirty="0">
                  <a:latin typeface="Times New Roman" panose="02020603050405020304" pitchFamily="18" charset="0"/>
                </a:rPr>
                <a:t>cos</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 1</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b="1" dirty="0">
                <a:latin typeface="Times New Roman" panose="02020603050405020304" pitchFamily="18" charset="0"/>
                <a:ea typeface="Times New Roman" panose="02020603050405020304" pitchFamily="18" charset="0"/>
                <a:sym typeface="Symbol" panose="05050102010706020507" pitchFamily="18" charset="2"/>
              </a:endParaRPr>
            </a:p>
          </p:txBody>
        </p:sp>
        <p:graphicFrame>
          <p:nvGraphicFramePr>
            <p:cNvPr id="366599" name="对象 366598"/>
            <p:cNvGraphicFramePr/>
            <p:nvPr/>
          </p:nvGraphicFramePr>
          <p:xfrm>
            <a:off x="4418" y="1539"/>
            <a:ext cx="877" cy="269"/>
          </p:xfrm>
          <a:graphic>
            <a:graphicData uri="http://schemas.openxmlformats.org/presentationml/2006/ole">
              <mc:AlternateContent xmlns:mc="http://schemas.openxmlformats.org/markup-compatibility/2006">
                <mc:Choice xmlns:v="urn:schemas-microsoft-com:vml" Requires="v">
                  <p:oleObj spid="_x0000_s69857" r:id="rId3" imgW="609600" imgH="215900" progId="Equation.3">
                    <p:embed/>
                  </p:oleObj>
                </mc:Choice>
                <mc:Fallback>
                  <p:oleObj r:id="rId3" imgW="609600" imgH="215900" progId="Equation.3">
                    <p:embed/>
                    <p:pic>
                      <p:nvPicPr>
                        <p:cNvPr id="0" name="图片 3611"/>
                        <p:cNvPicPr/>
                        <p:nvPr/>
                      </p:nvPicPr>
                      <p:blipFill>
                        <a:blip r:embed="rId4"/>
                        <a:stretch>
                          <a:fillRect/>
                        </a:stretch>
                      </p:blipFill>
                      <p:spPr>
                        <a:xfrm>
                          <a:off x="4418" y="1539"/>
                          <a:ext cx="877" cy="269"/>
                        </a:xfrm>
                        <a:prstGeom prst="rect">
                          <a:avLst/>
                        </a:prstGeom>
                        <a:noFill/>
                        <a:ln w="38100">
                          <a:noFill/>
                          <a:miter/>
                        </a:ln>
                      </p:spPr>
                    </p:pic>
                  </p:oleObj>
                </mc:Fallback>
              </mc:AlternateContent>
            </a:graphicData>
          </a:graphic>
        </p:graphicFrame>
      </p:grpSp>
      <p:grpSp>
        <p:nvGrpSpPr>
          <p:cNvPr id="366610" name="组合 366609"/>
          <p:cNvGrpSpPr/>
          <p:nvPr/>
        </p:nvGrpSpPr>
        <p:grpSpPr>
          <a:xfrm>
            <a:off x="428625" y="3357563"/>
            <a:ext cx="8039100" cy="788987"/>
            <a:chOff x="0" y="2115"/>
            <a:chExt cx="5064" cy="497"/>
          </a:xfrm>
        </p:grpSpPr>
        <p:graphicFrame>
          <p:nvGraphicFramePr>
            <p:cNvPr id="366604" name="对象 366603"/>
            <p:cNvGraphicFramePr/>
            <p:nvPr/>
          </p:nvGraphicFramePr>
          <p:xfrm>
            <a:off x="4713" y="2115"/>
            <a:ext cx="351" cy="497"/>
          </p:xfrm>
          <a:graphic>
            <a:graphicData uri="http://schemas.openxmlformats.org/presentationml/2006/ole">
              <mc:AlternateContent xmlns:mc="http://schemas.openxmlformats.org/markup-compatibility/2006">
                <mc:Choice xmlns:v="urn:schemas-microsoft-com:vml" Requires="v">
                  <p:oleObj spid="_x0000_s69858" r:id="rId5" imgW="279400" imgH="393700" progId="Equation.3">
                    <p:embed/>
                  </p:oleObj>
                </mc:Choice>
                <mc:Fallback>
                  <p:oleObj r:id="rId5" imgW="279400" imgH="393700" progId="Equation.3">
                    <p:embed/>
                    <p:pic>
                      <p:nvPicPr>
                        <p:cNvPr id="0" name="图片 3619"/>
                        <p:cNvPicPr/>
                        <p:nvPr/>
                      </p:nvPicPr>
                      <p:blipFill>
                        <a:blip r:embed="rId6"/>
                        <a:stretch>
                          <a:fillRect/>
                        </a:stretch>
                      </p:blipFill>
                      <p:spPr>
                        <a:xfrm>
                          <a:off x="4713" y="2115"/>
                          <a:ext cx="351" cy="497"/>
                        </a:xfrm>
                        <a:prstGeom prst="rect">
                          <a:avLst/>
                        </a:prstGeom>
                        <a:noFill/>
                        <a:ln w="38100">
                          <a:noFill/>
                          <a:miter/>
                        </a:ln>
                      </p:spPr>
                    </p:pic>
                  </p:oleObj>
                </mc:Fallback>
              </mc:AlternateContent>
            </a:graphicData>
          </a:graphic>
        </p:graphicFrame>
        <p:sp>
          <p:nvSpPr>
            <p:cNvPr id="366605" name="矩形 366604"/>
            <p:cNvSpPr/>
            <p:nvPr/>
          </p:nvSpPr>
          <p:spPr>
            <a:xfrm>
              <a:off x="0" y="2257"/>
              <a:ext cx="4630" cy="288"/>
            </a:xfrm>
            <a:prstGeom prst="rect">
              <a:avLst/>
            </a:prstGeom>
            <a:noFill/>
            <a:ln w="12700">
              <a:noFill/>
            </a:ln>
          </p:spPr>
          <p:txBody>
            <a:bodyPr anchor="ctr">
              <a:spAutoFit/>
            </a:bodyPr>
            <a:lstStyle/>
            <a:p>
              <a:pPr indent="285750" eaLnBrk="1" hangingPunct="1">
                <a:spcBef>
                  <a:spcPct val="0"/>
                </a:spcBef>
              </a:pPr>
              <a:r>
                <a:rPr lang="zh-CN" altLang="en-US" b="1" dirty="0">
                  <a:latin typeface="Times New Roman" panose="02020603050405020304" pitchFamily="18" charset="0"/>
                  <a:cs typeface="Times New Roman" panose="02020603050405020304" pitchFamily="18" charset="0"/>
                </a:rPr>
                <a:t>对于纯电感或纯电容网络，电压和电流的相位差为</a:t>
              </a:r>
              <a:endParaRPr lang="zh-CN" altLang="en-US" b="1" dirty="0">
                <a:latin typeface="Times New Roman" panose="02020603050405020304" pitchFamily="18" charset="0"/>
                <a:ea typeface="Times New Roman" panose="02020603050405020304" pitchFamily="18" charset="0"/>
              </a:endParaRPr>
            </a:p>
          </p:txBody>
        </p:sp>
      </p:grpSp>
      <p:sp>
        <p:nvSpPr>
          <p:cNvPr id="366606" name="矩形 366605"/>
          <p:cNvSpPr/>
          <p:nvPr/>
        </p:nvSpPr>
        <p:spPr>
          <a:xfrm>
            <a:off x="3082925" y="3181350"/>
            <a:ext cx="311150" cy="244475"/>
          </a:xfrm>
          <a:prstGeom prst="rect">
            <a:avLst/>
          </a:prstGeom>
          <a:noFill/>
          <a:ln w="19050">
            <a:noFill/>
          </a:ln>
        </p:spPr>
        <p:txBody>
          <a:bodyPr wrap="none" anchor="ctr">
            <a:spAutoFit/>
          </a:bodyPr>
          <a:lstStyle/>
          <a:p>
            <a:pPr>
              <a:spcBef>
                <a:spcPct val="0"/>
              </a:spcBef>
            </a:pPr>
            <a:r>
              <a:rPr lang="zh-CN" altLang="en-US" sz="1000"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ndParaRPr>
          </a:p>
        </p:txBody>
      </p:sp>
      <p:sp>
        <p:nvSpPr>
          <p:cNvPr id="366607" name="矩形 366606"/>
          <p:cNvSpPr/>
          <p:nvPr/>
        </p:nvSpPr>
        <p:spPr>
          <a:xfrm>
            <a:off x="3082925" y="3625850"/>
            <a:ext cx="311150" cy="244475"/>
          </a:xfrm>
          <a:prstGeom prst="rect">
            <a:avLst/>
          </a:prstGeom>
          <a:noFill/>
          <a:ln w="19050">
            <a:noFill/>
          </a:ln>
        </p:spPr>
        <p:txBody>
          <a:bodyPr wrap="none" anchor="ctr">
            <a:spAutoFit/>
          </a:bodyPr>
          <a:lstStyle/>
          <a:p>
            <a:pPr>
              <a:spcBef>
                <a:spcPct val="0"/>
              </a:spcBef>
            </a:pPr>
            <a:r>
              <a:rPr lang="zh-CN" altLang="en-US" sz="1000"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ndParaRPr>
          </a:p>
        </p:txBody>
      </p:sp>
      <p:grpSp>
        <p:nvGrpSpPr>
          <p:cNvPr id="366611" name="组合 366610"/>
          <p:cNvGrpSpPr/>
          <p:nvPr/>
        </p:nvGrpSpPr>
        <p:grpSpPr>
          <a:xfrm>
            <a:off x="828205" y="4254798"/>
            <a:ext cx="7720012" cy="527050"/>
            <a:chOff x="432" y="2836"/>
            <a:chExt cx="4863" cy="332"/>
          </a:xfrm>
        </p:grpSpPr>
        <p:graphicFrame>
          <p:nvGraphicFramePr>
            <p:cNvPr id="366603" name="对象 366602"/>
            <p:cNvGraphicFramePr/>
            <p:nvPr/>
          </p:nvGraphicFramePr>
          <p:xfrm>
            <a:off x="432" y="2864"/>
            <a:ext cx="914" cy="304"/>
          </p:xfrm>
          <a:graphic>
            <a:graphicData uri="http://schemas.openxmlformats.org/presentationml/2006/ole">
              <mc:AlternateContent xmlns:mc="http://schemas.openxmlformats.org/markup-compatibility/2006">
                <mc:Choice xmlns:v="urn:schemas-microsoft-com:vml" Requires="v">
                  <p:oleObj spid="_x0000_s69859" r:id="rId7" imgW="711200" imgH="241300" progId="Equation.3">
                    <p:embed/>
                  </p:oleObj>
                </mc:Choice>
                <mc:Fallback>
                  <p:oleObj r:id="rId7" imgW="711200" imgH="241300" progId="Equation.3">
                    <p:embed/>
                    <p:pic>
                      <p:nvPicPr>
                        <p:cNvPr id="0" name="图片 3618"/>
                        <p:cNvPicPr/>
                        <p:nvPr/>
                      </p:nvPicPr>
                      <p:blipFill>
                        <a:blip r:embed="rId8"/>
                        <a:stretch>
                          <a:fillRect/>
                        </a:stretch>
                      </p:blipFill>
                      <p:spPr>
                        <a:xfrm>
                          <a:off x="432" y="2864"/>
                          <a:ext cx="914" cy="304"/>
                        </a:xfrm>
                        <a:prstGeom prst="rect">
                          <a:avLst/>
                        </a:prstGeom>
                        <a:noFill/>
                        <a:ln w="38100">
                          <a:noFill/>
                          <a:miter/>
                        </a:ln>
                      </p:spPr>
                    </p:pic>
                  </p:oleObj>
                </mc:Fallback>
              </mc:AlternateContent>
            </a:graphicData>
          </a:graphic>
        </p:graphicFrame>
        <p:graphicFrame>
          <p:nvGraphicFramePr>
            <p:cNvPr id="366602" name="对象 366601"/>
            <p:cNvGraphicFramePr/>
            <p:nvPr/>
          </p:nvGraphicFramePr>
          <p:xfrm>
            <a:off x="1540" y="2890"/>
            <a:ext cx="474" cy="225"/>
          </p:xfrm>
          <a:graphic>
            <a:graphicData uri="http://schemas.openxmlformats.org/presentationml/2006/ole">
              <mc:AlternateContent xmlns:mc="http://schemas.openxmlformats.org/markup-compatibility/2006">
                <mc:Choice xmlns:v="urn:schemas-microsoft-com:vml" Requires="v">
                  <p:oleObj spid="_x0000_s69860" r:id="rId9" imgW="380365" imgH="177800" progId="Equation.3">
                    <p:embed/>
                  </p:oleObj>
                </mc:Choice>
                <mc:Fallback>
                  <p:oleObj r:id="rId9" imgW="380365" imgH="177800" progId="Equation.3">
                    <p:embed/>
                    <p:pic>
                      <p:nvPicPr>
                        <p:cNvPr id="0" name="图片 3617"/>
                        <p:cNvPicPr/>
                        <p:nvPr/>
                      </p:nvPicPr>
                      <p:blipFill>
                        <a:blip r:embed="rId10"/>
                        <a:stretch>
                          <a:fillRect/>
                        </a:stretch>
                      </p:blipFill>
                      <p:spPr>
                        <a:xfrm>
                          <a:off x="1540" y="2890"/>
                          <a:ext cx="474" cy="225"/>
                        </a:xfrm>
                        <a:prstGeom prst="rect">
                          <a:avLst/>
                        </a:prstGeom>
                        <a:noFill/>
                        <a:ln w="38100">
                          <a:noFill/>
                          <a:miter/>
                        </a:ln>
                      </p:spPr>
                    </p:pic>
                  </p:oleObj>
                </mc:Fallback>
              </mc:AlternateContent>
            </a:graphicData>
          </a:graphic>
        </p:graphicFrame>
        <p:sp>
          <p:nvSpPr>
            <p:cNvPr id="366608" name="矩形 366607"/>
            <p:cNvSpPr/>
            <p:nvPr/>
          </p:nvSpPr>
          <p:spPr>
            <a:xfrm>
              <a:off x="1942" y="2836"/>
              <a:ext cx="3353" cy="288"/>
            </a:xfrm>
            <a:prstGeom prst="rect">
              <a:avLst/>
            </a:prstGeom>
            <a:noFill/>
            <a:ln w="12700">
              <a:noFill/>
            </a:ln>
          </p:spPr>
          <p:txBody>
            <a:bodyPr anchor="ctr">
              <a:spAutoFit/>
            </a:bodyPr>
            <a:lstStyle/>
            <a:p>
              <a:pPr indent="285750" eaLnBrk="1" hangingPunct="1">
                <a:spcBef>
                  <a:spcPct val="0"/>
                </a:spcBef>
              </a:pPr>
              <a:r>
                <a:rPr lang="zh-CN" altLang="en-US" b="1" dirty="0">
                  <a:latin typeface="Times New Roman" panose="02020603050405020304" pitchFamily="18" charset="0"/>
                  <a:cs typeface="Times New Roman" panose="02020603050405020304" pitchFamily="18" charset="0"/>
                </a:rPr>
                <a:t>，即电感和电容元件不消耗能量 </a:t>
              </a:r>
              <a:endParaRPr lang="zh-CN" altLang="en-US" b="1" dirty="0">
                <a:latin typeface="Times New Roman" panose="02020603050405020304" pitchFamily="18" charset="0"/>
                <a:ea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6596"/>
                                        </p:tgtEl>
                                        <p:attrNameLst>
                                          <p:attrName>style.visibility</p:attrName>
                                        </p:attrNameLst>
                                      </p:cBhvr>
                                      <p:to>
                                        <p:strVal val="visible"/>
                                      </p:to>
                                    </p:set>
                                    <p:anim calcmode="lin" valueType="num">
                                      <p:cBhvr additive="base">
                                        <p:cTn id="7" dur="500" fill="hold"/>
                                        <p:tgtEl>
                                          <p:spTgt spid="366596"/>
                                        </p:tgtEl>
                                        <p:attrNameLst>
                                          <p:attrName>ppt_x</p:attrName>
                                        </p:attrNameLst>
                                      </p:cBhvr>
                                      <p:tavLst>
                                        <p:tav tm="0">
                                          <p:val>
                                            <p:strVal val="0-#ppt_w/2"/>
                                          </p:val>
                                        </p:tav>
                                        <p:tav tm="100000">
                                          <p:val>
                                            <p:strVal val="#ppt_x"/>
                                          </p:val>
                                        </p:tav>
                                      </p:tavLst>
                                    </p:anim>
                                    <p:anim calcmode="lin" valueType="num">
                                      <p:cBhvr additive="base">
                                        <p:cTn id="8" dur="500" fill="hold"/>
                                        <p:tgtEl>
                                          <p:spTgt spid="3665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66598"/>
                                        </p:tgtEl>
                                        <p:attrNameLst>
                                          <p:attrName>style.visibility</p:attrName>
                                        </p:attrNameLst>
                                      </p:cBhvr>
                                      <p:to>
                                        <p:strVal val="visible"/>
                                      </p:to>
                                    </p:set>
                                    <p:animEffect transition="in" filter="blinds(horizontal)">
                                      <p:cBhvr>
                                        <p:cTn id="13" dur="500"/>
                                        <p:tgtEl>
                                          <p:spTgt spid="36659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66609"/>
                                        </p:tgtEl>
                                        <p:attrNameLst>
                                          <p:attrName>style.visibility</p:attrName>
                                        </p:attrNameLst>
                                      </p:cBhvr>
                                      <p:to>
                                        <p:strVal val="visible"/>
                                      </p:to>
                                    </p:set>
                                    <p:animEffect transition="in" filter="wipe(left)">
                                      <p:cBhvr>
                                        <p:cTn id="18" dur="500"/>
                                        <p:tgtEl>
                                          <p:spTgt spid="36660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66610"/>
                                        </p:tgtEl>
                                        <p:attrNameLst>
                                          <p:attrName>style.visibility</p:attrName>
                                        </p:attrNameLst>
                                      </p:cBhvr>
                                      <p:to>
                                        <p:strVal val="visible"/>
                                      </p:to>
                                    </p:set>
                                    <p:animEffect transition="in" filter="wipe(left)">
                                      <p:cBhvr>
                                        <p:cTn id="23" dur="500"/>
                                        <p:tgtEl>
                                          <p:spTgt spid="3666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66611"/>
                                        </p:tgtEl>
                                        <p:attrNameLst>
                                          <p:attrName>style.visibility</p:attrName>
                                        </p:attrNameLst>
                                      </p:cBhvr>
                                      <p:to>
                                        <p:strVal val="visible"/>
                                      </p:to>
                                    </p:set>
                                    <p:animEffect transition="in" filter="wipe(left)">
                                      <p:cBhvr>
                                        <p:cTn id="28" dur="500"/>
                                        <p:tgtEl>
                                          <p:spTgt spid="36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p:bldP spid="36659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文本框 191491"/>
          <p:cNvSpPr txBox="1"/>
          <p:nvPr/>
        </p:nvSpPr>
        <p:spPr>
          <a:xfrm>
            <a:off x="519113" y="476250"/>
            <a:ext cx="4395787" cy="457200"/>
          </a:xfrm>
          <a:prstGeom prst="rect">
            <a:avLst/>
          </a:prstGeom>
          <a:noFill/>
          <a:ln w="12700">
            <a:noFill/>
          </a:ln>
        </p:spPr>
        <p:txBody>
          <a:bodyPr anchor="ctr">
            <a:spAutoFit/>
          </a:bodyPr>
          <a:lstStyle/>
          <a:p>
            <a:pPr algn="ctr" eaLnBrk="1" hangingPunct="1">
              <a:spcBef>
                <a:spcPct val="0"/>
              </a:spcBef>
            </a:pPr>
            <a:r>
              <a:rPr lang="en-US" altLang="zh-CN" b="1" dirty="0">
                <a:solidFill>
                  <a:srgbClr val="2520F2"/>
                </a:solidFill>
                <a:latin typeface="Times New Roman" panose="02020603050405020304" pitchFamily="18" charset="0"/>
              </a:rPr>
              <a:t>3. </a:t>
            </a:r>
            <a:r>
              <a:rPr lang="zh-CN" altLang="en-US" b="1" dirty="0">
                <a:solidFill>
                  <a:srgbClr val="2520F2"/>
                </a:solidFill>
                <a:latin typeface="Times New Roman" panose="02020603050405020304" pitchFamily="18" charset="0"/>
              </a:rPr>
              <a:t>无功功率</a:t>
            </a: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solidFill>
                  <a:srgbClr val="FF0000"/>
                </a:solidFill>
                <a:latin typeface="Times New Roman" panose="02020603050405020304" pitchFamily="18" charset="0"/>
              </a:rPr>
              <a:t>reactive power</a:t>
            </a:r>
            <a:r>
              <a:rPr lang="en-US" altLang="zh-CN" b="1" dirty="0">
                <a:latin typeface="Times New Roman" panose="02020603050405020304" pitchFamily="18" charset="0"/>
              </a:rPr>
              <a:t>) </a:t>
            </a:r>
            <a:r>
              <a:rPr lang="en-US" altLang="zh-CN" b="1" i="1" dirty="0">
                <a:latin typeface="Times New Roman" panose="02020603050405020304" pitchFamily="18" charset="0"/>
              </a:rPr>
              <a:t>Q</a:t>
            </a:r>
            <a:endParaRPr lang="en-US" altLang="zh-CN" b="1" dirty="0">
              <a:latin typeface="Times New Roman" panose="02020603050405020304" pitchFamily="18" charset="0"/>
            </a:endParaRPr>
          </a:p>
        </p:txBody>
      </p:sp>
      <p:graphicFrame>
        <p:nvGraphicFramePr>
          <p:cNvPr id="191493" name="对象 191492"/>
          <p:cNvGraphicFramePr/>
          <p:nvPr/>
        </p:nvGraphicFramePr>
        <p:xfrm>
          <a:off x="2724150" y="877888"/>
          <a:ext cx="1828800" cy="684212"/>
        </p:xfrm>
        <a:graphic>
          <a:graphicData uri="http://schemas.openxmlformats.org/presentationml/2006/ole">
            <mc:AlternateContent xmlns:mc="http://schemas.openxmlformats.org/markup-compatibility/2006">
              <mc:Choice xmlns:v="urn:schemas-microsoft-com:vml" Requires="v">
                <p:oleObj spid="_x0000_s70769" r:id="rId3" imgW="812165" imgH="304800" progId="Equation.DSMT4">
                  <p:embed/>
                </p:oleObj>
              </mc:Choice>
              <mc:Fallback>
                <p:oleObj r:id="rId3" imgW="812165" imgH="304800" progId="Equation.DSMT4">
                  <p:embed/>
                  <p:pic>
                    <p:nvPicPr>
                      <p:cNvPr id="0" name="图片 3616"/>
                      <p:cNvPicPr/>
                      <p:nvPr/>
                    </p:nvPicPr>
                    <p:blipFill>
                      <a:blip r:embed="rId4"/>
                      <a:stretch>
                        <a:fillRect/>
                      </a:stretch>
                    </p:blipFill>
                    <p:spPr>
                      <a:xfrm>
                        <a:off x="2724150" y="877888"/>
                        <a:ext cx="1828800" cy="684212"/>
                      </a:xfrm>
                      <a:prstGeom prst="rect">
                        <a:avLst/>
                      </a:prstGeom>
                      <a:noFill/>
                      <a:ln w="38100">
                        <a:noFill/>
                        <a:miter/>
                      </a:ln>
                    </p:spPr>
                  </p:pic>
                </p:oleObj>
              </mc:Fallback>
            </mc:AlternateContent>
          </a:graphicData>
        </a:graphic>
      </p:graphicFrame>
      <p:sp>
        <p:nvSpPr>
          <p:cNvPr id="191494" name="文本框 191493"/>
          <p:cNvSpPr txBox="1"/>
          <p:nvPr/>
        </p:nvSpPr>
        <p:spPr>
          <a:xfrm>
            <a:off x="881063" y="1562100"/>
            <a:ext cx="6389687" cy="457200"/>
          </a:xfrm>
          <a:prstGeom prst="rect">
            <a:avLst/>
          </a:prstGeom>
          <a:noFill/>
          <a:ln w="9525">
            <a:noFill/>
          </a:ln>
        </p:spPr>
        <p:txBody>
          <a:bodyPr wrap="none">
            <a:spAutoFit/>
          </a:bodyPr>
          <a:lstStyle/>
          <a:p>
            <a:pPr eaLnBrk="1" hangingPunct="1"/>
            <a:r>
              <a:rPr lang="zh-CN" altLang="en-US" b="1" dirty="0">
                <a:latin typeface="Times New Roman" panose="02020603050405020304" pitchFamily="18" charset="0"/>
              </a:rPr>
              <a:t>与瞬时功率的可逆部分有关。单位：</a:t>
            </a:r>
            <a:r>
              <a:rPr lang="en-US" altLang="zh-CN" b="1" err="1">
                <a:solidFill>
                  <a:srgbClr val="660033"/>
                </a:solidFill>
                <a:latin typeface="Times New Roman" panose="02020603050405020304" pitchFamily="18" charset="0"/>
              </a:rPr>
              <a:t>var</a:t>
            </a:r>
            <a:r>
              <a:rPr lang="en-US" altLang="zh-CN" b="1">
                <a:latin typeface="Times New Roman" panose="02020603050405020304" pitchFamily="18" charset="0"/>
              </a:rPr>
              <a:t> (</a:t>
            </a:r>
            <a:r>
              <a:rPr lang="zh-CN" altLang="en-US" b="1">
                <a:solidFill>
                  <a:srgbClr val="660033"/>
                </a:solidFill>
                <a:latin typeface="Times New Roman" panose="02020603050405020304" pitchFamily="18" charset="0"/>
              </a:rPr>
              <a:t>乏</a:t>
            </a:r>
            <a:r>
              <a:rPr lang="en-US" altLang="en-US" b="1">
                <a:latin typeface="Times New Roman" panose="02020603050405020304" pitchFamily="18" charset="0"/>
              </a:rPr>
              <a:t>)。</a:t>
            </a:r>
            <a:endParaRPr lang="zh-CN" altLang="en-US" b="1">
              <a:latin typeface="Times New Roman" panose="02020603050405020304" pitchFamily="18" charset="0"/>
            </a:endParaRPr>
          </a:p>
        </p:txBody>
      </p:sp>
      <p:sp>
        <p:nvSpPr>
          <p:cNvPr id="191501" name="文本框 191500"/>
          <p:cNvSpPr txBox="1"/>
          <p:nvPr/>
        </p:nvSpPr>
        <p:spPr>
          <a:xfrm>
            <a:off x="150812" y="2773706"/>
            <a:ext cx="8404225" cy="493148"/>
          </a:xfrm>
          <a:prstGeom prst="rect">
            <a:avLst/>
          </a:prstGeom>
          <a:noFill/>
          <a:ln w="12700">
            <a:noFill/>
          </a:ln>
        </p:spPr>
        <p:txBody>
          <a:bodyPr wrap="square" anchor="ctr">
            <a:spAutoFit/>
          </a:bodyPr>
          <a:lstStyle/>
          <a:p>
            <a:pPr algn="just" eaLnBrk="1" hangingPunct="1">
              <a:lnSpc>
                <a:spcPct val="120000"/>
              </a:lnSpc>
              <a:spcBef>
                <a:spcPct val="0"/>
              </a:spcBef>
            </a:pPr>
            <a:r>
              <a:rPr lang="zh-CN" altLang="en-US" b="1" dirty="0">
                <a:latin typeface="Times New Roman" panose="02020603050405020304" pitchFamily="18" charset="0"/>
              </a:rPr>
              <a:t>可知</a:t>
            </a:r>
            <a:r>
              <a:rPr lang="en-US" altLang="zh-CN" b="1" dirty="0">
                <a:latin typeface="Times New Roman" panose="02020603050405020304" pitchFamily="18" charset="0"/>
              </a:rPr>
              <a:t>:</a:t>
            </a:r>
            <a:r>
              <a:rPr lang="zh-CN" altLang="en-US" b="1" dirty="0">
                <a:latin typeface="Times New Roman" panose="02020603050405020304" pitchFamily="18" charset="0"/>
              </a:rPr>
              <a:t>无功功率</a:t>
            </a:r>
            <a:r>
              <a:rPr lang="zh-CN" altLang="en-US" b="1" dirty="0">
                <a:solidFill>
                  <a:srgbClr val="3333FF"/>
                </a:solidFill>
                <a:latin typeface="Times New Roman" panose="02020603050405020304" pitchFamily="18" charset="0"/>
              </a:rPr>
              <a:t>反映了电抗元件与外电路间交换能量的速率</a:t>
            </a:r>
          </a:p>
        </p:txBody>
      </p:sp>
      <p:grpSp>
        <p:nvGrpSpPr>
          <p:cNvPr id="191505" name="组合 191504"/>
          <p:cNvGrpSpPr/>
          <p:nvPr/>
        </p:nvGrpSpPr>
        <p:grpSpPr>
          <a:xfrm>
            <a:off x="150813" y="2305050"/>
            <a:ext cx="8867775" cy="458788"/>
            <a:chOff x="143" y="1404"/>
            <a:chExt cx="5586" cy="289"/>
          </a:xfrm>
        </p:grpSpPr>
        <p:graphicFrame>
          <p:nvGraphicFramePr>
            <p:cNvPr id="191503" name="对象 191502"/>
            <p:cNvGraphicFramePr/>
            <p:nvPr/>
          </p:nvGraphicFramePr>
          <p:xfrm>
            <a:off x="414" y="1431"/>
            <a:ext cx="5315" cy="262"/>
          </p:xfrm>
          <a:graphic>
            <a:graphicData uri="http://schemas.openxmlformats.org/presentationml/2006/ole">
              <mc:AlternateContent xmlns:mc="http://schemas.openxmlformats.org/markup-compatibility/2006">
                <mc:Choice xmlns:v="urn:schemas-microsoft-com:vml" Requires="v">
                  <p:oleObj spid="_x0000_s70770" r:id="rId5" imgW="5676900" imgH="279400" progId="Equation.DSMT4">
                    <p:embed/>
                  </p:oleObj>
                </mc:Choice>
                <mc:Fallback>
                  <p:oleObj r:id="rId5" imgW="5676900" imgH="279400" progId="Equation.DSMT4">
                    <p:embed/>
                    <p:pic>
                      <p:nvPicPr>
                        <p:cNvPr id="0" name="图片 3615"/>
                        <p:cNvPicPr/>
                        <p:nvPr/>
                      </p:nvPicPr>
                      <p:blipFill>
                        <a:blip r:embed="rId6"/>
                        <a:stretch>
                          <a:fillRect/>
                        </a:stretch>
                      </p:blipFill>
                      <p:spPr>
                        <a:xfrm>
                          <a:off x="414" y="1431"/>
                          <a:ext cx="5315" cy="262"/>
                        </a:xfrm>
                        <a:prstGeom prst="rect">
                          <a:avLst/>
                        </a:prstGeom>
                        <a:noFill/>
                        <a:ln w="38100">
                          <a:noFill/>
                          <a:miter/>
                        </a:ln>
                      </p:spPr>
                    </p:pic>
                  </p:oleObj>
                </mc:Fallback>
              </mc:AlternateContent>
            </a:graphicData>
          </a:graphic>
        </p:graphicFrame>
        <p:sp>
          <p:nvSpPr>
            <p:cNvPr id="191504" name="矩形 191503"/>
            <p:cNvSpPr/>
            <p:nvPr/>
          </p:nvSpPr>
          <p:spPr>
            <a:xfrm>
              <a:off x="143" y="1404"/>
              <a:ext cx="309" cy="288"/>
            </a:xfrm>
            <a:prstGeom prst="rect">
              <a:avLst/>
            </a:prstGeom>
            <a:noFill/>
            <a:ln w="9525">
              <a:noFill/>
            </a:ln>
          </p:spPr>
          <p:txBody>
            <a:bodyPr wrap="none" anchor="t">
              <a:spAutoFit/>
            </a:bodyPr>
            <a:lstStyle/>
            <a:p>
              <a:r>
                <a:rPr lang="zh-CN" altLang="en-US" b="1" dirty="0">
                  <a:latin typeface="Times New Roman" panose="02020603050405020304" pitchFamily="18" charset="0"/>
                </a:rPr>
                <a:t>由</a:t>
              </a:r>
            </a:p>
          </p:txBody>
        </p:sp>
      </p:grpSp>
      <p:sp>
        <p:nvSpPr>
          <p:cNvPr id="191506" name="矩形 191505"/>
          <p:cNvSpPr/>
          <p:nvPr/>
        </p:nvSpPr>
        <p:spPr>
          <a:xfrm>
            <a:off x="150812" y="3420417"/>
            <a:ext cx="3849687" cy="530225"/>
          </a:xfrm>
          <a:prstGeom prst="rect">
            <a:avLst/>
          </a:prstGeom>
          <a:noFill/>
          <a:ln w="12700">
            <a:noFill/>
          </a:ln>
        </p:spPr>
        <p:txBody>
          <a:bodyPr anchor="ctr">
            <a:spAutoFit/>
          </a:bodyPr>
          <a:lstStyle/>
          <a:p>
            <a:pPr eaLnBrk="1" hangingPunct="1">
              <a:lnSpc>
                <a:spcPct val="120000"/>
              </a:lnSpc>
              <a:spcBef>
                <a:spcPct val="0"/>
              </a:spcBef>
            </a:pPr>
            <a:r>
              <a:rPr lang="zh-CN" altLang="en-US" b="1" dirty="0">
                <a:solidFill>
                  <a:srgbClr val="FF00FF"/>
                </a:solidFill>
                <a:latin typeface="Times New Roman" panose="02020603050405020304" pitchFamily="18" charset="0"/>
              </a:rPr>
              <a:t>电感元件的无功功率为</a:t>
            </a:r>
          </a:p>
        </p:txBody>
      </p:sp>
      <p:sp>
        <p:nvSpPr>
          <p:cNvPr id="191508" name="矩形 191507"/>
          <p:cNvSpPr/>
          <p:nvPr/>
        </p:nvSpPr>
        <p:spPr>
          <a:xfrm>
            <a:off x="188912" y="4561405"/>
            <a:ext cx="4164012" cy="530225"/>
          </a:xfrm>
          <a:prstGeom prst="rect">
            <a:avLst/>
          </a:prstGeom>
          <a:noFill/>
          <a:ln w="12700">
            <a:noFill/>
          </a:ln>
        </p:spPr>
        <p:txBody>
          <a:bodyPr anchor="ctr">
            <a:spAutoFit/>
          </a:bodyPr>
          <a:lstStyle/>
          <a:p>
            <a:pPr eaLnBrk="1" hangingPunct="1">
              <a:lnSpc>
                <a:spcPct val="120000"/>
              </a:lnSpc>
              <a:spcBef>
                <a:spcPct val="0"/>
              </a:spcBef>
            </a:pPr>
            <a:r>
              <a:rPr lang="zh-CN" altLang="en-US" b="1" dirty="0">
                <a:solidFill>
                  <a:srgbClr val="FF00FF"/>
                </a:solidFill>
                <a:latin typeface="Times New Roman" panose="02020603050405020304" pitchFamily="18" charset="0"/>
              </a:rPr>
              <a:t>电容元件的无功功率为</a:t>
            </a:r>
          </a:p>
        </p:txBody>
      </p:sp>
      <p:sp>
        <p:nvSpPr>
          <p:cNvPr id="191509" name="文本框 191508"/>
          <p:cNvSpPr txBox="1"/>
          <p:nvPr/>
        </p:nvSpPr>
        <p:spPr>
          <a:xfrm>
            <a:off x="641351" y="3950642"/>
            <a:ext cx="6135688" cy="457200"/>
          </a:xfrm>
          <a:prstGeom prst="rect">
            <a:avLst/>
          </a:prstGeom>
          <a:noFill/>
          <a:ln w="9525">
            <a:noFill/>
          </a:ln>
        </p:spPr>
        <p:txBody>
          <a:bodyPr>
            <a:spAutoFit/>
          </a:bodyPr>
          <a:lstStyle/>
          <a:p>
            <a:pPr eaLnBrk="1" hangingPunct="1"/>
            <a:r>
              <a:rPr lang="zh-CN" altLang="en-US" b="1" i="1" dirty="0">
                <a:latin typeface="Times New Roman" panose="02020603050405020304" pitchFamily="18" charset="0"/>
              </a:rPr>
              <a:t>　</a:t>
            </a:r>
            <a:r>
              <a:rPr lang="en-US" altLang="zh-CN" b="1" i="1" dirty="0">
                <a:latin typeface="Times New Roman" panose="02020603050405020304" pitchFamily="18" charset="0"/>
              </a:rPr>
              <a:t>Q</a:t>
            </a:r>
            <a:r>
              <a:rPr lang="en-US" altLang="zh-CN" b="1" i="1" baseline="-25000" dirty="0">
                <a:latin typeface="Times New Roman" panose="02020603050405020304" pitchFamily="18" charset="0"/>
              </a:rPr>
              <a:t>L </a:t>
            </a:r>
            <a:r>
              <a:rPr lang="en-US" altLang="zh-CN" b="1" dirty="0">
                <a:latin typeface="Times New Roman" panose="02020603050405020304" pitchFamily="18" charset="0"/>
              </a:rPr>
              <a:t>=</a:t>
            </a:r>
            <a:r>
              <a:rPr lang="en-US" altLang="zh-CN" b="1" i="1" dirty="0" err="1">
                <a:latin typeface="Times New Roman" panose="02020603050405020304" pitchFamily="18" charset="0"/>
              </a:rPr>
              <a:t>UI</a:t>
            </a:r>
            <a:r>
              <a:rPr lang="en-US" altLang="zh-CN" b="1" dirty="0" err="1">
                <a:latin typeface="Times New Roman" panose="02020603050405020304" pitchFamily="18" charset="0"/>
              </a:rPr>
              <a:t>sin</a:t>
            </a:r>
            <a:r>
              <a:rPr lang="en-US" altLang="zh-CN" b="1" i="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UI</a:t>
            </a:r>
            <a:r>
              <a:rPr lang="en-US" altLang="zh-CN" b="1" dirty="0">
                <a:latin typeface="Times New Roman" panose="02020603050405020304" pitchFamily="18" charset="0"/>
                <a:sym typeface="Symbol" panose="05050102010706020507" pitchFamily="18" charset="2"/>
              </a:rPr>
              <a:t>sin90 =</a:t>
            </a:r>
            <a:r>
              <a:rPr lang="en-US" altLang="zh-CN" b="1" i="1" dirty="0">
                <a:latin typeface="Times New Roman" panose="02020603050405020304" pitchFamily="18" charset="0"/>
                <a:sym typeface="Symbol" panose="05050102010706020507" pitchFamily="18" charset="2"/>
              </a:rPr>
              <a:t>UI</a:t>
            </a:r>
            <a:r>
              <a:rPr lang="en-US" altLang="zh-CN" b="1" dirty="0">
                <a:latin typeface="Times New Roman" panose="02020603050405020304" pitchFamily="18" charset="0"/>
                <a:sym typeface="Symbol" panose="05050102010706020507" pitchFamily="18" charset="2"/>
              </a:rPr>
              <a:t>=LI</a:t>
            </a:r>
            <a:r>
              <a:rPr lang="en-US" altLang="zh-CN" b="1" baseline="30000" dirty="0">
                <a:latin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sym typeface="Symbol" panose="05050102010706020507" pitchFamily="18" charset="2"/>
              </a:rPr>
              <a:t>=U</a:t>
            </a:r>
            <a:r>
              <a:rPr lang="en-US" altLang="zh-CN" b="1" baseline="30000" dirty="0">
                <a:latin typeface="Times New Roman" panose="02020603050405020304" pitchFamily="18" charset="0"/>
                <a:sym typeface="Symbol" panose="05050102010706020507" pitchFamily="18" charset="2"/>
              </a:rPr>
              <a:t>2</a:t>
            </a:r>
            <a:r>
              <a:rPr lang="en-US" altLang="zh-CN" b="1" dirty="0">
                <a:latin typeface="Times New Roman" panose="02020603050405020304" pitchFamily="18" charset="0"/>
                <a:sym typeface="Symbol" panose="05050102010706020507" pitchFamily="18" charset="2"/>
              </a:rPr>
              <a:t>/(L)</a:t>
            </a:r>
          </a:p>
        </p:txBody>
      </p:sp>
      <p:sp>
        <p:nvSpPr>
          <p:cNvPr id="191510" name="文本框 191509"/>
          <p:cNvSpPr txBox="1"/>
          <p:nvPr/>
        </p:nvSpPr>
        <p:spPr>
          <a:xfrm>
            <a:off x="1009649" y="5094683"/>
            <a:ext cx="7545388" cy="457200"/>
          </a:xfrm>
          <a:prstGeom prst="rect">
            <a:avLst/>
          </a:prstGeom>
          <a:noFill/>
          <a:ln w="9525">
            <a:noFill/>
          </a:ln>
        </p:spPr>
        <p:txBody>
          <a:bodyPr>
            <a:spAutoFit/>
          </a:bodyPr>
          <a:lstStyle/>
          <a:p>
            <a:pPr eaLnBrk="1" hangingPunct="1"/>
            <a:r>
              <a:rPr lang="en-US" altLang="zh-CN" b="1" i="1" dirty="0">
                <a:latin typeface="Times New Roman" panose="02020603050405020304" pitchFamily="18" charset="0"/>
              </a:rPr>
              <a:t>Q</a:t>
            </a:r>
            <a:r>
              <a:rPr lang="en-US" altLang="zh-CN" b="1" i="1" baseline="-25000" dirty="0">
                <a:latin typeface="Times New Roman" panose="02020603050405020304" pitchFamily="18" charset="0"/>
              </a:rPr>
              <a:t>C </a:t>
            </a:r>
            <a:r>
              <a:rPr lang="en-US" altLang="zh-CN" b="1" dirty="0">
                <a:latin typeface="Times New Roman" panose="02020603050405020304" pitchFamily="18" charset="0"/>
              </a:rPr>
              <a:t>=</a:t>
            </a:r>
            <a:r>
              <a:rPr lang="en-US" altLang="zh-CN" b="1" i="1" dirty="0" err="1">
                <a:latin typeface="Times New Roman" panose="02020603050405020304" pitchFamily="18" charset="0"/>
              </a:rPr>
              <a:t>UI</a:t>
            </a:r>
            <a:r>
              <a:rPr lang="en-US" altLang="zh-CN" b="1" dirty="0" err="1">
                <a:latin typeface="Times New Roman" panose="02020603050405020304" pitchFamily="18" charset="0"/>
              </a:rPr>
              <a:t>sin</a:t>
            </a:r>
            <a:r>
              <a:rPr lang="en-US" altLang="zh-CN" b="1" i="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UI</a:t>
            </a:r>
            <a:r>
              <a:rPr lang="en-US" altLang="zh-CN" b="1" dirty="0" err="1">
                <a:latin typeface="Times New Roman" panose="02020603050405020304" pitchFamily="18" charset="0"/>
                <a:sym typeface="Symbol" panose="05050102010706020507" pitchFamily="18" charset="2"/>
              </a:rPr>
              <a:t>sin</a:t>
            </a:r>
            <a:r>
              <a:rPr lang="en-US" altLang="zh-CN" b="1" dirty="0">
                <a:latin typeface="Times New Roman" panose="02020603050405020304" pitchFamily="18" charset="0"/>
                <a:sym typeface="Symbol" panose="05050102010706020507" pitchFamily="18" charset="2"/>
              </a:rPr>
              <a:t> (</a:t>
            </a:r>
            <a:r>
              <a:rPr lang="en-US" altLang="zh-CN" b="1" dirty="0">
                <a:latin typeface="宋体" panose="02010600030101010101" pitchFamily="2" charset="-122"/>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90)= </a:t>
            </a:r>
            <a:r>
              <a:rPr lang="en-US" altLang="zh-CN" b="1" dirty="0">
                <a:latin typeface="宋体" panose="02010600030101010101" pitchFamily="2" charset="-122"/>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UI= </a:t>
            </a:r>
            <a:r>
              <a:rPr lang="en-US" altLang="zh-CN" b="1" dirty="0">
                <a:latin typeface="宋体" panose="02010600030101010101" pitchFamily="2" charset="-122"/>
                <a:sym typeface="Symbol" panose="05050102010706020507" pitchFamily="18" charset="2"/>
              </a:rPr>
              <a:t>-1/(C)I</a:t>
            </a:r>
            <a:r>
              <a:rPr lang="en-US" altLang="zh-CN" b="1" baseline="30000" dirty="0">
                <a:latin typeface="宋体" panose="02010600030101010101" pitchFamily="2" charset="-122"/>
                <a:sym typeface="Symbol" panose="05050102010706020507" pitchFamily="18" charset="2"/>
              </a:rPr>
              <a:t>2 </a:t>
            </a:r>
            <a:r>
              <a:rPr lang="en-US" altLang="zh-CN" b="1" i="1" dirty="0">
                <a:latin typeface="Times New Roman" panose="02020603050405020304" pitchFamily="18" charset="0"/>
                <a:sym typeface="Symbol" panose="05050102010706020507" pitchFamily="18" charset="2"/>
              </a:rPr>
              <a:t>= </a:t>
            </a:r>
            <a:r>
              <a:rPr lang="en-US" altLang="zh-CN" b="1" dirty="0">
                <a:latin typeface="宋体" panose="02010600030101010101" pitchFamily="2" charset="-122"/>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CU</a:t>
            </a:r>
            <a:r>
              <a:rPr lang="en-US" altLang="zh-CN" b="1" baseline="30000" dirty="0">
                <a:latin typeface="宋体" panose="02010600030101010101" pitchFamily="2" charset="-122"/>
                <a:sym typeface="Symbol" panose="05050102010706020507" pitchFamily="18" charset="2"/>
              </a:rPr>
              <a:t>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dissolve">
                                      <p:cBhvr>
                                        <p:cTn id="7" dur="500"/>
                                        <p:tgtEl>
                                          <p:spTgt spid="1914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494"/>
                                        </p:tgtEl>
                                        <p:attrNameLst>
                                          <p:attrName>style.visibility</p:attrName>
                                        </p:attrNameLst>
                                      </p:cBhvr>
                                      <p:to>
                                        <p:strVal val="visible"/>
                                      </p:to>
                                    </p:set>
                                    <p:animEffect transition="in" filter="wipe(left)">
                                      <p:cBhvr>
                                        <p:cTn id="12" dur="500"/>
                                        <p:tgtEl>
                                          <p:spTgt spid="19149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1505"/>
                                        </p:tgtEl>
                                        <p:attrNameLst>
                                          <p:attrName>style.visibility</p:attrName>
                                        </p:attrNameLst>
                                      </p:cBhvr>
                                      <p:to>
                                        <p:strVal val="visible"/>
                                      </p:to>
                                    </p:set>
                                    <p:anim calcmode="lin" valueType="num">
                                      <p:cBhvr additive="base">
                                        <p:cTn id="17" dur="500" fill="hold"/>
                                        <p:tgtEl>
                                          <p:spTgt spid="191505"/>
                                        </p:tgtEl>
                                        <p:attrNameLst>
                                          <p:attrName>ppt_x</p:attrName>
                                        </p:attrNameLst>
                                      </p:cBhvr>
                                      <p:tavLst>
                                        <p:tav tm="0">
                                          <p:val>
                                            <p:strVal val="0-#ppt_w/2"/>
                                          </p:val>
                                        </p:tav>
                                        <p:tav tm="100000">
                                          <p:val>
                                            <p:strVal val="#ppt_x"/>
                                          </p:val>
                                        </p:tav>
                                      </p:tavLst>
                                    </p:anim>
                                    <p:anim calcmode="lin" valueType="num">
                                      <p:cBhvr additive="base">
                                        <p:cTn id="18" dur="500" fill="hold"/>
                                        <p:tgtEl>
                                          <p:spTgt spid="19150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iterate type="lt">
                                    <p:tmPct val="100000"/>
                                  </p:iterate>
                                  <p:childTnLst>
                                    <p:set>
                                      <p:cBhvr>
                                        <p:cTn id="22" dur="1" fill="hold">
                                          <p:stCondLst>
                                            <p:cond delay="0"/>
                                          </p:stCondLst>
                                        </p:cTn>
                                        <p:tgtEl>
                                          <p:spTgt spid="191501"/>
                                        </p:tgtEl>
                                        <p:attrNameLst>
                                          <p:attrName>style.visibility</p:attrName>
                                        </p:attrNameLst>
                                      </p:cBhvr>
                                      <p:to>
                                        <p:strVal val="visible"/>
                                      </p:to>
                                    </p:set>
                                    <p:anim calcmode="lin" valueType="num">
                                      <p:cBhvr>
                                        <p:cTn id="23" dur="75" fill="hold"/>
                                        <p:tgtEl>
                                          <p:spTgt spid="191501"/>
                                        </p:tgtEl>
                                        <p:attrNameLst>
                                          <p:attrName>ppt_w</p:attrName>
                                        </p:attrNameLst>
                                      </p:cBhvr>
                                      <p:tavLst>
                                        <p:tav tm="0">
                                          <p:val>
                                            <p:fltVal val="0"/>
                                          </p:val>
                                        </p:tav>
                                        <p:tav tm="100000">
                                          <p:val>
                                            <p:strVal val="#ppt_w"/>
                                          </p:val>
                                        </p:tav>
                                      </p:tavLst>
                                    </p:anim>
                                    <p:anim calcmode="lin" valueType="num">
                                      <p:cBhvr>
                                        <p:cTn id="24" dur="75" fill="hold"/>
                                        <p:tgtEl>
                                          <p:spTgt spid="191501"/>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1506"/>
                                        </p:tgtEl>
                                        <p:attrNameLst>
                                          <p:attrName>style.visibility</p:attrName>
                                        </p:attrNameLst>
                                      </p:cBhvr>
                                      <p:to>
                                        <p:strVal val="visible"/>
                                      </p:to>
                                    </p:set>
                                    <p:animEffect transition="in" filter="wipe(left)">
                                      <p:cBhvr>
                                        <p:cTn id="29" dur="500"/>
                                        <p:tgtEl>
                                          <p:spTgt spid="191506"/>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91509"/>
                                        </p:tgtEl>
                                        <p:attrNameLst>
                                          <p:attrName>style.visibility</p:attrName>
                                        </p:attrNameLst>
                                      </p:cBhvr>
                                      <p:to>
                                        <p:strVal val="visible"/>
                                      </p:to>
                                    </p:set>
                                    <p:animEffect transition="in" filter="strips(downRight)">
                                      <p:cBhvr>
                                        <p:cTn id="34" dur="500"/>
                                        <p:tgtEl>
                                          <p:spTgt spid="19150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91508"/>
                                        </p:tgtEl>
                                        <p:attrNameLst>
                                          <p:attrName>style.visibility</p:attrName>
                                        </p:attrNameLst>
                                      </p:cBhvr>
                                      <p:to>
                                        <p:strVal val="visible"/>
                                      </p:to>
                                    </p:set>
                                    <p:animEffect transition="in" filter="box(in)">
                                      <p:cBhvr>
                                        <p:cTn id="39" dur="500"/>
                                        <p:tgtEl>
                                          <p:spTgt spid="191508"/>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91510"/>
                                        </p:tgtEl>
                                        <p:attrNameLst>
                                          <p:attrName>style.visibility</p:attrName>
                                        </p:attrNameLst>
                                      </p:cBhvr>
                                      <p:to>
                                        <p:strVal val="visible"/>
                                      </p:to>
                                    </p:set>
                                    <p:animEffect transition="in" filter="checkerboard(across)">
                                      <p:cBhvr>
                                        <p:cTn id="44" dur="500"/>
                                        <p:tgtEl>
                                          <p:spTgt spid="19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p:bldP spid="191501" grpId="0"/>
      <p:bldP spid="191506" grpId="0"/>
      <p:bldP spid="191508" grpId="0"/>
      <p:bldP spid="191509" grpId="0"/>
      <p:bldP spid="1915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44" name="组合 368643"/>
          <p:cNvGrpSpPr/>
          <p:nvPr/>
        </p:nvGrpSpPr>
        <p:grpSpPr>
          <a:xfrm>
            <a:off x="1615540" y="2133600"/>
            <a:ext cx="2238375" cy="2171700"/>
            <a:chOff x="4224" y="1872"/>
            <a:chExt cx="1410" cy="1368"/>
          </a:xfrm>
        </p:grpSpPr>
        <p:sp>
          <p:nvSpPr>
            <p:cNvPr id="368645" name="直接连接符 368644"/>
            <p:cNvSpPr/>
            <p:nvPr/>
          </p:nvSpPr>
          <p:spPr>
            <a:xfrm>
              <a:off x="4320" y="2256"/>
              <a:ext cx="1008" cy="0"/>
            </a:xfrm>
            <a:prstGeom prst="line">
              <a:avLst/>
            </a:prstGeom>
            <a:ln w="12700" cap="flat" cmpd="sng">
              <a:solidFill>
                <a:schemeClr val="tx1"/>
              </a:solidFill>
              <a:prstDash val="solid"/>
              <a:headEnd type="none" w="med" len="med"/>
              <a:tailEnd type="none" w="med" len="med"/>
            </a:ln>
          </p:spPr>
        </p:sp>
        <p:sp>
          <p:nvSpPr>
            <p:cNvPr id="368646" name="直接连接符 368645"/>
            <p:cNvSpPr/>
            <p:nvPr/>
          </p:nvSpPr>
          <p:spPr>
            <a:xfrm>
              <a:off x="5328" y="2256"/>
              <a:ext cx="0" cy="816"/>
            </a:xfrm>
            <a:prstGeom prst="line">
              <a:avLst/>
            </a:prstGeom>
            <a:ln w="12700" cap="flat" cmpd="sng">
              <a:solidFill>
                <a:schemeClr val="tx1"/>
              </a:solidFill>
              <a:prstDash val="solid"/>
              <a:headEnd type="none" w="med" len="med"/>
              <a:tailEnd type="none" w="med" len="med"/>
            </a:ln>
          </p:spPr>
        </p:sp>
        <p:sp>
          <p:nvSpPr>
            <p:cNvPr id="368647" name="直接连接符 368646"/>
            <p:cNvSpPr/>
            <p:nvPr/>
          </p:nvSpPr>
          <p:spPr>
            <a:xfrm>
              <a:off x="4332" y="3060"/>
              <a:ext cx="1008" cy="0"/>
            </a:xfrm>
            <a:prstGeom prst="line">
              <a:avLst/>
            </a:prstGeom>
            <a:ln w="12700" cap="flat" cmpd="sng">
              <a:solidFill>
                <a:schemeClr val="tx1"/>
              </a:solidFill>
              <a:prstDash val="solid"/>
              <a:headEnd type="none" w="med" len="med"/>
              <a:tailEnd type="none" w="med" len="med"/>
            </a:ln>
          </p:spPr>
        </p:sp>
        <p:sp>
          <p:nvSpPr>
            <p:cNvPr id="368648" name="矩形 368647"/>
            <p:cNvSpPr/>
            <p:nvPr/>
          </p:nvSpPr>
          <p:spPr>
            <a:xfrm>
              <a:off x="5268" y="2496"/>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endParaRPr lang="zh-CN" altLang="en-US"/>
            </a:p>
          </p:txBody>
        </p:sp>
        <p:sp>
          <p:nvSpPr>
            <p:cNvPr id="368649" name="矩形 368648"/>
            <p:cNvSpPr/>
            <p:nvPr/>
          </p:nvSpPr>
          <p:spPr>
            <a:xfrm rot="-5400000">
              <a:off x="4692" y="2124"/>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endParaRPr lang="zh-CN" altLang="en-US"/>
            </a:p>
          </p:txBody>
        </p:sp>
        <p:sp>
          <p:nvSpPr>
            <p:cNvPr id="368650" name="文本框 368649"/>
            <p:cNvSpPr txBox="1"/>
            <p:nvPr/>
          </p:nvSpPr>
          <p:spPr>
            <a:xfrm>
              <a:off x="4651" y="2304"/>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R</a:t>
              </a:r>
            </a:p>
          </p:txBody>
        </p:sp>
        <p:sp>
          <p:nvSpPr>
            <p:cNvPr id="368651" name="文本框 368650"/>
            <p:cNvSpPr txBox="1"/>
            <p:nvPr/>
          </p:nvSpPr>
          <p:spPr>
            <a:xfrm>
              <a:off x="5390" y="2496"/>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X</a:t>
              </a:r>
            </a:p>
          </p:txBody>
        </p:sp>
        <p:sp>
          <p:nvSpPr>
            <p:cNvPr id="368652" name="文本框 368651"/>
            <p:cNvSpPr txBox="1"/>
            <p:nvPr/>
          </p:nvSpPr>
          <p:spPr>
            <a:xfrm>
              <a:off x="5056" y="2304"/>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368653" name="文本框 368652"/>
            <p:cNvSpPr txBox="1"/>
            <p:nvPr/>
          </p:nvSpPr>
          <p:spPr>
            <a:xfrm>
              <a:off x="5068" y="2664"/>
              <a:ext cx="212" cy="288"/>
            </a:xfrm>
            <a:prstGeom prst="rect">
              <a:avLst/>
            </a:prstGeom>
            <a:noFill/>
            <a:ln w="12700">
              <a:noFill/>
            </a:ln>
          </p:spPr>
          <p:txBody>
            <a:bodyPr wrap="none" anchor="ctr">
              <a:spAutoFit/>
            </a:bodyPr>
            <a:lstStyle/>
            <a:p>
              <a:pPr algn="ctr" eaLnBrk="1" hangingPunct="1">
                <a:spcBef>
                  <a:spcPct val="0"/>
                </a:spcBef>
              </a:pPr>
              <a:r>
                <a:rPr lang="en-US" altLang="zh-CN" b="1" dirty="0">
                  <a:latin typeface="Times New Roman" panose="02020603050405020304" pitchFamily="18" charset="0"/>
                </a:rPr>
                <a:t>_</a:t>
              </a:r>
            </a:p>
          </p:txBody>
        </p:sp>
        <p:sp>
          <p:nvSpPr>
            <p:cNvPr id="368654" name="文本框 368653"/>
            <p:cNvSpPr txBox="1"/>
            <p:nvPr/>
          </p:nvSpPr>
          <p:spPr>
            <a:xfrm>
              <a:off x="4416" y="1968"/>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368655" name="文本框 368654"/>
            <p:cNvSpPr txBox="1"/>
            <p:nvPr/>
          </p:nvSpPr>
          <p:spPr>
            <a:xfrm>
              <a:off x="4848" y="1872"/>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sp>
          <p:nvSpPr>
            <p:cNvPr id="368656" name="文本框 368655"/>
            <p:cNvSpPr txBox="1"/>
            <p:nvPr/>
          </p:nvSpPr>
          <p:spPr>
            <a:xfrm>
              <a:off x="4242" y="2148"/>
              <a:ext cx="114" cy="288"/>
            </a:xfrm>
            <a:prstGeom prst="rect">
              <a:avLst/>
            </a:prstGeom>
            <a:noFill/>
            <a:ln w="12700">
              <a:noFill/>
            </a:ln>
          </p:spPr>
          <p:txBody>
            <a:bodyPr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º</a:t>
              </a:r>
            </a:p>
          </p:txBody>
        </p:sp>
        <p:sp>
          <p:nvSpPr>
            <p:cNvPr id="368657" name="文本框 368656"/>
            <p:cNvSpPr txBox="1"/>
            <p:nvPr/>
          </p:nvSpPr>
          <p:spPr>
            <a:xfrm>
              <a:off x="4248" y="2952"/>
              <a:ext cx="114" cy="288"/>
            </a:xfrm>
            <a:prstGeom prst="rect">
              <a:avLst/>
            </a:prstGeom>
            <a:noFill/>
            <a:ln w="12700">
              <a:noFill/>
            </a:ln>
          </p:spPr>
          <p:txBody>
            <a:bodyPr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º</a:t>
              </a:r>
            </a:p>
          </p:txBody>
        </p:sp>
        <p:sp>
          <p:nvSpPr>
            <p:cNvPr id="368658" name="文本框 368657"/>
            <p:cNvSpPr txBox="1"/>
            <p:nvPr/>
          </p:nvSpPr>
          <p:spPr>
            <a:xfrm>
              <a:off x="4224" y="2256"/>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368659" name="文本框 368658"/>
            <p:cNvSpPr txBox="1"/>
            <p:nvPr/>
          </p:nvSpPr>
          <p:spPr>
            <a:xfrm>
              <a:off x="4224" y="2676"/>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graphicFrame>
          <p:nvGraphicFramePr>
            <p:cNvPr id="368660" name="对象 368659"/>
            <p:cNvGraphicFramePr/>
            <p:nvPr/>
          </p:nvGraphicFramePr>
          <p:xfrm>
            <a:off x="4224" y="2560"/>
            <a:ext cx="206" cy="254"/>
          </p:xfrm>
          <a:graphic>
            <a:graphicData uri="http://schemas.openxmlformats.org/presentationml/2006/ole">
              <mc:AlternateContent xmlns:mc="http://schemas.openxmlformats.org/markup-compatibility/2006">
                <mc:Choice xmlns:v="urn:schemas-microsoft-com:vml" Requires="v">
                  <p:oleObj spid="_x0000_s72241" r:id="rId3" imgW="165100" imgH="203200" progId="Equation.3">
                    <p:embed/>
                  </p:oleObj>
                </mc:Choice>
                <mc:Fallback>
                  <p:oleObj r:id="rId3" imgW="165100" imgH="203200" progId="Equation.3">
                    <p:embed/>
                    <p:pic>
                      <p:nvPicPr>
                        <p:cNvPr id="0" name="图片 3622"/>
                        <p:cNvPicPr/>
                        <p:nvPr/>
                      </p:nvPicPr>
                      <p:blipFill>
                        <a:blip r:embed="rId4"/>
                        <a:stretch>
                          <a:fillRect/>
                        </a:stretch>
                      </p:blipFill>
                      <p:spPr>
                        <a:xfrm>
                          <a:off x="4224" y="2560"/>
                          <a:ext cx="206" cy="254"/>
                        </a:xfrm>
                        <a:prstGeom prst="rect">
                          <a:avLst/>
                        </a:prstGeom>
                        <a:noFill/>
                        <a:ln w="38100">
                          <a:noFill/>
                          <a:miter/>
                        </a:ln>
                      </p:spPr>
                    </p:pic>
                  </p:oleObj>
                </mc:Fallback>
              </mc:AlternateContent>
            </a:graphicData>
          </a:graphic>
        </p:graphicFrame>
        <p:graphicFrame>
          <p:nvGraphicFramePr>
            <p:cNvPr id="368661" name="对象 368660"/>
            <p:cNvGraphicFramePr/>
            <p:nvPr/>
          </p:nvGraphicFramePr>
          <p:xfrm>
            <a:off x="4636" y="1903"/>
            <a:ext cx="272" cy="290"/>
          </p:xfrm>
          <a:graphic>
            <a:graphicData uri="http://schemas.openxmlformats.org/presentationml/2006/ole">
              <mc:AlternateContent xmlns:mc="http://schemas.openxmlformats.org/markup-compatibility/2006">
                <mc:Choice xmlns:v="urn:schemas-microsoft-com:vml" Requires="v">
                  <p:oleObj spid="_x0000_s72242" r:id="rId5" imgW="215900" imgH="228600" progId="Equation.3">
                    <p:embed/>
                  </p:oleObj>
                </mc:Choice>
                <mc:Fallback>
                  <p:oleObj r:id="rId5" imgW="215900" imgH="228600" progId="Equation.3">
                    <p:embed/>
                    <p:pic>
                      <p:nvPicPr>
                        <p:cNvPr id="0" name="图片 3628"/>
                        <p:cNvPicPr/>
                        <p:nvPr/>
                      </p:nvPicPr>
                      <p:blipFill>
                        <a:blip r:embed="rId6"/>
                        <a:stretch>
                          <a:fillRect/>
                        </a:stretch>
                      </p:blipFill>
                      <p:spPr>
                        <a:xfrm>
                          <a:off x="4636" y="1903"/>
                          <a:ext cx="272" cy="290"/>
                        </a:xfrm>
                        <a:prstGeom prst="rect">
                          <a:avLst/>
                        </a:prstGeom>
                        <a:noFill/>
                        <a:ln w="38100">
                          <a:noFill/>
                          <a:miter/>
                        </a:ln>
                      </p:spPr>
                    </p:pic>
                  </p:oleObj>
                </mc:Fallback>
              </mc:AlternateContent>
            </a:graphicData>
          </a:graphic>
        </p:graphicFrame>
        <p:graphicFrame>
          <p:nvGraphicFramePr>
            <p:cNvPr id="368662" name="对象 368661"/>
            <p:cNvGraphicFramePr/>
            <p:nvPr/>
          </p:nvGraphicFramePr>
          <p:xfrm>
            <a:off x="4987" y="2551"/>
            <a:ext cx="290" cy="290"/>
          </p:xfrm>
          <a:graphic>
            <a:graphicData uri="http://schemas.openxmlformats.org/presentationml/2006/ole">
              <mc:AlternateContent xmlns:mc="http://schemas.openxmlformats.org/markup-compatibility/2006">
                <mc:Choice xmlns:v="urn:schemas-microsoft-com:vml" Requires="v">
                  <p:oleObj spid="_x0000_s72243" r:id="rId7" imgW="228600" imgH="228600" progId="Equation.3">
                    <p:embed/>
                  </p:oleObj>
                </mc:Choice>
                <mc:Fallback>
                  <p:oleObj r:id="rId7" imgW="228600" imgH="228600" progId="Equation.3">
                    <p:embed/>
                    <p:pic>
                      <p:nvPicPr>
                        <p:cNvPr id="0" name="图片 3620"/>
                        <p:cNvPicPr/>
                        <p:nvPr/>
                      </p:nvPicPr>
                      <p:blipFill>
                        <a:blip r:embed="rId8"/>
                        <a:stretch>
                          <a:fillRect/>
                        </a:stretch>
                      </p:blipFill>
                      <p:spPr>
                        <a:xfrm>
                          <a:off x="4987" y="2551"/>
                          <a:ext cx="290" cy="290"/>
                        </a:xfrm>
                        <a:prstGeom prst="rect">
                          <a:avLst/>
                        </a:prstGeom>
                        <a:noFill/>
                        <a:ln w="38100">
                          <a:noFill/>
                          <a:miter/>
                        </a:ln>
                      </p:spPr>
                    </p:pic>
                  </p:oleObj>
                </mc:Fallback>
              </mc:AlternateContent>
            </a:graphicData>
          </a:graphic>
        </p:graphicFrame>
      </p:grpSp>
      <p:sp>
        <p:nvSpPr>
          <p:cNvPr id="368664" name="矩形 368663"/>
          <p:cNvSpPr/>
          <p:nvPr/>
        </p:nvSpPr>
        <p:spPr>
          <a:xfrm>
            <a:off x="444500" y="455613"/>
            <a:ext cx="8150225" cy="457200"/>
          </a:xfrm>
          <a:prstGeom prst="rect">
            <a:avLst/>
          </a:prstGeom>
          <a:noFill/>
          <a:ln w="12700">
            <a:noFill/>
          </a:ln>
        </p:spPr>
        <p:txBody>
          <a:bodyPr wrap="none" anchor="ctr">
            <a:spAutoFit/>
          </a:bodyPr>
          <a:lstStyle/>
          <a:p>
            <a:pPr algn="ctr" eaLnBrk="1" hangingPunct="1">
              <a:spcBef>
                <a:spcPct val="0"/>
              </a:spcBef>
            </a:pPr>
            <a:r>
              <a:rPr lang="zh-CN" altLang="en-US" b="1" dirty="0">
                <a:latin typeface="Times New Roman" panose="02020603050405020304" pitchFamily="18" charset="0"/>
                <a:cs typeface="Times New Roman" panose="02020603050405020304" pitchFamily="18" charset="0"/>
              </a:rPr>
              <a:t>对于不含独立源的单口网络，其等效特性可以用等效阻抗</a:t>
            </a:r>
            <a:endParaRPr lang="zh-CN" altLang="en-US" b="1" dirty="0">
              <a:latin typeface="Times New Roman" panose="02020603050405020304" pitchFamily="18" charset="0"/>
            </a:endParaRPr>
          </a:p>
        </p:txBody>
      </p:sp>
      <p:graphicFrame>
        <p:nvGraphicFramePr>
          <p:cNvPr id="368663" name="对象 368662"/>
          <p:cNvGraphicFramePr/>
          <p:nvPr/>
        </p:nvGraphicFramePr>
        <p:xfrm>
          <a:off x="1633538" y="1187450"/>
          <a:ext cx="1987550" cy="565150"/>
        </p:xfrm>
        <a:graphic>
          <a:graphicData uri="http://schemas.openxmlformats.org/presentationml/2006/ole">
            <mc:AlternateContent xmlns:mc="http://schemas.openxmlformats.org/markup-compatibility/2006">
              <mc:Choice xmlns:v="urn:schemas-microsoft-com:vml" Requires="v">
                <p:oleObj spid="_x0000_s72244" r:id="rId9" imgW="838200" imgH="241300" progId="Equation.3">
                  <p:embed/>
                </p:oleObj>
              </mc:Choice>
              <mc:Fallback>
                <p:oleObj r:id="rId9" imgW="838200" imgH="241300" progId="Equation.3">
                  <p:embed/>
                  <p:pic>
                    <p:nvPicPr>
                      <p:cNvPr id="0" name="图片 3627"/>
                      <p:cNvPicPr/>
                      <p:nvPr/>
                    </p:nvPicPr>
                    <p:blipFill>
                      <a:blip r:embed="rId10"/>
                      <a:stretch>
                        <a:fillRect/>
                      </a:stretch>
                    </p:blipFill>
                    <p:spPr>
                      <a:xfrm>
                        <a:off x="1633538" y="1187450"/>
                        <a:ext cx="1987550" cy="565150"/>
                      </a:xfrm>
                      <a:prstGeom prst="rect">
                        <a:avLst/>
                      </a:prstGeom>
                      <a:noFill/>
                      <a:ln w="38100">
                        <a:noFill/>
                        <a:miter/>
                      </a:ln>
                    </p:spPr>
                  </p:pic>
                </p:oleObj>
              </mc:Fallback>
            </mc:AlternateContent>
          </a:graphicData>
        </a:graphic>
      </p:graphicFrame>
      <p:sp>
        <p:nvSpPr>
          <p:cNvPr id="368665" name="矩形 368664"/>
          <p:cNvSpPr/>
          <p:nvPr/>
        </p:nvSpPr>
        <p:spPr>
          <a:xfrm>
            <a:off x="4008438" y="1220788"/>
            <a:ext cx="4586287" cy="457200"/>
          </a:xfrm>
          <a:prstGeom prst="rect">
            <a:avLst/>
          </a:prstGeom>
          <a:noFill/>
          <a:ln w="12700">
            <a:noFill/>
          </a:ln>
        </p:spPr>
        <p:txBody>
          <a:bodyPr anchor="ctr">
            <a:spAutoFit/>
          </a:bodyPr>
          <a:lstStyle/>
          <a:p>
            <a:pPr algn="ctr" eaLnBrk="1" hangingPunct="1">
              <a:spcBef>
                <a:spcPct val="0"/>
              </a:spcBef>
            </a:pPr>
            <a:r>
              <a:rPr lang="zh-CN" altLang="en-US" b="1" dirty="0">
                <a:latin typeface="Times New Roman" panose="02020603050405020304" pitchFamily="18" charset="0"/>
                <a:cs typeface="Times New Roman" panose="02020603050405020304" pitchFamily="18" charset="0"/>
              </a:rPr>
              <a:t>表示阻抗角就是功率因数角 </a:t>
            </a:r>
            <a:endParaRPr lang="zh-CN" altLang="en-US" b="1" dirty="0">
              <a:latin typeface="Times New Roman" panose="02020603050405020304" pitchFamily="18" charset="0"/>
              <a:ea typeface="Times New Roman" panose="02020603050405020304" pitchFamily="18" charset="0"/>
            </a:endParaRPr>
          </a:p>
        </p:txBody>
      </p:sp>
      <p:grpSp>
        <p:nvGrpSpPr>
          <p:cNvPr id="368666" name="组合 368665"/>
          <p:cNvGrpSpPr/>
          <p:nvPr/>
        </p:nvGrpSpPr>
        <p:grpSpPr>
          <a:xfrm>
            <a:off x="4865843" y="2524919"/>
            <a:ext cx="1751013" cy="1363662"/>
            <a:chOff x="3360" y="2304"/>
            <a:chExt cx="929" cy="808"/>
          </a:xfrm>
        </p:grpSpPr>
        <p:sp>
          <p:nvSpPr>
            <p:cNvPr id="368667" name="直接连接符 368666"/>
            <p:cNvSpPr/>
            <p:nvPr/>
          </p:nvSpPr>
          <p:spPr>
            <a:xfrm flipH="1">
              <a:off x="3360" y="2304"/>
              <a:ext cx="624" cy="528"/>
            </a:xfrm>
            <a:prstGeom prst="line">
              <a:avLst/>
            </a:prstGeom>
            <a:ln w="12700" cap="flat" cmpd="sng">
              <a:solidFill>
                <a:schemeClr val="tx1"/>
              </a:solidFill>
              <a:prstDash val="solid"/>
              <a:headEnd type="none" w="med" len="med"/>
              <a:tailEnd type="none" w="med" len="med"/>
            </a:ln>
          </p:spPr>
        </p:sp>
        <p:sp>
          <p:nvSpPr>
            <p:cNvPr id="368668" name="直接连接符 368667"/>
            <p:cNvSpPr/>
            <p:nvPr/>
          </p:nvSpPr>
          <p:spPr>
            <a:xfrm>
              <a:off x="3984" y="2304"/>
              <a:ext cx="0" cy="528"/>
            </a:xfrm>
            <a:prstGeom prst="line">
              <a:avLst/>
            </a:prstGeom>
            <a:ln w="12700" cap="flat" cmpd="sng">
              <a:solidFill>
                <a:schemeClr val="tx1"/>
              </a:solidFill>
              <a:prstDash val="solid"/>
              <a:headEnd type="none" w="med" len="med"/>
              <a:tailEnd type="none" w="med" len="med"/>
            </a:ln>
          </p:spPr>
        </p:sp>
        <p:sp>
          <p:nvSpPr>
            <p:cNvPr id="368669" name="直接连接符 368668"/>
            <p:cNvSpPr/>
            <p:nvPr/>
          </p:nvSpPr>
          <p:spPr>
            <a:xfrm>
              <a:off x="3360" y="2832"/>
              <a:ext cx="624" cy="0"/>
            </a:xfrm>
            <a:prstGeom prst="line">
              <a:avLst/>
            </a:prstGeom>
            <a:ln w="12700" cap="flat" cmpd="sng">
              <a:solidFill>
                <a:schemeClr val="tx1"/>
              </a:solidFill>
              <a:prstDash val="solid"/>
              <a:headEnd type="none" w="med" len="med"/>
              <a:tailEnd type="none" w="med" len="med"/>
            </a:ln>
          </p:spPr>
        </p:sp>
        <p:sp>
          <p:nvSpPr>
            <p:cNvPr id="368670" name="任意多边形 368669"/>
            <p:cNvSpPr/>
            <p:nvPr/>
          </p:nvSpPr>
          <p:spPr>
            <a:xfrm>
              <a:off x="3468" y="2736"/>
              <a:ext cx="60" cy="96"/>
            </a:xfrm>
            <a:custGeom>
              <a:avLst/>
              <a:gdLst/>
              <a:ahLst/>
              <a:cxnLst/>
              <a:rect l="0" t="0" r="0" b="0"/>
              <a:pathLst>
                <a:path w="60" h="96">
                  <a:moveTo>
                    <a:pt x="0" y="0"/>
                  </a:moveTo>
                  <a:cubicBezTo>
                    <a:pt x="53" y="18"/>
                    <a:pt x="60" y="35"/>
                    <a:pt x="60" y="96"/>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368671" name="文本框 368670"/>
            <p:cNvSpPr txBox="1"/>
            <p:nvPr/>
          </p:nvSpPr>
          <p:spPr>
            <a:xfrm>
              <a:off x="3522" y="2552"/>
              <a:ext cx="195" cy="271"/>
            </a:xfrm>
            <a:prstGeom prst="rect">
              <a:avLst/>
            </a:prstGeom>
            <a:noFill/>
            <a:ln w="12700">
              <a:noFill/>
            </a:ln>
          </p:spPr>
          <p:txBody>
            <a:bodyPr wrap="none" anchor="ctr">
              <a:spAutoFit/>
            </a:bodyPr>
            <a:lstStyle/>
            <a:p>
              <a:pPr algn="ctr" eaLnBrk="1" hangingPunct="1">
                <a:spcBef>
                  <a:spcPct val="0"/>
                </a:spcBef>
              </a:pPr>
              <a:r>
                <a:rPr lang="en-US" altLang="zh-CN" b="1" i="1">
                  <a:latin typeface="Symbol" panose="05050102010706020507" pitchFamily="18" charset="2"/>
                </a:rPr>
                <a:t>j</a:t>
              </a:r>
              <a:endParaRPr lang="en-US" altLang="zh-CN" b="1" i="1">
                <a:latin typeface="Times New Roman" panose="02020603050405020304" pitchFamily="18" charset="0"/>
              </a:endParaRPr>
            </a:p>
          </p:txBody>
        </p:sp>
        <p:sp>
          <p:nvSpPr>
            <p:cNvPr id="368672" name="文本框 368671"/>
            <p:cNvSpPr txBox="1"/>
            <p:nvPr/>
          </p:nvSpPr>
          <p:spPr>
            <a:xfrm>
              <a:off x="3461" y="2360"/>
              <a:ext cx="215" cy="271"/>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U</a:t>
              </a:r>
            </a:p>
          </p:txBody>
        </p:sp>
        <p:sp>
          <p:nvSpPr>
            <p:cNvPr id="368673" name="文本框 368672"/>
            <p:cNvSpPr txBox="1"/>
            <p:nvPr/>
          </p:nvSpPr>
          <p:spPr>
            <a:xfrm>
              <a:off x="3539" y="2840"/>
              <a:ext cx="347" cy="272"/>
            </a:xfrm>
            <a:prstGeom prst="rect">
              <a:avLst/>
            </a:prstGeom>
            <a:noFill/>
            <a:ln w="12700">
              <a:noFill/>
            </a:ln>
          </p:spPr>
          <p:txBody>
            <a:bodyPr anchor="ctr">
              <a:spAutoFit/>
            </a:bodyPr>
            <a:lstStyle/>
            <a:p>
              <a:pPr algn="ctr" eaLnBrk="1" hangingPunct="1">
                <a:spcBef>
                  <a:spcPct val="0"/>
                </a:spcBef>
              </a:pPr>
              <a:r>
                <a:rPr lang="en-US" altLang="zh-CN" b="1" i="1">
                  <a:latin typeface="Times New Roman" panose="02020603050405020304" pitchFamily="18" charset="0"/>
                </a:rPr>
                <a:t>U</a:t>
              </a:r>
              <a:r>
                <a:rPr lang="en-US" altLang="zh-CN" b="1" baseline="-25000">
                  <a:latin typeface="Times New Roman" panose="02020603050405020304" pitchFamily="18" charset="0"/>
                </a:rPr>
                <a:t>R</a:t>
              </a:r>
              <a:endParaRPr lang="en-US" altLang="zh-CN" b="1" i="1">
                <a:latin typeface="Times New Roman" panose="02020603050405020304" pitchFamily="18" charset="0"/>
              </a:endParaRPr>
            </a:p>
          </p:txBody>
        </p:sp>
        <p:sp>
          <p:nvSpPr>
            <p:cNvPr id="368674" name="文本框 368673"/>
            <p:cNvSpPr txBox="1"/>
            <p:nvPr/>
          </p:nvSpPr>
          <p:spPr>
            <a:xfrm>
              <a:off x="3997" y="2456"/>
              <a:ext cx="292" cy="271"/>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U</a:t>
              </a:r>
              <a:r>
                <a:rPr lang="en-US" altLang="zh-CN" b="1" baseline="-25000">
                  <a:latin typeface="Times New Roman" panose="02020603050405020304" pitchFamily="18" charset="0"/>
                </a:rPr>
                <a:t>X</a:t>
              </a:r>
              <a:endParaRPr lang="en-US" altLang="zh-CN" b="1" i="1">
                <a:latin typeface="Times New Roman" panose="02020603050405020304" pitchFamily="18" charset="0"/>
              </a:endParaRPr>
            </a:p>
          </p:txBody>
        </p:sp>
      </p:grpSp>
      <p:sp>
        <p:nvSpPr>
          <p:cNvPr id="368675" name="文本框 368674"/>
          <p:cNvSpPr txBox="1"/>
          <p:nvPr/>
        </p:nvSpPr>
        <p:spPr>
          <a:xfrm>
            <a:off x="4605582" y="3833335"/>
            <a:ext cx="2181225" cy="457200"/>
          </a:xfrm>
          <a:prstGeom prst="rect">
            <a:avLst/>
          </a:prstGeom>
          <a:noFill/>
          <a:ln w="12700">
            <a:noFill/>
          </a:ln>
        </p:spPr>
        <p:txBody>
          <a:bodyPr anchor="ctr">
            <a:spAutoFit/>
          </a:bodyPr>
          <a:lstStyle/>
          <a:p>
            <a:pPr algn="ctr" eaLnBrk="1" hangingPunct="1">
              <a:spcBef>
                <a:spcPct val="0"/>
              </a:spcBef>
            </a:pPr>
            <a:r>
              <a:rPr lang="zh-CN" altLang="en-US" b="1" dirty="0">
                <a:latin typeface="Times New Roman" panose="02020603050405020304" pitchFamily="18" charset="0"/>
              </a:rPr>
              <a:t>电压三角形</a:t>
            </a:r>
          </a:p>
        </p:txBody>
      </p:sp>
      <p:grpSp>
        <p:nvGrpSpPr>
          <p:cNvPr id="368736" name="组合 368735"/>
          <p:cNvGrpSpPr/>
          <p:nvPr/>
        </p:nvGrpSpPr>
        <p:grpSpPr>
          <a:xfrm>
            <a:off x="1520657" y="4578349"/>
            <a:ext cx="6003925" cy="533400"/>
            <a:chOff x="916" y="3112"/>
            <a:chExt cx="3782" cy="336"/>
          </a:xfrm>
        </p:grpSpPr>
        <p:graphicFrame>
          <p:nvGraphicFramePr>
            <p:cNvPr id="368723" name="对象 368722"/>
            <p:cNvGraphicFramePr/>
            <p:nvPr/>
          </p:nvGraphicFramePr>
          <p:xfrm>
            <a:off x="916" y="3112"/>
            <a:ext cx="360" cy="336"/>
          </p:xfrm>
          <a:graphic>
            <a:graphicData uri="http://schemas.openxmlformats.org/presentationml/2006/ole">
              <mc:AlternateContent xmlns:mc="http://schemas.openxmlformats.org/markup-compatibility/2006">
                <mc:Choice xmlns:v="urn:schemas-microsoft-com:vml" Requires="v">
                  <p:oleObj spid="_x0000_s72245" r:id="rId11" imgW="241300" imgH="266700" progId="Equation.3">
                    <p:embed/>
                  </p:oleObj>
                </mc:Choice>
                <mc:Fallback>
                  <p:oleObj r:id="rId11" imgW="241300" imgH="266700" progId="Equation.3">
                    <p:embed/>
                    <p:pic>
                      <p:nvPicPr>
                        <p:cNvPr id="0" name="图片 3621"/>
                        <p:cNvPicPr/>
                        <p:nvPr/>
                      </p:nvPicPr>
                      <p:blipFill>
                        <a:blip r:embed="rId12"/>
                        <a:stretch>
                          <a:fillRect/>
                        </a:stretch>
                      </p:blipFill>
                      <p:spPr>
                        <a:xfrm>
                          <a:off x="916" y="3112"/>
                          <a:ext cx="360" cy="336"/>
                        </a:xfrm>
                        <a:prstGeom prst="rect">
                          <a:avLst/>
                        </a:prstGeom>
                        <a:noFill/>
                        <a:ln w="38100">
                          <a:noFill/>
                          <a:miter/>
                        </a:ln>
                      </p:spPr>
                    </p:pic>
                  </p:oleObj>
                </mc:Fallback>
              </mc:AlternateContent>
            </a:graphicData>
          </a:graphic>
        </p:graphicFrame>
        <p:graphicFrame>
          <p:nvGraphicFramePr>
            <p:cNvPr id="368722" name="对象 368721"/>
            <p:cNvGraphicFramePr/>
            <p:nvPr/>
          </p:nvGraphicFramePr>
          <p:xfrm>
            <a:off x="1743" y="3160"/>
            <a:ext cx="156" cy="240"/>
          </p:xfrm>
          <a:graphic>
            <a:graphicData uri="http://schemas.openxmlformats.org/presentationml/2006/ole">
              <mc:AlternateContent xmlns:mc="http://schemas.openxmlformats.org/markup-compatibility/2006">
                <mc:Choice xmlns:v="urn:schemas-microsoft-com:vml" Requires="v">
                  <p:oleObj spid="_x0000_s72246" r:id="rId13" imgW="127000" imgH="190500" progId="Equation.3">
                    <p:embed/>
                  </p:oleObj>
                </mc:Choice>
                <mc:Fallback>
                  <p:oleObj r:id="rId13" imgW="127000" imgH="190500" progId="Equation.3">
                    <p:embed/>
                    <p:pic>
                      <p:nvPicPr>
                        <p:cNvPr id="0" name="图片 3623"/>
                        <p:cNvPicPr/>
                        <p:nvPr/>
                      </p:nvPicPr>
                      <p:blipFill>
                        <a:blip r:embed="rId14"/>
                        <a:stretch>
                          <a:fillRect/>
                        </a:stretch>
                      </p:blipFill>
                      <p:spPr>
                        <a:xfrm>
                          <a:off x="1743" y="3160"/>
                          <a:ext cx="156" cy="240"/>
                        </a:xfrm>
                        <a:prstGeom prst="rect">
                          <a:avLst/>
                        </a:prstGeom>
                        <a:noFill/>
                        <a:ln w="38100">
                          <a:noFill/>
                          <a:miter/>
                        </a:ln>
                      </p:spPr>
                    </p:pic>
                  </p:oleObj>
                </mc:Fallback>
              </mc:AlternateContent>
            </a:graphicData>
          </a:graphic>
        </p:graphicFrame>
        <p:graphicFrame>
          <p:nvGraphicFramePr>
            <p:cNvPr id="368721" name="对象 368720"/>
            <p:cNvGraphicFramePr/>
            <p:nvPr/>
          </p:nvGraphicFramePr>
          <p:xfrm>
            <a:off x="3167" y="3112"/>
            <a:ext cx="209" cy="257"/>
          </p:xfrm>
          <a:graphic>
            <a:graphicData uri="http://schemas.openxmlformats.org/presentationml/2006/ole">
              <mc:AlternateContent xmlns:mc="http://schemas.openxmlformats.org/markup-compatibility/2006">
                <mc:Choice xmlns:v="urn:schemas-microsoft-com:vml" Requires="v">
                  <p:oleObj spid="_x0000_s72247" r:id="rId15" imgW="165100" imgH="203200" progId="Equation.3">
                    <p:embed/>
                  </p:oleObj>
                </mc:Choice>
                <mc:Fallback>
                  <p:oleObj r:id="rId15" imgW="165100" imgH="203200" progId="Equation.3">
                    <p:embed/>
                    <p:pic>
                      <p:nvPicPr>
                        <p:cNvPr id="0" name="图片 3624"/>
                        <p:cNvPicPr/>
                        <p:nvPr/>
                      </p:nvPicPr>
                      <p:blipFill>
                        <a:blip r:embed="rId16"/>
                        <a:stretch>
                          <a:fillRect/>
                        </a:stretch>
                      </p:blipFill>
                      <p:spPr>
                        <a:xfrm>
                          <a:off x="3167" y="3112"/>
                          <a:ext cx="209" cy="257"/>
                        </a:xfrm>
                        <a:prstGeom prst="rect">
                          <a:avLst/>
                        </a:prstGeom>
                        <a:noFill/>
                        <a:ln w="38100">
                          <a:noFill/>
                          <a:miter/>
                        </a:ln>
                      </p:spPr>
                    </p:pic>
                  </p:oleObj>
                </mc:Fallback>
              </mc:AlternateContent>
            </a:graphicData>
          </a:graphic>
        </p:graphicFrame>
        <p:sp>
          <p:nvSpPr>
            <p:cNvPr id="368725" name="矩形 368724"/>
            <p:cNvSpPr/>
            <p:nvPr/>
          </p:nvSpPr>
          <p:spPr>
            <a:xfrm>
              <a:off x="1344" y="3112"/>
              <a:ext cx="309" cy="288"/>
            </a:xfrm>
            <a:prstGeom prst="rect">
              <a:avLst/>
            </a:prstGeom>
            <a:noFill/>
            <a:ln w="12700">
              <a:noFill/>
            </a:ln>
          </p:spPr>
          <p:txBody>
            <a:bodyPr wrap="none" anchor="ctr">
              <a:spAutoFit/>
            </a:bodyPr>
            <a:lstStyle/>
            <a:p>
              <a:pPr algn="ctr" eaLnBrk="1" hangingPunct="1">
                <a:spcBef>
                  <a:spcPct val="0"/>
                </a:spcBef>
              </a:pPr>
              <a:r>
                <a:rPr lang="zh-CN" altLang="en-US" b="1" dirty="0">
                  <a:latin typeface="Times New Roman" panose="02020603050405020304" pitchFamily="18" charset="0"/>
                  <a:cs typeface="Times New Roman" panose="02020603050405020304" pitchFamily="18" charset="0"/>
                </a:rPr>
                <a:t>和</a:t>
              </a:r>
              <a:endParaRPr lang="zh-CN" altLang="en-US" b="1" dirty="0">
                <a:latin typeface="Times New Roman" panose="02020603050405020304" pitchFamily="18" charset="0"/>
                <a:ea typeface="Times New Roman" panose="02020603050405020304" pitchFamily="18" charset="0"/>
              </a:endParaRPr>
            </a:p>
          </p:txBody>
        </p:sp>
        <p:sp>
          <p:nvSpPr>
            <p:cNvPr id="368726" name="矩形 368725"/>
            <p:cNvSpPr/>
            <p:nvPr/>
          </p:nvSpPr>
          <p:spPr>
            <a:xfrm>
              <a:off x="1999" y="3112"/>
              <a:ext cx="1081" cy="288"/>
            </a:xfrm>
            <a:prstGeom prst="rect">
              <a:avLst/>
            </a:prstGeom>
            <a:noFill/>
            <a:ln w="12700">
              <a:noFill/>
            </a:ln>
          </p:spPr>
          <p:txBody>
            <a:bodyPr wrap="none" anchor="ctr">
              <a:spAutoFit/>
            </a:bodyPr>
            <a:lstStyle/>
            <a:p>
              <a:pPr algn="ctr" eaLnBrk="1" hangingPunct="1">
                <a:spcBef>
                  <a:spcPct val="0"/>
                </a:spcBef>
              </a:pPr>
              <a:r>
                <a:rPr lang="zh-CN" altLang="en-US" b="1" dirty="0">
                  <a:latin typeface="Times New Roman" panose="02020603050405020304" pitchFamily="18" charset="0"/>
                  <a:cs typeface="Times New Roman" panose="02020603050405020304" pitchFamily="18" charset="0"/>
                </a:rPr>
                <a:t>同相，称为</a:t>
              </a:r>
              <a:endParaRPr lang="zh-CN" altLang="en-US" b="1" dirty="0">
                <a:latin typeface="Times New Roman" panose="02020603050405020304" pitchFamily="18" charset="0"/>
                <a:ea typeface="Times New Roman" panose="02020603050405020304" pitchFamily="18" charset="0"/>
              </a:endParaRPr>
            </a:p>
          </p:txBody>
        </p:sp>
        <p:sp>
          <p:nvSpPr>
            <p:cNvPr id="368727" name="矩形 368726"/>
            <p:cNvSpPr/>
            <p:nvPr/>
          </p:nvSpPr>
          <p:spPr>
            <a:xfrm>
              <a:off x="3376" y="3112"/>
              <a:ext cx="1322" cy="288"/>
            </a:xfrm>
            <a:prstGeom prst="rect">
              <a:avLst/>
            </a:prstGeom>
            <a:noFill/>
            <a:ln w="12700">
              <a:noFill/>
            </a:ln>
          </p:spPr>
          <p:txBody>
            <a:bodyPr anchor="ctr">
              <a:spAutoFit/>
            </a:bodyPr>
            <a:lstStyle/>
            <a:p>
              <a:pPr algn="ctr" eaLnBrk="1" hangingPunct="1">
                <a:spcBef>
                  <a:spcPct val="0"/>
                </a:spcBef>
              </a:pPr>
              <a:r>
                <a:rPr lang="zh-CN" altLang="en-US" b="1" dirty="0">
                  <a:latin typeface="Times New Roman" panose="02020603050405020304" pitchFamily="18" charset="0"/>
                  <a:cs typeface="Times New Roman" panose="02020603050405020304" pitchFamily="18" charset="0"/>
                </a:rPr>
                <a:t>的</a:t>
              </a:r>
              <a:r>
                <a:rPr lang="zh-CN" altLang="en-US" b="1" dirty="0">
                  <a:solidFill>
                    <a:srgbClr val="FF0000"/>
                  </a:solidFill>
                  <a:latin typeface="Times New Roman" panose="02020603050405020304" pitchFamily="18" charset="0"/>
                  <a:cs typeface="Times New Roman" panose="02020603050405020304" pitchFamily="18" charset="0"/>
                </a:rPr>
                <a:t>有功分量</a:t>
              </a:r>
              <a:r>
                <a:rPr lang="zh-CN" altLang="en-US"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ea typeface="Times New Roman" panose="02020603050405020304" pitchFamily="18" charset="0"/>
              </a:endParaRPr>
            </a:p>
          </p:txBody>
        </p:sp>
      </p:grpSp>
      <p:sp>
        <p:nvSpPr>
          <p:cNvPr id="368735" name="矩形 368734"/>
          <p:cNvSpPr/>
          <p:nvPr/>
        </p:nvSpPr>
        <p:spPr>
          <a:xfrm>
            <a:off x="0" y="3314700"/>
            <a:ext cx="9144000" cy="0"/>
          </a:xfrm>
          <a:prstGeom prst="rect">
            <a:avLst/>
          </a:prstGeom>
          <a:noFill/>
          <a:ln w="19050">
            <a:noFill/>
          </a:ln>
        </p:spPr>
        <p:txBody>
          <a:bodyPr/>
          <a:lstStyle/>
          <a:p>
            <a:endParaRPr lang="zh-CN" altLang="en-US"/>
          </a:p>
        </p:txBody>
      </p:sp>
      <p:grpSp>
        <p:nvGrpSpPr>
          <p:cNvPr id="368738" name="组合 368737"/>
          <p:cNvGrpSpPr/>
          <p:nvPr/>
        </p:nvGrpSpPr>
        <p:grpSpPr>
          <a:xfrm>
            <a:off x="1520657" y="5378640"/>
            <a:ext cx="5929312" cy="466725"/>
            <a:chOff x="963" y="3634"/>
            <a:chExt cx="3735" cy="294"/>
          </a:xfrm>
        </p:grpSpPr>
        <p:graphicFrame>
          <p:nvGraphicFramePr>
            <p:cNvPr id="368729" name="对象 368728"/>
            <p:cNvGraphicFramePr/>
            <p:nvPr/>
          </p:nvGraphicFramePr>
          <p:xfrm>
            <a:off x="1743" y="3688"/>
            <a:ext cx="156" cy="240"/>
          </p:xfrm>
          <a:graphic>
            <a:graphicData uri="http://schemas.openxmlformats.org/presentationml/2006/ole">
              <mc:AlternateContent xmlns:mc="http://schemas.openxmlformats.org/markup-compatibility/2006">
                <mc:Choice xmlns:v="urn:schemas-microsoft-com:vml" Requires="v">
                  <p:oleObj spid="_x0000_s72248" r:id="rId17" imgW="127000" imgH="190500" progId="Equation.3">
                    <p:embed/>
                  </p:oleObj>
                </mc:Choice>
                <mc:Fallback>
                  <p:oleObj r:id="rId17" imgW="127000" imgH="190500" progId="Equation.3">
                    <p:embed/>
                    <p:pic>
                      <p:nvPicPr>
                        <p:cNvPr id="0" name="图片 3625"/>
                        <p:cNvPicPr/>
                        <p:nvPr/>
                      </p:nvPicPr>
                      <p:blipFill>
                        <a:blip r:embed="rId14"/>
                        <a:stretch>
                          <a:fillRect/>
                        </a:stretch>
                      </p:blipFill>
                      <p:spPr>
                        <a:xfrm>
                          <a:off x="1743" y="3688"/>
                          <a:ext cx="156" cy="240"/>
                        </a:xfrm>
                        <a:prstGeom prst="rect">
                          <a:avLst/>
                        </a:prstGeom>
                        <a:noFill/>
                        <a:ln w="38100">
                          <a:noFill/>
                          <a:miter/>
                        </a:ln>
                      </p:spPr>
                    </p:pic>
                  </p:oleObj>
                </mc:Fallback>
              </mc:AlternateContent>
            </a:graphicData>
          </a:graphic>
        </p:graphicFrame>
        <p:graphicFrame>
          <p:nvGraphicFramePr>
            <p:cNvPr id="368730" name="对象 368729"/>
            <p:cNvGraphicFramePr/>
            <p:nvPr/>
          </p:nvGraphicFramePr>
          <p:xfrm>
            <a:off x="3167" y="3640"/>
            <a:ext cx="209" cy="257"/>
          </p:xfrm>
          <a:graphic>
            <a:graphicData uri="http://schemas.openxmlformats.org/presentationml/2006/ole">
              <mc:AlternateContent xmlns:mc="http://schemas.openxmlformats.org/markup-compatibility/2006">
                <mc:Choice xmlns:v="urn:schemas-microsoft-com:vml" Requires="v">
                  <p:oleObj spid="_x0000_s72249" r:id="rId18" imgW="165100" imgH="203200" progId="Equation.3">
                    <p:embed/>
                  </p:oleObj>
                </mc:Choice>
                <mc:Fallback>
                  <p:oleObj r:id="rId18" imgW="165100" imgH="203200" progId="Equation.3">
                    <p:embed/>
                    <p:pic>
                      <p:nvPicPr>
                        <p:cNvPr id="0" name="图片 3626"/>
                        <p:cNvPicPr/>
                        <p:nvPr/>
                      </p:nvPicPr>
                      <p:blipFill>
                        <a:blip r:embed="rId16"/>
                        <a:stretch>
                          <a:fillRect/>
                        </a:stretch>
                      </p:blipFill>
                      <p:spPr>
                        <a:xfrm>
                          <a:off x="3167" y="3640"/>
                          <a:ext cx="209" cy="257"/>
                        </a:xfrm>
                        <a:prstGeom prst="rect">
                          <a:avLst/>
                        </a:prstGeom>
                        <a:noFill/>
                        <a:ln w="38100">
                          <a:noFill/>
                          <a:miter/>
                        </a:ln>
                      </p:spPr>
                    </p:pic>
                  </p:oleObj>
                </mc:Fallback>
              </mc:AlternateContent>
            </a:graphicData>
          </a:graphic>
        </p:graphicFrame>
        <p:sp>
          <p:nvSpPr>
            <p:cNvPr id="368731" name="矩形 368730"/>
            <p:cNvSpPr/>
            <p:nvPr/>
          </p:nvSpPr>
          <p:spPr>
            <a:xfrm>
              <a:off x="1344" y="3640"/>
              <a:ext cx="309" cy="288"/>
            </a:xfrm>
            <a:prstGeom prst="rect">
              <a:avLst/>
            </a:prstGeom>
            <a:noFill/>
            <a:ln w="12700">
              <a:noFill/>
            </a:ln>
          </p:spPr>
          <p:txBody>
            <a:bodyPr wrap="none" anchor="ctr">
              <a:spAutoFit/>
            </a:bodyPr>
            <a:lstStyle/>
            <a:p>
              <a:pPr algn="ctr" eaLnBrk="1" hangingPunct="1">
                <a:spcBef>
                  <a:spcPct val="0"/>
                </a:spcBef>
              </a:pPr>
              <a:r>
                <a:rPr lang="zh-CN" altLang="en-US" b="1" dirty="0">
                  <a:latin typeface="Times New Roman" panose="02020603050405020304" pitchFamily="18" charset="0"/>
                  <a:cs typeface="Times New Roman" panose="02020603050405020304" pitchFamily="18" charset="0"/>
                </a:rPr>
                <a:t>和</a:t>
              </a:r>
              <a:endParaRPr lang="zh-CN" altLang="en-US" b="1" dirty="0">
                <a:latin typeface="Times New Roman" panose="02020603050405020304" pitchFamily="18" charset="0"/>
                <a:ea typeface="Times New Roman" panose="02020603050405020304" pitchFamily="18" charset="0"/>
              </a:endParaRPr>
            </a:p>
          </p:txBody>
        </p:sp>
        <p:sp>
          <p:nvSpPr>
            <p:cNvPr id="368732" name="矩形 368731"/>
            <p:cNvSpPr/>
            <p:nvPr/>
          </p:nvSpPr>
          <p:spPr>
            <a:xfrm>
              <a:off x="1999" y="3640"/>
              <a:ext cx="1081" cy="288"/>
            </a:xfrm>
            <a:prstGeom prst="rect">
              <a:avLst/>
            </a:prstGeom>
            <a:noFill/>
            <a:ln w="12700">
              <a:noFill/>
            </a:ln>
          </p:spPr>
          <p:txBody>
            <a:bodyPr wrap="none" anchor="ctr">
              <a:spAutoFit/>
            </a:bodyPr>
            <a:lstStyle/>
            <a:p>
              <a:pPr algn="ctr" eaLnBrk="1" hangingPunct="1">
                <a:spcBef>
                  <a:spcPct val="0"/>
                </a:spcBef>
              </a:pPr>
              <a:r>
                <a:rPr lang="zh-CN" altLang="en-US" b="1" dirty="0">
                  <a:latin typeface="Times New Roman" panose="02020603050405020304" pitchFamily="18" charset="0"/>
                  <a:cs typeface="Times New Roman" panose="02020603050405020304" pitchFamily="18" charset="0"/>
                </a:rPr>
                <a:t>正交，称为</a:t>
              </a:r>
              <a:endParaRPr lang="zh-CN" altLang="en-US" b="1" dirty="0">
                <a:latin typeface="Times New Roman" panose="02020603050405020304" pitchFamily="18" charset="0"/>
                <a:ea typeface="Times New Roman" panose="02020603050405020304" pitchFamily="18" charset="0"/>
              </a:endParaRPr>
            </a:p>
          </p:txBody>
        </p:sp>
        <p:sp>
          <p:nvSpPr>
            <p:cNvPr id="368733" name="矩形 368732"/>
            <p:cNvSpPr/>
            <p:nvPr/>
          </p:nvSpPr>
          <p:spPr>
            <a:xfrm>
              <a:off x="3376" y="3640"/>
              <a:ext cx="1322" cy="288"/>
            </a:xfrm>
            <a:prstGeom prst="rect">
              <a:avLst/>
            </a:prstGeom>
            <a:noFill/>
            <a:ln w="12700">
              <a:noFill/>
            </a:ln>
          </p:spPr>
          <p:txBody>
            <a:bodyPr anchor="ctr">
              <a:spAutoFit/>
            </a:bodyPr>
            <a:lstStyle/>
            <a:p>
              <a:pPr algn="ctr" eaLnBrk="1" hangingPunct="1">
                <a:spcBef>
                  <a:spcPct val="0"/>
                </a:spcBef>
              </a:pPr>
              <a:r>
                <a:rPr lang="zh-CN" altLang="en-US" b="1" dirty="0">
                  <a:latin typeface="Times New Roman" panose="02020603050405020304" pitchFamily="18" charset="0"/>
                  <a:cs typeface="Times New Roman" panose="02020603050405020304" pitchFamily="18" charset="0"/>
                </a:rPr>
                <a:t>的</a:t>
              </a:r>
              <a:r>
                <a:rPr lang="zh-CN" altLang="en-US" b="1" dirty="0">
                  <a:solidFill>
                    <a:srgbClr val="FF0000"/>
                  </a:solidFill>
                  <a:latin typeface="Times New Roman" panose="02020603050405020304" pitchFamily="18" charset="0"/>
                  <a:cs typeface="Times New Roman" panose="02020603050405020304" pitchFamily="18" charset="0"/>
                </a:rPr>
                <a:t>无功分量</a:t>
              </a:r>
              <a:r>
                <a:rPr lang="zh-CN" altLang="en-US" b="1"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ea typeface="Times New Roman" panose="02020603050405020304" pitchFamily="18" charset="0"/>
              </a:endParaRPr>
            </a:p>
          </p:txBody>
        </p:sp>
        <p:graphicFrame>
          <p:nvGraphicFramePr>
            <p:cNvPr id="368734" name="对象 368733"/>
            <p:cNvGraphicFramePr/>
            <p:nvPr/>
          </p:nvGraphicFramePr>
          <p:xfrm>
            <a:off x="963" y="3634"/>
            <a:ext cx="299" cy="287"/>
          </p:xfrm>
          <a:graphic>
            <a:graphicData uri="http://schemas.openxmlformats.org/presentationml/2006/ole">
              <mc:AlternateContent xmlns:mc="http://schemas.openxmlformats.org/markup-compatibility/2006">
                <mc:Choice xmlns:v="urn:schemas-microsoft-com:vml" Requires="v">
                  <p:oleObj spid="_x0000_s72250" r:id="rId19" imgW="241300" imgH="228600" progId="Equation.3">
                    <p:embed/>
                  </p:oleObj>
                </mc:Choice>
                <mc:Fallback>
                  <p:oleObj r:id="rId19" imgW="241300" imgH="228600" progId="Equation.3">
                    <p:embed/>
                    <p:pic>
                      <p:nvPicPr>
                        <p:cNvPr id="0" name="图片 3630"/>
                        <p:cNvPicPr/>
                        <p:nvPr/>
                      </p:nvPicPr>
                      <p:blipFill>
                        <a:blip r:embed="rId20"/>
                        <a:stretch>
                          <a:fillRect/>
                        </a:stretch>
                      </p:blipFill>
                      <p:spPr>
                        <a:xfrm>
                          <a:off x="963" y="3634"/>
                          <a:ext cx="299" cy="287"/>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65"/>
                                        </p:tgtEl>
                                        <p:attrNameLst>
                                          <p:attrName>style.visibility</p:attrName>
                                        </p:attrNameLst>
                                      </p:cBhvr>
                                      <p:to>
                                        <p:strVal val="visible"/>
                                      </p:to>
                                    </p:set>
                                    <p:anim calcmode="lin" valueType="num">
                                      <p:cBhvr additive="base">
                                        <p:cTn id="7" dur="500" fill="hold"/>
                                        <p:tgtEl>
                                          <p:spTgt spid="368665"/>
                                        </p:tgtEl>
                                        <p:attrNameLst>
                                          <p:attrName>ppt_x</p:attrName>
                                        </p:attrNameLst>
                                      </p:cBhvr>
                                      <p:tavLst>
                                        <p:tav tm="0">
                                          <p:val>
                                            <p:strVal val="1+#ppt_w/2"/>
                                          </p:val>
                                        </p:tav>
                                        <p:tav tm="100000">
                                          <p:val>
                                            <p:strVal val="#ppt_x"/>
                                          </p:val>
                                        </p:tav>
                                      </p:tavLst>
                                    </p:anim>
                                    <p:anim calcmode="lin" valueType="num">
                                      <p:cBhvr additive="base">
                                        <p:cTn id="8" dur="500" fill="hold"/>
                                        <p:tgtEl>
                                          <p:spTgt spid="3686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44"/>
                                        </p:tgtEl>
                                        <p:attrNameLst>
                                          <p:attrName>style.visibility</p:attrName>
                                        </p:attrNameLst>
                                      </p:cBhvr>
                                      <p:to>
                                        <p:strVal val="visible"/>
                                      </p:to>
                                    </p:set>
                                    <p:anim calcmode="lin" valueType="num">
                                      <p:cBhvr additive="base">
                                        <p:cTn id="13" dur="500" fill="hold"/>
                                        <p:tgtEl>
                                          <p:spTgt spid="368644"/>
                                        </p:tgtEl>
                                        <p:attrNameLst>
                                          <p:attrName>ppt_x</p:attrName>
                                        </p:attrNameLst>
                                      </p:cBhvr>
                                      <p:tavLst>
                                        <p:tav tm="0">
                                          <p:val>
                                            <p:strVal val="0-#ppt_w/2"/>
                                          </p:val>
                                        </p:tav>
                                        <p:tav tm="100000">
                                          <p:val>
                                            <p:strVal val="#ppt_x"/>
                                          </p:val>
                                        </p:tav>
                                      </p:tavLst>
                                    </p:anim>
                                    <p:anim calcmode="lin" valueType="num">
                                      <p:cBhvr additive="base">
                                        <p:cTn id="14" dur="500" fill="hold"/>
                                        <p:tgtEl>
                                          <p:spTgt spid="3686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nodeType="clickEffect">
                                  <p:stCondLst>
                                    <p:cond delay="0"/>
                                  </p:stCondLst>
                                  <p:childTnLst>
                                    <p:set>
                                      <p:cBhvr>
                                        <p:cTn id="18" dur="1" fill="hold">
                                          <p:stCondLst>
                                            <p:cond delay="0"/>
                                          </p:stCondLst>
                                        </p:cTn>
                                        <p:tgtEl>
                                          <p:spTgt spid="368666"/>
                                        </p:tgtEl>
                                        <p:attrNameLst>
                                          <p:attrName>style.visibility</p:attrName>
                                        </p:attrNameLst>
                                      </p:cBhvr>
                                      <p:to>
                                        <p:strVal val="visible"/>
                                      </p:to>
                                    </p:set>
                                    <p:anim calcmode="lin" valueType="num">
                                      <p:cBhvr>
                                        <p:cTn id="19" dur="500" fill="hold"/>
                                        <p:tgtEl>
                                          <p:spTgt spid="368666"/>
                                        </p:tgtEl>
                                        <p:attrNameLst>
                                          <p:attrName>ppt_w</p:attrName>
                                        </p:attrNameLst>
                                      </p:cBhvr>
                                      <p:tavLst>
                                        <p:tav tm="0">
                                          <p:val>
                                            <p:strVal val="2/3*#ppt_w"/>
                                          </p:val>
                                        </p:tav>
                                        <p:tav tm="100000">
                                          <p:val>
                                            <p:strVal val="#ppt_w"/>
                                          </p:val>
                                        </p:tav>
                                      </p:tavLst>
                                    </p:anim>
                                    <p:anim calcmode="lin" valueType="num">
                                      <p:cBhvr>
                                        <p:cTn id="20" dur="500" fill="hold"/>
                                        <p:tgtEl>
                                          <p:spTgt spid="368666"/>
                                        </p:tgtEl>
                                        <p:attrNameLst>
                                          <p:attrName>ppt_h</p:attrName>
                                        </p:attrNameLst>
                                      </p:cBhvr>
                                      <p:tavLst>
                                        <p:tav tm="0">
                                          <p:val>
                                            <p:strVal val="2/3*#ppt_h"/>
                                          </p:val>
                                        </p:tav>
                                        <p:tav tm="100000">
                                          <p:val>
                                            <p:strVal val="#ppt_h"/>
                                          </p:val>
                                        </p:tav>
                                      </p:tavLst>
                                    </p:anim>
                                  </p:childTnLst>
                                </p:cTn>
                              </p:par>
                            </p:childTnLst>
                          </p:cTn>
                        </p:par>
                        <p:par>
                          <p:cTn id="21" fill="hold">
                            <p:stCondLst>
                              <p:cond delay="500"/>
                            </p:stCondLst>
                            <p:childTnLst>
                              <p:par>
                                <p:cTn id="22" presetID="23" presetClass="entr" presetSubtype="272" fill="hold" grpId="0" nodeType="afterEffect">
                                  <p:stCondLst>
                                    <p:cond delay="0"/>
                                  </p:stCondLst>
                                  <p:childTnLst>
                                    <p:set>
                                      <p:cBhvr>
                                        <p:cTn id="23" dur="1" fill="hold">
                                          <p:stCondLst>
                                            <p:cond delay="0"/>
                                          </p:stCondLst>
                                        </p:cTn>
                                        <p:tgtEl>
                                          <p:spTgt spid="368675"/>
                                        </p:tgtEl>
                                        <p:attrNameLst>
                                          <p:attrName>style.visibility</p:attrName>
                                        </p:attrNameLst>
                                      </p:cBhvr>
                                      <p:to>
                                        <p:strVal val="visible"/>
                                      </p:to>
                                    </p:set>
                                    <p:anim calcmode="lin" valueType="num">
                                      <p:cBhvr>
                                        <p:cTn id="24" dur="500" fill="hold"/>
                                        <p:tgtEl>
                                          <p:spTgt spid="368675"/>
                                        </p:tgtEl>
                                        <p:attrNameLst>
                                          <p:attrName>ppt_w</p:attrName>
                                        </p:attrNameLst>
                                      </p:cBhvr>
                                      <p:tavLst>
                                        <p:tav tm="0">
                                          <p:val>
                                            <p:strVal val="2/3*#ppt_w"/>
                                          </p:val>
                                        </p:tav>
                                        <p:tav tm="100000">
                                          <p:val>
                                            <p:strVal val="#ppt_w"/>
                                          </p:val>
                                        </p:tav>
                                      </p:tavLst>
                                    </p:anim>
                                    <p:anim calcmode="lin" valueType="num">
                                      <p:cBhvr>
                                        <p:cTn id="25" dur="500" fill="hold"/>
                                        <p:tgtEl>
                                          <p:spTgt spid="368675"/>
                                        </p:tgtEl>
                                        <p:attrNameLst>
                                          <p:attrName>ppt_h</p:attrName>
                                        </p:attrNameLst>
                                      </p:cBhvr>
                                      <p:tavLst>
                                        <p:tav tm="0">
                                          <p:val>
                                            <p:strVal val="2/3*#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68736"/>
                                        </p:tgtEl>
                                        <p:attrNameLst>
                                          <p:attrName>style.visibility</p:attrName>
                                        </p:attrNameLst>
                                      </p:cBhvr>
                                      <p:to>
                                        <p:strVal val="visible"/>
                                      </p:to>
                                    </p:set>
                                    <p:animEffect transition="in" filter="wipe(left)">
                                      <p:cBhvr>
                                        <p:cTn id="30" dur="500"/>
                                        <p:tgtEl>
                                          <p:spTgt spid="3687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68738"/>
                                        </p:tgtEl>
                                        <p:attrNameLst>
                                          <p:attrName>style.visibility</p:attrName>
                                        </p:attrNameLst>
                                      </p:cBhvr>
                                      <p:to>
                                        <p:strVal val="visible"/>
                                      </p:to>
                                    </p:set>
                                    <p:animEffect transition="in" filter="wipe(left)">
                                      <p:cBhvr>
                                        <p:cTn id="35" dur="500"/>
                                        <p:tgtEl>
                                          <p:spTgt spid="368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5" grpId="0"/>
      <p:bldP spid="36867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文本框 369665"/>
          <p:cNvSpPr txBox="1"/>
          <p:nvPr/>
        </p:nvSpPr>
        <p:spPr>
          <a:xfrm>
            <a:off x="633413" y="685800"/>
            <a:ext cx="3786187" cy="457200"/>
          </a:xfrm>
          <a:prstGeom prst="rect">
            <a:avLst/>
          </a:prstGeom>
          <a:noFill/>
          <a:ln w="12700">
            <a:noFill/>
          </a:ln>
        </p:spPr>
        <p:txBody>
          <a:bodyPr anchor="ctr">
            <a:spAutoFit/>
          </a:bodyPr>
          <a:lstStyle/>
          <a:p>
            <a:pPr eaLnBrk="1" hangingPunct="1">
              <a:spcBef>
                <a:spcPct val="0"/>
              </a:spcBef>
            </a:pPr>
            <a:r>
              <a:rPr lang="en-US" altLang="zh-CN" b="1" dirty="0">
                <a:solidFill>
                  <a:srgbClr val="2520F2"/>
                </a:solidFill>
                <a:latin typeface="Times New Roman" panose="02020603050405020304" pitchFamily="18" charset="0"/>
              </a:rPr>
              <a:t>4. </a:t>
            </a:r>
            <a:r>
              <a:rPr lang="zh-CN" altLang="en-US" b="1" dirty="0">
                <a:solidFill>
                  <a:srgbClr val="2520F2"/>
                </a:solidFill>
                <a:latin typeface="Times New Roman" panose="02020603050405020304" pitchFamily="18" charset="0"/>
              </a:rPr>
              <a:t>视在功率</a:t>
            </a:r>
            <a:r>
              <a:rPr lang="en-US" altLang="zh-CN" b="1" i="1">
                <a:solidFill>
                  <a:srgbClr val="2520F2"/>
                </a:solidFill>
                <a:latin typeface="Times New Roman" panose="02020603050405020304" pitchFamily="18" charset="0"/>
              </a:rPr>
              <a:t>S</a:t>
            </a:r>
            <a:endParaRPr lang="en-US" altLang="zh-CN" b="1">
              <a:solidFill>
                <a:srgbClr val="2520F2"/>
              </a:solidFill>
              <a:latin typeface="Times New Roman" panose="02020603050405020304" pitchFamily="18" charset="0"/>
            </a:endParaRPr>
          </a:p>
        </p:txBody>
      </p:sp>
      <p:sp>
        <p:nvSpPr>
          <p:cNvPr id="369667" name="文本框 369666"/>
          <p:cNvSpPr txBox="1"/>
          <p:nvPr/>
        </p:nvSpPr>
        <p:spPr>
          <a:xfrm>
            <a:off x="1333500" y="2346325"/>
            <a:ext cx="6823075" cy="530225"/>
          </a:xfrm>
          <a:prstGeom prst="rect">
            <a:avLst/>
          </a:prstGeom>
          <a:noFill/>
          <a:ln w="12700">
            <a:noFill/>
          </a:ln>
        </p:spPr>
        <p:txBody>
          <a:bodyPr anchor="ctr">
            <a:spAutoFit/>
          </a:bodyPr>
          <a:lstStyle/>
          <a:p>
            <a:pPr eaLnBrk="1" hangingPunct="1">
              <a:lnSpc>
                <a:spcPct val="120000"/>
              </a:lnSpc>
              <a:spcBef>
                <a:spcPct val="0"/>
              </a:spcBef>
            </a:pPr>
            <a:r>
              <a:rPr lang="zh-CN" altLang="en-US" b="1" dirty="0">
                <a:latin typeface="Times New Roman" panose="02020603050405020304" pitchFamily="18" charset="0"/>
              </a:rPr>
              <a:t>单位：</a:t>
            </a:r>
            <a:r>
              <a:rPr lang="en-US" altLang="zh-CN" b="1">
                <a:solidFill>
                  <a:srgbClr val="660033"/>
                </a:solidFill>
                <a:latin typeface="Times New Roman" panose="02020603050405020304" pitchFamily="18" charset="0"/>
              </a:rPr>
              <a:t>VA </a:t>
            </a:r>
            <a:r>
              <a:rPr lang="en-US" altLang="zh-CN" b="1">
                <a:latin typeface="Times New Roman" panose="02020603050405020304" pitchFamily="18" charset="0"/>
              </a:rPr>
              <a:t>(</a:t>
            </a:r>
            <a:r>
              <a:rPr lang="zh-CN" altLang="en-US" b="1" dirty="0">
                <a:solidFill>
                  <a:srgbClr val="660033"/>
                </a:solidFill>
                <a:latin typeface="Times New Roman" panose="02020603050405020304" pitchFamily="18" charset="0"/>
              </a:rPr>
              <a:t>伏安</a:t>
            </a:r>
            <a:r>
              <a:rPr lang="en-US" altLang="zh-CN" b="1" dirty="0">
                <a:latin typeface="Times New Roman" panose="02020603050405020304" pitchFamily="18" charset="0"/>
              </a:rPr>
              <a:t>)</a:t>
            </a:r>
            <a:r>
              <a:rPr lang="zh-CN" altLang="en-US" b="1" dirty="0">
                <a:latin typeface="Times New Roman" panose="02020603050405020304" pitchFamily="18" charset="0"/>
              </a:rPr>
              <a:t>。一般反映电气设备的容量。</a:t>
            </a:r>
            <a:endParaRPr lang="zh-CN" altLang="en-US" b="1">
              <a:latin typeface="Times New Roman" panose="02020603050405020304" pitchFamily="18" charset="0"/>
            </a:endParaRPr>
          </a:p>
        </p:txBody>
      </p:sp>
      <p:graphicFrame>
        <p:nvGraphicFramePr>
          <p:cNvPr id="369668" name="对象 369667"/>
          <p:cNvGraphicFramePr/>
          <p:nvPr/>
        </p:nvGraphicFramePr>
        <p:xfrm>
          <a:off x="3946525" y="1395413"/>
          <a:ext cx="1236663" cy="628650"/>
        </p:xfrm>
        <a:graphic>
          <a:graphicData uri="http://schemas.openxmlformats.org/presentationml/2006/ole">
            <mc:AlternateContent xmlns:mc="http://schemas.openxmlformats.org/markup-compatibility/2006">
              <mc:Choice xmlns:v="urn:schemas-microsoft-com:vml" Requires="v">
                <p:oleObj spid="_x0000_s72761" r:id="rId3" imgW="673100" imgH="342900" progId="Equation.DSMT4">
                  <p:embed/>
                </p:oleObj>
              </mc:Choice>
              <mc:Fallback>
                <p:oleObj r:id="rId3" imgW="673100" imgH="342900" progId="Equation.DSMT4">
                  <p:embed/>
                  <p:pic>
                    <p:nvPicPr>
                      <p:cNvPr id="0" name="图片 3629"/>
                      <p:cNvPicPr/>
                      <p:nvPr/>
                    </p:nvPicPr>
                    <p:blipFill>
                      <a:blip r:embed="rId4"/>
                      <a:stretch>
                        <a:fillRect/>
                      </a:stretch>
                    </p:blipFill>
                    <p:spPr>
                      <a:xfrm>
                        <a:off x="3946525" y="1395413"/>
                        <a:ext cx="1236663" cy="628650"/>
                      </a:xfrm>
                      <a:prstGeom prst="rect">
                        <a:avLst/>
                      </a:prstGeom>
                      <a:noFill/>
                      <a:ln w="38100">
                        <a:noFill/>
                        <a:miter/>
                      </a:ln>
                    </p:spPr>
                  </p:pic>
                </p:oleObj>
              </mc:Fallback>
            </mc:AlternateContent>
          </a:graphicData>
        </a:graphic>
      </p:graphicFrame>
      <p:sp>
        <p:nvSpPr>
          <p:cNvPr id="369669" name="文本框 369668"/>
          <p:cNvSpPr txBox="1"/>
          <p:nvPr/>
        </p:nvSpPr>
        <p:spPr>
          <a:xfrm>
            <a:off x="1030287" y="3227388"/>
            <a:ext cx="7429500" cy="457200"/>
          </a:xfrm>
          <a:prstGeom prst="rect">
            <a:avLst/>
          </a:prstGeom>
          <a:noFill/>
          <a:ln w="12700">
            <a:noFill/>
          </a:ln>
        </p:spPr>
        <p:txBody>
          <a:bodyPr anchor="ctr">
            <a:spAutoFit/>
          </a:bodyPr>
          <a:lstStyle/>
          <a:p>
            <a:pPr eaLnBrk="1" hangingPunct="1">
              <a:spcBef>
                <a:spcPct val="0"/>
              </a:spcBef>
            </a:pPr>
            <a:r>
              <a:rPr lang="zh-CN" altLang="en-US" b="1" dirty="0">
                <a:solidFill>
                  <a:srgbClr val="FF0000"/>
                </a:solidFill>
                <a:latin typeface="Times New Roman" panose="02020603050405020304" pitchFamily="18" charset="0"/>
              </a:rPr>
              <a:t>有功、无功、视在功率的关系</a:t>
            </a:r>
            <a:r>
              <a:rPr lang="zh-CN" altLang="en-US" b="1" dirty="0">
                <a:latin typeface="Times New Roman" panose="02020603050405020304" pitchFamily="18" charset="0"/>
              </a:rPr>
              <a:t>以及</a:t>
            </a:r>
            <a:r>
              <a:rPr lang="zh-CN" altLang="en-US" b="1" dirty="0">
                <a:solidFill>
                  <a:srgbClr val="FF0000"/>
                </a:solidFill>
                <a:latin typeface="Times New Roman" panose="02020603050405020304" pitchFamily="18" charset="0"/>
              </a:rPr>
              <a:t>功率三角形</a:t>
            </a:r>
            <a:r>
              <a:rPr lang="zh-CN" altLang="en-US" b="1" dirty="0">
                <a:latin typeface="Times New Roman" panose="02020603050405020304" pitchFamily="18" charset="0"/>
              </a:rPr>
              <a:t>：</a:t>
            </a:r>
          </a:p>
        </p:txBody>
      </p:sp>
      <p:sp>
        <p:nvSpPr>
          <p:cNvPr id="369670" name="文本框 369669"/>
          <p:cNvSpPr txBox="1"/>
          <p:nvPr/>
        </p:nvSpPr>
        <p:spPr>
          <a:xfrm>
            <a:off x="1333500" y="3905250"/>
            <a:ext cx="5600700" cy="457200"/>
          </a:xfrm>
          <a:prstGeom prst="rect">
            <a:avLst/>
          </a:prstGeom>
          <a:noFill/>
          <a:ln w="12700">
            <a:noFill/>
          </a:ln>
        </p:spPr>
        <p:txBody>
          <a:bodyPr anchor="ctr">
            <a:spAutoFit/>
          </a:bodyPr>
          <a:lstStyle/>
          <a:p>
            <a:pPr eaLnBrk="1" hangingPunct="1">
              <a:spcBef>
                <a:spcPct val="0"/>
              </a:spcBef>
            </a:pPr>
            <a:r>
              <a:rPr lang="zh-CN" altLang="en-US" b="1" dirty="0">
                <a:latin typeface="Times New Roman" panose="02020603050405020304" pitchFamily="18" charset="0"/>
              </a:rPr>
              <a:t>有功功率</a:t>
            </a:r>
            <a:r>
              <a:rPr lang="en-US" altLang="zh-CN" b="1">
                <a:latin typeface="Times New Roman" panose="02020603050405020304" pitchFamily="18" charset="0"/>
              </a:rPr>
              <a:t>:  </a:t>
            </a:r>
            <a:r>
              <a:rPr lang="en-US" altLang="zh-CN" b="1" i="1">
                <a:latin typeface="Times New Roman" panose="02020603050405020304" pitchFamily="18" charset="0"/>
              </a:rPr>
              <a:t>P</a:t>
            </a:r>
            <a:r>
              <a:rPr lang="en-US" altLang="zh-CN" b="1">
                <a:latin typeface="Times New Roman" panose="02020603050405020304" pitchFamily="18" charset="0"/>
              </a:rPr>
              <a:t>=</a:t>
            </a:r>
            <a:r>
              <a:rPr lang="en-US" altLang="zh-CN" b="1" i="1" err="1">
                <a:latin typeface="Times New Roman" panose="02020603050405020304" pitchFamily="18" charset="0"/>
              </a:rPr>
              <a:t>UI</a:t>
            </a:r>
            <a:r>
              <a:rPr lang="en-US" altLang="zh-CN" b="1" err="1">
                <a:latin typeface="Times New Roman" panose="02020603050405020304" pitchFamily="18" charset="0"/>
              </a:rPr>
              <a:t>cos</a:t>
            </a:r>
            <a:r>
              <a:rPr lang="en-US" altLang="zh-CN" b="1" i="1" err="1">
                <a:latin typeface="Symbol" panose="05050102010706020507" pitchFamily="18" charset="2"/>
              </a:rPr>
              <a:t>j</a:t>
            </a:r>
            <a:r>
              <a:rPr lang="en-US" altLang="zh-CN" b="1" i="1">
                <a:latin typeface="Symbol" panose="05050102010706020507" pitchFamily="18" charset="2"/>
              </a:rPr>
              <a:t>       </a:t>
            </a:r>
            <a:r>
              <a:rPr lang="zh-CN" altLang="en-US" b="1" dirty="0">
                <a:latin typeface="Symbol" panose="05050102010706020507" pitchFamily="18" charset="2"/>
              </a:rPr>
              <a:t>单位</a:t>
            </a:r>
            <a:r>
              <a:rPr lang="zh-CN" altLang="en-US" b="1">
                <a:latin typeface="Symbol" panose="05050102010706020507" pitchFamily="18" charset="2"/>
              </a:rPr>
              <a:t>：</a:t>
            </a:r>
            <a:r>
              <a:rPr lang="en-US" altLang="zh-CN" b="1">
                <a:latin typeface="Times New Roman" panose="02020603050405020304" pitchFamily="18" charset="0"/>
              </a:rPr>
              <a:t>W</a:t>
            </a:r>
          </a:p>
        </p:txBody>
      </p:sp>
      <p:sp>
        <p:nvSpPr>
          <p:cNvPr id="369671" name="文本框 369670"/>
          <p:cNvSpPr txBox="1"/>
          <p:nvPr/>
        </p:nvSpPr>
        <p:spPr>
          <a:xfrm>
            <a:off x="1333499" y="4588818"/>
            <a:ext cx="6685085" cy="461665"/>
          </a:xfrm>
          <a:prstGeom prst="rect">
            <a:avLst/>
          </a:prstGeom>
          <a:noFill/>
          <a:ln w="12700">
            <a:noFill/>
          </a:ln>
        </p:spPr>
        <p:txBody>
          <a:bodyPr wrap="square" anchor="ctr">
            <a:spAutoFit/>
          </a:bodyPr>
          <a:lstStyle/>
          <a:p>
            <a:pPr eaLnBrk="1" hangingPunct="1">
              <a:spcBef>
                <a:spcPct val="0"/>
              </a:spcBef>
            </a:pPr>
            <a:r>
              <a:rPr lang="zh-CN" altLang="en-US" b="1" dirty="0">
                <a:latin typeface="Times New Roman" panose="02020603050405020304" pitchFamily="18" charset="0"/>
              </a:rPr>
              <a:t>无功功率</a:t>
            </a:r>
            <a:r>
              <a:rPr lang="en-US" altLang="zh-CN" b="1" dirty="0">
                <a:latin typeface="Times New Roman" panose="02020603050405020304" pitchFamily="18" charset="0"/>
              </a:rPr>
              <a:t>:  Q=</a:t>
            </a:r>
            <a:r>
              <a:rPr lang="en-US" altLang="zh-CN" b="1" i="1" dirty="0" err="1">
                <a:latin typeface="Times New Roman" panose="02020603050405020304" pitchFamily="18" charset="0"/>
              </a:rPr>
              <a:t>UI</a:t>
            </a:r>
            <a:r>
              <a:rPr lang="en-US" altLang="zh-CN" b="1" dirty="0" err="1">
                <a:latin typeface="Times New Roman" panose="02020603050405020304" pitchFamily="18" charset="0"/>
              </a:rPr>
              <a:t>sin</a:t>
            </a:r>
            <a:r>
              <a:rPr lang="en-US" altLang="zh-CN" b="1" i="1" dirty="0" err="1">
                <a:latin typeface="Symbol" panose="05050102010706020507" pitchFamily="18" charset="2"/>
              </a:rPr>
              <a:t>j</a:t>
            </a:r>
            <a:r>
              <a:rPr lang="en-US" altLang="zh-CN" b="1" i="1" dirty="0">
                <a:latin typeface="Symbol" panose="05050102010706020507" pitchFamily="18" charset="2"/>
              </a:rPr>
              <a:t>       </a:t>
            </a:r>
            <a:r>
              <a:rPr lang="zh-CN" altLang="en-US" b="1" dirty="0">
                <a:latin typeface="Symbol" panose="05050102010706020507" pitchFamily="18" charset="2"/>
              </a:rPr>
              <a:t>单位：</a:t>
            </a:r>
            <a:r>
              <a:rPr lang="en-US" altLang="zh-CN" b="1" dirty="0">
                <a:latin typeface="Times New Roman" panose="02020603050405020304" pitchFamily="18" charset="0"/>
              </a:rPr>
              <a:t>var     </a:t>
            </a:r>
            <a:r>
              <a:rPr lang="zh-CN" altLang="en-US" b="1" dirty="0">
                <a:solidFill>
                  <a:srgbClr val="FF0000"/>
                </a:solidFill>
                <a:latin typeface="Times New Roman" panose="02020603050405020304" pitchFamily="18" charset="0"/>
              </a:rPr>
              <a:t>有</a:t>
            </a: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有</a:t>
            </a:r>
            <a:r>
              <a:rPr lang="en-US" altLang="zh-CN" b="1" dirty="0">
                <a:solidFill>
                  <a:srgbClr val="FF0000"/>
                </a:solidFill>
                <a:latin typeface="Times New Roman" panose="02020603050405020304" pitchFamily="18" charset="0"/>
              </a:rPr>
              <a:t>-</a:t>
            </a:r>
          </a:p>
        </p:txBody>
      </p:sp>
      <p:sp>
        <p:nvSpPr>
          <p:cNvPr id="369672" name="文本框 369671"/>
          <p:cNvSpPr txBox="1"/>
          <p:nvPr/>
        </p:nvSpPr>
        <p:spPr>
          <a:xfrm>
            <a:off x="1422400" y="5276850"/>
            <a:ext cx="6007100" cy="457200"/>
          </a:xfrm>
          <a:prstGeom prst="rect">
            <a:avLst/>
          </a:prstGeom>
          <a:noFill/>
          <a:ln w="12700">
            <a:noFill/>
          </a:ln>
        </p:spPr>
        <p:txBody>
          <a:bodyPr anchor="ctr">
            <a:spAutoFit/>
          </a:bodyPr>
          <a:lstStyle/>
          <a:p>
            <a:pPr eaLnBrk="1" hangingPunct="1">
              <a:spcBef>
                <a:spcPct val="0"/>
              </a:spcBef>
            </a:pPr>
            <a:r>
              <a:rPr lang="zh-CN" altLang="en-US" b="1" dirty="0">
                <a:latin typeface="Times New Roman" panose="02020603050405020304" pitchFamily="18" charset="0"/>
              </a:rPr>
              <a:t>视在功率</a:t>
            </a:r>
            <a:r>
              <a:rPr lang="en-US" altLang="zh-CN" b="1">
                <a:latin typeface="Times New Roman" panose="02020603050405020304" pitchFamily="18" charset="0"/>
              </a:rPr>
              <a:t>:  </a:t>
            </a:r>
            <a:r>
              <a:rPr lang="en-US" altLang="zh-CN" b="1" i="1">
                <a:latin typeface="Times New Roman" panose="02020603050405020304" pitchFamily="18" charset="0"/>
              </a:rPr>
              <a:t>S</a:t>
            </a:r>
            <a:r>
              <a:rPr lang="en-US" altLang="zh-CN" b="1">
                <a:latin typeface="Times New Roman" panose="02020603050405020304" pitchFamily="18" charset="0"/>
              </a:rPr>
              <a:t>=</a:t>
            </a:r>
            <a:r>
              <a:rPr lang="en-US" altLang="zh-CN" b="1" i="1">
                <a:latin typeface="Times New Roman" panose="02020603050405020304" pitchFamily="18" charset="0"/>
              </a:rPr>
              <a:t>UI</a:t>
            </a:r>
            <a:r>
              <a:rPr lang="en-US" altLang="zh-CN" b="1" i="1">
                <a:latin typeface="Symbol" panose="05050102010706020507" pitchFamily="18" charset="2"/>
              </a:rPr>
              <a:t>              </a:t>
            </a:r>
            <a:r>
              <a:rPr lang="zh-CN" altLang="en-US" b="1" dirty="0">
                <a:latin typeface="Symbol" panose="05050102010706020507" pitchFamily="18" charset="2"/>
              </a:rPr>
              <a:t>单位</a:t>
            </a:r>
            <a:r>
              <a:rPr lang="zh-CN" altLang="en-US" b="1">
                <a:latin typeface="Symbol" panose="05050102010706020507" pitchFamily="18" charset="2"/>
              </a:rPr>
              <a:t>：</a:t>
            </a:r>
            <a:r>
              <a:rPr lang="en-US" altLang="zh-CN" b="1">
                <a:latin typeface="Times New Roman" panose="02020603050405020304" pitchFamily="18" charset="0"/>
              </a:rPr>
              <a:t>VA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additive="base">
                                        <p:cTn id="7" dur="500" fill="hold"/>
                                        <p:tgtEl>
                                          <p:spTgt spid="369666"/>
                                        </p:tgtEl>
                                        <p:attrNameLst>
                                          <p:attrName>ppt_x</p:attrName>
                                        </p:attrNameLst>
                                      </p:cBhvr>
                                      <p:tavLst>
                                        <p:tav tm="0">
                                          <p:val>
                                            <p:strVal val="0-#ppt_w/2"/>
                                          </p:val>
                                        </p:tav>
                                        <p:tav tm="100000">
                                          <p:val>
                                            <p:strVal val="#ppt_x"/>
                                          </p:val>
                                        </p:tav>
                                      </p:tavLst>
                                    </p:anim>
                                    <p:anim calcmode="lin" valueType="num">
                                      <p:cBhvr additive="base">
                                        <p:cTn id="8" dur="500" fill="hold"/>
                                        <p:tgtEl>
                                          <p:spTgt spid="3696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369668"/>
                                        </p:tgtEl>
                                        <p:attrNameLst>
                                          <p:attrName>style.visibility</p:attrName>
                                        </p:attrNameLst>
                                      </p:cBhvr>
                                      <p:to>
                                        <p:strVal val="visible"/>
                                      </p:to>
                                    </p:set>
                                    <p:animEffect transition="in" filter="dissolve">
                                      <p:cBhvr>
                                        <p:cTn id="12" dur="500"/>
                                        <p:tgtEl>
                                          <p:spTgt spid="36966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iterate type="lt">
                                    <p:tmPct val="100000"/>
                                  </p:iterate>
                                  <p:childTnLst>
                                    <p:set>
                                      <p:cBhvr>
                                        <p:cTn id="16" dur="1" fill="hold">
                                          <p:stCondLst>
                                            <p:cond delay="0"/>
                                          </p:stCondLst>
                                        </p:cTn>
                                        <p:tgtEl>
                                          <p:spTgt spid="369667"/>
                                        </p:tgtEl>
                                        <p:attrNameLst>
                                          <p:attrName>style.visibility</p:attrName>
                                        </p:attrNameLst>
                                      </p:cBhvr>
                                      <p:to>
                                        <p:strVal val="visible"/>
                                      </p:to>
                                    </p:set>
                                    <p:anim calcmode="lin" valueType="num">
                                      <p:cBhvr>
                                        <p:cTn id="17" dur="75" fill="hold"/>
                                        <p:tgtEl>
                                          <p:spTgt spid="369667"/>
                                        </p:tgtEl>
                                        <p:attrNameLst>
                                          <p:attrName>ppt_w</p:attrName>
                                        </p:attrNameLst>
                                      </p:cBhvr>
                                      <p:tavLst>
                                        <p:tav tm="0">
                                          <p:val>
                                            <p:fltVal val="0"/>
                                          </p:val>
                                        </p:tav>
                                        <p:tav tm="100000">
                                          <p:val>
                                            <p:strVal val="#ppt_w"/>
                                          </p:val>
                                        </p:tav>
                                      </p:tavLst>
                                    </p:anim>
                                    <p:anim calcmode="lin" valueType="num">
                                      <p:cBhvr>
                                        <p:cTn id="18" dur="75" fill="hold"/>
                                        <p:tgtEl>
                                          <p:spTgt spid="36966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69669"/>
                                        </p:tgtEl>
                                        <p:attrNameLst>
                                          <p:attrName>style.visibility</p:attrName>
                                        </p:attrNameLst>
                                      </p:cBhvr>
                                      <p:to>
                                        <p:strVal val="visible"/>
                                      </p:to>
                                    </p:set>
                                    <p:animEffect transition="in" filter="wipe(left)">
                                      <p:cBhvr>
                                        <p:cTn id="23" dur="500"/>
                                        <p:tgtEl>
                                          <p:spTgt spid="36966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69670"/>
                                        </p:tgtEl>
                                        <p:attrNameLst>
                                          <p:attrName>style.visibility</p:attrName>
                                        </p:attrNameLst>
                                      </p:cBhvr>
                                      <p:to>
                                        <p:strVal val="visible"/>
                                      </p:to>
                                    </p:set>
                                    <p:animEffect transition="in" filter="slide(fromBottom)">
                                      <p:cBhvr>
                                        <p:cTn id="28" dur="500"/>
                                        <p:tgtEl>
                                          <p:spTgt spid="36967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69671"/>
                                        </p:tgtEl>
                                        <p:attrNameLst>
                                          <p:attrName>style.visibility</p:attrName>
                                        </p:attrNameLst>
                                      </p:cBhvr>
                                      <p:to>
                                        <p:strVal val="visible"/>
                                      </p:to>
                                    </p:set>
                                    <p:animEffect transition="in" filter="slide(fromBottom)">
                                      <p:cBhvr>
                                        <p:cTn id="33" dur="500"/>
                                        <p:tgtEl>
                                          <p:spTgt spid="369671"/>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69672"/>
                                        </p:tgtEl>
                                        <p:attrNameLst>
                                          <p:attrName>style.visibility</p:attrName>
                                        </p:attrNameLst>
                                      </p:cBhvr>
                                      <p:to>
                                        <p:strVal val="visible"/>
                                      </p:to>
                                    </p:set>
                                    <p:animEffect transition="in" filter="slide(fromBottom)">
                                      <p:cBhvr>
                                        <p:cTn id="38" dur="500"/>
                                        <p:tgtEl>
                                          <p:spTgt spid="36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p:bldP spid="369667" grpId="0"/>
      <p:bldP spid="369669" grpId="0"/>
      <p:bldP spid="369670" grpId="0"/>
      <p:bldP spid="369671" grpId="0"/>
      <p:bldP spid="36967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639" name="组合 197638"/>
          <p:cNvGrpSpPr/>
          <p:nvPr/>
        </p:nvGrpSpPr>
        <p:grpSpPr>
          <a:xfrm>
            <a:off x="1511300" y="4533900"/>
            <a:ext cx="1362075" cy="1295400"/>
            <a:chOff x="768" y="2304"/>
            <a:chExt cx="858" cy="816"/>
          </a:xfrm>
        </p:grpSpPr>
        <p:sp>
          <p:nvSpPr>
            <p:cNvPr id="197640" name="直接连接符 197639"/>
            <p:cNvSpPr/>
            <p:nvPr/>
          </p:nvSpPr>
          <p:spPr>
            <a:xfrm flipH="1">
              <a:off x="768" y="2304"/>
              <a:ext cx="624" cy="528"/>
            </a:xfrm>
            <a:prstGeom prst="line">
              <a:avLst/>
            </a:prstGeom>
            <a:ln w="12700" cap="flat" cmpd="sng">
              <a:solidFill>
                <a:schemeClr val="tx1"/>
              </a:solidFill>
              <a:prstDash val="solid"/>
              <a:headEnd type="none" w="med" len="med"/>
              <a:tailEnd type="none" w="med" len="med"/>
            </a:ln>
          </p:spPr>
        </p:sp>
        <p:sp>
          <p:nvSpPr>
            <p:cNvPr id="197641" name="直接连接符 197640"/>
            <p:cNvSpPr/>
            <p:nvPr/>
          </p:nvSpPr>
          <p:spPr>
            <a:xfrm>
              <a:off x="1392" y="2304"/>
              <a:ext cx="0" cy="528"/>
            </a:xfrm>
            <a:prstGeom prst="line">
              <a:avLst/>
            </a:prstGeom>
            <a:ln w="12700" cap="flat" cmpd="sng">
              <a:solidFill>
                <a:schemeClr val="tx1"/>
              </a:solidFill>
              <a:prstDash val="solid"/>
              <a:headEnd type="none" w="med" len="med"/>
              <a:tailEnd type="none" w="med" len="med"/>
            </a:ln>
          </p:spPr>
        </p:sp>
        <p:sp>
          <p:nvSpPr>
            <p:cNvPr id="197642" name="直接连接符 197641"/>
            <p:cNvSpPr/>
            <p:nvPr/>
          </p:nvSpPr>
          <p:spPr>
            <a:xfrm>
              <a:off x="768" y="2832"/>
              <a:ext cx="624" cy="0"/>
            </a:xfrm>
            <a:prstGeom prst="line">
              <a:avLst/>
            </a:prstGeom>
            <a:ln w="12700" cap="flat" cmpd="sng">
              <a:solidFill>
                <a:schemeClr val="tx1"/>
              </a:solidFill>
              <a:prstDash val="solid"/>
              <a:headEnd type="none" w="med" len="med"/>
              <a:tailEnd type="none" w="med" len="med"/>
            </a:ln>
          </p:spPr>
        </p:sp>
        <p:sp>
          <p:nvSpPr>
            <p:cNvPr id="197643" name="任意多边形 197642"/>
            <p:cNvSpPr/>
            <p:nvPr/>
          </p:nvSpPr>
          <p:spPr>
            <a:xfrm>
              <a:off x="876" y="2736"/>
              <a:ext cx="60" cy="96"/>
            </a:xfrm>
            <a:custGeom>
              <a:avLst/>
              <a:gdLst/>
              <a:ahLst/>
              <a:cxnLst/>
              <a:rect l="0" t="0" r="0" b="0"/>
              <a:pathLst>
                <a:path w="60" h="96">
                  <a:moveTo>
                    <a:pt x="0" y="0"/>
                  </a:moveTo>
                  <a:cubicBezTo>
                    <a:pt x="53" y="18"/>
                    <a:pt x="60" y="35"/>
                    <a:pt x="60" y="96"/>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97644" name="文本框 197643"/>
            <p:cNvSpPr txBox="1"/>
            <p:nvPr/>
          </p:nvSpPr>
          <p:spPr>
            <a:xfrm>
              <a:off x="912" y="2544"/>
              <a:ext cx="232" cy="288"/>
            </a:xfrm>
            <a:prstGeom prst="rect">
              <a:avLst/>
            </a:prstGeom>
            <a:noFill/>
            <a:ln w="12700">
              <a:noFill/>
            </a:ln>
          </p:spPr>
          <p:txBody>
            <a:bodyPr wrap="none" anchor="ctr">
              <a:spAutoFit/>
            </a:bodyPr>
            <a:lstStyle/>
            <a:p>
              <a:pPr algn="ctr" eaLnBrk="1" hangingPunct="1">
                <a:spcBef>
                  <a:spcPct val="0"/>
                </a:spcBef>
              </a:pPr>
              <a:r>
                <a:rPr lang="en-US" altLang="zh-CN" b="1" i="1">
                  <a:latin typeface="Symbol" panose="05050102010706020507" pitchFamily="18" charset="2"/>
                </a:rPr>
                <a:t>j</a:t>
              </a:r>
              <a:endParaRPr lang="en-US" altLang="zh-CN" b="1" i="1">
                <a:latin typeface="Times New Roman" panose="02020603050405020304" pitchFamily="18" charset="0"/>
              </a:endParaRPr>
            </a:p>
          </p:txBody>
        </p:sp>
        <p:sp>
          <p:nvSpPr>
            <p:cNvPr id="197645" name="文本框 197644"/>
            <p:cNvSpPr txBox="1"/>
            <p:nvPr/>
          </p:nvSpPr>
          <p:spPr>
            <a:xfrm>
              <a:off x="849" y="2352"/>
              <a:ext cx="223"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S</a:t>
              </a:r>
            </a:p>
          </p:txBody>
        </p:sp>
        <p:sp>
          <p:nvSpPr>
            <p:cNvPr id="197646" name="文本框 197645"/>
            <p:cNvSpPr txBox="1"/>
            <p:nvPr/>
          </p:nvSpPr>
          <p:spPr>
            <a:xfrm>
              <a:off x="1046" y="2832"/>
              <a:ext cx="233"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P</a:t>
              </a:r>
            </a:p>
          </p:txBody>
        </p:sp>
        <p:sp>
          <p:nvSpPr>
            <p:cNvPr id="197647" name="文本框 197646"/>
            <p:cNvSpPr txBox="1"/>
            <p:nvPr/>
          </p:nvSpPr>
          <p:spPr>
            <a:xfrm>
              <a:off x="1371" y="2448"/>
              <a:ext cx="255"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Q</a:t>
              </a:r>
            </a:p>
          </p:txBody>
        </p:sp>
      </p:grpSp>
      <p:grpSp>
        <p:nvGrpSpPr>
          <p:cNvPr id="197648" name="组合 197647"/>
          <p:cNvGrpSpPr/>
          <p:nvPr/>
        </p:nvGrpSpPr>
        <p:grpSpPr>
          <a:xfrm>
            <a:off x="3860800" y="4419600"/>
            <a:ext cx="1362075" cy="1295400"/>
            <a:chOff x="1920" y="2304"/>
            <a:chExt cx="858" cy="816"/>
          </a:xfrm>
        </p:grpSpPr>
        <p:sp>
          <p:nvSpPr>
            <p:cNvPr id="197649" name="直接连接符 197648"/>
            <p:cNvSpPr/>
            <p:nvPr/>
          </p:nvSpPr>
          <p:spPr>
            <a:xfrm flipH="1">
              <a:off x="1920" y="2304"/>
              <a:ext cx="624" cy="528"/>
            </a:xfrm>
            <a:prstGeom prst="line">
              <a:avLst/>
            </a:prstGeom>
            <a:ln w="12700" cap="flat" cmpd="sng">
              <a:solidFill>
                <a:schemeClr val="tx1"/>
              </a:solidFill>
              <a:prstDash val="solid"/>
              <a:headEnd type="none" w="med" len="med"/>
              <a:tailEnd type="none" w="med" len="med"/>
            </a:ln>
          </p:spPr>
        </p:sp>
        <p:sp>
          <p:nvSpPr>
            <p:cNvPr id="197650" name="直接连接符 197649"/>
            <p:cNvSpPr/>
            <p:nvPr/>
          </p:nvSpPr>
          <p:spPr>
            <a:xfrm>
              <a:off x="2544" y="2304"/>
              <a:ext cx="0" cy="528"/>
            </a:xfrm>
            <a:prstGeom prst="line">
              <a:avLst/>
            </a:prstGeom>
            <a:ln w="12700" cap="flat" cmpd="sng">
              <a:solidFill>
                <a:schemeClr val="tx1"/>
              </a:solidFill>
              <a:prstDash val="solid"/>
              <a:headEnd type="none" w="med" len="med"/>
              <a:tailEnd type="none" w="med" len="med"/>
            </a:ln>
          </p:spPr>
        </p:sp>
        <p:sp>
          <p:nvSpPr>
            <p:cNvPr id="197651" name="直接连接符 197650"/>
            <p:cNvSpPr/>
            <p:nvPr/>
          </p:nvSpPr>
          <p:spPr>
            <a:xfrm>
              <a:off x="1920" y="2832"/>
              <a:ext cx="624" cy="0"/>
            </a:xfrm>
            <a:prstGeom prst="line">
              <a:avLst/>
            </a:prstGeom>
            <a:ln w="12700" cap="flat" cmpd="sng">
              <a:solidFill>
                <a:schemeClr val="tx1"/>
              </a:solidFill>
              <a:prstDash val="solid"/>
              <a:headEnd type="none" w="med" len="med"/>
              <a:tailEnd type="none" w="med" len="med"/>
            </a:ln>
          </p:spPr>
        </p:sp>
        <p:sp>
          <p:nvSpPr>
            <p:cNvPr id="197652" name="任意多边形 197651"/>
            <p:cNvSpPr/>
            <p:nvPr/>
          </p:nvSpPr>
          <p:spPr>
            <a:xfrm>
              <a:off x="2028" y="2736"/>
              <a:ext cx="60" cy="96"/>
            </a:xfrm>
            <a:custGeom>
              <a:avLst/>
              <a:gdLst/>
              <a:ahLst/>
              <a:cxnLst/>
              <a:rect l="0" t="0" r="0" b="0"/>
              <a:pathLst>
                <a:path w="60" h="96">
                  <a:moveTo>
                    <a:pt x="0" y="0"/>
                  </a:moveTo>
                  <a:cubicBezTo>
                    <a:pt x="53" y="18"/>
                    <a:pt x="60" y="35"/>
                    <a:pt x="60" y="96"/>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97653" name="文本框 197652"/>
            <p:cNvSpPr txBox="1"/>
            <p:nvPr/>
          </p:nvSpPr>
          <p:spPr>
            <a:xfrm>
              <a:off x="2064" y="2544"/>
              <a:ext cx="232" cy="288"/>
            </a:xfrm>
            <a:prstGeom prst="rect">
              <a:avLst/>
            </a:prstGeom>
            <a:noFill/>
            <a:ln w="12700">
              <a:noFill/>
            </a:ln>
          </p:spPr>
          <p:txBody>
            <a:bodyPr wrap="none" anchor="ctr">
              <a:spAutoFit/>
            </a:bodyPr>
            <a:lstStyle/>
            <a:p>
              <a:pPr algn="ctr" eaLnBrk="1" hangingPunct="1">
                <a:spcBef>
                  <a:spcPct val="0"/>
                </a:spcBef>
              </a:pPr>
              <a:r>
                <a:rPr lang="en-US" altLang="zh-CN" b="1" i="1">
                  <a:latin typeface="Symbol" panose="05050102010706020507" pitchFamily="18" charset="2"/>
                </a:rPr>
                <a:t>j</a:t>
              </a:r>
              <a:endParaRPr lang="en-US" altLang="zh-CN" b="1" i="1">
                <a:latin typeface="Times New Roman" panose="02020603050405020304" pitchFamily="18" charset="0"/>
              </a:endParaRPr>
            </a:p>
          </p:txBody>
        </p:sp>
        <p:sp>
          <p:nvSpPr>
            <p:cNvPr id="197654" name="文本框 197653"/>
            <p:cNvSpPr txBox="1"/>
            <p:nvPr/>
          </p:nvSpPr>
          <p:spPr>
            <a:xfrm>
              <a:off x="1980" y="2352"/>
              <a:ext cx="233"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Z</a:t>
              </a:r>
            </a:p>
          </p:txBody>
        </p:sp>
        <p:sp>
          <p:nvSpPr>
            <p:cNvPr id="197655" name="文本框 197654"/>
            <p:cNvSpPr txBox="1"/>
            <p:nvPr/>
          </p:nvSpPr>
          <p:spPr>
            <a:xfrm>
              <a:off x="2150" y="2832"/>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R</a:t>
              </a:r>
            </a:p>
          </p:txBody>
        </p:sp>
        <p:sp>
          <p:nvSpPr>
            <p:cNvPr id="197656" name="文本框 197655"/>
            <p:cNvSpPr txBox="1"/>
            <p:nvPr/>
          </p:nvSpPr>
          <p:spPr>
            <a:xfrm>
              <a:off x="2534" y="2448"/>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X</a:t>
              </a:r>
            </a:p>
          </p:txBody>
        </p:sp>
      </p:grpSp>
      <p:grpSp>
        <p:nvGrpSpPr>
          <p:cNvPr id="197657" name="组合 197656"/>
          <p:cNvGrpSpPr/>
          <p:nvPr/>
        </p:nvGrpSpPr>
        <p:grpSpPr>
          <a:xfrm>
            <a:off x="6130925" y="4419600"/>
            <a:ext cx="1519238" cy="1295400"/>
            <a:chOff x="3360" y="2304"/>
            <a:chExt cx="957" cy="816"/>
          </a:xfrm>
        </p:grpSpPr>
        <p:sp>
          <p:nvSpPr>
            <p:cNvPr id="197658" name="直接连接符 197657"/>
            <p:cNvSpPr/>
            <p:nvPr/>
          </p:nvSpPr>
          <p:spPr>
            <a:xfrm flipH="1">
              <a:off x="3360" y="2304"/>
              <a:ext cx="624" cy="528"/>
            </a:xfrm>
            <a:prstGeom prst="line">
              <a:avLst/>
            </a:prstGeom>
            <a:ln w="12700" cap="flat" cmpd="sng">
              <a:solidFill>
                <a:schemeClr val="tx1"/>
              </a:solidFill>
              <a:prstDash val="solid"/>
              <a:headEnd type="none" w="med" len="med"/>
              <a:tailEnd type="none" w="med" len="med"/>
            </a:ln>
          </p:spPr>
        </p:sp>
        <p:sp>
          <p:nvSpPr>
            <p:cNvPr id="197659" name="直接连接符 197658"/>
            <p:cNvSpPr/>
            <p:nvPr/>
          </p:nvSpPr>
          <p:spPr>
            <a:xfrm>
              <a:off x="3984" y="2304"/>
              <a:ext cx="0" cy="528"/>
            </a:xfrm>
            <a:prstGeom prst="line">
              <a:avLst/>
            </a:prstGeom>
            <a:ln w="12700" cap="flat" cmpd="sng">
              <a:solidFill>
                <a:schemeClr val="tx1"/>
              </a:solidFill>
              <a:prstDash val="solid"/>
              <a:headEnd type="none" w="med" len="med"/>
              <a:tailEnd type="none" w="med" len="med"/>
            </a:ln>
          </p:spPr>
        </p:sp>
        <p:sp>
          <p:nvSpPr>
            <p:cNvPr id="197660" name="直接连接符 197659"/>
            <p:cNvSpPr/>
            <p:nvPr/>
          </p:nvSpPr>
          <p:spPr>
            <a:xfrm>
              <a:off x="3360" y="2832"/>
              <a:ext cx="624" cy="0"/>
            </a:xfrm>
            <a:prstGeom prst="line">
              <a:avLst/>
            </a:prstGeom>
            <a:ln w="12700" cap="flat" cmpd="sng">
              <a:solidFill>
                <a:schemeClr val="tx1"/>
              </a:solidFill>
              <a:prstDash val="solid"/>
              <a:headEnd type="none" w="med" len="med"/>
              <a:tailEnd type="none" w="med" len="med"/>
            </a:ln>
          </p:spPr>
        </p:sp>
        <p:sp>
          <p:nvSpPr>
            <p:cNvPr id="197661" name="任意多边形 197660"/>
            <p:cNvSpPr/>
            <p:nvPr/>
          </p:nvSpPr>
          <p:spPr>
            <a:xfrm>
              <a:off x="3468" y="2736"/>
              <a:ext cx="60" cy="96"/>
            </a:xfrm>
            <a:custGeom>
              <a:avLst/>
              <a:gdLst/>
              <a:ahLst/>
              <a:cxnLst/>
              <a:rect l="0" t="0" r="0" b="0"/>
              <a:pathLst>
                <a:path w="60" h="96">
                  <a:moveTo>
                    <a:pt x="0" y="0"/>
                  </a:moveTo>
                  <a:cubicBezTo>
                    <a:pt x="53" y="18"/>
                    <a:pt x="60" y="35"/>
                    <a:pt x="60" y="96"/>
                  </a:cubicBez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97662" name="文本框 197661"/>
            <p:cNvSpPr txBox="1"/>
            <p:nvPr/>
          </p:nvSpPr>
          <p:spPr>
            <a:xfrm>
              <a:off x="3504" y="2544"/>
              <a:ext cx="232" cy="288"/>
            </a:xfrm>
            <a:prstGeom prst="rect">
              <a:avLst/>
            </a:prstGeom>
            <a:noFill/>
            <a:ln w="12700">
              <a:noFill/>
            </a:ln>
          </p:spPr>
          <p:txBody>
            <a:bodyPr wrap="none" anchor="ctr">
              <a:spAutoFit/>
            </a:bodyPr>
            <a:lstStyle/>
            <a:p>
              <a:pPr algn="ctr" eaLnBrk="1" hangingPunct="1">
                <a:spcBef>
                  <a:spcPct val="0"/>
                </a:spcBef>
              </a:pPr>
              <a:r>
                <a:rPr lang="en-US" altLang="zh-CN" b="1" i="1">
                  <a:latin typeface="Symbol" panose="05050102010706020507" pitchFamily="18" charset="2"/>
                </a:rPr>
                <a:t>j</a:t>
              </a:r>
              <a:endParaRPr lang="en-US" altLang="zh-CN" b="1" i="1">
                <a:latin typeface="Times New Roman" panose="02020603050405020304" pitchFamily="18" charset="0"/>
              </a:endParaRPr>
            </a:p>
          </p:txBody>
        </p:sp>
        <p:sp>
          <p:nvSpPr>
            <p:cNvPr id="197663" name="文本框 197662"/>
            <p:cNvSpPr txBox="1"/>
            <p:nvPr/>
          </p:nvSpPr>
          <p:spPr>
            <a:xfrm>
              <a:off x="3441" y="2352"/>
              <a:ext cx="255"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U</a:t>
              </a:r>
            </a:p>
          </p:txBody>
        </p:sp>
        <p:sp>
          <p:nvSpPr>
            <p:cNvPr id="197664" name="文本框 197663"/>
            <p:cNvSpPr txBox="1"/>
            <p:nvPr/>
          </p:nvSpPr>
          <p:spPr>
            <a:xfrm>
              <a:off x="3539" y="2832"/>
              <a:ext cx="347"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U</a:t>
              </a:r>
              <a:r>
                <a:rPr lang="en-US" altLang="zh-CN" b="1" baseline="-25000">
                  <a:latin typeface="Times New Roman" panose="02020603050405020304" pitchFamily="18" charset="0"/>
                </a:rPr>
                <a:t>R</a:t>
              </a:r>
              <a:endParaRPr lang="en-US" altLang="zh-CN" b="1" i="1">
                <a:latin typeface="Times New Roman" panose="02020603050405020304" pitchFamily="18" charset="0"/>
              </a:endParaRPr>
            </a:p>
          </p:txBody>
        </p:sp>
        <p:sp>
          <p:nvSpPr>
            <p:cNvPr id="197665" name="文本框 197664"/>
            <p:cNvSpPr txBox="1"/>
            <p:nvPr/>
          </p:nvSpPr>
          <p:spPr>
            <a:xfrm>
              <a:off x="3970" y="2448"/>
              <a:ext cx="347"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U</a:t>
              </a:r>
              <a:r>
                <a:rPr lang="en-US" altLang="zh-CN" b="1" baseline="-25000">
                  <a:latin typeface="Times New Roman" panose="02020603050405020304" pitchFamily="18" charset="0"/>
                </a:rPr>
                <a:t>X</a:t>
              </a:r>
              <a:endParaRPr lang="en-US" altLang="zh-CN" b="1" i="1">
                <a:latin typeface="Times New Roman" panose="02020603050405020304" pitchFamily="18" charset="0"/>
              </a:endParaRPr>
            </a:p>
          </p:txBody>
        </p:sp>
      </p:grpSp>
      <p:grpSp>
        <p:nvGrpSpPr>
          <p:cNvPr id="197666" name="组合 197665"/>
          <p:cNvGrpSpPr/>
          <p:nvPr/>
        </p:nvGrpSpPr>
        <p:grpSpPr>
          <a:xfrm>
            <a:off x="3476625" y="1943100"/>
            <a:ext cx="2238375" cy="2171700"/>
            <a:chOff x="4224" y="1872"/>
            <a:chExt cx="1410" cy="1368"/>
          </a:xfrm>
        </p:grpSpPr>
        <p:sp>
          <p:nvSpPr>
            <p:cNvPr id="197667" name="直接连接符 197666"/>
            <p:cNvSpPr/>
            <p:nvPr/>
          </p:nvSpPr>
          <p:spPr>
            <a:xfrm>
              <a:off x="4320" y="2256"/>
              <a:ext cx="1008" cy="0"/>
            </a:xfrm>
            <a:prstGeom prst="line">
              <a:avLst/>
            </a:prstGeom>
            <a:ln w="12700" cap="flat" cmpd="sng">
              <a:solidFill>
                <a:schemeClr val="tx1"/>
              </a:solidFill>
              <a:prstDash val="solid"/>
              <a:headEnd type="none" w="med" len="med"/>
              <a:tailEnd type="none" w="med" len="med"/>
            </a:ln>
          </p:spPr>
        </p:sp>
        <p:sp>
          <p:nvSpPr>
            <p:cNvPr id="197668" name="直接连接符 197667"/>
            <p:cNvSpPr/>
            <p:nvPr/>
          </p:nvSpPr>
          <p:spPr>
            <a:xfrm>
              <a:off x="5328" y="2256"/>
              <a:ext cx="0" cy="816"/>
            </a:xfrm>
            <a:prstGeom prst="line">
              <a:avLst/>
            </a:prstGeom>
            <a:ln w="12700" cap="flat" cmpd="sng">
              <a:solidFill>
                <a:schemeClr val="tx1"/>
              </a:solidFill>
              <a:prstDash val="solid"/>
              <a:headEnd type="none" w="med" len="med"/>
              <a:tailEnd type="none" w="med" len="med"/>
            </a:ln>
          </p:spPr>
        </p:sp>
        <p:sp>
          <p:nvSpPr>
            <p:cNvPr id="197669" name="直接连接符 197668"/>
            <p:cNvSpPr/>
            <p:nvPr/>
          </p:nvSpPr>
          <p:spPr>
            <a:xfrm>
              <a:off x="4332" y="3060"/>
              <a:ext cx="1008" cy="0"/>
            </a:xfrm>
            <a:prstGeom prst="line">
              <a:avLst/>
            </a:prstGeom>
            <a:ln w="12700" cap="flat" cmpd="sng">
              <a:solidFill>
                <a:schemeClr val="tx1"/>
              </a:solidFill>
              <a:prstDash val="solid"/>
              <a:headEnd type="none" w="med" len="med"/>
              <a:tailEnd type="none" w="med" len="med"/>
            </a:ln>
          </p:spPr>
        </p:sp>
        <p:sp>
          <p:nvSpPr>
            <p:cNvPr id="197670" name="矩形 197669"/>
            <p:cNvSpPr/>
            <p:nvPr/>
          </p:nvSpPr>
          <p:spPr>
            <a:xfrm>
              <a:off x="5268" y="2496"/>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endParaRPr lang="zh-CN" altLang="en-US"/>
            </a:p>
          </p:txBody>
        </p:sp>
        <p:sp>
          <p:nvSpPr>
            <p:cNvPr id="197671" name="矩形 197670"/>
            <p:cNvSpPr/>
            <p:nvPr/>
          </p:nvSpPr>
          <p:spPr>
            <a:xfrm rot="-5400000">
              <a:off x="4692" y="2124"/>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endParaRPr lang="zh-CN" altLang="en-US"/>
            </a:p>
          </p:txBody>
        </p:sp>
        <p:sp>
          <p:nvSpPr>
            <p:cNvPr id="197672" name="文本框 197671"/>
            <p:cNvSpPr txBox="1"/>
            <p:nvPr/>
          </p:nvSpPr>
          <p:spPr>
            <a:xfrm>
              <a:off x="4651" y="2304"/>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R</a:t>
              </a:r>
            </a:p>
          </p:txBody>
        </p:sp>
        <p:sp>
          <p:nvSpPr>
            <p:cNvPr id="197673" name="文本框 197672"/>
            <p:cNvSpPr txBox="1"/>
            <p:nvPr/>
          </p:nvSpPr>
          <p:spPr>
            <a:xfrm>
              <a:off x="5390" y="2496"/>
              <a:ext cx="244" cy="288"/>
            </a:xfrm>
            <a:prstGeom prst="rect">
              <a:avLst/>
            </a:prstGeom>
            <a:noFill/>
            <a:ln w="12700">
              <a:noFill/>
            </a:ln>
          </p:spPr>
          <p:txBody>
            <a:bodyPr wrap="none" anchor="ctr">
              <a:spAutoFit/>
            </a:bodyPr>
            <a:lstStyle/>
            <a:p>
              <a:pPr algn="ctr" eaLnBrk="1" hangingPunct="1">
                <a:spcBef>
                  <a:spcPct val="0"/>
                </a:spcBef>
              </a:pPr>
              <a:r>
                <a:rPr lang="en-US" altLang="zh-CN" b="1" i="1">
                  <a:latin typeface="Times New Roman" panose="02020603050405020304" pitchFamily="18" charset="0"/>
                </a:rPr>
                <a:t>X</a:t>
              </a:r>
            </a:p>
          </p:txBody>
        </p:sp>
        <p:sp>
          <p:nvSpPr>
            <p:cNvPr id="197674" name="文本框 197673"/>
            <p:cNvSpPr txBox="1"/>
            <p:nvPr/>
          </p:nvSpPr>
          <p:spPr>
            <a:xfrm>
              <a:off x="5056" y="2304"/>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197675" name="文本框 197674"/>
            <p:cNvSpPr txBox="1"/>
            <p:nvPr/>
          </p:nvSpPr>
          <p:spPr>
            <a:xfrm>
              <a:off x="5068" y="2664"/>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sp>
          <p:nvSpPr>
            <p:cNvPr id="197676" name="文本框 197675"/>
            <p:cNvSpPr txBox="1"/>
            <p:nvPr/>
          </p:nvSpPr>
          <p:spPr>
            <a:xfrm>
              <a:off x="4416" y="1968"/>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197677" name="文本框 197676"/>
            <p:cNvSpPr txBox="1"/>
            <p:nvPr/>
          </p:nvSpPr>
          <p:spPr>
            <a:xfrm>
              <a:off x="4848" y="1872"/>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sp>
          <p:nvSpPr>
            <p:cNvPr id="197678" name="文本框 197677"/>
            <p:cNvSpPr txBox="1"/>
            <p:nvPr/>
          </p:nvSpPr>
          <p:spPr>
            <a:xfrm>
              <a:off x="4242" y="2148"/>
              <a:ext cx="114" cy="288"/>
            </a:xfrm>
            <a:prstGeom prst="rect">
              <a:avLst/>
            </a:prstGeom>
            <a:noFill/>
            <a:ln w="12700">
              <a:noFill/>
            </a:ln>
          </p:spPr>
          <p:txBody>
            <a:bodyPr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º</a:t>
              </a:r>
            </a:p>
          </p:txBody>
        </p:sp>
        <p:sp>
          <p:nvSpPr>
            <p:cNvPr id="197679" name="文本框 197678"/>
            <p:cNvSpPr txBox="1"/>
            <p:nvPr/>
          </p:nvSpPr>
          <p:spPr>
            <a:xfrm>
              <a:off x="4248" y="2952"/>
              <a:ext cx="114" cy="288"/>
            </a:xfrm>
            <a:prstGeom prst="rect">
              <a:avLst/>
            </a:prstGeom>
            <a:noFill/>
            <a:ln w="12700">
              <a:noFill/>
            </a:ln>
          </p:spPr>
          <p:txBody>
            <a:bodyPr anchor="ctr">
              <a:spAutoFit/>
            </a:bodyPr>
            <a:lstStyle/>
            <a:p>
              <a:pPr algn="ctr"/>
              <a:r>
                <a:rPr lang="en-US" altLang="zh-CN" b="1">
                  <a:solidFill>
                    <a:schemeClr val="tx2"/>
                  </a:solidFill>
                  <a:latin typeface="Times New Roman" panose="02020603050405020304" pitchFamily="18" charset="0"/>
                  <a:sym typeface="Symbol" panose="05050102010706020507" pitchFamily="18" charset="2"/>
                </a:rPr>
                <a:t>º</a:t>
              </a:r>
            </a:p>
          </p:txBody>
        </p:sp>
        <p:sp>
          <p:nvSpPr>
            <p:cNvPr id="197680" name="文本框 197679"/>
            <p:cNvSpPr txBox="1"/>
            <p:nvPr/>
          </p:nvSpPr>
          <p:spPr>
            <a:xfrm>
              <a:off x="4224" y="2256"/>
              <a:ext cx="225"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a:t>
              </a:r>
            </a:p>
          </p:txBody>
        </p:sp>
        <p:sp>
          <p:nvSpPr>
            <p:cNvPr id="197681" name="文本框 197680"/>
            <p:cNvSpPr txBox="1"/>
            <p:nvPr/>
          </p:nvSpPr>
          <p:spPr>
            <a:xfrm>
              <a:off x="4224" y="2676"/>
              <a:ext cx="212" cy="288"/>
            </a:xfrm>
            <a:prstGeom prst="rect">
              <a:avLst/>
            </a:prstGeom>
            <a:noFill/>
            <a:ln w="12700">
              <a:noFill/>
            </a:ln>
          </p:spPr>
          <p:txBody>
            <a:bodyPr wrap="none" anchor="ctr">
              <a:spAutoFit/>
            </a:bodyPr>
            <a:lstStyle/>
            <a:p>
              <a:pPr algn="ctr" eaLnBrk="1" hangingPunct="1">
                <a:spcBef>
                  <a:spcPct val="0"/>
                </a:spcBef>
              </a:pPr>
              <a:r>
                <a:rPr lang="en-US" altLang="zh-CN" b="1">
                  <a:latin typeface="Times New Roman" panose="02020603050405020304" pitchFamily="18" charset="0"/>
                </a:rPr>
                <a:t>_</a:t>
              </a:r>
            </a:p>
          </p:txBody>
        </p:sp>
        <p:graphicFrame>
          <p:nvGraphicFramePr>
            <p:cNvPr id="197682" name="对象 197681"/>
            <p:cNvGraphicFramePr/>
            <p:nvPr/>
          </p:nvGraphicFramePr>
          <p:xfrm>
            <a:off x="4224" y="2560"/>
            <a:ext cx="206" cy="254"/>
          </p:xfrm>
          <a:graphic>
            <a:graphicData uri="http://schemas.openxmlformats.org/presentationml/2006/ole">
              <mc:AlternateContent xmlns:mc="http://schemas.openxmlformats.org/markup-compatibility/2006">
                <mc:Choice xmlns:v="urn:schemas-microsoft-com:vml" Requires="v">
                  <p:oleObj spid="_x0000_s73953" r:id="rId3" imgW="165100" imgH="203200" progId="Equation.3">
                    <p:embed/>
                  </p:oleObj>
                </mc:Choice>
                <mc:Fallback>
                  <p:oleObj r:id="rId3" imgW="165100" imgH="203200" progId="Equation.3">
                    <p:embed/>
                    <p:pic>
                      <p:nvPicPr>
                        <p:cNvPr id="0" name="图片 3631"/>
                        <p:cNvPicPr/>
                        <p:nvPr/>
                      </p:nvPicPr>
                      <p:blipFill>
                        <a:blip r:embed="rId4"/>
                        <a:stretch>
                          <a:fillRect/>
                        </a:stretch>
                      </p:blipFill>
                      <p:spPr>
                        <a:xfrm>
                          <a:off x="4224" y="2560"/>
                          <a:ext cx="206" cy="254"/>
                        </a:xfrm>
                        <a:prstGeom prst="rect">
                          <a:avLst/>
                        </a:prstGeom>
                        <a:noFill/>
                        <a:ln w="38100">
                          <a:noFill/>
                          <a:miter/>
                        </a:ln>
                      </p:spPr>
                    </p:pic>
                  </p:oleObj>
                </mc:Fallback>
              </mc:AlternateContent>
            </a:graphicData>
          </a:graphic>
        </p:graphicFrame>
        <p:graphicFrame>
          <p:nvGraphicFramePr>
            <p:cNvPr id="197683" name="对象 197682"/>
            <p:cNvGraphicFramePr/>
            <p:nvPr/>
          </p:nvGraphicFramePr>
          <p:xfrm>
            <a:off x="4636" y="1903"/>
            <a:ext cx="272" cy="290"/>
          </p:xfrm>
          <a:graphic>
            <a:graphicData uri="http://schemas.openxmlformats.org/presentationml/2006/ole">
              <mc:AlternateContent xmlns:mc="http://schemas.openxmlformats.org/markup-compatibility/2006">
                <mc:Choice xmlns:v="urn:schemas-microsoft-com:vml" Requires="v">
                  <p:oleObj spid="_x0000_s73954" r:id="rId5" imgW="215900" imgH="228600" progId="Equation.3">
                    <p:embed/>
                  </p:oleObj>
                </mc:Choice>
                <mc:Fallback>
                  <p:oleObj r:id="rId5" imgW="215900" imgH="228600" progId="Equation.3">
                    <p:embed/>
                    <p:pic>
                      <p:nvPicPr>
                        <p:cNvPr id="0" name="图片 3632"/>
                        <p:cNvPicPr/>
                        <p:nvPr/>
                      </p:nvPicPr>
                      <p:blipFill>
                        <a:blip r:embed="rId6"/>
                        <a:stretch>
                          <a:fillRect/>
                        </a:stretch>
                      </p:blipFill>
                      <p:spPr>
                        <a:xfrm>
                          <a:off x="4636" y="1903"/>
                          <a:ext cx="272" cy="290"/>
                        </a:xfrm>
                        <a:prstGeom prst="rect">
                          <a:avLst/>
                        </a:prstGeom>
                        <a:noFill/>
                        <a:ln w="38100">
                          <a:noFill/>
                          <a:miter/>
                        </a:ln>
                      </p:spPr>
                    </p:pic>
                  </p:oleObj>
                </mc:Fallback>
              </mc:AlternateContent>
            </a:graphicData>
          </a:graphic>
        </p:graphicFrame>
        <p:graphicFrame>
          <p:nvGraphicFramePr>
            <p:cNvPr id="197684" name="对象 197683"/>
            <p:cNvGraphicFramePr/>
            <p:nvPr/>
          </p:nvGraphicFramePr>
          <p:xfrm>
            <a:off x="4987" y="2551"/>
            <a:ext cx="290" cy="290"/>
          </p:xfrm>
          <a:graphic>
            <a:graphicData uri="http://schemas.openxmlformats.org/presentationml/2006/ole">
              <mc:AlternateContent xmlns:mc="http://schemas.openxmlformats.org/markup-compatibility/2006">
                <mc:Choice xmlns:v="urn:schemas-microsoft-com:vml" Requires="v">
                  <p:oleObj spid="_x0000_s73955" r:id="rId7" imgW="228600" imgH="228600" progId="Equation.3">
                    <p:embed/>
                  </p:oleObj>
                </mc:Choice>
                <mc:Fallback>
                  <p:oleObj r:id="rId7" imgW="228600" imgH="228600" progId="Equation.3">
                    <p:embed/>
                    <p:pic>
                      <p:nvPicPr>
                        <p:cNvPr id="0" name="图片 3633"/>
                        <p:cNvPicPr/>
                        <p:nvPr/>
                      </p:nvPicPr>
                      <p:blipFill>
                        <a:blip r:embed="rId8"/>
                        <a:stretch>
                          <a:fillRect/>
                        </a:stretch>
                      </p:blipFill>
                      <p:spPr>
                        <a:xfrm>
                          <a:off x="4987" y="2551"/>
                          <a:ext cx="290" cy="290"/>
                        </a:xfrm>
                        <a:prstGeom prst="rect">
                          <a:avLst/>
                        </a:prstGeom>
                        <a:noFill/>
                        <a:ln w="38100">
                          <a:noFill/>
                          <a:miter/>
                        </a:ln>
                      </p:spPr>
                    </p:pic>
                  </p:oleObj>
                </mc:Fallback>
              </mc:AlternateContent>
            </a:graphicData>
          </a:graphic>
        </p:graphicFrame>
      </p:grpSp>
      <p:sp>
        <p:nvSpPr>
          <p:cNvPr id="197685" name="文本框 197684"/>
          <p:cNvSpPr txBox="1"/>
          <p:nvPr/>
        </p:nvSpPr>
        <p:spPr>
          <a:xfrm>
            <a:off x="977900" y="5753100"/>
            <a:ext cx="1895475" cy="457200"/>
          </a:xfrm>
          <a:prstGeom prst="rect">
            <a:avLst/>
          </a:prstGeom>
          <a:noFill/>
          <a:ln w="12700">
            <a:noFill/>
          </a:ln>
        </p:spPr>
        <p:txBody>
          <a:bodyPr anchor="ctr">
            <a:spAutoFit/>
          </a:bodyPr>
          <a:lstStyle/>
          <a:p>
            <a:pPr algn="ctr" eaLnBrk="1" hangingPunct="1">
              <a:spcBef>
                <a:spcPct val="0"/>
              </a:spcBef>
            </a:pPr>
            <a:r>
              <a:rPr lang="zh-CN" altLang="en-US" b="1" dirty="0">
                <a:solidFill>
                  <a:srgbClr val="FF0000"/>
                </a:solidFill>
                <a:latin typeface="Times New Roman" panose="02020603050405020304" pitchFamily="18" charset="0"/>
              </a:rPr>
              <a:t>功率三角形</a:t>
            </a:r>
          </a:p>
        </p:txBody>
      </p:sp>
      <p:sp>
        <p:nvSpPr>
          <p:cNvPr id="197686" name="文本框 197685"/>
          <p:cNvSpPr txBox="1"/>
          <p:nvPr/>
        </p:nvSpPr>
        <p:spPr>
          <a:xfrm>
            <a:off x="3459163" y="5638800"/>
            <a:ext cx="1868487" cy="457200"/>
          </a:xfrm>
          <a:prstGeom prst="rect">
            <a:avLst/>
          </a:prstGeom>
          <a:noFill/>
          <a:ln w="12700">
            <a:noFill/>
          </a:ln>
        </p:spPr>
        <p:txBody>
          <a:bodyPr anchor="ctr">
            <a:spAutoFit/>
          </a:bodyPr>
          <a:lstStyle/>
          <a:p>
            <a:pPr algn="ctr" eaLnBrk="1" hangingPunct="1">
              <a:spcBef>
                <a:spcPct val="0"/>
              </a:spcBef>
            </a:pPr>
            <a:r>
              <a:rPr lang="zh-CN" altLang="en-US" b="1" dirty="0">
                <a:latin typeface="Times New Roman" panose="02020603050405020304" pitchFamily="18" charset="0"/>
              </a:rPr>
              <a:t>阻抗三角形</a:t>
            </a:r>
            <a:endParaRPr lang="zh-CN" altLang="en-US" b="1">
              <a:latin typeface="Times New Roman" panose="02020603050405020304" pitchFamily="18" charset="0"/>
            </a:endParaRPr>
          </a:p>
        </p:txBody>
      </p:sp>
      <p:sp>
        <p:nvSpPr>
          <p:cNvPr id="197687" name="文本框 197686"/>
          <p:cNvSpPr txBox="1"/>
          <p:nvPr/>
        </p:nvSpPr>
        <p:spPr>
          <a:xfrm>
            <a:off x="5824538" y="5715000"/>
            <a:ext cx="2219325" cy="457200"/>
          </a:xfrm>
          <a:prstGeom prst="rect">
            <a:avLst/>
          </a:prstGeom>
          <a:noFill/>
          <a:ln w="12700">
            <a:noFill/>
          </a:ln>
        </p:spPr>
        <p:txBody>
          <a:bodyPr anchor="ctr">
            <a:spAutoFit/>
          </a:bodyPr>
          <a:lstStyle/>
          <a:p>
            <a:pPr algn="ctr" eaLnBrk="1" hangingPunct="1">
              <a:spcBef>
                <a:spcPct val="0"/>
              </a:spcBef>
            </a:pPr>
            <a:r>
              <a:rPr lang="zh-CN" altLang="en-US" b="1" dirty="0">
                <a:latin typeface="Times New Roman" panose="02020603050405020304" pitchFamily="18" charset="0"/>
              </a:rPr>
              <a:t>电压三角形</a:t>
            </a:r>
            <a:endParaRPr lang="zh-CN" altLang="en-US" b="1">
              <a:latin typeface="Times New Roman" panose="02020603050405020304" pitchFamily="18" charset="0"/>
            </a:endParaRPr>
          </a:p>
        </p:txBody>
      </p:sp>
      <p:sp>
        <p:nvSpPr>
          <p:cNvPr id="197691" name="矩形 197690"/>
          <p:cNvSpPr/>
          <p:nvPr/>
        </p:nvSpPr>
        <p:spPr>
          <a:xfrm>
            <a:off x="352425" y="2628900"/>
            <a:ext cx="2317750" cy="457200"/>
          </a:xfrm>
          <a:prstGeom prst="rect">
            <a:avLst/>
          </a:prstGeom>
          <a:noFill/>
          <a:ln w="9525">
            <a:noFill/>
          </a:ln>
        </p:spPr>
        <p:txBody>
          <a:bodyPr wrap="none" anchor="t">
            <a:spAutoFit/>
          </a:bodyPr>
          <a:lstStyle/>
          <a:p>
            <a:r>
              <a:rPr lang="zh-CN" altLang="en-US" b="1" dirty="0">
                <a:solidFill>
                  <a:srgbClr val="660033"/>
                </a:solidFill>
                <a:latin typeface="Times New Roman" panose="02020603050405020304" pitchFamily="18" charset="0"/>
              </a:rPr>
              <a:t>若等效电路为：</a:t>
            </a:r>
          </a:p>
        </p:txBody>
      </p:sp>
      <p:graphicFrame>
        <p:nvGraphicFramePr>
          <p:cNvPr id="197692" name="对象 197691"/>
          <p:cNvGraphicFramePr/>
          <p:nvPr/>
        </p:nvGraphicFramePr>
        <p:xfrm>
          <a:off x="1397000" y="514350"/>
          <a:ext cx="5038725" cy="1397000"/>
        </p:xfrm>
        <a:graphic>
          <a:graphicData uri="http://schemas.openxmlformats.org/presentationml/2006/ole">
            <mc:AlternateContent xmlns:mc="http://schemas.openxmlformats.org/markup-compatibility/2006">
              <mc:Choice xmlns:v="urn:schemas-microsoft-com:vml" Requires="v">
                <p:oleObj spid="_x0000_s73956" r:id="rId9" imgW="2741930" imgH="761365" progId="Equation.DSMT4">
                  <p:embed/>
                </p:oleObj>
              </mc:Choice>
              <mc:Fallback>
                <p:oleObj r:id="rId9" imgW="2741930" imgH="761365" progId="Equation.DSMT4">
                  <p:embed/>
                  <p:pic>
                    <p:nvPicPr>
                      <p:cNvPr id="0" name="图片 3634"/>
                      <p:cNvPicPr/>
                      <p:nvPr/>
                    </p:nvPicPr>
                    <p:blipFill>
                      <a:blip r:embed="rId10"/>
                      <a:stretch>
                        <a:fillRect/>
                      </a:stretch>
                    </p:blipFill>
                    <p:spPr>
                      <a:xfrm>
                        <a:off x="1397000" y="514350"/>
                        <a:ext cx="5038725" cy="13970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7692"/>
                                        </p:tgtEl>
                                        <p:attrNameLst>
                                          <p:attrName>style.visibility</p:attrName>
                                        </p:attrNameLst>
                                      </p:cBhvr>
                                      <p:to>
                                        <p:strVal val="visible"/>
                                      </p:to>
                                    </p:set>
                                    <p:animEffect transition="in" filter="dissolve">
                                      <p:cBhvr>
                                        <p:cTn id="7" dur="500"/>
                                        <p:tgtEl>
                                          <p:spTgt spid="1976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7691"/>
                                        </p:tgtEl>
                                        <p:attrNameLst>
                                          <p:attrName>style.visibility</p:attrName>
                                        </p:attrNameLst>
                                      </p:cBhvr>
                                      <p:to>
                                        <p:strVal val="visible"/>
                                      </p:to>
                                    </p:set>
                                    <p:anim calcmode="lin" valueType="num">
                                      <p:cBhvr additive="base">
                                        <p:cTn id="12" dur="500" fill="hold"/>
                                        <p:tgtEl>
                                          <p:spTgt spid="197691"/>
                                        </p:tgtEl>
                                        <p:attrNameLst>
                                          <p:attrName>ppt_x</p:attrName>
                                        </p:attrNameLst>
                                      </p:cBhvr>
                                      <p:tavLst>
                                        <p:tav tm="0">
                                          <p:val>
                                            <p:strVal val="0-#ppt_w/2"/>
                                          </p:val>
                                        </p:tav>
                                        <p:tav tm="100000">
                                          <p:val>
                                            <p:strVal val="#ppt_x"/>
                                          </p:val>
                                        </p:tav>
                                      </p:tavLst>
                                    </p:anim>
                                    <p:anim calcmode="lin" valueType="num">
                                      <p:cBhvr additive="base">
                                        <p:cTn id="13" dur="500" fill="hold"/>
                                        <p:tgtEl>
                                          <p:spTgt spid="19769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197666"/>
                                        </p:tgtEl>
                                        <p:attrNameLst>
                                          <p:attrName>style.visibility</p:attrName>
                                        </p:attrNameLst>
                                      </p:cBhvr>
                                      <p:to>
                                        <p:strVal val="visible"/>
                                      </p:to>
                                    </p:set>
                                    <p:anim calcmode="lin" valueType="num">
                                      <p:cBhvr additive="base">
                                        <p:cTn id="17" dur="500" fill="hold"/>
                                        <p:tgtEl>
                                          <p:spTgt spid="197666"/>
                                        </p:tgtEl>
                                        <p:attrNameLst>
                                          <p:attrName>ppt_x</p:attrName>
                                        </p:attrNameLst>
                                      </p:cBhvr>
                                      <p:tavLst>
                                        <p:tav tm="0">
                                          <p:val>
                                            <p:strVal val="1+#ppt_w/2"/>
                                          </p:val>
                                        </p:tav>
                                        <p:tav tm="100000">
                                          <p:val>
                                            <p:strVal val="#ppt_x"/>
                                          </p:val>
                                        </p:tav>
                                      </p:tavLst>
                                    </p:anim>
                                    <p:anim calcmode="lin" valueType="num">
                                      <p:cBhvr additive="base">
                                        <p:cTn id="18" dur="500" fill="hold"/>
                                        <p:tgtEl>
                                          <p:spTgt spid="19766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72" fill="hold" nodeType="clickEffect">
                                  <p:stCondLst>
                                    <p:cond delay="0"/>
                                  </p:stCondLst>
                                  <p:childTnLst>
                                    <p:set>
                                      <p:cBhvr>
                                        <p:cTn id="22" dur="1" fill="hold">
                                          <p:stCondLst>
                                            <p:cond delay="0"/>
                                          </p:stCondLst>
                                        </p:cTn>
                                        <p:tgtEl>
                                          <p:spTgt spid="197639"/>
                                        </p:tgtEl>
                                        <p:attrNameLst>
                                          <p:attrName>style.visibility</p:attrName>
                                        </p:attrNameLst>
                                      </p:cBhvr>
                                      <p:to>
                                        <p:strVal val="visible"/>
                                      </p:to>
                                    </p:set>
                                    <p:anim calcmode="lin" valueType="num">
                                      <p:cBhvr>
                                        <p:cTn id="23" dur="500" fill="hold"/>
                                        <p:tgtEl>
                                          <p:spTgt spid="197639"/>
                                        </p:tgtEl>
                                        <p:attrNameLst>
                                          <p:attrName>ppt_w</p:attrName>
                                        </p:attrNameLst>
                                      </p:cBhvr>
                                      <p:tavLst>
                                        <p:tav tm="0">
                                          <p:val>
                                            <p:strVal val="2/3*#ppt_w"/>
                                          </p:val>
                                        </p:tav>
                                        <p:tav tm="100000">
                                          <p:val>
                                            <p:strVal val="#ppt_w"/>
                                          </p:val>
                                        </p:tav>
                                      </p:tavLst>
                                    </p:anim>
                                    <p:anim calcmode="lin" valueType="num">
                                      <p:cBhvr>
                                        <p:cTn id="24" dur="500" fill="hold"/>
                                        <p:tgtEl>
                                          <p:spTgt spid="197639"/>
                                        </p:tgtEl>
                                        <p:attrNameLst>
                                          <p:attrName>ppt_h</p:attrName>
                                        </p:attrNameLst>
                                      </p:cBhvr>
                                      <p:tavLst>
                                        <p:tav tm="0">
                                          <p:val>
                                            <p:strVal val="2/3*#ppt_h"/>
                                          </p:val>
                                        </p:tav>
                                        <p:tav tm="100000">
                                          <p:val>
                                            <p:strVal val="#ppt_h"/>
                                          </p:val>
                                        </p:tav>
                                      </p:tavLst>
                                    </p:anim>
                                  </p:childTnLst>
                                </p:cTn>
                              </p:par>
                            </p:childTnLst>
                          </p:cTn>
                        </p:par>
                        <p:par>
                          <p:cTn id="25" fill="hold">
                            <p:stCondLst>
                              <p:cond delay="500"/>
                            </p:stCondLst>
                            <p:childTnLst>
                              <p:par>
                                <p:cTn id="26" presetID="23" presetClass="entr" presetSubtype="272" fill="hold" grpId="0" nodeType="afterEffect">
                                  <p:stCondLst>
                                    <p:cond delay="0"/>
                                  </p:stCondLst>
                                  <p:childTnLst>
                                    <p:set>
                                      <p:cBhvr>
                                        <p:cTn id="27" dur="1" fill="hold">
                                          <p:stCondLst>
                                            <p:cond delay="0"/>
                                          </p:stCondLst>
                                        </p:cTn>
                                        <p:tgtEl>
                                          <p:spTgt spid="197685"/>
                                        </p:tgtEl>
                                        <p:attrNameLst>
                                          <p:attrName>style.visibility</p:attrName>
                                        </p:attrNameLst>
                                      </p:cBhvr>
                                      <p:to>
                                        <p:strVal val="visible"/>
                                      </p:to>
                                    </p:set>
                                    <p:anim calcmode="lin" valueType="num">
                                      <p:cBhvr>
                                        <p:cTn id="28" dur="500" fill="hold"/>
                                        <p:tgtEl>
                                          <p:spTgt spid="197685"/>
                                        </p:tgtEl>
                                        <p:attrNameLst>
                                          <p:attrName>ppt_w</p:attrName>
                                        </p:attrNameLst>
                                      </p:cBhvr>
                                      <p:tavLst>
                                        <p:tav tm="0">
                                          <p:val>
                                            <p:strVal val="2/3*#ppt_w"/>
                                          </p:val>
                                        </p:tav>
                                        <p:tav tm="100000">
                                          <p:val>
                                            <p:strVal val="#ppt_w"/>
                                          </p:val>
                                        </p:tav>
                                      </p:tavLst>
                                    </p:anim>
                                    <p:anim calcmode="lin" valueType="num">
                                      <p:cBhvr>
                                        <p:cTn id="29" dur="500" fill="hold"/>
                                        <p:tgtEl>
                                          <p:spTgt spid="197685"/>
                                        </p:tgtEl>
                                        <p:attrNameLst>
                                          <p:attrName>ppt_h</p:attrName>
                                        </p:attrNameLst>
                                      </p:cBhvr>
                                      <p:tavLst>
                                        <p:tav tm="0">
                                          <p:val>
                                            <p:strVal val="2/3*#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272" fill="hold" nodeType="clickEffect">
                                  <p:stCondLst>
                                    <p:cond delay="0"/>
                                  </p:stCondLst>
                                  <p:childTnLst>
                                    <p:set>
                                      <p:cBhvr>
                                        <p:cTn id="33" dur="1" fill="hold">
                                          <p:stCondLst>
                                            <p:cond delay="0"/>
                                          </p:stCondLst>
                                        </p:cTn>
                                        <p:tgtEl>
                                          <p:spTgt spid="197648"/>
                                        </p:tgtEl>
                                        <p:attrNameLst>
                                          <p:attrName>style.visibility</p:attrName>
                                        </p:attrNameLst>
                                      </p:cBhvr>
                                      <p:to>
                                        <p:strVal val="visible"/>
                                      </p:to>
                                    </p:set>
                                    <p:anim calcmode="lin" valueType="num">
                                      <p:cBhvr>
                                        <p:cTn id="34" dur="500" fill="hold"/>
                                        <p:tgtEl>
                                          <p:spTgt spid="197648"/>
                                        </p:tgtEl>
                                        <p:attrNameLst>
                                          <p:attrName>ppt_w</p:attrName>
                                        </p:attrNameLst>
                                      </p:cBhvr>
                                      <p:tavLst>
                                        <p:tav tm="0">
                                          <p:val>
                                            <p:strVal val="2/3*#ppt_w"/>
                                          </p:val>
                                        </p:tav>
                                        <p:tav tm="100000">
                                          <p:val>
                                            <p:strVal val="#ppt_w"/>
                                          </p:val>
                                        </p:tav>
                                      </p:tavLst>
                                    </p:anim>
                                    <p:anim calcmode="lin" valueType="num">
                                      <p:cBhvr>
                                        <p:cTn id="35" dur="500" fill="hold"/>
                                        <p:tgtEl>
                                          <p:spTgt spid="197648"/>
                                        </p:tgtEl>
                                        <p:attrNameLst>
                                          <p:attrName>ppt_h</p:attrName>
                                        </p:attrNameLst>
                                      </p:cBhvr>
                                      <p:tavLst>
                                        <p:tav tm="0">
                                          <p:val>
                                            <p:strVal val="2/3*#ppt_h"/>
                                          </p:val>
                                        </p:tav>
                                        <p:tav tm="100000">
                                          <p:val>
                                            <p:strVal val="#ppt_h"/>
                                          </p:val>
                                        </p:tav>
                                      </p:tavLst>
                                    </p:anim>
                                  </p:childTnLst>
                                </p:cTn>
                              </p:par>
                            </p:childTnLst>
                          </p:cTn>
                        </p:par>
                        <p:par>
                          <p:cTn id="36" fill="hold">
                            <p:stCondLst>
                              <p:cond delay="500"/>
                            </p:stCondLst>
                            <p:childTnLst>
                              <p:par>
                                <p:cTn id="37" presetID="23" presetClass="entr" presetSubtype="272" fill="hold" grpId="0" nodeType="afterEffect">
                                  <p:stCondLst>
                                    <p:cond delay="0"/>
                                  </p:stCondLst>
                                  <p:childTnLst>
                                    <p:set>
                                      <p:cBhvr>
                                        <p:cTn id="38" dur="1" fill="hold">
                                          <p:stCondLst>
                                            <p:cond delay="0"/>
                                          </p:stCondLst>
                                        </p:cTn>
                                        <p:tgtEl>
                                          <p:spTgt spid="197686"/>
                                        </p:tgtEl>
                                        <p:attrNameLst>
                                          <p:attrName>style.visibility</p:attrName>
                                        </p:attrNameLst>
                                      </p:cBhvr>
                                      <p:to>
                                        <p:strVal val="visible"/>
                                      </p:to>
                                    </p:set>
                                    <p:anim calcmode="lin" valueType="num">
                                      <p:cBhvr>
                                        <p:cTn id="39" dur="500" fill="hold"/>
                                        <p:tgtEl>
                                          <p:spTgt spid="197686"/>
                                        </p:tgtEl>
                                        <p:attrNameLst>
                                          <p:attrName>ppt_w</p:attrName>
                                        </p:attrNameLst>
                                      </p:cBhvr>
                                      <p:tavLst>
                                        <p:tav tm="0">
                                          <p:val>
                                            <p:strVal val="2/3*#ppt_w"/>
                                          </p:val>
                                        </p:tav>
                                        <p:tav tm="100000">
                                          <p:val>
                                            <p:strVal val="#ppt_w"/>
                                          </p:val>
                                        </p:tav>
                                      </p:tavLst>
                                    </p:anim>
                                    <p:anim calcmode="lin" valueType="num">
                                      <p:cBhvr>
                                        <p:cTn id="40" dur="500" fill="hold"/>
                                        <p:tgtEl>
                                          <p:spTgt spid="197686"/>
                                        </p:tgtEl>
                                        <p:attrNameLst>
                                          <p:attrName>ppt_h</p:attrName>
                                        </p:attrNameLst>
                                      </p:cBhvr>
                                      <p:tavLst>
                                        <p:tav tm="0">
                                          <p:val>
                                            <p:strVal val="2/3*#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272" fill="hold" nodeType="clickEffect">
                                  <p:stCondLst>
                                    <p:cond delay="0"/>
                                  </p:stCondLst>
                                  <p:childTnLst>
                                    <p:set>
                                      <p:cBhvr>
                                        <p:cTn id="44" dur="1" fill="hold">
                                          <p:stCondLst>
                                            <p:cond delay="0"/>
                                          </p:stCondLst>
                                        </p:cTn>
                                        <p:tgtEl>
                                          <p:spTgt spid="197657"/>
                                        </p:tgtEl>
                                        <p:attrNameLst>
                                          <p:attrName>style.visibility</p:attrName>
                                        </p:attrNameLst>
                                      </p:cBhvr>
                                      <p:to>
                                        <p:strVal val="visible"/>
                                      </p:to>
                                    </p:set>
                                    <p:anim calcmode="lin" valueType="num">
                                      <p:cBhvr>
                                        <p:cTn id="45" dur="500" fill="hold"/>
                                        <p:tgtEl>
                                          <p:spTgt spid="197657"/>
                                        </p:tgtEl>
                                        <p:attrNameLst>
                                          <p:attrName>ppt_w</p:attrName>
                                        </p:attrNameLst>
                                      </p:cBhvr>
                                      <p:tavLst>
                                        <p:tav tm="0">
                                          <p:val>
                                            <p:strVal val="2/3*#ppt_w"/>
                                          </p:val>
                                        </p:tav>
                                        <p:tav tm="100000">
                                          <p:val>
                                            <p:strVal val="#ppt_w"/>
                                          </p:val>
                                        </p:tav>
                                      </p:tavLst>
                                    </p:anim>
                                    <p:anim calcmode="lin" valueType="num">
                                      <p:cBhvr>
                                        <p:cTn id="46" dur="500" fill="hold"/>
                                        <p:tgtEl>
                                          <p:spTgt spid="197657"/>
                                        </p:tgtEl>
                                        <p:attrNameLst>
                                          <p:attrName>ppt_h</p:attrName>
                                        </p:attrNameLst>
                                      </p:cBhvr>
                                      <p:tavLst>
                                        <p:tav tm="0">
                                          <p:val>
                                            <p:strVal val="2/3*#ppt_h"/>
                                          </p:val>
                                        </p:tav>
                                        <p:tav tm="100000">
                                          <p:val>
                                            <p:strVal val="#ppt_h"/>
                                          </p:val>
                                        </p:tav>
                                      </p:tavLst>
                                    </p:anim>
                                  </p:childTnLst>
                                </p:cTn>
                              </p:par>
                            </p:childTnLst>
                          </p:cTn>
                        </p:par>
                        <p:par>
                          <p:cTn id="47" fill="hold">
                            <p:stCondLst>
                              <p:cond delay="500"/>
                            </p:stCondLst>
                            <p:childTnLst>
                              <p:par>
                                <p:cTn id="48" presetID="23" presetClass="entr" presetSubtype="272" fill="hold" grpId="0" nodeType="afterEffect">
                                  <p:stCondLst>
                                    <p:cond delay="0"/>
                                  </p:stCondLst>
                                  <p:childTnLst>
                                    <p:set>
                                      <p:cBhvr>
                                        <p:cTn id="49" dur="1" fill="hold">
                                          <p:stCondLst>
                                            <p:cond delay="0"/>
                                          </p:stCondLst>
                                        </p:cTn>
                                        <p:tgtEl>
                                          <p:spTgt spid="197687"/>
                                        </p:tgtEl>
                                        <p:attrNameLst>
                                          <p:attrName>style.visibility</p:attrName>
                                        </p:attrNameLst>
                                      </p:cBhvr>
                                      <p:to>
                                        <p:strVal val="visible"/>
                                      </p:to>
                                    </p:set>
                                    <p:anim calcmode="lin" valueType="num">
                                      <p:cBhvr>
                                        <p:cTn id="50" dur="500" fill="hold"/>
                                        <p:tgtEl>
                                          <p:spTgt spid="197687"/>
                                        </p:tgtEl>
                                        <p:attrNameLst>
                                          <p:attrName>ppt_w</p:attrName>
                                        </p:attrNameLst>
                                      </p:cBhvr>
                                      <p:tavLst>
                                        <p:tav tm="0">
                                          <p:val>
                                            <p:strVal val="2/3*#ppt_w"/>
                                          </p:val>
                                        </p:tav>
                                        <p:tav tm="100000">
                                          <p:val>
                                            <p:strVal val="#ppt_w"/>
                                          </p:val>
                                        </p:tav>
                                      </p:tavLst>
                                    </p:anim>
                                    <p:anim calcmode="lin" valueType="num">
                                      <p:cBhvr>
                                        <p:cTn id="51" dur="500" fill="hold"/>
                                        <p:tgtEl>
                                          <p:spTgt spid="19768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85" grpId="0"/>
      <p:bldP spid="197686" grpId="0"/>
      <p:bldP spid="197687" grpId="0"/>
      <p:bldP spid="19769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2" name="文本框 503811"/>
          <p:cNvSpPr txBox="1"/>
          <p:nvPr/>
        </p:nvSpPr>
        <p:spPr>
          <a:xfrm>
            <a:off x="265113" y="330200"/>
            <a:ext cx="796925" cy="457200"/>
          </a:xfrm>
          <a:prstGeom prst="rect">
            <a:avLst/>
          </a:prstGeom>
          <a:noFill/>
          <a:ln w="9525">
            <a:noFill/>
          </a:ln>
        </p:spPr>
        <p:txBody>
          <a:bodyPr wrap="none">
            <a:spAutoFit/>
          </a:bodyPr>
          <a:lstStyle/>
          <a:p>
            <a:pPr eaLnBrk="1" hangingPunct="1"/>
            <a:r>
              <a:rPr lang="zh-CN" altLang="en-US" b="1">
                <a:solidFill>
                  <a:srgbClr val="3333FF"/>
                </a:solidFill>
                <a:latin typeface="Times New Roman" panose="02020603050405020304" pitchFamily="18" charset="0"/>
              </a:rPr>
              <a:t>例</a:t>
            </a:r>
            <a:r>
              <a:rPr lang="en-US" altLang="zh-CN" b="1">
                <a:solidFill>
                  <a:srgbClr val="3333FF"/>
                </a:solidFill>
                <a:latin typeface="Times New Roman" panose="02020603050405020304" pitchFamily="18" charset="0"/>
              </a:rPr>
              <a:t>1</a:t>
            </a:r>
            <a:r>
              <a:rPr lang="en-US" altLang="zh-CN" b="1">
                <a:latin typeface="Times New Roman" panose="02020603050405020304" pitchFamily="18" charset="0"/>
              </a:rPr>
              <a:t>. </a:t>
            </a:r>
          </a:p>
        </p:txBody>
      </p:sp>
      <p:sp>
        <p:nvSpPr>
          <p:cNvPr id="503813" name="文本框 503812"/>
          <p:cNvSpPr txBox="1"/>
          <p:nvPr/>
        </p:nvSpPr>
        <p:spPr>
          <a:xfrm>
            <a:off x="265113" y="3111500"/>
            <a:ext cx="796925" cy="457200"/>
          </a:xfrm>
          <a:prstGeom prst="rect">
            <a:avLst/>
          </a:prstGeom>
          <a:noFill/>
          <a:ln w="9525">
            <a:noFill/>
          </a:ln>
        </p:spPr>
        <p:txBody>
          <a:bodyPr wrap="none">
            <a:spAutoFit/>
          </a:bodyPr>
          <a:lstStyle/>
          <a:p>
            <a:pPr eaLnBrk="1" hangingPunct="1"/>
            <a:r>
              <a:rPr lang="zh-CN" altLang="en-US" b="1" dirty="0">
                <a:solidFill>
                  <a:srgbClr val="FF0000"/>
                </a:solidFill>
                <a:latin typeface="Times New Roman" panose="02020603050405020304" pitchFamily="18" charset="0"/>
              </a:rPr>
              <a:t>解</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503815" name="矩形 503814"/>
          <p:cNvSpPr/>
          <p:nvPr/>
        </p:nvSpPr>
        <p:spPr>
          <a:xfrm>
            <a:off x="0" y="2800350"/>
            <a:ext cx="9144000" cy="0"/>
          </a:xfrm>
          <a:prstGeom prst="rect">
            <a:avLst/>
          </a:prstGeom>
          <a:noFill/>
          <a:ln w="19050">
            <a:noFill/>
          </a:ln>
        </p:spPr>
        <p:txBody>
          <a:bodyPr/>
          <a:lstStyle/>
          <a:p>
            <a:endParaRPr lang="zh-CN" altLang="en-US"/>
          </a:p>
        </p:txBody>
      </p:sp>
      <p:grpSp>
        <p:nvGrpSpPr>
          <p:cNvPr id="503817" name="组合 503816"/>
          <p:cNvGrpSpPr>
            <a:grpSpLocks noChangeAspect="1"/>
          </p:cNvGrpSpPr>
          <p:nvPr/>
        </p:nvGrpSpPr>
        <p:grpSpPr>
          <a:xfrm>
            <a:off x="6680200" y="330200"/>
            <a:ext cx="2001838" cy="1773238"/>
            <a:chOff x="3804" y="434"/>
            <a:chExt cx="1261" cy="1117"/>
          </a:xfrm>
        </p:grpSpPr>
        <p:sp>
          <p:nvSpPr>
            <p:cNvPr id="503816" name="矩形 503815"/>
            <p:cNvSpPr>
              <a:spLocks noChangeAspect="1" noTextEdit="1"/>
            </p:cNvSpPr>
            <p:nvPr/>
          </p:nvSpPr>
          <p:spPr>
            <a:xfrm>
              <a:off x="3804" y="434"/>
              <a:ext cx="1261" cy="1117"/>
            </a:xfrm>
            <a:prstGeom prst="rect">
              <a:avLst/>
            </a:prstGeom>
            <a:noFill/>
            <a:ln w="9525">
              <a:noFill/>
            </a:ln>
          </p:spPr>
          <p:txBody>
            <a:bodyPr/>
            <a:lstStyle/>
            <a:p>
              <a:endParaRPr lang="zh-CN" altLang="en-US"/>
            </a:p>
          </p:txBody>
        </p:sp>
        <p:sp>
          <p:nvSpPr>
            <p:cNvPr id="503818" name="矩形 503817"/>
            <p:cNvSpPr/>
            <p:nvPr/>
          </p:nvSpPr>
          <p:spPr>
            <a:xfrm>
              <a:off x="4189" y="792"/>
              <a:ext cx="245" cy="361"/>
            </a:xfrm>
            <a:prstGeom prst="rect">
              <a:avLst/>
            </a:prstGeom>
            <a:solidFill>
              <a:schemeClr val="accent1"/>
            </a:solidFill>
            <a:ln w="9525">
              <a:noFill/>
            </a:ln>
          </p:spPr>
          <p:txBody>
            <a:bodyPr/>
            <a:lstStyle/>
            <a:p>
              <a:endParaRPr lang="zh-CN" altLang="en-US"/>
            </a:p>
          </p:txBody>
        </p:sp>
        <p:sp>
          <p:nvSpPr>
            <p:cNvPr id="503819" name="矩形 503818"/>
            <p:cNvSpPr/>
            <p:nvPr/>
          </p:nvSpPr>
          <p:spPr>
            <a:xfrm>
              <a:off x="4189" y="792"/>
              <a:ext cx="245" cy="361"/>
            </a:xfrm>
            <a:prstGeom prst="rect">
              <a:avLst/>
            </a:prstGeom>
            <a:noFill/>
            <a:ln w="4763" cap="rnd" cmpd="sng">
              <a:solidFill>
                <a:srgbClr val="000000"/>
              </a:solidFill>
              <a:prstDash val="solid"/>
              <a:round/>
              <a:headEnd type="none" w="med" len="med"/>
              <a:tailEnd type="none" w="med" len="med"/>
            </a:ln>
          </p:spPr>
          <p:txBody>
            <a:bodyPr/>
            <a:lstStyle/>
            <a:p>
              <a:endParaRPr lang="zh-CN" altLang="en-US"/>
            </a:p>
          </p:txBody>
        </p:sp>
        <p:sp>
          <p:nvSpPr>
            <p:cNvPr id="503820" name="矩形 503819"/>
            <p:cNvSpPr/>
            <p:nvPr/>
          </p:nvSpPr>
          <p:spPr>
            <a:xfrm>
              <a:off x="4287" y="904"/>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1</a:t>
              </a:r>
              <a:endParaRPr lang="en-US" altLang="zh-CN" sz="3200" b="1">
                <a:latin typeface="Times New Roman" panose="02020603050405020304" pitchFamily="18" charset="0"/>
              </a:endParaRPr>
            </a:p>
          </p:txBody>
        </p:sp>
        <p:sp>
          <p:nvSpPr>
            <p:cNvPr id="503821" name="矩形 503820"/>
            <p:cNvSpPr/>
            <p:nvPr/>
          </p:nvSpPr>
          <p:spPr>
            <a:xfrm>
              <a:off x="4802" y="792"/>
              <a:ext cx="245" cy="361"/>
            </a:xfrm>
            <a:prstGeom prst="rect">
              <a:avLst/>
            </a:prstGeom>
            <a:solidFill>
              <a:schemeClr val="accent1"/>
            </a:solidFill>
            <a:ln w="9525">
              <a:noFill/>
            </a:ln>
          </p:spPr>
          <p:txBody>
            <a:bodyPr/>
            <a:lstStyle/>
            <a:p>
              <a:endParaRPr lang="zh-CN" altLang="en-US"/>
            </a:p>
          </p:txBody>
        </p:sp>
        <p:sp>
          <p:nvSpPr>
            <p:cNvPr id="503822" name="矩形 503821"/>
            <p:cNvSpPr/>
            <p:nvPr/>
          </p:nvSpPr>
          <p:spPr>
            <a:xfrm>
              <a:off x="4802" y="792"/>
              <a:ext cx="245" cy="361"/>
            </a:xfrm>
            <a:prstGeom prst="rect">
              <a:avLst/>
            </a:prstGeom>
            <a:noFill/>
            <a:ln w="4763" cap="rnd" cmpd="sng">
              <a:solidFill>
                <a:srgbClr val="000000"/>
              </a:solidFill>
              <a:prstDash val="solid"/>
              <a:round/>
              <a:headEnd type="none" w="med" len="med"/>
              <a:tailEnd type="none" w="med" len="med"/>
            </a:ln>
          </p:spPr>
          <p:txBody>
            <a:bodyPr/>
            <a:lstStyle/>
            <a:p>
              <a:endParaRPr lang="zh-CN" altLang="en-US"/>
            </a:p>
          </p:txBody>
        </p:sp>
        <p:sp>
          <p:nvSpPr>
            <p:cNvPr id="503823" name="矩形 503822"/>
            <p:cNvSpPr/>
            <p:nvPr/>
          </p:nvSpPr>
          <p:spPr>
            <a:xfrm>
              <a:off x="4893" y="904"/>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2</a:t>
              </a:r>
              <a:endParaRPr lang="en-US" altLang="zh-CN" sz="3200" b="1">
                <a:latin typeface="Times New Roman" panose="02020603050405020304" pitchFamily="18" charset="0"/>
              </a:endParaRPr>
            </a:p>
          </p:txBody>
        </p:sp>
        <p:sp>
          <p:nvSpPr>
            <p:cNvPr id="503824" name="直接连接符 503823"/>
            <p:cNvSpPr/>
            <p:nvPr/>
          </p:nvSpPr>
          <p:spPr>
            <a:xfrm flipV="1">
              <a:off x="4924" y="477"/>
              <a:ext cx="1" cy="315"/>
            </a:xfrm>
            <a:prstGeom prst="line">
              <a:avLst/>
            </a:prstGeom>
            <a:ln w="15875" cap="rnd" cmpd="sng">
              <a:solidFill>
                <a:srgbClr val="000000"/>
              </a:solidFill>
              <a:prstDash val="solid"/>
              <a:headEnd type="none" w="med" len="med"/>
              <a:tailEnd type="none" w="med" len="med"/>
            </a:ln>
          </p:spPr>
        </p:sp>
        <p:sp>
          <p:nvSpPr>
            <p:cNvPr id="503825" name="直接连接符 503824"/>
            <p:cNvSpPr/>
            <p:nvPr/>
          </p:nvSpPr>
          <p:spPr>
            <a:xfrm flipV="1">
              <a:off x="4312" y="477"/>
              <a:ext cx="1" cy="315"/>
            </a:xfrm>
            <a:prstGeom prst="line">
              <a:avLst/>
            </a:prstGeom>
            <a:ln w="15875" cap="rnd" cmpd="sng">
              <a:solidFill>
                <a:srgbClr val="000000"/>
              </a:solidFill>
              <a:prstDash val="solid"/>
              <a:headEnd type="none" w="med" len="med"/>
              <a:tailEnd type="none" w="med" len="med"/>
            </a:ln>
          </p:spPr>
        </p:sp>
        <p:sp>
          <p:nvSpPr>
            <p:cNvPr id="503826" name="直接连接符 503825"/>
            <p:cNvSpPr/>
            <p:nvPr/>
          </p:nvSpPr>
          <p:spPr>
            <a:xfrm>
              <a:off x="4924" y="1153"/>
              <a:ext cx="1" cy="356"/>
            </a:xfrm>
            <a:prstGeom prst="line">
              <a:avLst/>
            </a:prstGeom>
            <a:ln w="15875" cap="rnd" cmpd="sng">
              <a:solidFill>
                <a:srgbClr val="000000"/>
              </a:solidFill>
              <a:prstDash val="solid"/>
              <a:headEnd type="none" w="med" len="med"/>
              <a:tailEnd type="none" w="med" len="med"/>
            </a:ln>
          </p:spPr>
        </p:sp>
        <p:sp>
          <p:nvSpPr>
            <p:cNvPr id="503827" name="直接连接符 503826"/>
            <p:cNvSpPr/>
            <p:nvPr/>
          </p:nvSpPr>
          <p:spPr>
            <a:xfrm>
              <a:off x="4312" y="1153"/>
              <a:ext cx="1" cy="356"/>
            </a:xfrm>
            <a:prstGeom prst="line">
              <a:avLst/>
            </a:prstGeom>
            <a:ln w="15875" cap="rnd" cmpd="sng">
              <a:solidFill>
                <a:srgbClr val="000000"/>
              </a:solidFill>
              <a:prstDash val="solid"/>
              <a:headEnd type="none" w="med" len="med"/>
              <a:tailEnd type="none" w="med" len="med"/>
            </a:ln>
          </p:spPr>
        </p:sp>
        <p:sp>
          <p:nvSpPr>
            <p:cNvPr id="503828" name="直接连接符 503827"/>
            <p:cNvSpPr/>
            <p:nvPr/>
          </p:nvSpPr>
          <p:spPr>
            <a:xfrm flipH="1">
              <a:off x="3902" y="1509"/>
              <a:ext cx="1022" cy="1"/>
            </a:xfrm>
            <a:prstGeom prst="line">
              <a:avLst/>
            </a:prstGeom>
            <a:ln w="15875" cap="rnd" cmpd="sng">
              <a:solidFill>
                <a:srgbClr val="000000"/>
              </a:solidFill>
              <a:prstDash val="solid"/>
              <a:headEnd type="none" w="med" len="med"/>
              <a:tailEnd type="none" w="med" len="med"/>
            </a:ln>
          </p:spPr>
        </p:sp>
        <p:sp>
          <p:nvSpPr>
            <p:cNvPr id="503829" name="直接连接符 503828"/>
            <p:cNvSpPr/>
            <p:nvPr/>
          </p:nvSpPr>
          <p:spPr>
            <a:xfrm flipH="1">
              <a:off x="3902" y="477"/>
              <a:ext cx="1022" cy="1"/>
            </a:xfrm>
            <a:prstGeom prst="line">
              <a:avLst/>
            </a:prstGeom>
            <a:ln w="15875" cap="rnd" cmpd="sng">
              <a:solidFill>
                <a:srgbClr val="000000"/>
              </a:solidFill>
              <a:prstDash val="solid"/>
              <a:headEnd type="none" w="med" len="med"/>
              <a:tailEnd type="none" w="med" len="med"/>
            </a:ln>
          </p:spPr>
        </p:sp>
        <p:sp>
          <p:nvSpPr>
            <p:cNvPr id="503830" name="任意多边形 503829"/>
            <p:cNvSpPr/>
            <p:nvPr/>
          </p:nvSpPr>
          <p:spPr>
            <a:xfrm>
              <a:off x="3861" y="456"/>
              <a:ext cx="41" cy="41"/>
            </a:xfrm>
            <a:custGeom>
              <a:avLst/>
              <a:gdLst/>
              <a:ahLst/>
              <a:cxnLst/>
              <a:rect l="0" t="0" r="0" b="0"/>
              <a:pathLst>
                <a:path w="53" h="54">
                  <a:moveTo>
                    <a:pt x="0" y="27"/>
                  </a:moveTo>
                  <a:cubicBezTo>
                    <a:pt x="0" y="12"/>
                    <a:pt x="12" y="0"/>
                    <a:pt x="27" y="0"/>
                  </a:cubicBezTo>
                  <a:cubicBezTo>
                    <a:pt x="41" y="0"/>
                    <a:pt x="53" y="12"/>
                    <a:pt x="53" y="27"/>
                  </a:cubicBezTo>
                  <a:cubicBezTo>
                    <a:pt x="53" y="27"/>
                    <a:pt x="53" y="27"/>
                    <a:pt x="53" y="27"/>
                  </a:cubicBezTo>
                  <a:cubicBezTo>
                    <a:pt x="53" y="42"/>
                    <a:pt x="41" y="54"/>
                    <a:pt x="27" y="54"/>
                  </a:cubicBezTo>
                  <a:cubicBezTo>
                    <a:pt x="12" y="54"/>
                    <a:pt x="0" y="42"/>
                    <a:pt x="0" y="2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03831" name="任意多边形 503830"/>
            <p:cNvSpPr/>
            <p:nvPr/>
          </p:nvSpPr>
          <p:spPr>
            <a:xfrm>
              <a:off x="3861" y="456"/>
              <a:ext cx="41" cy="41"/>
            </a:xfrm>
            <a:custGeom>
              <a:avLst/>
              <a:gdLst/>
              <a:ahLst/>
              <a:cxnLst/>
              <a:rect l="0" t="0" r="0" b="0"/>
              <a:pathLst>
                <a:path w="41" h="41">
                  <a:moveTo>
                    <a:pt x="0" y="21"/>
                  </a:moveTo>
                  <a:cubicBezTo>
                    <a:pt x="0" y="9"/>
                    <a:pt x="10" y="0"/>
                    <a:pt x="21" y="0"/>
                  </a:cubicBezTo>
                  <a:cubicBezTo>
                    <a:pt x="32" y="0"/>
                    <a:pt x="41" y="9"/>
                    <a:pt x="41" y="21"/>
                  </a:cubicBezTo>
                  <a:cubicBezTo>
                    <a:pt x="41" y="21"/>
                    <a:pt x="41" y="21"/>
                    <a:pt x="41" y="21"/>
                  </a:cubicBezTo>
                  <a:cubicBezTo>
                    <a:pt x="41" y="32"/>
                    <a:pt x="32" y="41"/>
                    <a:pt x="21" y="41"/>
                  </a:cubicBezTo>
                  <a:cubicBezTo>
                    <a:pt x="10" y="41"/>
                    <a:pt x="0" y="32"/>
                    <a:pt x="0" y="21"/>
                  </a:cubicBez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503832" name="任意多边形 503831"/>
            <p:cNvSpPr/>
            <p:nvPr/>
          </p:nvSpPr>
          <p:spPr>
            <a:xfrm>
              <a:off x="3861" y="1488"/>
              <a:ext cx="41" cy="42"/>
            </a:xfrm>
            <a:custGeom>
              <a:avLst/>
              <a:gdLst/>
              <a:ahLst/>
              <a:cxnLst/>
              <a:rect l="0" t="0" r="0" b="0"/>
              <a:pathLst>
                <a:path w="53" h="54">
                  <a:moveTo>
                    <a:pt x="0" y="27"/>
                  </a:moveTo>
                  <a:cubicBezTo>
                    <a:pt x="0" y="12"/>
                    <a:pt x="12" y="0"/>
                    <a:pt x="27" y="0"/>
                  </a:cubicBezTo>
                  <a:cubicBezTo>
                    <a:pt x="41" y="0"/>
                    <a:pt x="53" y="12"/>
                    <a:pt x="53" y="27"/>
                  </a:cubicBezTo>
                  <a:cubicBezTo>
                    <a:pt x="53" y="27"/>
                    <a:pt x="53" y="27"/>
                    <a:pt x="53" y="27"/>
                  </a:cubicBezTo>
                  <a:cubicBezTo>
                    <a:pt x="53" y="42"/>
                    <a:pt x="41" y="54"/>
                    <a:pt x="27" y="54"/>
                  </a:cubicBezTo>
                  <a:cubicBezTo>
                    <a:pt x="12" y="54"/>
                    <a:pt x="0" y="42"/>
                    <a:pt x="0" y="2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03833" name="任意多边形 503832"/>
            <p:cNvSpPr/>
            <p:nvPr/>
          </p:nvSpPr>
          <p:spPr>
            <a:xfrm>
              <a:off x="3861" y="1488"/>
              <a:ext cx="41" cy="42"/>
            </a:xfrm>
            <a:custGeom>
              <a:avLst/>
              <a:gdLst/>
              <a:ahLst/>
              <a:cxnLst/>
              <a:rect l="0" t="0" r="0" b="0"/>
              <a:pathLst>
                <a:path w="41" h="42">
                  <a:moveTo>
                    <a:pt x="0" y="21"/>
                  </a:moveTo>
                  <a:cubicBezTo>
                    <a:pt x="0" y="10"/>
                    <a:pt x="10" y="0"/>
                    <a:pt x="21" y="0"/>
                  </a:cubicBezTo>
                  <a:cubicBezTo>
                    <a:pt x="32" y="0"/>
                    <a:pt x="41" y="10"/>
                    <a:pt x="41" y="21"/>
                  </a:cubicBezTo>
                  <a:cubicBezTo>
                    <a:pt x="41" y="21"/>
                    <a:pt x="41" y="21"/>
                    <a:pt x="41" y="21"/>
                  </a:cubicBezTo>
                  <a:cubicBezTo>
                    <a:pt x="41" y="33"/>
                    <a:pt x="32" y="42"/>
                    <a:pt x="21" y="42"/>
                  </a:cubicBezTo>
                  <a:cubicBezTo>
                    <a:pt x="10" y="42"/>
                    <a:pt x="0" y="33"/>
                    <a:pt x="0" y="21"/>
                  </a:cubicBez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503834" name="矩形 503833"/>
            <p:cNvSpPr/>
            <p:nvPr/>
          </p:nvSpPr>
          <p:spPr>
            <a:xfrm>
              <a:off x="3816" y="941"/>
              <a:ext cx="93" cy="202"/>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pitchFamily="18" charset="0"/>
                </a:rPr>
                <a:t>u</a:t>
              </a:r>
              <a:endParaRPr lang="en-US" altLang="zh-CN" sz="3200" b="1">
                <a:latin typeface="Times New Roman" panose="02020603050405020304" pitchFamily="18" charset="0"/>
              </a:endParaRPr>
            </a:p>
          </p:txBody>
        </p:sp>
        <p:sp>
          <p:nvSpPr>
            <p:cNvPr id="503835" name="任意多边形 503834"/>
            <p:cNvSpPr>
              <a:spLocks noEditPoints="1"/>
            </p:cNvSpPr>
            <p:nvPr/>
          </p:nvSpPr>
          <p:spPr>
            <a:xfrm>
              <a:off x="3840" y="538"/>
              <a:ext cx="83" cy="84"/>
            </a:xfrm>
            <a:custGeom>
              <a:avLst/>
              <a:gdLst/>
              <a:ahLst/>
              <a:cxnLst/>
              <a:rect l="0" t="0" r="0" b="0"/>
              <a:pathLst>
                <a:path w="83" h="84">
                  <a:moveTo>
                    <a:pt x="0" y="42"/>
                  </a:moveTo>
                  <a:lnTo>
                    <a:pt x="83" y="42"/>
                  </a:lnTo>
                  <a:moveTo>
                    <a:pt x="41" y="0"/>
                  </a:moveTo>
                  <a:lnTo>
                    <a:pt x="41" y="84"/>
                  </a:ln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503836" name="直接连接符 503835"/>
            <p:cNvSpPr/>
            <p:nvPr/>
          </p:nvSpPr>
          <p:spPr>
            <a:xfrm>
              <a:off x="3841" y="1447"/>
              <a:ext cx="81" cy="1"/>
            </a:xfrm>
            <a:prstGeom prst="line">
              <a:avLst/>
            </a:prstGeom>
            <a:ln w="15875" cap="rnd" cmpd="sng">
              <a:solidFill>
                <a:srgbClr val="000000"/>
              </a:solidFill>
              <a:prstDash val="solid"/>
              <a:headEnd type="none" w="med" len="med"/>
              <a:tailEnd type="none" w="med" len="med"/>
            </a:ln>
          </p:spPr>
        </p:sp>
      </p:grpSp>
      <p:sp>
        <p:nvSpPr>
          <p:cNvPr id="503838" name="矩形 503837"/>
          <p:cNvSpPr/>
          <p:nvPr/>
        </p:nvSpPr>
        <p:spPr>
          <a:xfrm>
            <a:off x="1062038" y="522288"/>
            <a:ext cx="5253037" cy="1516062"/>
          </a:xfrm>
          <a:prstGeom prst="rect">
            <a:avLst/>
          </a:prstGeom>
          <a:noFill/>
          <a:ln w="19050">
            <a:noFill/>
          </a:ln>
        </p:spPr>
        <p:txBody>
          <a:bodyPr anchor="ctr">
            <a:spAutoFit/>
          </a:bodyPr>
          <a:lstStyle/>
          <a:p>
            <a:pPr>
              <a:lnSpc>
                <a:spcPct val="130000"/>
              </a:lnSpc>
              <a:spcBef>
                <a:spcPct val="0"/>
              </a:spcBef>
            </a:pPr>
            <a:r>
              <a:rPr lang="zh-CN" altLang="en-US" b="1" dirty="0">
                <a:latin typeface="Times New Roman" panose="02020603050405020304" pitchFamily="18" charset="0"/>
                <a:cs typeface="Times New Roman" panose="02020603050405020304" pitchFamily="18" charset="0"/>
              </a:rPr>
              <a:t>已知电路中负载</a:t>
            </a:r>
            <a:r>
              <a:rPr lang="en-US" altLang="zh-CN" b="1">
                <a:latin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和</a:t>
            </a:r>
            <a:r>
              <a:rPr lang="en-US" altLang="zh-CN" b="1">
                <a:latin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的平均功率和功率因数分别为</a:t>
            </a:r>
            <a:r>
              <a:rPr lang="en-US" altLang="zh-CN" b="1" i="1">
                <a:latin typeface="Times New Roman" panose="02020603050405020304" pitchFamily="18" charset="0"/>
              </a:rPr>
              <a:t>P</a:t>
            </a:r>
            <a:r>
              <a:rPr lang="en-US" altLang="zh-CN" b="1" baseline="-30000">
                <a:latin typeface="Times New Roman" panose="02020603050405020304" pitchFamily="18" charset="0"/>
              </a:rPr>
              <a:t>1 </a:t>
            </a:r>
            <a:r>
              <a:rPr lang="en-US" altLang="zh-CN" b="1">
                <a:latin typeface="Times New Roman" panose="02020603050405020304" pitchFamily="18" charset="0"/>
              </a:rPr>
              <a:t>= 80W</a:t>
            </a:r>
            <a:r>
              <a:rPr lang="zh-CN" altLang="en-US" b="1" dirty="0">
                <a:latin typeface="Times New Roman" panose="02020603050405020304" pitchFamily="18" charset="0"/>
                <a:cs typeface="Times New Roman" panose="02020603050405020304" pitchFamily="18" charset="0"/>
              </a:rPr>
              <a:t>、</a:t>
            </a:r>
            <a:r>
              <a:rPr lang="zh-CN" altLang="en-US" b="1" dirty="0">
                <a:latin typeface="Symbol" panose="05050102010706020507" pitchFamily="18" charset="2"/>
                <a:cs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baseline="-30000">
                <a:latin typeface="Times New Roman" panose="02020603050405020304" pitchFamily="18" charset="0"/>
              </a:rPr>
              <a:t>1</a:t>
            </a:r>
            <a:r>
              <a:rPr lang="en-US" altLang="zh-CN" b="1" i="1" baseline="-3000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 0.8(</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感性</a:t>
            </a:r>
            <a:r>
              <a:rPr lang="en-US" altLang="zh-CN" b="1">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和</a:t>
            </a:r>
            <a:r>
              <a:rPr lang="en-US" altLang="zh-CN" b="1" i="1">
                <a:latin typeface="Times New Roman" panose="02020603050405020304" pitchFamily="18" charset="0"/>
                <a:sym typeface="Symbol" panose="05050102010706020507" pitchFamily="18" charset="2"/>
              </a:rPr>
              <a:t>P</a:t>
            </a:r>
            <a:r>
              <a:rPr lang="en-US" altLang="zh-CN" b="1" baseline="-30000">
                <a:latin typeface="Times New Roman" panose="02020603050405020304" pitchFamily="18" charset="0"/>
                <a:sym typeface="Symbol" panose="05050102010706020507" pitchFamily="18" charset="2"/>
              </a:rPr>
              <a:t>2 </a:t>
            </a:r>
            <a:r>
              <a:rPr lang="en-US" altLang="zh-CN" b="1">
                <a:latin typeface="Times New Roman" panose="02020603050405020304" pitchFamily="18" charset="0"/>
                <a:sym typeface="Symbol" panose="05050102010706020507" pitchFamily="18" charset="2"/>
              </a:rPr>
              <a:t>= 30W</a:t>
            </a:r>
            <a:r>
              <a:rPr lang="zh-CN" altLang="en-US" b="1" dirty="0">
                <a:latin typeface="Symbol" panose="05050102010706020507" pitchFamily="18" charset="2"/>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a:t>
            </a:r>
            <a:r>
              <a:rPr lang="en-US" altLang="zh-CN" b="1" baseline="-30000">
                <a:latin typeface="Times New Roman" panose="02020603050405020304" pitchFamily="18" charset="0"/>
              </a:rPr>
              <a:t>2</a:t>
            </a:r>
            <a:r>
              <a:rPr lang="en-US" altLang="zh-CN" b="1" i="1" baseline="-3000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 0.6(</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容性</a:t>
            </a:r>
            <a:r>
              <a:rPr lang="en-US" altLang="zh-CN" b="1">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 </a:t>
            </a:r>
          </a:p>
        </p:txBody>
      </p:sp>
      <p:sp>
        <p:nvSpPr>
          <p:cNvPr id="503840" name="矩形 503839"/>
          <p:cNvSpPr/>
          <p:nvPr/>
        </p:nvSpPr>
        <p:spPr>
          <a:xfrm>
            <a:off x="693738" y="2070100"/>
            <a:ext cx="7988300" cy="1041400"/>
          </a:xfrm>
          <a:prstGeom prst="rect">
            <a:avLst/>
          </a:prstGeom>
          <a:noFill/>
          <a:ln w="19050">
            <a:noFill/>
          </a:ln>
        </p:spPr>
        <p:txBody>
          <a:bodyPr anchor="ctr">
            <a:spAutoFit/>
          </a:bodyPr>
          <a:lstStyle/>
          <a:p>
            <a:pPr>
              <a:lnSpc>
                <a:spcPct val="130000"/>
              </a:lnSpc>
              <a:spcBef>
                <a:spcPct val="0"/>
              </a:spcBef>
            </a:pPr>
            <a:r>
              <a:rPr lang="zh-CN" altLang="en-US" b="1" dirty="0">
                <a:latin typeface="Times New Roman" panose="02020603050405020304" pitchFamily="18" charset="0"/>
                <a:cs typeface="Times New Roman" panose="02020603050405020304" pitchFamily="18" charset="0"/>
              </a:rPr>
              <a:t>求各负载的无功功率、视在功率以及两并联负载的总有功功率、无功功率、视在功率和功率因数。</a:t>
            </a:r>
            <a:endParaRPr lang="zh-CN" altLang="en-US" b="1" dirty="0">
              <a:latin typeface="Times New Roman" panose="02020603050405020304" pitchFamily="18" charset="0"/>
              <a:ea typeface="Times New Roman" panose="02020603050405020304" pitchFamily="18" charset="0"/>
            </a:endParaRPr>
          </a:p>
        </p:txBody>
      </p:sp>
      <p:graphicFrame>
        <p:nvGraphicFramePr>
          <p:cNvPr id="503848" name="对象 503847"/>
          <p:cNvGraphicFramePr/>
          <p:nvPr/>
        </p:nvGraphicFramePr>
        <p:xfrm>
          <a:off x="2433638" y="3735388"/>
          <a:ext cx="1919287" cy="388937"/>
        </p:xfrm>
        <a:graphic>
          <a:graphicData uri="http://schemas.openxmlformats.org/presentationml/2006/ole">
            <mc:AlternateContent xmlns:mc="http://schemas.openxmlformats.org/markup-compatibility/2006">
              <mc:Choice xmlns:v="urn:schemas-microsoft-com:vml" Requires="v">
                <p:oleObj spid="_x0000_s75193" r:id="rId3" imgW="1066165" imgH="215900" progId="Equation.3">
                  <p:embed/>
                </p:oleObj>
              </mc:Choice>
              <mc:Fallback>
                <p:oleObj r:id="rId3" imgW="1066165" imgH="215900" progId="Equation.3">
                  <p:embed/>
                  <p:pic>
                    <p:nvPicPr>
                      <p:cNvPr id="0" name="图片 3635"/>
                      <p:cNvPicPr/>
                      <p:nvPr/>
                    </p:nvPicPr>
                    <p:blipFill>
                      <a:blip r:embed="rId4"/>
                      <a:stretch>
                        <a:fillRect/>
                      </a:stretch>
                    </p:blipFill>
                    <p:spPr>
                      <a:xfrm>
                        <a:off x="2433638" y="3735388"/>
                        <a:ext cx="1919287" cy="388937"/>
                      </a:xfrm>
                      <a:prstGeom prst="rect">
                        <a:avLst/>
                      </a:prstGeom>
                      <a:noFill/>
                      <a:ln w="38100">
                        <a:noFill/>
                        <a:miter/>
                      </a:ln>
                    </p:spPr>
                  </p:pic>
                </p:oleObj>
              </mc:Fallback>
            </mc:AlternateContent>
          </a:graphicData>
        </a:graphic>
      </p:graphicFrame>
      <p:graphicFrame>
        <p:nvGraphicFramePr>
          <p:cNvPr id="503847" name="对象 503846"/>
          <p:cNvGraphicFramePr/>
          <p:nvPr/>
        </p:nvGraphicFramePr>
        <p:xfrm>
          <a:off x="4797425" y="3727450"/>
          <a:ext cx="1325563" cy="411163"/>
        </p:xfrm>
        <a:graphic>
          <a:graphicData uri="http://schemas.openxmlformats.org/presentationml/2006/ole">
            <mc:AlternateContent xmlns:mc="http://schemas.openxmlformats.org/markup-compatibility/2006">
              <mc:Choice xmlns:v="urn:schemas-microsoft-com:vml" Requires="v">
                <p:oleObj spid="_x0000_s75194" r:id="rId5" imgW="736600" imgH="228600" progId="Equation.3">
                  <p:embed/>
                </p:oleObj>
              </mc:Choice>
              <mc:Fallback>
                <p:oleObj r:id="rId5" imgW="736600" imgH="228600" progId="Equation.3">
                  <p:embed/>
                  <p:pic>
                    <p:nvPicPr>
                      <p:cNvPr id="0" name="图片 3636"/>
                      <p:cNvPicPr/>
                      <p:nvPr/>
                    </p:nvPicPr>
                    <p:blipFill>
                      <a:blip r:embed="rId6"/>
                      <a:stretch>
                        <a:fillRect/>
                      </a:stretch>
                    </p:blipFill>
                    <p:spPr>
                      <a:xfrm>
                        <a:off x="4797425" y="3727450"/>
                        <a:ext cx="1325563" cy="411163"/>
                      </a:xfrm>
                      <a:prstGeom prst="rect">
                        <a:avLst/>
                      </a:prstGeom>
                      <a:noFill/>
                      <a:ln w="38100">
                        <a:noFill/>
                        <a:miter/>
                      </a:ln>
                    </p:spPr>
                  </p:pic>
                </p:oleObj>
              </mc:Fallback>
            </mc:AlternateContent>
          </a:graphicData>
        </a:graphic>
      </p:graphicFrame>
      <p:graphicFrame>
        <p:nvGraphicFramePr>
          <p:cNvPr id="503846" name="对象 503845"/>
          <p:cNvGraphicFramePr/>
          <p:nvPr/>
        </p:nvGraphicFramePr>
        <p:xfrm>
          <a:off x="2352675" y="4322763"/>
          <a:ext cx="2444750" cy="776287"/>
        </p:xfrm>
        <a:graphic>
          <a:graphicData uri="http://schemas.openxmlformats.org/presentationml/2006/ole">
            <mc:AlternateContent xmlns:mc="http://schemas.openxmlformats.org/markup-compatibility/2006">
              <mc:Choice xmlns:v="urn:schemas-microsoft-com:vml" Requires="v">
                <p:oleObj spid="_x0000_s75195" r:id="rId7" imgW="1358265" imgH="431800" progId="Equation.3">
                  <p:embed/>
                </p:oleObj>
              </mc:Choice>
              <mc:Fallback>
                <p:oleObj r:id="rId7" imgW="1358265" imgH="431800" progId="Equation.3">
                  <p:embed/>
                  <p:pic>
                    <p:nvPicPr>
                      <p:cNvPr id="0" name="图片 3637"/>
                      <p:cNvPicPr/>
                      <p:nvPr/>
                    </p:nvPicPr>
                    <p:blipFill>
                      <a:blip r:embed="rId8"/>
                      <a:stretch>
                        <a:fillRect/>
                      </a:stretch>
                    </p:blipFill>
                    <p:spPr>
                      <a:xfrm>
                        <a:off x="2352675" y="4322763"/>
                        <a:ext cx="2444750" cy="776287"/>
                      </a:xfrm>
                      <a:prstGeom prst="rect">
                        <a:avLst/>
                      </a:prstGeom>
                      <a:noFill/>
                      <a:ln w="38100">
                        <a:noFill/>
                        <a:miter/>
                      </a:ln>
                    </p:spPr>
                  </p:pic>
                </p:oleObj>
              </mc:Fallback>
            </mc:AlternateContent>
          </a:graphicData>
        </a:graphic>
      </p:graphicFrame>
      <p:graphicFrame>
        <p:nvGraphicFramePr>
          <p:cNvPr id="503845" name="对象 503844"/>
          <p:cNvGraphicFramePr/>
          <p:nvPr/>
        </p:nvGraphicFramePr>
        <p:xfrm>
          <a:off x="5265738" y="4529138"/>
          <a:ext cx="2535237" cy="388937"/>
        </p:xfrm>
        <a:graphic>
          <a:graphicData uri="http://schemas.openxmlformats.org/presentationml/2006/ole">
            <mc:AlternateContent xmlns:mc="http://schemas.openxmlformats.org/markup-compatibility/2006">
              <mc:Choice xmlns:v="urn:schemas-microsoft-com:vml" Requires="v">
                <p:oleObj spid="_x0000_s75196" r:id="rId9" imgW="1409065" imgH="215900" progId="Equation.3">
                  <p:embed/>
                </p:oleObj>
              </mc:Choice>
              <mc:Fallback>
                <p:oleObj r:id="rId9" imgW="1409065" imgH="215900" progId="Equation.3">
                  <p:embed/>
                  <p:pic>
                    <p:nvPicPr>
                      <p:cNvPr id="0" name="图片 3638"/>
                      <p:cNvPicPr/>
                      <p:nvPr/>
                    </p:nvPicPr>
                    <p:blipFill>
                      <a:blip r:embed="rId10"/>
                      <a:stretch>
                        <a:fillRect/>
                      </a:stretch>
                    </p:blipFill>
                    <p:spPr>
                      <a:xfrm>
                        <a:off x="5265738" y="4529138"/>
                        <a:ext cx="2535237" cy="388937"/>
                      </a:xfrm>
                      <a:prstGeom prst="rect">
                        <a:avLst/>
                      </a:prstGeom>
                      <a:noFill/>
                      <a:ln w="38100">
                        <a:noFill/>
                        <a:miter/>
                      </a:ln>
                    </p:spPr>
                  </p:pic>
                </p:oleObj>
              </mc:Fallback>
            </mc:AlternateContent>
          </a:graphicData>
        </a:graphic>
      </p:graphicFrame>
      <p:graphicFrame>
        <p:nvGraphicFramePr>
          <p:cNvPr id="503844" name="对象 503843"/>
          <p:cNvGraphicFramePr/>
          <p:nvPr/>
        </p:nvGraphicFramePr>
        <p:xfrm>
          <a:off x="2033588" y="5348288"/>
          <a:ext cx="1963737" cy="388937"/>
        </p:xfrm>
        <a:graphic>
          <a:graphicData uri="http://schemas.openxmlformats.org/presentationml/2006/ole">
            <mc:AlternateContent xmlns:mc="http://schemas.openxmlformats.org/markup-compatibility/2006">
              <mc:Choice xmlns:v="urn:schemas-microsoft-com:vml" Requires="v">
                <p:oleObj spid="_x0000_s75197" r:id="rId11" imgW="1091565" imgH="215900" progId="Equation.3">
                  <p:embed/>
                </p:oleObj>
              </mc:Choice>
              <mc:Fallback>
                <p:oleObj r:id="rId11" imgW="1091565" imgH="215900" progId="Equation.3">
                  <p:embed/>
                  <p:pic>
                    <p:nvPicPr>
                      <p:cNvPr id="0" name="图片 3641"/>
                      <p:cNvPicPr/>
                      <p:nvPr/>
                    </p:nvPicPr>
                    <p:blipFill>
                      <a:blip r:embed="rId12"/>
                      <a:stretch>
                        <a:fillRect/>
                      </a:stretch>
                    </p:blipFill>
                    <p:spPr>
                      <a:xfrm>
                        <a:off x="2033588" y="5348288"/>
                        <a:ext cx="1963737" cy="388937"/>
                      </a:xfrm>
                      <a:prstGeom prst="rect">
                        <a:avLst/>
                      </a:prstGeom>
                      <a:noFill/>
                      <a:ln w="38100">
                        <a:noFill/>
                        <a:miter/>
                      </a:ln>
                    </p:spPr>
                  </p:pic>
                </p:oleObj>
              </mc:Fallback>
            </mc:AlternateContent>
          </a:graphicData>
        </a:graphic>
      </p:graphicFrame>
      <p:graphicFrame>
        <p:nvGraphicFramePr>
          <p:cNvPr id="503843" name="对象 503842"/>
          <p:cNvGraphicFramePr/>
          <p:nvPr/>
        </p:nvGraphicFramePr>
        <p:xfrm>
          <a:off x="4522788" y="5326063"/>
          <a:ext cx="1485900" cy="411162"/>
        </p:xfrm>
        <a:graphic>
          <a:graphicData uri="http://schemas.openxmlformats.org/presentationml/2006/ole">
            <mc:AlternateContent xmlns:mc="http://schemas.openxmlformats.org/markup-compatibility/2006">
              <mc:Choice xmlns:v="urn:schemas-microsoft-com:vml" Requires="v">
                <p:oleObj spid="_x0000_s75198" r:id="rId13" imgW="825500" imgH="228600" progId="Equation.3">
                  <p:embed/>
                </p:oleObj>
              </mc:Choice>
              <mc:Fallback>
                <p:oleObj r:id="rId13" imgW="825500" imgH="228600" progId="Equation.3">
                  <p:embed/>
                  <p:pic>
                    <p:nvPicPr>
                      <p:cNvPr id="0" name="图片 3647"/>
                      <p:cNvPicPr/>
                      <p:nvPr/>
                    </p:nvPicPr>
                    <p:blipFill>
                      <a:blip r:embed="rId14"/>
                      <a:stretch>
                        <a:fillRect/>
                      </a:stretch>
                    </p:blipFill>
                    <p:spPr>
                      <a:xfrm>
                        <a:off x="4522788" y="5326063"/>
                        <a:ext cx="1485900" cy="411162"/>
                      </a:xfrm>
                      <a:prstGeom prst="rect">
                        <a:avLst/>
                      </a:prstGeom>
                      <a:noFill/>
                      <a:ln w="38100">
                        <a:noFill/>
                        <a:miter/>
                      </a:ln>
                    </p:spPr>
                  </p:pic>
                </p:oleObj>
              </mc:Fallback>
            </mc:AlternateContent>
          </a:graphicData>
        </a:graphic>
      </p:graphicFrame>
      <p:graphicFrame>
        <p:nvGraphicFramePr>
          <p:cNvPr id="503842" name="对象 503841"/>
          <p:cNvGraphicFramePr/>
          <p:nvPr/>
        </p:nvGraphicFramePr>
        <p:xfrm>
          <a:off x="1978025" y="5834063"/>
          <a:ext cx="2374900" cy="776287"/>
        </p:xfrm>
        <a:graphic>
          <a:graphicData uri="http://schemas.openxmlformats.org/presentationml/2006/ole">
            <mc:AlternateContent xmlns:mc="http://schemas.openxmlformats.org/markup-compatibility/2006">
              <mc:Choice xmlns:v="urn:schemas-microsoft-com:vml" Requires="v">
                <p:oleObj spid="_x0000_s75199" r:id="rId15" imgW="1320165" imgH="431800" progId="Equation.3">
                  <p:embed/>
                </p:oleObj>
              </mc:Choice>
              <mc:Fallback>
                <p:oleObj r:id="rId15" imgW="1320165" imgH="431800" progId="Equation.3">
                  <p:embed/>
                  <p:pic>
                    <p:nvPicPr>
                      <p:cNvPr id="0" name="图片 3648"/>
                      <p:cNvPicPr/>
                      <p:nvPr/>
                    </p:nvPicPr>
                    <p:blipFill>
                      <a:blip r:embed="rId16"/>
                      <a:stretch>
                        <a:fillRect/>
                      </a:stretch>
                    </p:blipFill>
                    <p:spPr>
                      <a:xfrm>
                        <a:off x="1978025" y="5834063"/>
                        <a:ext cx="2374900" cy="776287"/>
                      </a:xfrm>
                      <a:prstGeom prst="rect">
                        <a:avLst/>
                      </a:prstGeom>
                      <a:noFill/>
                      <a:ln w="38100">
                        <a:noFill/>
                        <a:miter/>
                      </a:ln>
                    </p:spPr>
                  </p:pic>
                </p:oleObj>
              </mc:Fallback>
            </mc:AlternateContent>
          </a:graphicData>
        </a:graphic>
      </p:graphicFrame>
      <p:graphicFrame>
        <p:nvGraphicFramePr>
          <p:cNvPr id="503841" name="对象 503840"/>
          <p:cNvGraphicFramePr/>
          <p:nvPr/>
        </p:nvGraphicFramePr>
        <p:xfrm>
          <a:off x="4625975" y="6027738"/>
          <a:ext cx="2763838" cy="388937"/>
        </p:xfrm>
        <a:graphic>
          <a:graphicData uri="http://schemas.openxmlformats.org/presentationml/2006/ole">
            <mc:AlternateContent xmlns:mc="http://schemas.openxmlformats.org/markup-compatibility/2006">
              <mc:Choice xmlns:v="urn:schemas-microsoft-com:vml" Requires="v">
                <p:oleObj spid="_x0000_s75200" r:id="rId17" imgW="1536065" imgH="215900" progId="Equation.3">
                  <p:embed/>
                </p:oleObj>
              </mc:Choice>
              <mc:Fallback>
                <p:oleObj r:id="rId17" imgW="1536065" imgH="215900" progId="Equation.3">
                  <p:embed/>
                  <p:pic>
                    <p:nvPicPr>
                      <p:cNvPr id="0" name="图片 3646"/>
                      <p:cNvPicPr/>
                      <p:nvPr/>
                    </p:nvPicPr>
                    <p:blipFill>
                      <a:blip r:embed="rId18"/>
                      <a:stretch>
                        <a:fillRect/>
                      </a:stretch>
                    </p:blipFill>
                    <p:spPr>
                      <a:xfrm>
                        <a:off x="4625975" y="6027738"/>
                        <a:ext cx="2763838" cy="388937"/>
                      </a:xfrm>
                      <a:prstGeom prst="rect">
                        <a:avLst/>
                      </a:prstGeom>
                      <a:noFill/>
                      <a:ln w="38100">
                        <a:noFill/>
                        <a:miter/>
                      </a:ln>
                    </p:spPr>
                  </p:pic>
                </p:oleObj>
              </mc:Fallback>
            </mc:AlternateContent>
          </a:graphicData>
        </a:graphic>
      </p:graphicFrame>
      <p:sp>
        <p:nvSpPr>
          <p:cNvPr id="503849" name="矩形 503848"/>
          <p:cNvSpPr/>
          <p:nvPr/>
        </p:nvSpPr>
        <p:spPr>
          <a:xfrm>
            <a:off x="1062038" y="3160713"/>
            <a:ext cx="1768475" cy="566737"/>
          </a:xfrm>
          <a:prstGeom prst="rect">
            <a:avLst/>
          </a:prstGeom>
          <a:noFill/>
          <a:ln w="19050">
            <a:noFill/>
          </a:ln>
        </p:spPr>
        <p:txBody>
          <a:bodyPr anchor="ctr">
            <a:spAutoFit/>
          </a:bodyPr>
          <a:lstStyle/>
          <a:p>
            <a:pPr>
              <a:lnSpc>
                <a:spcPct val="130000"/>
              </a:lnSpc>
              <a:spcBef>
                <a:spcPct val="0"/>
              </a:spcBef>
            </a:pPr>
            <a:r>
              <a:rPr lang="zh-CN" altLang="en-US" b="1" dirty="0">
                <a:latin typeface="Times New Roman" panose="02020603050405020304" pitchFamily="18" charset="0"/>
                <a:cs typeface="Times New Roman" panose="02020603050405020304" pitchFamily="18" charset="0"/>
              </a:rPr>
              <a:t>对负载</a:t>
            </a:r>
            <a:r>
              <a:rPr lang="en-US" altLang="zh-CN" b="1">
                <a:latin typeface="Times New Roman" panose="02020603050405020304" pitchFamily="18" charset="0"/>
                <a:cs typeface="Times New Roman" panose="02020603050405020304" pitchFamily="18" charset="0"/>
              </a:rPr>
              <a:t>1</a:t>
            </a:r>
            <a:endParaRPr lang="en-US" altLang="zh-CN" b="1">
              <a:latin typeface="Times New Roman" panose="02020603050405020304" pitchFamily="18" charset="0"/>
              <a:ea typeface="Times New Roman" panose="02020603050405020304" pitchFamily="18" charset="0"/>
            </a:endParaRPr>
          </a:p>
        </p:txBody>
      </p:sp>
      <p:sp>
        <p:nvSpPr>
          <p:cNvPr id="503851" name="矩形 503850"/>
          <p:cNvSpPr/>
          <p:nvPr/>
        </p:nvSpPr>
        <p:spPr>
          <a:xfrm>
            <a:off x="6457950" y="3600450"/>
            <a:ext cx="1028700" cy="566738"/>
          </a:xfrm>
          <a:prstGeom prst="rect">
            <a:avLst/>
          </a:prstGeom>
          <a:noFill/>
          <a:ln w="19050">
            <a:noFill/>
          </a:ln>
        </p:spPr>
        <p:txBody>
          <a:bodyPr anchor="ctr">
            <a:spAutoFit/>
          </a:bodyPr>
          <a:lstStyle/>
          <a:p>
            <a:pPr>
              <a:lnSpc>
                <a:spcPct val="130000"/>
              </a:lnSpc>
              <a:spcBef>
                <a:spcPct val="0"/>
              </a:spcBef>
            </a:pPr>
            <a:r>
              <a:rPr lang="en-US" altLang="zh-CN" b="1" dirty="0">
                <a:solidFill>
                  <a:srgbClr val="FF33CC"/>
                </a:solidFill>
                <a:latin typeface="Times New Roman" panose="02020603050405020304" pitchFamily="18" charset="0"/>
                <a:cs typeface="Times New Roman" panose="02020603050405020304" pitchFamily="18" charset="0"/>
              </a:rPr>
              <a:t>(</a:t>
            </a:r>
            <a:r>
              <a:rPr lang="zh-CN" altLang="en-US" b="1" dirty="0">
                <a:solidFill>
                  <a:srgbClr val="FF33CC"/>
                </a:solidFill>
                <a:latin typeface="Times New Roman" panose="02020603050405020304" pitchFamily="18" charset="0"/>
                <a:cs typeface="Times New Roman" panose="02020603050405020304" pitchFamily="18" charset="0"/>
              </a:rPr>
              <a:t>感性</a:t>
            </a:r>
            <a:r>
              <a:rPr lang="en-US" altLang="zh-CN" b="1">
                <a:solidFill>
                  <a:srgbClr val="FF33CC"/>
                </a:solidFill>
                <a:latin typeface="Times New Roman" panose="02020603050405020304" pitchFamily="18" charset="0"/>
                <a:cs typeface="Times New Roman" panose="02020603050405020304" pitchFamily="18" charset="0"/>
              </a:rPr>
              <a:t>)</a:t>
            </a:r>
            <a:endParaRPr lang="en-US" altLang="zh-CN" b="1">
              <a:solidFill>
                <a:srgbClr val="FF33CC"/>
              </a:solidFill>
              <a:latin typeface="Times New Roman" panose="02020603050405020304" pitchFamily="18" charset="0"/>
              <a:ea typeface="Times New Roman" panose="02020603050405020304" pitchFamily="18" charset="0"/>
            </a:endParaRPr>
          </a:p>
        </p:txBody>
      </p:sp>
      <p:sp>
        <p:nvSpPr>
          <p:cNvPr id="503853" name="矩形 503852"/>
          <p:cNvSpPr/>
          <p:nvPr/>
        </p:nvSpPr>
        <p:spPr>
          <a:xfrm>
            <a:off x="552450" y="4814888"/>
            <a:ext cx="1800225" cy="566737"/>
          </a:xfrm>
          <a:prstGeom prst="rect">
            <a:avLst/>
          </a:prstGeom>
          <a:noFill/>
          <a:ln w="19050">
            <a:noFill/>
          </a:ln>
        </p:spPr>
        <p:txBody>
          <a:bodyPr anchor="ctr">
            <a:spAutoFit/>
          </a:bodyPr>
          <a:lstStyle/>
          <a:p>
            <a:pPr>
              <a:lnSpc>
                <a:spcPct val="130000"/>
              </a:lnSpc>
              <a:spcBef>
                <a:spcPct val="0"/>
              </a:spcBef>
            </a:pPr>
            <a:r>
              <a:rPr lang="zh-CN" altLang="en-US" b="1" dirty="0">
                <a:latin typeface="Times New Roman" panose="02020603050405020304" pitchFamily="18" charset="0"/>
                <a:cs typeface="Times New Roman" panose="02020603050405020304" pitchFamily="18" charset="0"/>
              </a:rPr>
              <a:t>对负载</a:t>
            </a:r>
            <a:r>
              <a:rPr lang="en-US" altLang="zh-CN" b="1">
                <a:latin typeface="Times New Roman" panose="02020603050405020304" pitchFamily="18" charset="0"/>
                <a:cs typeface="Times New Roman" panose="02020603050405020304" pitchFamily="18" charset="0"/>
              </a:rPr>
              <a:t>2  </a:t>
            </a:r>
            <a:endParaRPr lang="en-US" altLang="zh-CN" b="1">
              <a:latin typeface="Times New Roman" panose="02020603050405020304" pitchFamily="18" charset="0"/>
              <a:ea typeface="Times New Roman" panose="02020603050405020304" pitchFamily="18" charset="0"/>
            </a:endParaRPr>
          </a:p>
        </p:txBody>
      </p:sp>
      <p:sp>
        <p:nvSpPr>
          <p:cNvPr id="503855" name="矩形 503854"/>
          <p:cNvSpPr/>
          <p:nvPr/>
        </p:nvSpPr>
        <p:spPr>
          <a:xfrm>
            <a:off x="6343650" y="5159375"/>
            <a:ext cx="1103313" cy="566738"/>
          </a:xfrm>
          <a:prstGeom prst="rect">
            <a:avLst/>
          </a:prstGeom>
          <a:noFill/>
          <a:ln w="19050">
            <a:noFill/>
          </a:ln>
        </p:spPr>
        <p:txBody>
          <a:bodyPr anchor="ctr">
            <a:spAutoFit/>
          </a:bodyPr>
          <a:lstStyle/>
          <a:p>
            <a:pPr>
              <a:lnSpc>
                <a:spcPct val="130000"/>
              </a:lnSpc>
              <a:spcBef>
                <a:spcPct val="0"/>
              </a:spcBef>
            </a:pPr>
            <a:r>
              <a:rPr lang="en-US" altLang="zh-CN" b="1" dirty="0">
                <a:solidFill>
                  <a:srgbClr val="FF33CC"/>
                </a:solidFill>
                <a:latin typeface="Times New Roman" panose="02020603050405020304" pitchFamily="18" charset="0"/>
                <a:cs typeface="Times New Roman" panose="02020603050405020304" pitchFamily="18" charset="0"/>
              </a:rPr>
              <a:t>(</a:t>
            </a:r>
            <a:r>
              <a:rPr lang="zh-CN" altLang="en-US" b="1" dirty="0">
                <a:solidFill>
                  <a:srgbClr val="FF33CC"/>
                </a:solidFill>
                <a:latin typeface="Times New Roman" panose="02020603050405020304" pitchFamily="18" charset="0"/>
                <a:cs typeface="Times New Roman" panose="02020603050405020304" pitchFamily="18" charset="0"/>
              </a:rPr>
              <a:t>容性</a:t>
            </a:r>
            <a:r>
              <a:rPr lang="en-US" altLang="zh-CN" b="1">
                <a:solidFill>
                  <a:srgbClr val="FF33CC"/>
                </a:solidFill>
                <a:latin typeface="Times New Roman" panose="02020603050405020304" pitchFamily="18" charset="0"/>
                <a:cs typeface="Times New Roman" panose="02020603050405020304" pitchFamily="18" charset="0"/>
              </a:rPr>
              <a:t>)</a:t>
            </a:r>
            <a:endParaRPr lang="en-US" altLang="zh-CN" b="1">
              <a:solidFill>
                <a:srgbClr val="FF33CC"/>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3812"/>
                                        </p:tgtEl>
                                        <p:attrNameLst>
                                          <p:attrName>style.visibility</p:attrName>
                                        </p:attrNameLst>
                                      </p:cBhvr>
                                      <p:to>
                                        <p:strVal val="visible"/>
                                      </p:to>
                                    </p:set>
                                    <p:animEffect transition="in" filter="blinds(horizontal)">
                                      <p:cBhvr>
                                        <p:cTn id="7" dur="500"/>
                                        <p:tgtEl>
                                          <p:spTgt spid="5038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03817"/>
                                        </p:tgtEl>
                                        <p:attrNameLst>
                                          <p:attrName>style.visibility</p:attrName>
                                        </p:attrNameLst>
                                      </p:cBhvr>
                                      <p:to>
                                        <p:strVal val="visible"/>
                                      </p:to>
                                    </p:set>
                                    <p:animEffect transition="in" filter="wipe(up)">
                                      <p:cBhvr>
                                        <p:cTn id="12" dur="500"/>
                                        <p:tgtEl>
                                          <p:spTgt spid="503817"/>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03838"/>
                                        </p:tgtEl>
                                        <p:attrNameLst>
                                          <p:attrName>style.visibility</p:attrName>
                                        </p:attrNameLst>
                                      </p:cBhvr>
                                      <p:to>
                                        <p:strVal val="visible"/>
                                      </p:to>
                                    </p:set>
                                    <p:animEffect transition="in" filter="wipe(up)">
                                      <p:cBhvr>
                                        <p:cTn id="15" dur="500"/>
                                        <p:tgtEl>
                                          <p:spTgt spid="5038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03840"/>
                                        </p:tgtEl>
                                        <p:attrNameLst>
                                          <p:attrName>style.visibility</p:attrName>
                                        </p:attrNameLst>
                                      </p:cBhvr>
                                      <p:to>
                                        <p:strVal val="visible"/>
                                      </p:to>
                                    </p:set>
                                    <p:animEffect transition="in" filter="wipe(left)">
                                      <p:cBhvr>
                                        <p:cTn id="20" dur="500"/>
                                        <p:tgtEl>
                                          <p:spTgt spid="50384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3813"/>
                                        </p:tgtEl>
                                        <p:attrNameLst>
                                          <p:attrName>style.visibility</p:attrName>
                                        </p:attrNameLst>
                                      </p:cBhvr>
                                      <p:to>
                                        <p:strVal val="visible"/>
                                      </p:to>
                                    </p:set>
                                    <p:anim calcmode="lin" valueType="num">
                                      <p:cBhvr additive="base">
                                        <p:cTn id="25" dur="500" fill="hold"/>
                                        <p:tgtEl>
                                          <p:spTgt spid="503813"/>
                                        </p:tgtEl>
                                        <p:attrNameLst>
                                          <p:attrName>ppt_x</p:attrName>
                                        </p:attrNameLst>
                                      </p:cBhvr>
                                      <p:tavLst>
                                        <p:tav tm="0">
                                          <p:val>
                                            <p:strVal val="0-#ppt_w/2"/>
                                          </p:val>
                                        </p:tav>
                                        <p:tav tm="100000">
                                          <p:val>
                                            <p:strVal val="#ppt_x"/>
                                          </p:val>
                                        </p:tav>
                                      </p:tavLst>
                                    </p:anim>
                                    <p:anim calcmode="lin" valueType="num">
                                      <p:cBhvr additive="base">
                                        <p:cTn id="26" dur="500" fill="hold"/>
                                        <p:tgtEl>
                                          <p:spTgt spid="5038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3849"/>
                                        </p:tgtEl>
                                        <p:attrNameLst>
                                          <p:attrName>style.visibility</p:attrName>
                                        </p:attrNameLst>
                                      </p:cBhvr>
                                      <p:to>
                                        <p:strVal val="visible"/>
                                      </p:to>
                                    </p:set>
                                    <p:animEffect transition="in" filter="wipe(left)">
                                      <p:cBhvr>
                                        <p:cTn id="31" dur="500"/>
                                        <p:tgtEl>
                                          <p:spTgt spid="5038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03848"/>
                                        </p:tgtEl>
                                        <p:attrNameLst>
                                          <p:attrName>style.visibility</p:attrName>
                                        </p:attrNameLst>
                                      </p:cBhvr>
                                      <p:to>
                                        <p:strVal val="visible"/>
                                      </p:to>
                                    </p:set>
                                    <p:animEffect transition="in" filter="wipe(left)">
                                      <p:cBhvr>
                                        <p:cTn id="36" dur="500"/>
                                        <p:tgtEl>
                                          <p:spTgt spid="50384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03847"/>
                                        </p:tgtEl>
                                        <p:attrNameLst>
                                          <p:attrName>style.visibility</p:attrName>
                                        </p:attrNameLst>
                                      </p:cBhvr>
                                      <p:to>
                                        <p:strVal val="visible"/>
                                      </p:to>
                                    </p:set>
                                    <p:animEffect transition="in" filter="blinds(horizontal)">
                                      <p:cBhvr>
                                        <p:cTn id="41" dur="500"/>
                                        <p:tgtEl>
                                          <p:spTgt spid="50384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503851"/>
                                        </p:tgtEl>
                                        <p:attrNameLst>
                                          <p:attrName>style.visibility</p:attrName>
                                        </p:attrNameLst>
                                      </p:cBhvr>
                                      <p:to>
                                        <p:strVal val="visible"/>
                                      </p:to>
                                    </p:set>
                                    <p:anim calcmode="lin" valueType="num">
                                      <p:cBhvr additive="base">
                                        <p:cTn id="46" dur="500" fill="hold"/>
                                        <p:tgtEl>
                                          <p:spTgt spid="503851"/>
                                        </p:tgtEl>
                                        <p:attrNameLst>
                                          <p:attrName>ppt_x</p:attrName>
                                        </p:attrNameLst>
                                      </p:cBhvr>
                                      <p:tavLst>
                                        <p:tav tm="0">
                                          <p:val>
                                            <p:strVal val="1+#ppt_w/2"/>
                                          </p:val>
                                        </p:tav>
                                        <p:tav tm="100000">
                                          <p:val>
                                            <p:strVal val="#ppt_x"/>
                                          </p:val>
                                        </p:tav>
                                      </p:tavLst>
                                    </p:anim>
                                    <p:anim calcmode="lin" valueType="num">
                                      <p:cBhvr additive="base">
                                        <p:cTn id="47" dur="500" fill="hold"/>
                                        <p:tgtEl>
                                          <p:spTgt spid="503851"/>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03846"/>
                                        </p:tgtEl>
                                        <p:attrNameLst>
                                          <p:attrName>style.visibility</p:attrName>
                                        </p:attrNameLst>
                                      </p:cBhvr>
                                      <p:to>
                                        <p:strVal val="visible"/>
                                      </p:to>
                                    </p:set>
                                    <p:animEffect transition="in" filter="wipe(left)">
                                      <p:cBhvr>
                                        <p:cTn id="52" dur="500"/>
                                        <p:tgtEl>
                                          <p:spTgt spid="50384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03845"/>
                                        </p:tgtEl>
                                        <p:attrNameLst>
                                          <p:attrName>style.visibility</p:attrName>
                                        </p:attrNameLst>
                                      </p:cBhvr>
                                      <p:to>
                                        <p:strVal val="visible"/>
                                      </p:to>
                                    </p:set>
                                    <p:animEffect transition="in" filter="blinds(horizontal)">
                                      <p:cBhvr>
                                        <p:cTn id="57" dur="500"/>
                                        <p:tgtEl>
                                          <p:spTgt spid="503845"/>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503853"/>
                                        </p:tgtEl>
                                        <p:attrNameLst>
                                          <p:attrName>style.visibility</p:attrName>
                                        </p:attrNameLst>
                                      </p:cBhvr>
                                      <p:to>
                                        <p:strVal val="visible"/>
                                      </p:to>
                                    </p:set>
                                    <p:anim calcmode="lin" valueType="num">
                                      <p:cBhvr additive="base">
                                        <p:cTn id="62" dur="500" fill="hold"/>
                                        <p:tgtEl>
                                          <p:spTgt spid="503853"/>
                                        </p:tgtEl>
                                        <p:attrNameLst>
                                          <p:attrName>ppt_x</p:attrName>
                                        </p:attrNameLst>
                                      </p:cBhvr>
                                      <p:tavLst>
                                        <p:tav tm="0">
                                          <p:val>
                                            <p:strVal val="0-#ppt_w/2"/>
                                          </p:val>
                                        </p:tav>
                                        <p:tav tm="100000">
                                          <p:val>
                                            <p:strVal val="#ppt_x"/>
                                          </p:val>
                                        </p:tav>
                                      </p:tavLst>
                                    </p:anim>
                                    <p:anim calcmode="lin" valueType="num">
                                      <p:cBhvr additive="base">
                                        <p:cTn id="63" dur="500" fill="hold"/>
                                        <p:tgtEl>
                                          <p:spTgt spid="503853"/>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03844"/>
                                        </p:tgtEl>
                                        <p:attrNameLst>
                                          <p:attrName>style.visibility</p:attrName>
                                        </p:attrNameLst>
                                      </p:cBhvr>
                                      <p:to>
                                        <p:strVal val="visible"/>
                                      </p:to>
                                    </p:set>
                                    <p:animEffect transition="in" filter="wipe(left)">
                                      <p:cBhvr>
                                        <p:cTn id="68" dur="500"/>
                                        <p:tgtEl>
                                          <p:spTgt spid="50384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503843"/>
                                        </p:tgtEl>
                                        <p:attrNameLst>
                                          <p:attrName>style.visibility</p:attrName>
                                        </p:attrNameLst>
                                      </p:cBhvr>
                                      <p:to>
                                        <p:strVal val="visible"/>
                                      </p:to>
                                    </p:set>
                                    <p:animEffect transition="in" filter="blinds(horizontal)">
                                      <p:cBhvr>
                                        <p:cTn id="73" dur="500"/>
                                        <p:tgtEl>
                                          <p:spTgt spid="50384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503855"/>
                                        </p:tgtEl>
                                        <p:attrNameLst>
                                          <p:attrName>style.visibility</p:attrName>
                                        </p:attrNameLst>
                                      </p:cBhvr>
                                      <p:to>
                                        <p:strVal val="visible"/>
                                      </p:to>
                                    </p:set>
                                    <p:anim calcmode="lin" valueType="num">
                                      <p:cBhvr additive="base">
                                        <p:cTn id="78" dur="500" fill="hold"/>
                                        <p:tgtEl>
                                          <p:spTgt spid="503855"/>
                                        </p:tgtEl>
                                        <p:attrNameLst>
                                          <p:attrName>ppt_x</p:attrName>
                                        </p:attrNameLst>
                                      </p:cBhvr>
                                      <p:tavLst>
                                        <p:tav tm="0">
                                          <p:val>
                                            <p:strVal val="1+#ppt_w/2"/>
                                          </p:val>
                                        </p:tav>
                                        <p:tav tm="100000">
                                          <p:val>
                                            <p:strVal val="#ppt_x"/>
                                          </p:val>
                                        </p:tav>
                                      </p:tavLst>
                                    </p:anim>
                                    <p:anim calcmode="lin" valueType="num">
                                      <p:cBhvr additive="base">
                                        <p:cTn id="79" dur="500" fill="hold"/>
                                        <p:tgtEl>
                                          <p:spTgt spid="50385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03842"/>
                                        </p:tgtEl>
                                        <p:attrNameLst>
                                          <p:attrName>style.visibility</p:attrName>
                                        </p:attrNameLst>
                                      </p:cBhvr>
                                      <p:to>
                                        <p:strVal val="visible"/>
                                      </p:to>
                                    </p:set>
                                    <p:animEffect transition="in" filter="wipe(left)">
                                      <p:cBhvr>
                                        <p:cTn id="84" dur="500"/>
                                        <p:tgtEl>
                                          <p:spTgt spid="50384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503841"/>
                                        </p:tgtEl>
                                        <p:attrNameLst>
                                          <p:attrName>style.visibility</p:attrName>
                                        </p:attrNameLst>
                                      </p:cBhvr>
                                      <p:to>
                                        <p:strVal val="visible"/>
                                      </p:to>
                                    </p:set>
                                    <p:animEffect transition="in" filter="blinds(horizontal)">
                                      <p:cBhvr>
                                        <p:cTn id="89" dur="500"/>
                                        <p:tgtEl>
                                          <p:spTgt spid="503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p:bldP spid="503813" grpId="0"/>
      <p:bldP spid="503838" grpId="0"/>
      <p:bldP spid="503840" grpId="0"/>
      <p:bldP spid="503849" grpId="0"/>
      <p:bldP spid="503851" grpId="0"/>
      <p:bldP spid="503853" grpId="0"/>
      <p:bldP spid="50385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4841" name="对象 504840"/>
          <p:cNvGraphicFramePr/>
          <p:nvPr/>
        </p:nvGraphicFramePr>
        <p:xfrm>
          <a:off x="3578225" y="1409700"/>
          <a:ext cx="2262188" cy="388938"/>
        </p:xfrm>
        <a:graphic>
          <a:graphicData uri="http://schemas.openxmlformats.org/presentationml/2006/ole">
            <mc:AlternateContent xmlns:mc="http://schemas.openxmlformats.org/markup-compatibility/2006">
              <mc:Choice xmlns:v="urn:schemas-microsoft-com:vml" Requires="v">
                <p:oleObj spid="_x0000_s76107" r:id="rId3" imgW="1256665" imgH="215900" progId="Equation.3">
                  <p:embed/>
                </p:oleObj>
              </mc:Choice>
              <mc:Fallback>
                <p:oleObj r:id="rId3" imgW="1256665" imgH="215900" progId="Equation.3">
                  <p:embed/>
                  <p:pic>
                    <p:nvPicPr>
                      <p:cNvPr id="0" name="图片 3643"/>
                      <p:cNvPicPr/>
                      <p:nvPr/>
                    </p:nvPicPr>
                    <p:blipFill>
                      <a:blip r:embed="rId4"/>
                      <a:stretch>
                        <a:fillRect/>
                      </a:stretch>
                    </p:blipFill>
                    <p:spPr>
                      <a:xfrm>
                        <a:off x="3578225" y="1409700"/>
                        <a:ext cx="2262188" cy="388938"/>
                      </a:xfrm>
                      <a:prstGeom prst="rect">
                        <a:avLst/>
                      </a:prstGeom>
                      <a:noFill/>
                      <a:ln w="38100">
                        <a:noFill/>
                        <a:miter/>
                      </a:ln>
                    </p:spPr>
                  </p:pic>
                </p:oleObj>
              </mc:Fallback>
            </mc:AlternateContent>
          </a:graphicData>
        </a:graphic>
      </p:graphicFrame>
      <p:graphicFrame>
        <p:nvGraphicFramePr>
          <p:cNvPr id="504840" name="对象 504839"/>
          <p:cNvGraphicFramePr/>
          <p:nvPr/>
        </p:nvGraphicFramePr>
        <p:xfrm>
          <a:off x="3578225" y="2154238"/>
          <a:ext cx="2400300" cy="388937"/>
        </p:xfrm>
        <a:graphic>
          <a:graphicData uri="http://schemas.openxmlformats.org/presentationml/2006/ole">
            <mc:AlternateContent xmlns:mc="http://schemas.openxmlformats.org/markup-compatibility/2006">
              <mc:Choice xmlns:v="urn:schemas-microsoft-com:vml" Requires="v">
                <p:oleObj spid="_x0000_s76108" r:id="rId5" imgW="1333500" imgH="215900" progId="Equation.3">
                  <p:embed/>
                </p:oleObj>
              </mc:Choice>
              <mc:Fallback>
                <p:oleObj r:id="rId5" imgW="1333500" imgH="215900" progId="Equation.3">
                  <p:embed/>
                  <p:pic>
                    <p:nvPicPr>
                      <p:cNvPr id="0" name="图片 3645"/>
                      <p:cNvPicPr/>
                      <p:nvPr/>
                    </p:nvPicPr>
                    <p:blipFill>
                      <a:blip r:embed="rId6"/>
                      <a:stretch>
                        <a:fillRect/>
                      </a:stretch>
                    </p:blipFill>
                    <p:spPr>
                      <a:xfrm>
                        <a:off x="3578225" y="2154238"/>
                        <a:ext cx="2400300" cy="388937"/>
                      </a:xfrm>
                      <a:prstGeom prst="rect">
                        <a:avLst/>
                      </a:prstGeom>
                      <a:noFill/>
                      <a:ln w="38100">
                        <a:noFill/>
                        <a:miter/>
                      </a:ln>
                    </p:spPr>
                  </p:pic>
                </p:oleObj>
              </mc:Fallback>
            </mc:AlternateContent>
          </a:graphicData>
        </a:graphic>
      </p:graphicFrame>
      <p:graphicFrame>
        <p:nvGraphicFramePr>
          <p:cNvPr id="504839" name="对象 504838"/>
          <p:cNvGraphicFramePr/>
          <p:nvPr/>
        </p:nvGraphicFramePr>
        <p:xfrm>
          <a:off x="3578225" y="2901950"/>
          <a:ext cx="2901950" cy="503238"/>
        </p:xfrm>
        <a:graphic>
          <a:graphicData uri="http://schemas.openxmlformats.org/presentationml/2006/ole">
            <mc:AlternateContent xmlns:mc="http://schemas.openxmlformats.org/markup-compatibility/2006">
              <mc:Choice xmlns:v="urn:schemas-microsoft-com:vml" Requires="v">
                <p:oleObj spid="_x0000_s76109" r:id="rId7" imgW="1612900" imgH="279400" progId="Equation.DSMT4">
                  <p:embed/>
                </p:oleObj>
              </mc:Choice>
              <mc:Fallback>
                <p:oleObj r:id="rId7" imgW="1612900" imgH="279400" progId="Equation.DSMT4">
                  <p:embed/>
                  <p:pic>
                    <p:nvPicPr>
                      <p:cNvPr id="0" name="图片 3644"/>
                      <p:cNvPicPr/>
                      <p:nvPr/>
                    </p:nvPicPr>
                    <p:blipFill>
                      <a:blip r:embed="rId8"/>
                      <a:stretch>
                        <a:fillRect/>
                      </a:stretch>
                    </p:blipFill>
                    <p:spPr>
                      <a:xfrm>
                        <a:off x="3578225" y="2901950"/>
                        <a:ext cx="2901950" cy="503238"/>
                      </a:xfrm>
                      <a:prstGeom prst="rect">
                        <a:avLst/>
                      </a:prstGeom>
                      <a:noFill/>
                      <a:ln w="38100">
                        <a:noFill/>
                        <a:miter/>
                      </a:ln>
                    </p:spPr>
                  </p:pic>
                </p:oleObj>
              </mc:Fallback>
            </mc:AlternateContent>
          </a:graphicData>
        </a:graphic>
      </p:graphicFrame>
      <p:graphicFrame>
        <p:nvGraphicFramePr>
          <p:cNvPr id="504838" name="对象 504837"/>
          <p:cNvGraphicFramePr/>
          <p:nvPr/>
        </p:nvGraphicFramePr>
        <p:xfrm>
          <a:off x="1822450" y="3817938"/>
          <a:ext cx="708025" cy="365125"/>
        </p:xfrm>
        <a:graphic>
          <a:graphicData uri="http://schemas.openxmlformats.org/presentationml/2006/ole">
            <mc:AlternateContent xmlns:mc="http://schemas.openxmlformats.org/markup-compatibility/2006">
              <mc:Choice xmlns:v="urn:schemas-microsoft-com:vml" Requires="v">
                <p:oleObj spid="_x0000_s76110" r:id="rId9" imgW="393700" imgH="203200" progId="Equation.3">
                  <p:embed/>
                </p:oleObj>
              </mc:Choice>
              <mc:Fallback>
                <p:oleObj r:id="rId9" imgW="393700" imgH="203200" progId="Equation.3">
                  <p:embed/>
                  <p:pic>
                    <p:nvPicPr>
                      <p:cNvPr id="0" name="图片 3639"/>
                      <p:cNvPicPr/>
                      <p:nvPr/>
                    </p:nvPicPr>
                    <p:blipFill>
                      <a:blip r:embed="rId10"/>
                      <a:stretch>
                        <a:fillRect/>
                      </a:stretch>
                    </p:blipFill>
                    <p:spPr>
                      <a:xfrm>
                        <a:off x="1822450" y="3817938"/>
                        <a:ext cx="708025" cy="365125"/>
                      </a:xfrm>
                      <a:prstGeom prst="rect">
                        <a:avLst/>
                      </a:prstGeom>
                      <a:noFill/>
                      <a:ln w="38100">
                        <a:noFill/>
                        <a:miter/>
                      </a:ln>
                    </p:spPr>
                  </p:pic>
                </p:oleObj>
              </mc:Fallback>
            </mc:AlternateContent>
          </a:graphicData>
        </a:graphic>
      </p:graphicFrame>
      <p:graphicFrame>
        <p:nvGraphicFramePr>
          <p:cNvPr id="504837" name="对象 504836"/>
          <p:cNvGraphicFramePr/>
          <p:nvPr/>
        </p:nvGraphicFramePr>
        <p:xfrm>
          <a:off x="3705225" y="4606925"/>
          <a:ext cx="2330450" cy="708025"/>
        </p:xfrm>
        <a:graphic>
          <a:graphicData uri="http://schemas.openxmlformats.org/presentationml/2006/ole">
            <mc:AlternateContent xmlns:mc="http://schemas.openxmlformats.org/markup-compatibility/2006">
              <mc:Choice xmlns:v="urn:schemas-microsoft-com:vml" Requires="v">
                <p:oleObj spid="_x0000_s76111" r:id="rId11" imgW="1295400" imgH="393700" progId="Equation.3">
                  <p:embed/>
                </p:oleObj>
              </mc:Choice>
              <mc:Fallback>
                <p:oleObj r:id="rId11" imgW="1295400" imgH="393700" progId="Equation.3">
                  <p:embed/>
                  <p:pic>
                    <p:nvPicPr>
                      <p:cNvPr id="0" name="图片 3642"/>
                      <p:cNvPicPr/>
                      <p:nvPr/>
                    </p:nvPicPr>
                    <p:blipFill>
                      <a:blip r:embed="rId12"/>
                      <a:stretch>
                        <a:fillRect/>
                      </a:stretch>
                    </p:blipFill>
                    <p:spPr>
                      <a:xfrm>
                        <a:off x="3705225" y="4606925"/>
                        <a:ext cx="2330450" cy="708025"/>
                      </a:xfrm>
                      <a:prstGeom prst="rect">
                        <a:avLst/>
                      </a:prstGeom>
                      <a:noFill/>
                      <a:ln w="38100">
                        <a:noFill/>
                        <a:miter/>
                      </a:ln>
                    </p:spPr>
                  </p:pic>
                </p:oleObj>
              </mc:Fallback>
            </mc:AlternateContent>
          </a:graphicData>
        </a:graphic>
      </p:graphicFrame>
      <p:graphicFrame>
        <p:nvGraphicFramePr>
          <p:cNvPr id="504836" name="对象 504835"/>
          <p:cNvGraphicFramePr/>
          <p:nvPr/>
        </p:nvGraphicFramePr>
        <p:xfrm>
          <a:off x="3921125" y="5543550"/>
          <a:ext cx="1851025" cy="365125"/>
        </p:xfrm>
        <a:graphic>
          <a:graphicData uri="http://schemas.openxmlformats.org/presentationml/2006/ole">
            <mc:AlternateContent xmlns:mc="http://schemas.openxmlformats.org/markup-compatibility/2006">
              <mc:Choice xmlns:v="urn:schemas-microsoft-com:vml" Requires="v">
                <p:oleObj spid="_x0000_s76112" r:id="rId13" imgW="1028065" imgH="203200" progId="Equation.3">
                  <p:embed/>
                </p:oleObj>
              </mc:Choice>
              <mc:Fallback>
                <p:oleObj r:id="rId13" imgW="1028065" imgH="203200" progId="Equation.3">
                  <p:embed/>
                  <p:pic>
                    <p:nvPicPr>
                      <p:cNvPr id="0" name="图片 3640"/>
                      <p:cNvPicPr/>
                      <p:nvPr/>
                    </p:nvPicPr>
                    <p:blipFill>
                      <a:blip r:embed="rId14"/>
                      <a:stretch>
                        <a:fillRect/>
                      </a:stretch>
                    </p:blipFill>
                    <p:spPr>
                      <a:xfrm>
                        <a:off x="3921125" y="5543550"/>
                        <a:ext cx="1851025" cy="365125"/>
                      </a:xfrm>
                      <a:prstGeom prst="rect">
                        <a:avLst/>
                      </a:prstGeom>
                      <a:noFill/>
                      <a:ln w="38100">
                        <a:noFill/>
                        <a:miter/>
                      </a:ln>
                    </p:spPr>
                  </p:pic>
                </p:oleObj>
              </mc:Fallback>
            </mc:AlternateContent>
          </a:graphicData>
        </a:graphic>
      </p:graphicFrame>
      <p:sp>
        <p:nvSpPr>
          <p:cNvPr id="504842" name="矩形 504841"/>
          <p:cNvSpPr/>
          <p:nvPr/>
        </p:nvSpPr>
        <p:spPr>
          <a:xfrm>
            <a:off x="1296988" y="557213"/>
            <a:ext cx="1990725" cy="566737"/>
          </a:xfrm>
          <a:prstGeom prst="rect">
            <a:avLst/>
          </a:prstGeom>
          <a:noFill/>
          <a:ln w="19050">
            <a:noFill/>
          </a:ln>
        </p:spPr>
        <p:txBody>
          <a:bodyPr anchor="ctr">
            <a:spAutoFit/>
          </a:bodyPr>
          <a:lstStyle/>
          <a:p>
            <a:pPr>
              <a:lnSpc>
                <a:spcPct val="130000"/>
              </a:lnSpc>
              <a:spcBef>
                <a:spcPct val="0"/>
              </a:spcBef>
            </a:pPr>
            <a:r>
              <a:rPr lang="zh-CN" altLang="en-US" b="1" dirty="0">
                <a:solidFill>
                  <a:srgbClr val="FF33CC"/>
                </a:solidFill>
                <a:latin typeface="Times New Roman" panose="02020603050405020304" pitchFamily="18" charset="0"/>
                <a:cs typeface="Times New Roman" panose="02020603050405020304" pitchFamily="18" charset="0"/>
              </a:rPr>
              <a:t>两负载并联</a:t>
            </a:r>
            <a:endParaRPr lang="zh-CN" altLang="en-US" b="1" dirty="0">
              <a:solidFill>
                <a:srgbClr val="FF33CC"/>
              </a:solidFill>
              <a:latin typeface="Times New Roman" panose="02020603050405020304" pitchFamily="18" charset="0"/>
              <a:ea typeface="Times New Roman" panose="02020603050405020304" pitchFamily="18" charset="0"/>
            </a:endParaRPr>
          </a:p>
        </p:txBody>
      </p:sp>
      <p:sp>
        <p:nvSpPr>
          <p:cNvPr id="504845" name="矩形 504844"/>
          <p:cNvSpPr/>
          <p:nvPr/>
        </p:nvSpPr>
        <p:spPr>
          <a:xfrm>
            <a:off x="1025525" y="3635375"/>
            <a:ext cx="503238" cy="566738"/>
          </a:xfrm>
          <a:prstGeom prst="rect">
            <a:avLst/>
          </a:prstGeom>
          <a:noFill/>
          <a:ln w="19050">
            <a:noFill/>
          </a:ln>
        </p:spPr>
        <p:txBody>
          <a:bodyPr anchor="ctr">
            <a:spAutoFit/>
          </a:bodyPr>
          <a:lstStyle/>
          <a:p>
            <a:pPr>
              <a:lnSpc>
                <a:spcPct val="130000"/>
              </a:lnSpc>
              <a:spcBef>
                <a:spcPct val="0"/>
              </a:spcBef>
            </a:pPr>
            <a:r>
              <a:rPr lang="zh-CN" altLang="en-US" b="1" dirty="0">
                <a:latin typeface="Times New Roman" panose="02020603050405020304" pitchFamily="18" charset="0"/>
                <a:cs typeface="Times New Roman" panose="02020603050405020304" pitchFamily="18" charset="0"/>
              </a:rPr>
              <a:t>由</a:t>
            </a:r>
            <a:endParaRPr lang="zh-CN" altLang="en-US" b="1" dirty="0">
              <a:latin typeface="Times New Roman" panose="02020603050405020304" pitchFamily="18" charset="0"/>
              <a:ea typeface="Times New Roman" panose="02020603050405020304" pitchFamily="18" charset="0"/>
            </a:endParaRPr>
          </a:p>
        </p:txBody>
      </p:sp>
      <p:sp>
        <p:nvSpPr>
          <p:cNvPr id="504849" name="矩形 504848"/>
          <p:cNvSpPr/>
          <p:nvPr/>
        </p:nvSpPr>
        <p:spPr>
          <a:xfrm>
            <a:off x="1536700" y="1384300"/>
            <a:ext cx="140970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有功功率</a:t>
            </a:r>
          </a:p>
        </p:txBody>
      </p:sp>
      <p:sp>
        <p:nvSpPr>
          <p:cNvPr id="504850" name="矩形 504849"/>
          <p:cNvSpPr/>
          <p:nvPr/>
        </p:nvSpPr>
        <p:spPr>
          <a:xfrm>
            <a:off x="1536700" y="2139950"/>
            <a:ext cx="140970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无功功率</a:t>
            </a:r>
          </a:p>
        </p:txBody>
      </p:sp>
      <p:sp>
        <p:nvSpPr>
          <p:cNvPr id="504851" name="矩形 504850"/>
          <p:cNvSpPr/>
          <p:nvPr/>
        </p:nvSpPr>
        <p:spPr>
          <a:xfrm>
            <a:off x="1592263" y="2933700"/>
            <a:ext cx="140970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视在功率</a:t>
            </a:r>
          </a:p>
        </p:txBody>
      </p:sp>
      <p:sp>
        <p:nvSpPr>
          <p:cNvPr id="504852" name="矩形 504851"/>
          <p:cNvSpPr/>
          <p:nvPr/>
        </p:nvSpPr>
        <p:spPr>
          <a:xfrm>
            <a:off x="3005138" y="3725863"/>
            <a:ext cx="1716087" cy="457200"/>
          </a:xfrm>
          <a:prstGeom prst="rect">
            <a:avLst/>
          </a:prstGeom>
          <a:noFill/>
          <a:ln w="19050">
            <a:noFill/>
          </a:ln>
        </p:spPr>
        <p:txBody>
          <a:bodyPr wrap="none" anchor="t">
            <a:spAutoFit/>
          </a:bodyPr>
          <a:lstStyle/>
          <a:p>
            <a:r>
              <a:rPr lang="zh-CN" altLang="en-US" b="1" dirty="0">
                <a:solidFill>
                  <a:srgbClr val="2520F2"/>
                </a:solidFill>
                <a:latin typeface="Times New Roman" panose="02020603050405020304" pitchFamily="18" charset="0"/>
              </a:rPr>
              <a:t>电路呈感性</a:t>
            </a:r>
          </a:p>
        </p:txBody>
      </p:sp>
      <p:sp>
        <p:nvSpPr>
          <p:cNvPr id="504853" name="矩形 504852"/>
          <p:cNvSpPr/>
          <p:nvPr/>
        </p:nvSpPr>
        <p:spPr>
          <a:xfrm>
            <a:off x="1314450" y="4737100"/>
            <a:ext cx="1716088"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功率因数角</a:t>
            </a:r>
          </a:p>
        </p:txBody>
      </p:sp>
      <p:sp>
        <p:nvSpPr>
          <p:cNvPr id="504854" name="矩形 504853"/>
          <p:cNvSpPr/>
          <p:nvPr/>
        </p:nvSpPr>
        <p:spPr>
          <a:xfrm>
            <a:off x="1363663" y="5500688"/>
            <a:ext cx="1409700" cy="457200"/>
          </a:xfrm>
          <a:prstGeom prst="rect">
            <a:avLst/>
          </a:prstGeom>
          <a:noFill/>
          <a:ln w="19050">
            <a:noFill/>
          </a:ln>
        </p:spPr>
        <p:txBody>
          <a:bodyPr wrap="none" anchor="t">
            <a:spAutoFit/>
          </a:bodyPr>
          <a:lstStyle/>
          <a:p>
            <a:r>
              <a:rPr lang="zh-CN" altLang="en-US" b="1" dirty="0">
                <a:latin typeface="Times New Roman" panose="02020603050405020304" pitchFamily="18" charset="0"/>
              </a:rPr>
              <a:t>功率因数</a:t>
            </a:r>
          </a:p>
        </p:txBody>
      </p:sp>
      <p:grpSp>
        <p:nvGrpSpPr>
          <p:cNvPr id="504855" name="组合 504854"/>
          <p:cNvGrpSpPr>
            <a:grpSpLocks noChangeAspect="1"/>
          </p:cNvGrpSpPr>
          <p:nvPr/>
        </p:nvGrpSpPr>
        <p:grpSpPr>
          <a:xfrm>
            <a:off x="6680200" y="330200"/>
            <a:ext cx="2001838" cy="1773238"/>
            <a:chOff x="3804" y="434"/>
            <a:chExt cx="1261" cy="1117"/>
          </a:xfrm>
        </p:grpSpPr>
        <p:sp>
          <p:nvSpPr>
            <p:cNvPr id="504856" name="矩形 504855"/>
            <p:cNvSpPr>
              <a:spLocks noChangeAspect="1" noTextEdit="1"/>
            </p:cNvSpPr>
            <p:nvPr/>
          </p:nvSpPr>
          <p:spPr>
            <a:xfrm>
              <a:off x="3804" y="434"/>
              <a:ext cx="1261" cy="1117"/>
            </a:xfrm>
            <a:prstGeom prst="rect">
              <a:avLst/>
            </a:prstGeom>
            <a:noFill/>
            <a:ln w="9525">
              <a:noFill/>
            </a:ln>
          </p:spPr>
          <p:txBody>
            <a:bodyPr/>
            <a:lstStyle/>
            <a:p>
              <a:endParaRPr lang="zh-CN" altLang="en-US"/>
            </a:p>
          </p:txBody>
        </p:sp>
        <p:sp>
          <p:nvSpPr>
            <p:cNvPr id="504857" name="矩形 504856"/>
            <p:cNvSpPr/>
            <p:nvPr/>
          </p:nvSpPr>
          <p:spPr>
            <a:xfrm>
              <a:off x="4189" y="792"/>
              <a:ext cx="245" cy="361"/>
            </a:xfrm>
            <a:prstGeom prst="rect">
              <a:avLst/>
            </a:prstGeom>
            <a:solidFill>
              <a:schemeClr val="accent1"/>
            </a:solidFill>
            <a:ln w="9525">
              <a:noFill/>
            </a:ln>
          </p:spPr>
          <p:txBody>
            <a:bodyPr/>
            <a:lstStyle/>
            <a:p>
              <a:endParaRPr lang="zh-CN" altLang="en-US"/>
            </a:p>
          </p:txBody>
        </p:sp>
        <p:sp>
          <p:nvSpPr>
            <p:cNvPr id="504858" name="矩形 504857"/>
            <p:cNvSpPr/>
            <p:nvPr/>
          </p:nvSpPr>
          <p:spPr>
            <a:xfrm>
              <a:off x="4189" y="792"/>
              <a:ext cx="245" cy="361"/>
            </a:xfrm>
            <a:prstGeom prst="rect">
              <a:avLst/>
            </a:prstGeom>
            <a:noFill/>
            <a:ln w="4763" cap="rnd" cmpd="sng">
              <a:solidFill>
                <a:srgbClr val="000000"/>
              </a:solidFill>
              <a:prstDash val="solid"/>
              <a:round/>
              <a:headEnd type="none" w="med" len="med"/>
              <a:tailEnd type="none" w="med" len="med"/>
            </a:ln>
          </p:spPr>
          <p:txBody>
            <a:bodyPr/>
            <a:lstStyle/>
            <a:p>
              <a:endParaRPr lang="zh-CN" altLang="en-US"/>
            </a:p>
          </p:txBody>
        </p:sp>
        <p:sp>
          <p:nvSpPr>
            <p:cNvPr id="504859" name="矩形 504858"/>
            <p:cNvSpPr/>
            <p:nvPr/>
          </p:nvSpPr>
          <p:spPr>
            <a:xfrm>
              <a:off x="4287" y="904"/>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1</a:t>
              </a:r>
              <a:endParaRPr lang="en-US" altLang="zh-CN" sz="3200" b="1">
                <a:latin typeface="Times New Roman" panose="02020603050405020304" pitchFamily="18" charset="0"/>
              </a:endParaRPr>
            </a:p>
          </p:txBody>
        </p:sp>
        <p:sp>
          <p:nvSpPr>
            <p:cNvPr id="504860" name="矩形 504859"/>
            <p:cNvSpPr/>
            <p:nvPr/>
          </p:nvSpPr>
          <p:spPr>
            <a:xfrm>
              <a:off x="4802" y="792"/>
              <a:ext cx="245" cy="361"/>
            </a:xfrm>
            <a:prstGeom prst="rect">
              <a:avLst/>
            </a:prstGeom>
            <a:solidFill>
              <a:schemeClr val="accent1"/>
            </a:solidFill>
            <a:ln w="9525">
              <a:noFill/>
            </a:ln>
          </p:spPr>
          <p:txBody>
            <a:bodyPr/>
            <a:lstStyle/>
            <a:p>
              <a:endParaRPr lang="zh-CN" altLang="en-US"/>
            </a:p>
          </p:txBody>
        </p:sp>
        <p:sp>
          <p:nvSpPr>
            <p:cNvPr id="504861" name="矩形 504860"/>
            <p:cNvSpPr/>
            <p:nvPr/>
          </p:nvSpPr>
          <p:spPr>
            <a:xfrm>
              <a:off x="4802" y="792"/>
              <a:ext cx="245" cy="361"/>
            </a:xfrm>
            <a:prstGeom prst="rect">
              <a:avLst/>
            </a:prstGeom>
            <a:noFill/>
            <a:ln w="4763" cap="rnd" cmpd="sng">
              <a:solidFill>
                <a:srgbClr val="000000"/>
              </a:solidFill>
              <a:prstDash val="solid"/>
              <a:round/>
              <a:headEnd type="none" w="med" len="med"/>
              <a:tailEnd type="none" w="med" len="med"/>
            </a:ln>
          </p:spPr>
          <p:txBody>
            <a:bodyPr/>
            <a:lstStyle/>
            <a:p>
              <a:endParaRPr lang="zh-CN" altLang="en-US"/>
            </a:p>
          </p:txBody>
        </p:sp>
        <p:sp>
          <p:nvSpPr>
            <p:cNvPr id="504862" name="矩形 504861"/>
            <p:cNvSpPr/>
            <p:nvPr/>
          </p:nvSpPr>
          <p:spPr>
            <a:xfrm>
              <a:off x="4893" y="904"/>
              <a:ext cx="73" cy="173"/>
            </a:xfrm>
            <a:prstGeom prst="rect">
              <a:avLst/>
            </a:prstGeom>
            <a:noFill/>
            <a:ln w="9525">
              <a:noFill/>
            </a:ln>
          </p:spPr>
          <p:txBody>
            <a:bodyPr wrap="none" lIns="0" tIns="0" rIns="0" bIns="0">
              <a:spAutoFit/>
            </a:bodyPr>
            <a:lstStyle/>
            <a:p>
              <a:r>
                <a:rPr lang="en-US" altLang="zh-CN" sz="1800" b="1">
                  <a:solidFill>
                    <a:srgbClr val="000000"/>
                  </a:solidFill>
                  <a:latin typeface="宋体" panose="02010600030101010101" pitchFamily="2" charset="-122"/>
                </a:rPr>
                <a:t>2</a:t>
              </a:r>
              <a:endParaRPr lang="en-US" altLang="zh-CN" sz="3200" b="1">
                <a:latin typeface="Times New Roman" panose="02020603050405020304" pitchFamily="18" charset="0"/>
              </a:endParaRPr>
            </a:p>
          </p:txBody>
        </p:sp>
        <p:sp>
          <p:nvSpPr>
            <p:cNvPr id="504863" name="直接连接符 504862"/>
            <p:cNvSpPr/>
            <p:nvPr/>
          </p:nvSpPr>
          <p:spPr>
            <a:xfrm flipV="1">
              <a:off x="4924" y="477"/>
              <a:ext cx="1" cy="315"/>
            </a:xfrm>
            <a:prstGeom prst="line">
              <a:avLst/>
            </a:prstGeom>
            <a:ln w="15875" cap="rnd" cmpd="sng">
              <a:solidFill>
                <a:srgbClr val="000000"/>
              </a:solidFill>
              <a:prstDash val="solid"/>
              <a:headEnd type="none" w="med" len="med"/>
              <a:tailEnd type="none" w="med" len="med"/>
            </a:ln>
          </p:spPr>
        </p:sp>
        <p:sp>
          <p:nvSpPr>
            <p:cNvPr id="504864" name="直接连接符 504863"/>
            <p:cNvSpPr/>
            <p:nvPr/>
          </p:nvSpPr>
          <p:spPr>
            <a:xfrm flipV="1">
              <a:off x="4312" y="477"/>
              <a:ext cx="1" cy="315"/>
            </a:xfrm>
            <a:prstGeom prst="line">
              <a:avLst/>
            </a:prstGeom>
            <a:ln w="15875" cap="rnd" cmpd="sng">
              <a:solidFill>
                <a:srgbClr val="000000"/>
              </a:solidFill>
              <a:prstDash val="solid"/>
              <a:headEnd type="none" w="med" len="med"/>
              <a:tailEnd type="none" w="med" len="med"/>
            </a:ln>
          </p:spPr>
        </p:sp>
        <p:sp>
          <p:nvSpPr>
            <p:cNvPr id="504865" name="直接连接符 504864"/>
            <p:cNvSpPr/>
            <p:nvPr/>
          </p:nvSpPr>
          <p:spPr>
            <a:xfrm>
              <a:off x="4924" y="1153"/>
              <a:ext cx="1" cy="356"/>
            </a:xfrm>
            <a:prstGeom prst="line">
              <a:avLst/>
            </a:prstGeom>
            <a:ln w="15875" cap="rnd" cmpd="sng">
              <a:solidFill>
                <a:srgbClr val="000000"/>
              </a:solidFill>
              <a:prstDash val="solid"/>
              <a:headEnd type="none" w="med" len="med"/>
              <a:tailEnd type="none" w="med" len="med"/>
            </a:ln>
          </p:spPr>
        </p:sp>
        <p:sp>
          <p:nvSpPr>
            <p:cNvPr id="504866" name="直接连接符 504865"/>
            <p:cNvSpPr/>
            <p:nvPr/>
          </p:nvSpPr>
          <p:spPr>
            <a:xfrm>
              <a:off x="4312" y="1153"/>
              <a:ext cx="1" cy="356"/>
            </a:xfrm>
            <a:prstGeom prst="line">
              <a:avLst/>
            </a:prstGeom>
            <a:ln w="15875" cap="rnd" cmpd="sng">
              <a:solidFill>
                <a:srgbClr val="000000"/>
              </a:solidFill>
              <a:prstDash val="solid"/>
              <a:headEnd type="none" w="med" len="med"/>
              <a:tailEnd type="none" w="med" len="med"/>
            </a:ln>
          </p:spPr>
        </p:sp>
        <p:sp>
          <p:nvSpPr>
            <p:cNvPr id="504867" name="直接连接符 504866"/>
            <p:cNvSpPr/>
            <p:nvPr/>
          </p:nvSpPr>
          <p:spPr>
            <a:xfrm flipH="1">
              <a:off x="3902" y="1509"/>
              <a:ext cx="1022" cy="1"/>
            </a:xfrm>
            <a:prstGeom prst="line">
              <a:avLst/>
            </a:prstGeom>
            <a:ln w="15875" cap="rnd" cmpd="sng">
              <a:solidFill>
                <a:srgbClr val="000000"/>
              </a:solidFill>
              <a:prstDash val="solid"/>
              <a:headEnd type="none" w="med" len="med"/>
              <a:tailEnd type="none" w="med" len="med"/>
            </a:ln>
          </p:spPr>
        </p:sp>
        <p:sp>
          <p:nvSpPr>
            <p:cNvPr id="504868" name="直接连接符 504867"/>
            <p:cNvSpPr/>
            <p:nvPr/>
          </p:nvSpPr>
          <p:spPr>
            <a:xfrm flipH="1">
              <a:off x="3902" y="477"/>
              <a:ext cx="1022" cy="1"/>
            </a:xfrm>
            <a:prstGeom prst="line">
              <a:avLst/>
            </a:prstGeom>
            <a:ln w="15875" cap="rnd" cmpd="sng">
              <a:solidFill>
                <a:srgbClr val="000000"/>
              </a:solidFill>
              <a:prstDash val="solid"/>
              <a:headEnd type="none" w="med" len="med"/>
              <a:tailEnd type="none" w="med" len="med"/>
            </a:ln>
          </p:spPr>
        </p:sp>
        <p:sp>
          <p:nvSpPr>
            <p:cNvPr id="504869" name="任意多边形 504868"/>
            <p:cNvSpPr/>
            <p:nvPr/>
          </p:nvSpPr>
          <p:spPr>
            <a:xfrm>
              <a:off x="3861" y="456"/>
              <a:ext cx="41" cy="41"/>
            </a:xfrm>
            <a:custGeom>
              <a:avLst/>
              <a:gdLst/>
              <a:ahLst/>
              <a:cxnLst/>
              <a:rect l="0" t="0" r="0" b="0"/>
              <a:pathLst>
                <a:path w="53" h="54">
                  <a:moveTo>
                    <a:pt x="0" y="27"/>
                  </a:moveTo>
                  <a:cubicBezTo>
                    <a:pt x="0" y="12"/>
                    <a:pt x="12" y="0"/>
                    <a:pt x="27" y="0"/>
                  </a:cubicBezTo>
                  <a:cubicBezTo>
                    <a:pt x="41" y="0"/>
                    <a:pt x="53" y="12"/>
                    <a:pt x="53" y="27"/>
                  </a:cubicBezTo>
                  <a:cubicBezTo>
                    <a:pt x="53" y="27"/>
                    <a:pt x="53" y="27"/>
                    <a:pt x="53" y="27"/>
                  </a:cubicBezTo>
                  <a:cubicBezTo>
                    <a:pt x="53" y="42"/>
                    <a:pt x="41" y="54"/>
                    <a:pt x="27" y="54"/>
                  </a:cubicBezTo>
                  <a:cubicBezTo>
                    <a:pt x="12" y="54"/>
                    <a:pt x="0" y="42"/>
                    <a:pt x="0" y="2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04870" name="任意多边形 504869"/>
            <p:cNvSpPr/>
            <p:nvPr/>
          </p:nvSpPr>
          <p:spPr>
            <a:xfrm>
              <a:off x="3861" y="456"/>
              <a:ext cx="41" cy="41"/>
            </a:xfrm>
            <a:custGeom>
              <a:avLst/>
              <a:gdLst/>
              <a:ahLst/>
              <a:cxnLst/>
              <a:rect l="0" t="0" r="0" b="0"/>
              <a:pathLst>
                <a:path w="41" h="41">
                  <a:moveTo>
                    <a:pt x="0" y="21"/>
                  </a:moveTo>
                  <a:cubicBezTo>
                    <a:pt x="0" y="9"/>
                    <a:pt x="10" y="0"/>
                    <a:pt x="21" y="0"/>
                  </a:cubicBezTo>
                  <a:cubicBezTo>
                    <a:pt x="32" y="0"/>
                    <a:pt x="41" y="9"/>
                    <a:pt x="41" y="21"/>
                  </a:cubicBezTo>
                  <a:cubicBezTo>
                    <a:pt x="41" y="21"/>
                    <a:pt x="41" y="21"/>
                    <a:pt x="41" y="21"/>
                  </a:cubicBezTo>
                  <a:cubicBezTo>
                    <a:pt x="41" y="32"/>
                    <a:pt x="32" y="41"/>
                    <a:pt x="21" y="41"/>
                  </a:cubicBezTo>
                  <a:cubicBezTo>
                    <a:pt x="10" y="41"/>
                    <a:pt x="0" y="32"/>
                    <a:pt x="0" y="21"/>
                  </a:cubicBez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504871" name="任意多边形 504870"/>
            <p:cNvSpPr/>
            <p:nvPr/>
          </p:nvSpPr>
          <p:spPr>
            <a:xfrm>
              <a:off x="3861" y="1488"/>
              <a:ext cx="41" cy="42"/>
            </a:xfrm>
            <a:custGeom>
              <a:avLst/>
              <a:gdLst/>
              <a:ahLst/>
              <a:cxnLst/>
              <a:rect l="0" t="0" r="0" b="0"/>
              <a:pathLst>
                <a:path w="53" h="54">
                  <a:moveTo>
                    <a:pt x="0" y="27"/>
                  </a:moveTo>
                  <a:cubicBezTo>
                    <a:pt x="0" y="12"/>
                    <a:pt x="12" y="0"/>
                    <a:pt x="27" y="0"/>
                  </a:cubicBezTo>
                  <a:cubicBezTo>
                    <a:pt x="41" y="0"/>
                    <a:pt x="53" y="12"/>
                    <a:pt x="53" y="27"/>
                  </a:cubicBezTo>
                  <a:cubicBezTo>
                    <a:pt x="53" y="27"/>
                    <a:pt x="53" y="27"/>
                    <a:pt x="53" y="27"/>
                  </a:cubicBezTo>
                  <a:cubicBezTo>
                    <a:pt x="53" y="42"/>
                    <a:pt x="41" y="54"/>
                    <a:pt x="27" y="54"/>
                  </a:cubicBezTo>
                  <a:cubicBezTo>
                    <a:pt x="12" y="54"/>
                    <a:pt x="0" y="42"/>
                    <a:pt x="0" y="2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04872" name="任意多边形 504871"/>
            <p:cNvSpPr/>
            <p:nvPr/>
          </p:nvSpPr>
          <p:spPr>
            <a:xfrm>
              <a:off x="3861" y="1488"/>
              <a:ext cx="41" cy="42"/>
            </a:xfrm>
            <a:custGeom>
              <a:avLst/>
              <a:gdLst/>
              <a:ahLst/>
              <a:cxnLst/>
              <a:rect l="0" t="0" r="0" b="0"/>
              <a:pathLst>
                <a:path w="41" h="42">
                  <a:moveTo>
                    <a:pt x="0" y="21"/>
                  </a:moveTo>
                  <a:cubicBezTo>
                    <a:pt x="0" y="10"/>
                    <a:pt x="10" y="0"/>
                    <a:pt x="21" y="0"/>
                  </a:cubicBezTo>
                  <a:cubicBezTo>
                    <a:pt x="32" y="0"/>
                    <a:pt x="41" y="10"/>
                    <a:pt x="41" y="21"/>
                  </a:cubicBezTo>
                  <a:cubicBezTo>
                    <a:pt x="41" y="21"/>
                    <a:pt x="41" y="21"/>
                    <a:pt x="41" y="21"/>
                  </a:cubicBezTo>
                  <a:cubicBezTo>
                    <a:pt x="41" y="33"/>
                    <a:pt x="32" y="42"/>
                    <a:pt x="21" y="42"/>
                  </a:cubicBezTo>
                  <a:cubicBezTo>
                    <a:pt x="10" y="42"/>
                    <a:pt x="0" y="33"/>
                    <a:pt x="0" y="21"/>
                  </a:cubicBez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504873" name="矩形 504872"/>
            <p:cNvSpPr/>
            <p:nvPr/>
          </p:nvSpPr>
          <p:spPr>
            <a:xfrm>
              <a:off x="3816" y="941"/>
              <a:ext cx="93" cy="202"/>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pitchFamily="18" charset="0"/>
                </a:rPr>
                <a:t>u</a:t>
              </a:r>
              <a:endParaRPr lang="en-US" altLang="zh-CN" sz="3200" b="1">
                <a:latin typeface="Times New Roman" panose="02020603050405020304" pitchFamily="18" charset="0"/>
              </a:endParaRPr>
            </a:p>
          </p:txBody>
        </p:sp>
        <p:sp>
          <p:nvSpPr>
            <p:cNvPr id="504874" name="任意多边形 504873"/>
            <p:cNvSpPr>
              <a:spLocks noEditPoints="1"/>
            </p:cNvSpPr>
            <p:nvPr/>
          </p:nvSpPr>
          <p:spPr>
            <a:xfrm>
              <a:off x="3840" y="538"/>
              <a:ext cx="83" cy="84"/>
            </a:xfrm>
            <a:custGeom>
              <a:avLst/>
              <a:gdLst/>
              <a:ahLst/>
              <a:cxnLst/>
              <a:rect l="0" t="0" r="0" b="0"/>
              <a:pathLst>
                <a:path w="83" h="84">
                  <a:moveTo>
                    <a:pt x="0" y="42"/>
                  </a:moveTo>
                  <a:lnTo>
                    <a:pt x="83" y="42"/>
                  </a:lnTo>
                  <a:moveTo>
                    <a:pt x="41" y="0"/>
                  </a:moveTo>
                  <a:lnTo>
                    <a:pt x="41" y="84"/>
                  </a:ln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504875" name="直接连接符 504874"/>
            <p:cNvSpPr/>
            <p:nvPr/>
          </p:nvSpPr>
          <p:spPr>
            <a:xfrm>
              <a:off x="3841" y="1447"/>
              <a:ext cx="81" cy="1"/>
            </a:xfrm>
            <a:prstGeom prst="line">
              <a:avLst/>
            </a:prstGeom>
            <a:ln w="15875" cap="rnd" cmpd="sng">
              <a:solidFill>
                <a:srgbClr val="000000"/>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4849"/>
                                        </p:tgtEl>
                                        <p:attrNameLst>
                                          <p:attrName>style.visibility</p:attrName>
                                        </p:attrNameLst>
                                      </p:cBhvr>
                                      <p:to>
                                        <p:strVal val="visible"/>
                                      </p:to>
                                    </p:set>
                                    <p:animEffect transition="in" filter="wipe(left)">
                                      <p:cBhvr>
                                        <p:cTn id="7" dur="500"/>
                                        <p:tgtEl>
                                          <p:spTgt spid="504849"/>
                                        </p:tgtEl>
                                      </p:cBhvr>
                                    </p:animEffect>
                                  </p:childTnLst>
                                </p:cTn>
                              </p:par>
                              <p:par>
                                <p:cTn id="8" presetID="22" presetClass="entr" presetSubtype="8" fill="hold" nodeType="withEffect">
                                  <p:stCondLst>
                                    <p:cond delay="0"/>
                                  </p:stCondLst>
                                  <p:childTnLst>
                                    <p:set>
                                      <p:cBhvr>
                                        <p:cTn id="9" dur="1" fill="hold">
                                          <p:stCondLst>
                                            <p:cond delay="0"/>
                                          </p:stCondLst>
                                        </p:cTn>
                                        <p:tgtEl>
                                          <p:spTgt spid="504841"/>
                                        </p:tgtEl>
                                        <p:attrNameLst>
                                          <p:attrName>style.visibility</p:attrName>
                                        </p:attrNameLst>
                                      </p:cBhvr>
                                      <p:to>
                                        <p:strVal val="visible"/>
                                      </p:to>
                                    </p:set>
                                    <p:animEffect transition="in" filter="wipe(left)">
                                      <p:cBhvr>
                                        <p:cTn id="10" dur="500"/>
                                        <p:tgtEl>
                                          <p:spTgt spid="5048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04850"/>
                                        </p:tgtEl>
                                        <p:attrNameLst>
                                          <p:attrName>style.visibility</p:attrName>
                                        </p:attrNameLst>
                                      </p:cBhvr>
                                      <p:to>
                                        <p:strVal val="visible"/>
                                      </p:to>
                                    </p:set>
                                    <p:animEffect transition="in" filter="wipe(left)">
                                      <p:cBhvr>
                                        <p:cTn id="15" dur="500"/>
                                        <p:tgtEl>
                                          <p:spTgt spid="504850"/>
                                        </p:tgtEl>
                                      </p:cBhvr>
                                    </p:animEffect>
                                  </p:childTnLst>
                                </p:cTn>
                              </p:par>
                              <p:par>
                                <p:cTn id="16" presetID="22" presetClass="entr" presetSubtype="8" fill="hold" nodeType="withEffect">
                                  <p:stCondLst>
                                    <p:cond delay="0"/>
                                  </p:stCondLst>
                                  <p:childTnLst>
                                    <p:set>
                                      <p:cBhvr>
                                        <p:cTn id="17" dur="1" fill="hold">
                                          <p:stCondLst>
                                            <p:cond delay="0"/>
                                          </p:stCondLst>
                                        </p:cTn>
                                        <p:tgtEl>
                                          <p:spTgt spid="504840"/>
                                        </p:tgtEl>
                                        <p:attrNameLst>
                                          <p:attrName>style.visibility</p:attrName>
                                        </p:attrNameLst>
                                      </p:cBhvr>
                                      <p:to>
                                        <p:strVal val="visible"/>
                                      </p:to>
                                    </p:set>
                                    <p:animEffect transition="in" filter="wipe(left)">
                                      <p:cBhvr>
                                        <p:cTn id="18" dur="500"/>
                                        <p:tgtEl>
                                          <p:spTgt spid="50484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04851"/>
                                        </p:tgtEl>
                                        <p:attrNameLst>
                                          <p:attrName>style.visibility</p:attrName>
                                        </p:attrNameLst>
                                      </p:cBhvr>
                                      <p:to>
                                        <p:strVal val="visible"/>
                                      </p:to>
                                    </p:set>
                                    <p:animEffect transition="in" filter="wipe(left)">
                                      <p:cBhvr>
                                        <p:cTn id="23" dur="500"/>
                                        <p:tgtEl>
                                          <p:spTgt spid="504851"/>
                                        </p:tgtEl>
                                      </p:cBhvr>
                                    </p:animEffect>
                                  </p:childTnLst>
                                </p:cTn>
                              </p:par>
                              <p:par>
                                <p:cTn id="24" presetID="22" presetClass="entr" presetSubtype="8" fill="hold" nodeType="withEffect">
                                  <p:stCondLst>
                                    <p:cond delay="0"/>
                                  </p:stCondLst>
                                  <p:childTnLst>
                                    <p:set>
                                      <p:cBhvr>
                                        <p:cTn id="25" dur="1" fill="hold">
                                          <p:stCondLst>
                                            <p:cond delay="0"/>
                                          </p:stCondLst>
                                        </p:cTn>
                                        <p:tgtEl>
                                          <p:spTgt spid="504839"/>
                                        </p:tgtEl>
                                        <p:attrNameLst>
                                          <p:attrName>style.visibility</p:attrName>
                                        </p:attrNameLst>
                                      </p:cBhvr>
                                      <p:to>
                                        <p:strVal val="visible"/>
                                      </p:to>
                                    </p:set>
                                    <p:animEffect transition="in" filter="wipe(left)">
                                      <p:cBhvr>
                                        <p:cTn id="26" dur="500"/>
                                        <p:tgtEl>
                                          <p:spTgt spid="50483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04845"/>
                                        </p:tgtEl>
                                        <p:attrNameLst>
                                          <p:attrName>style.visibility</p:attrName>
                                        </p:attrNameLst>
                                      </p:cBhvr>
                                      <p:to>
                                        <p:strVal val="visible"/>
                                      </p:to>
                                    </p:set>
                                    <p:animEffect transition="in" filter="blinds(horizontal)">
                                      <p:cBhvr>
                                        <p:cTn id="31" dur="500"/>
                                        <p:tgtEl>
                                          <p:spTgt spid="504845"/>
                                        </p:tgtEl>
                                      </p:cBhvr>
                                    </p:animEffect>
                                  </p:childTnLst>
                                </p:cTn>
                              </p:par>
                              <p:par>
                                <p:cTn id="32" presetID="3" presetClass="entr" presetSubtype="10" fill="hold" nodeType="withEffect">
                                  <p:stCondLst>
                                    <p:cond delay="0"/>
                                  </p:stCondLst>
                                  <p:childTnLst>
                                    <p:set>
                                      <p:cBhvr>
                                        <p:cTn id="33" dur="1" fill="hold">
                                          <p:stCondLst>
                                            <p:cond delay="0"/>
                                          </p:stCondLst>
                                        </p:cTn>
                                        <p:tgtEl>
                                          <p:spTgt spid="504838"/>
                                        </p:tgtEl>
                                        <p:attrNameLst>
                                          <p:attrName>style.visibility</p:attrName>
                                        </p:attrNameLst>
                                      </p:cBhvr>
                                      <p:to>
                                        <p:strVal val="visible"/>
                                      </p:to>
                                    </p:set>
                                    <p:animEffect transition="in" filter="blinds(horizontal)">
                                      <p:cBhvr>
                                        <p:cTn id="34" dur="500"/>
                                        <p:tgtEl>
                                          <p:spTgt spid="50483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04852"/>
                                        </p:tgtEl>
                                        <p:attrNameLst>
                                          <p:attrName>style.visibility</p:attrName>
                                        </p:attrNameLst>
                                      </p:cBhvr>
                                      <p:to>
                                        <p:strVal val="visible"/>
                                      </p:to>
                                    </p:set>
                                    <p:animEffect transition="in" filter="blinds(horizontal)">
                                      <p:cBhvr>
                                        <p:cTn id="39" dur="500"/>
                                        <p:tgtEl>
                                          <p:spTgt spid="5048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04853"/>
                                        </p:tgtEl>
                                        <p:attrNameLst>
                                          <p:attrName>style.visibility</p:attrName>
                                        </p:attrNameLst>
                                      </p:cBhvr>
                                      <p:to>
                                        <p:strVal val="visible"/>
                                      </p:to>
                                    </p:set>
                                    <p:animEffect transition="in" filter="wipe(left)">
                                      <p:cBhvr>
                                        <p:cTn id="44" dur="500"/>
                                        <p:tgtEl>
                                          <p:spTgt spid="504853"/>
                                        </p:tgtEl>
                                      </p:cBhvr>
                                    </p:animEffect>
                                  </p:childTnLst>
                                </p:cTn>
                              </p:par>
                              <p:par>
                                <p:cTn id="45" presetID="22" presetClass="entr" presetSubtype="8" fill="hold" nodeType="withEffect">
                                  <p:stCondLst>
                                    <p:cond delay="0"/>
                                  </p:stCondLst>
                                  <p:childTnLst>
                                    <p:set>
                                      <p:cBhvr>
                                        <p:cTn id="46" dur="1" fill="hold">
                                          <p:stCondLst>
                                            <p:cond delay="0"/>
                                          </p:stCondLst>
                                        </p:cTn>
                                        <p:tgtEl>
                                          <p:spTgt spid="504837"/>
                                        </p:tgtEl>
                                        <p:attrNameLst>
                                          <p:attrName>style.visibility</p:attrName>
                                        </p:attrNameLst>
                                      </p:cBhvr>
                                      <p:to>
                                        <p:strVal val="visible"/>
                                      </p:to>
                                    </p:set>
                                    <p:animEffect transition="in" filter="wipe(left)">
                                      <p:cBhvr>
                                        <p:cTn id="47" dur="500"/>
                                        <p:tgtEl>
                                          <p:spTgt spid="5048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4854"/>
                                        </p:tgtEl>
                                        <p:attrNameLst>
                                          <p:attrName>style.visibility</p:attrName>
                                        </p:attrNameLst>
                                      </p:cBhvr>
                                      <p:to>
                                        <p:strVal val="visible"/>
                                      </p:to>
                                    </p:set>
                                    <p:animEffect transition="in" filter="wipe(left)">
                                      <p:cBhvr>
                                        <p:cTn id="52" dur="500"/>
                                        <p:tgtEl>
                                          <p:spTgt spid="504854"/>
                                        </p:tgtEl>
                                      </p:cBhvr>
                                    </p:animEffect>
                                  </p:childTnLst>
                                </p:cTn>
                              </p:par>
                              <p:par>
                                <p:cTn id="53" presetID="22" presetClass="entr" presetSubtype="8" fill="hold" nodeType="withEffect">
                                  <p:stCondLst>
                                    <p:cond delay="0"/>
                                  </p:stCondLst>
                                  <p:childTnLst>
                                    <p:set>
                                      <p:cBhvr>
                                        <p:cTn id="54" dur="1" fill="hold">
                                          <p:stCondLst>
                                            <p:cond delay="0"/>
                                          </p:stCondLst>
                                        </p:cTn>
                                        <p:tgtEl>
                                          <p:spTgt spid="504836"/>
                                        </p:tgtEl>
                                        <p:attrNameLst>
                                          <p:attrName>style.visibility</p:attrName>
                                        </p:attrNameLst>
                                      </p:cBhvr>
                                      <p:to>
                                        <p:strVal val="visible"/>
                                      </p:to>
                                    </p:set>
                                    <p:animEffect transition="in" filter="wipe(left)">
                                      <p:cBhvr>
                                        <p:cTn id="55" dur="500"/>
                                        <p:tgtEl>
                                          <p:spTgt spid="504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45" grpId="0"/>
      <p:bldP spid="504849" grpId="0"/>
      <p:bldP spid="504850" grpId="0"/>
      <p:bldP spid="504851" grpId="0"/>
      <p:bldP spid="504852" grpId="0"/>
      <p:bldP spid="504853" grpId="0"/>
      <p:bldP spid="50485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276" name="对象 54275"/>
              <p:cNvSpPr txBox="1"/>
              <p:nvPr/>
            </p:nvSpPr>
            <p:spPr>
              <a:xfrm>
                <a:off x="706438" y="1462088"/>
                <a:ext cx="7211663" cy="411162"/>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panose="02040503050406030204" pitchFamily="18" charset="0"/>
                        </a:rPr>
                        <m:t>为了用相量</m:t>
                      </m:r>
                      <m:acc>
                        <m:accPr>
                          <m:chr m:val="̇"/>
                          <m:ctrlPr>
                            <a:rPr lang="zh-CN" altLang="en-US" b="1" i="1">
                              <a:solidFill>
                                <a:srgbClr val="FF0000"/>
                              </a:solidFill>
                              <a:latin typeface="Cambria Math" panose="02040503050406030204" pitchFamily="18" charset="0"/>
                            </a:rPr>
                          </m:ctrlPr>
                        </m:accPr>
                        <m:e>
                          <m:r>
                            <a:rPr lang="zh-CN" altLang="en-US" b="1" i="1">
                              <a:solidFill>
                                <a:srgbClr val="FF0000"/>
                              </a:solidFill>
                              <a:latin typeface="Cambria Math" panose="02040503050406030204" pitchFamily="18" charset="0"/>
                            </a:rPr>
                            <m:t>𝑼</m:t>
                          </m:r>
                        </m:e>
                      </m:acc>
                      <m:r>
                        <a:rPr lang="zh-CN" altLang="en-US" b="1" i="1">
                          <a:solidFill>
                            <a:srgbClr val="FF0000"/>
                          </a:solidFill>
                          <a:latin typeface="Cambria Math" panose="02040503050406030204" pitchFamily="18" charset="0"/>
                        </a:rPr>
                        <m:t>和</m:t>
                      </m:r>
                      <m:acc>
                        <m:accPr>
                          <m:chr m:val="̇"/>
                          <m:ctrlPr>
                            <a:rPr lang="zh-CN" altLang="en-US" b="1" i="1">
                              <a:solidFill>
                                <a:srgbClr val="FF0000"/>
                              </a:solidFill>
                              <a:latin typeface="Cambria Math" panose="02040503050406030204" pitchFamily="18" charset="0"/>
                            </a:rPr>
                          </m:ctrlPr>
                        </m:accPr>
                        <m:e>
                          <m:r>
                            <a:rPr lang="zh-CN" altLang="en-US" b="1" i="1">
                              <a:solidFill>
                                <a:srgbClr val="FF0000"/>
                              </a:solidFill>
                              <a:latin typeface="Cambria Math" panose="02040503050406030204" pitchFamily="18" charset="0"/>
                            </a:rPr>
                            <m:t>𝑰</m:t>
                          </m:r>
                        </m:e>
                      </m:acc>
                      <m:r>
                        <a:rPr lang="zh-CN" altLang="en-US" b="1" i="1">
                          <a:solidFill>
                            <a:srgbClr val="FF0000"/>
                          </a:solidFill>
                          <a:latin typeface="Cambria Math" panose="02040503050406030204" pitchFamily="18" charset="0"/>
                        </a:rPr>
                        <m:t>来计算功率，引入</m:t>
                      </m:r>
                      <m:r>
                        <a:rPr lang="zh-CN" altLang="en-US" b="1" i="1">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复功率</m:t>
                      </m:r>
                      <m:r>
                        <a:rPr lang="zh-CN" altLang="en-US" b="1" i="1">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的概念。</m:t>
                      </m:r>
                    </m:oMath>
                  </m:oMathPara>
                </a14:m>
                <a:endParaRPr lang="zh-CN" altLang="en-US" b="1" dirty="0">
                  <a:solidFill>
                    <a:srgbClr val="FF0000"/>
                  </a:solidFill>
                </a:endParaRPr>
              </a:p>
            </p:txBody>
          </p:sp>
        </mc:Choice>
        <mc:Fallback>
          <p:sp>
            <p:nvSpPr>
              <p:cNvPr id="54276" name="对象 54275"/>
              <p:cNvSpPr txBox="1">
                <a:spLocks noRot="1" noChangeAspect="1" noMove="1" noResize="1" noEditPoints="1" noAdjustHandles="1" noChangeArrowheads="1" noChangeShapeType="1" noTextEdit="1"/>
              </p:cNvSpPr>
              <p:nvPr/>
            </p:nvSpPr>
            <p:spPr>
              <a:xfrm>
                <a:off x="706438" y="1462088"/>
                <a:ext cx="7211663" cy="411162"/>
              </a:xfrm>
              <a:prstGeom prst="rect">
                <a:avLst/>
              </a:prstGeom>
              <a:blipFill>
                <a:blip r:embed="rId3"/>
                <a:stretch>
                  <a:fillRect l="-423" t="-2985" r="-423" b="-28358"/>
                </a:stretch>
              </a:blipFill>
              <a:ln w="38100">
                <a:noFill/>
                <a:miter/>
              </a:ln>
            </p:spPr>
            <p:txBody>
              <a:bodyPr/>
              <a:lstStyle/>
              <a:p>
                <a:r>
                  <a:rPr lang="zh-CN" altLang="en-US">
                    <a:noFill/>
                  </a:rPr>
                  <a:t> </a:t>
                </a:r>
              </a:p>
            </p:txBody>
          </p:sp>
        </mc:Fallback>
      </mc:AlternateContent>
      <p:graphicFrame>
        <p:nvGraphicFramePr>
          <p:cNvPr id="54296" name="对象 54295"/>
          <p:cNvGraphicFramePr/>
          <p:nvPr/>
        </p:nvGraphicFramePr>
        <p:xfrm>
          <a:off x="2836863" y="3251200"/>
          <a:ext cx="5267325" cy="1001713"/>
        </p:xfrm>
        <a:graphic>
          <a:graphicData uri="http://schemas.openxmlformats.org/presentationml/2006/ole">
            <mc:AlternateContent xmlns:mc="http://schemas.openxmlformats.org/markup-compatibility/2006">
              <mc:Choice xmlns:v="urn:schemas-microsoft-com:vml" Requires="v">
                <p:oleObj spid="_x0000_s77185" r:id="rId4" imgW="3200400" imgH="609600" progId="Equation.DSMT4">
                  <p:embed/>
                </p:oleObj>
              </mc:Choice>
              <mc:Fallback>
                <p:oleObj r:id="rId4" imgW="3200400" imgH="609600" progId="Equation.DSMT4">
                  <p:embed/>
                  <p:pic>
                    <p:nvPicPr>
                      <p:cNvPr id="0" name="图片 3651"/>
                      <p:cNvPicPr/>
                      <p:nvPr/>
                    </p:nvPicPr>
                    <p:blipFill>
                      <a:blip r:embed="rId5"/>
                      <a:stretch>
                        <a:fillRect/>
                      </a:stretch>
                    </p:blipFill>
                    <p:spPr>
                      <a:xfrm>
                        <a:off x="2836863" y="3251200"/>
                        <a:ext cx="5267325" cy="1001713"/>
                      </a:xfrm>
                      <a:prstGeom prst="rect">
                        <a:avLst/>
                      </a:prstGeom>
                      <a:noFill/>
                      <a:ln w="38100">
                        <a:noFill/>
                        <a:miter/>
                      </a:ln>
                    </p:spPr>
                  </p:pic>
                </p:oleObj>
              </mc:Fallback>
            </mc:AlternateContent>
          </a:graphicData>
        </a:graphic>
      </p:graphicFrame>
      <p:grpSp>
        <p:nvGrpSpPr>
          <p:cNvPr id="54310" name="组合 54309"/>
          <p:cNvGrpSpPr/>
          <p:nvPr/>
        </p:nvGrpSpPr>
        <p:grpSpPr>
          <a:xfrm>
            <a:off x="447675" y="1943100"/>
            <a:ext cx="2001838" cy="1524000"/>
            <a:chOff x="486" y="1344"/>
            <a:chExt cx="1261" cy="960"/>
          </a:xfrm>
        </p:grpSpPr>
        <p:graphicFrame>
          <p:nvGraphicFramePr>
            <p:cNvPr id="54287" name="对象 54286"/>
            <p:cNvGraphicFramePr/>
            <p:nvPr/>
          </p:nvGraphicFramePr>
          <p:xfrm>
            <a:off x="486" y="1824"/>
            <a:ext cx="234" cy="288"/>
          </p:xfrm>
          <a:graphic>
            <a:graphicData uri="http://schemas.openxmlformats.org/presentationml/2006/ole">
              <mc:AlternateContent xmlns:mc="http://schemas.openxmlformats.org/markup-compatibility/2006">
                <mc:Choice xmlns:v="urn:schemas-microsoft-com:vml" Requires="v">
                  <p:oleObj spid="_x0000_s77186" r:id="rId6" imgW="165100" imgH="203200" progId="Equation.3">
                    <p:embed/>
                  </p:oleObj>
                </mc:Choice>
                <mc:Fallback>
                  <p:oleObj r:id="rId6" imgW="165100" imgH="203200" progId="Equation.3">
                    <p:embed/>
                    <p:pic>
                      <p:nvPicPr>
                        <p:cNvPr id="0" name="图片 3652"/>
                        <p:cNvPicPr/>
                        <p:nvPr/>
                      </p:nvPicPr>
                      <p:blipFill>
                        <a:blip r:embed="rId7"/>
                        <a:stretch>
                          <a:fillRect/>
                        </a:stretch>
                      </p:blipFill>
                      <p:spPr>
                        <a:xfrm>
                          <a:off x="486" y="1824"/>
                          <a:ext cx="234" cy="288"/>
                        </a:xfrm>
                        <a:prstGeom prst="rect">
                          <a:avLst/>
                        </a:prstGeom>
                        <a:noFill/>
                        <a:ln w="38100">
                          <a:noFill/>
                          <a:miter/>
                        </a:ln>
                      </p:spPr>
                    </p:pic>
                  </p:oleObj>
                </mc:Fallback>
              </mc:AlternateContent>
            </a:graphicData>
          </a:graphic>
        </p:graphicFrame>
        <p:graphicFrame>
          <p:nvGraphicFramePr>
            <p:cNvPr id="54288" name="对象 54287"/>
            <p:cNvGraphicFramePr/>
            <p:nvPr/>
          </p:nvGraphicFramePr>
          <p:xfrm>
            <a:off x="895" y="1344"/>
            <a:ext cx="158" cy="240"/>
          </p:xfrm>
          <a:graphic>
            <a:graphicData uri="http://schemas.openxmlformats.org/presentationml/2006/ole">
              <mc:AlternateContent xmlns:mc="http://schemas.openxmlformats.org/markup-compatibility/2006">
                <mc:Choice xmlns:v="urn:schemas-microsoft-com:vml" Requires="v">
                  <p:oleObj spid="_x0000_s77187" r:id="rId8" imgW="127000" imgH="189865" progId="Equation.3">
                    <p:embed/>
                  </p:oleObj>
                </mc:Choice>
                <mc:Fallback>
                  <p:oleObj r:id="rId8" imgW="127000" imgH="189865" progId="Equation.3">
                    <p:embed/>
                    <p:pic>
                      <p:nvPicPr>
                        <p:cNvPr id="0" name="图片 3649"/>
                        <p:cNvPicPr/>
                        <p:nvPr/>
                      </p:nvPicPr>
                      <p:blipFill>
                        <a:blip r:embed="rId9"/>
                        <a:stretch>
                          <a:fillRect/>
                        </a:stretch>
                      </p:blipFill>
                      <p:spPr>
                        <a:xfrm>
                          <a:off x="895" y="1344"/>
                          <a:ext cx="158" cy="240"/>
                        </a:xfrm>
                        <a:prstGeom prst="rect">
                          <a:avLst/>
                        </a:prstGeom>
                        <a:noFill/>
                        <a:ln w="38100">
                          <a:noFill/>
                          <a:miter/>
                        </a:ln>
                      </p:spPr>
                    </p:pic>
                  </p:oleObj>
                </mc:Fallback>
              </mc:AlternateContent>
            </a:graphicData>
          </a:graphic>
        </p:graphicFrame>
        <p:sp>
          <p:nvSpPr>
            <p:cNvPr id="54300" name="矩形 54299"/>
            <p:cNvSpPr/>
            <p:nvPr/>
          </p:nvSpPr>
          <p:spPr>
            <a:xfrm>
              <a:off x="1315" y="1584"/>
              <a:ext cx="432" cy="720"/>
            </a:xfrm>
            <a:prstGeom prst="rect">
              <a:avLst/>
            </a:prstGeom>
            <a:noFill/>
            <a:ln w="28575" cap="flat" cmpd="sng">
              <a:solidFill>
                <a:schemeClr val="tx1"/>
              </a:solidFill>
              <a:prstDash val="solid"/>
              <a:miter/>
              <a:headEnd type="none" w="med" len="med"/>
              <a:tailEnd type="none" w="med" len="med"/>
            </a:ln>
          </p:spPr>
          <p:txBody>
            <a:bodyPr wrap="none" anchor="ctr"/>
            <a:lstStyle/>
            <a:p>
              <a:pPr algn="ctr" eaLnBrk="1" hangingPunct="1">
                <a:spcBef>
                  <a:spcPct val="0"/>
                </a:spcBef>
              </a:pPr>
              <a:r>
                <a:rPr lang="zh-CN" altLang="en-US" b="1" dirty="0">
                  <a:latin typeface="Times New Roman" panose="02020603050405020304" pitchFamily="18" charset="0"/>
                </a:rPr>
                <a:t>负</a:t>
              </a:r>
            </a:p>
            <a:p>
              <a:pPr algn="ctr" eaLnBrk="1" hangingPunct="1">
                <a:spcBef>
                  <a:spcPct val="0"/>
                </a:spcBef>
              </a:pPr>
              <a:r>
                <a:rPr lang="zh-CN" altLang="en-US" b="1" dirty="0">
                  <a:latin typeface="Times New Roman" panose="02020603050405020304" pitchFamily="18" charset="0"/>
                </a:rPr>
                <a:t>载</a:t>
              </a:r>
            </a:p>
          </p:txBody>
        </p:sp>
        <p:sp>
          <p:nvSpPr>
            <p:cNvPr id="54301" name="任意多边形 54300"/>
            <p:cNvSpPr/>
            <p:nvPr/>
          </p:nvSpPr>
          <p:spPr>
            <a:xfrm>
              <a:off x="773" y="2184"/>
              <a:ext cx="540" cy="2"/>
            </a:xfrm>
            <a:custGeom>
              <a:avLst/>
              <a:gdLst/>
              <a:ahLst/>
              <a:cxnLst/>
              <a:rect l="0" t="0" r="0" b="0"/>
              <a:pathLst>
                <a:path w="540" h="2">
                  <a:moveTo>
                    <a:pt x="0" y="2"/>
                  </a:moveTo>
                  <a:lnTo>
                    <a:pt x="54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54302" name="直接连接符 54301"/>
            <p:cNvSpPr/>
            <p:nvPr/>
          </p:nvSpPr>
          <p:spPr>
            <a:xfrm>
              <a:off x="835" y="1632"/>
              <a:ext cx="288" cy="0"/>
            </a:xfrm>
            <a:prstGeom prst="line">
              <a:avLst/>
            </a:prstGeom>
            <a:ln w="12700" cap="flat" cmpd="sng">
              <a:solidFill>
                <a:srgbClr val="FF0000"/>
              </a:solidFill>
              <a:prstDash val="solid"/>
              <a:headEnd type="none" w="med" len="med"/>
              <a:tailEnd type="stealth" w="sm" len="med"/>
            </a:ln>
          </p:spPr>
        </p:sp>
        <p:sp>
          <p:nvSpPr>
            <p:cNvPr id="54303" name="文本框 54302"/>
            <p:cNvSpPr txBox="1"/>
            <p:nvPr/>
          </p:nvSpPr>
          <p:spPr>
            <a:xfrm>
              <a:off x="501" y="1536"/>
              <a:ext cx="224" cy="288"/>
            </a:xfrm>
            <a:prstGeom prst="rect">
              <a:avLst/>
            </a:prstGeom>
            <a:noFill/>
            <a:ln w="12700">
              <a:noFill/>
            </a:ln>
          </p:spPr>
          <p:txBody>
            <a:bodyPr anchor="ctr">
              <a:spAutoFit/>
            </a:bodyPr>
            <a:lstStyle/>
            <a:p>
              <a:pPr algn="ctr" eaLnBrk="1" hangingPunct="1">
                <a:spcBef>
                  <a:spcPct val="0"/>
                </a:spcBef>
              </a:pPr>
              <a:r>
                <a:rPr lang="en-US" altLang="zh-CN" b="1">
                  <a:latin typeface="Times New Roman" panose="02020603050405020304" pitchFamily="18" charset="0"/>
                </a:rPr>
                <a:t>+</a:t>
              </a:r>
            </a:p>
          </p:txBody>
        </p:sp>
        <p:sp>
          <p:nvSpPr>
            <p:cNvPr id="54306" name="文本框 54305"/>
            <p:cNvSpPr txBox="1"/>
            <p:nvPr/>
          </p:nvSpPr>
          <p:spPr>
            <a:xfrm>
              <a:off x="513" y="1968"/>
              <a:ext cx="212" cy="288"/>
            </a:xfrm>
            <a:prstGeom prst="rect">
              <a:avLst/>
            </a:prstGeom>
            <a:noFill/>
            <a:ln w="12700">
              <a:noFill/>
            </a:ln>
          </p:spPr>
          <p:txBody>
            <a:bodyPr anchor="ctr">
              <a:spAutoFit/>
            </a:bodyPr>
            <a:lstStyle/>
            <a:p>
              <a:pPr algn="ctr" eaLnBrk="1" hangingPunct="1">
                <a:spcBef>
                  <a:spcPct val="0"/>
                </a:spcBef>
              </a:pPr>
              <a:r>
                <a:rPr lang="en-US" altLang="zh-CN" b="1">
                  <a:latin typeface="Times New Roman" panose="02020603050405020304" pitchFamily="18" charset="0"/>
                </a:rPr>
                <a:t>_</a:t>
              </a:r>
            </a:p>
          </p:txBody>
        </p:sp>
        <p:sp>
          <p:nvSpPr>
            <p:cNvPr id="54307" name="椭圆 54306"/>
            <p:cNvSpPr/>
            <p:nvPr/>
          </p:nvSpPr>
          <p:spPr>
            <a:xfrm>
              <a:off x="725" y="2160"/>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54308" name="任意多边形 54307"/>
            <p:cNvSpPr/>
            <p:nvPr/>
          </p:nvSpPr>
          <p:spPr>
            <a:xfrm>
              <a:off x="773" y="1704"/>
              <a:ext cx="540" cy="2"/>
            </a:xfrm>
            <a:custGeom>
              <a:avLst/>
              <a:gdLst/>
              <a:ahLst/>
              <a:cxnLst/>
              <a:rect l="0" t="0" r="0" b="0"/>
              <a:pathLst>
                <a:path w="540" h="2">
                  <a:moveTo>
                    <a:pt x="0" y="2"/>
                  </a:moveTo>
                  <a:lnTo>
                    <a:pt x="54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54309" name="椭圆 54308"/>
            <p:cNvSpPr/>
            <p:nvPr/>
          </p:nvSpPr>
          <p:spPr>
            <a:xfrm>
              <a:off x="725" y="1680"/>
              <a:ext cx="48" cy="48"/>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grpSp>
      <p:sp>
        <p:nvSpPr>
          <p:cNvPr id="54311" name="标题 54310"/>
          <p:cNvSpPr>
            <a:spLocks noGrp="1"/>
          </p:cNvSpPr>
          <p:nvPr>
            <p:ph type="title" idx="4294967295"/>
          </p:nvPr>
        </p:nvSpPr>
        <p:spPr>
          <a:xfrm>
            <a:off x="2590800" y="133350"/>
            <a:ext cx="3438525" cy="704850"/>
          </a:xfrm>
          <a:prstGeom prst="rect">
            <a:avLst/>
          </a:prstGeom>
          <a:solidFill>
            <a:srgbClr val="CC99FF">
              <a:alpha val="100000"/>
            </a:srgbClr>
          </a:solidFill>
          <a:ln w="9525">
            <a:noFill/>
          </a:ln>
        </p:spPr>
        <p:txBody>
          <a:bodyPr anchor="ctr"/>
          <a:lstStyle/>
          <a:p>
            <a:r>
              <a:rPr lang="en-US" altLang="zh-CN" sz="3200" b="1" dirty="0">
                <a:solidFill>
                  <a:schemeClr val="tx1"/>
                </a:solidFill>
              </a:rPr>
              <a:t>4.7.2  </a:t>
            </a:r>
            <a:r>
              <a:rPr lang="zh-CN" altLang="en-US" sz="3200" b="1" dirty="0">
                <a:solidFill>
                  <a:schemeClr val="tx1"/>
                </a:solidFill>
              </a:rPr>
              <a:t>复功率</a:t>
            </a:r>
            <a:endParaRPr lang="zh-CN" altLang="en-US" sz="3200" dirty="0"/>
          </a:p>
        </p:txBody>
      </p:sp>
      <p:sp>
        <p:nvSpPr>
          <p:cNvPr id="54312" name="动作按钮: 后退或前一项 54311">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54313" name="动作按钮: 前进或下一项 54312">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54314" name="矩形 54313"/>
          <p:cNvSpPr/>
          <p:nvPr/>
        </p:nvSpPr>
        <p:spPr>
          <a:xfrm>
            <a:off x="669925" y="971550"/>
            <a:ext cx="6924675"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瞬时功率一般不是正弦量，故不能用相量法讨论。</a:t>
            </a:r>
          </a:p>
        </p:txBody>
      </p:sp>
      <p:grpSp>
        <p:nvGrpSpPr>
          <p:cNvPr id="54319" name="组合 54318"/>
          <p:cNvGrpSpPr/>
          <p:nvPr/>
        </p:nvGrpSpPr>
        <p:grpSpPr>
          <a:xfrm>
            <a:off x="2917825" y="2038350"/>
            <a:ext cx="4416425" cy="539750"/>
            <a:chOff x="1838" y="1536"/>
            <a:chExt cx="2782" cy="340"/>
          </a:xfrm>
        </p:grpSpPr>
        <p:graphicFrame>
          <p:nvGraphicFramePr>
            <p:cNvPr id="54315" name="对象 54314"/>
            <p:cNvGraphicFramePr/>
            <p:nvPr/>
          </p:nvGraphicFramePr>
          <p:xfrm>
            <a:off x="2160" y="1538"/>
            <a:ext cx="2460" cy="338"/>
          </p:xfrm>
          <a:graphic>
            <a:graphicData uri="http://schemas.openxmlformats.org/presentationml/2006/ole">
              <mc:AlternateContent xmlns:mc="http://schemas.openxmlformats.org/markup-compatibility/2006">
                <mc:Choice xmlns:v="urn:schemas-microsoft-com:vml" Requires="v">
                  <p:oleObj spid="_x0000_s77188" r:id="rId10" imgW="2120265" imgH="292100" progId="Equation.DSMT4">
                    <p:embed/>
                  </p:oleObj>
                </mc:Choice>
                <mc:Fallback>
                  <p:oleObj r:id="rId10" imgW="2120265" imgH="292100" progId="Equation.DSMT4">
                    <p:embed/>
                    <p:pic>
                      <p:nvPicPr>
                        <p:cNvPr id="0" name="图片 3653"/>
                        <p:cNvPicPr/>
                        <p:nvPr/>
                      </p:nvPicPr>
                      <p:blipFill>
                        <a:blip r:embed="rId11"/>
                        <a:stretch>
                          <a:fillRect/>
                        </a:stretch>
                      </p:blipFill>
                      <p:spPr>
                        <a:xfrm>
                          <a:off x="2160" y="1538"/>
                          <a:ext cx="2460" cy="338"/>
                        </a:xfrm>
                        <a:prstGeom prst="rect">
                          <a:avLst/>
                        </a:prstGeom>
                        <a:noFill/>
                        <a:ln w="38100">
                          <a:noFill/>
                          <a:miter/>
                        </a:ln>
                      </p:spPr>
                    </p:pic>
                  </p:oleObj>
                </mc:Fallback>
              </mc:AlternateContent>
            </a:graphicData>
          </a:graphic>
        </p:graphicFrame>
        <p:sp>
          <p:nvSpPr>
            <p:cNvPr id="54316" name="矩形 54315"/>
            <p:cNvSpPr/>
            <p:nvPr/>
          </p:nvSpPr>
          <p:spPr>
            <a:xfrm>
              <a:off x="1838" y="1536"/>
              <a:ext cx="309" cy="288"/>
            </a:xfrm>
            <a:prstGeom prst="rect">
              <a:avLst/>
            </a:prstGeom>
            <a:noFill/>
            <a:ln w="9525">
              <a:noFill/>
            </a:ln>
          </p:spPr>
          <p:txBody>
            <a:bodyPr wrap="none" anchor="t">
              <a:spAutoFit/>
            </a:bodyPr>
            <a:lstStyle/>
            <a:p>
              <a:r>
                <a:rPr lang="zh-CN" altLang="en-US" b="1" dirty="0">
                  <a:latin typeface="Times New Roman" panose="02020603050405020304" pitchFamily="18" charset="0"/>
                </a:rPr>
                <a:t>设</a:t>
              </a:r>
            </a:p>
          </p:txBody>
        </p:sp>
      </p:grpSp>
      <p:sp>
        <p:nvSpPr>
          <p:cNvPr id="54317" name="矩形 54316"/>
          <p:cNvSpPr/>
          <p:nvPr/>
        </p:nvSpPr>
        <p:spPr>
          <a:xfrm>
            <a:off x="2917825" y="2705100"/>
            <a:ext cx="2328863"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构造复数如下：</a:t>
            </a:r>
          </a:p>
        </p:txBody>
      </p:sp>
      <p:graphicFrame>
        <p:nvGraphicFramePr>
          <p:cNvPr id="54318" name="对象 54317"/>
          <p:cNvGraphicFramePr/>
          <p:nvPr/>
        </p:nvGraphicFramePr>
        <p:xfrm>
          <a:off x="2898775" y="4381500"/>
          <a:ext cx="1819275" cy="355600"/>
        </p:xfrm>
        <a:graphic>
          <a:graphicData uri="http://schemas.openxmlformats.org/presentationml/2006/ole">
            <mc:AlternateContent xmlns:mc="http://schemas.openxmlformats.org/markup-compatibility/2006">
              <mc:Choice xmlns:v="urn:schemas-microsoft-com:vml" Requires="v">
                <p:oleObj spid="_x0000_s77189" r:id="rId12" imgW="1103630" imgH="215900" progId="Equation.DSMT4">
                  <p:embed/>
                </p:oleObj>
              </mc:Choice>
              <mc:Fallback>
                <p:oleObj r:id="rId12" imgW="1103630" imgH="215900" progId="Equation.DSMT4">
                  <p:embed/>
                  <p:pic>
                    <p:nvPicPr>
                      <p:cNvPr id="0" name="图片 3656"/>
                      <p:cNvPicPr/>
                      <p:nvPr/>
                    </p:nvPicPr>
                    <p:blipFill>
                      <a:blip r:embed="rId13"/>
                      <a:stretch>
                        <a:fillRect/>
                      </a:stretch>
                    </p:blipFill>
                    <p:spPr>
                      <a:xfrm>
                        <a:off x="2898775" y="4381500"/>
                        <a:ext cx="1819275" cy="355600"/>
                      </a:xfrm>
                      <a:prstGeom prst="rect">
                        <a:avLst/>
                      </a:prstGeom>
                      <a:noFill/>
                      <a:ln w="38100">
                        <a:noFill/>
                        <a:miter/>
                      </a:ln>
                    </p:spPr>
                  </p:pic>
                </p:oleObj>
              </mc:Fallback>
            </mc:AlternateContent>
          </a:graphicData>
        </a:graphic>
      </p:graphicFrame>
      <p:sp>
        <p:nvSpPr>
          <p:cNvPr id="54320" name="矩形 54319"/>
          <p:cNvSpPr/>
          <p:nvPr/>
        </p:nvSpPr>
        <p:spPr>
          <a:xfrm>
            <a:off x="5413375" y="4343400"/>
            <a:ext cx="3216275" cy="457200"/>
          </a:xfrm>
          <a:prstGeom prst="rect">
            <a:avLst/>
          </a:prstGeom>
          <a:noFill/>
          <a:ln w="9525">
            <a:noFill/>
          </a:ln>
        </p:spPr>
        <p:txBody>
          <a:bodyPr>
            <a:spAutoFit/>
          </a:bodyPr>
          <a:lstStyle/>
          <a:p>
            <a:r>
              <a:rPr lang="zh-CN" altLang="en-US" b="1" dirty="0">
                <a:latin typeface="Times New Roman" panose="02020603050405020304" pitchFamily="18" charset="0"/>
              </a:rPr>
              <a:t>即实部是</a:t>
            </a:r>
            <a:r>
              <a:rPr lang="en-US" altLang="zh-CN" b="1" dirty="0">
                <a:latin typeface="Times New Roman" panose="02020603050405020304" pitchFamily="18" charset="0"/>
              </a:rPr>
              <a:t>P</a:t>
            </a:r>
            <a:r>
              <a:rPr lang="zh-CN" altLang="en-US" b="1" dirty="0">
                <a:latin typeface="Times New Roman" panose="02020603050405020304" pitchFamily="18" charset="0"/>
              </a:rPr>
              <a:t>，虚部是</a:t>
            </a:r>
            <a:r>
              <a:rPr lang="en-US" altLang="zh-CN" b="1">
                <a:latin typeface="Times New Roman" panose="02020603050405020304" pitchFamily="18" charset="0"/>
              </a:rPr>
              <a:t>Q</a:t>
            </a:r>
          </a:p>
        </p:txBody>
      </p:sp>
      <p:sp>
        <p:nvSpPr>
          <p:cNvPr id="54323" name="椭圆形标注 54322"/>
          <p:cNvSpPr/>
          <p:nvPr/>
        </p:nvSpPr>
        <p:spPr>
          <a:xfrm>
            <a:off x="5203825" y="2635250"/>
            <a:ext cx="1654175" cy="603250"/>
          </a:xfrm>
          <a:prstGeom prst="wedgeEllipseCallout">
            <a:avLst>
              <a:gd name="adj1" fmla="val -115644"/>
              <a:gd name="adj2" fmla="val 71579"/>
            </a:avLst>
          </a:prstGeom>
          <a:noFill/>
          <a:ln w="9525" cap="flat" cmpd="sng">
            <a:solidFill>
              <a:schemeClr val="accent2"/>
            </a:solidFill>
            <a:prstDash val="solid"/>
            <a:miter/>
            <a:headEnd type="none" w="med" len="med"/>
            <a:tailEnd type="none" w="med" len="med"/>
          </a:ln>
        </p:spPr>
        <p:txBody>
          <a:bodyPr/>
          <a:lstStyle/>
          <a:p>
            <a:pPr algn="ctr"/>
            <a:r>
              <a:rPr lang="zh-CN" altLang="en-US" b="1" dirty="0">
                <a:solidFill>
                  <a:schemeClr val="accent2"/>
                </a:solidFill>
                <a:latin typeface="Times New Roman" panose="02020603050405020304" pitchFamily="18" charset="0"/>
              </a:rPr>
              <a:t>取共轭</a:t>
            </a:r>
            <a:endParaRPr lang="zh-CN" altLang="en-US" b="1">
              <a:solidFill>
                <a:schemeClr val="accent2"/>
              </a:solidFill>
              <a:latin typeface="Times New Roman" panose="02020603050405020304" pitchFamily="18" charset="0"/>
            </a:endParaRPr>
          </a:p>
        </p:txBody>
      </p:sp>
      <p:sp>
        <p:nvSpPr>
          <p:cNvPr id="54324" name="矩形 54323"/>
          <p:cNvSpPr/>
          <p:nvPr/>
        </p:nvSpPr>
        <p:spPr>
          <a:xfrm>
            <a:off x="868363" y="5561013"/>
            <a:ext cx="4932362" cy="457200"/>
          </a:xfrm>
          <a:prstGeom prst="rect">
            <a:avLst/>
          </a:prstGeom>
          <a:noFill/>
          <a:ln w="9525">
            <a:noFill/>
          </a:ln>
        </p:spPr>
        <p:txBody>
          <a:bodyPr wrap="none" anchor="t">
            <a:spAutoFit/>
          </a:bodyPr>
          <a:lstStyle/>
          <a:p>
            <a:r>
              <a:rPr lang="zh-CN" altLang="en-US" b="1" dirty="0">
                <a:solidFill>
                  <a:srgbClr val="660033"/>
                </a:solidFill>
                <a:latin typeface="Times New Roman" panose="02020603050405020304" pitchFamily="18" charset="0"/>
                <a:sym typeface="Symbol" panose="05050102010706020507" pitchFamily="18" charset="2"/>
              </a:rPr>
              <a:t>注意：</a:t>
            </a:r>
            <a:r>
              <a:rPr lang="en-US" altLang="zh-CN" b="1" dirty="0">
                <a:latin typeface="Times New Roman" panose="02020603050405020304" pitchFamily="18"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、复功率并不代表正弦量；</a:t>
            </a:r>
          </a:p>
        </p:txBody>
      </p:sp>
      <p:sp>
        <p:nvSpPr>
          <p:cNvPr id="54325" name="矩形 54324"/>
          <p:cNvSpPr/>
          <p:nvPr/>
        </p:nvSpPr>
        <p:spPr>
          <a:xfrm>
            <a:off x="1835150" y="5962650"/>
            <a:ext cx="5851525" cy="457200"/>
          </a:xfrm>
          <a:prstGeom prst="rect">
            <a:avLst/>
          </a:prstGeom>
          <a:noFill/>
          <a:ln w="9525">
            <a:noFill/>
          </a:ln>
        </p:spPr>
        <p:txBody>
          <a:bodyPr wrap="none" anchor="t">
            <a:spAutoFit/>
          </a:bodyPr>
          <a:lstStyle/>
          <a:p>
            <a:r>
              <a:rPr lang="en-US" altLang="zh-CN" b="1" dirty="0">
                <a:latin typeface="Times New Roman" panose="02020603050405020304" pitchFamily="18" charset="0"/>
                <a:sym typeface="Symbol" panose="05050102010706020507" pitchFamily="18" charset="2"/>
              </a:rPr>
              <a:t>2</a:t>
            </a:r>
            <a:r>
              <a:rPr lang="zh-CN" altLang="en-US" b="1" dirty="0">
                <a:latin typeface="Times New Roman" panose="02020603050405020304" pitchFamily="18" charset="0"/>
                <a:sym typeface="Symbol" panose="05050102010706020507" pitchFamily="18" charset="2"/>
              </a:rPr>
              <a:t>、复功率可适用于单个元件或一段电路。</a:t>
            </a:r>
          </a:p>
        </p:txBody>
      </p:sp>
      <p:grpSp>
        <p:nvGrpSpPr>
          <p:cNvPr id="54326" name="组合 54325"/>
          <p:cNvGrpSpPr/>
          <p:nvPr/>
        </p:nvGrpSpPr>
        <p:grpSpPr>
          <a:xfrm>
            <a:off x="857250" y="4699000"/>
            <a:ext cx="7716838" cy="841375"/>
            <a:chOff x="540" y="3152"/>
            <a:chExt cx="4861" cy="530"/>
          </a:xfrm>
        </p:grpSpPr>
        <p:sp>
          <p:nvSpPr>
            <p:cNvPr id="54321" name="矩形 54320"/>
            <p:cNvSpPr/>
            <p:nvPr/>
          </p:nvSpPr>
          <p:spPr>
            <a:xfrm>
              <a:off x="540" y="3164"/>
              <a:ext cx="4861" cy="518"/>
            </a:xfrm>
            <a:prstGeom prst="rect">
              <a:avLst/>
            </a:prstGeom>
            <a:noFill/>
            <a:ln w="9525">
              <a:noFill/>
            </a:ln>
          </p:spPr>
          <p:txBody>
            <a:bodyPr>
              <a:spAutoFit/>
            </a:bodyPr>
            <a:lstStyle/>
            <a:p>
              <a:r>
                <a:rPr lang="zh-CN" altLang="en-US" b="1" dirty="0">
                  <a:latin typeface="Times New Roman" panose="02020603050405020304" pitchFamily="18" charset="0"/>
                </a:rPr>
                <a:t>用      的计算式可以同时计算出：</a:t>
              </a:r>
              <a:r>
                <a:rPr lang="en-US" altLang="zh-CN" b="1">
                  <a:latin typeface="Times New Roman" panose="02020603050405020304" pitchFamily="18" charset="0"/>
                </a:rPr>
                <a:t>P</a:t>
              </a:r>
              <a:r>
                <a:rPr lang="zh-CN" altLang="en-US" b="1">
                  <a:latin typeface="Times New Roman" panose="02020603050405020304" pitchFamily="18" charset="0"/>
                </a:rPr>
                <a:t>、</a:t>
              </a:r>
              <a:r>
                <a:rPr lang="en-US" altLang="zh-CN" b="1">
                  <a:latin typeface="Times New Roman" panose="02020603050405020304" pitchFamily="18" charset="0"/>
                </a:rPr>
                <a:t>Q</a:t>
              </a:r>
              <a:r>
                <a:rPr lang="zh-CN" altLang="en-US" b="1">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，很实用。故此复数被赋予专门名词：</a:t>
              </a:r>
              <a:r>
                <a:rPr lang="zh-CN" altLang="en-US" b="1" dirty="0">
                  <a:solidFill>
                    <a:srgbClr val="FF0000"/>
                  </a:solidFill>
                  <a:latin typeface="Times New Roman" panose="02020603050405020304" pitchFamily="18" charset="0"/>
                  <a:sym typeface="Symbol" panose="05050102010706020507" pitchFamily="18" charset="2"/>
                </a:rPr>
                <a:t>复功率</a:t>
              </a:r>
              <a:r>
                <a:rPr lang="zh-CN" altLang="en-US" b="1" dirty="0">
                  <a:latin typeface="Times New Roman" panose="02020603050405020304" pitchFamily="18" charset="0"/>
                  <a:sym typeface="Symbol" panose="05050102010706020507" pitchFamily="18" charset="2"/>
                </a:rPr>
                <a:t>。单位规定为：</a:t>
              </a:r>
              <a:r>
                <a:rPr lang="en-US" altLang="zh-CN" b="1">
                  <a:latin typeface="Times New Roman" panose="02020603050405020304" pitchFamily="18" charset="0"/>
                  <a:sym typeface="Symbol" panose="05050102010706020507" pitchFamily="18" charset="2"/>
                </a:rPr>
                <a:t>VA</a:t>
              </a:r>
              <a:endParaRPr lang="en-US" altLang="zh-CN" b="1">
                <a:latin typeface="Times New Roman" panose="02020603050405020304" pitchFamily="18" charset="0"/>
              </a:endParaRPr>
            </a:p>
          </p:txBody>
        </p:sp>
        <p:graphicFrame>
          <p:nvGraphicFramePr>
            <p:cNvPr id="54322" name="对象 54321"/>
            <p:cNvGraphicFramePr/>
            <p:nvPr/>
          </p:nvGraphicFramePr>
          <p:xfrm>
            <a:off x="825" y="3152"/>
            <a:ext cx="184" cy="263"/>
          </p:xfrm>
          <a:graphic>
            <a:graphicData uri="http://schemas.openxmlformats.org/presentationml/2006/ole">
              <mc:AlternateContent xmlns:mc="http://schemas.openxmlformats.org/markup-compatibility/2006">
                <mc:Choice xmlns:v="urn:schemas-microsoft-com:vml" Requires="v">
                  <p:oleObj spid="_x0000_s77190" r:id="rId14" imgW="177800" imgH="253365" progId="Equation.DSMT4">
                    <p:embed/>
                  </p:oleObj>
                </mc:Choice>
                <mc:Fallback>
                  <p:oleObj r:id="rId14" imgW="177800" imgH="253365" progId="Equation.DSMT4">
                    <p:embed/>
                    <p:pic>
                      <p:nvPicPr>
                        <p:cNvPr id="0" name="图片 3655"/>
                        <p:cNvPicPr/>
                        <p:nvPr/>
                      </p:nvPicPr>
                      <p:blipFill>
                        <a:blip r:embed="rId15"/>
                        <a:stretch>
                          <a:fillRect/>
                        </a:stretch>
                      </p:blipFill>
                      <p:spPr>
                        <a:xfrm>
                          <a:off x="825" y="3152"/>
                          <a:ext cx="184" cy="263"/>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314"/>
                                        </p:tgtEl>
                                        <p:attrNameLst>
                                          <p:attrName>style.visibility</p:attrName>
                                        </p:attrNameLst>
                                      </p:cBhvr>
                                      <p:to>
                                        <p:strVal val="visible"/>
                                      </p:to>
                                    </p:set>
                                    <p:anim calcmode="lin" valueType="num">
                                      <p:cBhvr additive="base">
                                        <p:cTn id="7" dur="500" fill="hold"/>
                                        <p:tgtEl>
                                          <p:spTgt spid="54314"/>
                                        </p:tgtEl>
                                        <p:attrNameLst>
                                          <p:attrName>ppt_x</p:attrName>
                                        </p:attrNameLst>
                                      </p:cBhvr>
                                      <p:tavLst>
                                        <p:tav tm="0">
                                          <p:val>
                                            <p:strVal val="0-#ppt_w/2"/>
                                          </p:val>
                                        </p:tav>
                                        <p:tav tm="100000">
                                          <p:val>
                                            <p:strVal val="#ppt_x"/>
                                          </p:val>
                                        </p:tav>
                                      </p:tavLst>
                                    </p:anim>
                                    <p:anim calcmode="lin" valueType="num">
                                      <p:cBhvr additive="base">
                                        <p:cTn id="8" dur="500" fill="hold"/>
                                        <p:tgtEl>
                                          <p:spTgt spid="54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43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4319"/>
                                        </p:tgtEl>
                                        <p:attrNameLst>
                                          <p:attrName>style.visibility</p:attrName>
                                        </p:attrNameLst>
                                      </p:cBhvr>
                                      <p:to>
                                        <p:strVal val="visible"/>
                                      </p:to>
                                    </p:set>
                                    <p:anim calcmode="lin" valueType="num">
                                      <p:cBhvr additive="base">
                                        <p:cTn id="17" dur="500" fill="hold"/>
                                        <p:tgtEl>
                                          <p:spTgt spid="54319"/>
                                        </p:tgtEl>
                                        <p:attrNameLst>
                                          <p:attrName>ppt_x</p:attrName>
                                        </p:attrNameLst>
                                      </p:cBhvr>
                                      <p:tavLst>
                                        <p:tav tm="0">
                                          <p:val>
                                            <p:strVal val="0-#ppt_w/2"/>
                                          </p:val>
                                        </p:tav>
                                        <p:tav tm="100000">
                                          <p:val>
                                            <p:strVal val="#ppt_x"/>
                                          </p:val>
                                        </p:tav>
                                      </p:tavLst>
                                    </p:anim>
                                    <p:anim calcmode="lin" valueType="num">
                                      <p:cBhvr additive="base">
                                        <p:cTn id="18" dur="500" fill="hold"/>
                                        <p:tgtEl>
                                          <p:spTgt spid="5431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4317"/>
                                        </p:tgtEl>
                                        <p:attrNameLst>
                                          <p:attrName>style.visibility</p:attrName>
                                        </p:attrNameLst>
                                      </p:cBhvr>
                                      <p:to>
                                        <p:strVal val="visible"/>
                                      </p:to>
                                    </p:set>
                                    <p:anim calcmode="lin" valueType="num">
                                      <p:cBhvr additive="base">
                                        <p:cTn id="23" dur="500" fill="hold"/>
                                        <p:tgtEl>
                                          <p:spTgt spid="54317"/>
                                        </p:tgtEl>
                                        <p:attrNameLst>
                                          <p:attrName>ppt_x</p:attrName>
                                        </p:attrNameLst>
                                      </p:cBhvr>
                                      <p:tavLst>
                                        <p:tav tm="0">
                                          <p:val>
                                            <p:strVal val="0-#ppt_w/2"/>
                                          </p:val>
                                        </p:tav>
                                        <p:tav tm="100000">
                                          <p:val>
                                            <p:strVal val="#ppt_x"/>
                                          </p:val>
                                        </p:tav>
                                      </p:tavLst>
                                    </p:anim>
                                    <p:anim calcmode="lin" valueType="num">
                                      <p:cBhvr additive="base">
                                        <p:cTn id="24" dur="500" fill="hold"/>
                                        <p:tgtEl>
                                          <p:spTgt spid="5431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4296"/>
                                        </p:tgtEl>
                                        <p:attrNameLst>
                                          <p:attrName>style.visibility</p:attrName>
                                        </p:attrNameLst>
                                      </p:cBhvr>
                                      <p:to>
                                        <p:strVal val="visible"/>
                                      </p:to>
                                    </p:set>
                                    <p:animEffect transition="in" filter="blinds(horizontal)">
                                      <p:cBhvr>
                                        <p:cTn id="29" dur="500"/>
                                        <p:tgtEl>
                                          <p:spTgt spid="54296"/>
                                        </p:tgtEl>
                                      </p:cBhvr>
                                    </p:animEffect>
                                  </p:childTnLst>
                                </p:cTn>
                              </p:par>
                            </p:childTnLst>
                          </p:cTn>
                        </p:par>
                        <p:par>
                          <p:cTn id="30" fill="hold">
                            <p:stCondLst>
                              <p:cond delay="500"/>
                            </p:stCondLst>
                            <p:childTnLst>
                              <p:par>
                                <p:cTn id="31" presetID="2" presetClass="entr" presetSubtype="8" fill="hold" grpId="0" nodeType="afterEffect">
                                  <p:stCondLst>
                                    <p:cond delay="0"/>
                                  </p:stCondLst>
                                  <p:childTnLst>
                                    <p:set>
                                      <p:cBhvr>
                                        <p:cTn id="32" dur="1" fill="hold">
                                          <p:stCondLst>
                                            <p:cond delay="0"/>
                                          </p:stCondLst>
                                        </p:cTn>
                                        <p:tgtEl>
                                          <p:spTgt spid="54323"/>
                                        </p:tgtEl>
                                        <p:attrNameLst>
                                          <p:attrName>style.visibility</p:attrName>
                                        </p:attrNameLst>
                                      </p:cBhvr>
                                      <p:to>
                                        <p:strVal val="visible"/>
                                      </p:to>
                                    </p:set>
                                    <p:anim calcmode="lin" valueType="num">
                                      <p:cBhvr additive="base">
                                        <p:cTn id="33" dur="500" fill="hold"/>
                                        <p:tgtEl>
                                          <p:spTgt spid="54323"/>
                                        </p:tgtEl>
                                        <p:attrNameLst>
                                          <p:attrName>ppt_x</p:attrName>
                                        </p:attrNameLst>
                                      </p:cBhvr>
                                      <p:tavLst>
                                        <p:tav tm="0">
                                          <p:val>
                                            <p:strVal val="0-#ppt_w/2"/>
                                          </p:val>
                                        </p:tav>
                                        <p:tav tm="100000">
                                          <p:val>
                                            <p:strVal val="#ppt_x"/>
                                          </p:val>
                                        </p:tav>
                                      </p:tavLst>
                                    </p:anim>
                                    <p:anim calcmode="lin" valueType="num">
                                      <p:cBhvr additive="base">
                                        <p:cTn id="34" dur="500" fill="hold"/>
                                        <p:tgtEl>
                                          <p:spTgt spid="5432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54318"/>
                                        </p:tgtEl>
                                        <p:attrNameLst>
                                          <p:attrName>style.visibility</p:attrName>
                                        </p:attrNameLst>
                                      </p:cBhvr>
                                      <p:to>
                                        <p:strVal val="visible"/>
                                      </p:to>
                                    </p:set>
                                    <p:anim calcmode="lin" valueType="num">
                                      <p:cBhvr additive="base">
                                        <p:cTn id="39" dur="500" fill="hold"/>
                                        <p:tgtEl>
                                          <p:spTgt spid="54318"/>
                                        </p:tgtEl>
                                        <p:attrNameLst>
                                          <p:attrName>ppt_x</p:attrName>
                                        </p:attrNameLst>
                                      </p:cBhvr>
                                      <p:tavLst>
                                        <p:tav tm="0">
                                          <p:val>
                                            <p:strVal val="0-#ppt_w/2"/>
                                          </p:val>
                                        </p:tav>
                                        <p:tav tm="100000">
                                          <p:val>
                                            <p:strVal val="#ppt_x"/>
                                          </p:val>
                                        </p:tav>
                                      </p:tavLst>
                                    </p:anim>
                                    <p:anim calcmode="lin" valueType="num">
                                      <p:cBhvr additive="base">
                                        <p:cTn id="40" dur="500" fill="hold"/>
                                        <p:tgtEl>
                                          <p:spTgt spid="5431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4320"/>
                                        </p:tgtEl>
                                        <p:attrNameLst>
                                          <p:attrName>style.visibility</p:attrName>
                                        </p:attrNameLst>
                                      </p:cBhvr>
                                      <p:to>
                                        <p:strVal val="visible"/>
                                      </p:to>
                                    </p:set>
                                    <p:anim calcmode="lin" valueType="num">
                                      <p:cBhvr additive="base">
                                        <p:cTn id="45" dur="500" fill="hold"/>
                                        <p:tgtEl>
                                          <p:spTgt spid="54320"/>
                                        </p:tgtEl>
                                        <p:attrNameLst>
                                          <p:attrName>ppt_x</p:attrName>
                                        </p:attrNameLst>
                                      </p:cBhvr>
                                      <p:tavLst>
                                        <p:tav tm="0">
                                          <p:val>
                                            <p:strVal val="0-#ppt_w/2"/>
                                          </p:val>
                                        </p:tav>
                                        <p:tav tm="100000">
                                          <p:val>
                                            <p:strVal val="#ppt_x"/>
                                          </p:val>
                                        </p:tav>
                                      </p:tavLst>
                                    </p:anim>
                                    <p:anim calcmode="lin" valueType="num">
                                      <p:cBhvr additive="base">
                                        <p:cTn id="46" dur="500" fill="hold"/>
                                        <p:tgtEl>
                                          <p:spTgt spid="5432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54326"/>
                                        </p:tgtEl>
                                        <p:attrNameLst>
                                          <p:attrName>style.visibility</p:attrName>
                                        </p:attrNameLst>
                                      </p:cBhvr>
                                      <p:to>
                                        <p:strVal val="visible"/>
                                      </p:to>
                                    </p:set>
                                    <p:anim calcmode="lin" valueType="num">
                                      <p:cBhvr additive="base">
                                        <p:cTn id="51" dur="500" fill="hold"/>
                                        <p:tgtEl>
                                          <p:spTgt spid="54326"/>
                                        </p:tgtEl>
                                        <p:attrNameLst>
                                          <p:attrName>ppt_x</p:attrName>
                                        </p:attrNameLst>
                                      </p:cBhvr>
                                      <p:tavLst>
                                        <p:tav tm="0">
                                          <p:val>
                                            <p:strVal val="0-#ppt_w/2"/>
                                          </p:val>
                                        </p:tav>
                                        <p:tav tm="100000">
                                          <p:val>
                                            <p:strVal val="#ppt_x"/>
                                          </p:val>
                                        </p:tav>
                                      </p:tavLst>
                                    </p:anim>
                                    <p:anim calcmode="lin" valueType="num">
                                      <p:cBhvr additive="base">
                                        <p:cTn id="52" dur="500" fill="hold"/>
                                        <p:tgtEl>
                                          <p:spTgt spid="5432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54324"/>
                                        </p:tgtEl>
                                        <p:attrNameLst>
                                          <p:attrName>style.visibility</p:attrName>
                                        </p:attrNameLst>
                                      </p:cBhvr>
                                      <p:to>
                                        <p:strVal val="visible"/>
                                      </p:to>
                                    </p:set>
                                    <p:anim calcmode="lin" valueType="num">
                                      <p:cBhvr additive="base">
                                        <p:cTn id="57" dur="500" fill="hold"/>
                                        <p:tgtEl>
                                          <p:spTgt spid="54324"/>
                                        </p:tgtEl>
                                        <p:attrNameLst>
                                          <p:attrName>ppt_x</p:attrName>
                                        </p:attrNameLst>
                                      </p:cBhvr>
                                      <p:tavLst>
                                        <p:tav tm="0">
                                          <p:val>
                                            <p:strVal val="0-#ppt_w/2"/>
                                          </p:val>
                                        </p:tav>
                                        <p:tav tm="100000">
                                          <p:val>
                                            <p:strVal val="#ppt_x"/>
                                          </p:val>
                                        </p:tav>
                                      </p:tavLst>
                                    </p:anim>
                                    <p:anim calcmode="lin" valueType="num">
                                      <p:cBhvr additive="base">
                                        <p:cTn id="58" dur="500" fill="hold"/>
                                        <p:tgtEl>
                                          <p:spTgt spid="5432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54325"/>
                                        </p:tgtEl>
                                        <p:attrNameLst>
                                          <p:attrName>style.visibility</p:attrName>
                                        </p:attrNameLst>
                                      </p:cBhvr>
                                      <p:to>
                                        <p:strVal val="visible"/>
                                      </p:to>
                                    </p:set>
                                    <p:anim calcmode="lin" valueType="num">
                                      <p:cBhvr additive="base">
                                        <p:cTn id="63" dur="500" fill="hold"/>
                                        <p:tgtEl>
                                          <p:spTgt spid="54325"/>
                                        </p:tgtEl>
                                        <p:attrNameLst>
                                          <p:attrName>ppt_x</p:attrName>
                                        </p:attrNameLst>
                                      </p:cBhvr>
                                      <p:tavLst>
                                        <p:tav tm="0">
                                          <p:val>
                                            <p:strVal val="0-#ppt_w/2"/>
                                          </p:val>
                                        </p:tav>
                                        <p:tav tm="100000">
                                          <p:val>
                                            <p:strVal val="#ppt_x"/>
                                          </p:val>
                                        </p:tav>
                                      </p:tavLst>
                                    </p:anim>
                                    <p:anim calcmode="lin" valueType="num">
                                      <p:cBhvr additive="base">
                                        <p:cTn id="64" dur="500" fill="hold"/>
                                        <p:tgtEl>
                                          <p:spTgt spid="54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4" grpId="0"/>
      <p:bldP spid="54317" grpId="0"/>
      <p:bldP spid="54320" grpId="0"/>
      <p:bldP spid="54323" grpId="0" animBg="1"/>
      <p:bldP spid="54324" grpId="0"/>
      <p:bldP spid="5432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7346" name="对象 57345"/>
              <p:cNvSpPr txBox="1"/>
              <p:nvPr/>
            </p:nvSpPr>
            <p:spPr>
              <a:xfrm>
                <a:off x="863600" y="798513"/>
                <a:ext cx="5905500" cy="1952625"/>
              </a:xfrm>
              <a:prstGeom prst="rect">
                <a:avLst/>
              </a:prstGeom>
              <a:noFill/>
              <a:ln w="38100">
                <a:noFill/>
                <a:miter/>
              </a:ln>
            </p:spPr>
            <p:txBody>
              <a:bodyPr>
                <a:normAutofit/>
              </a:bodyPr>
              <a:lstStyle/>
              <a:p>
                <a:pPr/>
                <a14:m>
                  <m:oMathPara xmlns:m="http://schemas.openxmlformats.org/officeDocument/2006/math">
                    <m:oMathParaPr>
                      <m:jc m:val="centerGroup"/>
                    </m:oMathParaPr>
                    <m:oMath xmlns:m="http://schemas.openxmlformats.org/officeDocument/2006/math">
                      <m:r>
                        <a:rPr lang="zh-CN" altLang="en-US" b="1" i="1">
                          <a:solidFill>
                            <a:srgbClr val="000000"/>
                          </a:solidFill>
                          <a:latin typeface="Cambria Math" panose="02040503050406030204" pitchFamily="18" charset="0"/>
                        </a:rPr>
                        <m:t>复功率</m:t>
                      </m:r>
                      <m:r>
                        <m:rPr>
                          <m:nor/>
                        </m:rPr>
                        <a:rPr lang="zh-CN" altLang="en-US" b="1" i="0">
                          <a:solidFill>
                            <a:srgbClr val="000000"/>
                          </a:solidFill>
                          <a:latin typeface="Cambria Math" panose="02040503050406030204" pitchFamily="18" charset="0"/>
                        </a:rPr>
                        <m:t>  </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𝑺</m:t>
                          </m:r>
                        </m:e>
                      </m:acc>
                      <m:r>
                        <m:rPr>
                          <m:nor/>
                        </m:rPr>
                        <a:rPr lang="zh-CN" altLang="en-US" b="1" i="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也可以表示为以下式子</m:t>
                      </m:r>
                      <m:func>
                        <m:funcPr>
                          <m:ctrlPr>
                            <a:rPr lang="zh-CN" altLang="en-US" b="1" i="1">
                              <a:solidFill>
                                <a:srgbClr val="000000"/>
                              </a:solidFill>
                              <a:latin typeface="Cambria Math" panose="02040503050406030204" pitchFamily="18" charset="0"/>
                            </a:rPr>
                          </m:ctrlPr>
                        </m:funcPr>
                        <m:fName>
                          <m:r>
                            <a:rPr lang="zh-CN" altLang="en-US" b="1" i="0">
                              <a:solidFill>
                                <a:srgbClr val="000000"/>
                              </a:solidFill>
                              <a:latin typeface="Cambria Math" panose="02040503050406030204" pitchFamily="18" charset="0"/>
                            </a:rPr>
                            <m:t>:</m:t>
                          </m:r>
                        </m:fName>
                        <m:e/>
                      </m:func>
                    </m:oMath>
                    <m:oMath xmlns:m="http://schemas.openxmlformats.org/officeDocument/2006/math">
                      <m:r>
                        <m:rPr>
                          <m:nor/>
                        </m:rPr>
                        <a:rPr lang="zh-CN" altLang="en-US" b="1" i="0">
                          <a:solidFill>
                            <a:srgbClr val="000000"/>
                          </a:solidFill>
                          <a:latin typeface="Cambria Math" panose="02040503050406030204" pitchFamily="18" charset="0"/>
                        </a:rPr>
                        <m:t>    </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𝑺</m:t>
                          </m:r>
                        </m:e>
                      </m:acc>
                      <m:r>
                        <a:rPr lang="zh-CN" altLang="en-US" b="1" i="1">
                          <a:solidFill>
                            <a:srgbClr val="000000"/>
                          </a:solidFill>
                          <a:latin typeface="Cambria Math" panose="02040503050406030204" pitchFamily="18" charset="0"/>
                        </a:rPr>
                        <m:t>=</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r>
                        <a:rPr lang="zh-CN" altLang="en-US" b="1" i="1" baseline="30000">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𝒁</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r>
                        <a:rPr lang="zh-CN" altLang="en-US" b="1" i="1">
                          <a:solidFill>
                            <a:srgbClr val="000000"/>
                          </a:solidFill>
                          <a:latin typeface="Cambria Math" panose="02040503050406030204" pitchFamily="18" charset="0"/>
                        </a:rPr>
                        <m:t>⋅</m:t>
                      </m:r>
                      <m:sSup>
                        <m:sSupPr>
                          <m:ctrlPr>
                            <a:rPr lang="zh-CN" altLang="en-US" b="1" i="1">
                              <a:solidFill>
                                <a:srgbClr val="000000"/>
                              </a:solidFill>
                              <a:latin typeface="Cambria Math" panose="02040503050406030204" pitchFamily="18" charset="0"/>
                            </a:rPr>
                          </m:ctrlPr>
                        </m:sSupPr>
                        <m:e>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e>
                        <m:sup>
                          <m:r>
                            <a:rPr lang="zh-CN" altLang="en-US" b="1" i="1">
                              <a:solidFill>
                                <a:srgbClr val="000000"/>
                              </a:solidFill>
                              <a:latin typeface="Cambria Math" panose="02040503050406030204" pitchFamily="18" charset="0"/>
                            </a:rPr>
                            <m:t>∗</m:t>
                          </m:r>
                        </m:sup>
                      </m:sSup>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𝒁</m:t>
                      </m:r>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𝑰</m:t>
                          </m:r>
                        </m:e>
                        <m:sup>
                          <m:r>
                            <a:rPr lang="zh-CN" altLang="en-US" b="1" i="1">
                              <a:solidFill>
                                <a:srgbClr val="000000"/>
                              </a:solidFill>
                              <a:latin typeface="Cambria Math" panose="02040503050406030204" pitchFamily="18" charset="0"/>
                            </a:rPr>
                            <m:t>𝟐</m:t>
                          </m:r>
                        </m:sup>
                      </m:sSup>
                    </m:oMath>
                    <m:oMath xmlns:m="http://schemas.openxmlformats.org/officeDocument/2006/math">
                      <m:r>
                        <m:rPr>
                          <m:nor/>
                        </m:rPr>
                        <a:rPr lang="zh-CN" altLang="en-US" b="1" i="0">
                          <a:solidFill>
                            <a:srgbClr val="000000"/>
                          </a:solidFill>
                          <a:latin typeface="Cambria Math" panose="02040503050406030204" pitchFamily="18" charset="0"/>
                        </a:rPr>
                        <m:t>    </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𝑺</m:t>
                          </m:r>
                        </m:e>
                      </m:acc>
                      <m:r>
                        <a:rPr lang="zh-CN" altLang="en-US" b="1" i="1">
                          <a:solidFill>
                            <a:srgbClr val="000000"/>
                          </a:solidFill>
                          <a:latin typeface="Cambria Math" panose="02040503050406030204" pitchFamily="18" charset="0"/>
                        </a:rPr>
                        <m:t>=</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𝑰</m:t>
                          </m:r>
                        </m:e>
                      </m:acc>
                      <m:r>
                        <a:rPr lang="zh-CN" altLang="en-US" b="1" i="1" baseline="30000">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r>
                        <a:rPr lang="zh-CN" altLang="en-US" b="1" i="1">
                          <a:solidFill>
                            <a:srgbClr val="000000"/>
                          </a:solidFill>
                          <a:latin typeface="Cambria Math" panose="02040503050406030204" pitchFamily="18" charset="0"/>
                        </a:rPr>
                        <m:t>(</m:t>
                      </m:r>
                      <m:acc>
                        <m:accPr>
                          <m:chr m:val="̇"/>
                          <m:ctrlPr>
                            <a:rPr lang="zh-CN" altLang="en-US" b="1" i="1">
                              <a:solidFill>
                                <a:srgbClr val="000000"/>
                              </a:solidFill>
                              <a:latin typeface="Cambria Math" panose="02040503050406030204" pitchFamily="18" charset="0"/>
                            </a:rPr>
                          </m:ctrlPr>
                        </m:accPr>
                        <m:e>
                          <m:r>
                            <a:rPr lang="zh-CN" altLang="en-US" b="1" i="1">
                              <a:solidFill>
                                <a:srgbClr val="000000"/>
                              </a:solidFill>
                              <a:latin typeface="Cambria Math" panose="02040503050406030204" pitchFamily="18" charset="0"/>
                            </a:rPr>
                            <m:t>𝑼</m:t>
                          </m:r>
                        </m:e>
                      </m:acc>
                      <m:r>
                        <a:rPr lang="zh-CN" altLang="en-US" b="1" i="1">
                          <a:solidFill>
                            <a:srgbClr val="000000"/>
                          </a:solidFill>
                          <a:latin typeface="Cambria Math" panose="02040503050406030204" pitchFamily="18" charset="0"/>
                        </a:rPr>
                        <m:t>𝒀</m:t>
                      </m:r>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m:t>
                          </m:r>
                        </m:e>
                        <m:sup>
                          <m:r>
                            <a:rPr lang="zh-CN" altLang="en-US" b="1" i="1">
                              <a:solidFill>
                                <a:srgbClr val="000000"/>
                              </a:solidFill>
                              <a:latin typeface="Cambria Math" panose="02040503050406030204" pitchFamily="18" charset="0"/>
                            </a:rPr>
                            <m:t>∗</m:t>
                          </m:r>
                        </m:sup>
                      </m:sSup>
                      <m:r>
                        <a:rPr lang="zh-CN" altLang="en-US" b="1" i="1">
                          <a:solidFill>
                            <a:srgbClr val="000000"/>
                          </a:solidFill>
                          <a:latin typeface="Cambria Math" panose="02040503050406030204" pitchFamily="18" charset="0"/>
                        </a:rPr>
                        <m:t>=</m:t>
                      </m:r>
                      <m:limUpp>
                        <m:limUppPr>
                          <m:ctrlPr>
                            <a:rPr lang="zh-CN" altLang="en-US" b="1" i="1">
                              <a:solidFill>
                                <a:srgbClr val="000000"/>
                              </a:solidFill>
                              <a:latin typeface="Cambria Math" panose="02040503050406030204" pitchFamily="18" charset="0"/>
                            </a:rPr>
                          </m:ctrlPr>
                        </m:limUppPr>
                        <m:e>
                          <m:r>
                            <a:rPr lang="zh-CN" altLang="en-US" b="1" i="1">
                              <a:solidFill>
                                <a:srgbClr val="000000"/>
                              </a:solidFill>
                              <a:latin typeface="Cambria Math" panose="02040503050406030204" pitchFamily="18" charset="0"/>
                            </a:rPr>
                            <m:t>𝑼</m:t>
                          </m:r>
                        </m:e>
                        <m:lim>
                          <m:r>
                            <m:rPr>
                              <m:nor/>
                            </m:rPr>
                            <a:rPr lang="zh-CN" altLang="en-US" b="1" i="0">
                              <a:solidFill>
                                <a:srgbClr val="000000"/>
                              </a:solidFill>
                              <a:latin typeface="Cambria Math" panose="02040503050406030204" pitchFamily="18" charset="0"/>
                            </a:rPr>
                            <m:t>  </m:t>
                          </m:r>
                          <m:r>
                            <a:rPr lang="zh-CN" altLang="en-US" b="1" i="1">
                              <a:solidFill>
                                <a:srgbClr val="000000"/>
                              </a:solidFill>
                              <a:latin typeface="Cambria Math" panose="02040503050406030204" pitchFamily="18" charset="0"/>
                            </a:rPr>
                            <m:t>•</m:t>
                          </m:r>
                        </m:lim>
                      </m:limUpp>
                      <m:r>
                        <a:rPr lang="zh-CN" altLang="en-US" b="1" i="1">
                          <a:solidFill>
                            <a:srgbClr val="000000"/>
                          </a:solidFill>
                          <a:latin typeface="Cambria Math" panose="02040503050406030204" pitchFamily="18" charset="0"/>
                        </a:rPr>
                        <m:t>⋅</m:t>
                      </m:r>
                      <m:limUpp>
                        <m:limUppPr>
                          <m:ctrlPr>
                            <a:rPr lang="zh-CN" altLang="en-US" b="1" i="1">
                              <a:solidFill>
                                <a:srgbClr val="000000"/>
                              </a:solidFill>
                              <a:latin typeface="Cambria Math" panose="02040503050406030204" pitchFamily="18" charset="0"/>
                            </a:rPr>
                          </m:ctrlPr>
                        </m:limUppPr>
                        <m:e>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𝑼</m:t>
                              </m:r>
                            </m:e>
                            <m:sup>
                              <m:r>
                                <a:rPr lang="zh-CN" altLang="en-US" b="1" i="1">
                                  <a:solidFill>
                                    <a:srgbClr val="000000"/>
                                  </a:solidFill>
                                  <a:latin typeface="Cambria Math" panose="02040503050406030204" pitchFamily="18" charset="0"/>
                                </a:rPr>
                                <m:t>∗</m:t>
                              </m:r>
                            </m:sup>
                          </m:sSup>
                        </m:e>
                        <m:lim>
                          <m:r>
                            <a:rPr lang="zh-CN" altLang="en-US" b="1" i="1">
                              <a:solidFill>
                                <a:srgbClr val="000000"/>
                              </a:solidFill>
                              <a:latin typeface="Cambria Math" panose="02040503050406030204" pitchFamily="18" charset="0"/>
                            </a:rPr>
                            <m:t>•</m:t>
                          </m:r>
                        </m:lim>
                      </m:limUpp>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𝒀</m:t>
                          </m:r>
                        </m:e>
                        <m:sup>
                          <m:r>
                            <a:rPr lang="zh-CN" altLang="en-US" b="1" i="1">
                              <a:solidFill>
                                <a:srgbClr val="000000"/>
                              </a:solidFill>
                              <a:latin typeface="Cambria Math" panose="02040503050406030204" pitchFamily="18" charset="0"/>
                            </a:rPr>
                            <m:t>∗</m:t>
                          </m:r>
                        </m:sup>
                      </m:sSup>
                      <m:r>
                        <a:rPr lang="zh-CN" altLang="en-US" b="1" i="1">
                          <a:solidFill>
                            <a:srgbClr val="000000"/>
                          </a:solidFill>
                          <a:latin typeface="Cambria Math" panose="02040503050406030204" pitchFamily="18" charset="0"/>
                        </a:rPr>
                        <m:t>=</m:t>
                      </m:r>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𝑼</m:t>
                          </m:r>
                        </m:e>
                        <m:sup>
                          <m:r>
                            <a:rPr lang="zh-CN" altLang="en-US" b="1" i="1">
                              <a:solidFill>
                                <a:srgbClr val="000000"/>
                              </a:solidFill>
                              <a:latin typeface="Cambria Math" panose="02040503050406030204" pitchFamily="18" charset="0"/>
                            </a:rPr>
                            <m:t>𝟐</m:t>
                          </m:r>
                        </m:sup>
                      </m:sSup>
                      <m:sSup>
                        <m:sSupPr>
                          <m:ctrlPr>
                            <a:rPr lang="zh-CN" altLang="en-US" b="1" i="1">
                              <a:solidFill>
                                <a:srgbClr val="000000"/>
                              </a:solidFill>
                              <a:latin typeface="Cambria Math" panose="02040503050406030204" pitchFamily="18" charset="0"/>
                            </a:rPr>
                          </m:ctrlPr>
                        </m:sSupPr>
                        <m:e>
                          <m:r>
                            <a:rPr lang="zh-CN" altLang="en-US" b="1" i="1">
                              <a:solidFill>
                                <a:srgbClr val="000000"/>
                              </a:solidFill>
                              <a:latin typeface="Cambria Math" panose="02040503050406030204" pitchFamily="18" charset="0"/>
                            </a:rPr>
                            <m:t>𝒀</m:t>
                          </m:r>
                        </m:e>
                        <m:sup>
                          <m:r>
                            <a:rPr lang="zh-CN" altLang="en-US" b="1" i="1">
                              <a:solidFill>
                                <a:srgbClr val="000000"/>
                              </a:solidFill>
                              <a:latin typeface="Cambria Math" panose="02040503050406030204" pitchFamily="18" charset="0"/>
                            </a:rPr>
                            <m:t>∗</m:t>
                          </m:r>
                        </m:sup>
                      </m:sSup>
                    </m:oMath>
                    <m:oMath xmlns:m="http://schemas.openxmlformats.org/officeDocument/2006/math">
                      <m:r>
                        <m:rPr>
                          <m:nor/>
                        </m:rPr>
                        <a:rPr lang="zh-CN" altLang="en-US" b="1" i="0">
                          <a:solidFill>
                            <a:srgbClr val="000000"/>
                          </a:solidFill>
                          <a:latin typeface="Cambria Math" panose="02040503050406030204" pitchFamily="18" charset="0"/>
                        </a:rPr>
                        <m:t>   </m:t>
                      </m:r>
                    </m:oMath>
                  </m:oMathPara>
                </a14:m>
                <a:endParaRPr lang="zh-CN" altLang="en-US" b="1" dirty="0"/>
              </a:p>
            </p:txBody>
          </p:sp>
        </mc:Choice>
        <mc:Fallback>
          <p:sp>
            <p:nvSpPr>
              <p:cNvPr id="57346" name="对象 57345"/>
              <p:cNvSpPr txBox="1">
                <a:spLocks noRot="1" noChangeAspect="1" noMove="1" noResize="1" noEditPoints="1" noAdjustHandles="1" noChangeArrowheads="1" noChangeShapeType="1" noTextEdit="1"/>
              </p:cNvSpPr>
              <p:nvPr/>
            </p:nvSpPr>
            <p:spPr>
              <a:xfrm>
                <a:off x="863600" y="798513"/>
                <a:ext cx="5905500" cy="1952625"/>
              </a:xfrm>
              <a:prstGeom prst="rect">
                <a:avLst/>
              </a:prstGeom>
              <a:blipFill>
                <a:blip r:embed="rId2"/>
                <a:stretch>
                  <a:fillRect/>
                </a:stretch>
              </a:blipFill>
              <a:ln w="38100">
                <a:noFill/>
                <a:miter/>
              </a:ln>
            </p:spPr>
            <p:txBody>
              <a:bodyPr/>
              <a:lstStyle/>
              <a:p>
                <a:r>
                  <a:rPr lang="zh-CN" altLang="en-US">
                    <a:noFill/>
                  </a:rPr>
                  <a:t> </a:t>
                </a:r>
              </a:p>
            </p:txBody>
          </p:sp>
        </mc:Fallback>
      </mc:AlternateContent>
      <p:sp>
        <p:nvSpPr>
          <p:cNvPr id="57370" name="文本框 57369"/>
          <p:cNvSpPr txBox="1"/>
          <p:nvPr/>
        </p:nvSpPr>
        <p:spPr>
          <a:xfrm>
            <a:off x="444500" y="3657600"/>
            <a:ext cx="8229600" cy="1844675"/>
          </a:xfrm>
          <a:prstGeom prst="rect">
            <a:avLst/>
          </a:prstGeom>
          <a:noFill/>
          <a:ln w="9525">
            <a:noFill/>
          </a:ln>
        </p:spPr>
        <p:txBody>
          <a:bodyPr>
            <a:spAutoFit/>
          </a:bodyPr>
          <a:lstStyle/>
          <a:p>
            <a:pPr marL="762000" indent="-762000" algn="just" eaLnBrk="1" hangingPunct="1">
              <a:lnSpc>
                <a:spcPct val="120000"/>
              </a:lnSpc>
            </a:pPr>
            <a:r>
              <a:rPr lang="zh-CN" altLang="en-US" b="1" i="1" dirty="0">
                <a:solidFill>
                  <a:srgbClr val="FF0000"/>
                </a:solidFill>
                <a:latin typeface="Times New Roman" panose="02020603050405020304" pitchFamily="18" charset="0"/>
              </a:rPr>
              <a:t>复功率守恒定理</a:t>
            </a:r>
            <a:r>
              <a:rPr lang="zh-CN" altLang="en-US" b="1" dirty="0">
                <a:latin typeface="Times New Roman" panose="02020603050405020304" pitchFamily="18" charset="0"/>
              </a:rPr>
              <a:t>：在正弦稳态电路中，总的</a:t>
            </a:r>
            <a:r>
              <a:rPr lang="zh-CN" altLang="en-US" b="1" dirty="0">
                <a:solidFill>
                  <a:schemeClr val="accent2"/>
                </a:solidFill>
                <a:latin typeface="Times New Roman" panose="02020603050405020304" pitchFamily="18" charset="0"/>
              </a:rPr>
              <a:t>有功功率</a:t>
            </a:r>
            <a:r>
              <a:rPr lang="zh-CN" altLang="en-US" b="1" dirty="0">
                <a:latin typeface="Times New Roman" panose="02020603050405020304" pitchFamily="18" charset="0"/>
              </a:rPr>
              <a:t>是电路各部分的有功功率之和，总的</a:t>
            </a:r>
            <a:r>
              <a:rPr lang="zh-CN" altLang="en-US" b="1" dirty="0">
                <a:solidFill>
                  <a:schemeClr val="accent2"/>
                </a:solidFill>
                <a:latin typeface="Times New Roman" panose="02020603050405020304" pitchFamily="18" charset="0"/>
              </a:rPr>
              <a:t>无功功率</a:t>
            </a:r>
            <a:r>
              <a:rPr lang="zh-CN" altLang="en-US" b="1" dirty="0">
                <a:latin typeface="Times New Roman" panose="02020603050405020304" pitchFamily="18" charset="0"/>
              </a:rPr>
              <a:t>是电路各部分的无功功率之和。总的</a:t>
            </a:r>
            <a:r>
              <a:rPr lang="zh-CN" altLang="en-US" b="1" dirty="0">
                <a:solidFill>
                  <a:schemeClr val="accent2"/>
                </a:solidFill>
                <a:latin typeface="Times New Roman" panose="02020603050405020304" pitchFamily="18" charset="0"/>
              </a:rPr>
              <a:t>复功率</a:t>
            </a:r>
            <a:r>
              <a:rPr lang="zh-CN" altLang="en-US" b="1" dirty="0">
                <a:latin typeface="Times New Roman" panose="02020603050405020304" pitchFamily="18" charset="0"/>
              </a:rPr>
              <a:t>也是电路各部分的复功功率之和。</a:t>
            </a:r>
            <a:endParaRPr lang="zh-CN" altLang="en-US" b="1">
              <a:latin typeface="Times New Roman" panose="02020603050405020304" pitchFamily="18" charset="0"/>
            </a:endParaRPr>
          </a:p>
        </p:txBody>
      </p:sp>
      <p:sp>
        <p:nvSpPr>
          <p:cNvPr id="57373" name="动作按钮: 后退或前一项 57372">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57374" name="动作按钮: 前进或下一项 57373">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57375" name="矩形 57374"/>
          <p:cNvSpPr/>
          <p:nvPr/>
        </p:nvSpPr>
        <p:spPr>
          <a:xfrm>
            <a:off x="1908629" y="2457450"/>
            <a:ext cx="5905500" cy="457200"/>
          </a:xfrm>
          <a:prstGeom prst="rect">
            <a:avLst/>
          </a:prstGeom>
          <a:noFill/>
          <a:ln w="9525">
            <a:noFill/>
          </a:ln>
        </p:spPr>
        <p:txBody>
          <a:bodyPr>
            <a:spAutoFit/>
          </a:bodyPr>
          <a:lstStyle/>
          <a:p>
            <a:r>
              <a:rPr lang="en-US" altLang="zh-CN" b="1" dirty="0">
                <a:latin typeface="Times New Roman" panose="02020603050405020304" pitchFamily="18" charset="0"/>
              </a:rPr>
              <a:t>Z</a:t>
            </a:r>
            <a:r>
              <a:rPr lang="zh-CN" altLang="en-US" b="1" dirty="0">
                <a:latin typeface="Times New Roman" panose="02020603050405020304" pitchFamily="18" charset="0"/>
              </a:rPr>
              <a:t>、</a:t>
            </a:r>
            <a:r>
              <a:rPr lang="en-US" altLang="zh-CN" b="1" dirty="0">
                <a:latin typeface="Times New Roman" panose="02020603050405020304" pitchFamily="18" charset="0"/>
              </a:rPr>
              <a:t>Y</a:t>
            </a:r>
            <a:r>
              <a:rPr lang="zh-CN" altLang="en-US" b="1" dirty="0">
                <a:latin typeface="Times New Roman" panose="02020603050405020304" pitchFamily="18" charset="0"/>
              </a:rPr>
              <a:t>分别为电路的等效阻抗和等效导纳。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75"/>
                                        </p:tgtEl>
                                        <p:attrNameLst>
                                          <p:attrName>style.visibility</p:attrName>
                                        </p:attrNameLst>
                                      </p:cBhvr>
                                      <p:to>
                                        <p:strVal val="visible"/>
                                      </p:to>
                                    </p:set>
                                    <p:anim calcmode="lin" valueType="num">
                                      <p:cBhvr additive="base">
                                        <p:cTn id="7" dur="500" fill="hold"/>
                                        <p:tgtEl>
                                          <p:spTgt spid="57375"/>
                                        </p:tgtEl>
                                        <p:attrNameLst>
                                          <p:attrName>ppt_x</p:attrName>
                                        </p:attrNameLst>
                                      </p:cBhvr>
                                      <p:tavLst>
                                        <p:tav tm="0">
                                          <p:val>
                                            <p:strVal val="0-#ppt_w/2"/>
                                          </p:val>
                                        </p:tav>
                                        <p:tav tm="100000">
                                          <p:val>
                                            <p:strVal val="#ppt_x"/>
                                          </p:val>
                                        </p:tav>
                                      </p:tavLst>
                                    </p:anim>
                                    <p:anim calcmode="lin" valueType="num">
                                      <p:cBhvr additive="base">
                                        <p:cTn id="8" dur="500" fill="hold"/>
                                        <p:tgtEl>
                                          <p:spTgt spid="573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iterate type="lt">
                                    <p:tmPct val="100000"/>
                                  </p:iterate>
                                  <p:childTnLst>
                                    <p:set>
                                      <p:cBhvr>
                                        <p:cTn id="12" dur="1" fill="hold">
                                          <p:stCondLst>
                                            <p:cond delay="0"/>
                                          </p:stCondLst>
                                        </p:cTn>
                                        <p:tgtEl>
                                          <p:spTgt spid="57370"/>
                                        </p:tgtEl>
                                        <p:attrNameLst>
                                          <p:attrName>style.visibility</p:attrName>
                                        </p:attrNameLst>
                                      </p:cBhvr>
                                      <p:to>
                                        <p:strVal val="visible"/>
                                      </p:to>
                                    </p:set>
                                    <p:anim calcmode="lin" valueType="num">
                                      <p:cBhvr additive="base">
                                        <p:cTn id="13" dur="75" fill="hold"/>
                                        <p:tgtEl>
                                          <p:spTgt spid="57370"/>
                                        </p:tgtEl>
                                        <p:attrNameLst>
                                          <p:attrName>ppt_x</p:attrName>
                                        </p:attrNameLst>
                                      </p:cBhvr>
                                      <p:tavLst>
                                        <p:tav tm="0">
                                          <p:val>
                                            <p:strVal val="0-#ppt_w/2"/>
                                          </p:val>
                                        </p:tav>
                                        <p:tav tm="100000">
                                          <p:val>
                                            <p:strVal val="#ppt_x"/>
                                          </p:val>
                                        </p:tav>
                                      </p:tavLst>
                                    </p:anim>
                                    <p:anim calcmode="lin" valueType="num">
                                      <p:cBhvr additive="base">
                                        <p:cTn id="14" dur="75" fill="hold"/>
                                        <p:tgtEl>
                                          <p:spTgt spid="573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0" grpId="0"/>
      <p:bldP spid="57375"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3893</TotalTime>
  <Words>7075</Words>
  <Application>Microsoft Office PowerPoint</Application>
  <PresentationFormat>全屏显示(4:3)</PresentationFormat>
  <Paragraphs>1135</Paragraphs>
  <Slides>114</Slides>
  <Notes>1</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114</vt:i4>
      </vt:variant>
    </vt:vector>
  </HeadingPairs>
  <TitlesOfParts>
    <vt:vector size="128" baseType="lpstr">
      <vt:lpstr>黑体</vt:lpstr>
      <vt:lpstr>隶书</vt:lpstr>
      <vt:lpstr>宋体</vt:lpstr>
      <vt:lpstr>Cambria Math</vt:lpstr>
      <vt:lpstr>MT Extra</vt:lpstr>
      <vt:lpstr>Symbol</vt:lpstr>
      <vt:lpstr>Times New Roman</vt:lpstr>
      <vt:lpstr>Verdana</vt:lpstr>
      <vt:lpstr>Wingdings 2</vt:lpstr>
      <vt:lpstr>默认设计模板</vt:lpstr>
      <vt:lpstr>Equation.DSMT4</vt:lpstr>
      <vt:lpstr>Equation.3</vt:lpstr>
      <vt:lpstr>Visio.Drawing.6</vt:lpstr>
      <vt:lpstr>公式</vt:lpstr>
      <vt:lpstr>PowerPoint 演示文稿</vt:lpstr>
      <vt:lpstr>第4章 正弦稳态交流电路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电路定律的相量形式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补充：相量图的画法</vt:lpstr>
      <vt:lpstr>PowerPoint 演示文稿</vt:lpstr>
      <vt:lpstr>PowerPoint 演示文稿</vt:lpstr>
      <vt:lpstr>PowerPoint 演示文稿</vt:lpstr>
      <vt:lpstr>PowerPoint 演示文稿</vt:lpstr>
      <vt:lpstr>PowerPoint 演示文稿</vt:lpstr>
      <vt:lpstr>PowerPoint 演示文稿</vt:lpstr>
      <vt:lpstr>4.6   正弦电路的分析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4.7  正弦电路的功率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4.7.2  复功率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4.7.4  最大功率传输</vt:lpstr>
      <vt:lpstr>PowerPoint 演示文稿</vt:lpstr>
      <vt:lpstr>PowerPoint 演示文稿</vt:lpstr>
      <vt:lpstr>PowerPoint 演示文稿</vt:lpstr>
      <vt:lpstr>PowerPoint 演示文稿</vt:lpstr>
      <vt:lpstr>本章结束</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aloe</dc:creator>
  <cp:lastModifiedBy>Windows 用户</cp:lastModifiedBy>
  <cp:revision>2042</cp:revision>
  <dcterms:created xsi:type="dcterms:W3CDTF">1999-09-07T09:11:43Z</dcterms:created>
  <dcterms:modified xsi:type="dcterms:W3CDTF">2021-10-19T01:51:02Z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