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462" r:id="rId2"/>
    <p:sldId id="299" r:id="rId3"/>
    <p:sldId id="422" r:id="rId4"/>
    <p:sldId id="423" r:id="rId5"/>
    <p:sldId id="424" r:id="rId6"/>
    <p:sldId id="425" r:id="rId7"/>
    <p:sldId id="463" r:id="rId8"/>
    <p:sldId id="426" r:id="rId9"/>
    <p:sldId id="427" r:id="rId10"/>
    <p:sldId id="428" r:id="rId11"/>
    <p:sldId id="381" r:id="rId12"/>
    <p:sldId id="430" r:id="rId13"/>
    <p:sldId id="431" r:id="rId14"/>
    <p:sldId id="429" r:id="rId15"/>
    <p:sldId id="432" r:id="rId16"/>
    <p:sldId id="433" r:id="rId17"/>
    <p:sldId id="434" r:id="rId18"/>
    <p:sldId id="435" r:id="rId19"/>
    <p:sldId id="436" r:id="rId20"/>
    <p:sldId id="437" r:id="rId21"/>
    <p:sldId id="438" r:id="rId22"/>
    <p:sldId id="439" r:id="rId23"/>
    <p:sldId id="440" r:id="rId24"/>
    <p:sldId id="443" r:id="rId25"/>
    <p:sldId id="448" r:id="rId26"/>
    <p:sldId id="449" r:id="rId27"/>
    <p:sldId id="450" r:id="rId28"/>
    <p:sldId id="451" r:id="rId29"/>
    <p:sldId id="452" r:id="rId30"/>
    <p:sldId id="453" r:id="rId31"/>
    <p:sldId id="454" r:id="rId32"/>
    <p:sldId id="455" r:id="rId33"/>
    <p:sldId id="410" r:id="rId34"/>
    <p:sldId id="411" r:id="rId35"/>
    <p:sldId id="412" r:id="rId36"/>
    <p:sldId id="419" r:id="rId3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1pPr>
    <a:lvl2pPr marL="457200" lvl="1"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2pPr>
    <a:lvl3pPr marL="914400" lvl="2"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3pPr>
    <a:lvl4pPr marL="1371600" lvl="3"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4pPr>
    <a:lvl5pPr marL="1828800" lvl="4"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5pPr>
    <a:lvl6pPr marL="2286000" lvl="5"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6pPr>
    <a:lvl7pPr marL="2743200" lvl="6"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7pPr>
    <a:lvl8pPr marL="3200400" lvl="7"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8pPr>
    <a:lvl9pPr marL="3657600" lvl="8"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9pPr>
  </p:defaultTextStyle>
  <p:extLst>
    <p:ext uri="{EFAFB233-063F-42B5-8137-9DF3F51BA10A}">
      <p15:sldGuideLst xmlns:p15="http://schemas.microsoft.com/office/powerpoint/2012/main">
        <p15:guide id="1" orient="horz" pos="1626">
          <p15:clr>
            <a:srgbClr val="A4A3A4"/>
          </p15:clr>
        </p15:guide>
        <p15:guide id="2" pos="15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FF00"/>
    <a:srgbClr val="3333FF"/>
    <a:srgbClr val="00FFCC"/>
    <a:srgbClr val="FFCC66"/>
    <a:srgbClr val="FF3300"/>
    <a:srgbClr val="33CC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6449"/>
  </p:normalViewPr>
  <p:slideViewPr>
    <p:cSldViewPr snapToGrid="0" snapToObjects="1" showGuides="1">
      <p:cViewPr varScale="1">
        <p:scale>
          <a:sx n="95" d="100"/>
          <a:sy n="95" d="100"/>
        </p:scale>
        <p:origin x="1602" y="84"/>
      </p:cViewPr>
      <p:guideLst>
        <p:guide orient="horz" pos="1626"/>
        <p:guide pos="151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0" name="页眉占位符 155649"/>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155651" name="日期占位符 155650"/>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155652" name="幻灯片图像占位符 15565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55653" name="文本占位符 155652"/>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5654" name="页脚占位符 155653"/>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155655" name="灯片编号占位符 155654"/>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extLst>
      <p:ext uri="{BB962C8B-B14F-4D97-AF65-F5344CB8AC3E}">
        <p14:creationId xmlns:p14="http://schemas.microsoft.com/office/powerpoint/2010/main" val="1323884484"/>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a:t>
            </a:fld>
            <a:endParaRPr lang="zh-CN" altLang="en-US" sz="1200" b="0" dirty="0"/>
          </a:p>
        </p:txBody>
      </p:sp>
      <p:sp>
        <p:nvSpPr>
          <p:cNvPr id="258050" name="幻灯片图像占位符 258049"/>
          <p:cNvSpPr>
            <a:spLocks noGrp="1" noRot="1" noChangeAspect="1" noTextEdit="1"/>
          </p:cNvSpPr>
          <p:nvPr>
            <p:ph type="sldImg"/>
          </p:nvPr>
        </p:nvSpPr>
        <p:spPr>
          <a:xfrm>
            <a:off x="1150938" y="692150"/>
            <a:ext cx="4556125" cy="3416300"/>
          </a:xfrm>
          <a:ln w="12700">
            <a:solidFill>
              <a:schemeClr val="tx1">
                <a:alpha val="100000"/>
              </a:schemeClr>
            </a:solidFill>
          </a:ln>
        </p:spPr>
      </p:sp>
      <p:sp>
        <p:nvSpPr>
          <p:cNvPr id="258051" name="文本占位符 258050"/>
          <p:cNvSpPr>
            <a:spLocks noGrp="1"/>
          </p:cNvSpPr>
          <p:nvPr>
            <p:ph type="body" idx="1"/>
          </p:nvPr>
        </p:nvSpPr>
        <p:spPr>
          <a:xfrm>
            <a:off x="914400" y="4343400"/>
            <a:ext cx="5029200" cy="4114800"/>
          </a:xfrm>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1673268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lvl="0"/>
            <a:endParaRPr lang="zh-CN" altLang="en-US"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lvl="0"/>
            <a:endParaRPr lang="zh-CN" altLang="en-US"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2pPr>
      <a:lvl3pPr marL="914400" lvl="2"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3pPr>
      <a:lvl4pPr marL="1371600" lvl="3"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4pPr>
      <a:lvl5pPr marL="1828800" lvl="4"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5pPr>
      <a:lvl6pPr marL="2286000" lvl="5"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6pPr>
      <a:lvl7pPr marL="2743200" lvl="6"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7pPr>
      <a:lvl8pPr marL="3200400" lvl="7"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8pPr>
      <a:lvl9pPr marL="3657600" lvl="8"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audio" Target="../media/audio1.wav"/><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2.jpeg"/><Relationship Id="rId9"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0.bin"/><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7.wmf"/><Relationship Id="rId3" Type="http://schemas.openxmlformats.org/officeDocument/2006/relationships/image" Target="../media/image3.jpeg"/><Relationship Id="rId7" Type="http://schemas.openxmlformats.org/officeDocument/2006/relationships/image" Target="../media/image35.wmf"/><Relationship Id="rId12"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3.bin"/><Relationship Id="rId11" Type="http://schemas.openxmlformats.org/officeDocument/2006/relationships/image" Target="../media/image36.wmf"/><Relationship Id="rId5" Type="http://schemas.openxmlformats.org/officeDocument/2006/relationships/image" Target="../media/image34.wmf"/><Relationship Id="rId10" Type="http://schemas.openxmlformats.org/officeDocument/2006/relationships/oleObject" Target="../embeddings/oleObject36.bin"/><Relationship Id="rId4" Type="http://schemas.openxmlformats.org/officeDocument/2006/relationships/oleObject" Target="../embeddings/oleObject32.bin"/><Relationship Id="rId9" Type="http://schemas.openxmlformats.org/officeDocument/2006/relationships/oleObject" Target="../embeddings/oleObject35.bin"/></Relationships>
</file>

<file path=ppt/slides/_rels/slide2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9.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1.bin"/></Relationships>
</file>

<file path=ppt/slides/_rels/slide2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wmf"/><Relationship Id="rId5" Type="http://schemas.openxmlformats.org/officeDocument/2006/relationships/oleObject" Target="../embeddings/oleObject44.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48.bin"/><Relationship Id="rId5" Type="http://schemas.openxmlformats.org/officeDocument/2006/relationships/image" Target="../media/image46.wmf"/><Relationship Id="rId4" Type="http://schemas.openxmlformats.org/officeDocument/2006/relationships/oleObject" Target="../embeddings/oleObject47.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8.wmf"/></Relationships>
</file>

<file path=ppt/slides/_rels/slide28.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51.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3.bin"/></Relationships>
</file>

<file path=ppt/slides/_rels/slide29.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4.wmf"/><Relationship Id="rId5" Type="http://schemas.openxmlformats.org/officeDocument/2006/relationships/oleObject" Target="../embeddings/oleObject55.bin"/><Relationship Id="rId4" Type="http://schemas.openxmlformats.org/officeDocument/2006/relationships/image" Target="../media/image53.wmf"/></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56.wmf"/><Relationship Id="rId4" Type="http://schemas.openxmlformats.org/officeDocument/2006/relationships/oleObject" Target="../embeddings/oleObject57.bin"/></Relationships>
</file>

<file path=ppt/slides/_rels/slide3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58.wmf"/><Relationship Id="rId5" Type="http://schemas.openxmlformats.org/officeDocument/2006/relationships/oleObject" Target="../embeddings/oleObject59.bin"/><Relationship Id="rId4" Type="http://schemas.openxmlformats.org/officeDocument/2006/relationships/image" Target="../media/image57.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1.wmf"/><Relationship Id="rId5" Type="http://schemas.openxmlformats.org/officeDocument/2006/relationships/oleObject" Target="../embeddings/oleObject62.bin"/><Relationship Id="rId4" Type="http://schemas.openxmlformats.org/officeDocument/2006/relationships/image" Target="../media/image60.wmf"/></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62.wmf"/></Relationships>
</file>

<file path=ppt/slides/_rels/slide35.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64.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7.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jpeg"/><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3.jpeg"/><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 Id="rId9"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文本框 257025"/>
          <p:cNvSpPr txBox="1"/>
          <p:nvPr/>
        </p:nvSpPr>
        <p:spPr>
          <a:xfrm>
            <a:off x="517525" y="762000"/>
            <a:ext cx="184150" cy="457200"/>
          </a:xfrm>
          <a:prstGeom prst="rect">
            <a:avLst/>
          </a:prstGeom>
          <a:noFill/>
          <a:ln w="12700">
            <a:noFill/>
          </a:ln>
        </p:spPr>
        <p:txBody>
          <a:bodyPr wrap="none" anchor="ctr">
            <a:spAutoFit/>
          </a:bodyPr>
          <a:lstStyle/>
          <a:p>
            <a:pPr algn="ctr" eaLnBrk="0" hangingPunct="0">
              <a:spcBef>
                <a:spcPct val="0"/>
              </a:spcBef>
            </a:pPr>
            <a:endParaRPr b="0" dirty="0">
              <a:latin typeface="Times New Roman" panose="02020603050405020304" pitchFamily="18" charset="0"/>
              <a:sym typeface="Wingdings" panose="05000000000000000000" pitchFamily="2" charset="2"/>
            </a:endParaRPr>
          </a:p>
        </p:txBody>
      </p:sp>
      <p:sp>
        <p:nvSpPr>
          <p:cNvPr id="257027" name="矩形 257026"/>
          <p:cNvSpPr/>
          <p:nvPr/>
        </p:nvSpPr>
        <p:spPr>
          <a:xfrm>
            <a:off x="2133600" y="1466850"/>
            <a:ext cx="4876800" cy="1227138"/>
          </a:xfrm>
          <a:prstGeom prst="rect">
            <a:avLst/>
          </a:prstGeom>
        </p:spPr>
        <p:txBody>
          <a:bodyPr wrap="none" fromWordArt="1">
            <a:prstTxWarp prst="textPlain">
              <a:avLst>
                <a:gd name="adj" fmla="val 50000"/>
              </a:avLst>
            </a:prstTxWarp>
            <a:normAutofit fontScale="92500" lnSpcReduction="20000"/>
          </a:bodyPr>
          <a:lstStyle/>
          <a:p>
            <a:pPr algn="ctr">
              <a:spcBef>
                <a:spcPct val="0"/>
              </a:spcBef>
            </a:pPr>
            <a:r>
              <a:rPr lang="zh-CN" altLang="en-US" sz="9600" b="1">
                <a:ln w="9525" cap="sq" cmpd="sng">
                  <a:solidFill>
                    <a:schemeClr val="tx2"/>
                  </a:solidFill>
                  <a:prstDash val="solid"/>
                  <a:headEnd type="none" w="med" len="med"/>
                  <a:tailEnd type="none" w="med" len="med"/>
                </a:ln>
                <a:gradFill rotWithShape="0">
                  <a:gsLst>
                    <a:gs pos="0">
                      <a:srgbClr val="FFFF00"/>
                    </a:gs>
                    <a:gs pos="100000">
                      <a:srgbClr val="FF9933"/>
                    </a:gs>
                  </a:gsLst>
                  <a:path path="rect">
                    <a:fillToRect l="50000" t="50000" r="50000" b="50000"/>
                  </a:path>
                  <a:tileRect/>
                </a:gradFill>
                <a:effectLst>
                  <a:outerShdw dist="35921" dir="2699999" algn="ctr" rotWithShape="0">
                    <a:srgbClr val="C0C0C0"/>
                  </a:outerShdw>
                </a:effectLst>
                <a:latin typeface="隶书" panose="02010509060101010101" pitchFamily="49" charset="-122"/>
                <a:ea typeface="隶书" panose="02010509060101010101" pitchFamily="49" charset="-122"/>
                <a:sym typeface="Wingdings" panose="05000000000000000000" pitchFamily="2" charset="2"/>
              </a:rPr>
              <a:t>电路基础</a:t>
            </a:r>
          </a:p>
        </p:txBody>
      </p:sp>
      <p:sp>
        <p:nvSpPr>
          <p:cNvPr id="257028" name="文本框 257027"/>
          <p:cNvSpPr txBox="1"/>
          <p:nvPr/>
        </p:nvSpPr>
        <p:spPr>
          <a:xfrm>
            <a:off x="2897117" y="3915460"/>
            <a:ext cx="3429144" cy="646331"/>
          </a:xfrm>
          <a:prstGeom prst="rect">
            <a:avLst/>
          </a:prstGeom>
          <a:noFill/>
          <a:ln w="9525">
            <a:noFill/>
          </a:ln>
        </p:spPr>
        <p:txBody>
          <a:bodyPr wrap="none" anchor="ctr">
            <a:spAutoFit/>
          </a:bodyPr>
          <a:lstStyle/>
          <a:p>
            <a:pPr algn="ctr" eaLnBrk="0" hangingPunct="0"/>
            <a:r>
              <a:rPr lang="zh-CN" altLang="en-US" sz="3600" dirty="0">
                <a:solidFill>
                  <a:srgbClr val="FF0000"/>
                </a:solidFill>
                <a:latin typeface="黑体" panose="02010609060101010101" pitchFamily="2" charset="-122"/>
                <a:ea typeface="黑体" panose="02010609060101010101" pitchFamily="2" charset="-122"/>
                <a:sym typeface="Symbol" panose="05050102010706020507" pitchFamily="18" charset="2"/>
              </a:rPr>
              <a:t>第</a:t>
            </a:r>
            <a:r>
              <a:rPr lang="en-US" altLang="zh-CN" sz="3600" dirty="0">
                <a:solidFill>
                  <a:srgbClr val="FF0000"/>
                </a:solidFill>
                <a:latin typeface="黑体" panose="02010609060101010101" pitchFamily="2" charset="-122"/>
                <a:ea typeface="黑体" panose="02010609060101010101" pitchFamily="2" charset="-122"/>
                <a:sym typeface="Symbol" panose="05050102010706020507" pitchFamily="18" charset="2"/>
              </a:rPr>
              <a:t>7</a:t>
            </a:r>
            <a:r>
              <a:rPr lang="zh-CN" altLang="en-US" sz="3600" dirty="0">
                <a:solidFill>
                  <a:srgbClr val="FF0000"/>
                </a:solidFill>
                <a:latin typeface="黑体" panose="02010609060101010101" pitchFamily="2" charset="-122"/>
                <a:ea typeface="黑体" panose="02010609060101010101" pitchFamily="2" charset="-122"/>
                <a:sym typeface="Symbol" panose="05050102010706020507" pitchFamily="18" charset="2"/>
              </a:rPr>
              <a:t>章 谐振电路</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257027"/>
                                        </p:tgtEl>
                                        <p:attrNameLst>
                                          <p:attrName>style.visibility</p:attrName>
                                        </p:attrNameLst>
                                      </p:cBhvr>
                                      <p:to>
                                        <p:strVal val="visible"/>
                                      </p:to>
                                    </p:set>
                                    <p:anim calcmode="lin" valueType="num">
                                      <p:cBhvr>
                                        <p:cTn id="7" dur="500" fill="hold"/>
                                        <p:tgtEl>
                                          <p:spTgt spid="257027"/>
                                        </p:tgtEl>
                                        <p:attrNameLst>
                                          <p:attrName>ppt_w</p:attrName>
                                        </p:attrNameLst>
                                      </p:cBhvr>
                                      <p:tavLst>
                                        <p:tav tm="0">
                                          <p:val>
                                            <p:strVal val="4*#ppt_w"/>
                                          </p:val>
                                        </p:tav>
                                        <p:tav tm="100000">
                                          <p:val>
                                            <p:strVal val="#ppt_w"/>
                                          </p:val>
                                        </p:tav>
                                      </p:tavLst>
                                    </p:anim>
                                    <p:anim calcmode="lin" valueType="num">
                                      <p:cBhvr>
                                        <p:cTn id="8" dur="500" fill="hold"/>
                                        <p:tgtEl>
                                          <p:spTgt spid="257027"/>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57028"/>
                                        </p:tgtEl>
                                        <p:attrNameLst>
                                          <p:attrName>style.visibility</p:attrName>
                                        </p:attrNameLst>
                                      </p:cBhvr>
                                      <p:to>
                                        <p:strVal val="visible"/>
                                      </p:to>
                                    </p:set>
                                    <p:anim calcmode="lin" valueType="num">
                                      <p:cBhvr>
                                        <p:cTn id="13" dur="500" fill="hold"/>
                                        <p:tgtEl>
                                          <p:spTgt spid="257028"/>
                                        </p:tgtEl>
                                        <p:attrNameLst>
                                          <p:attrName>ppt_w</p:attrName>
                                        </p:attrNameLst>
                                      </p:cBhvr>
                                      <p:tavLst>
                                        <p:tav tm="0">
                                          <p:val>
                                            <p:fltVal val="0"/>
                                          </p:val>
                                        </p:tav>
                                        <p:tav tm="100000">
                                          <p:val>
                                            <p:strVal val="#ppt_w"/>
                                          </p:val>
                                        </p:tav>
                                      </p:tavLst>
                                    </p:anim>
                                    <p:anim calcmode="lin" valueType="num">
                                      <p:cBhvr>
                                        <p:cTn id="14" dur="500" fill="hold"/>
                                        <p:tgtEl>
                                          <p:spTgt spid="2570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89" name="文本框 207888"/>
          <p:cNvSpPr txBox="1"/>
          <p:nvPr/>
        </p:nvSpPr>
        <p:spPr>
          <a:xfrm>
            <a:off x="317500" y="672306"/>
            <a:ext cx="4598987" cy="457200"/>
          </a:xfrm>
          <a:prstGeom prst="rect">
            <a:avLst/>
          </a:prstGeom>
          <a:noFill/>
          <a:ln w="9525">
            <a:noFill/>
          </a:ln>
        </p:spPr>
        <p:txBody>
          <a:bodyPr>
            <a:spAutoFit/>
          </a:bodyPr>
          <a:lstStyle/>
          <a:p>
            <a:r>
              <a:rPr lang="en-US" altLang="zh-CN" dirty="0">
                <a:solidFill>
                  <a:srgbClr val="FF33CC"/>
                </a:solidFill>
                <a:latin typeface="Times New Roman" panose="02020603050405020304" pitchFamily="18" charset="0"/>
                <a:sym typeface="Wingdings" panose="05000000000000000000" pitchFamily="2" charset="2"/>
              </a:rPr>
              <a:t>3.</a:t>
            </a:r>
            <a:r>
              <a:rPr lang="en-US" altLang="zh-CN" dirty="0">
                <a:latin typeface="Times New Roman" panose="02020603050405020304" pitchFamily="18" charset="0"/>
                <a:sym typeface="Wingdings" panose="05000000000000000000" pitchFamily="2" charset="2"/>
              </a:rPr>
              <a:t> </a:t>
            </a:r>
            <a:r>
              <a:rPr lang="zh-CN" altLang="en-US" dirty="0">
                <a:latin typeface="Times New Roman" panose="02020603050405020304" pitchFamily="18" charset="0"/>
                <a:sym typeface="Wingdings" panose="05000000000000000000" pitchFamily="2" charset="2"/>
              </a:rPr>
              <a:t>响应电流</a:t>
            </a:r>
            <a:r>
              <a:rPr lang="en-US" altLang="zh-CN" i="1" dirty="0">
                <a:latin typeface="Times New Roman" panose="02020603050405020304" pitchFamily="18" charset="0"/>
                <a:sym typeface="Wingdings" panose="05000000000000000000" pitchFamily="2" charset="2"/>
              </a:rPr>
              <a:t>I</a:t>
            </a:r>
            <a:r>
              <a:rPr lang="zh-CN" altLang="en-US" dirty="0">
                <a:latin typeface="Times New Roman" panose="02020603050405020304" pitchFamily="18" charset="0"/>
                <a:sym typeface="Wingdings" panose="05000000000000000000" pitchFamily="2" charset="2"/>
              </a:rPr>
              <a:t>达到最大值</a:t>
            </a:r>
            <a:r>
              <a:rPr lang="en-US" altLang="zh-CN" i="1" dirty="0">
                <a:latin typeface="Times New Roman" panose="02020603050405020304" pitchFamily="18" charset="0"/>
                <a:sym typeface="Wingdings" panose="05000000000000000000" pitchFamily="2" charset="2"/>
              </a:rPr>
              <a:t>I</a:t>
            </a:r>
            <a:r>
              <a:rPr lang="en-US" altLang="zh-CN" baseline="-25000" dirty="0">
                <a:latin typeface="Times New Roman" panose="02020603050405020304" pitchFamily="18" charset="0"/>
                <a:sym typeface="Wingdings" panose="05000000000000000000" pitchFamily="2" charset="2"/>
              </a:rPr>
              <a:t>0</a:t>
            </a:r>
            <a:r>
              <a:rPr lang="en-US" altLang="zh-CN" dirty="0">
                <a:latin typeface="Times New Roman" panose="02020603050405020304" pitchFamily="18" charset="0"/>
                <a:sym typeface="Wingdings" panose="05000000000000000000" pitchFamily="2" charset="2"/>
              </a:rPr>
              <a:t>=</a:t>
            </a:r>
            <a:r>
              <a:rPr lang="en-US" altLang="zh-CN" i="1" dirty="0">
                <a:latin typeface="Times New Roman" panose="02020603050405020304" pitchFamily="18" charset="0"/>
                <a:sym typeface="Wingdings" panose="05000000000000000000" pitchFamily="2" charset="2"/>
              </a:rPr>
              <a:t>E</a:t>
            </a:r>
            <a:r>
              <a:rPr lang="en-US" altLang="zh-CN" dirty="0">
                <a:latin typeface="Times New Roman" panose="02020603050405020304" pitchFamily="18" charset="0"/>
                <a:sym typeface="Wingdings" panose="05000000000000000000" pitchFamily="2" charset="2"/>
              </a:rPr>
              <a:t>/</a:t>
            </a:r>
            <a:r>
              <a:rPr lang="en-US" altLang="zh-CN" i="1" dirty="0">
                <a:latin typeface="Times New Roman" panose="02020603050405020304" pitchFamily="18" charset="0"/>
                <a:sym typeface="Wingdings" panose="05000000000000000000" pitchFamily="2" charset="2"/>
              </a:rPr>
              <a:t>R  </a:t>
            </a:r>
            <a:endParaRPr lang="en-US" altLang="zh-CN" dirty="0">
              <a:latin typeface="Times New Roman" panose="02020603050405020304" pitchFamily="18" charset="0"/>
              <a:sym typeface="Wingdings" panose="05000000000000000000" pitchFamily="2" charset="2"/>
            </a:endParaRPr>
          </a:p>
        </p:txBody>
      </p:sp>
      <p:sp>
        <p:nvSpPr>
          <p:cNvPr id="207930" name="矩形 207929"/>
          <p:cNvSpPr/>
          <p:nvPr/>
        </p:nvSpPr>
        <p:spPr>
          <a:xfrm>
            <a:off x="317500" y="1184275"/>
            <a:ext cx="4575175" cy="1041400"/>
          </a:xfrm>
          <a:prstGeom prst="rect">
            <a:avLst/>
          </a:prstGeom>
          <a:noFill/>
          <a:ln w="9525">
            <a:noFill/>
          </a:ln>
        </p:spPr>
        <p:txBody>
          <a:bodyPr>
            <a:spAutoFit/>
          </a:bodyPr>
          <a:lstStyle/>
          <a:p>
            <a:pPr>
              <a:lnSpc>
                <a:spcPct val="130000"/>
              </a:lnSpc>
              <a:spcBef>
                <a:spcPct val="0"/>
              </a:spcBef>
            </a:pPr>
            <a:r>
              <a:rPr lang="en-US" altLang="zh-CN">
                <a:solidFill>
                  <a:srgbClr val="FF33CC"/>
                </a:solidFill>
                <a:latin typeface="Times New Roman" panose="02020603050405020304" pitchFamily="18" charset="0"/>
                <a:sym typeface="Wingdings" panose="05000000000000000000" pitchFamily="2" charset="2"/>
              </a:rPr>
              <a:t>4.  </a:t>
            </a:r>
            <a:r>
              <a:rPr lang="zh-CN" altLang="en-US" dirty="0">
                <a:latin typeface="Times New Roman" panose="02020603050405020304" pitchFamily="18" charset="0"/>
                <a:sym typeface="Wingdings" panose="05000000000000000000" pitchFamily="2" charset="2"/>
              </a:rPr>
              <a:t>两个储能元件储能之和在任何时刻为定值，即                        </a:t>
            </a:r>
          </a:p>
        </p:txBody>
      </p:sp>
      <p:graphicFrame>
        <p:nvGraphicFramePr>
          <p:cNvPr id="207929" name="对象 207928"/>
          <p:cNvGraphicFramePr/>
          <p:nvPr/>
        </p:nvGraphicFramePr>
        <p:xfrm>
          <a:off x="1365250" y="2214563"/>
          <a:ext cx="3527425" cy="709612"/>
        </p:xfrm>
        <a:graphic>
          <a:graphicData uri="http://schemas.openxmlformats.org/presentationml/2006/ole">
            <mc:AlternateContent xmlns:mc="http://schemas.openxmlformats.org/markup-compatibility/2006">
              <mc:Choice xmlns:v="urn:schemas-microsoft-com:vml" Requires="v">
                <p:oleObj spid="_x0000_s27753" r:id="rId3" imgW="1943100" imgH="393700" progId="Equation.DSMT4">
                  <p:embed/>
                </p:oleObj>
              </mc:Choice>
              <mc:Fallback>
                <p:oleObj r:id="rId3" imgW="1943100" imgH="393700" progId="Equation.DSMT4">
                  <p:embed/>
                  <p:pic>
                    <p:nvPicPr>
                      <p:cNvPr id="0" name="图片 3192"/>
                      <p:cNvPicPr/>
                      <p:nvPr/>
                    </p:nvPicPr>
                    <p:blipFill>
                      <a:blip r:embed="rId4"/>
                      <a:stretch>
                        <a:fillRect/>
                      </a:stretch>
                    </p:blipFill>
                    <p:spPr>
                      <a:xfrm>
                        <a:off x="1365250" y="2214563"/>
                        <a:ext cx="3527425" cy="70961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207932" name="矩形 207931"/>
          <p:cNvSpPr/>
          <p:nvPr/>
        </p:nvSpPr>
        <p:spPr>
          <a:xfrm>
            <a:off x="317500" y="3198813"/>
            <a:ext cx="2208212" cy="566737"/>
          </a:xfrm>
          <a:prstGeom prst="rect">
            <a:avLst/>
          </a:prstGeom>
          <a:noFill/>
          <a:ln w="19050">
            <a:noFill/>
          </a:ln>
        </p:spPr>
        <p:txBody>
          <a:bodyPr anchor="ctr">
            <a:spAutoFit/>
          </a:bodyPr>
          <a:lstStyle/>
          <a:p>
            <a:pPr defTabSz="914400">
              <a:lnSpc>
                <a:spcPct val="130000"/>
              </a:lnSpc>
              <a:spcBef>
                <a:spcPct val="0"/>
              </a:spcBef>
              <a:tabLst>
                <a:tab pos="733425" algn="l"/>
                <a:tab pos="800100" algn="l"/>
                <a:tab pos="1066800" algn="l"/>
                <a:tab pos="3886200" algn="l"/>
              </a:tabLst>
            </a:pPr>
            <a:r>
              <a:rPr lang="en-US" altLang="zh-CN" dirty="0">
                <a:solidFill>
                  <a:srgbClr val="FF66FF"/>
                </a:solidFill>
                <a:latin typeface="Times New Roman" panose="02020603050405020304" pitchFamily="18" charset="0"/>
                <a:sym typeface="Wingdings" panose="05000000000000000000" pitchFamily="2" charset="2"/>
              </a:rPr>
              <a:t>5.</a:t>
            </a:r>
            <a:r>
              <a:rPr lang="zh-CN" altLang="en-US" dirty="0">
                <a:latin typeface="Times New Roman" panose="02020603050405020304" pitchFamily="18" charset="0"/>
                <a:sym typeface="Wingdings" panose="05000000000000000000" pitchFamily="2" charset="2"/>
              </a:rPr>
              <a:t>电压谐振</a:t>
            </a:r>
          </a:p>
        </p:txBody>
      </p:sp>
      <p:graphicFrame>
        <p:nvGraphicFramePr>
          <p:cNvPr id="207931" name="对象 207930"/>
          <p:cNvGraphicFramePr/>
          <p:nvPr>
            <p:extLst>
              <p:ext uri="{D42A27DB-BD31-4B8C-83A1-F6EECF244321}">
                <p14:modId xmlns:p14="http://schemas.microsoft.com/office/powerpoint/2010/main" val="2274844366"/>
              </p:ext>
            </p:extLst>
          </p:nvPr>
        </p:nvGraphicFramePr>
        <p:xfrm>
          <a:off x="1365250" y="4569313"/>
          <a:ext cx="4575175" cy="1438275"/>
        </p:xfrm>
        <a:graphic>
          <a:graphicData uri="http://schemas.openxmlformats.org/presentationml/2006/ole">
            <mc:AlternateContent xmlns:mc="http://schemas.openxmlformats.org/markup-compatibility/2006">
              <mc:Choice xmlns:v="urn:schemas-microsoft-com:vml" Requires="v">
                <p:oleObj spid="_x0000_s27754" r:id="rId5" imgW="2733675" imgH="954405" progId="Equation.DSMT4">
                  <p:embed/>
                </p:oleObj>
              </mc:Choice>
              <mc:Fallback>
                <p:oleObj r:id="rId5" imgW="2733675" imgH="954405" progId="Equation.DSMT4">
                  <p:embed/>
                  <p:pic>
                    <p:nvPicPr>
                      <p:cNvPr id="0" name="图片 3196"/>
                      <p:cNvPicPr/>
                      <p:nvPr/>
                    </p:nvPicPr>
                    <p:blipFill>
                      <a:blip r:embed="rId6"/>
                      <a:stretch>
                        <a:fillRect/>
                      </a:stretch>
                    </p:blipFill>
                    <p:spPr>
                      <a:xfrm>
                        <a:off x="1365250" y="4569313"/>
                        <a:ext cx="4575175" cy="1438275"/>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207933" name="矩形 207932"/>
          <p:cNvSpPr/>
          <p:nvPr/>
        </p:nvSpPr>
        <p:spPr>
          <a:xfrm>
            <a:off x="317500" y="3765550"/>
            <a:ext cx="5435600" cy="566738"/>
          </a:xfrm>
          <a:prstGeom prst="rect">
            <a:avLst/>
          </a:prstGeom>
          <a:noFill/>
          <a:ln w="19050">
            <a:noFill/>
          </a:ln>
        </p:spPr>
        <p:txBody>
          <a:bodyPr wrap="none" anchor="t">
            <a:spAutoFit/>
          </a:bodyPr>
          <a:lstStyle/>
          <a:p>
            <a:pPr eaLnBrk="0" hangingPunct="0">
              <a:lnSpc>
                <a:spcPct val="130000"/>
              </a:lnSpc>
              <a:spcBef>
                <a:spcPct val="0"/>
              </a:spcBef>
            </a:pPr>
            <a:r>
              <a:rPr lang="zh-CN" altLang="en-US" dirty="0">
                <a:latin typeface="Times New Roman" panose="02020603050405020304" pitchFamily="18" charset="0"/>
                <a:sym typeface="Wingdings" panose="05000000000000000000" pitchFamily="2" charset="2"/>
              </a:rPr>
              <a:t>在发生串联谐振时，</a:t>
            </a:r>
            <a:r>
              <a:rPr lang="en-US" altLang="zh-CN" i="1" dirty="0">
                <a:latin typeface="Times New Roman" panose="02020603050405020304" pitchFamily="18" charset="0"/>
                <a:sym typeface="Wingdings" panose="05000000000000000000" pitchFamily="2" charset="2"/>
              </a:rPr>
              <a:t>L</a:t>
            </a:r>
            <a:r>
              <a:rPr lang="zh-CN" altLang="en-US" dirty="0">
                <a:latin typeface="Times New Roman" panose="02020603050405020304" pitchFamily="18" charset="0"/>
                <a:sym typeface="Wingdings" panose="05000000000000000000" pitchFamily="2" charset="2"/>
              </a:rPr>
              <a:t>及</a:t>
            </a:r>
            <a:r>
              <a:rPr lang="en-US" altLang="zh-CN" i="1" dirty="0">
                <a:latin typeface="Times New Roman" panose="02020603050405020304" pitchFamily="18" charset="0"/>
                <a:sym typeface="Wingdings" panose="05000000000000000000" pitchFamily="2" charset="2"/>
              </a:rPr>
              <a:t>C</a:t>
            </a:r>
            <a:r>
              <a:rPr lang="zh-CN" altLang="en-US" dirty="0">
                <a:latin typeface="Times New Roman" panose="02020603050405020304" pitchFamily="18" charset="0"/>
                <a:sym typeface="Wingdings" panose="05000000000000000000" pitchFamily="2" charset="2"/>
              </a:rPr>
              <a:t>上的电压值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07889"/>
                                        </p:tgtEl>
                                        <p:attrNameLst>
                                          <p:attrName>style.visibility</p:attrName>
                                        </p:attrNameLst>
                                      </p:cBhvr>
                                      <p:to>
                                        <p:strVal val="visible"/>
                                      </p:to>
                                    </p:set>
                                    <p:animEffect transition="in" filter="slide(fromTop)">
                                      <p:cBhvr>
                                        <p:cTn id="7" dur="500"/>
                                        <p:tgtEl>
                                          <p:spTgt spid="2078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7930"/>
                                        </p:tgtEl>
                                        <p:attrNameLst>
                                          <p:attrName>style.visibility</p:attrName>
                                        </p:attrNameLst>
                                      </p:cBhvr>
                                      <p:to>
                                        <p:strVal val="visible"/>
                                      </p:to>
                                    </p:set>
                                    <p:animEffect transition="in" filter="blinds(horizontal)">
                                      <p:cBhvr>
                                        <p:cTn id="12" dur="500"/>
                                        <p:tgtEl>
                                          <p:spTgt spid="207930"/>
                                        </p:tgtEl>
                                      </p:cBhvr>
                                    </p:animEffect>
                                  </p:childTnLst>
                                </p:cTn>
                              </p:par>
                              <p:par>
                                <p:cTn id="13" presetID="3" presetClass="entr" presetSubtype="10" fill="hold" nodeType="withEffect">
                                  <p:stCondLst>
                                    <p:cond delay="0"/>
                                  </p:stCondLst>
                                  <p:childTnLst>
                                    <p:set>
                                      <p:cBhvr>
                                        <p:cTn id="14" dur="1" fill="hold">
                                          <p:stCondLst>
                                            <p:cond delay="0"/>
                                          </p:stCondLst>
                                        </p:cTn>
                                        <p:tgtEl>
                                          <p:spTgt spid="207929"/>
                                        </p:tgtEl>
                                        <p:attrNameLst>
                                          <p:attrName>style.visibility</p:attrName>
                                        </p:attrNameLst>
                                      </p:cBhvr>
                                      <p:to>
                                        <p:strVal val="visible"/>
                                      </p:to>
                                    </p:set>
                                    <p:animEffect transition="in" filter="blinds(horizontal)">
                                      <p:cBhvr>
                                        <p:cTn id="15" dur="500"/>
                                        <p:tgtEl>
                                          <p:spTgt spid="20792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07932"/>
                                        </p:tgtEl>
                                        <p:attrNameLst>
                                          <p:attrName>style.visibility</p:attrName>
                                        </p:attrNameLst>
                                      </p:cBhvr>
                                      <p:to>
                                        <p:strVal val="visible"/>
                                      </p:to>
                                    </p:set>
                                    <p:anim calcmode="lin" valueType="num">
                                      <p:cBhvr additive="base">
                                        <p:cTn id="20" dur="500" fill="hold"/>
                                        <p:tgtEl>
                                          <p:spTgt spid="207932"/>
                                        </p:tgtEl>
                                        <p:attrNameLst>
                                          <p:attrName>ppt_x</p:attrName>
                                        </p:attrNameLst>
                                      </p:cBhvr>
                                      <p:tavLst>
                                        <p:tav tm="0">
                                          <p:val>
                                            <p:strVal val="0-#ppt_w/2"/>
                                          </p:val>
                                        </p:tav>
                                        <p:tav tm="100000">
                                          <p:val>
                                            <p:strVal val="#ppt_x"/>
                                          </p:val>
                                        </p:tav>
                                      </p:tavLst>
                                    </p:anim>
                                    <p:anim calcmode="lin" valueType="num">
                                      <p:cBhvr additive="base">
                                        <p:cTn id="21" dur="500" fill="hold"/>
                                        <p:tgtEl>
                                          <p:spTgt spid="20793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7933"/>
                                        </p:tgtEl>
                                        <p:attrNameLst>
                                          <p:attrName>style.visibility</p:attrName>
                                        </p:attrNameLst>
                                      </p:cBhvr>
                                      <p:to>
                                        <p:strVal val="visible"/>
                                      </p:to>
                                    </p:set>
                                    <p:animEffect transition="in" filter="blinds(horizontal)">
                                      <p:cBhvr>
                                        <p:cTn id="26" dur="500"/>
                                        <p:tgtEl>
                                          <p:spTgt spid="207933"/>
                                        </p:tgtEl>
                                      </p:cBhvr>
                                    </p:animEffect>
                                  </p:childTnLst>
                                </p:cTn>
                              </p:par>
                              <p:par>
                                <p:cTn id="27" presetID="3" presetClass="entr" presetSubtype="10" fill="hold" nodeType="withEffect">
                                  <p:stCondLst>
                                    <p:cond delay="0"/>
                                  </p:stCondLst>
                                  <p:childTnLst>
                                    <p:set>
                                      <p:cBhvr>
                                        <p:cTn id="28" dur="1" fill="hold">
                                          <p:stCondLst>
                                            <p:cond delay="0"/>
                                          </p:stCondLst>
                                        </p:cTn>
                                        <p:tgtEl>
                                          <p:spTgt spid="207931"/>
                                        </p:tgtEl>
                                        <p:attrNameLst>
                                          <p:attrName>style.visibility</p:attrName>
                                        </p:attrNameLst>
                                      </p:cBhvr>
                                      <p:to>
                                        <p:strVal val="visible"/>
                                      </p:to>
                                    </p:set>
                                    <p:animEffect transition="in" filter="blinds(horizontal)">
                                      <p:cBhvr>
                                        <p:cTn id="29" dur="500"/>
                                        <p:tgtEl>
                                          <p:spTgt spid="207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9" grpId="0"/>
      <p:bldP spid="207930" grpId="0"/>
      <p:bldP spid="207932" grpId="0"/>
      <p:bldP spid="2079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文本框 150529"/>
          <p:cNvSpPr txBox="1"/>
          <p:nvPr/>
        </p:nvSpPr>
        <p:spPr>
          <a:xfrm>
            <a:off x="508000" y="403225"/>
            <a:ext cx="8478838" cy="1406525"/>
          </a:xfrm>
          <a:prstGeom prst="rect">
            <a:avLst/>
          </a:prstGeom>
          <a:noFill/>
          <a:ln w="9525">
            <a:noFill/>
          </a:ln>
        </p:spPr>
        <p:txBody>
          <a:bodyPr>
            <a:spAutoFit/>
          </a:bodyPr>
          <a:lstStyle/>
          <a:p>
            <a:pPr indent="571500">
              <a:lnSpc>
                <a:spcPct val="120000"/>
              </a:lnSpc>
              <a:spcBef>
                <a:spcPct val="0"/>
              </a:spcBef>
            </a:pPr>
            <a:r>
              <a:rPr lang="zh-CN" altLang="en-US" dirty="0">
                <a:latin typeface="Times New Roman" panose="02020603050405020304" pitchFamily="18" charset="0"/>
                <a:sym typeface="Wingdings" panose="05000000000000000000" pitchFamily="2" charset="2"/>
              </a:rPr>
              <a:t>谐振时，</a:t>
            </a:r>
            <a:r>
              <a:rPr lang="en-US" altLang="zh-CN" i="1" dirty="0">
                <a:latin typeface="Times New Roman" panose="02020603050405020304" pitchFamily="18" charset="0"/>
                <a:sym typeface="Wingdings" panose="05000000000000000000" pitchFamily="2" charset="2"/>
              </a:rPr>
              <a:t>U</a:t>
            </a:r>
            <a:r>
              <a:rPr lang="en-US" altLang="zh-CN" i="1" baseline="-25000" dirty="0">
                <a:latin typeface="Times New Roman" panose="02020603050405020304" pitchFamily="18" charset="0"/>
                <a:sym typeface="Wingdings" panose="05000000000000000000" pitchFamily="2" charset="2"/>
              </a:rPr>
              <a:t>L</a:t>
            </a:r>
            <a:r>
              <a:rPr lang="zh-CN" altLang="en-US" dirty="0">
                <a:latin typeface="Times New Roman" panose="02020603050405020304" pitchFamily="18" charset="0"/>
                <a:sym typeface="Wingdings" panose="05000000000000000000" pitchFamily="2" charset="2"/>
              </a:rPr>
              <a:t>和</a:t>
            </a:r>
            <a:r>
              <a:rPr lang="en-US" altLang="zh-CN" i="1" dirty="0">
                <a:latin typeface="Times New Roman" panose="02020603050405020304" pitchFamily="18" charset="0"/>
                <a:sym typeface="Wingdings" panose="05000000000000000000" pitchFamily="2" charset="2"/>
              </a:rPr>
              <a:t>U</a:t>
            </a:r>
            <a:r>
              <a:rPr lang="en-US" altLang="zh-CN" i="1" baseline="-25000" dirty="0">
                <a:latin typeface="Times New Roman" panose="02020603050405020304" pitchFamily="18" charset="0"/>
                <a:sym typeface="Wingdings" panose="05000000000000000000" pitchFamily="2" charset="2"/>
              </a:rPr>
              <a:t>C</a:t>
            </a:r>
            <a:r>
              <a:rPr lang="zh-CN" altLang="en-US" dirty="0">
                <a:latin typeface="Times New Roman" panose="02020603050405020304" pitchFamily="18" charset="0"/>
                <a:sym typeface="Wingdings" panose="05000000000000000000" pitchFamily="2" charset="2"/>
              </a:rPr>
              <a:t>是外施电压</a:t>
            </a:r>
            <a:r>
              <a:rPr lang="en-US" altLang="zh-CN" i="1"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倍，如 </a:t>
            </a:r>
            <a:r>
              <a:rPr lang="en-US" altLang="zh-CN" i="1" dirty="0">
                <a:latin typeface="Symbol" panose="05050102010706020507" pitchFamily="18" charset="2"/>
                <a:sym typeface="Wingdings" panose="05000000000000000000" pitchFamily="2" charset="2"/>
              </a:rPr>
              <a:t>w</a:t>
            </a:r>
            <a:r>
              <a:rPr lang="en-US" altLang="zh-CN" baseline="-25000" dirty="0">
                <a:latin typeface="Times New Roman" panose="02020603050405020304" pitchFamily="18" charset="0"/>
                <a:sym typeface="Wingdings" panose="05000000000000000000" pitchFamily="2" charset="2"/>
              </a:rPr>
              <a:t>0</a:t>
            </a:r>
            <a:r>
              <a:rPr lang="en-US" altLang="zh-CN" i="1" dirty="0">
                <a:latin typeface="Times New Roman" panose="02020603050405020304" pitchFamily="18" charset="0"/>
                <a:sym typeface="Wingdings" panose="05000000000000000000" pitchFamily="2" charset="2"/>
              </a:rPr>
              <a:t>L</a:t>
            </a:r>
            <a:r>
              <a:rPr lang="en-US" altLang="zh-CN" dirty="0">
                <a:latin typeface="Times New Roman" panose="02020603050405020304" pitchFamily="18" charset="0"/>
                <a:sym typeface="Wingdings" panose="05000000000000000000" pitchFamily="2" charset="2"/>
              </a:rPr>
              <a:t>=1/(</a:t>
            </a:r>
            <a:r>
              <a:rPr lang="en-US" altLang="zh-CN" i="1" dirty="0">
                <a:latin typeface="Symbol" panose="05050102010706020507" pitchFamily="18" charset="2"/>
                <a:sym typeface="Wingdings" panose="05000000000000000000" pitchFamily="2" charset="2"/>
              </a:rPr>
              <a:t>w</a:t>
            </a:r>
            <a:r>
              <a:rPr lang="en-US" altLang="zh-CN" baseline="-25000" dirty="0">
                <a:latin typeface="Times New Roman" panose="02020603050405020304" pitchFamily="18" charset="0"/>
                <a:sym typeface="Wingdings" panose="05000000000000000000" pitchFamily="2" charset="2"/>
              </a:rPr>
              <a:t>0</a:t>
            </a:r>
            <a:r>
              <a:rPr lang="en-US" altLang="zh-CN" i="1" dirty="0">
                <a:latin typeface="Times New Roman" panose="02020603050405020304" pitchFamily="18" charset="0"/>
                <a:sym typeface="Wingdings" panose="05000000000000000000" pitchFamily="2" charset="2"/>
              </a:rPr>
              <a:t>C</a:t>
            </a:r>
            <a:r>
              <a:rPr lang="en-US" altLang="zh-CN" dirty="0">
                <a:latin typeface="Times New Roman" panose="02020603050405020304" pitchFamily="18" charset="0"/>
                <a:sym typeface="Wingdings" panose="05000000000000000000" pitchFamily="2" charset="2"/>
              </a:rPr>
              <a:t> )&gt;&gt;</a:t>
            </a:r>
            <a:r>
              <a:rPr lang="en-US" altLang="zh-CN" i="1" dirty="0">
                <a:latin typeface="Times New Roman" panose="02020603050405020304" pitchFamily="18" charset="0"/>
                <a:sym typeface="Wingdings" panose="05000000000000000000" pitchFamily="2" charset="2"/>
              </a:rPr>
              <a:t>R </a:t>
            </a:r>
            <a:r>
              <a:rPr lang="zh-CN" altLang="zh-CN" dirty="0">
                <a:latin typeface="Times New Roman" panose="02020603050405020304" pitchFamily="18" charset="0"/>
                <a:sym typeface="Wingdings" panose="05000000000000000000" pitchFamily="2" charset="2"/>
              </a:rPr>
              <a:t>，则 </a:t>
            </a:r>
            <a:r>
              <a:rPr lang="en-US" altLang="zh-CN" i="1" dirty="0">
                <a:latin typeface="Times New Roman" panose="02020603050405020304" pitchFamily="18" charset="0"/>
                <a:sym typeface="Wingdings" panose="05000000000000000000" pitchFamily="2" charset="2"/>
              </a:rPr>
              <a:t>Q </a:t>
            </a:r>
            <a:r>
              <a:rPr lang="zh-CN" altLang="en-US" dirty="0">
                <a:latin typeface="Times New Roman" panose="02020603050405020304" pitchFamily="18" charset="0"/>
                <a:sym typeface="Wingdings" panose="05000000000000000000" pitchFamily="2" charset="2"/>
              </a:rPr>
              <a:t>很高，</a:t>
            </a:r>
            <a:r>
              <a:rPr lang="en-US" altLang="zh-CN" i="1" dirty="0">
                <a:latin typeface="Times New Roman" panose="02020603050405020304" pitchFamily="18" charset="0"/>
                <a:sym typeface="Wingdings" panose="05000000000000000000" pitchFamily="2" charset="2"/>
              </a:rPr>
              <a:t>L </a:t>
            </a:r>
            <a:r>
              <a:rPr lang="zh-CN" altLang="en-US" dirty="0">
                <a:latin typeface="Times New Roman" panose="02020603050405020304" pitchFamily="18" charset="0"/>
                <a:sym typeface="Wingdings" panose="05000000000000000000" pitchFamily="2" charset="2"/>
              </a:rPr>
              <a:t>和 </a:t>
            </a:r>
            <a:r>
              <a:rPr lang="en-US" altLang="zh-CN" i="1" dirty="0">
                <a:latin typeface="Times New Roman" panose="02020603050405020304" pitchFamily="18" charset="0"/>
                <a:sym typeface="Wingdings" panose="05000000000000000000" pitchFamily="2" charset="2"/>
              </a:rPr>
              <a:t>C </a:t>
            </a:r>
            <a:r>
              <a:rPr lang="zh-CN" altLang="en-US" dirty="0">
                <a:latin typeface="Times New Roman" panose="02020603050405020304" pitchFamily="18" charset="0"/>
                <a:sym typeface="Wingdings" panose="05000000000000000000" pitchFamily="2" charset="2"/>
              </a:rPr>
              <a:t>上出现高电压，称</a:t>
            </a:r>
            <a:r>
              <a:rPr lang="zh-CN" altLang="en-US" dirty="0">
                <a:solidFill>
                  <a:schemeClr val="accent2"/>
                </a:solidFill>
                <a:latin typeface="Times New Roman" panose="02020603050405020304" pitchFamily="18" charset="0"/>
                <a:sym typeface="Wingdings" panose="05000000000000000000" pitchFamily="2" charset="2"/>
              </a:rPr>
              <a:t>过电压</a:t>
            </a:r>
            <a:r>
              <a:rPr lang="zh-CN" altLang="en-US" dirty="0">
                <a:latin typeface="Times New Roman" panose="02020603050405020304" pitchFamily="18" charset="0"/>
                <a:sym typeface="Wingdings" panose="05000000000000000000" pitchFamily="2" charset="2"/>
              </a:rPr>
              <a:t>现象。这种现象有时候可以被</a:t>
            </a:r>
            <a:r>
              <a:rPr lang="zh-CN" altLang="en-US" dirty="0">
                <a:solidFill>
                  <a:srgbClr val="FF0000"/>
                </a:solidFill>
                <a:latin typeface="Times New Roman" panose="02020603050405020304" pitchFamily="18" charset="0"/>
                <a:sym typeface="Wingdings" panose="05000000000000000000" pitchFamily="2" charset="2"/>
              </a:rPr>
              <a:t>利用</a:t>
            </a:r>
            <a:r>
              <a:rPr lang="zh-CN" altLang="en-US" dirty="0">
                <a:latin typeface="Times New Roman" panose="02020603050405020304" pitchFamily="18" charset="0"/>
                <a:sym typeface="Wingdings" panose="05000000000000000000" pitchFamily="2" charset="2"/>
              </a:rPr>
              <a:t>，但有时候要加以</a:t>
            </a:r>
            <a:r>
              <a:rPr lang="zh-CN" altLang="en-US" dirty="0">
                <a:solidFill>
                  <a:srgbClr val="FF0000"/>
                </a:solidFill>
                <a:latin typeface="Times New Roman" panose="02020603050405020304" pitchFamily="18" charset="0"/>
                <a:sym typeface="Wingdings" panose="05000000000000000000" pitchFamily="2" charset="2"/>
              </a:rPr>
              <a:t>避免</a:t>
            </a:r>
            <a:r>
              <a:rPr lang="zh-CN" altLang="en-US" dirty="0">
                <a:latin typeface="Times New Roman" panose="02020603050405020304" pitchFamily="18" charset="0"/>
                <a:sym typeface="Wingdings" panose="05000000000000000000" pitchFamily="2" charset="2"/>
              </a:rPr>
              <a:t>。</a:t>
            </a:r>
          </a:p>
        </p:txBody>
      </p:sp>
      <p:sp>
        <p:nvSpPr>
          <p:cNvPr id="150531" name="文本框 150530"/>
          <p:cNvSpPr txBox="1"/>
          <p:nvPr/>
        </p:nvSpPr>
        <p:spPr>
          <a:xfrm>
            <a:off x="514350" y="2095500"/>
            <a:ext cx="796925" cy="457200"/>
          </a:xfrm>
          <a:prstGeom prst="rect">
            <a:avLst/>
          </a:prstGeom>
          <a:noFill/>
          <a:ln w="9525">
            <a:noFill/>
          </a:ln>
        </p:spPr>
        <p:txBody>
          <a:bodyPr wrap="none" anchor="t">
            <a:spAutoFit/>
          </a:bodyPr>
          <a:lstStyle/>
          <a:p>
            <a:pPr>
              <a:spcBef>
                <a:spcPct val="0"/>
              </a:spcBef>
            </a:pPr>
            <a:r>
              <a:rPr lang="zh-CN" altLang="en-US" dirty="0">
                <a:solidFill>
                  <a:srgbClr val="FF0000"/>
                </a:solidFill>
                <a:latin typeface="Times New Roman" panose="02020603050405020304" pitchFamily="18" charset="0"/>
                <a:sym typeface="Wingdings" panose="05000000000000000000" pitchFamily="2" charset="2"/>
              </a:rPr>
              <a:t>例：</a:t>
            </a:r>
          </a:p>
        </p:txBody>
      </p:sp>
      <p:sp>
        <p:nvSpPr>
          <p:cNvPr id="150532" name="文本框 150531"/>
          <p:cNvSpPr txBox="1"/>
          <p:nvPr/>
        </p:nvSpPr>
        <p:spPr>
          <a:xfrm>
            <a:off x="1212850" y="2127250"/>
            <a:ext cx="5586413" cy="457200"/>
          </a:xfrm>
          <a:prstGeom prst="rect">
            <a:avLst/>
          </a:prstGeom>
          <a:noFill/>
          <a:ln w="9525">
            <a:noFill/>
          </a:ln>
        </p:spPr>
        <p:txBody>
          <a:bodyPr wrap="none" anchor="t">
            <a:spAutoFit/>
          </a:bodyPr>
          <a:lstStyle/>
          <a:p>
            <a:pPr>
              <a:spcBef>
                <a:spcPct val="0"/>
              </a:spcBef>
            </a:pPr>
            <a:r>
              <a:rPr lang="zh-CN" altLang="en-US" dirty="0">
                <a:latin typeface="Times New Roman" panose="02020603050405020304" pitchFamily="18" charset="0"/>
                <a:sym typeface="Wingdings" panose="05000000000000000000" pitchFamily="2" charset="2"/>
              </a:rPr>
              <a:t>某收音机  </a:t>
            </a:r>
            <a:r>
              <a:rPr lang="en-US" altLang="zh-CN" i="1">
                <a:latin typeface="Times New Roman" panose="02020603050405020304" pitchFamily="18" charset="0"/>
                <a:sym typeface="Wingdings" panose="05000000000000000000" pitchFamily="2" charset="2"/>
              </a:rPr>
              <a:t>C</a:t>
            </a:r>
            <a:r>
              <a:rPr lang="en-US" altLang="zh-CN">
                <a:latin typeface="Times New Roman" panose="02020603050405020304" pitchFamily="18" charset="0"/>
                <a:sym typeface="Wingdings" panose="05000000000000000000" pitchFamily="2" charset="2"/>
              </a:rPr>
              <a:t>=150pF</a:t>
            </a:r>
            <a:r>
              <a:rPr lang="zh-CN" altLang="en-US">
                <a:latin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L</a:t>
            </a:r>
            <a:r>
              <a:rPr lang="en-US" altLang="zh-CN">
                <a:latin typeface="Times New Roman" panose="02020603050405020304" pitchFamily="18" charset="0"/>
                <a:sym typeface="Wingdings" panose="05000000000000000000" pitchFamily="2" charset="2"/>
              </a:rPr>
              <a:t>=250mH</a:t>
            </a:r>
            <a:r>
              <a:rPr lang="zh-CN" altLang="en-US">
                <a:latin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R</a:t>
            </a:r>
            <a:r>
              <a:rPr lang="en-US" altLang="zh-CN">
                <a:latin typeface="Times New Roman" panose="02020603050405020304" pitchFamily="18" charset="0"/>
                <a:sym typeface="Wingdings" panose="05000000000000000000" pitchFamily="2" charset="2"/>
              </a:rPr>
              <a:t>=20</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sym typeface="Wingdings" panose="05000000000000000000" pitchFamily="2" charset="2"/>
            </a:endParaRPr>
          </a:p>
        </p:txBody>
      </p:sp>
      <p:sp>
        <p:nvSpPr>
          <p:cNvPr id="150533" name="文本框 150532"/>
          <p:cNvSpPr txBox="1"/>
          <p:nvPr/>
        </p:nvSpPr>
        <p:spPr>
          <a:xfrm>
            <a:off x="488950" y="4754058"/>
            <a:ext cx="8166100" cy="968375"/>
          </a:xfrm>
          <a:prstGeom prst="rect">
            <a:avLst/>
          </a:prstGeom>
          <a:noFill/>
          <a:ln w="9525">
            <a:noFill/>
          </a:ln>
        </p:spPr>
        <p:txBody>
          <a:bodyPr>
            <a:spAutoFit/>
          </a:bodyPr>
          <a:lstStyle/>
          <a:p>
            <a:pPr algn="just">
              <a:lnSpc>
                <a:spcPct val="120000"/>
              </a:lnSpc>
              <a:spcBef>
                <a:spcPct val="0"/>
              </a:spcBef>
            </a:pPr>
            <a:r>
              <a:rPr lang="zh-CN" altLang="en-US" dirty="0">
                <a:solidFill>
                  <a:srgbClr val="FF0000"/>
                </a:solidFill>
                <a:latin typeface="Times New Roman" panose="02020603050405020304" pitchFamily="18" charset="0"/>
                <a:sym typeface="Wingdings" panose="05000000000000000000" pitchFamily="2" charset="2"/>
              </a:rPr>
              <a:t>例：</a:t>
            </a:r>
            <a:r>
              <a:rPr lang="zh-CN" altLang="en-US" dirty="0">
                <a:latin typeface="Times New Roman" panose="02020603050405020304" pitchFamily="18" charset="0"/>
                <a:sym typeface="Wingdings" panose="05000000000000000000" pitchFamily="2" charset="2"/>
              </a:rPr>
              <a:t>但在电力系统中，由于电源电压本身比较高，一旦发生谐振，会因过电压而击穿绝缘，损坏设备。应尽量避免。</a:t>
            </a:r>
          </a:p>
        </p:txBody>
      </p:sp>
      <p:sp>
        <p:nvSpPr>
          <p:cNvPr id="150534" name="矩形 150533"/>
          <p:cNvSpPr/>
          <p:nvPr/>
        </p:nvSpPr>
        <p:spPr>
          <a:xfrm>
            <a:off x="514350" y="3413370"/>
            <a:ext cx="7945438" cy="457200"/>
          </a:xfrm>
          <a:prstGeom prst="rect">
            <a:avLst/>
          </a:prstGeom>
          <a:noFill/>
          <a:ln w="9525">
            <a:noFill/>
          </a:ln>
        </p:spPr>
        <p:txBody>
          <a:bodyPr wrap="none" anchor="t">
            <a:spAutoFit/>
          </a:bodyPr>
          <a:lstStyle/>
          <a:p>
            <a:pPr>
              <a:spcBef>
                <a:spcPct val="0"/>
              </a:spcBef>
            </a:pPr>
            <a:r>
              <a:rPr lang="zh-CN" altLang="en-US" dirty="0">
                <a:latin typeface="Times New Roman" panose="02020603050405020304" pitchFamily="18" charset="0"/>
                <a:sym typeface="Wingdings" panose="05000000000000000000" pitchFamily="2" charset="2"/>
              </a:rPr>
              <a:t>如信号电压</a:t>
            </a:r>
            <a:r>
              <a:rPr lang="en-US" altLang="zh-CN" dirty="0">
                <a:latin typeface="Times New Roman" panose="02020603050405020304" pitchFamily="18" charset="0"/>
                <a:sym typeface="Wingdings" panose="05000000000000000000" pitchFamily="2" charset="2"/>
              </a:rPr>
              <a:t>1mV , </a:t>
            </a:r>
            <a:r>
              <a:rPr lang="zh-CN" altLang="en-US" dirty="0">
                <a:latin typeface="Times New Roman" panose="02020603050405020304" pitchFamily="18" charset="0"/>
                <a:sym typeface="Wingdings" panose="05000000000000000000" pitchFamily="2" charset="2"/>
              </a:rPr>
              <a:t>电感上电压约</a:t>
            </a:r>
            <a:r>
              <a:rPr lang="en-US" altLang="zh-CN" dirty="0">
                <a:latin typeface="Times New Roman" panose="02020603050405020304" pitchFamily="18" charset="0"/>
                <a:sym typeface="Wingdings" panose="05000000000000000000" pitchFamily="2" charset="2"/>
              </a:rPr>
              <a:t>2040mV</a:t>
            </a:r>
            <a:r>
              <a:rPr lang="zh-CN" altLang="en-US" dirty="0">
                <a:latin typeface="Times New Roman" panose="02020603050405020304" pitchFamily="18" charset="0"/>
                <a:sym typeface="Wingdings" panose="05000000000000000000" pitchFamily="2" charset="2"/>
              </a:rPr>
              <a:t>。这可以被利用。</a:t>
            </a:r>
          </a:p>
        </p:txBody>
      </p:sp>
      <p:graphicFrame>
        <p:nvGraphicFramePr>
          <p:cNvPr id="150535" name="对象 150534"/>
          <p:cNvGraphicFramePr/>
          <p:nvPr>
            <p:extLst>
              <p:ext uri="{D42A27DB-BD31-4B8C-83A1-F6EECF244321}">
                <p14:modId xmlns:p14="http://schemas.microsoft.com/office/powerpoint/2010/main" val="1987690910"/>
              </p:ext>
            </p:extLst>
          </p:nvPr>
        </p:nvGraphicFramePr>
        <p:xfrm>
          <a:off x="5961011" y="2646284"/>
          <a:ext cx="2273300" cy="806450"/>
        </p:xfrm>
        <a:graphic>
          <a:graphicData uri="http://schemas.openxmlformats.org/presentationml/2006/ole">
            <mc:AlternateContent xmlns:mc="http://schemas.openxmlformats.org/markup-compatibility/2006">
              <mc:Choice xmlns:v="urn:schemas-microsoft-com:vml" Requires="v">
                <p:oleObj spid="_x0000_s28713" r:id="rId3" imgW="1320165" imgH="469900" progId="Equation.DSMT4">
                  <p:embed/>
                </p:oleObj>
              </mc:Choice>
              <mc:Fallback>
                <p:oleObj r:id="rId3" imgW="1320165" imgH="469900" progId="Equation.DSMT4">
                  <p:embed/>
                  <p:pic>
                    <p:nvPicPr>
                      <p:cNvPr id="0" name="图片 3194"/>
                      <p:cNvPicPr/>
                      <p:nvPr/>
                    </p:nvPicPr>
                    <p:blipFill>
                      <a:blip r:embed="rId4"/>
                      <a:stretch>
                        <a:fillRect/>
                      </a:stretch>
                    </p:blipFill>
                    <p:spPr>
                      <a:xfrm>
                        <a:off x="5961011" y="2646284"/>
                        <a:ext cx="2273300" cy="806450"/>
                      </a:xfrm>
                      <a:prstGeom prst="rect">
                        <a:avLst/>
                      </a:prstGeom>
                      <a:noFill/>
                      <a:ln w="38100">
                        <a:noFill/>
                        <a:miter/>
                      </a:ln>
                    </p:spPr>
                  </p:pic>
                </p:oleObj>
              </mc:Fallback>
            </mc:AlternateContent>
          </a:graphicData>
        </a:graphic>
      </p:graphicFrame>
      <p:graphicFrame>
        <p:nvGraphicFramePr>
          <p:cNvPr id="150536" name="对象 150535"/>
          <p:cNvGraphicFramePr/>
          <p:nvPr>
            <p:extLst>
              <p:ext uri="{D42A27DB-BD31-4B8C-83A1-F6EECF244321}">
                <p14:modId xmlns:p14="http://schemas.microsoft.com/office/powerpoint/2010/main" val="1087100877"/>
              </p:ext>
            </p:extLst>
          </p:nvPr>
        </p:nvGraphicFramePr>
        <p:xfrm>
          <a:off x="1311275" y="2645569"/>
          <a:ext cx="4276725" cy="796925"/>
        </p:xfrm>
        <a:graphic>
          <a:graphicData uri="http://schemas.openxmlformats.org/presentationml/2006/ole">
            <mc:AlternateContent xmlns:mc="http://schemas.openxmlformats.org/markup-compatibility/2006">
              <mc:Choice xmlns:v="urn:schemas-microsoft-com:vml" Requires="v">
                <p:oleObj spid="_x0000_s28714" r:id="rId5" imgW="2576830" imgH="482600" progId="Equation.DSMT4">
                  <p:embed/>
                </p:oleObj>
              </mc:Choice>
              <mc:Fallback>
                <p:oleObj r:id="rId5" imgW="2576830" imgH="482600" progId="Equation.DSMT4">
                  <p:embed/>
                  <p:pic>
                    <p:nvPicPr>
                      <p:cNvPr id="0" name="图片 3195"/>
                      <p:cNvPicPr/>
                      <p:nvPr/>
                    </p:nvPicPr>
                    <p:blipFill>
                      <a:blip r:embed="rId6"/>
                      <a:stretch>
                        <a:fillRect/>
                      </a:stretch>
                    </p:blipFill>
                    <p:spPr>
                      <a:xfrm>
                        <a:off x="1311275" y="2645569"/>
                        <a:ext cx="4276725" cy="796925"/>
                      </a:xfrm>
                      <a:prstGeom prst="rect">
                        <a:avLst/>
                      </a:prstGeom>
                      <a:noFill/>
                      <a:ln w="38100">
                        <a:noFill/>
                        <a:miter/>
                      </a:ln>
                    </p:spPr>
                  </p:pic>
                </p:oleObj>
              </mc:Fallback>
            </mc:AlternateContent>
          </a:graphicData>
        </a:graphic>
      </p:graphicFrame>
      <p:sp>
        <p:nvSpPr>
          <p:cNvPr id="150537" name="动作按钮: 后退或前一项 150536">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50538" name="动作按钮: 前进或下一项 150537">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strips(downRight)">
                                      <p:cBhvr>
                                        <p:cTn id="7" dur="500"/>
                                        <p:tgtEl>
                                          <p:spTgt spid="150530"/>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50531"/>
                                        </p:tgtEl>
                                        <p:attrNameLst>
                                          <p:attrName>style.visibility</p:attrName>
                                        </p:attrNameLst>
                                      </p:cBhvr>
                                      <p:to>
                                        <p:strVal val="visible"/>
                                      </p:to>
                                    </p:set>
                                    <p:anim calcmode="lin" valueType="num">
                                      <p:cBhvr>
                                        <p:cTn id="12" dur="1000" fill="hold"/>
                                        <p:tgtEl>
                                          <p:spTgt spid="150531"/>
                                        </p:tgtEl>
                                        <p:attrNameLst>
                                          <p:attrName>ppt_w</p:attrName>
                                        </p:attrNameLst>
                                      </p:cBhvr>
                                      <p:tavLst>
                                        <p:tav tm="0">
                                          <p:val>
                                            <p:fltVal val="0"/>
                                          </p:val>
                                        </p:tav>
                                        <p:tav tm="100000">
                                          <p:val>
                                            <p:strVal val="#ppt_w"/>
                                          </p:val>
                                        </p:tav>
                                      </p:tavLst>
                                    </p:anim>
                                    <p:anim calcmode="lin" valueType="num">
                                      <p:cBhvr>
                                        <p:cTn id="13" dur="1000" fill="hold"/>
                                        <p:tgtEl>
                                          <p:spTgt spid="150531"/>
                                        </p:tgtEl>
                                        <p:attrNameLst>
                                          <p:attrName>ppt_h</p:attrName>
                                        </p:attrNameLst>
                                      </p:cBhvr>
                                      <p:tavLst>
                                        <p:tav tm="0">
                                          <p:val>
                                            <p:fltVal val="0"/>
                                          </p:val>
                                        </p:tav>
                                        <p:tav tm="100000">
                                          <p:val>
                                            <p:strVal val="#ppt_h"/>
                                          </p:val>
                                        </p:tav>
                                      </p:tavLst>
                                    </p:anim>
                                    <p:anim calcmode="lin" valueType="num">
                                      <p:cBhvr>
                                        <p:cTn id="14" dur="1000" fill="hold"/>
                                        <p:tgtEl>
                                          <p:spTgt spid="150531"/>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505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150532"/>
                                        </p:tgtEl>
                                        <p:attrNameLst>
                                          <p:attrName>style.visibility</p:attrName>
                                        </p:attrNameLst>
                                      </p:cBhvr>
                                      <p:to>
                                        <p:strVal val="visible"/>
                                      </p:to>
                                    </p:set>
                                    <p:animEffect transition="in" filter="slide(fromTop)">
                                      <p:cBhvr>
                                        <p:cTn id="20" dur="500"/>
                                        <p:tgtEl>
                                          <p:spTgt spid="15053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150536"/>
                                        </p:tgtEl>
                                        <p:attrNameLst>
                                          <p:attrName>style.visibility</p:attrName>
                                        </p:attrNameLst>
                                      </p:cBhvr>
                                      <p:to>
                                        <p:strVal val="visible"/>
                                      </p:to>
                                    </p:set>
                                    <p:animEffect transition="in" filter="slide(fromTop)">
                                      <p:cBhvr>
                                        <p:cTn id="25" dur="500"/>
                                        <p:tgtEl>
                                          <p:spTgt spid="150536"/>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150535"/>
                                        </p:tgtEl>
                                        <p:attrNameLst>
                                          <p:attrName>style.visibility</p:attrName>
                                        </p:attrNameLst>
                                      </p:cBhvr>
                                      <p:to>
                                        <p:strVal val="visible"/>
                                      </p:to>
                                    </p:set>
                                    <p:animEffect transition="in" filter="slide(fromTop)">
                                      <p:cBhvr>
                                        <p:cTn id="30" dur="500"/>
                                        <p:tgtEl>
                                          <p:spTgt spid="1505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0534"/>
                                        </p:tgtEl>
                                        <p:attrNameLst>
                                          <p:attrName>style.visibility</p:attrName>
                                        </p:attrNameLst>
                                      </p:cBhvr>
                                      <p:to>
                                        <p:strVal val="visible"/>
                                      </p:to>
                                    </p:set>
                                    <p:animEffect transition="in" filter="wipe(left)">
                                      <p:cBhvr>
                                        <p:cTn id="35" dur="500"/>
                                        <p:tgtEl>
                                          <p:spTgt spid="150534"/>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50533"/>
                                        </p:tgtEl>
                                        <p:attrNameLst>
                                          <p:attrName>style.visibility</p:attrName>
                                        </p:attrNameLst>
                                      </p:cBhvr>
                                      <p:to>
                                        <p:strVal val="visible"/>
                                      </p:to>
                                    </p:set>
                                    <p:animEffect transition="in" filter="strips(downRight)">
                                      <p:cBhvr>
                                        <p:cTn id="40" dur="500"/>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1" grpId="0"/>
      <p:bldP spid="150532" grpId="0"/>
      <p:bldP spid="150533" grpId="0"/>
      <p:bldP spid="1505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动作按钮: 后退或前一项 210947"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10949" name="动作按钮: 后退或前一项 210948"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10950" name="文本框 210949"/>
          <p:cNvSpPr txBox="1"/>
          <p:nvPr/>
        </p:nvSpPr>
        <p:spPr>
          <a:xfrm>
            <a:off x="430213" y="617538"/>
            <a:ext cx="7107237" cy="1552575"/>
          </a:xfrm>
          <a:prstGeom prst="rect">
            <a:avLst/>
          </a:prstGeom>
          <a:noFill/>
          <a:ln w="19050">
            <a:noFill/>
          </a:ln>
        </p:spPr>
        <p:txBody>
          <a:bodyPr>
            <a:spAutoFit/>
          </a:bodyPr>
          <a:lstStyle/>
          <a:p>
            <a:r>
              <a:rPr lang="zh-CN" altLang="en-US" dirty="0">
                <a:latin typeface="Times New Roman" panose="02020603050405020304" pitchFamily="18" charset="0"/>
                <a:sym typeface="Wingdings" panose="05000000000000000000" pitchFamily="2" charset="2"/>
              </a:rPr>
              <a:t>如图电路工作在谐振状态，求（</a:t>
            </a:r>
            <a:r>
              <a:rPr lang="en-US" altLang="zh-CN" dirty="0">
                <a:latin typeface="Times New Roman" panose="02020603050405020304" pitchFamily="18" charset="0"/>
                <a:sym typeface="Wingdings" panose="05000000000000000000" pitchFamily="2" charset="2"/>
              </a:rPr>
              <a:t>1</a:t>
            </a:r>
            <a:r>
              <a:rPr lang="zh-CN" altLang="en-US" dirty="0">
                <a:latin typeface="Times New Roman" panose="02020603050405020304" pitchFamily="18" charset="0"/>
                <a:sym typeface="Wingdings" panose="05000000000000000000" pitchFamily="2" charset="2"/>
              </a:rPr>
              <a:t>）谐振角频率</a:t>
            </a:r>
            <a:r>
              <a:rPr lang="en-US" altLang="zh-CN" i="1" dirty="0">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sym typeface="Symbol" panose="05050102010706020507" pitchFamily="18" charset="2"/>
              </a:rPr>
              <a:t>0   </a:t>
            </a:r>
          </a:p>
          <a:p>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sym typeface="Symbol" panose="05050102010706020507" pitchFamily="18" charset="2"/>
              </a:rPr>
              <a:t>）品质因数</a:t>
            </a:r>
            <a:r>
              <a:rPr lang="en-US" altLang="zh-CN" dirty="0">
                <a:latin typeface="Times New Roman" panose="02020603050405020304" pitchFamily="18" charset="0"/>
                <a:sym typeface="Symbol" panose="05050102010706020507" pitchFamily="18" charset="2"/>
              </a:rPr>
              <a:t>Q</a:t>
            </a:r>
            <a:r>
              <a:rPr lang="zh-CN" altLang="en-US" dirty="0">
                <a:latin typeface="Times New Roman" panose="02020603050405020304" pitchFamily="18" charset="0"/>
                <a:sym typeface="Symbol" panose="05050102010706020507" pitchFamily="18" charset="2"/>
              </a:rPr>
              <a:t>、特性阻抗</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及谐振时</a:t>
            </a:r>
            <a:r>
              <a:rPr lang="en-US" altLang="zh-CN">
                <a:latin typeface="Times New Roman" panose="02020603050405020304" pitchFamily="18" charset="0"/>
                <a:sym typeface="Symbol" panose="05050102010706020507" pitchFamily="18" charset="2"/>
              </a:rPr>
              <a:t>U</a:t>
            </a:r>
            <a:r>
              <a:rPr lang="en-US" altLang="zh-CN" baseline="-25000">
                <a:latin typeface="Times New Roman" panose="02020603050405020304" pitchFamily="18" charset="0"/>
                <a:sym typeface="Symbol" panose="05050102010706020507" pitchFamily="18" charset="2"/>
              </a:rPr>
              <a:t>L0</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和</a:t>
            </a:r>
            <a:r>
              <a:rPr lang="en-US" altLang="zh-CN">
                <a:latin typeface="Times New Roman" panose="02020603050405020304" pitchFamily="18" charset="0"/>
                <a:sym typeface="Symbol" panose="05050102010706020507" pitchFamily="18" charset="2"/>
              </a:rPr>
              <a:t>U</a:t>
            </a:r>
            <a:r>
              <a:rPr lang="en-US" altLang="zh-CN" baseline="-25000">
                <a:latin typeface="Times New Roman" panose="02020603050405020304" pitchFamily="18" charset="0"/>
                <a:sym typeface="Symbol" panose="05050102010706020507" pitchFamily="18" charset="2"/>
              </a:rPr>
              <a:t>c0</a:t>
            </a:r>
            <a:r>
              <a:rPr lang="en-US" altLang="zh-CN">
                <a:latin typeface="Times New Roman" panose="02020603050405020304" pitchFamily="18" charset="0"/>
                <a:sym typeface="Symbol" panose="05050102010706020507" pitchFamily="18" charset="2"/>
              </a:rPr>
              <a:t> </a:t>
            </a:r>
          </a:p>
          <a:p>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sym typeface="Symbol" panose="05050102010706020507" pitchFamily="18" charset="2"/>
              </a:rPr>
              <a:t>）电路总的储能</a:t>
            </a:r>
            <a:r>
              <a:rPr lang="en-US" altLang="zh-CN">
                <a:latin typeface="Times New Roman" panose="02020603050405020304" pitchFamily="18" charset="0"/>
                <a:sym typeface="Symbol" panose="05050102010706020507" pitchFamily="18" charset="2"/>
              </a:rPr>
              <a:t>W</a:t>
            </a:r>
            <a:endParaRPr lang="en-US" altLang="zh-CN" i="1" baseline="-25000">
              <a:latin typeface="Times New Roman" panose="02020603050405020304" pitchFamily="18" charset="0"/>
              <a:sym typeface="Symbol" panose="05050102010706020507" pitchFamily="18" charset="2"/>
            </a:endParaRPr>
          </a:p>
        </p:txBody>
      </p:sp>
      <p:graphicFrame>
        <p:nvGraphicFramePr>
          <p:cNvPr id="210951" name="对象 210950"/>
          <p:cNvGraphicFramePr/>
          <p:nvPr>
            <p:extLst>
              <p:ext uri="{D42A27DB-BD31-4B8C-83A1-F6EECF244321}">
                <p14:modId xmlns:p14="http://schemas.microsoft.com/office/powerpoint/2010/main" val="3164671577"/>
              </p:ext>
            </p:extLst>
          </p:nvPr>
        </p:nvGraphicFramePr>
        <p:xfrm>
          <a:off x="677862" y="2747144"/>
          <a:ext cx="7843838" cy="3101975"/>
        </p:xfrm>
        <a:graphic>
          <a:graphicData uri="http://schemas.openxmlformats.org/presentationml/2006/ole">
            <mc:AlternateContent xmlns:mc="http://schemas.openxmlformats.org/markup-compatibility/2006">
              <mc:Choice xmlns:v="urn:schemas-microsoft-com:vml" Requires="v">
                <p:oleObj spid="_x0000_s29741" r:id="rId5" imgW="3949700" imgH="1536700" progId="Equation.DSMT4">
                  <p:embed/>
                </p:oleObj>
              </mc:Choice>
              <mc:Fallback>
                <p:oleObj r:id="rId5" imgW="3949700" imgH="1536700" progId="Equation.DSMT4">
                  <p:embed/>
                  <p:pic>
                    <p:nvPicPr>
                      <p:cNvPr id="0" name="图片 3198"/>
                      <p:cNvPicPr/>
                      <p:nvPr/>
                    </p:nvPicPr>
                    <p:blipFill>
                      <a:blip r:embed="rId6"/>
                      <a:stretch>
                        <a:fillRect/>
                      </a:stretch>
                    </p:blipFill>
                    <p:spPr>
                      <a:xfrm>
                        <a:off x="677862" y="2747144"/>
                        <a:ext cx="7843838" cy="3101975"/>
                      </a:xfrm>
                      <a:prstGeom prst="rect">
                        <a:avLst/>
                      </a:prstGeom>
                      <a:noFill/>
                      <a:ln w="38100">
                        <a:noFill/>
                        <a:miter/>
                      </a:ln>
                    </p:spPr>
                  </p:pic>
                </p:oleObj>
              </mc:Fallback>
            </mc:AlternateContent>
          </a:graphicData>
        </a:graphic>
      </p:graphicFrame>
      <p:grpSp>
        <p:nvGrpSpPr>
          <p:cNvPr id="210952" name="组合 210951"/>
          <p:cNvGrpSpPr/>
          <p:nvPr/>
        </p:nvGrpSpPr>
        <p:grpSpPr>
          <a:xfrm>
            <a:off x="5903912" y="1421581"/>
            <a:ext cx="2744788" cy="1990725"/>
            <a:chOff x="3962" y="1050"/>
            <a:chExt cx="1729" cy="1254"/>
          </a:xfrm>
        </p:grpSpPr>
        <p:sp>
          <p:nvSpPr>
            <p:cNvPr id="210953" name="椭圆 210952"/>
            <p:cNvSpPr>
              <a:spLocks noChangeAspect="1"/>
            </p:cNvSpPr>
            <p:nvPr/>
          </p:nvSpPr>
          <p:spPr>
            <a:xfrm>
              <a:off x="4212" y="1700"/>
              <a:ext cx="324" cy="324"/>
            </a:xfrm>
            <a:prstGeom prst="ellipse">
              <a:avLst/>
            </a:prstGeom>
            <a:solidFill>
              <a:srgbClr val="FFCC66"/>
            </a:solidFill>
            <a:ln w="19050" cap="flat" cmpd="sng">
              <a:solidFill>
                <a:schemeClr val="tx1"/>
              </a:solidFill>
              <a:prstDash val="solid"/>
              <a:headEnd type="none" w="med" len="med"/>
              <a:tailEnd type="none" w="med" len="med"/>
            </a:ln>
          </p:spPr>
          <p:txBody>
            <a:bodyPr/>
            <a:lstStyle/>
            <a:p>
              <a:endParaRPr lang="zh-CN" altLang="en-US"/>
            </a:p>
          </p:txBody>
        </p:sp>
        <p:grpSp>
          <p:nvGrpSpPr>
            <p:cNvPr id="210954" name="组合 210953"/>
            <p:cNvGrpSpPr>
              <a:grpSpLocks noChangeAspect="1"/>
            </p:cNvGrpSpPr>
            <p:nvPr/>
          </p:nvGrpSpPr>
          <p:grpSpPr>
            <a:xfrm>
              <a:off x="5382" y="2057"/>
              <a:ext cx="309" cy="80"/>
              <a:chOff x="1351" y="3976"/>
              <a:chExt cx="174" cy="93"/>
            </a:xfrm>
          </p:grpSpPr>
          <p:sp>
            <p:nvSpPr>
              <p:cNvPr id="210955" name="直接连接符 210954"/>
              <p:cNvSpPr>
                <a:spLocks noChangeAspect="1"/>
              </p:cNvSpPr>
              <p:nvPr/>
            </p:nvSpPr>
            <p:spPr>
              <a:xfrm>
                <a:off x="1351" y="3976"/>
                <a:ext cx="174" cy="1"/>
              </a:xfrm>
              <a:prstGeom prst="line">
                <a:avLst/>
              </a:prstGeom>
              <a:ln w="28575" cap="flat" cmpd="sng">
                <a:solidFill>
                  <a:srgbClr val="000000"/>
                </a:solidFill>
                <a:prstDash val="solid"/>
                <a:headEnd type="none" w="med" len="med"/>
                <a:tailEnd type="none" w="med" len="med"/>
              </a:ln>
            </p:spPr>
          </p:sp>
          <p:sp>
            <p:nvSpPr>
              <p:cNvPr id="210956" name="直接连接符 210955"/>
              <p:cNvSpPr>
                <a:spLocks noChangeAspect="1"/>
              </p:cNvSpPr>
              <p:nvPr/>
            </p:nvSpPr>
            <p:spPr>
              <a:xfrm>
                <a:off x="1351" y="4068"/>
                <a:ext cx="174" cy="1"/>
              </a:xfrm>
              <a:prstGeom prst="line">
                <a:avLst/>
              </a:prstGeom>
              <a:ln w="28575" cap="flat" cmpd="sng">
                <a:solidFill>
                  <a:srgbClr val="000000"/>
                </a:solidFill>
                <a:prstDash val="solid"/>
                <a:headEnd type="none" w="med" len="med"/>
                <a:tailEnd type="none" w="med" len="med"/>
              </a:ln>
            </p:spPr>
          </p:sp>
        </p:grpSp>
        <p:sp>
          <p:nvSpPr>
            <p:cNvPr id="210957" name="直接连接符 210956"/>
            <p:cNvSpPr>
              <a:spLocks noChangeAspect="1"/>
            </p:cNvSpPr>
            <p:nvPr/>
          </p:nvSpPr>
          <p:spPr>
            <a:xfrm>
              <a:off x="5540" y="2136"/>
              <a:ext cx="0" cy="168"/>
            </a:xfrm>
            <a:prstGeom prst="line">
              <a:avLst/>
            </a:prstGeom>
            <a:ln w="19050" cap="flat" cmpd="sng">
              <a:solidFill>
                <a:schemeClr val="tx1"/>
              </a:solidFill>
              <a:prstDash val="solid"/>
              <a:headEnd type="none" w="med" len="med"/>
              <a:tailEnd type="none" w="med" len="med"/>
            </a:ln>
          </p:spPr>
        </p:sp>
        <p:sp>
          <p:nvSpPr>
            <p:cNvPr id="210958" name="直接连接符 210957"/>
            <p:cNvSpPr>
              <a:spLocks noChangeAspect="1"/>
            </p:cNvSpPr>
            <p:nvPr/>
          </p:nvSpPr>
          <p:spPr>
            <a:xfrm>
              <a:off x="4374" y="2299"/>
              <a:ext cx="1166" cy="0"/>
            </a:xfrm>
            <a:prstGeom prst="line">
              <a:avLst/>
            </a:prstGeom>
            <a:ln w="19050" cap="flat" cmpd="sng">
              <a:solidFill>
                <a:schemeClr val="tx1"/>
              </a:solidFill>
              <a:prstDash val="solid"/>
              <a:headEnd type="none" w="med" len="med"/>
              <a:tailEnd type="none" w="med" len="med"/>
            </a:ln>
          </p:spPr>
        </p:sp>
        <p:sp>
          <p:nvSpPr>
            <p:cNvPr id="210959" name="直接连接符 210958"/>
            <p:cNvSpPr>
              <a:spLocks noChangeAspect="1"/>
            </p:cNvSpPr>
            <p:nvPr/>
          </p:nvSpPr>
          <p:spPr>
            <a:xfrm>
              <a:off x="4374" y="1385"/>
              <a:ext cx="417" cy="0"/>
            </a:xfrm>
            <a:prstGeom prst="line">
              <a:avLst/>
            </a:prstGeom>
            <a:ln w="19050" cap="flat" cmpd="sng">
              <a:solidFill>
                <a:schemeClr val="tx1"/>
              </a:solidFill>
              <a:prstDash val="solid"/>
              <a:headEnd type="none" w="med" len="med"/>
              <a:tailEnd type="none" w="med" len="med"/>
            </a:ln>
          </p:spPr>
        </p:sp>
        <p:sp>
          <p:nvSpPr>
            <p:cNvPr id="210960" name="直接连接符 210959"/>
            <p:cNvSpPr>
              <a:spLocks noChangeAspect="1"/>
            </p:cNvSpPr>
            <p:nvPr/>
          </p:nvSpPr>
          <p:spPr>
            <a:xfrm flipV="1">
              <a:off x="5540" y="1380"/>
              <a:ext cx="0" cy="173"/>
            </a:xfrm>
            <a:prstGeom prst="line">
              <a:avLst/>
            </a:prstGeom>
            <a:ln w="19050" cap="flat" cmpd="sng">
              <a:solidFill>
                <a:schemeClr val="tx1"/>
              </a:solidFill>
              <a:prstDash val="solid"/>
              <a:headEnd type="none" w="med" len="med"/>
              <a:tailEnd type="none" w="med" len="med"/>
            </a:ln>
          </p:spPr>
        </p:sp>
        <p:sp>
          <p:nvSpPr>
            <p:cNvPr id="210961" name="文本框 210960"/>
            <p:cNvSpPr txBox="1">
              <a:spLocks noChangeAspect="1"/>
            </p:cNvSpPr>
            <p:nvPr/>
          </p:nvSpPr>
          <p:spPr>
            <a:xfrm>
              <a:off x="4712" y="1050"/>
              <a:ext cx="604" cy="250"/>
            </a:xfrm>
            <a:prstGeom prst="rect">
              <a:avLst/>
            </a:prstGeom>
            <a:noFill/>
            <a:ln w="9525">
              <a:noFill/>
            </a:ln>
          </p:spPr>
          <p:txBody>
            <a:bodyPr>
              <a:spAutoFit/>
            </a:bodyPr>
            <a:lstStyle/>
            <a:p>
              <a:pPr>
                <a:spcBef>
                  <a:spcPct val="0"/>
                </a:spcBef>
              </a:pPr>
              <a:r>
                <a:rPr lang="en-US" altLang="zh-CN" sz="2000" i="1">
                  <a:latin typeface="Times New Roman" panose="02020603050405020304" pitchFamily="18" charset="0"/>
                  <a:sym typeface="Wingdings" panose="05000000000000000000" pitchFamily="2" charset="2"/>
                </a:rPr>
                <a:t>R</a:t>
              </a:r>
              <a:r>
                <a:rPr lang="en-US" altLang="zh-CN" sz="2000">
                  <a:latin typeface="Times New Roman" panose="02020603050405020304" pitchFamily="18" charset="0"/>
                  <a:sym typeface="Wingdings" panose="05000000000000000000" pitchFamily="2" charset="2"/>
                </a:rPr>
                <a:t>=1</a:t>
              </a:r>
              <a:r>
                <a:rPr lang="en-US" altLang="zh-CN" sz="2000">
                  <a:latin typeface="Times New Roman" panose="02020603050405020304" pitchFamily="18" charset="0"/>
                  <a:sym typeface="Symbol" panose="05050102010706020507" pitchFamily="18" charset="2"/>
                </a:rPr>
                <a:t></a:t>
              </a:r>
              <a:endParaRPr lang="en-US" altLang="zh-CN" sz="2000">
                <a:latin typeface="Times New Roman" panose="02020603050405020304" pitchFamily="18" charset="0"/>
                <a:sym typeface="Wingdings" panose="05000000000000000000" pitchFamily="2" charset="2"/>
              </a:endParaRPr>
            </a:p>
          </p:txBody>
        </p:sp>
        <p:sp>
          <p:nvSpPr>
            <p:cNvPr id="210962" name="文本框 210961"/>
            <p:cNvSpPr txBox="1">
              <a:spLocks noChangeAspect="1"/>
            </p:cNvSpPr>
            <p:nvPr/>
          </p:nvSpPr>
          <p:spPr>
            <a:xfrm>
              <a:off x="4784" y="1556"/>
              <a:ext cx="827" cy="250"/>
            </a:xfrm>
            <a:prstGeom prst="rect">
              <a:avLst/>
            </a:prstGeom>
            <a:noFill/>
            <a:ln w="9525">
              <a:noFill/>
            </a:ln>
          </p:spPr>
          <p:txBody>
            <a:bodyPr>
              <a:spAutoFit/>
            </a:bodyPr>
            <a:lstStyle/>
            <a:p>
              <a:pPr>
                <a:spcBef>
                  <a:spcPct val="0"/>
                </a:spcBef>
              </a:pPr>
              <a:r>
                <a:rPr lang="en-US" altLang="zh-CN" sz="2000" i="1">
                  <a:latin typeface="Times New Roman" panose="02020603050405020304" pitchFamily="18" charset="0"/>
                  <a:sym typeface="Wingdings" panose="05000000000000000000" pitchFamily="2" charset="2"/>
                </a:rPr>
                <a:t>L</a:t>
              </a:r>
              <a:r>
                <a:rPr lang="en-US" altLang="zh-CN" sz="2000">
                  <a:latin typeface="Times New Roman" panose="02020603050405020304" pitchFamily="18" charset="0"/>
                  <a:sym typeface="Wingdings" panose="05000000000000000000" pitchFamily="2" charset="2"/>
                </a:rPr>
                <a:t>=1mH</a:t>
              </a:r>
            </a:p>
          </p:txBody>
        </p:sp>
        <p:sp>
          <p:nvSpPr>
            <p:cNvPr id="210963" name="直接连接符 210962"/>
            <p:cNvSpPr>
              <a:spLocks noChangeAspect="1"/>
            </p:cNvSpPr>
            <p:nvPr/>
          </p:nvSpPr>
          <p:spPr>
            <a:xfrm>
              <a:off x="5137" y="1380"/>
              <a:ext cx="403" cy="5"/>
            </a:xfrm>
            <a:prstGeom prst="line">
              <a:avLst/>
            </a:prstGeom>
            <a:ln w="19050" cap="flat" cmpd="sng">
              <a:solidFill>
                <a:schemeClr val="tx1"/>
              </a:solidFill>
              <a:prstDash val="solid"/>
              <a:headEnd type="none" w="med" len="med"/>
              <a:tailEnd type="none" w="med" len="med"/>
            </a:ln>
          </p:spPr>
        </p:sp>
        <p:sp>
          <p:nvSpPr>
            <p:cNvPr id="210964" name="文本框 210963"/>
            <p:cNvSpPr txBox="1">
              <a:spLocks noChangeAspect="1"/>
            </p:cNvSpPr>
            <p:nvPr/>
          </p:nvSpPr>
          <p:spPr>
            <a:xfrm>
              <a:off x="4129" y="1484"/>
              <a:ext cx="225" cy="288"/>
            </a:xfrm>
            <a:prstGeom prst="rect">
              <a:avLst/>
            </a:prstGeom>
            <a:noFill/>
            <a:ln w="9525">
              <a:noFill/>
            </a:ln>
          </p:spPr>
          <p:txBody>
            <a:bodyPr wrap="none" anchor="t">
              <a:spAutoFit/>
            </a:bodyPr>
            <a:lstStyle/>
            <a:p>
              <a:pPr>
                <a:spcBef>
                  <a:spcPct val="0"/>
                </a:spcBef>
              </a:pPr>
              <a:r>
                <a:rPr lang="en-US" altLang="zh-CN">
                  <a:latin typeface="Times New Roman" panose="02020603050405020304" pitchFamily="18" charset="0"/>
                  <a:sym typeface="Wingdings" panose="05000000000000000000" pitchFamily="2" charset="2"/>
                </a:rPr>
                <a:t>+</a:t>
              </a:r>
            </a:p>
          </p:txBody>
        </p:sp>
        <p:sp>
          <p:nvSpPr>
            <p:cNvPr id="210965" name="文本框 210964"/>
            <p:cNvSpPr txBox="1">
              <a:spLocks noChangeAspect="1"/>
            </p:cNvSpPr>
            <p:nvPr/>
          </p:nvSpPr>
          <p:spPr>
            <a:xfrm>
              <a:off x="4170" y="1897"/>
              <a:ext cx="212" cy="288"/>
            </a:xfrm>
            <a:prstGeom prst="rect">
              <a:avLst/>
            </a:prstGeom>
            <a:noFill/>
            <a:ln w="9525">
              <a:noFill/>
            </a:ln>
          </p:spPr>
          <p:txBody>
            <a:bodyPr wrap="none" anchor="t">
              <a:spAutoFit/>
            </a:bodyPr>
            <a:lstStyle/>
            <a:p>
              <a:pPr>
                <a:spcBef>
                  <a:spcPct val="0"/>
                </a:spcBef>
              </a:pPr>
              <a:r>
                <a:rPr lang="en-US" altLang="zh-CN">
                  <a:latin typeface="Times New Roman" panose="02020603050405020304" pitchFamily="18" charset="0"/>
                  <a:sym typeface="Wingdings" panose="05000000000000000000" pitchFamily="2" charset="2"/>
                </a:rPr>
                <a:t>_</a:t>
              </a:r>
            </a:p>
          </p:txBody>
        </p:sp>
        <p:grpSp>
          <p:nvGrpSpPr>
            <p:cNvPr id="210966" name="组合 210965"/>
            <p:cNvGrpSpPr>
              <a:grpSpLocks noChangeAspect="1"/>
            </p:cNvGrpSpPr>
            <p:nvPr/>
          </p:nvGrpSpPr>
          <p:grpSpPr>
            <a:xfrm rot="5400000">
              <a:off x="5408" y="1684"/>
              <a:ext cx="332" cy="69"/>
              <a:chOff x="1200" y="1584"/>
              <a:chExt cx="379" cy="45"/>
            </a:xfrm>
          </p:grpSpPr>
          <p:sp>
            <p:nvSpPr>
              <p:cNvPr id="210967" name="任意多边形 210966"/>
              <p:cNvSpPr>
                <a:spLocks noChangeAspect="1"/>
              </p:cNvSpPr>
              <p:nvPr/>
            </p:nvSpPr>
            <p:spPr>
              <a:xfrm rot="5400000" flipH="1" flipV="1">
                <a:off x="1223"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10968" name="任意多边形 210967"/>
              <p:cNvSpPr>
                <a:spLocks noChangeAspect="1"/>
              </p:cNvSpPr>
              <p:nvPr/>
            </p:nvSpPr>
            <p:spPr>
              <a:xfrm rot="5400000" flipH="1" flipV="1">
                <a:off x="1319"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10969" name="任意多边形 210968"/>
              <p:cNvSpPr>
                <a:spLocks noChangeAspect="1"/>
              </p:cNvSpPr>
              <p:nvPr/>
            </p:nvSpPr>
            <p:spPr>
              <a:xfrm rot="5400000" flipH="1" flipV="1">
                <a:off x="1415"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10970" name="任意多边形 210969"/>
              <p:cNvSpPr>
                <a:spLocks noChangeAspect="1"/>
              </p:cNvSpPr>
              <p:nvPr/>
            </p:nvSpPr>
            <p:spPr>
              <a:xfrm rot="5400000" flipH="1" flipV="1">
                <a:off x="1511"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210971" name="矩形 210970"/>
            <p:cNvSpPr>
              <a:spLocks noChangeAspect="1"/>
            </p:cNvSpPr>
            <p:nvPr/>
          </p:nvSpPr>
          <p:spPr>
            <a:xfrm>
              <a:off x="4791" y="1339"/>
              <a:ext cx="354" cy="100"/>
            </a:xfrm>
            <a:prstGeom prst="rect">
              <a:avLst/>
            </a:prstGeom>
            <a:solidFill>
              <a:schemeClr val="accent1"/>
            </a:solidFill>
            <a:ln w="28575" cap="flat" cmpd="sng">
              <a:solidFill>
                <a:schemeClr val="tx1"/>
              </a:solidFill>
              <a:prstDash val="solid"/>
              <a:miter/>
              <a:headEnd type="none" w="med" len="med"/>
              <a:tailEnd type="none" w="med" len="med"/>
            </a:ln>
          </p:spPr>
          <p:txBody>
            <a:bodyPr/>
            <a:lstStyle/>
            <a:p>
              <a:endParaRPr lang="zh-CN" altLang="en-US"/>
            </a:p>
          </p:txBody>
        </p:sp>
        <p:sp>
          <p:nvSpPr>
            <p:cNvPr id="210972" name="文本框 210971"/>
            <p:cNvSpPr txBox="1">
              <a:spLocks noChangeAspect="1"/>
            </p:cNvSpPr>
            <p:nvPr/>
          </p:nvSpPr>
          <p:spPr>
            <a:xfrm>
              <a:off x="4596" y="1938"/>
              <a:ext cx="888" cy="250"/>
            </a:xfrm>
            <a:prstGeom prst="rect">
              <a:avLst/>
            </a:prstGeom>
            <a:noFill/>
            <a:ln w="9525">
              <a:noFill/>
            </a:ln>
          </p:spPr>
          <p:txBody>
            <a:bodyPr>
              <a:spAutoFit/>
            </a:bodyPr>
            <a:lstStyle/>
            <a:p>
              <a:pPr>
                <a:spcBef>
                  <a:spcPct val="0"/>
                </a:spcBef>
              </a:pPr>
              <a:r>
                <a:rPr lang="en-US" altLang="zh-CN" sz="2000" i="1">
                  <a:latin typeface="Times New Roman" panose="02020603050405020304" pitchFamily="18" charset="0"/>
                  <a:sym typeface="Wingdings" panose="05000000000000000000" pitchFamily="2" charset="2"/>
                </a:rPr>
                <a:t>C</a:t>
              </a:r>
              <a:r>
                <a:rPr lang="en-US" altLang="zh-CN" sz="2000">
                  <a:latin typeface="Times New Roman" panose="02020603050405020304" pitchFamily="18" charset="0"/>
                  <a:sym typeface="Wingdings" panose="05000000000000000000" pitchFamily="2" charset="2"/>
                </a:rPr>
                <a:t>=0.1</a:t>
              </a:r>
              <a:r>
                <a:rPr lang="en-US" altLang="zh-CN" sz="2000">
                  <a:latin typeface="Times New Roman" panose="02020603050405020304" pitchFamily="18" charset="0"/>
                  <a:sym typeface="Symbol" panose="05050102010706020507" pitchFamily="18" charset="2"/>
                </a:rPr>
                <a:t>F</a:t>
              </a:r>
              <a:endParaRPr lang="en-US" altLang="zh-CN" sz="2000" i="1">
                <a:latin typeface="Times New Roman" panose="02020603050405020304" pitchFamily="18" charset="0"/>
                <a:sym typeface="Wingdings" panose="05000000000000000000" pitchFamily="2" charset="2"/>
              </a:endParaRPr>
            </a:p>
          </p:txBody>
        </p:sp>
        <p:sp>
          <p:nvSpPr>
            <p:cNvPr id="210973" name="直接连接符 210972"/>
            <p:cNvSpPr>
              <a:spLocks noChangeAspect="1"/>
            </p:cNvSpPr>
            <p:nvPr/>
          </p:nvSpPr>
          <p:spPr>
            <a:xfrm>
              <a:off x="5540" y="1885"/>
              <a:ext cx="0" cy="173"/>
            </a:xfrm>
            <a:prstGeom prst="line">
              <a:avLst/>
            </a:prstGeom>
            <a:ln w="19050" cap="flat" cmpd="sng">
              <a:solidFill>
                <a:schemeClr val="tx1"/>
              </a:solidFill>
              <a:prstDash val="solid"/>
              <a:headEnd type="none" w="med" len="med"/>
              <a:tailEnd type="none" w="med" len="med"/>
            </a:ln>
          </p:spPr>
        </p:sp>
        <p:sp>
          <p:nvSpPr>
            <p:cNvPr id="210974" name="文本框 210973"/>
            <p:cNvSpPr txBox="1">
              <a:spLocks noChangeAspect="1"/>
            </p:cNvSpPr>
            <p:nvPr/>
          </p:nvSpPr>
          <p:spPr>
            <a:xfrm>
              <a:off x="3962" y="1650"/>
              <a:ext cx="274"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u</a:t>
              </a:r>
              <a:r>
                <a:rPr lang="en-US" altLang="zh-CN" baseline="-25000">
                  <a:latin typeface="Times New Roman" panose="02020603050405020304" pitchFamily="18" charset="0"/>
                  <a:sym typeface="Wingdings" panose="05000000000000000000" pitchFamily="2" charset="2"/>
                </a:rPr>
                <a:t>s</a:t>
              </a:r>
              <a:endParaRPr lang="en-US" altLang="zh-CN" i="1">
                <a:latin typeface="Times New Roman" panose="02020603050405020304" pitchFamily="18" charset="0"/>
                <a:sym typeface="Wingdings" panose="05000000000000000000" pitchFamily="2" charset="2"/>
              </a:endParaRPr>
            </a:p>
          </p:txBody>
        </p:sp>
        <p:sp>
          <p:nvSpPr>
            <p:cNvPr id="210975" name="直接连接符 210974"/>
            <p:cNvSpPr>
              <a:spLocks noChangeAspect="1"/>
            </p:cNvSpPr>
            <p:nvPr/>
          </p:nvSpPr>
          <p:spPr>
            <a:xfrm>
              <a:off x="4374" y="1385"/>
              <a:ext cx="0" cy="919"/>
            </a:xfrm>
            <a:prstGeom prst="line">
              <a:avLst/>
            </a:prstGeom>
            <a:ln w="19050" cap="flat" cmpd="sng">
              <a:solidFill>
                <a:schemeClr val="tx1"/>
              </a:solidFill>
              <a:prstDash val="solid"/>
              <a:headEnd type="none" w="med" len="med"/>
              <a:tailEnd type="none" w="med" len="med"/>
            </a:ln>
          </p:spPr>
        </p:sp>
      </p:grpSp>
      <p:sp>
        <p:nvSpPr>
          <p:cNvPr id="210976" name="文本框 210975"/>
          <p:cNvSpPr txBox="1"/>
          <p:nvPr/>
        </p:nvSpPr>
        <p:spPr>
          <a:xfrm>
            <a:off x="151598" y="2947694"/>
            <a:ext cx="728663" cy="457200"/>
          </a:xfrm>
          <a:prstGeom prst="rect">
            <a:avLst/>
          </a:prstGeom>
          <a:noFill/>
          <a:ln w="19050">
            <a:noFill/>
          </a:ln>
        </p:spPr>
        <p:txBody>
          <a:bodyPr>
            <a:spAutoFit/>
          </a:bodyPr>
          <a:lstStyle/>
          <a:p>
            <a:r>
              <a:rPr lang="zh-CN" altLang="en-US" dirty="0">
                <a:solidFill>
                  <a:srgbClr val="3333FF"/>
                </a:solidFill>
                <a:latin typeface="Times New Roman" panose="02020603050405020304" pitchFamily="18" charset="0"/>
                <a:sym typeface="Wingdings" panose="05000000000000000000" pitchFamily="2" charset="2"/>
              </a:rPr>
              <a:t>解</a:t>
            </a:r>
          </a:p>
        </p:txBody>
      </p:sp>
      <p:graphicFrame>
        <p:nvGraphicFramePr>
          <p:cNvPr id="210977" name="对象 210976"/>
          <p:cNvGraphicFramePr/>
          <p:nvPr>
            <p:extLst>
              <p:ext uri="{D42A27DB-BD31-4B8C-83A1-F6EECF244321}">
                <p14:modId xmlns:p14="http://schemas.microsoft.com/office/powerpoint/2010/main" val="1529478965"/>
              </p:ext>
            </p:extLst>
          </p:nvPr>
        </p:nvGraphicFramePr>
        <p:xfrm>
          <a:off x="1204517" y="2301157"/>
          <a:ext cx="3960812" cy="512763"/>
        </p:xfrm>
        <a:graphic>
          <a:graphicData uri="http://schemas.openxmlformats.org/presentationml/2006/ole">
            <mc:AlternateContent xmlns:mc="http://schemas.openxmlformats.org/markup-compatibility/2006">
              <mc:Choice xmlns:v="urn:schemas-microsoft-com:vml" Requires="v">
                <p:oleObj spid="_x0000_s29742" r:id="rId7" imgW="1991995" imgH="254000" progId="Equation.DSMT4">
                  <p:embed/>
                </p:oleObj>
              </mc:Choice>
              <mc:Fallback>
                <p:oleObj r:id="rId7" imgW="1991995" imgH="254000" progId="Equation.DSMT4">
                  <p:embed/>
                  <p:pic>
                    <p:nvPicPr>
                      <p:cNvPr id="0" name="图片 3199"/>
                      <p:cNvPicPr/>
                      <p:nvPr/>
                    </p:nvPicPr>
                    <p:blipFill>
                      <a:blip r:embed="rId8"/>
                      <a:stretch>
                        <a:fillRect/>
                      </a:stretch>
                    </p:blipFill>
                    <p:spPr>
                      <a:xfrm>
                        <a:off x="1204517" y="2301157"/>
                        <a:ext cx="3960812" cy="512763"/>
                      </a:xfrm>
                      <a:prstGeom prst="rect">
                        <a:avLst/>
                      </a:prstGeom>
                      <a:noFill/>
                      <a:ln w="38100">
                        <a:noFill/>
                        <a:miter/>
                      </a:ln>
                    </p:spPr>
                  </p:pic>
                </p:oleObj>
              </mc:Fallback>
            </mc:AlternateContent>
          </a:graphicData>
        </a:graphic>
      </p:graphicFrame>
      <p:sp>
        <p:nvSpPr>
          <p:cNvPr id="210978" name="矩形 210977"/>
          <p:cNvSpPr/>
          <p:nvPr/>
        </p:nvSpPr>
        <p:spPr>
          <a:xfrm>
            <a:off x="0" y="619267"/>
            <a:ext cx="796925" cy="457200"/>
          </a:xfrm>
          <a:prstGeom prst="rect">
            <a:avLst/>
          </a:prstGeom>
          <a:noFill/>
          <a:ln w="19050">
            <a:noFill/>
          </a:ln>
        </p:spPr>
        <p:txBody>
          <a:bodyPr wrap="none" anchor="t">
            <a:spAutoFit/>
          </a:bodyPr>
          <a:lstStyle/>
          <a:p>
            <a:r>
              <a:rPr lang="zh-CN" altLang="en-US" dirty="0">
                <a:solidFill>
                  <a:srgbClr val="FF3300"/>
                </a:solidFill>
                <a:latin typeface="Times New Roman" panose="02020603050405020304" pitchFamily="18" charset="0"/>
                <a:sym typeface="Wingdings" panose="05000000000000000000" pitchFamily="2" charset="2"/>
              </a:rPr>
              <a:t>例：</a:t>
            </a:r>
          </a:p>
        </p:txBody>
      </p:sp>
      <p:graphicFrame>
        <p:nvGraphicFramePr>
          <p:cNvPr id="33" name="对象 32">
            <a:extLst>
              <a:ext uri="{FF2B5EF4-FFF2-40B4-BE49-F238E27FC236}">
                <a16:creationId xmlns:a16="http://schemas.microsoft.com/office/drawing/2014/main" id="{9A248BAF-AB3E-48DB-A19D-92EE2FE8A364}"/>
              </a:ext>
            </a:extLst>
          </p:cNvPr>
          <p:cNvGraphicFramePr/>
          <p:nvPr>
            <p:extLst>
              <p:ext uri="{D42A27DB-BD31-4B8C-83A1-F6EECF244321}">
                <p14:modId xmlns:p14="http://schemas.microsoft.com/office/powerpoint/2010/main" val="3380125"/>
              </p:ext>
            </p:extLst>
          </p:nvPr>
        </p:nvGraphicFramePr>
        <p:xfrm>
          <a:off x="677862" y="5276121"/>
          <a:ext cx="7010400" cy="869950"/>
        </p:xfrm>
        <a:graphic>
          <a:graphicData uri="http://schemas.openxmlformats.org/presentationml/2006/ole">
            <mc:AlternateContent xmlns:mc="http://schemas.openxmlformats.org/markup-compatibility/2006">
              <mc:Choice xmlns:v="urn:schemas-microsoft-com:vml" Requires="v">
                <p:oleObj spid="_x0000_s29743" r:id="rId9" imgW="3529330" imgH="431800" progId="Equation.DSMT4">
                  <p:embed/>
                </p:oleObj>
              </mc:Choice>
              <mc:Fallback>
                <p:oleObj r:id="rId9" imgW="3529330" imgH="431800" progId="Equation.DSMT4">
                  <p:embed/>
                  <p:pic>
                    <p:nvPicPr>
                      <p:cNvPr id="211972" name="对象 211971"/>
                      <p:cNvPicPr/>
                      <p:nvPr/>
                    </p:nvPicPr>
                    <p:blipFill>
                      <a:blip r:embed="rId10"/>
                      <a:stretch>
                        <a:fillRect/>
                      </a:stretch>
                    </p:blipFill>
                    <p:spPr>
                      <a:xfrm>
                        <a:off x="677862" y="5276121"/>
                        <a:ext cx="7010400" cy="869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0950"/>
                                        </p:tgtEl>
                                        <p:attrNameLst>
                                          <p:attrName>style.visibility</p:attrName>
                                        </p:attrNameLst>
                                      </p:cBhvr>
                                      <p:to>
                                        <p:strVal val="visible"/>
                                      </p:to>
                                    </p:set>
                                    <p:animEffect transition="in" filter="wipe(up)">
                                      <p:cBhvr>
                                        <p:cTn id="7" dur="500"/>
                                        <p:tgtEl>
                                          <p:spTgt spid="210950"/>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10952"/>
                                        </p:tgtEl>
                                        <p:attrNameLst>
                                          <p:attrName>style.visibility</p:attrName>
                                        </p:attrNameLst>
                                      </p:cBhvr>
                                      <p:to>
                                        <p:strVal val="visible"/>
                                      </p:to>
                                    </p:set>
                                    <p:anim calcmode="lin" valueType="num">
                                      <p:cBhvr>
                                        <p:cTn id="11" dur="500" fill="hold"/>
                                        <p:tgtEl>
                                          <p:spTgt spid="210952"/>
                                        </p:tgtEl>
                                        <p:attrNameLst>
                                          <p:attrName>ppt_w</p:attrName>
                                        </p:attrNameLst>
                                      </p:cBhvr>
                                      <p:tavLst>
                                        <p:tav tm="0">
                                          <p:val>
                                            <p:fltVal val="0"/>
                                          </p:val>
                                        </p:tav>
                                        <p:tav tm="100000">
                                          <p:val>
                                            <p:strVal val="#ppt_w"/>
                                          </p:val>
                                        </p:tav>
                                      </p:tavLst>
                                    </p:anim>
                                    <p:anim calcmode="lin" valueType="num">
                                      <p:cBhvr>
                                        <p:cTn id="12" dur="500" fill="hold"/>
                                        <p:tgtEl>
                                          <p:spTgt spid="210952"/>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10977"/>
                                        </p:tgtEl>
                                        <p:attrNameLst>
                                          <p:attrName>style.visibility</p:attrName>
                                        </p:attrNameLst>
                                      </p:cBhvr>
                                      <p:to>
                                        <p:strVal val="visible"/>
                                      </p:to>
                                    </p:set>
                                    <p:anim calcmode="lin" valueType="num">
                                      <p:cBhvr additive="base">
                                        <p:cTn id="16" dur="500" fill="hold"/>
                                        <p:tgtEl>
                                          <p:spTgt spid="210977"/>
                                        </p:tgtEl>
                                        <p:attrNameLst>
                                          <p:attrName>ppt_x</p:attrName>
                                        </p:attrNameLst>
                                      </p:cBhvr>
                                      <p:tavLst>
                                        <p:tav tm="0">
                                          <p:val>
                                            <p:strVal val="#ppt_x"/>
                                          </p:val>
                                        </p:tav>
                                        <p:tav tm="100000">
                                          <p:val>
                                            <p:strVal val="#ppt_x"/>
                                          </p:val>
                                        </p:tav>
                                      </p:tavLst>
                                    </p:anim>
                                    <p:anim calcmode="lin" valueType="num">
                                      <p:cBhvr additive="base">
                                        <p:cTn id="17" dur="500" fill="hold"/>
                                        <p:tgtEl>
                                          <p:spTgt spid="21097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210976"/>
                                        </p:tgtEl>
                                        <p:attrNameLst>
                                          <p:attrName>style.visibility</p:attrName>
                                        </p:attrNameLst>
                                      </p:cBhvr>
                                      <p:to>
                                        <p:strVal val="visible"/>
                                      </p:to>
                                    </p:set>
                                    <p:anim calcmode="lin" valueType="num">
                                      <p:cBhvr>
                                        <p:cTn id="22" dur="1000" fill="hold"/>
                                        <p:tgtEl>
                                          <p:spTgt spid="210976"/>
                                        </p:tgtEl>
                                        <p:attrNameLst>
                                          <p:attrName>ppt_w</p:attrName>
                                        </p:attrNameLst>
                                      </p:cBhvr>
                                      <p:tavLst>
                                        <p:tav tm="0">
                                          <p:val>
                                            <p:fltVal val="0"/>
                                          </p:val>
                                        </p:tav>
                                        <p:tav tm="100000">
                                          <p:val>
                                            <p:strVal val="#ppt_w"/>
                                          </p:val>
                                        </p:tav>
                                      </p:tavLst>
                                    </p:anim>
                                    <p:anim calcmode="lin" valueType="num">
                                      <p:cBhvr>
                                        <p:cTn id="23" dur="1000" fill="hold"/>
                                        <p:tgtEl>
                                          <p:spTgt spid="210976"/>
                                        </p:tgtEl>
                                        <p:attrNameLst>
                                          <p:attrName>ppt_h</p:attrName>
                                        </p:attrNameLst>
                                      </p:cBhvr>
                                      <p:tavLst>
                                        <p:tav tm="0">
                                          <p:val>
                                            <p:fltVal val="0"/>
                                          </p:val>
                                        </p:tav>
                                        <p:tav tm="100000">
                                          <p:val>
                                            <p:strVal val="#ppt_h"/>
                                          </p:val>
                                        </p:tav>
                                      </p:tavLst>
                                    </p:anim>
                                    <p:anim calcmode="lin" valueType="num">
                                      <p:cBhvr>
                                        <p:cTn id="24" dur="1000" fill="hold"/>
                                        <p:tgtEl>
                                          <p:spTgt spid="210976"/>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1097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2" fill="hold" nodeType="clickEffect">
                                  <p:stCondLst>
                                    <p:cond delay="0"/>
                                  </p:stCondLst>
                                  <p:childTnLst>
                                    <p:set>
                                      <p:cBhvr>
                                        <p:cTn id="29" dur="1" fill="hold">
                                          <p:stCondLst>
                                            <p:cond delay="0"/>
                                          </p:stCondLst>
                                        </p:cTn>
                                        <p:tgtEl>
                                          <p:spTgt spid="210951"/>
                                        </p:tgtEl>
                                        <p:attrNameLst>
                                          <p:attrName>style.visibility</p:attrName>
                                        </p:attrNameLst>
                                      </p:cBhvr>
                                      <p:to>
                                        <p:strVal val="visible"/>
                                      </p:to>
                                    </p:set>
                                    <p:anim calcmode="lin" valueType="num">
                                      <p:cBhvr>
                                        <p:cTn id="30" dur="500" fill="hold"/>
                                        <p:tgtEl>
                                          <p:spTgt spid="210951"/>
                                        </p:tgtEl>
                                        <p:attrNameLst>
                                          <p:attrName>ppt_x</p:attrName>
                                        </p:attrNameLst>
                                      </p:cBhvr>
                                      <p:tavLst>
                                        <p:tav tm="0">
                                          <p:val>
                                            <p:strVal val="#ppt_x+#ppt_w/2"/>
                                          </p:val>
                                        </p:tav>
                                        <p:tav tm="100000">
                                          <p:val>
                                            <p:strVal val="#ppt_x"/>
                                          </p:val>
                                        </p:tav>
                                      </p:tavLst>
                                    </p:anim>
                                    <p:anim calcmode="lin" valueType="num">
                                      <p:cBhvr>
                                        <p:cTn id="31" dur="500" fill="hold"/>
                                        <p:tgtEl>
                                          <p:spTgt spid="210951"/>
                                        </p:tgtEl>
                                        <p:attrNameLst>
                                          <p:attrName>ppt_y</p:attrName>
                                        </p:attrNameLst>
                                      </p:cBhvr>
                                      <p:tavLst>
                                        <p:tav tm="0">
                                          <p:val>
                                            <p:strVal val="#ppt_y"/>
                                          </p:val>
                                        </p:tav>
                                        <p:tav tm="100000">
                                          <p:val>
                                            <p:strVal val="#ppt_y"/>
                                          </p:val>
                                        </p:tav>
                                      </p:tavLst>
                                    </p:anim>
                                    <p:anim calcmode="lin" valueType="num">
                                      <p:cBhvr>
                                        <p:cTn id="32" dur="500" fill="hold"/>
                                        <p:tgtEl>
                                          <p:spTgt spid="210951"/>
                                        </p:tgtEl>
                                        <p:attrNameLst>
                                          <p:attrName>ppt_w</p:attrName>
                                        </p:attrNameLst>
                                      </p:cBhvr>
                                      <p:tavLst>
                                        <p:tav tm="0">
                                          <p:val>
                                            <p:fltVal val="0"/>
                                          </p:val>
                                        </p:tav>
                                        <p:tav tm="100000">
                                          <p:val>
                                            <p:strVal val="#ppt_w"/>
                                          </p:val>
                                        </p:tav>
                                      </p:tavLst>
                                    </p:anim>
                                    <p:anim calcmode="lin" valueType="num">
                                      <p:cBhvr>
                                        <p:cTn id="33" dur="500" fill="hold"/>
                                        <p:tgtEl>
                                          <p:spTgt spid="210951"/>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2" presetClass="entr" presetSubtype="4"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p:bldP spid="2109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动作按钮: 后退或前一项 211969" descr="水滴">
            <a:hlinkClick r:id="" action="ppaction://hlinkshowjump?jump=previousslide">
              <a:snd r:embed="rId3" name="PROJCTOR.WAV"/>
            </a:hlinkClick>
          </p:cNvPr>
          <p:cNvSpPr/>
          <p:nvPr/>
        </p:nvSpPr>
        <p:spPr>
          <a:xfrm>
            <a:off x="7842913" y="6107461"/>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11971" name="动作按钮: 后退或前一项 211970" descr="水滴">
            <a:hlinkClick r:id="" action="ppaction://hlinkshowjump?jump=nextslide">
              <a:snd r:embed="rId3" name="PROJCTOR.WAV"/>
            </a:hlinkClick>
          </p:cNvPr>
          <p:cNvSpPr/>
          <p:nvPr/>
        </p:nvSpPr>
        <p:spPr>
          <a:xfrm flipH="1">
            <a:off x="8379488" y="6107461"/>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211973" name="对象 211972"/>
          <p:cNvGraphicFramePr/>
          <p:nvPr>
            <p:extLst>
              <p:ext uri="{D42A27DB-BD31-4B8C-83A1-F6EECF244321}">
                <p14:modId xmlns:p14="http://schemas.microsoft.com/office/powerpoint/2010/main" val="2739605356"/>
              </p:ext>
            </p:extLst>
          </p:nvPr>
        </p:nvGraphicFramePr>
        <p:xfrm>
          <a:off x="847795" y="2007263"/>
          <a:ext cx="6581775" cy="2690813"/>
        </p:xfrm>
        <a:graphic>
          <a:graphicData uri="http://schemas.openxmlformats.org/presentationml/2006/ole">
            <mc:AlternateContent xmlns:mc="http://schemas.openxmlformats.org/markup-compatibility/2006">
              <mc:Choice xmlns:v="urn:schemas-microsoft-com:vml" Requires="v">
                <p:oleObj spid="_x0000_s30757" r:id="rId5" imgW="3314700" imgH="1333500" progId="Equation.DSMT4">
                  <p:embed/>
                </p:oleObj>
              </mc:Choice>
              <mc:Fallback>
                <p:oleObj r:id="rId5" imgW="3314700" imgH="1333500" progId="Equation.DSMT4">
                  <p:embed/>
                  <p:pic>
                    <p:nvPicPr>
                      <p:cNvPr id="0" name="图片 3201"/>
                      <p:cNvPicPr/>
                      <p:nvPr/>
                    </p:nvPicPr>
                    <p:blipFill>
                      <a:blip r:embed="rId6"/>
                      <a:stretch>
                        <a:fillRect/>
                      </a:stretch>
                    </p:blipFill>
                    <p:spPr>
                      <a:xfrm>
                        <a:off x="847795" y="2007263"/>
                        <a:ext cx="6581775" cy="2690813"/>
                      </a:xfrm>
                      <a:prstGeom prst="rect">
                        <a:avLst/>
                      </a:prstGeom>
                      <a:noFill/>
                      <a:ln w="38100">
                        <a:noFill/>
                        <a:miter/>
                      </a:ln>
                    </p:spPr>
                  </p:pic>
                </p:oleObj>
              </mc:Fallback>
            </mc:AlternateContent>
          </a:graphicData>
        </a:graphic>
      </p:graphicFrame>
      <p:sp>
        <p:nvSpPr>
          <p:cNvPr id="211974" name="文本框 211973"/>
          <p:cNvSpPr txBox="1"/>
          <p:nvPr/>
        </p:nvSpPr>
        <p:spPr>
          <a:xfrm>
            <a:off x="569983" y="754726"/>
            <a:ext cx="8159750" cy="1004887"/>
          </a:xfrm>
          <a:prstGeom prst="rect">
            <a:avLst/>
          </a:prstGeom>
          <a:noFill/>
          <a:ln w="19050">
            <a:noFill/>
          </a:ln>
        </p:spPr>
        <p:txBody>
          <a:bodyPr>
            <a:spAutoFit/>
          </a:bodyPr>
          <a:lstStyle/>
          <a:p>
            <a:r>
              <a:rPr lang="zh-CN" altLang="en-US" dirty="0">
                <a:solidFill>
                  <a:srgbClr val="FF3300"/>
                </a:solidFill>
                <a:latin typeface="Times New Roman" panose="02020603050405020304" pitchFamily="18" charset="0"/>
                <a:sym typeface="Wingdings" panose="05000000000000000000" pitchFamily="2" charset="2"/>
              </a:rPr>
              <a:t>例：</a:t>
            </a:r>
            <a:r>
              <a:rPr lang="en-US" altLang="zh-CN" dirty="0">
                <a:latin typeface="Times New Roman" panose="02020603050405020304" pitchFamily="18" charset="0"/>
                <a:sym typeface="Wingdings" panose="05000000000000000000" pitchFamily="2" charset="2"/>
              </a:rPr>
              <a:t>RLC</a:t>
            </a:r>
            <a:r>
              <a:rPr lang="zh-CN" altLang="en-US" dirty="0">
                <a:latin typeface="Times New Roman" panose="02020603050405020304" pitchFamily="18" charset="0"/>
                <a:sym typeface="Wingdings" panose="05000000000000000000" pitchFamily="2" charset="2"/>
              </a:rPr>
              <a:t>串联谐振电路，若已知谐振角频率</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=10</a:t>
            </a:r>
            <a:r>
              <a:rPr lang="en-US" altLang="zh-CN" baseline="30000" dirty="0">
                <a:latin typeface="Times New Roman" panose="02020603050405020304" pitchFamily="18" charset="0"/>
                <a:sym typeface="Symbol" panose="05050102010706020507" pitchFamily="18" charset="2"/>
              </a:rPr>
              <a:t>4</a:t>
            </a:r>
            <a:r>
              <a:rPr lang="en-US" altLang="zh-CN" dirty="0">
                <a:latin typeface="Times New Roman" panose="02020603050405020304" pitchFamily="18" charset="0"/>
                <a:sym typeface="Symbol" panose="05050102010706020507" pitchFamily="18" charset="2"/>
              </a:rPr>
              <a:t>rad/s</a:t>
            </a:r>
            <a:r>
              <a:rPr lang="zh-CN" altLang="en-US" dirty="0">
                <a:latin typeface="Times New Roman" panose="02020603050405020304" pitchFamily="18" charset="0"/>
                <a:sym typeface="Symbol" panose="05050102010706020507" pitchFamily="18" charset="2"/>
              </a:rPr>
              <a:t>，</a:t>
            </a:r>
          </a:p>
          <a:p>
            <a:r>
              <a:rPr lang="zh-CN" altLang="en-US" dirty="0">
                <a:latin typeface="Times New Roman" panose="02020603050405020304" pitchFamily="18" charset="0"/>
                <a:sym typeface="Symbol" panose="05050102010706020507" pitchFamily="18" charset="2"/>
              </a:rPr>
              <a:t>特性阻抗</a:t>
            </a:r>
            <a:r>
              <a:rPr lang="en-US" altLang="zh-CN" dirty="0">
                <a:latin typeface="Times New Roman" panose="02020603050405020304" pitchFamily="18" charset="0"/>
                <a:sym typeface="Symbol" panose="05050102010706020507" pitchFamily="18" charset="2"/>
              </a:rPr>
              <a:t>=1000</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Q=50</a:t>
            </a:r>
            <a:r>
              <a:rPr lang="zh-CN" altLang="en-US" dirty="0">
                <a:latin typeface="Times New Roman" panose="02020603050405020304" pitchFamily="18" charset="0"/>
                <a:sym typeface="Symbol" panose="05050102010706020507" pitchFamily="18" charset="2"/>
              </a:rPr>
              <a:t>，求</a:t>
            </a:r>
            <a:r>
              <a:rPr lang="en-US" altLang="zh-CN" dirty="0">
                <a:latin typeface="Times New Roman" panose="02020603050405020304" pitchFamily="18" charset="0"/>
                <a:sym typeface="Symbol" panose="05050102010706020507" pitchFamily="18" charset="2"/>
              </a:rPr>
              <a:t>R</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L</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C</a:t>
            </a:r>
            <a:r>
              <a:rPr lang="zh-CN" altLang="en-US" dirty="0">
                <a:latin typeface="Times New Roman" panose="02020603050405020304" pitchFamily="18" charset="0"/>
                <a:sym typeface="Symbol" panose="05050102010706020507" pitchFamily="18" charset="2"/>
              </a:rPr>
              <a:t>。</a:t>
            </a:r>
            <a:endParaRPr lang="zh-CN" altLang="en-US" dirty="0">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4"/>
                                        </p:tgtEl>
                                        <p:attrNameLst>
                                          <p:attrName>style.visibility</p:attrName>
                                        </p:attrNameLst>
                                      </p:cBhvr>
                                      <p:to>
                                        <p:strVal val="visible"/>
                                      </p:to>
                                    </p:set>
                                    <p:anim calcmode="lin" valueType="num">
                                      <p:cBhvr additive="base">
                                        <p:cTn id="7" dur="500" fill="hold"/>
                                        <p:tgtEl>
                                          <p:spTgt spid="211974"/>
                                        </p:tgtEl>
                                        <p:attrNameLst>
                                          <p:attrName>ppt_x</p:attrName>
                                        </p:attrNameLst>
                                      </p:cBhvr>
                                      <p:tavLst>
                                        <p:tav tm="0">
                                          <p:val>
                                            <p:strVal val="0-#ppt_w/2"/>
                                          </p:val>
                                        </p:tav>
                                        <p:tav tm="100000">
                                          <p:val>
                                            <p:strVal val="#ppt_x"/>
                                          </p:val>
                                        </p:tav>
                                      </p:tavLst>
                                    </p:anim>
                                    <p:anim calcmode="lin" valueType="num">
                                      <p:cBhvr additive="base">
                                        <p:cTn id="8" dur="500" fill="hold"/>
                                        <p:tgtEl>
                                          <p:spTgt spid="2119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1973"/>
                                        </p:tgtEl>
                                        <p:attrNameLst>
                                          <p:attrName>style.visibility</p:attrName>
                                        </p:attrNameLst>
                                      </p:cBhvr>
                                      <p:to>
                                        <p:strVal val="visible"/>
                                      </p:to>
                                    </p:set>
                                    <p:anim calcmode="lin" valueType="num">
                                      <p:cBhvr additive="base">
                                        <p:cTn id="13" dur="500" fill="hold"/>
                                        <p:tgtEl>
                                          <p:spTgt spid="211973"/>
                                        </p:tgtEl>
                                        <p:attrNameLst>
                                          <p:attrName>ppt_x</p:attrName>
                                        </p:attrNameLst>
                                      </p:cBhvr>
                                      <p:tavLst>
                                        <p:tav tm="0">
                                          <p:val>
                                            <p:strVal val="#ppt_x"/>
                                          </p:val>
                                        </p:tav>
                                        <p:tav tm="100000">
                                          <p:val>
                                            <p:strVal val="#ppt_x"/>
                                          </p:val>
                                        </p:tav>
                                      </p:tavLst>
                                    </p:anim>
                                    <p:anim calcmode="lin" valueType="num">
                                      <p:cBhvr additive="base">
                                        <p:cTn id="14"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矩形 208899" descr="蓝色面巾纸"/>
          <p:cNvSpPr/>
          <p:nvPr/>
        </p:nvSpPr>
        <p:spPr>
          <a:xfrm>
            <a:off x="1620838" y="179378"/>
            <a:ext cx="5461000" cy="954107"/>
          </a:xfrm>
          <a:prstGeom prst="rect">
            <a:avLst/>
          </a:prstGeom>
          <a:blipFill rotWithShape="1">
            <a:blip r:embed="rId3"/>
          </a:blipFill>
          <a:ln w="19050">
            <a:noFill/>
          </a:ln>
        </p:spPr>
        <p:txBody>
          <a:bodyPr anchor="ctr">
            <a:spAutoFit/>
          </a:bodyPr>
          <a:lstStyle/>
          <a:p>
            <a:pPr defTabSz="914400">
              <a:spcBef>
                <a:spcPct val="0"/>
              </a:spcBef>
              <a:tabLst>
                <a:tab pos="447675" algn="l"/>
              </a:tabLst>
            </a:pPr>
            <a:r>
              <a:rPr lang="en-US" altLang="zh-CN" sz="2800" dirty="0">
                <a:latin typeface="Times New Roman" panose="02020603050405020304" pitchFamily="18" charset="0"/>
                <a:sym typeface="Wingdings" panose="05000000000000000000" pitchFamily="2" charset="2"/>
              </a:rPr>
              <a:t>7.1.4  </a:t>
            </a:r>
            <a:r>
              <a:rPr lang="zh-CN" altLang="en-US" sz="2800" dirty="0">
                <a:latin typeface="Times New Roman" panose="02020603050405020304" pitchFamily="18" charset="0"/>
                <a:sym typeface="Wingdings" panose="05000000000000000000" pitchFamily="2" charset="2"/>
              </a:rPr>
              <a:t>串联谐振电路的选频特性</a:t>
            </a:r>
            <a:endParaRPr lang="en-US" altLang="zh-CN" sz="2800" dirty="0">
              <a:latin typeface="Times New Roman" panose="02020603050405020304" pitchFamily="18" charset="0"/>
              <a:sym typeface="Wingdings" panose="05000000000000000000" pitchFamily="2" charset="2"/>
            </a:endParaRPr>
          </a:p>
          <a:p>
            <a:pPr defTabSz="914400">
              <a:spcBef>
                <a:spcPct val="0"/>
              </a:spcBef>
              <a:tabLst>
                <a:tab pos="447675" algn="l"/>
              </a:tabLst>
            </a:pPr>
            <a:r>
              <a:rPr lang="en-US" altLang="zh-CN" sz="2800" dirty="0"/>
              <a:t>                    </a:t>
            </a:r>
            <a:r>
              <a:rPr lang="zh-CN" altLang="en-US" sz="2800" dirty="0">
                <a:latin typeface="Times New Roman" panose="02020603050405020304" pitchFamily="18" charset="0"/>
                <a:sym typeface="Wingdings" panose="05000000000000000000" pitchFamily="2" charset="2"/>
              </a:rPr>
              <a:t>或频率特性</a:t>
            </a:r>
          </a:p>
        </p:txBody>
      </p:sp>
      <p:sp>
        <p:nvSpPr>
          <p:cNvPr id="208902" name="矩形 208901"/>
          <p:cNvSpPr/>
          <p:nvPr/>
        </p:nvSpPr>
        <p:spPr>
          <a:xfrm>
            <a:off x="377825" y="1173405"/>
            <a:ext cx="8359775" cy="1649747"/>
          </a:xfrm>
          <a:prstGeom prst="rect">
            <a:avLst/>
          </a:prstGeom>
          <a:noFill/>
          <a:ln w="19050">
            <a:noFill/>
          </a:ln>
        </p:spPr>
        <p:txBody>
          <a:bodyPr>
            <a:spAutoFit/>
          </a:bodyPr>
          <a:lstStyle/>
          <a:p>
            <a:pPr>
              <a:lnSpc>
                <a:spcPct val="130000"/>
              </a:lnSpc>
              <a:spcBef>
                <a:spcPct val="0"/>
              </a:spcBef>
            </a:pPr>
            <a:r>
              <a:rPr lang="zh-CN" altLang="en-US" sz="2000" dirty="0"/>
              <a:t>前面，我们关注一点的现象和特性，接下来研究电路全部频率下的特性：</a:t>
            </a:r>
            <a:endParaRPr lang="en-US" altLang="zh-CN" sz="2000" dirty="0">
              <a:sym typeface="Wingdings" panose="05000000000000000000" pitchFamily="2" charset="2"/>
            </a:endParaRPr>
          </a:p>
          <a:p>
            <a:pPr>
              <a:lnSpc>
                <a:spcPct val="130000"/>
              </a:lnSpc>
              <a:spcBef>
                <a:spcPct val="0"/>
              </a:spcBef>
            </a:pPr>
            <a:endParaRPr lang="en-US" altLang="zh-CN" sz="2000" dirty="0">
              <a:sym typeface="Wingdings" panose="05000000000000000000" pitchFamily="2" charset="2"/>
            </a:endParaRPr>
          </a:p>
          <a:p>
            <a:pPr>
              <a:lnSpc>
                <a:spcPct val="130000"/>
              </a:lnSpc>
              <a:spcBef>
                <a:spcPct val="0"/>
              </a:spcBef>
            </a:pPr>
            <a:r>
              <a:rPr lang="zh-CN" altLang="en-US" sz="2000" dirty="0">
                <a:sym typeface="Wingdings" panose="05000000000000000000" pitchFamily="2" charset="2"/>
              </a:rPr>
              <a:t>如果信号频率不等于回路谐振频率，回路就不满足谐振条件，这时就称回路对于该信号处在</a:t>
            </a:r>
            <a:r>
              <a:rPr lang="zh-CN" altLang="en-US" sz="2000" dirty="0">
                <a:solidFill>
                  <a:srgbClr val="FF3300"/>
                </a:solidFill>
                <a:sym typeface="Wingdings" panose="05000000000000000000" pitchFamily="2" charset="2"/>
              </a:rPr>
              <a:t>失谐</a:t>
            </a:r>
            <a:r>
              <a:rPr lang="zh-CN" altLang="en-US" sz="2000" dirty="0">
                <a:sym typeface="Wingdings" panose="05000000000000000000" pitchFamily="2" charset="2"/>
              </a:rPr>
              <a:t>（或</a:t>
            </a:r>
            <a:r>
              <a:rPr lang="zh-CN" altLang="en-US" sz="2000" dirty="0">
                <a:solidFill>
                  <a:srgbClr val="3333FF"/>
                </a:solidFill>
                <a:sym typeface="Wingdings" panose="05000000000000000000" pitchFamily="2" charset="2"/>
              </a:rPr>
              <a:t>失调</a:t>
            </a:r>
            <a:r>
              <a:rPr lang="zh-CN" altLang="en-US" sz="2000" dirty="0">
                <a:sym typeface="Wingdings" panose="05000000000000000000" pitchFamily="2" charset="2"/>
              </a:rPr>
              <a:t>）的状态。</a:t>
            </a:r>
          </a:p>
        </p:txBody>
      </p:sp>
      <p:sp>
        <p:nvSpPr>
          <p:cNvPr id="208903" name="矩形 208902"/>
          <p:cNvSpPr/>
          <p:nvPr/>
        </p:nvSpPr>
        <p:spPr>
          <a:xfrm>
            <a:off x="373861" y="2869682"/>
            <a:ext cx="7837488" cy="849528"/>
          </a:xfrm>
          <a:prstGeom prst="rect">
            <a:avLst/>
          </a:prstGeom>
          <a:noFill/>
          <a:ln w="19050">
            <a:noFill/>
          </a:ln>
        </p:spPr>
        <p:txBody>
          <a:bodyPr>
            <a:spAutoFit/>
          </a:bodyPr>
          <a:lstStyle/>
          <a:p>
            <a:pPr>
              <a:lnSpc>
                <a:spcPct val="130000"/>
              </a:lnSpc>
              <a:spcBef>
                <a:spcPct val="0"/>
              </a:spcBef>
            </a:pPr>
            <a:r>
              <a:rPr lang="zh-CN" altLang="en-US" sz="2000" dirty="0">
                <a:latin typeface="Times New Roman" panose="02020603050405020304" pitchFamily="18" charset="0"/>
                <a:sym typeface="Wingdings" panose="05000000000000000000" pitchFamily="2" charset="2"/>
              </a:rPr>
              <a:t>研究回路的选频特性，就是研究回路处在谐振和失谐状态下回路中电流和元件上电压的变化规律。</a:t>
            </a:r>
          </a:p>
        </p:txBody>
      </p:sp>
      <p:sp>
        <p:nvSpPr>
          <p:cNvPr id="208904" name="矩形 208903"/>
          <p:cNvSpPr/>
          <p:nvPr/>
        </p:nvSpPr>
        <p:spPr>
          <a:xfrm>
            <a:off x="417858" y="3872378"/>
            <a:ext cx="2405960" cy="2698752"/>
          </a:xfrm>
          <a:prstGeom prst="rect">
            <a:avLst/>
          </a:prstGeom>
          <a:noFill/>
          <a:ln w="19050">
            <a:noFill/>
          </a:ln>
        </p:spPr>
        <p:txBody>
          <a:bodyPr wrap="square">
            <a:spAutoFit/>
          </a:bodyPr>
          <a:lstStyle/>
          <a:p>
            <a:pPr>
              <a:lnSpc>
                <a:spcPct val="130000"/>
              </a:lnSpc>
              <a:spcBef>
                <a:spcPct val="0"/>
              </a:spcBef>
            </a:pPr>
            <a:r>
              <a:rPr lang="en-US" altLang="zh-CN" sz="3200" dirty="0">
                <a:solidFill>
                  <a:srgbClr val="FF0000"/>
                </a:solidFill>
                <a:latin typeface="Times New Roman" panose="02020603050405020304" pitchFamily="18" charset="0"/>
                <a:sym typeface="Wingdings" panose="05000000000000000000" pitchFamily="2" charset="2"/>
              </a:rPr>
              <a:t>1</a:t>
            </a:r>
            <a:r>
              <a:rPr lang="zh-CN" altLang="en-US" sz="3200" dirty="0">
                <a:solidFill>
                  <a:srgbClr val="FF0000"/>
                </a:solidFill>
                <a:latin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sym typeface="Wingdings" panose="05000000000000000000" pitchFamily="2" charset="2"/>
              </a:rPr>
              <a:t>回路中响应</a:t>
            </a:r>
            <a:r>
              <a:rPr lang="zh-CN" altLang="en-US" sz="2000" dirty="0">
                <a:solidFill>
                  <a:srgbClr val="FF0000"/>
                </a:solidFill>
                <a:latin typeface="Times New Roman" panose="02020603050405020304" pitchFamily="18" charset="0"/>
                <a:sym typeface="Wingdings" panose="05000000000000000000" pitchFamily="2" charset="2"/>
              </a:rPr>
              <a:t>电流的振幅和相位</a:t>
            </a:r>
            <a:r>
              <a:rPr lang="zh-CN" altLang="en-US" sz="2000" dirty="0">
                <a:latin typeface="Times New Roman" panose="02020603050405020304" pitchFamily="18" charset="0"/>
                <a:sym typeface="Wingdings" panose="05000000000000000000" pitchFamily="2" charset="2"/>
              </a:rPr>
              <a:t>都是信号频率的函数：</a:t>
            </a:r>
            <a:endParaRPr lang="en-US" altLang="zh-CN" sz="2000" dirty="0">
              <a:latin typeface="Times New Roman" panose="02020603050405020304" pitchFamily="18" charset="0"/>
              <a:sym typeface="Wingdings" panose="05000000000000000000" pitchFamily="2" charset="2"/>
            </a:endParaRPr>
          </a:p>
          <a:p>
            <a:pPr>
              <a:lnSpc>
                <a:spcPct val="130000"/>
              </a:lnSpc>
              <a:spcBef>
                <a:spcPct val="0"/>
              </a:spcBef>
            </a:pPr>
            <a:endParaRPr lang="en-US" altLang="zh-CN" sz="2000" dirty="0"/>
          </a:p>
          <a:p>
            <a:pPr>
              <a:lnSpc>
                <a:spcPct val="130000"/>
              </a:lnSpc>
              <a:spcBef>
                <a:spcPct val="0"/>
              </a:spcBef>
            </a:pPr>
            <a:r>
              <a:rPr lang="zh-CN" altLang="en-US" sz="2000" dirty="0">
                <a:solidFill>
                  <a:srgbClr val="FF0000"/>
                </a:solidFill>
                <a:latin typeface="Times New Roman" panose="02020603050405020304" pitchFamily="18" charset="0"/>
                <a:sym typeface="Wingdings" panose="05000000000000000000" pitchFamily="2" charset="2"/>
              </a:rPr>
              <a:t>相对电流</a:t>
            </a:r>
            <a:r>
              <a:rPr lang="en-US" altLang="zh-CN" sz="2000" i="1" dirty="0">
                <a:solidFill>
                  <a:srgbClr val="3333FF"/>
                </a:solidFill>
              </a:rPr>
              <a:t>I</a:t>
            </a:r>
            <a:r>
              <a:rPr lang="en-US" altLang="zh-CN" sz="2000" i="1" dirty="0">
                <a:solidFill>
                  <a:srgbClr val="3333FF"/>
                </a:solidFill>
                <a:latin typeface="Book Antiqua" panose="02040602050305030304" pitchFamily="18" charset="0"/>
              </a:rPr>
              <a:t>/</a:t>
            </a:r>
            <a:r>
              <a:rPr lang="en-US" altLang="zh-CN" sz="2000" i="1" dirty="0">
                <a:solidFill>
                  <a:srgbClr val="3333FF"/>
                </a:solidFill>
              </a:rPr>
              <a:t>I</a:t>
            </a:r>
            <a:r>
              <a:rPr lang="en-US" altLang="zh-CN" sz="1400" i="1" dirty="0">
                <a:solidFill>
                  <a:srgbClr val="3333FF"/>
                </a:solidFill>
              </a:rPr>
              <a:t>0</a:t>
            </a:r>
            <a:r>
              <a:rPr lang="zh-CN" altLang="en-US" sz="2000" dirty="0">
                <a:solidFill>
                  <a:srgbClr val="FF0000"/>
                </a:solidFill>
                <a:latin typeface="Times New Roman" panose="02020603050405020304" pitchFamily="18" charset="0"/>
                <a:sym typeface="Wingdings" panose="05000000000000000000" pitchFamily="2" charset="2"/>
              </a:rPr>
              <a:t>和相对频率</a:t>
            </a:r>
            <a:r>
              <a:rPr lang="en-US" altLang="zh-CN" sz="2000" i="1" dirty="0">
                <a:solidFill>
                  <a:srgbClr val="3333FF"/>
                </a:solidFill>
              </a:rPr>
              <a:t>w</a:t>
            </a:r>
            <a:r>
              <a:rPr lang="en-US" altLang="zh-CN" sz="2000" i="1" dirty="0">
                <a:solidFill>
                  <a:srgbClr val="3333FF"/>
                </a:solidFill>
                <a:latin typeface="Book Antiqua" panose="02040602050305030304" pitchFamily="18" charset="0"/>
              </a:rPr>
              <a:t>/</a:t>
            </a:r>
            <a:r>
              <a:rPr lang="en-US" altLang="zh-CN" sz="2000" i="1" dirty="0">
                <a:solidFill>
                  <a:srgbClr val="3333FF"/>
                </a:solidFill>
              </a:rPr>
              <a:t>w</a:t>
            </a:r>
            <a:r>
              <a:rPr lang="en-US" altLang="zh-CN" sz="1100" i="1" dirty="0">
                <a:solidFill>
                  <a:srgbClr val="3333FF"/>
                </a:solidFill>
              </a:rPr>
              <a:t>0</a:t>
            </a:r>
            <a:r>
              <a:rPr lang="zh-CN" altLang="en-US" sz="2000" dirty="0">
                <a:solidFill>
                  <a:srgbClr val="FF0000"/>
                </a:solidFill>
                <a:latin typeface="Times New Roman" panose="02020603050405020304" pitchFamily="18" charset="0"/>
                <a:sym typeface="Wingdings" panose="05000000000000000000" pitchFamily="2" charset="2"/>
              </a:rPr>
              <a:t>表述：</a:t>
            </a:r>
          </a:p>
        </p:txBody>
      </p:sp>
      <p:sp>
        <p:nvSpPr>
          <p:cNvPr id="208906" name="矩形 208905"/>
          <p:cNvSpPr/>
          <p:nvPr/>
        </p:nvSpPr>
        <p:spPr>
          <a:xfrm>
            <a:off x="0" y="2716513"/>
            <a:ext cx="9144000" cy="0"/>
          </a:xfrm>
          <a:prstGeom prst="rect">
            <a:avLst/>
          </a:prstGeom>
          <a:noFill/>
          <a:ln w="19050">
            <a:noFill/>
          </a:ln>
        </p:spPr>
        <p:txBody>
          <a:bodyPr/>
          <a:lstStyle/>
          <a:p>
            <a:endParaRPr lang="zh-CN" altLang="en-US"/>
          </a:p>
        </p:txBody>
      </p:sp>
      <p:graphicFrame>
        <p:nvGraphicFramePr>
          <p:cNvPr id="208907" name="对象 208906"/>
          <p:cNvGraphicFramePr/>
          <p:nvPr>
            <p:extLst>
              <p:ext uri="{D42A27DB-BD31-4B8C-83A1-F6EECF244321}">
                <p14:modId xmlns:p14="http://schemas.microsoft.com/office/powerpoint/2010/main" val="1181625199"/>
              </p:ext>
            </p:extLst>
          </p:nvPr>
        </p:nvGraphicFramePr>
        <p:xfrm>
          <a:off x="3080815" y="5572381"/>
          <a:ext cx="2542824" cy="915967"/>
        </p:xfrm>
        <a:graphic>
          <a:graphicData uri="http://schemas.openxmlformats.org/presentationml/2006/ole">
            <mc:AlternateContent xmlns:mc="http://schemas.openxmlformats.org/markup-compatibility/2006">
              <mc:Choice xmlns:v="urn:schemas-microsoft-com:vml" Requires="v">
                <p:oleObj spid="_x0000_s31777" r:id="rId4" imgW="1612900" imgH="673100" progId="Equation.DSMT4">
                  <p:embed/>
                </p:oleObj>
              </mc:Choice>
              <mc:Fallback>
                <p:oleObj r:id="rId4" imgW="1612900" imgH="673100" progId="Equation.DSMT4">
                  <p:embed/>
                  <p:pic>
                    <p:nvPicPr>
                      <p:cNvPr id="0" name="图片 3200"/>
                      <p:cNvPicPr/>
                      <p:nvPr/>
                    </p:nvPicPr>
                    <p:blipFill>
                      <a:blip r:embed="rId5"/>
                      <a:stretch>
                        <a:fillRect/>
                      </a:stretch>
                    </p:blipFill>
                    <p:spPr>
                      <a:xfrm>
                        <a:off x="3080815" y="5572381"/>
                        <a:ext cx="2542824" cy="915967"/>
                      </a:xfrm>
                      <a:prstGeom prst="rect">
                        <a:avLst/>
                      </a:prstGeom>
                      <a:solidFill>
                        <a:srgbClr val="99CCFF"/>
                      </a:solidFill>
                      <a:ln w="38100">
                        <a:noFill/>
                        <a:miter/>
                      </a:ln>
                    </p:spPr>
                  </p:pic>
                </p:oleObj>
              </mc:Fallback>
            </mc:AlternateContent>
          </a:graphicData>
        </a:graphic>
      </p:graphicFrame>
      <p:pic>
        <p:nvPicPr>
          <p:cNvPr id="2" name="图片 1"/>
          <p:cNvPicPr>
            <a:picLocks noChangeAspect="1"/>
          </p:cNvPicPr>
          <p:nvPr/>
        </p:nvPicPr>
        <p:blipFill>
          <a:blip r:embed="rId6"/>
          <a:stretch>
            <a:fillRect/>
          </a:stretch>
        </p:blipFill>
        <p:spPr>
          <a:xfrm>
            <a:off x="2972280" y="3749992"/>
            <a:ext cx="4266345" cy="17916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902"/>
                                        </p:tgtEl>
                                        <p:attrNameLst>
                                          <p:attrName>style.visibility</p:attrName>
                                        </p:attrNameLst>
                                      </p:cBhvr>
                                      <p:to>
                                        <p:strVal val="visible"/>
                                      </p:to>
                                    </p:set>
                                    <p:animEffect transition="in" filter="blinds(horizontal)">
                                      <p:cBhvr>
                                        <p:cTn id="7" dur="500"/>
                                        <p:tgtEl>
                                          <p:spTgt spid="20890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8903"/>
                                        </p:tgtEl>
                                        <p:attrNameLst>
                                          <p:attrName>style.visibility</p:attrName>
                                        </p:attrNameLst>
                                      </p:cBhvr>
                                      <p:to>
                                        <p:strVal val="visible"/>
                                      </p:to>
                                    </p:set>
                                    <p:animEffect transition="in" filter="checkerboard(across)">
                                      <p:cBhvr>
                                        <p:cTn id="12" dur="500"/>
                                        <p:tgtEl>
                                          <p:spTgt spid="20890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8904"/>
                                        </p:tgtEl>
                                        <p:attrNameLst>
                                          <p:attrName>style.visibility</p:attrName>
                                        </p:attrNameLst>
                                      </p:cBhvr>
                                      <p:to>
                                        <p:strVal val="visible"/>
                                      </p:to>
                                    </p:set>
                                    <p:anim calcmode="lin" valueType="num">
                                      <p:cBhvr additive="base">
                                        <p:cTn id="17" dur="500" fill="hold"/>
                                        <p:tgtEl>
                                          <p:spTgt spid="208904"/>
                                        </p:tgtEl>
                                        <p:attrNameLst>
                                          <p:attrName>ppt_x</p:attrName>
                                        </p:attrNameLst>
                                      </p:cBhvr>
                                      <p:tavLst>
                                        <p:tav tm="0">
                                          <p:val>
                                            <p:strVal val="0-#ppt_w/2"/>
                                          </p:val>
                                        </p:tav>
                                        <p:tav tm="100000">
                                          <p:val>
                                            <p:strVal val="#ppt_x"/>
                                          </p:val>
                                        </p:tav>
                                      </p:tavLst>
                                    </p:anim>
                                    <p:anim calcmode="lin" valueType="num">
                                      <p:cBhvr additive="base">
                                        <p:cTn id="18" dur="500" fill="hold"/>
                                        <p:tgtEl>
                                          <p:spTgt spid="208904"/>
                                        </p:tgtEl>
                                        <p:attrNameLst>
                                          <p:attrName>ppt_y</p:attrName>
                                        </p:attrNameLst>
                                      </p:cBhvr>
                                      <p:tavLst>
                                        <p:tav tm="0">
                                          <p:val>
                                            <p:strVal val="#ppt_y"/>
                                          </p:val>
                                        </p:tav>
                                        <p:tav tm="100000">
                                          <p:val>
                                            <p:strVal val="#ppt_y"/>
                                          </p:val>
                                        </p:tav>
                                      </p:tavLst>
                                    </p:anim>
                                  </p:childTnLst>
                                </p:cTn>
                              </p:par>
                              <p:par>
                                <p:cTn id="19" presetID="5" presetClass="entr" presetSubtype="10" fill="hold" nodeType="withEffect">
                                  <p:stCondLst>
                                    <p:cond delay="0"/>
                                  </p:stCondLst>
                                  <p:childTnLst>
                                    <p:set>
                                      <p:cBhvr>
                                        <p:cTn id="20" dur="1" fill="hold">
                                          <p:stCondLst>
                                            <p:cond delay="0"/>
                                          </p:stCondLst>
                                        </p:cTn>
                                        <p:tgtEl>
                                          <p:spTgt spid="208907"/>
                                        </p:tgtEl>
                                        <p:attrNameLst>
                                          <p:attrName>style.visibility</p:attrName>
                                        </p:attrNameLst>
                                      </p:cBhvr>
                                      <p:to>
                                        <p:strVal val="visible"/>
                                      </p:to>
                                    </p:set>
                                    <p:animEffect transition="in" filter="checkerboard(across)">
                                      <p:cBhvr>
                                        <p:cTn id="21" dur="500"/>
                                        <p:tgtEl>
                                          <p:spTgt spid="208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2" grpId="0"/>
      <p:bldP spid="208903" grpId="0"/>
      <p:bldP spid="2089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6" name="对象 212995"/>
          <p:cNvGraphicFramePr/>
          <p:nvPr>
            <p:extLst>
              <p:ext uri="{D42A27DB-BD31-4B8C-83A1-F6EECF244321}">
                <p14:modId xmlns:p14="http://schemas.microsoft.com/office/powerpoint/2010/main" val="481336572"/>
              </p:ext>
            </p:extLst>
          </p:nvPr>
        </p:nvGraphicFramePr>
        <p:xfrm>
          <a:off x="516134" y="705907"/>
          <a:ext cx="2901950" cy="1211262"/>
        </p:xfrm>
        <a:graphic>
          <a:graphicData uri="http://schemas.openxmlformats.org/presentationml/2006/ole">
            <mc:AlternateContent xmlns:mc="http://schemas.openxmlformats.org/markup-compatibility/2006">
              <mc:Choice xmlns:v="urn:schemas-microsoft-com:vml" Requires="v">
                <p:oleObj spid="_x0000_s32835" r:id="rId3" imgW="1612900" imgH="673100" progId="Equation.DSMT4">
                  <p:embed/>
                </p:oleObj>
              </mc:Choice>
              <mc:Fallback>
                <p:oleObj r:id="rId3" imgW="1612900" imgH="673100" progId="Equation.DSMT4">
                  <p:embed/>
                  <p:pic>
                    <p:nvPicPr>
                      <p:cNvPr id="0" name="图片 3202"/>
                      <p:cNvPicPr/>
                      <p:nvPr/>
                    </p:nvPicPr>
                    <p:blipFill>
                      <a:blip r:embed="rId4"/>
                      <a:stretch>
                        <a:fillRect/>
                      </a:stretch>
                    </p:blipFill>
                    <p:spPr>
                      <a:xfrm>
                        <a:off x="516134" y="705907"/>
                        <a:ext cx="2901950" cy="1211262"/>
                      </a:xfrm>
                      <a:prstGeom prst="rect">
                        <a:avLst/>
                      </a:prstGeom>
                      <a:solidFill>
                        <a:srgbClr val="99CCFF"/>
                      </a:solidFill>
                      <a:ln w="38100">
                        <a:noFill/>
                        <a:miter/>
                      </a:ln>
                    </p:spPr>
                  </p:pic>
                </p:oleObj>
              </mc:Fallback>
            </mc:AlternateContent>
          </a:graphicData>
        </a:graphic>
      </p:graphicFrame>
      <p:grpSp>
        <p:nvGrpSpPr>
          <p:cNvPr id="213020" name="组合 213019"/>
          <p:cNvGrpSpPr/>
          <p:nvPr/>
        </p:nvGrpSpPr>
        <p:grpSpPr>
          <a:xfrm>
            <a:off x="4355116" y="1016794"/>
            <a:ext cx="4180071" cy="3602572"/>
            <a:chOff x="2466" y="259"/>
            <a:chExt cx="3294" cy="2689"/>
          </a:xfrm>
        </p:grpSpPr>
        <p:grpSp>
          <p:nvGrpSpPr>
            <p:cNvPr id="212997" name="组合 212996"/>
            <p:cNvGrpSpPr/>
            <p:nvPr/>
          </p:nvGrpSpPr>
          <p:grpSpPr>
            <a:xfrm>
              <a:off x="2466" y="259"/>
              <a:ext cx="3294" cy="2392"/>
              <a:chOff x="1104" y="176"/>
              <a:chExt cx="3294" cy="2392"/>
            </a:xfrm>
          </p:grpSpPr>
          <p:sp>
            <p:nvSpPr>
              <p:cNvPr id="212998" name="文本框 212997"/>
              <p:cNvSpPr txBox="1"/>
              <p:nvPr/>
            </p:nvSpPr>
            <p:spPr>
              <a:xfrm>
                <a:off x="3369" y="1901"/>
                <a:ext cx="652"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Q</a:t>
                </a:r>
                <a:r>
                  <a:rPr lang="en-US" altLang="zh-CN">
                    <a:latin typeface="Times New Roman" panose="02020603050405020304" pitchFamily="18" charset="0"/>
                    <a:sym typeface="Wingdings" panose="05000000000000000000" pitchFamily="2" charset="2"/>
                  </a:rPr>
                  <a:t>=100</a:t>
                </a:r>
              </a:p>
            </p:txBody>
          </p:sp>
          <p:sp>
            <p:nvSpPr>
              <p:cNvPr id="212999" name="文本框 212998"/>
              <p:cNvSpPr txBox="1"/>
              <p:nvPr/>
            </p:nvSpPr>
            <p:spPr>
              <a:xfrm>
                <a:off x="3399" y="1499"/>
                <a:ext cx="556"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Q</a:t>
                </a:r>
                <a:r>
                  <a:rPr lang="en-US" altLang="zh-CN">
                    <a:latin typeface="Times New Roman" panose="02020603050405020304" pitchFamily="18" charset="0"/>
                    <a:sym typeface="Wingdings" panose="05000000000000000000" pitchFamily="2" charset="2"/>
                  </a:rPr>
                  <a:t>=50</a:t>
                </a:r>
              </a:p>
            </p:txBody>
          </p:sp>
          <p:sp>
            <p:nvSpPr>
              <p:cNvPr id="213000" name="文本框 212999"/>
              <p:cNvSpPr txBox="1"/>
              <p:nvPr/>
            </p:nvSpPr>
            <p:spPr>
              <a:xfrm>
                <a:off x="3399" y="869"/>
                <a:ext cx="556"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Q</a:t>
                </a:r>
                <a:r>
                  <a:rPr lang="en-US" altLang="zh-CN">
                    <a:latin typeface="Times New Roman" panose="02020603050405020304" pitchFamily="18" charset="0"/>
                    <a:sym typeface="Wingdings" panose="05000000000000000000" pitchFamily="2" charset="2"/>
                  </a:rPr>
                  <a:t>=20</a:t>
                </a:r>
              </a:p>
            </p:txBody>
          </p:sp>
          <p:sp>
            <p:nvSpPr>
              <p:cNvPr id="213001" name="任意多边形 213000"/>
              <p:cNvSpPr/>
              <p:nvPr/>
            </p:nvSpPr>
            <p:spPr>
              <a:xfrm>
                <a:off x="1659" y="396"/>
                <a:ext cx="2337" cy="1884"/>
              </a:xfrm>
              <a:custGeom>
                <a:avLst/>
                <a:gdLst/>
                <a:ahLst/>
                <a:cxnLst/>
                <a:rect l="0" t="0" r="0" b="0"/>
                <a:pathLst>
                  <a:path w="2337" h="1884">
                    <a:moveTo>
                      <a:pt x="0" y="1884"/>
                    </a:moveTo>
                    <a:cubicBezTo>
                      <a:pt x="70" y="1656"/>
                      <a:pt x="305" y="820"/>
                      <a:pt x="420" y="516"/>
                    </a:cubicBezTo>
                    <a:cubicBezTo>
                      <a:pt x="535" y="212"/>
                      <a:pt x="597" y="126"/>
                      <a:pt x="690" y="63"/>
                    </a:cubicBezTo>
                    <a:cubicBezTo>
                      <a:pt x="783" y="0"/>
                      <a:pt x="866" y="72"/>
                      <a:pt x="975" y="138"/>
                    </a:cubicBezTo>
                    <a:cubicBezTo>
                      <a:pt x="1084" y="204"/>
                      <a:pt x="1242" y="375"/>
                      <a:pt x="1347" y="462"/>
                    </a:cubicBezTo>
                    <a:cubicBezTo>
                      <a:pt x="1452" y="549"/>
                      <a:pt x="1515" y="597"/>
                      <a:pt x="1608" y="660"/>
                    </a:cubicBezTo>
                    <a:cubicBezTo>
                      <a:pt x="1701" y="723"/>
                      <a:pt x="1784" y="779"/>
                      <a:pt x="1905" y="840"/>
                    </a:cubicBezTo>
                    <a:cubicBezTo>
                      <a:pt x="2026" y="901"/>
                      <a:pt x="2247" y="987"/>
                      <a:pt x="2337" y="1026"/>
                    </a:cubicBezTo>
                  </a:path>
                </a:pathLst>
              </a:custGeom>
              <a:noFill/>
              <a:ln w="19050" cap="flat" cmpd="sng">
                <a:solidFill>
                  <a:schemeClr val="accent2">
                    <a:alpha val="100000"/>
                  </a:schemeClr>
                </a:solidFill>
                <a:prstDash val="solid"/>
                <a:headEnd type="none" w="med" len="med"/>
                <a:tailEnd type="none" w="med" len="med"/>
              </a:ln>
            </p:spPr>
            <p:txBody>
              <a:bodyPr/>
              <a:lstStyle/>
              <a:p>
                <a:endParaRPr lang="zh-CN" altLang="en-US"/>
              </a:p>
            </p:txBody>
          </p:sp>
          <p:sp>
            <p:nvSpPr>
              <p:cNvPr id="213002" name="任意多边形 213001"/>
              <p:cNvSpPr/>
              <p:nvPr/>
            </p:nvSpPr>
            <p:spPr>
              <a:xfrm>
                <a:off x="1656" y="431"/>
                <a:ext cx="2346" cy="1855"/>
              </a:xfrm>
              <a:custGeom>
                <a:avLst/>
                <a:gdLst/>
                <a:ahLst/>
                <a:cxnLst/>
                <a:rect l="0" t="0" r="0" b="0"/>
                <a:pathLst>
                  <a:path w="2346" h="1855">
                    <a:moveTo>
                      <a:pt x="0" y="1855"/>
                    </a:moveTo>
                    <a:cubicBezTo>
                      <a:pt x="41" y="1751"/>
                      <a:pt x="158" y="1476"/>
                      <a:pt x="246" y="1231"/>
                    </a:cubicBezTo>
                    <a:cubicBezTo>
                      <a:pt x="334" y="986"/>
                      <a:pt x="457" y="577"/>
                      <a:pt x="528" y="385"/>
                    </a:cubicBezTo>
                    <a:cubicBezTo>
                      <a:pt x="599" y="193"/>
                      <a:pt x="627" y="141"/>
                      <a:pt x="672" y="79"/>
                    </a:cubicBezTo>
                    <a:cubicBezTo>
                      <a:pt x="717" y="17"/>
                      <a:pt x="752" y="0"/>
                      <a:pt x="798" y="10"/>
                    </a:cubicBezTo>
                    <a:cubicBezTo>
                      <a:pt x="844" y="20"/>
                      <a:pt x="883" y="65"/>
                      <a:pt x="948" y="142"/>
                    </a:cubicBezTo>
                    <a:cubicBezTo>
                      <a:pt x="1013" y="219"/>
                      <a:pt x="1103" y="372"/>
                      <a:pt x="1188" y="475"/>
                    </a:cubicBezTo>
                    <a:cubicBezTo>
                      <a:pt x="1273" y="578"/>
                      <a:pt x="1343" y="669"/>
                      <a:pt x="1458" y="763"/>
                    </a:cubicBezTo>
                    <a:cubicBezTo>
                      <a:pt x="1573" y="857"/>
                      <a:pt x="1730" y="964"/>
                      <a:pt x="1878" y="1039"/>
                    </a:cubicBezTo>
                    <a:cubicBezTo>
                      <a:pt x="2026" y="1114"/>
                      <a:pt x="2249" y="1177"/>
                      <a:pt x="2346" y="1213"/>
                    </a:cubicBezTo>
                  </a:path>
                </a:pathLst>
              </a:custGeom>
              <a:noFill/>
              <a:ln w="19050" cap="flat" cmpd="sng">
                <a:solidFill>
                  <a:schemeClr val="accent1">
                    <a:alpha val="100000"/>
                  </a:schemeClr>
                </a:solidFill>
                <a:prstDash val="solid"/>
                <a:headEnd type="none" w="med" len="med"/>
                <a:tailEnd type="none" w="med" len="med"/>
              </a:ln>
            </p:spPr>
            <p:txBody>
              <a:bodyPr/>
              <a:lstStyle/>
              <a:p>
                <a:endParaRPr lang="zh-CN" altLang="en-US"/>
              </a:p>
            </p:txBody>
          </p:sp>
          <p:sp>
            <p:nvSpPr>
              <p:cNvPr id="213003" name="任意多边形 213002"/>
              <p:cNvSpPr/>
              <p:nvPr/>
            </p:nvSpPr>
            <p:spPr>
              <a:xfrm>
                <a:off x="1656" y="433"/>
                <a:ext cx="2334" cy="1859"/>
              </a:xfrm>
              <a:custGeom>
                <a:avLst/>
                <a:gdLst/>
                <a:ahLst/>
                <a:cxnLst/>
                <a:rect l="0" t="0" r="0" b="0"/>
                <a:pathLst>
                  <a:path w="2334" h="1859">
                    <a:moveTo>
                      <a:pt x="0" y="1859"/>
                    </a:moveTo>
                    <a:cubicBezTo>
                      <a:pt x="77" y="1830"/>
                      <a:pt x="355" y="1768"/>
                      <a:pt x="462" y="1682"/>
                    </a:cubicBezTo>
                    <a:cubicBezTo>
                      <a:pt x="569" y="1596"/>
                      <a:pt x="603" y="1481"/>
                      <a:pt x="645" y="1343"/>
                    </a:cubicBezTo>
                    <a:cubicBezTo>
                      <a:pt x="687" y="1205"/>
                      <a:pt x="697" y="1034"/>
                      <a:pt x="714" y="851"/>
                    </a:cubicBezTo>
                    <a:cubicBezTo>
                      <a:pt x="731" y="668"/>
                      <a:pt x="738" y="382"/>
                      <a:pt x="747" y="242"/>
                    </a:cubicBezTo>
                    <a:cubicBezTo>
                      <a:pt x="756" y="102"/>
                      <a:pt x="763" y="0"/>
                      <a:pt x="771" y="8"/>
                    </a:cubicBezTo>
                    <a:cubicBezTo>
                      <a:pt x="779" y="16"/>
                      <a:pt x="784" y="121"/>
                      <a:pt x="798" y="293"/>
                    </a:cubicBezTo>
                    <a:cubicBezTo>
                      <a:pt x="812" y="465"/>
                      <a:pt x="818" y="833"/>
                      <a:pt x="855" y="1040"/>
                    </a:cubicBezTo>
                    <a:cubicBezTo>
                      <a:pt x="892" y="1247"/>
                      <a:pt x="908" y="1419"/>
                      <a:pt x="1020" y="1535"/>
                    </a:cubicBezTo>
                    <a:cubicBezTo>
                      <a:pt x="1132" y="1651"/>
                      <a:pt x="1308" y="1691"/>
                      <a:pt x="1527" y="1733"/>
                    </a:cubicBezTo>
                    <a:cubicBezTo>
                      <a:pt x="1746" y="1775"/>
                      <a:pt x="2166" y="1776"/>
                      <a:pt x="2334" y="1787"/>
                    </a:cubicBezTo>
                  </a:path>
                </a:pathLst>
              </a:custGeom>
              <a:noFill/>
              <a:ln w="19050" cap="flat" cmpd="sng">
                <a:solidFill>
                  <a:srgbClr val="FF3300">
                    <a:alpha val="100000"/>
                  </a:srgbClr>
                </a:solidFill>
                <a:prstDash val="solid"/>
                <a:headEnd type="none" w="med" len="med"/>
                <a:tailEnd type="none" w="med" len="med"/>
              </a:ln>
            </p:spPr>
            <p:txBody>
              <a:bodyPr/>
              <a:lstStyle/>
              <a:p>
                <a:endParaRPr lang="zh-CN" altLang="en-US"/>
              </a:p>
            </p:txBody>
          </p:sp>
          <p:sp>
            <p:nvSpPr>
              <p:cNvPr id="213004" name="直接连接符 213003"/>
              <p:cNvSpPr/>
              <p:nvPr/>
            </p:nvSpPr>
            <p:spPr>
              <a:xfrm>
                <a:off x="2424" y="457"/>
                <a:ext cx="0" cy="1853"/>
              </a:xfrm>
              <a:prstGeom prst="line">
                <a:avLst/>
              </a:prstGeom>
              <a:ln w="12700" cap="flat" cmpd="sng">
                <a:solidFill>
                  <a:schemeClr val="tx1"/>
                </a:solidFill>
                <a:prstDash val="dash"/>
                <a:headEnd type="none" w="med" len="med"/>
                <a:tailEnd type="none" w="med" len="med"/>
              </a:ln>
            </p:spPr>
          </p:sp>
          <p:sp>
            <p:nvSpPr>
              <p:cNvPr id="213005" name="直接连接符 213004"/>
              <p:cNvSpPr/>
              <p:nvPr/>
            </p:nvSpPr>
            <p:spPr>
              <a:xfrm>
                <a:off x="1656" y="978"/>
                <a:ext cx="1533" cy="0"/>
              </a:xfrm>
              <a:prstGeom prst="line">
                <a:avLst/>
              </a:prstGeom>
              <a:ln w="12700" cap="flat" cmpd="sng">
                <a:solidFill>
                  <a:schemeClr val="tx1"/>
                </a:solidFill>
                <a:prstDash val="dash"/>
                <a:headEnd type="none" w="med" len="med"/>
                <a:tailEnd type="none" w="med" len="med"/>
              </a:ln>
            </p:spPr>
          </p:sp>
          <p:sp>
            <p:nvSpPr>
              <p:cNvPr id="213006" name="直接连接符 213005"/>
              <p:cNvSpPr/>
              <p:nvPr/>
            </p:nvSpPr>
            <p:spPr>
              <a:xfrm>
                <a:off x="2130" y="978"/>
                <a:ext cx="0" cy="1314"/>
              </a:xfrm>
              <a:prstGeom prst="line">
                <a:avLst/>
              </a:prstGeom>
              <a:ln w="12700" cap="flat" cmpd="sng">
                <a:solidFill>
                  <a:schemeClr val="tx1"/>
                </a:solidFill>
                <a:prstDash val="dash"/>
                <a:headEnd type="none" w="med" len="med"/>
                <a:tailEnd type="none" w="med" len="med"/>
              </a:ln>
            </p:spPr>
          </p:sp>
          <p:sp>
            <p:nvSpPr>
              <p:cNvPr id="213007" name="直接连接符 213006"/>
              <p:cNvSpPr/>
              <p:nvPr/>
            </p:nvSpPr>
            <p:spPr>
              <a:xfrm>
                <a:off x="2904" y="978"/>
                <a:ext cx="0" cy="1314"/>
              </a:xfrm>
              <a:prstGeom prst="line">
                <a:avLst/>
              </a:prstGeom>
              <a:ln w="12700" cap="flat" cmpd="sng">
                <a:solidFill>
                  <a:schemeClr val="tx1"/>
                </a:solidFill>
                <a:prstDash val="dash"/>
                <a:headEnd type="none" w="med" len="med"/>
                <a:tailEnd type="none" w="med" len="med"/>
              </a:ln>
            </p:spPr>
          </p:sp>
          <p:sp>
            <p:nvSpPr>
              <p:cNvPr id="213008" name="直接连接符 213007"/>
              <p:cNvSpPr/>
              <p:nvPr/>
            </p:nvSpPr>
            <p:spPr>
              <a:xfrm flipV="1">
                <a:off x="1461" y="2280"/>
                <a:ext cx="2865" cy="6"/>
              </a:xfrm>
              <a:prstGeom prst="line">
                <a:avLst/>
              </a:prstGeom>
              <a:ln w="12700" cap="flat" cmpd="sng">
                <a:solidFill>
                  <a:schemeClr val="tx1"/>
                </a:solidFill>
                <a:prstDash val="solid"/>
                <a:headEnd type="none" w="med" len="med"/>
                <a:tailEnd type="stealth" w="sm" len="med"/>
              </a:ln>
            </p:spPr>
          </p:sp>
          <p:sp>
            <p:nvSpPr>
              <p:cNvPr id="213009" name="直接连接符 213008"/>
              <p:cNvSpPr/>
              <p:nvPr/>
            </p:nvSpPr>
            <p:spPr>
              <a:xfrm flipV="1">
                <a:off x="1650" y="204"/>
                <a:ext cx="3" cy="2334"/>
              </a:xfrm>
              <a:prstGeom prst="line">
                <a:avLst/>
              </a:prstGeom>
              <a:ln w="12700" cap="flat" cmpd="sng">
                <a:solidFill>
                  <a:schemeClr val="tx1"/>
                </a:solidFill>
                <a:prstDash val="solid"/>
                <a:headEnd type="none" w="med" len="med"/>
                <a:tailEnd type="stealth" w="sm" len="med"/>
              </a:ln>
            </p:spPr>
          </p:sp>
          <p:sp>
            <p:nvSpPr>
              <p:cNvPr id="213010" name="文本框 213009"/>
              <p:cNvSpPr txBox="1"/>
              <p:nvPr/>
            </p:nvSpPr>
            <p:spPr>
              <a:xfrm>
                <a:off x="2321" y="2280"/>
                <a:ext cx="212" cy="288"/>
              </a:xfrm>
              <a:prstGeom prst="rect">
                <a:avLst/>
              </a:prstGeom>
              <a:noFill/>
              <a:ln w="19050">
                <a:noFill/>
              </a:ln>
            </p:spPr>
            <p:txBody>
              <a:bodyPr wrap="none" anchor="ctr">
                <a:spAutoFit/>
              </a:bodyPr>
              <a:lstStyle/>
              <a:p>
                <a:pPr algn="ctr"/>
                <a:r>
                  <a:rPr lang="en-US" altLang="zh-CN">
                    <a:latin typeface="Times New Roman" panose="02020603050405020304" pitchFamily="18" charset="0"/>
                    <a:sym typeface="Wingdings" panose="05000000000000000000" pitchFamily="2" charset="2"/>
                  </a:rPr>
                  <a:t>1</a:t>
                </a:r>
              </a:p>
            </p:txBody>
          </p:sp>
          <p:sp>
            <p:nvSpPr>
              <p:cNvPr id="213011" name="文本框 213010"/>
              <p:cNvSpPr txBox="1"/>
              <p:nvPr/>
            </p:nvSpPr>
            <p:spPr>
              <a:xfrm>
                <a:off x="2802" y="2239"/>
                <a:ext cx="296" cy="288"/>
              </a:xfrm>
              <a:prstGeom prst="rect">
                <a:avLst/>
              </a:prstGeom>
              <a:noFill/>
              <a:ln w="19050">
                <a:noFill/>
              </a:ln>
            </p:spPr>
            <p:txBody>
              <a:bodyPr anchor="ctr">
                <a:spAutoFit/>
              </a:bodyPr>
              <a:lstStyle/>
              <a:p>
                <a:pPr algn="ctr"/>
                <a:endParaRPr dirty="0">
                  <a:latin typeface="Times New Roman" panose="02020603050405020304" pitchFamily="18" charset="0"/>
                  <a:sym typeface="Wingdings" panose="05000000000000000000" pitchFamily="2" charset="2"/>
                </a:endParaRPr>
              </a:p>
            </p:txBody>
          </p:sp>
          <p:sp>
            <p:nvSpPr>
              <p:cNvPr id="213012" name="文本框 213011"/>
              <p:cNvSpPr txBox="1"/>
              <p:nvPr/>
            </p:nvSpPr>
            <p:spPr>
              <a:xfrm>
                <a:off x="2013" y="2226"/>
                <a:ext cx="296" cy="288"/>
              </a:xfrm>
              <a:prstGeom prst="rect">
                <a:avLst/>
              </a:prstGeom>
              <a:noFill/>
              <a:ln w="19050">
                <a:noFill/>
              </a:ln>
            </p:spPr>
            <p:txBody>
              <a:bodyPr anchor="ctr">
                <a:spAutoFit/>
              </a:bodyPr>
              <a:lstStyle/>
              <a:p>
                <a:pPr algn="ctr"/>
                <a:endParaRPr dirty="0">
                  <a:latin typeface="Times New Roman" panose="02020603050405020304" pitchFamily="18" charset="0"/>
                  <a:sym typeface="Wingdings" panose="05000000000000000000" pitchFamily="2" charset="2"/>
                </a:endParaRPr>
              </a:p>
            </p:txBody>
          </p:sp>
          <p:graphicFrame>
            <p:nvGraphicFramePr>
              <p:cNvPr id="213013" name="对象 213012"/>
              <p:cNvGraphicFramePr/>
              <p:nvPr/>
            </p:nvGraphicFramePr>
            <p:xfrm>
              <a:off x="1292" y="176"/>
              <a:ext cx="255" cy="577"/>
            </p:xfrm>
            <a:graphic>
              <a:graphicData uri="http://schemas.openxmlformats.org/presentationml/2006/ole">
                <mc:AlternateContent xmlns:mc="http://schemas.openxmlformats.org/markup-compatibility/2006">
                  <mc:Choice xmlns:v="urn:schemas-microsoft-com:vml" Requires="v">
                    <p:oleObj spid="_x0000_s32836" r:id="rId5" imgW="190500" imgH="431800" progId="Equation.DSMT4">
                      <p:embed/>
                    </p:oleObj>
                  </mc:Choice>
                  <mc:Fallback>
                    <p:oleObj r:id="rId5" imgW="190500" imgH="431800" progId="Equation.DSMT4">
                      <p:embed/>
                      <p:pic>
                        <p:nvPicPr>
                          <p:cNvPr id="0" name="图片 3206"/>
                          <p:cNvPicPr/>
                          <p:nvPr/>
                        </p:nvPicPr>
                        <p:blipFill>
                          <a:blip r:embed="rId6"/>
                          <a:stretch>
                            <a:fillRect/>
                          </a:stretch>
                        </p:blipFill>
                        <p:spPr>
                          <a:xfrm>
                            <a:off x="1292" y="176"/>
                            <a:ext cx="255" cy="577"/>
                          </a:xfrm>
                          <a:prstGeom prst="rect">
                            <a:avLst/>
                          </a:prstGeom>
                          <a:noFill/>
                          <a:ln w="38100">
                            <a:noFill/>
                            <a:miter/>
                          </a:ln>
                        </p:spPr>
                      </p:pic>
                    </p:oleObj>
                  </mc:Fallback>
                </mc:AlternateContent>
              </a:graphicData>
            </a:graphic>
          </p:graphicFrame>
          <p:sp>
            <p:nvSpPr>
              <p:cNvPr id="213014" name="文本框 213013"/>
              <p:cNvSpPr txBox="1"/>
              <p:nvPr/>
            </p:nvSpPr>
            <p:spPr>
              <a:xfrm>
                <a:off x="1104" y="840"/>
                <a:ext cx="548" cy="288"/>
              </a:xfrm>
              <a:prstGeom prst="rect">
                <a:avLst/>
              </a:prstGeom>
              <a:noFill/>
              <a:ln w="19050">
                <a:noFill/>
              </a:ln>
            </p:spPr>
            <p:txBody>
              <a:bodyPr wrap="none" anchor="ctr">
                <a:spAutoFit/>
              </a:bodyPr>
              <a:lstStyle/>
              <a:p>
                <a:pPr algn="ctr"/>
                <a:r>
                  <a:rPr lang="en-US" altLang="zh-CN">
                    <a:latin typeface="Times New Roman" panose="02020603050405020304" pitchFamily="18" charset="0"/>
                    <a:sym typeface="Wingdings" panose="05000000000000000000" pitchFamily="2" charset="2"/>
                  </a:rPr>
                  <a:t>0.707</a:t>
                </a:r>
              </a:p>
            </p:txBody>
          </p:sp>
          <p:sp>
            <p:nvSpPr>
              <p:cNvPr id="213015" name="文本框 213014"/>
              <p:cNvSpPr txBox="1"/>
              <p:nvPr/>
            </p:nvSpPr>
            <p:spPr>
              <a:xfrm>
                <a:off x="1437" y="2262"/>
                <a:ext cx="212" cy="288"/>
              </a:xfrm>
              <a:prstGeom prst="rect">
                <a:avLst/>
              </a:prstGeom>
              <a:noFill/>
              <a:ln w="19050">
                <a:noFill/>
              </a:ln>
            </p:spPr>
            <p:txBody>
              <a:bodyPr wrap="none" anchor="ctr">
                <a:spAutoFit/>
              </a:bodyPr>
              <a:lstStyle/>
              <a:p>
                <a:pPr algn="ctr"/>
                <a:r>
                  <a:rPr lang="en-US" altLang="zh-CN">
                    <a:latin typeface="Times New Roman" panose="02020603050405020304" pitchFamily="18" charset="0"/>
                    <a:sym typeface="Wingdings" panose="05000000000000000000" pitchFamily="2" charset="2"/>
                  </a:rPr>
                  <a:t>0</a:t>
                </a:r>
              </a:p>
            </p:txBody>
          </p:sp>
          <p:sp>
            <p:nvSpPr>
              <p:cNvPr id="213016" name="文本框 213015"/>
              <p:cNvSpPr txBox="1"/>
              <p:nvPr/>
            </p:nvSpPr>
            <p:spPr>
              <a:xfrm>
                <a:off x="4102" y="2238"/>
                <a:ext cx="296" cy="288"/>
              </a:xfrm>
              <a:prstGeom prst="rect">
                <a:avLst/>
              </a:prstGeom>
              <a:noFill/>
              <a:ln w="19050">
                <a:noFill/>
              </a:ln>
            </p:spPr>
            <p:txBody>
              <a:bodyPr anchor="ctr">
                <a:spAutoFit/>
              </a:bodyPr>
              <a:lstStyle/>
              <a:p>
                <a:pPr algn="ctr"/>
                <a:endParaRPr dirty="0">
                  <a:latin typeface="Times New Roman" panose="02020603050405020304" pitchFamily="18" charset="0"/>
                  <a:sym typeface="Wingdings" panose="05000000000000000000" pitchFamily="2" charset="2"/>
                </a:endParaRPr>
              </a:p>
            </p:txBody>
          </p:sp>
        </p:grpSp>
        <p:graphicFrame>
          <p:nvGraphicFramePr>
            <p:cNvPr id="213017" name="对象 213016"/>
            <p:cNvGraphicFramePr/>
            <p:nvPr/>
          </p:nvGraphicFramePr>
          <p:xfrm>
            <a:off x="5317" y="2393"/>
            <a:ext cx="294" cy="555"/>
          </p:xfrm>
          <a:graphic>
            <a:graphicData uri="http://schemas.openxmlformats.org/presentationml/2006/ole">
              <mc:AlternateContent xmlns:mc="http://schemas.openxmlformats.org/markup-compatibility/2006">
                <mc:Choice xmlns:v="urn:schemas-microsoft-com:vml" Requires="v">
                  <p:oleObj spid="_x0000_s32837" r:id="rId7" imgW="228600" imgH="431800" progId="Equation.DSMT4">
                    <p:embed/>
                  </p:oleObj>
                </mc:Choice>
                <mc:Fallback>
                  <p:oleObj r:id="rId7" imgW="228600" imgH="431800" progId="Equation.DSMT4">
                    <p:embed/>
                    <p:pic>
                      <p:nvPicPr>
                        <p:cNvPr id="0" name="图片 3205"/>
                        <p:cNvPicPr/>
                        <p:nvPr/>
                      </p:nvPicPr>
                      <p:blipFill>
                        <a:blip r:embed="rId8"/>
                        <a:stretch>
                          <a:fillRect/>
                        </a:stretch>
                      </p:blipFill>
                      <p:spPr>
                        <a:xfrm>
                          <a:off x="5317" y="2393"/>
                          <a:ext cx="294" cy="555"/>
                        </a:xfrm>
                        <a:prstGeom prst="rect">
                          <a:avLst/>
                        </a:prstGeom>
                        <a:noFill/>
                        <a:ln w="38100">
                          <a:noFill/>
                          <a:miter/>
                        </a:ln>
                      </p:spPr>
                    </p:pic>
                  </p:oleObj>
                </mc:Fallback>
              </mc:AlternateContent>
            </a:graphicData>
          </a:graphic>
        </p:graphicFrame>
      </p:grpSp>
      <p:sp>
        <p:nvSpPr>
          <p:cNvPr id="213018" name="文本框 213017"/>
          <p:cNvSpPr txBox="1"/>
          <p:nvPr/>
        </p:nvSpPr>
        <p:spPr>
          <a:xfrm>
            <a:off x="360966" y="4496363"/>
            <a:ext cx="7097345" cy="968375"/>
          </a:xfrm>
          <a:prstGeom prst="rect">
            <a:avLst/>
          </a:prstGeom>
          <a:noFill/>
          <a:ln w="9525">
            <a:noFill/>
          </a:ln>
        </p:spPr>
        <p:txBody>
          <a:bodyPr wrap="square">
            <a:spAutoFit/>
          </a:bodyPr>
          <a:lstStyle/>
          <a:p>
            <a:pPr indent="666750" algn="just">
              <a:lnSpc>
                <a:spcPct val="120000"/>
              </a:lnSpc>
              <a:spcBef>
                <a:spcPct val="0"/>
              </a:spcBef>
            </a:pPr>
            <a:r>
              <a:rPr lang="zh-CN" altLang="en-US" dirty="0">
                <a:latin typeface="Times New Roman" panose="02020603050405020304" pitchFamily="18" charset="0"/>
                <a:sym typeface="Wingdings" panose="05000000000000000000" pitchFamily="2" charset="2"/>
              </a:rPr>
              <a:t>从谐振曲线可看出回路</a:t>
            </a:r>
            <a:r>
              <a:rPr lang="en-US" altLang="zh-CN" i="1"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值对谐振特性的影响，</a:t>
            </a:r>
            <a:r>
              <a:rPr lang="en-US" altLang="zh-CN" i="1"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值越高，谐振曲线就越尖锐。</a:t>
            </a:r>
          </a:p>
        </p:txBody>
      </p:sp>
      <p:sp>
        <p:nvSpPr>
          <p:cNvPr id="213019" name="矩形 213018"/>
          <p:cNvSpPr/>
          <p:nvPr/>
        </p:nvSpPr>
        <p:spPr>
          <a:xfrm>
            <a:off x="336550" y="1968500"/>
            <a:ext cx="3876675" cy="2465388"/>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可做出对不同</a:t>
            </a:r>
            <a:r>
              <a:rPr lang="en-US" altLang="zh-CN" i="1"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值的串联谐振电路的电流相对值 </a:t>
            </a:r>
            <a:r>
              <a:rPr lang="en-US" altLang="zh-CN" i="1" dirty="0">
                <a:solidFill>
                  <a:srgbClr val="3333FF"/>
                </a:solidFill>
                <a:latin typeface="Times New Roman" panose="02020603050405020304" pitchFamily="18" charset="0"/>
                <a:sym typeface="Wingdings" panose="05000000000000000000" pitchFamily="2" charset="2"/>
              </a:rPr>
              <a:t>I</a:t>
            </a:r>
            <a:r>
              <a:rPr lang="en-US" altLang="zh-CN" i="1" dirty="0">
                <a:solidFill>
                  <a:srgbClr val="3333FF"/>
                </a:solidFill>
                <a:latin typeface="Book Antiqua" panose="02040602050305030304" pitchFamily="18" charset="0"/>
                <a:sym typeface="Wingdings" panose="05000000000000000000" pitchFamily="2" charset="2"/>
              </a:rPr>
              <a:t>/</a:t>
            </a:r>
            <a:r>
              <a:rPr lang="en-US" altLang="zh-CN" i="1" dirty="0">
                <a:solidFill>
                  <a:srgbClr val="3333FF"/>
                </a:solidFill>
                <a:latin typeface="Times New Roman" panose="02020603050405020304" pitchFamily="18" charset="0"/>
                <a:sym typeface="Wingdings" panose="05000000000000000000" pitchFamily="2" charset="2"/>
              </a:rPr>
              <a:t>I</a:t>
            </a:r>
            <a:r>
              <a:rPr lang="en-US" altLang="zh-CN" sz="1600" i="1" dirty="0">
                <a:solidFill>
                  <a:srgbClr val="3333FF"/>
                </a:solidFill>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Wingdings" panose="05000000000000000000" pitchFamily="2" charset="2"/>
              </a:rPr>
              <a:t>随频率相对值</a:t>
            </a:r>
            <a:r>
              <a:rPr lang="en-US" altLang="zh-CN" i="1" dirty="0">
                <a:solidFill>
                  <a:srgbClr val="3333FF"/>
                </a:solidFill>
                <a:latin typeface="Times New Roman" panose="02020603050405020304" pitchFamily="18" charset="0"/>
                <a:sym typeface="Wingdings" panose="05000000000000000000" pitchFamily="2" charset="2"/>
              </a:rPr>
              <a:t>w</a:t>
            </a:r>
            <a:r>
              <a:rPr lang="en-US" altLang="zh-CN" i="1" dirty="0">
                <a:solidFill>
                  <a:srgbClr val="3333FF"/>
                </a:solidFill>
                <a:latin typeface="Book Antiqua" panose="02040602050305030304" pitchFamily="18" charset="0"/>
                <a:sym typeface="Wingdings" panose="05000000000000000000" pitchFamily="2" charset="2"/>
              </a:rPr>
              <a:t>/</a:t>
            </a:r>
            <a:r>
              <a:rPr lang="en-US" altLang="zh-CN" i="1" dirty="0">
                <a:solidFill>
                  <a:srgbClr val="3333FF"/>
                </a:solidFill>
                <a:latin typeface="Times New Roman" panose="02020603050405020304" pitchFamily="18" charset="0"/>
                <a:sym typeface="Wingdings" panose="05000000000000000000" pitchFamily="2" charset="2"/>
              </a:rPr>
              <a:t>w</a:t>
            </a:r>
            <a:r>
              <a:rPr lang="en-US" altLang="zh-CN" sz="1200" i="1" dirty="0">
                <a:solidFill>
                  <a:srgbClr val="3333FF"/>
                </a:solidFill>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Wingdings" panose="05000000000000000000" pitchFamily="2" charset="2"/>
              </a:rPr>
              <a:t>的曲线，以显示回路响应电流的</a:t>
            </a:r>
            <a:r>
              <a:rPr lang="zh-CN" altLang="en-US" dirty="0">
                <a:solidFill>
                  <a:srgbClr val="FF0000"/>
                </a:solidFill>
                <a:latin typeface="Times New Roman" panose="02020603050405020304" pitchFamily="18" charset="0"/>
                <a:sym typeface="Wingdings" panose="05000000000000000000" pitchFamily="2" charset="2"/>
              </a:rPr>
              <a:t>幅频特性</a:t>
            </a:r>
            <a:r>
              <a:rPr lang="zh-CN" altLang="en-US" dirty="0">
                <a:latin typeface="Times New Roman" panose="02020603050405020304" pitchFamily="18" charset="0"/>
                <a:sym typeface="Wingdings" panose="05000000000000000000" pitchFamily="2" charset="2"/>
              </a:rPr>
              <a:t>，通常就称它为</a:t>
            </a:r>
            <a:r>
              <a:rPr lang="zh-CN" altLang="en-US" dirty="0">
                <a:solidFill>
                  <a:srgbClr val="FF3300"/>
                </a:solidFill>
                <a:latin typeface="Times New Roman" panose="02020603050405020304" pitchFamily="18" charset="0"/>
                <a:sym typeface="Wingdings" panose="05000000000000000000" pitchFamily="2" charset="2"/>
              </a:rPr>
              <a:t>谐振曲线</a:t>
            </a:r>
            <a:r>
              <a:rPr lang="zh-CN" altLang="en-US" dirty="0">
                <a:latin typeface="Times New Roman" panose="02020603050405020304" pitchFamily="18" charset="0"/>
                <a:sym typeface="Wingdings" panose="05000000000000000000" pitchFamily="2" charset="2"/>
              </a:rPr>
              <a:t> </a:t>
            </a:r>
          </a:p>
        </p:txBody>
      </p:sp>
      <p:sp>
        <p:nvSpPr>
          <p:cNvPr id="27" name="矩形 26">
            <a:extLst>
              <a:ext uri="{FF2B5EF4-FFF2-40B4-BE49-F238E27FC236}">
                <a16:creationId xmlns:a16="http://schemas.microsoft.com/office/drawing/2014/main" id="{D685DDC7-CD49-453C-9EC5-D97C6F3FBD48}"/>
              </a:ext>
            </a:extLst>
          </p:cNvPr>
          <p:cNvSpPr/>
          <p:nvPr/>
        </p:nvSpPr>
        <p:spPr>
          <a:xfrm>
            <a:off x="977594" y="5443014"/>
            <a:ext cx="7079182" cy="531364"/>
          </a:xfrm>
          <a:prstGeom prst="rect">
            <a:avLst/>
          </a:prstGeom>
          <a:noFill/>
          <a:ln w="19050">
            <a:noFill/>
          </a:ln>
        </p:spPr>
        <p:txBody>
          <a:bodyPr wrap="none"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Symbol" panose="05050102010706020507" pitchFamily="18" charset="2"/>
              </a:rPr>
              <a:t>当</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i="1" dirty="0">
                <a:solidFill>
                  <a:srgbClr val="3333FF"/>
                </a:solidFill>
                <a:latin typeface="Book Antiqua" panose="02040602050305030304" pitchFamily="18" charset="0"/>
                <a:sym typeface="Wingdings" panose="05000000000000000000" pitchFamily="2"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solidFill>
                  <a:srgbClr val="3333FF"/>
                </a:solidFill>
                <a:latin typeface="Times New Roman" panose="02020603050405020304" pitchFamily="18" charset="0"/>
                <a:sym typeface="Wingdings" panose="05000000000000000000" pitchFamily="2" charset="2"/>
              </a:rPr>
              <a:t>o</a:t>
            </a:r>
            <a:r>
              <a:rPr lang="en-US" altLang="zh-CN" dirty="0">
                <a:solidFill>
                  <a:srgbClr val="3333FF"/>
                </a:solidFill>
                <a:latin typeface="Times New Roman" panose="02020603050405020304" pitchFamily="18" charset="0"/>
                <a:sym typeface="Wingdings" panose="05000000000000000000" pitchFamily="2" charset="2"/>
              </a:rPr>
              <a:t> &lt;1</a:t>
            </a:r>
            <a:r>
              <a:rPr lang="zh-CN" altLang="en-US" dirty="0">
                <a:latin typeface="Times New Roman" panose="02020603050405020304" pitchFamily="18" charset="0"/>
                <a:sym typeface="Wingdings" panose="05000000000000000000" pitchFamily="2" charset="2"/>
              </a:rPr>
              <a:t>即</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Wingdings" panose="05000000000000000000" pitchFamily="2" charset="2"/>
              </a:rPr>
              <a:t> &lt;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Wingdings" panose="05000000000000000000" pitchFamily="2" charset="2"/>
              </a:rPr>
              <a:t>o</a:t>
            </a:r>
            <a:r>
              <a:rPr lang="zh-CN" altLang="en-US" dirty="0">
                <a:latin typeface="Times New Roman" panose="02020603050405020304" pitchFamily="18" charset="0"/>
                <a:cs typeface="Times New Roman" panose="02020603050405020304" pitchFamily="18" charset="0"/>
                <a:sym typeface="Symbol" panose="05050102010706020507" pitchFamily="18" charset="2"/>
              </a:rPr>
              <a:t>时，总阻抗呈容性，</a:t>
            </a: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容性失谐</a:t>
            </a:r>
            <a:r>
              <a:rPr lang="zh-CN" altLang="en-US" dirty="0">
                <a:solidFill>
                  <a:srgbClr val="FF0000"/>
                </a:solidFill>
                <a:latin typeface="Times New Roman" panose="02020603050405020304" pitchFamily="18" charset="0"/>
                <a:sym typeface="Symbol" panose="05050102010706020507" pitchFamily="18" charset="2"/>
              </a:rPr>
              <a:t> </a:t>
            </a:r>
          </a:p>
        </p:txBody>
      </p:sp>
      <p:sp>
        <p:nvSpPr>
          <p:cNvPr id="28" name="矩形 27">
            <a:extLst>
              <a:ext uri="{FF2B5EF4-FFF2-40B4-BE49-F238E27FC236}">
                <a16:creationId xmlns:a16="http://schemas.microsoft.com/office/drawing/2014/main" id="{96790369-DB55-47DF-B2BC-1650FADC293A}"/>
              </a:ext>
            </a:extLst>
          </p:cNvPr>
          <p:cNvSpPr/>
          <p:nvPr/>
        </p:nvSpPr>
        <p:spPr>
          <a:xfrm>
            <a:off x="977594" y="5866316"/>
            <a:ext cx="7079182" cy="531364"/>
          </a:xfrm>
          <a:prstGeom prst="rect">
            <a:avLst/>
          </a:prstGeom>
          <a:noFill/>
          <a:ln w="19050">
            <a:noFill/>
          </a:ln>
        </p:spPr>
        <p:txBody>
          <a:bodyPr wrap="none"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Symbol" panose="05050102010706020507" pitchFamily="18" charset="2"/>
              </a:rPr>
              <a:t>当</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i="1" dirty="0">
                <a:solidFill>
                  <a:srgbClr val="3333FF"/>
                </a:solidFill>
                <a:latin typeface="Book Antiqua" panose="02040602050305030304" pitchFamily="18" charset="0"/>
                <a:sym typeface="Wingdings" panose="05000000000000000000" pitchFamily="2"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solidFill>
                  <a:srgbClr val="3333FF"/>
                </a:solidFill>
                <a:latin typeface="Times New Roman" panose="02020603050405020304" pitchFamily="18" charset="0"/>
                <a:sym typeface="Wingdings" panose="05000000000000000000" pitchFamily="2" charset="2"/>
              </a:rPr>
              <a:t>o</a:t>
            </a:r>
            <a:r>
              <a:rPr lang="en-US" altLang="zh-CN" dirty="0">
                <a:solidFill>
                  <a:srgbClr val="3333FF"/>
                </a:solidFill>
                <a:latin typeface="Times New Roman" panose="02020603050405020304" pitchFamily="18" charset="0"/>
                <a:sym typeface="Wingdings" panose="05000000000000000000" pitchFamily="2" charset="2"/>
              </a:rPr>
              <a:t> &gt;1</a:t>
            </a:r>
            <a:r>
              <a:rPr lang="zh-CN" altLang="en-US" dirty="0">
                <a:latin typeface="Times New Roman" panose="02020603050405020304" pitchFamily="18" charset="0"/>
                <a:sym typeface="Wingdings" panose="05000000000000000000" pitchFamily="2" charset="2"/>
              </a:rPr>
              <a:t>即</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Wingdings" panose="05000000000000000000" pitchFamily="2" charset="2"/>
              </a:rPr>
              <a:t> &gt;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Wingdings" panose="05000000000000000000" pitchFamily="2" charset="2"/>
              </a:rPr>
              <a:t>o</a:t>
            </a:r>
            <a:r>
              <a:rPr lang="zh-CN" altLang="en-US" dirty="0">
                <a:latin typeface="Times New Roman" panose="02020603050405020304" pitchFamily="18" charset="0"/>
                <a:cs typeface="Times New Roman" panose="02020603050405020304" pitchFamily="18" charset="0"/>
                <a:sym typeface="Symbol" panose="05050102010706020507" pitchFamily="18" charset="2"/>
              </a:rPr>
              <a:t>时，总阻抗呈感性，</a:t>
            </a: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感性失谐</a:t>
            </a:r>
            <a:r>
              <a:rPr lang="zh-CN" altLang="en-US" dirty="0">
                <a:solidFill>
                  <a:srgbClr val="FF0000"/>
                </a:solidFill>
                <a:latin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3019"/>
                                        </p:tgtEl>
                                        <p:attrNameLst>
                                          <p:attrName>style.visibility</p:attrName>
                                        </p:attrNameLst>
                                      </p:cBhvr>
                                      <p:to>
                                        <p:strVal val="visible"/>
                                      </p:to>
                                    </p:set>
                                    <p:animEffect transition="in" filter="blinds(horizontal)">
                                      <p:cBhvr>
                                        <p:cTn id="7" dur="500"/>
                                        <p:tgtEl>
                                          <p:spTgt spid="2130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3020"/>
                                        </p:tgtEl>
                                        <p:attrNameLst>
                                          <p:attrName>style.visibility</p:attrName>
                                        </p:attrNameLst>
                                      </p:cBhvr>
                                      <p:to>
                                        <p:strVal val="visible"/>
                                      </p:to>
                                    </p:set>
                                    <p:animEffect transition="in" filter="wipe(left)">
                                      <p:cBhvr>
                                        <p:cTn id="12" dur="500"/>
                                        <p:tgtEl>
                                          <p:spTgt spid="21302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3018"/>
                                        </p:tgtEl>
                                        <p:attrNameLst>
                                          <p:attrName>style.visibility</p:attrName>
                                        </p:attrNameLst>
                                      </p:cBhvr>
                                      <p:to>
                                        <p:strVal val="visible"/>
                                      </p:to>
                                    </p:set>
                                    <p:anim calcmode="lin" valueType="num">
                                      <p:cBhvr additive="base">
                                        <p:cTn id="17" dur="500" fill="hold"/>
                                        <p:tgtEl>
                                          <p:spTgt spid="213018"/>
                                        </p:tgtEl>
                                        <p:attrNameLst>
                                          <p:attrName>ppt_x</p:attrName>
                                        </p:attrNameLst>
                                      </p:cBhvr>
                                      <p:tavLst>
                                        <p:tav tm="0">
                                          <p:val>
                                            <p:strVal val="0-#ppt_w/2"/>
                                          </p:val>
                                        </p:tav>
                                        <p:tav tm="100000">
                                          <p:val>
                                            <p:strVal val="#ppt_x"/>
                                          </p:val>
                                        </p:tav>
                                      </p:tavLst>
                                    </p:anim>
                                    <p:anim calcmode="lin" valueType="num">
                                      <p:cBhvr additive="base">
                                        <p:cTn id="18" dur="500" fill="hold"/>
                                        <p:tgtEl>
                                          <p:spTgt spid="21301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18" grpId="0"/>
      <p:bldP spid="213019" grpId="0"/>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41" name="组合 214040"/>
          <p:cNvGrpSpPr/>
          <p:nvPr/>
        </p:nvGrpSpPr>
        <p:grpSpPr>
          <a:xfrm>
            <a:off x="4541838" y="195263"/>
            <a:ext cx="4560887" cy="2860675"/>
            <a:chOff x="2861" y="123"/>
            <a:chExt cx="2873" cy="1802"/>
          </a:xfrm>
        </p:grpSpPr>
        <p:sp>
          <p:nvSpPr>
            <p:cNvPr id="214032" name="文本框 214031"/>
            <p:cNvSpPr txBox="1"/>
            <p:nvPr/>
          </p:nvSpPr>
          <p:spPr>
            <a:xfrm>
              <a:off x="4383" y="1637"/>
              <a:ext cx="662" cy="288"/>
            </a:xfrm>
            <a:prstGeom prst="rect">
              <a:avLst/>
            </a:prstGeom>
            <a:noFill/>
            <a:ln w="19050">
              <a:noFill/>
            </a:ln>
          </p:spPr>
          <p:txBody>
            <a:bodyPr wrap="none" anchor="ctr">
              <a:spAutoFit/>
            </a:bodyPr>
            <a:lstStyle/>
            <a:p>
              <a:pPr algn="ctr"/>
              <a:r>
                <a:rPr lang="en-US" altLang="zh-CN">
                  <a:latin typeface="Times New Roman" panose="02020603050405020304" pitchFamily="18" charset="0"/>
                  <a:sym typeface="Wingdings" panose="05000000000000000000" pitchFamily="2" charset="2"/>
                </a:rPr>
                <a:t>Q=100</a:t>
              </a:r>
            </a:p>
          </p:txBody>
        </p:sp>
        <p:grpSp>
          <p:nvGrpSpPr>
            <p:cNvPr id="214037" name="组合 214036"/>
            <p:cNvGrpSpPr/>
            <p:nvPr/>
          </p:nvGrpSpPr>
          <p:grpSpPr>
            <a:xfrm>
              <a:off x="2861" y="123"/>
              <a:ext cx="2873" cy="1658"/>
              <a:chOff x="2861" y="349"/>
              <a:chExt cx="2873" cy="1658"/>
            </a:xfrm>
          </p:grpSpPr>
          <p:sp>
            <p:nvSpPr>
              <p:cNvPr id="214020" name="任意多边形 214019"/>
              <p:cNvSpPr/>
              <p:nvPr/>
            </p:nvSpPr>
            <p:spPr>
              <a:xfrm>
                <a:off x="3620" y="750"/>
                <a:ext cx="1547" cy="1031"/>
              </a:xfrm>
              <a:custGeom>
                <a:avLst/>
                <a:gdLst/>
                <a:ahLst/>
                <a:cxnLst/>
                <a:rect l="0" t="0" r="0" b="0"/>
                <a:pathLst>
                  <a:path w="1547" h="1037">
                    <a:moveTo>
                      <a:pt x="23" y="1026"/>
                    </a:moveTo>
                    <a:cubicBezTo>
                      <a:pt x="14" y="1028"/>
                      <a:pt x="0" y="1037"/>
                      <a:pt x="71" y="1026"/>
                    </a:cubicBezTo>
                    <a:cubicBezTo>
                      <a:pt x="142" y="1015"/>
                      <a:pt x="365" y="1019"/>
                      <a:pt x="449" y="960"/>
                    </a:cubicBezTo>
                    <a:cubicBezTo>
                      <a:pt x="533" y="901"/>
                      <a:pt x="546" y="757"/>
                      <a:pt x="575" y="672"/>
                    </a:cubicBezTo>
                    <a:cubicBezTo>
                      <a:pt x="604" y="587"/>
                      <a:pt x="581" y="550"/>
                      <a:pt x="623" y="450"/>
                    </a:cubicBezTo>
                    <a:cubicBezTo>
                      <a:pt x="665" y="350"/>
                      <a:pt x="673" y="144"/>
                      <a:pt x="827" y="72"/>
                    </a:cubicBezTo>
                    <a:cubicBezTo>
                      <a:pt x="981" y="0"/>
                      <a:pt x="1397" y="29"/>
                      <a:pt x="1547" y="18"/>
                    </a:cubicBezTo>
                  </a:path>
                </a:pathLst>
              </a:custGeom>
              <a:noFill/>
              <a:ln w="19050" cap="flat" cmpd="sng">
                <a:solidFill>
                  <a:srgbClr val="FF3300">
                    <a:alpha val="100000"/>
                  </a:srgbClr>
                </a:solidFill>
                <a:prstDash val="solid"/>
                <a:headEnd type="none" w="med" len="med"/>
                <a:tailEnd type="none" w="med" len="med"/>
              </a:ln>
            </p:spPr>
            <p:txBody>
              <a:bodyPr/>
              <a:lstStyle/>
              <a:p>
                <a:endParaRPr lang="zh-CN" altLang="en-US"/>
              </a:p>
            </p:txBody>
          </p:sp>
          <p:grpSp>
            <p:nvGrpSpPr>
              <p:cNvPr id="214021" name="组合 214020"/>
              <p:cNvGrpSpPr/>
              <p:nvPr/>
            </p:nvGrpSpPr>
            <p:grpSpPr>
              <a:xfrm>
                <a:off x="2861" y="349"/>
                <a:ext cx="2873" cy="1658"/>
                <a:chOff x="2968" y="353"/>
                <a:chExt cx="2873" cy="1658"/>
              </a:xfrm>
            </p:grpSpPr>
            <p:sp>
              <p:nvSpPr>
                <p:cNvPr id="214022" name="文本框 214021"/>
                <p:cNvSpPr txBox="1"/>
                <p:nvPr/>
              </p:nvSpPr>
              <p:spPr>
                <a:xfrm>
                  <a:off x="2968" y="353"/>
                  <a:ext cx="647" cy="288"/>
                </a:xfrm>
                <a:prstGeom prst="rect">
                  <a:avLst/>
                </a:prstGeom>
                <a:noFill/>
                <a:ln w="19050">
                  <a:noFill/>
                </a:ln>
              </p:spPr>
              <p:txBody>
                <a:bodyPr anchor="ctr">
                  <a:spAutoFit/>
                </a:bodyPr>
                <a:lstStyle/>
                <a:p>
                  <a:pPr algn="ctr">
                    <a:spcBef>
                      <a:spcPct val="0"/>
                    </a:spcBef>
                  </a:pPr>
                  <a:r>
                    <a:rPr lang="en-US" altLang="zh-CN" i="1">
                      <a:solidFill>
                        <a:srgbClr val="FF3300"/>
                      </a:solidFill>
                      <a:latin typeface="Times New Roman" panose="02020603050405020304" pitchFamily="18" charset="0"/>
                      <a:sym typeface="Symbol" panose="05050102010706020507" pitchFamily="18" charset="2"/>
                    </a:rPr>
                    <a:t> </a:t>
                  </a:r>
                  <a:r>
                    <a:rPr lang="en-US" altLang="zh-CN">
                      <a:solidFill>
                        <a:srgbClr val="FF3300"/>
                      </a:solidFill>
                      <a:latin typeface="Times New Roman" panose="02020603050405020304" pitchFamily="18" charset="0"/>
                      <a:sym typeface="Symbol" panose="05050102010706020507" pitchFamily="18" charset="2"/>
                    </a:rPr>
                    <a:t>(</a:t>
                  </a:r>
                  <a:r>
                    <a:rPr lang="en-US" altLang="zh-CN" i="1">
                      <a:solidFill>
                        <a:srgbClr val="FF3300"/>
                      </a:solidFill>
                      <a:latin typeface="Times New Roman" panose="02020603050405020304" pitchFamily="18" charset="0"/>
                      <a:sym typeface="Symbol" panose="05050102010706020507" pitchFamily="18" charset="2"/>
                    </a:rPr>
                    <a:t> </a:t>
                  </a:r>
                  <a:r>
                    <a:rPr lang="en-US" altLang="zh-CN">
                      <a:solidFill>
                        <a:srgbClr val="FF3300"/>
                      </a:solidFill>
                      <a:latin typeface="Times New Roman" panose="02020603050405020304" pitchFamily="18" charset="0"/>
                      <a:sym typeface="Symbol" panose="05050102010706020507" pitchFamily="18" charset="2"/>
                    </a:rPr>
                    <a:t>)</a:t>
                  </a:r>
                </a:p>
              </p:txBody>
            </p:sp>
            <p:sp>
              <p:nvSpPr>
                <p:cNvPr id="214023" name="直接连接符 214022"/>
                <p:cNvSpPr/>
                <p:nvPr/>
              </p:nvSpPr>
              <p:spPr>
                <a:xfrm>
                  <a:off x="3316" y="1276"/>
                  <a:ext cx="2255" cy="0"/>
                </a:xfrm>
                <a:prstGeom prst="line">
                  <a:avLst/>
                </a:prstGeom>
                <a:ln w="12700" cap="flat" cmpd="sng">
                  <a:solidFill>
                    <a:schemeClr val="tx1"/>
                  </a:solidFill>
                  <a:prstDash val="solid"/>
                  <a:headEnd type="none" w="med" len="med"/>
                  <a:tailEnd type="stealth" w="sm" len="med"/>
                </a:ln>
              </p:spPr>
            </p:sp>
            <p:sp>
              <p:nvSpPr>
                <p:cNvPr id="214024" name="任意多边形 214023"/>
                <p:cNvSpPr/>
                <p:nvPr/>
              </p:nvSpPr>
              <p:spPr>
                <a:xfrm>
                  <a:off x="3612" y="474"/>
                  <a:ext cx="3" cy="1537"/>
                </a:xfrm>
                <a:custGeom>
                  <a:avLst/>
                  <a:gdLst/>
                  <a:ahLst/>
                  <a:cxnLst/>
                  <a:rect l="0" t="0" r="0" b="0"/>
                  <a:pathLst>
                    <a:path w="3" h="1537">
                      <a:moveTo>
                        <a:pt x="3" y="1537"/>
                      </a:moveTo>
                      <a:lnTo>
                        <a:pt x="0" y="0"/>
                      </a:lnTo>
                    </a:path>
                  </a:pathLst>
                </a:custGeom>
                <a:noFill/>
                <a:ln w="12700" cap="flat" cmpd="sng">
                  <a:solidFill>
                    <a:schemeClr val="tx1">
                      <a:alpha val="100000"/>
                    </a:schemeClr>
                  </a:solidFill>
                  <a:prstDash val="solid"/>
                  <a:headEnd type="none" w="med" len="med"/>
                  <a:tailEnd type="stealth" w="sm" len="med"/>
                </a:ln>
              </p:spPr>
              <p:txBody>
                <a:bodyPr/>
                <a:lstStyle/>
                <a:p>
                  <a:endParaRPr lang="zh-CN" altLang="en-US"/>
                </a:p>
              </p:txBody>
            </p:sp>
            <p:sp>
              <p:nvSpPr>
                <p:cNvPr id="214025" name="文本框 214024"/>
                <p:cNvSpPr txBox="1"/>
                <p:nvPr/>
              </p:nvSpPr>
              <p:spPr>
                <a:xfrm>
                  <a:off x="4239" y="1178"/>
                  <a:ext cx="116" cy="288"/>
                </a:xfrm>
                <a:prstGeom prst="rect">
                  <a:avLst/>
                </a:prstGeom>
                <a:noFill/>
                <a:ln w="19050">
                  <a:noFill/>
                </a:ln>
              </p:spPr>
              <p:txBody>
                <a:bodyPr wrap="none" anchor="ctr">
                  <a:spAutoFit/>
                </a:bodyPr>
                <a:lstStyle/>
                <a:p>
                  <a:pPr algn="ctr"/>
                  <a:endParaRPr dirty="0">
                    <a:latin typeface="Times New Roman" panose="02020603050405020304" pitchFamily="18" charset="0"/>
                    <a:sym typeface="Wingdings" panose="05000000000000000000" pitchFamily="2" charset="2"/>
                  </a:endParaRPr>
                </a:p>
              </p:txBody>
            </p:sp>
            <p:sp>
              <p:nvSpPr>
                <p:cNvPr id="214026" name="文本框 214025"/>
                <p:cNvSpPr txBox="1"/>
                <p:nvPr/>
              </p:nvSpPr>
              <p:spPr>
                <a:xfrm>
                  <a:off x="5241" y="1215"/>
                  <a:ext cx="600" cy="288"/>
                </a:xfrm>
                <a:prstGeom prst="rect">
                  <a:avLst/>
                </a:prstGeom>
                <a:noFill/>
                <a:ln w="19050">
                  <a:noFill/>
                </a:ln>
              </p:spPr>
              <p:txBody>
                <a:bodyPr wrap="none" anchor="ctr">
                  <a:spAutoFit/>
                </a:bodyPr>
                <a:lstStyle/>
                <a:p>
                  <a:pPr algn="ctr"/>
                  <a:r>
                    <a:rPr lang="en-US" altLang="zh-CN" i="1" dirty="0">
                      <a:latin typeface="Times New Roman" panose="02020603050405020304" pitchFamily="18" charset="0"/>
                      <a:sym typeface="Symbol" panose="05050102010706020507" pitchFamily="18" charset="2"/>
                    </a:rPr>
                    <a:t></a:t>
                  </a:r>
                  <a:r>
                    <a:rPr lang="en-US" altLang="zh-CN" i="1">
                      <a:latin typeface="Book Antiqua" panose="0204060205030503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  </a:t>
                  </a:r>
                  <a:r>
                    <a:rPr lang="en-US" altLang="zh-CN" baseline="-25000">
                      <a:latin typeface="Times New Roman" panose="02020603050405020304" pitchFamily="18" charset="0"/>
                      <a:sym typeface="Symbol" panose="05050102010706020507" pitchFamily="18" charset="2"/>
                    </a:rPr>
                    <a:t>0</a:t>
                  </a:r>
                </a:p>
              </p:txBody>
            </p:sp>
            <p:sp>
              <p:nvSpPr>
                <p:cNvPr id="214027" name="文本框 214026"/>
                <p:cNvSpPr txBox="1"/>
                <p:nvPr/>
              </p:nvSpPr>
              <p:spPr>
                <a:xfrm>
                  <a:off x="3365" y="1267"/>
                  <a:ext cx="255" cy="288"/>
                </a:xfrm>
                <a:prstGeom prst="rect">
                  <a:avLst/>
                </a:prstGeom>
                <a:noFill/>
                <a:ln w="19050">
                  <a:noFill/>
                </a:ln>
              </p:spPr>
              <p:txBody>
                <a:bodyPr wrap="none" anchor="ctr">
                  <a:spAutoFit/>
                </a:bodyPr>
                <a:lstStyle/>
                <a:p>
                  <a:pPr algn="ctr"/>
                  <a:r>
                    <a:rPr lang="en-US" altLang="zh-CN" i="1">
                      <a:latin typeface="Times New Roman" panose="02020603050405020304" pitchFamily="18" charset="0"/>
                      <a:sym typeface="Wingdings" panose="05000000000000000000" pitchFamily="2" charset="2"/>
                    </a:rPr>
                    <a:t>O</a:t>
                  </a:r>
                </a:p>
              </p:txBody>
            </p:sp>
            <p:sp>
              <p:nvSpPr>
                <p:cNvPr id="214028" name="文本框 214027"/>
                <p:cNvSpPr txBox="1"/>
                <p:nvPr/>
              </p:nvSpPr>
              <p:spPr>
                <a:xfrm>
                  <a:off x="3165" y="1620"/>
                  <a:ext cx="467" cy="288"/>
                </a:xfrm>
                <a:prstGeom prst="rect">
                  <a:avLst/>
                </a:prstGeom>
                <a:noFill/>
                <a:ln w="19050">
                  <a:noFill/>
                </a:ln>
              </p:spPr>
              <p:txBody>
                <a:bodyPr wrap="none" anchor="ctr">
                  <a:spAutoFit/>
                </a:bodyPr>
                <a:lstStyle/>
                <a:p>
                  <a:pPr algn="ctr">
                    <a:spcBef>
                      <a:spcPct val="0"/>
                    </a:spcBef>
                  </a:pPr>
                  <a:r>
                    <a:rPr lang="en-US" altLang="zh-CN">
                      <a:latin typeface="Times New Roman" panose="02020603050405020304" pitchFamily="18" charset="0"/>
                      <a:sym typeface="Symbol" panose="05050102010706020507" pitchFamily="18" charset="2"/>
                    </a:rPr>
                    <a:t>–/2</a:t>
                  </a:r>
                  <a:endParaRPr lang="en-US" altLang="zh-CN">
                    <a:latin typeface="Times New Roman" panose="02020603050405020304" pitchFamily="18" charset="0"/>
                    <a:sym typeface="Wingdings" panose="05000000000000000000" pitchFamily="2" charset="2"/>
                  </a:endParaRPr>
                </a:p>
              </p:txBody>
            </p:sp>
            <p:sp>
              <p:nvSpPr>
                <p:cNvPr id="214029" name="直接连接符 214028"/>
                <p:cNvSpPr/>
                <p:nvPr/>
              </p:nvSpPr>
              <p:spPr>
                <a:xfrm flipV="1">
                  <a:off x="3612" y="1771"/>
                  <a:ext cx="1703" cy="6"/>
                </a:xfrm>
                <a:prstGeom prst="line">
                  <a:avLst/>
                </a:prstGeom>
                <a:ln w="12700" cap="flat" cmpd="sng">
                  <a:solidFill>
                    <a:schemeClr val="tx1"/>
                  </a:solidFill>
                  <a:prstDash val="dash"/>
                  <a:headEnd type="none" w="med" len="med"/>
                  <a:tailEnd type="none" w="med" len="med"/>
                </a:ln>
              </p:spPr>
            </p:sp>
            <p:sp>
              <p:nvSpPr>
                <p:cNvPr id="214030" name="直接连接符 214029"/>
                <p:cNvSpPr/>
                <p:nvPr/>
              </p:nvSpPr>
              <p:spPr>
                <a:xfrm>
                  <a:off x="3620" y="744"/>
                  <a:ext cx="1583" cy="6"/>
                </a:xfrm>
                <a:prstGeom prst="line">
                  <a:avLst/>
                </a:prstGeom>
                <a:ln w="12700" cap="flat" cmpd="sng">
                  <a:solidFill>
                    <a:schemeClr val="tx1"/>
                  </a:solidFill>
                  <a:prstDash val="dash"/>
                  <a:headEnd type="none" w="med" len="med"/>
                  <a:tailEnd type="none" w="med" len="med"/>
                </a:ln>
              </p:spPr>
            </p:sp>
            <p:sp>
              <p:nvSpPr>
                <p:cNvPr id="214031" name="文本框 214030"/>
                <p:cNvSpPr txBox="1"/>
                <p:nvPr/>
              </p:nvSpPr>
              <p:spPr>
                <a:xfrm>
                  <a:off x="3225" y="612"/>
                  <a:ext cx="371" cy="288"/>
                </a:xfrm>
                <a:prstGeom prst="rect">
                  <a:avLst/>
                </a:prstGeom>
                <a:noFill/>
                <a:ln w="19050">
                  <a:noFill/>
                </a:ln>
              </p:spPr>
              <p:txBody>
                <a:bodyPr wrap="none" anchor="ctr">
                  <a:spAutoFit/>
                </a:bodyPr>
                <a:lstStyle/>
                <a:p>
                  <a:pPr algn="ctr">
                    <a:spcBef>
                      <a:spcPct val="0"/>
                    </a:spcBef>
                  </a:pPr>
                  <a:r>
                    <a:rPr lang="en-US" altLang="zh-CN" dirty="0">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/2</a:t>
                  </a:r>
                  <a:endParaRPr lang="en-US" altLang="zh-CN">
                    <a:latin typeface="Times New Roman" panose="02020603050405020304" pitchFamily="18" charset="0"/>
                    <a:sym typeface="Wingdings" panose="05000000000000000000" pitchFamily="2" charset="2"/>
                  </a:endParaRPr>
                </a:p>
              </p:txBody>
            </p:sp>
          </p:grpSp>
          <p:sp>
            <p:nvSpPr>
              <p:cNvPr id="214033" name="矩形 214032"/>
              <p:cNvSpPr/>
              <p:nvPr/>
            </p:nvSpPr>
            <p:spPr>
              <a:xfrm>
                <a:off x="4248" y="1263"/>
                <a:ext cx="279" cy="288"/>
              </a:xfrm>
              <a:prstGeom prst="rect">
                <a:avLst/>
              </a:prstGeom>
              <a:noFill/>
              <a:ln w="19050">
                <a:noFill/>
              </a:ln>
            </p:spPr>
            <p:txBody>
              <a:bodyPr>
                <a:spAutoFit/>
              </a:bodyPr>
              <a:lstStyle/>
              <a:p>
                <a:r>
                  <a:rPr lang="en-US" altLang="zh-CN">
                    <a:latin typeface="Times New Roman" panose="02020603050405020304" pitchFamily="18" charset="0"/>
                    <a:sym typeface="Wingdings" panose="05000000000000000000" pitchFamily="2" charset="2"/>
                  </a:rPr>
                  <a:t>1</a:t>
                </a:r>
              </a:p>
            </p:txBody>
          </p:sp>
        </p:grpSp>
      </p:grpSp>
      <p:sp>
        <p:nvSpPr>
          <p:cNvPr id="214035" name="矩形 214034"/>
          <p:cNvSpPr/>
          <p:nvPr/>
        </p:nvSpPr>
        <p:spPr>
          <a:xfrm>
            <a:off x="304212" y="351205"/>
            <a:ext cx="4358886" cy="707886"/>
          </a:xfrm>
          <a:prstGeom prst="rect">
            <a:avLst/>
          </a:prstGeom>
          <a:noFill/>
          <a:ln w="19050">
            <a:noFill/>
          </a:ln>
        </p:spPr>
        <p:txBody>
          <a:bodyPr wrap="none" anchor="ctr">
            <a:spAutoFit/>
          </a:bodyPr>
          <a:lstStyle/>
          <a:p>
            <a:pPr algn="ctr"/>
            <a:r>
              <a:rPr lang="en-US" altLang="zh-CN" sz="4000" dirty="0">
                <a:solidFill>
                  <a:srgbClr val="FF0000"/>
                </a:solidFill>
                <a:latin typeface="Times New Roman" panose="02020603050405020304" pitchFamily="18" charset="0"/>
                <a:sym typeface="Wingdings" panose="05000000000000000000" pitchFamily="2" charset="2"/>
              </a:rPr>
              <a:t>2</a:t>
            </a:r>
            <a:r>
              <a:rPr lang="zh-CN" altLang="en-US" sz="4000" dirty="0">
                <a:solidFill>
                  <a:srgbClr val="FF0000"/>
                </a:solidFill>
                <a:latin typeface="Times New Roman" panose="02020603050405020304" pitchFamily="18" charset="0"/>
                <a:sym typeface="Wingdings" panose="05000000000000000000" pitchFamily="2" charset="2"/>
              </a:rPr>
              <a:t>、</a:t>
            </a:r>
            <a:r>
              <a:rPr lang="zh-CN" altLang="en-US" dirty="0">
                <a:latin typeface="Times New Roman" panose="02020603050405020304" pitchFamily="18" charset="0"/>
                <a:sym typeface="Wingdings" panose="05000000000000000000" pitchFamily="2" charset="2"/>
              </a:rPr>
              <a:t>响应电流的</a:t>
            </a:r>
            <a:r>
              <a:rPr lang="zh-CN" altLang="en-US" dirty="0">
                <a:solidFill>
                  <a:srgbClr val="FF0000"/>
                </a:solidFill>
                <a:latin typeface="Times New Roman" panose="02020603050405020304" pitchFamily="18" charset="0"/>
                <a:sym typeface="Wingdings" panose="05000000000000000000" pitchFamily="2" charset="2"/>
              </a:rPr>
              <a:t>相频特性</a:t>
            </a:r>
            <a:r>
              <a:rPr lang="zh-CN" altLang="en-US" dirty="0">
                <a:latin typeface="Times New Roman" panose="02020603050405020304" pitchFamily="18" charset="0"/>
                <a:sym typeface="Wingdings" panose="05000000000000000000" pitchFamily="2" charset="2"/>
              </a:rPr>
              <a:t>为：</a:t>
            </a:r>
          </a:p>
        </p:txBody>
      </p:sp>
      <p:graphicFrame>
        <p:nvGraphicFramePr>
          <p:cNvPr id="214034" name="对象 214033"/>
          <p:cNvGraphicFramePr/>
          <p:nvPr/>
        </p:nvGraphicFramePr>
        <p:xfrm>
          <a:off x="392113" y="1101725"/>
          <a:ext cx="4462462" cy="1116013"/>
        </p:xfrm>
        <a:graphic>
          <a:graphicData uri="http://schemas.openxmlformats.org/presentationml/2006/ole">
            <mc:AlternateContent xmlns:mc="http://schemas.openxmlformats.org/markup-compatibility/2006">
              <mc:Choice xmlns:v="urn:schemas-microsoft-com:vml" Requires="v">
                <p:oleObj spid="_x0000_s33814" r:id="rId3" imgW="2476500" imgH="622300" progId="Equation.DSMT4">
                  <p:embed/>
                </p:oleObj>
              </mc:Choice>
              <mc:Fallback>
                <p:oleObj r:id="rId3" imgW="2476500" imgH="622300" progId="Equation.DSMT4">
                  <p:embed/>
                  <p:pic>
                    <p:nvPicPr>
                      <p:cNvPr id="0" name="图片 3207"/>
                      <p:cNvPicPr/>
                      <p:nvPr/>
                    </p:nvPicPr>
                    <p:blipFill>
                      <a:blip r:embed="rId4"/>
                      <a:stretch>
                        <a:fillRect/>
                      </a:stretch>
                    </p:blipFill>
                    <p:spPr>
                      <a:xfrm>
                        <a:off x="392113" y="1101725"/>
                        <a:ext cx="4462462" cy="1116013"/>
                      </a:xfrm>
                      <a:prstGeom prst="rect">
                        <a:avLst/>
                      </a:prstGeom>
                      <a:solidFill>
                        <a:srgbClr val="99CCFF"/>
                      </a:solidFill>
                      <a:ln w="38100">
                        <a:noFill/>
                        <a:miter/>
                      </a:ln>
                    </p:spPr>
                  </p:pic>
                </p:oleObj>
              </mc:Fallback>
            </mc:AlternateContent>
          </a:graphicData>
        </a:graphic>
      </p:graphicFrame>
      <p:sp>
        <p:nvSpPr>
          <p:cNvPr id="214036" name="矩形 214035"/>
          <p:cNvSpPr/>
          <p:nvPr/>
        </p:nvSpPr>
        <p:spPr>
          <a:xfrm>
            <a:off x="207963" y="2465388"/>
            <a:ext cx="4964112" cy="1516062"/>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回路电流滞后于信号源电压的相移随频率相对值</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i="1">
                <a:solidFill>
                  <a:srgbClr val="3333FF"/>
                </a:solidFill>
                <a:latin typeface="Book Antiqua" panose="02040602050305030304" pitchFamily="18" charset="0"/>
                <a:sym typeface="Wingdings" panose="05000000000000000000" pitchFamily="2" charset="2"/>
              </a:rPr>
              <a:t>/</a:t>
            </a:r>
            <a:r>
              <a:rPr lang="en-US" altLang="zh-CN">
                <a:solidFill>
                  <a:srgbClr val="3333FF"/>
                </a:solidFill>
                <a:latin typeface="Times New Roman" panose="02020603050405020304" pitchFamily="18" charset="0"/>
                <a:sym typeface="Wingdings" panose="05000000000000000000" pitchFamily="2" charset="2"/>
              </a:rPr>
              <a:t> </a:t>
            </a:r>
            <a:r>
              <a:rPr lang="en-US" altLang="zh-CN">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a:solidFill>
                  <a:srgbClr val="3333FF"/>
                </a:solidFill>
                <a:latin typeface="Times New Roman" panose="02020603050405020304" pitchFamily="18" charset="0"/>
                <a:sym typeface="Wingdings" panose="05000000000000000000" pitchFamily="2" charset="2"/>
              </a:rPr>
              <a:t>o</a:t>
            </a:r>
            <a:r>
              <a:rPr lang="en-US" altLang="zh-CN" dirty="0">
                <a:latin typeface="Times New Roman" panose="02020603050405020304" pitchFamily="18" charset="0"/>
                <a:sym typeface="Wingdings" panose="05000000000000000000" pitchFamily="2" charset="2"/>
              </a:rPr>
              <a:t> </a:t>
            </a:r>
            <a:r>
              <a:rPr lang="zh-CN" altLang="en-US" dirty="0">
                <a:latin typeface="Times New Roman" panose="02020603050405020304" pitchFamily="18" charset="0"/>
                <a:sym typeface="Wingdings" panose="05000000000000000000" pitchFamily="2" charset="2"/>
              </a:rPr>
              <a:t>变化的曲线，称为回路电流的</a:t>
            </a:r>
            <a:r>
              <a:rPr lang="zh-CN" altLang="en-US" dirty="0">
                <a:solidFill>
                  <a:srgbClr val="FF3300"/>
                </a:solidFill>
                <a:latin typeface="Times New Roman" panose="02020603050405020304" pitchFamily="18" charset="0"/>
                <a:sym typeface="Wingdings" panose="05000000000000000000" pitchFamily="2" charset="2"/>
              </a:rPr>
              <a:t>相位特性曲线</a:t>
            </a:r>
            <a:r>
              <a:rPr lang="zh-CN" altLang="en-US" dirty="0">
                <a:latin typeface="Times New Roman" panose="02020603050405020304" pitchFamily="18" charset="0"/>
                <a:sym typeface="Wingdings" panose="05000000000000000000" pitchFamily="2" charset="2"/>
              </a:rPr>
              <a:t>。  </a:t>
            </a:r>
          </a:p>
        </p:txBody>
      </p:sp>
      <p:sp>
        <p:nvSpPr>
          <p:cNvPr id="214039" name="矩形 214038"/>
          <p:cNvSpPr/>
          <p:nvPr/>
        </p:nvSpPr>
        <p:spPr>
          <a:xfrm>
            <a:off x="1098550" y="4310287"/>
            <a:ext cx="7079182" cy="531364"/>
          </a:xfrm>
          <a:prstGeom prst="rect">
            <a:avLst/>
          </a:prstGeom>
          <a:noFill/>
          <a:ln w="19050">
            <a:noFill/>
          </a:ln>
        </p:spPr>
        <p:txBody>
          <a:bodyPr wrap="none"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Symbol" panose="05050102010706020507" pitchFamily="18" charset="2"/>
              </a:rPr>
              <a:t>当</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i="1" dirty="0">
                <a:solidFill>
                  <a:srgbClr val="3333FF"/>
                </a:solidFill>
                <a:latin typeface="Book Antiqua" panose="02040602050305030304" pitchFamily="18" charset="0"/>
                <a:sym typeface="Wingdings" panose="05000000000000000000" pitchFamily="2"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solidFill>
                  <a:srgbClr val="3333FF"/>
                </a:solidFill>
                <a:latin typeface="Times New Roman" panose="02020603050405020304" pitchFamily="18" charset="0"/>
                <a:sym typeface="Wingdings" panose="05000000000000000000" pitchFamily="2" charset="2"/>
              </a:rPr>
              <a:t>o</a:t>
            </a:r>
            <a:r>
              <a:rPr lang="en-US" altLang="zh-CN" dirty="0">
                <a:solidFill>
                  <a:srgbClr val="3333FF"/>
                </a:solidFill>
                <a:latin typeface="Times New Roman" panose="02020603050405020304" pitchFamily="18" charset="0"/>
                <a:sym typeface="Wingdings" panose="05000000000000000000" pitchFamily="2" charset="2"/>
              </a:rPr>
              <a:t> &lt;1</a:t>
            </a:r>
            <a:r>
              <a:rPr lang="zh-CN" altLang="en-US" dirty="0">
                <a:latin typeface="Times New Roman" panose="02020603050405020304" pitchFamily="18" charset="0"/>
                <a:sym typeface="Wingdings" panose="05000000000000000000" pitchFamily="2" charset="2"/>
              </a:rPr>
              <a:t>即</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Wingdings" panose="05000000000000000000" pitchFamily="2" charset="2"/>
              </a:rPr>
              <a:t> &lt;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Wingdings" panose="05000000000000000000" pitchFamily="2" charset="2"/>
              </a:rPr>
              <a:t>o</a:t>
            </a:r>
            <a:r>
              <a:rPr lang="zh-CN" altLang="en-US" dirty="0">
                <a:latin typeface="Times New Roman" panose="02020603050405020304" pitchFamily="18" charset="0"/>
                <a:cs typeface="Times New Roman" panose="02020603050405020304" pitchFamily="18" charset="0"/>
                <a:sym typeface="Symbol" panose="05050102010706020507" pitchFamily="18" charset="2"/>
              </a:rPr>
              <a:t>时，总阻抗呈容性，</a:t>
            </a: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容性失谐</a:t>
            </a:r>
            <a:r>
              <a:rPr lang="zh-CN" altLang="en-US" dirty="0">
                <a:solidFill>
                  <a:srgbClr val="FF0000"/>
                </a:solidFill>
                <a:latin typeface="Times New Roman" panose="02020603050405020304" pitchFamily="18" charset="0"/>
                <a:sym typeface="Symbol" panose="05050102010706020507" pitchFamily="18" charset="2"/>
              </a:rPr>
              <a:t> </a:t>
            </a:r>
          </a:p>
        </p:txBody>
      </p:sp>
      <p:sp>
        <p:nvSpPr>
          <p:cNvPr id="214040" name="矩形 214039"/>
          <p:cNvSpPr/>
          <p:nvPr/>
        </p:nvSpPr>
        <p:spPr>
          <a:xfrm>
            <a:off x="1123430" y="4816396"/>
            <a:ext cx="7079182" cy="531364"/>
          </a:xfrm>
          <a:prstGeom prst="rect">
            <a:avLst/>
          </a:prstGeom>
          <a:noFill/>
          <a:ln w="19050">
            <a:noFill/>
          </a:ln>
        </p:spPr>
        <p:txBody>
          <a:bodyPr wrap="none"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Symbol" panose="05050102010706020507" pitchFamily="18" charset="2"/>
              </a:rPr>
              <a:t>当</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i="1" dirty="0">
                <a:solidFill>
                  <a:srgbClr val="3333FF"/>
                </a:solidFill>
                <a:latin typeface="Book Antiqua" panose="02040602050305030304" pitchFamily="18" charset="0"/>
                <a:sym typeface="Wingdings" panose="05000000000000000000" pitchFamily="2"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solidFill>
                  <a:srgbClr val="3333FF"/>
                </a:solidFill>
                <a:latin typeface="Times New Roman" panose="02020603050405020304" pitchFamily="18" charset="0"/>
                <a:sym typeface="Wingdings" panose="05000000000000000000" pitchFamily="2" charset="2"/>
              </a:rPr>
              <a:t>o</a:t>
            </a:r>
            <a:r>
              <a:rPr lang="en-US" altLang="zh-CN" dirty="0">
                <a:solidFill>
                  <a:srgbClr val="3333FF"/>
                </a:solidFill>
                <a:latin typeface="Times New Roman" panose="02020603050405020304" pitchFamily="18" charset="0"/>
                <a:sym typeface="Wingdings" panose="05000000000000000000" pitchFamily="2" charset="2"/>
              </a:rPr>
              <a:t> &gt;1</a:t>
            </a:r>
            <a:r>
              <a:rPr lang="zh-CN" altLang="en-US" dirty="0">
                <a:latin typeface="Times New Roman" panose="02020603050405020304" pitchFamily="18" charset="0"/>
                <a:sym typeface="Wingdings" panose="05000000000000000000" pitchFamily="2" charset="2"/>
              </a:rPr>
              <a:t>即</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Wingdings" panose="05000000000000000000" pitchFamily="2" charset="2"/>
              </a:rPr>
              <a:t> &gt;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Wingdings" panose="05000000000000000000" pitchFamily="2" charset="2"/>
              </a:rPr>
              <a:t>o</a:t>
            </a:r>
            <a:r>
              <a:rPr lang="zh-CN" altLang="en-US" dirty="0">
                <a:latin typeface="Times New Roman" panose="02020603050405020304" pitchFamily="18" charset="0"/>
                <a:cs typeface="Times New Roman" panose="02020603050405020304" pitchFamily="18" charset="0"/>
                <a:sym typeface="Symbol" panose="05050102010706020507" pitchFamily="18" charset="2"/>
              </a:rPr>
              <a:t>时，总阻抗呈感性，</a:t>
            </a: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感性失谐</a:t>
            </a:r>
            <a:r>
              <a:rPr lang="zh-CN" altLang="en-US" dirty="0">
                <a:solidFill>
                  <a:srgbClr val="FF0000"/>
                </a:solidFill>
                <a:latin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34"/>
                                        </p:tgtEl>
                                        <p:attrNameLst>
                                          <p:attrName>style.visibility</p:attrName>
                                        </p:attrNameLst>
                                      </p:cBhvr>
                                      <p:to>
                                        <p:strVal val="visible"/>
                                      </p:to>
                                    </p:set>
                                    <p:animEffect transition="in" filter="blinds(horizontal)">
                                      <p:cBhvr>
                                        <p:cTn id="7" dur="500"/>
                                        <p:tgtEl>
                                          <p:spTgt spid="21403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4036"/>
                                        </p:tgtEl>
                                        <p:attrNameLst>
                                          <p:attrName>style.visibility</p:attrName>
                                        </p:attrNameLst>
                                      </p:cBhvr>
                                      <p:to>
                                        <p:strVal val="visible"/>
                                      </p:to>
                                    </p:set>
                                    <p:animEffect transition="in" filter="checkerboard(across)">
                                      <p:cBhvr>
                                        <p:cTn id="12" dur="500"/>
                                        <p:tgtEl>
                                          <p:spTgt spid="2140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4041"/>
                                        </p:tgtEl>
                                        <p:attrNameLst>
                                          <p:attrName>style.visibility</p:attrName>
                                        </p:attrNameLst>
                                      </p:cBhvr>
                                      <p:to>
                                        <p:strVal val="visible"/>
                                      </p:to>
                                    </p:set>
                                    <p:animEffect transition="in" filter="blinds(horizontal)">
                                      <p:cBhvr>
                                        <p:cTn id="17" dur="500"/>
                                        <p:tgtEl>
                                          <p:spTgt spid="21404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14039"/>
                                        </p:tgtEl>
                                        <p:attrNameLst>
                                          <p:attrName>style.visibility</p:attrName>
                                        </p:attrNameLst>
                                      </p:cBhvr>
                                      <p:to>
                                        <p:strVal val="visible"/>
                                      </p:to>
                                    </p:set>
                                    <p:anim calcmode="lin" valueType="num">
                                      <p:cBhvr additive="base">
                                        <p:cTn id="22" dur="500" fill="hold"/>
                                        <p:tgtEl>
                                          <p:spTgt spid="214039"/>
                                        </p:tgtEl>
                                        <p:attrNameLst>
                                          <p:attrName>ppt_x</p:attrName>
                                        </p:attrNameLst>
                                      </p:cBhvr>
                                      <p:tavLst>
                                        <p:tav tm="0">
                                          <p:val>
                                            <p:strVal val="0-#ppt_w/2"/>
                                          </p:val>
                                        </p:tav>
                                        <p:tav tm="100000">
                                          <p:val>
                                            <p:strVal val="#ppt_x"/>
                                          </p:val>
                                        </p:tav>
                                      </p:tavLst>
                                    </p:anim>
                                    <p:anim calcmode="lin" valueType="num">
                                      <p:cBhvr additive="base">
                                        <p:cTn id="23" dur="500" fill="hold"/>
                                        <p:tgtEl>
                                          <p:spTgt spid="21403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14040"/>
                                        </p:tgtEl>
                                        <p:attrNameLst>
                                          <p:attrName>style.visibility</p:attrName>
                                        </p:attrNameLst>
                                      </p:cBhvr>
                                      <p:to>
                                        <p:strVal val="visible"/>
                                      </p:to>
                                    </p:set>
                                    <p:anim calcmode="lin" valueType="num">
                                      <p:cBhvr additive="base">
                                        <p:cTn id="28" dur="500" fill="hold"/>
                                        <p:tgtEl>
                                          <p:spTgt spid="214040"/>
                                        </p:tgtEl>
                                        <p:attrNameLst>
                                          <p:attrName>ppt_x</p:attrName>
                                        </p:attrNameLst>
                                      </p:cBhvr>
                                      <p:tavLst>
                                        <p:tav tm="0">
                                          <p:val>
                                            <p:strVal val="0-#ppt_w/2"/>
                                          </p:val>
                                        </p:tav>
                                        <p:tav tm="100000">
                                          <p:val>
                                            <p:strVal val="#ppt_x"/>
                                          </p:val>
                                        </p:tav>
                                      </p:tavLst>
                                    </p:anim>
                                    <p:anim calcmode="lin" valueType="num">
                                      <p:cBhvr additive="base">
                                        <p:cTn id="29" dur="500" fill="hold"/>
                                        <p:tgtEl>
                                          <p:spTgt spid="214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36" grpId="0"/>
      <p:bldP spid="214039" grpId="0"/>
      <p:bldP spid="2140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5" name="矩形 215044"/>
          <p:cNvSpPr/>
          <p:nvPr/>
        </p:nvSpPr>
        <p:spPr>
          <a:xfrm>
            <a:off x="725488" y="379413"/>
            <a:ext cx="7126287" cy="1041400"/>
          </a:xfrm>
          <a:prstGeom prst="rect">
            <a:avLst/>
          </a:prstGeom>
          <a:noFill/>
          <a:ln w="19050">
            <a:noFill/>
          </a:ln>
        </p:spPr>
        <p:txBody>
          <a:bodyPr anchor="ctr">
            <a:spAutoFit/>
          </a:bodyPr>
          <a:lstStyle/>
          <a:p>
            <a:pPr>
              <a:lnSpc>
                <a:spcPct val="130000"/>
              </a:lnSpc>
              <a:spcBef>
                <a:spcPct val="0"/>
              </a:spcBef>
            </a:pPr>
            <a:r>
              <a:rPr lang="zh-CN" altLang="en-US" dirty="0">
                <a:solidFill>
                  <a:srgbClr val="FF3300"/>
                </a:solidFill>
                <a:latin typeface="Times New Roman" panose="02020603050405020304" pitchFamily="18" charset="0"/>
                <a:sym typeface="Wingdings" panose="05000000000000000000" pitchFamily="2" charset="2"/>
              </a:rPr>
              <a:t>谐振曲线</a:t>
            </a:r>
            <a:r>
              <a:rPr lang="zh-CN" altLang="en-US" dirty="0">
                <a:latin typeface="Times New Roman" panose="02020603050405020304" pitchFamily="18" charset="0"/>
                <a:cs typeface="Times New Roman" panose="02020603050405020304" pitchFamily="18" charset="0"/>
                <a:sym typeface="Symbol" panose="05050102010706020507" pitchFamily="18" charset="2"/>
              </a:rPr>
              <a:t>和</a:t>
            </a:r>
            <a:r>
              <a:rPr lang="zh-CN" altLang="en-US" dirty="0">
                <a:solidFill>
                  <a:srgbClr val="FF3300"/>
                </a:solidFill>
                <a:latin typeface="Times New Roman" panose="02020603050405020304" pitchFamily="18" charset="0"/>
                <a:sym typeface="Wingdings" panose="05000000000000000000" pitchFamily="2" charset="2"/>
              </a:rPr>
              <a:t>相位特性曲线</a:t>
            </a:r>
            <a:r>
              <a:rPr lang="zh-CN" altLang="en-US" dirty="0">
                <a:latin typeface="Times New Roman" panose="02020603050405020304" pitchFamily="18" charset="0"/>
                <a:cs typeface="Times New Roman" panose="02020603050405020304" pitchFamily="18" charset="0"/>
                <a:sym typeface="Symbol" panose="05050102010706020507" pitchFamily="18" charset="2"/>
              </a:rPr>
              <a:t>来表示回路的谐振特性时，对不同</a:t>
            </a:r>
            <a:r>
              <a:rPr lang="en-US" altLang="zh-CN" i="1">
                <a:latin typeface="Times New Roman" panose="02020603050405020304" pitchFamily="18" charset="0"/>
                <a:sym typeface="Symbol" panose="05050102010706020507" pitchFamily="18" charset="2"/>
              </a:rPr>
              <a:t>Q</a:t>
            </a:r>
            <a:r>
              <a:rPr lang="zh-CN" altLang="en-US" dirty="0">
                <a:latin typeface="Times New Roman" panose="02020603050405020304" pitchFamily="18" charset="0"/>
                <a:cs typeface="Times New Roman" panose="02020603050405020304" pitchFamily="18" charset="0"/>
                <a:sym typeface="Symbol" panose="05050102010706020507" pitchFamily="18" charset="2"/>
              </a:rPr>
              <a:t>值的电路要做出不同的谐振曲线。</a:t>
            </a:r>
            <a:r>
              <a:rPr lang="zh-CN" altLang="en-US" dirty="0">
                <a:latin typeface="Times New Roman" panose="02020603050405020304" pitchFamily="18" charset="0"/>
                <a:sym typeface="Symbol" panose="05050102010706020507" pitchFamily="18" charset="2"/>
              </a:rPr>
              <a:t> </a:t>
            </a:r>
          </a:p>
        </p:txBody>
      </p:sp>
      <p:sp>
        <p:nvSpPr>
          <p:cNvPr id="215047" name="矩形 215046"/>
          <p:cNvSpPr/>
          <p:nvPr/>
        </p:nvSpPr>
        <p:spPr>
          <a:xfrm>
            <a:off x="0" y="3119438"/>
            <a:ext cx="9144000" cy="0"/>
          </a:xfrm>
          <a:prstGeom prst="rect">
            <a:avLst/>
          </a:prstGeom>
          <a:noFill/>
          <a:ln w="19050">
            <a:noFill/>
          </a:ln>
        </p:spPr>
        <p:txBody>
          <a:bodyPr/>
          <a:lstStyle/>
          <a:p>
            <a:endParaRPr lang="zh-CN" altLang="en-US"/>
          </a:p>
        </p:txBody>
      </p:sp>
      <p:graphicFrame>
        <p:nvGraphicFramePr>
          <p:cNvPr id="215046" name="对象 215045"/>
          <p:cNvGraphicFramePr/>
          <p:nvPr/>
        </p:nvGraphicFramePr>
        <p:xfrm>
          <a:off x="1093788" y="1684338"/>
          <a:ext cx="3792537" cy="1116012"/>
        </p:xfrm>
        <a:graphic>
          <a:graphicData uri="http://schemas.openxmlformats.org/presentationml/2006/ole">
            <mc:AlternateContent xmlns:mc="http://schemas.openxmlformats.org/markup-compatibility/2006">
              <mc:Choice xmlns:v="urn:schemas-microsoft-com:vml" Requires="v">
                <p:oleObj spid="_x0000_s34839" r:id="rId3" imgW="2108200" imgH="622300" progId="Equation.DSMT4">
                  <p:embed/>
                </p:oleObj>
              </mc:Choice>
              <mc:Fallback>
                <p:oleObj r:id="rId3" imgW="2108200" imgH="622300" progId="Equation.DSMT4">
                  <p:embed/>
                  <p:pic>
                    <p:nvPicPr>
                      <p:cNvPr id="0" name="图片 3209"/>
                      <p:cNvPicPr/>
                      <p:nvPr/>
                    </p:nvPicPr>
                    <p:blipFill>
                      <a:blip r:embed="rId4"/>
                      <a:stretch>
                        <a:fillRect/>
                      </a:stretch>
                    </p:blipFill>
                    <p:spPr>
                      <a:xfrm>
                        <a:off x="1093788" y="1684338"/>
                        <a:ext cx="3792537" cy="1116012"/>
                      </a:xfrm>
                      <a:prstGeom prst="rect">
                        <a:avLst/>
                      </a:prstGeom>
                      <a:solidFill>
                        <a:srgbClr val="99CCFF"/>
                      </a:solidFill>
                      <a:ln w="38100">
                        <a:noFill/>
                        <a:miter/>
                      </a:ln>
                    </p:spPr>
                  </p:pic>
                </p:oleObj>
              </mc:Fallback>
            </mc:AlternateContent>
          </a:graphicData>
        </a:graphic>
      </p:graphicFrame>
      <p:sp>
        <p:nvSpPr>
          <p:cNvPr id="215048" name="矩形 215047"/>
          <p:cNvSpPr/>
          <p:nvPr/>
        </p:nvSpPr>
        <p:spPr>
          <a:xfrm>
            <a:off x="438844" y="2928510"/>
            <a:ext cx="8305449" cy="1000980"/>
          </a:xfrm>
          <a:prstGeom prst="rect">
            <a:avLst/>
          </a:prstGeom>
          <a:noFill/>
          <a:ln w="19050">
            <a:noFill/>
          </a:ln>
        </p:spPr>
        <p:txBody>
          <a:bodyPr wrap="square"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取</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1000" dirty="0">
                <a:solidFill>
                  <a:srgbClr val="FF0000"/>
                </a:solidFill>
              </a:rPr>
              <a:t>（柯西）</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为变量，则对于所有串联谐振电路都有共同的谐振曲线及相位特性曲线，</a:t>
            </a:r>
            <a:r>
              <a:rPr lang="zh-CN" altLang="en-US" dirty="0">
                <a:latin typeface="Times New Roman" panose="02020603050405020304" pitchFamily="18" charset="0"/>
                <a:sym typeface="Symbol" panose="05050102010706020507" pitchFamily="18" charset="2"/>
              </a:rPr>
              <a:t>称为</a:t>
            </a:r>
            <a:r>
              <a:rPr lang="zh-CN" altLang="en-US" dirty="0">
                <a:solidFill>
                  <a:srgbClr val="FF3300"/>
                </a:solidFill>
                <a:latin typeface="Times New Roman" panose="02020603050405020304" pitchFamily="18" charset="0"/>
                <a:sym typeface="Symbol" panose="05050102010706020507" pitchFamily="18" charset="2"/>
              </a:rPr>
              <a:t>通用谐振曲线</a:t>
            </a:r>
            <a:r>
              <a:rPr lang="zh-CN" altLang="en-US" dirty="0">
                <a:latin typeface="Times New Roman" panose="02020603050405020304" pitchFamily="18" charset="0"/>
                <a:sym typeface="Symbol" panose="05050102010706020507" pitchFamily="18" charset="2"/>
              </a:rPr>
              <a:t>及</a:t>
            </a:r>
            <a:r>
              <a:rPr lang="zh-CN" altLang="en-US" dirty="0">
                <a:solidFill>
                  <a:srgbClr val="FF3300"/>
                </a:solidFill>
                <a:latin typeface="Times New Roman" panose="02020603050405020304" pitchFamily="18" charset="0"/>
                <a:sym typeface="Symbol" panose="05050102010706020507" pitchFamily="18" charset="2"/>
              </a:rPr>
              <a:t>通用相位特性曲线</a:t>
            </a:r>
            <a:endParaRPr lang="zh-CN" altLang="en-US" dirty="0">
              <a:solidFill>
                <a:srgbClr val="FF3300"/>
              </a:solidFill>
              <a:latin typeface="Times New Roman" panose="02020603050405020304" pitchFamily="18" charset="0"/>
              <a:ea typeface="Times New Roman" panose="02020603050405020304" pitchFamily="18" charset="0"/>
              <a:sym typeface="Wingdings" panose="05000000000000000000" pitchFamily="2" charset="2"/>
            </a:endParaRPr>
          </a:p>
        </p:txBody>
      </p:sp>
      <p:sp>
        <p:nvSpPr>
          <p:cNvPr id="215049" name="矩形 215048"/>
          <p:cNvSpPr/>
          <p:nvPr/>
        </p:nvSpPr>
        <p:spPr>
          <a:xfrm>
            <a:off x="438844" y="2086136"/>
            <a:ext cx="494046" cy="461665"/>
          </a:xfrm>
          <a:prstGeom prst="rect">
            <a:avLst/>
          </a:prstGeom>
          <a:noFill/>
          <a:ln w="19050">
            <a:noFill/>
          </a:ln>
        </p:spPr>
        <p:txBody>
          <a:bodyPr wrap="none" anchor="t">
            <a:spAutoFit/>
          </a:bodyPr>
          <a:lstStyle/>
          <a:p>
            <a:r>
              <a:rPr lang="zh-CN" altLang="en-US" dirty="0">
                <a:latin typeface="Times New Roman" panose="02020603050405020304" pitchFamily="18" charset="0"/>
                <a:sym typeface="Wingdings" panose="05000000000000000000" pitchFamily="2" charset="2"/>
              </a:rPr>
              <a:t>令</a:t>
            </a:r>
            <a:endParaRPr lang="zh-CN" altLang="en-US" sz="1000" dirty="0">
              <a:solidFill>
                <a:srgbClr val="FF0000"/>
              </a:solidFill>
              <a:latin typeface="Times New Roman" panose="02020603050405020304" pitchFamily="18" charset="0"/>
              <a:sym typeface="Wingdings" panose="05000000000000000000" pitchFamily="2" charset="2"/>
            </a:endParaRPr>
          </a:p>
        </p:txBody>
      </p:sp>
      <p:sp>
        <p:nvSpPr>
          <p:cNvPr id="215050" name="矩形 215049"/>
          <p:cNvSpPr/>
          <p:nvPr/>
        </p:nvSpPr>
        <p:spPr>
          <a:xfrm>
            <a:off x="4886325" y="2014538"/>
            <a:ext cx="4127500" cy="457200"/>
          </a:xfrm>
          <a:prstGeom prst="rect">
            <a:avLst/>
          </a:prstGeom>
          <a:noFill/>
          <a:ln w="19050">
            <a:noFill/>
          </a:ln>
        </p:spPr>
        <p:txBody>
          <a:bodyPr wrap="none" anchor="t">
            <a:spAutoFit/>
          </a:bodyPr>
          <a:lstStyle/>
          <a:p>
            <a:pPr>
              <a:spcBef>
                <a:spcPct val="0"/>
              </a:spcBef>
            </a:pPr>
            <a:r>
              <a:rPr lang="zh-CN" altLang="en-US" dirty="0">
                <a:latin typeface="Times New Roman" panose="02020603050405020304" pitchFamily="18" charset="0"/>
                <a:sym typeface="Wingdings" panose="05000000000000000000" pitchFamily="2" charset="2"/>
              </a:rPr>
              <a:t>谐振电路电抗与电阻值之比</a:t>
            </a:r>
          </a:p>
        </p:txBody>
      </p:sp>
      <p:sp>
        <p:nvSpPr>
          <p:cNvPr id="215052" name="矩形 215051"/>
          <p:cNvSpPr/>
          <p:nvPr/>
        </p:nvSpPr>
        <p:spPr>
          <a:xfrm>
            <a:off x="438843" y="4120418"/>
            <a:ext cx="8232883" cy="1990725"/>
          </a:xfrm>
          <a:prstGeom prst="rect">
            <a:avLst/>
          </a:prstGeom>
          <a:noFill/>
          <a:ln w="19050">
            <a:noFill/>
          </a:ln>
        </p:spPr>
        <p:txBody>
          <a:bodyPr wrap="square" anchor="ctr">
            <a:spAutoFit/>
          </a:bodyPr>
          <a:lstStyle/>
          <a:p>
            <a:pPr>
              <a:lnSpc>
                <a:spcPct val="130000"/>
              </a:lnSpc>
              <a:spcBef>
                <a:spcPct val="0"/>
              </a:spcBef>
            </a:pP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cs typeface="Times New Roman" panose="02020603050405020304" pitchFamily="18" charset="0"/>
                <a:sym typeface="Symbol" panose="05050102010706020507" pitchFamily="18" charset="2"/>
              </a:rPr>
              <a:t>叫</a:t>
            </a:r>
            <a:r>
              <a:rPr lang="zh-CN" altLang="en-US" dirty="0">
                <a:solidFill>
                  <a:srgbClr val="FF0000"/>
                </a:solidFill>
                <a:cs typeface="Times New Roman" panose="02020603050405020304" pitchFamily="18" charset="0"/>
                <a:sym typeface="Symbol" panose="05050102010706020507" pitchFamily="18" charset="2"/>
              </a:rPr>
              <a:t>一般失谐</a:t>
            </a:r>
            <a:r>
              <a:rPr lang="zh-CN" altLang="en-US" dirty="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是一个用来衡量信号频率与回路谐振频率偏离的程度（也就是失谐程度）的量。而且不论是信号源频率变动或是谐振电路的参量</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Q</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或</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dirty="0">
                <a:latin typeface="Times New Roman" panose="02020603050405020304" pitchFamily="18" charset="0"/>
                <a:cs typeface="Times New Roman" panose="02020603050405020304" pitchFamily="18" charset="0"/>
                <a:sym typeface="Wingdings" panose="05000000000000000000" pitchFamily="2" charset="2"/>
              </a:rPr>
              <a:t>o</a:t>
            </a:r>
            <a:r>
              <a:rPr lang="zh-CN" altLang="en-US" dirty="0">
                <a:latin typeface="Times New Roman" panose="02020603050405020304" pitchFamily="18" charset="0"/>
                <a:cs typeface="Times New Roman" panose="02020603050405020304" pitchFamily="18" charset="0"/>
                <a:sym typeface="Symbol" panose="05050102010706020507" pitchFamily="18" charset="2"/>
              </a:rPr>
              <a:t>变动所引起的失谐，都能在</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值中得到反映。</a:t>
            </a:r>
            <a:endParaRPr lang="zh-CN" altLang="en-US" dirty="0">
              <a:latin typeface="Times New Roman" panose="02020603050405020304" pitchFamily="18" charset="0"/>
              <a:ea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49"/>
                                        </p:tgtEl>
                                        <p:attrNameLst>
                                          <p:attrName>style.visibility</p:attrName>
                                        </p:attrNameLst>
                                      </p:cBhvr>
                                      <p:to>
                                        <p:strVal val="visible"/>
                                      </p:to>
                                    </p:set>
                                    <p:animEffect transition="in" filter="blinds(horizontal)">
                                      <p:cBhvr>
                                        <p:cTn id="7" dur="500"/>
                                        <p:tgtEl>
                                          <p:spTgt spid="215049"/>
                                        </p:tgtEl>
                                      </p:cBhvr>
                                    </p:animEffect>
                                  </p:childTnLst>
                                </p:cTn>
                              </p:par>
                              <p:par>
                                <p:cTn id="8" presetID="3" presetClass="entr" presetSubtype="10" fill="hold" nodeType="withEffect">
                                  <p:stCondLst>
                                    <p:cond delay="0"/>
                                  </p:stCondLst>
                                  <p:childTnLst>
                                    <p:set>
                                      <p:cBhvr>
                                        <p:cTn id="9" dur="1" fill="hold">
                                          <p:stCondLst>
                                            <p:cond delay="0"/>
                                          </p:stCondLst>
                                        </p:cTn>
                                        <p:tgtEl>
                                          <p:spTgt spid="215046"/>
                                        </p:tgtEl>
                                        <p:attrNameLst>
                                          <p:attrName>style.visibility</p:attrName>
                                        </p:attrNameLst>
                                      </p:cBhvr>
                                      <p:to>
                                        <p:strVal val="visible"/>
                                      </p:to>
                                    </p:set>
                                    <p:animEffect transition="in" filter="blinds(horizontal)">
                                      <p:cBhvr>
                                        <p:cTn id="10" dur="500"/>
                                        <p:tgtEl>
                                          <p:spTgt spid="21504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15050"/>
                                        </p:tgtEl>
                                        <p:attrNameLst>
                                          <p:attrName>style.visibility</p:attrName>
                                        </p:attrNameLst>
                                      </p:cBhvr>
                                      <p:to>
                                        <p:strVal val="visible"/>
                                      </p:to>
                                    </p:set>
                                    <p:anim calcmode="lin" valueType="num">
                                      <p:cBhvr additive="base">
                                        <p:cTn id="15" dur="500" fill="hold"/>
                                        <p:tgtEl>
                                          <p:spTgt spid="215050"/>
                                        </p:tgtEl>
                                        <p:attrNameLst>
                                          <p:attrName>ppt_x</p:attrName>
                                        </p:attrNameLst>
                                      </p:cBhvr>
                                      <p:tavLst>
                                        <p:tav tm="0">
                                          <p:val>
                                            <p:strVal val="1+#ppt_w/2"/>
                                          </p:val>
                                        </p:tav>
                                        <p:tav tm="100000">
                                          <p:val>
                                            <p:strVal val="#ppt_x"/>
                                          </p:val>
                                        </p:tav>
                                      </p:tavLst>
                                    </p:anim>
                                    <p:anim calcmode="lin" valueType="num">
                                      <p:cBhvr additive="base">
                                        <p:cTn id="16" dur="500" fill="hold"/>
                                        <p:tgtEl>
                                          <p:spTgt spid="21505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15048"/>
                                        </p:tgtEl>
                                        <p:attrNameLst>
                                          <p:attrName>style.visibility</p:attrName>
                                        </p:attrNameLst>
                                      </p:cBhvr>
                                      <p:to>
                                        <p:strVal val="visible"/>
                                      </p:to>
                                    </p:set>
                                    <p:animEffect transition="in" filter="blinds(horizontal)">
                                      <p:cBhvr>
                                        <p:cTn id="21" dur="500"/>
                                        <p:tgtEl>
                                          <p:spTgt spid="21504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15052"/>
                                        </p:tgtEl>
                                        <p:attrNameLst>
                                          <p:attrName>style.visibility</p:attrName>
                                        </p:attrNameLst>
                                      </p:cBhvr>
                                      <p:to>
                                        <p:strVal val="visible"/>
                                      </p:to>
                                    </p:set>
                                    <p:anim calcmode="lin" valueType="num">
                                      <p:cBhvr additive="base">
                                        <p:cTn id="26" dur="500" fill="hold"/>
                                        <p:tgtEl>
                                          <p:spTgt spid="215052"/>
                                        </p:tgtEl>
                                        <p:attrNameLst>
                                          <p:attrName>ppt_x</p:attrName>
                                        </p:attrNameLst>
                                      </p:cBhvr>
                                      <p:tavLst>
                                        <p:tav tm="0">
                                          <p:val>
                                            <p:strVal val="#ppt_x"/>
                                          </p:val>
                                        </p:tav>
                                        <p:tav tm="100000">
                                          <p:val>
                                            <p:strVal val="#ppt_x"/>
                                          </p:val>
                                        </p:tav>
                                      </p:tavLst>
                                    </p:anim>
                                    <p:anim calcmode="lin" valueType="num">
                                      <p:cBhvr additive="base">
                                        <p:cTn id="27" dur="500" fill="hold"/>
                                        <p:tgtEl>
                                          <p:spTgt spid="215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8" grpId="0"/>
      <p:bldP spid="215049" grpId="0"/>
      <p:bldP spid="215050" grpId="0"/>
      <p:bldP spid="2150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矩形 216067"/>
          <p:cNvSpPr/>
          <p:nvPr/>
        </p:nvSpPr>
        <p:spPr>
          <a:xfrm>
            <a:off x="533400" y="342900"/>
            <a:ext cx="7283450" cy="1041400"/>
          </a:xfrm>
          <a:prstGeom prst="rect">
            <a:avLst/>
          </a:prstGeom>
          <a:noFill/>
          <a:ln w="19050">
            <a:noFill/>
          </a:ln>
        </p:spPr>
        <p:txBody>
          <a:bodyPr>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应用</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Wingdings" panose="05000000000000000000" pitchFamily="2" charset="2"/>
              </a:rPr>
              <a:t>这一变量，可得串联谐振电路的谐振曲线与相位特性曲线方程式分别为</a:t>
            </a:r>
          </a:p>
        </p:txBody>
      </p:sp>
      <p:graphicFrame>
        <p:nvGraphicFramePr>
          <p:cNvPr id="216070" name="对象 216069"/>
          <p:cNvGraphicFramePr/>
          <p:nvPr/>
        </p:nvGraphicFramePr>
        <p:xfrm>
          <a:off x="4383088" y="1057275"/>
          <a:ext cx="1552575" cy="844550"/>
        </p:xfrm>
        <a:graphic>
          <a:graphicData uri="http://schemas.openxmlformats.org/presentationml/2006/ole">
            <mc:AlternateContent xmlns:mc="http://schemas.openxmlformats.org/markup-compatibility/2006">
              <mc:Choice xmlns:v="urn:schemas-microsoft-com:vml" Requires="v">
                <p:oleObj spid="_x0000_s35879" r:id="rId3" imgW="862965" imgH="469900" progId="Equation.DSMT4">
                  <p:embed/>
                </p:oleObj>
              </mc:Choice>
              <mc:Fallback>
                <p:oleObj r:id="rId3" imgW="862965" imgH="469900" progId="Equation.DSMT4">
                  <p:embed/>
                  <p:pic>
                    <p:nvPicPr>
                      <p:cNvPr id="0" name="图片 3210"/>
                      <p:cNvPicPr/>
                      <p:nvPr/>
                    </p:nvPicPr>
                    <p:blipFill>
                      <a:blip r:embed="rId4"/>
                      <a:stretch>
                        <a:fillRect/>
                      </a:stretch>
                    </p:blipFill>
                    <p:spPr>
                      <a:xfrm>
                        <a:off x="4383088" y="1057275"/>
                        <a:ext cx="1552575" cy="844550"/>
                      </a:xfrm>
                      <a:prstGeom prst="rect">
                        <a:avLst/>
                      </a:prstGeom>
                      <a:solidFill>
                        <a:srgbClr val="99CCFF"/>
                      </a:solidFill>
                      <a:ln w="38100">
                        <a:noFill/>
                        <a:miter/>
                      </a:ln>
                    </p:spPr>
                  </p:pic>
                </p:oleObj>
              </mc:Fallback>
            </mc:AlternateContent>
          </a:graphicData>
        </a:graphic>
      </p:graphicFrame>
      <p:graphicFrame>
        <p:nvGraphicFramePr>
          <p:cNvPr id="216069" name="对象 216068"/>
          <p:cNvGraphicFramePr/>
          <p:nvPr/>
        </p:nvGraphicFramePr>
        <p:xfrm>
          <a:off x="6515100" y="1371600"/>
          <a:ext cx="1301750" cy="365125"/>
        </p:xfrm>
        <a:graphic>
          <a:graphicData uri="http://schemas.openxmlformats.org/presentationml/2006/ole">
            <mc:AlternateContent xmlns:mc="http://schemas.openxmlformats.org/markup-compatibility/2006">
              <mc:Choice xmlns:v="urn:schemas-microsoft-com:vml" Requires="v">
                <p:oleObj spid="_x0000_s35880" r:id="rId5" imgW="723900" imgH="203200" progId="Equation.DSMT4">
                  <p:embed/>
                </p:oleObj>
              </mc:Choice>
              <mc:Fallback>
                <p:oleObj r:id="rId5" imgW="723900" imgH="203200" progId="Equation.DSMT4">
                  <p:embed/>
                  <p:pic>
                    <p:nvPicPr>
                      <p:cNvPr id="0" name="图片 3208"/>
                      <p:cNvPicPr/>
                      <p:nvPr/>
                    </p:nvPicPr>
                    <p:blipFill>
                      <a:blip r:embed="rId6"/>
                      <a:stretch>
                        <a:fillRect/>
                      </a:stretch>
                    </p:blipFill>
                    <p:spPr>
                      <a:xfrm>
                        <a:off x="6515100" y="1371600"/>
                        <a:ext cx="1301750" cy="365125"/>
                      </a:xfrm>
                      <a:prstGeom prst="rect">
                        <a:avLst/>
                      </a:prstGeom>
                      <a:solidFill>
                        <a:srgbClr val="99CCFF"/>
                      </a:solidFill>
                      <a:ln w="38100">
                        <a:noFill/>
                        <a:miter/>
                      </a:ln>
                    </p:spPr>
                  </p:pic>
                </p:oleObj>
              </mc:Fallback>
            </mc:AlternateContent>
          </a:graphicData>
        </a:graphic>
      </p:graphicFrame>
      <p:sp>
        <p:nvSpPr>
          <p:cNvPr id="216076" name="矩形 216075"/>
          <p:cNvSpPr/>
          <p:nvPr/>
        </p:nvSpPr>
        <p:spPr>
          <a:xfrm>
            <a:off x="533400" y="2330450"/>
            <a:ext cx="800100" cy="1187450"/>
          </a:xfrm>
          <a:prstGeom prst="rect">
            <a:avLst/>
          </a:prstGeom>
          <a:noFill/>
          <a:ln w="19050">
            <a:noFill/>
          </a:ln>
        </p:spPr>
        <p:txBody>
          <a:bodyPr>
            <a:spAutoFit/>
          </a:bodyPr>
          <a:lstStyle/>
          <a:p>
            <a:r>
              <a:rPr lang="zh-CN" altLang="en-US" dirty="0">
                <a:solidFill>
                  <a:srgbClr val="3333FF"/>
                </a:solidFill>
                <a:latin typeface="Times New Roman" panose="02020603050405020304" pitchFamily="18" charset="0"/>
                <a:sym typeface="Symbol" panose="05050102010706020507" pitchFamily="18" charset="2"/>
              </a:rPr>
              <a:t>通用谐振曲线</a:t>
            </a:r>
          </a:p>
        </p:txBody>
      </p:sp>
      <p:grpSp>
        <p:nvGrpSpPr>
          <p:cNvPr id="216112" name="组合 216111"/>
          <p:cNvGrpSpPr/>
          <p:nvPr/>
        </p:nvGrpSpPr>
        <p:grpSpPr>
          <a:xfrm>
            <a:off x="1163638" y="1655763"/>
            <a:ext cx="2962275" cy="2332037"/>
            <a:chOff x="814" y="1179"/>
            <a:chExt cx="1866" cy="1469"/>
          </a:xfrm>
        </p:grpSpPr>
        <p:sp>
          <p:nvSpPr>
            <p:cNvPr id="216080" name="矩形 216079"/>
            <p:cNvSpPr/>
            <p:nvPr/>
          </p:nvSpPr>
          <p:spPr>
            <a:xfrm>
              <a:off x="1424" y="2478"/>
              <a:ext cx="6" cy="19"/>
            </a:xfrm>
            <a:prstGeom prst="rect">
              <a:avLst/>
            </a:prstGeom>
            <a:solidFill>
              <a:srgbClr val="000000"/>
            </a:solidFill>
            <a:ln w="9525">
              <a:noFill/>
            </a:ln>
          </p:spPr>
          <p:txBody>
            <a:bodyPr/>
            <a:lstStyle/>
            <a:p>
              <a:endParaRPr lang="zh-CN" altLang="en-US"/>
            </a:p>
          </p:txBody>
        </p:sp>
        <p:sp>
          <p:nvSpPr>
            <p:cNvPr id="216081" name="直接连接符 216080"/>
            <p:cNvSpPr/>
            <p:nvPr/>
          </p:nvSpPr>
          <p:spPr>
            <a:xfrm>
              <a:off x="814" y="2485"/>
              <a:ext cx="1709" cy="1"/>
            </a:xfrm>
            <a:prstGeom prst="line">
              <a:avLst/>
            </a:prstGeom>
            <a:ln w="14288" cap="flat" cmpd="sng">
              <a:solidFill>
                <a:srgbClr val="000000"/>
              </a:solidFill>
              <a:prstDash val="solid"/>
              <a:headEnd type="none" w="med" len="med"/>
              <a:tailEnd type="none" w="med" len="med"/>
            </a:ln>
          </p:spPr>
        </p:sp>
        <p:sp>
          <p:nvSpPr>
            <p:cNvPr id="216082" name="任意多边形 216081"/>
            <p:cNvSpPr/>
            <p:nvPr/>
          </p:nvSpPr>
          <p:spPr>
            <a:xfrm>
              <a:off x="2516" y="2458"/>
              <a:ext cx="83" cy="54"/>
            </a:xfrm>
            <a:custGeom>
              <a:avLst/>
              <a:gdLst/>
              <a:ahLst/>
              <a:cxnLst/>
              <a:rect l="0" t="0" r="0" b="0"/>
              <a:pathLst>
                <a:path w="83" h="54">
                  <a:moveTo>
                    <a:pt x="0" y="0"/>
                  </a:moveTo>
                  <a:lnTo>
                    <a:pt x="83" y="27"/>
                  </a:lnTo>
                  <a:lnTo>
                    <a:pt x="0" y="54"/>
                  </a:lnTo>
                  <a:lnTo>
                    <a:pt x="0" y="0"/>
                  </a:lnTo>
                  <a:close/>
                </a:path>
              </a:pathLst>
            </a:custGeom>
            <a:solidFill>
              <a:srgbClr val="000000"/>
            </a:solidFill>
            <a:ln w="9525">
              <a:noFill/>
            </a:ln>
          </p:spPr>
          <p:txBody>
            <a:bodyPr/>
            <a:lstStyle/>
            <a:p>
              <a:endParaRPr lang="zh-CN" altLang="en-US"/>
            </a:p>
          </p:txBody>
        </p:sp>
        <p:sp>
          <p:nvSpPr>
            <p:cNvPr id="216083" name="直接连接符 216082"/>
            <p:cNvSpPr/>
            <p:nvPr/>
          </p:nvSpPr>
          <p:spPr>
            <a:xfrm flipH="1" flipV="1">
              <a:off x="1420" y="1298"/>
              <a:ext cx="6" cy="1349"/>
            </a:xfrm>
            <a:prstGeom prst="line">
              <a:avLst/>
            </a:prstGeom>
            <a:ln w="11113" cap="flat" cmpd="sng">
              <a:solidFill>
                <a:srgbClr val="000000"/>
              </a:solidFill>
              <a:prstDash val="solid"/>
              <a:headEnd type="none" w="med" len="med"/>
              <a:tailEnd type="none" w="med" len="med"/>
            </a:ln>
          </p:spPr>
        </p:sp>
        <p:sp>
          <p:nvSpPr>
            <p:cNvPr id="216084" name="任意多边形 216083"/>
            <p:cNvSpPr/>
            <p:nvPr/>
          </p:nvSpPr>
          <p:spPr>
            <a:xfrm>
              <a:off x="1395" y="1230"/>
              <a:ext cx="50" cy="75"/>
            </a:xfrm>
            <a:custGeom>
              <a:avLst/>
              <a:gdLst/>
              <a:ahLst/>
              <a:cxnLst/>
              <a:rect l="0" t="0" r="0" b="0"/>
              <a:pathLst>
                <a:path w="50" h="75">
                  <a:moveTo>
                    <a:pt x="0" y="75"/>
                  </a:moveTo>
                  <a:lnTo>
                    <a:pt x="25" y="0"/>
                  </a:lnTo>
                  <a:lnTo>
                    <a:pt x="50" y="74"/>
                  </a:lnTo>
                  <a:lnTo>
                    <a:pt x="0" y="75"/>
                  </a:lnTo>
                  <a:close/>
                </a:path>
              </a:pathLst>
            </a:custGeom>
            <a:solidFill>
              <a:srgbClr val="000000"/>
            </a:solidFill>
            <a:ln w="9525">
              <a:noFill/>
            </a:ln>
          </p:spPr>
          <p:txBody>
            <a:bodyPr/>
            <a:lstStyle/>
            <a:p>
              <a:endParaRPr lang="zh-CN" altLang="en-US"/>
            </a:p>
          </p:txBody>
        </p:sp>
        <p:sp>
          <p:nvSpPr>
            <p:cNvPr id="216085" name="矩形 216084"/>
            <p:cNvSpPr/>
            <p:nvPr/>
          </p:nvSpPr>
          <p:spPr>
            <a:xfrm>
              <a:off x="1424" y="2478"/>
              <a:ext cx="6" cy="19"/>
            </a:xfrm>
            <a:prstGeom prst="rect">
              <a:avLst/>
            </a:prstGeom>
            <a:solidFill>
              <a:srgbClr val="000000"/>
            </a:solidFill>
            <a:ln w="9525">
              <a:noFill/>
            </a:ln>
          </p:spPr>
          <p:txBody>
            <a:bodyPr/>
            <a:lstStyle/>
            <a:p>
              <a:endParaRPr lang="zh-CN" altLang="en-US"/>
            </a:p>
          </p:txBody>
        </p:sp>
        <p:sp>
          <p:nvSpPr>
            <p:cNvPr id="216086" name="矩形 216085"/>
            <p:cNvSpPr/>
            <p:nvPr/>
          </p:nvSpPr>
          <p:spPr>
            <a:xfrm>
              <a:off x="1465" y="2504"/>
              <a:ext cx="60" cy="144"/>
            </a:xfrm>
            <a:prstGeom prst="rect">
              <a:avLst/>
            </a:prstGeom>
            <a:noFill/>
            <a:ln w="9525">
              <a:noFill/>
            </a:ln>
          </p:spPr>
          <p:txBody>
            <a:bodyPr wrap="none" lIns="0" tIns="0" rIns="0" bIns="0">
              <a:spAutoFit/>
            </a:bodyPr>
            <a:lstStyle/>
            <a:p>
              <a:r>
                <a:rPr lang="en-US" altLang="zh-CN" sz="15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16087" name="直接连接符 216086"/>
            <p:cNvSpPr/>
            <p:nvPr/>
          </p:nvSpPr>
          <p:spPr>
            <a:xfrm>
              <a:off x="1501" y="1313"/>
              <a:ext cx="73" cy="1"/>
            </a:xfrm>
            <a:prstGeom prst="line">
              <a:avLst/>
            </a:prstGeom>
            <a:ln w="0" cap="flat" cmpd="sng">
              <a:solidFill>
                <a:srgbClr val="000000"/>
              </a:solidFill>
              <a:prstDash val="solid"/>
              <a:headEnd type="none" w="med" len="med"/>
              <a:tailEnd type="none" w="med" len="med"/>
            </a:ln>
          </p:spPr>
        </p:sp>
        <p:sp>
          <p:nvSpPr>
            <p:cNvPr id="216088" name="矩形 216087"/>
            <p:cNvSpPr/>
            <p:nvPr/>
          </p:nvSpPr>
          <p:spPr>
            <a:xfrm>
              <a:off x="1499" y="1324"/>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16089" name="矩形 216088"/>
            <p:cNvSpPr/>
            <p:nvPr/>
          </p:nvSpPr>
          <p:spPr>
            <a:xfrm>
              <a:off x="1538" y="1397"/>
              <a:ext cx="40"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16090" name="矩形 216089"/>
            <p:cNvSpPr/>
            <p:nvPr/>
          </p:nvSpPr>
          <p:spPr>
            <a:xfrm>
              <a:off x="1519" y="1179"/>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16091" name="矩形 216090"/>
            <p:cNvSpPr/>
            <p:nvPr/>
          </p:nvSpPr>
          <p:spPr>
            <a:xfrm>
              <a:off x="1281" y="1416"/>
              <a:ext cx="60" cy="144"/>
            </a:xfrm>
            <a:prstGeom prst="rect">
              <a:avLst/>
            </a:prstGeom>
            <a:noFill/>
            <a:ln w="9525">
              <a:noFill/>
            </a:ln>
          </p:spPr>
          <p:txBody>
            <a:bodyPr wrap="none" lIns="0" tIns="0" rIns="0" bIns="0">
              <a:spAutoFit/>
            </a:bodyPr>
            <a:lstStyle/>
            <a:p>
              <a:r>
                <a:rPr lang="en-US" altLang="zh-CN" sz="15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16092" name="矩形 216091"/>
            <p:cNvSpPr/>
            <p:nvPr/>
          </p:nvSpPr>
          <p:spPr>
            <a:xfrm>
              <a:off x="2605" y="2447"/>
              <a:ext cx="75" cy="182"/>
            </a:xfrm>
            <a:prstGeom prst="rect">
              <a:avLst/>
            </a:prstGeom>
            <a:noFill/>
            <a:ln w="9525">
              <a:noFill/>
            </a:ln>
          </p:spPr>
          <p:txBody>
            <a:bodyPr wrap="none" lIns="0" tIns="0" rIns="0" bIns="0">
              <a:spAutoFit/>
            </a:bodyPr>
            <a:lstStyle/>
            <a:p>
              <a:r>
                <a:rPr lang="en-US" altLang="zh-CN" sz="1900" i="1">
                  <a:solidFill>
                    <a:srgbClr val="000000"/>
                  </a:solidFill>
                  <a:latin typeface="Symbol" panose="05050102010706020507" pitchFamily="18" charset="2"/>
                  <a:sym typeface="Wingdings" panose="05000000000000000000" pitchFamily="2" charset="2"/>
                </a:rPr>
                <a:t>x</a:t>
              </a:r>
              <a:endParaRPr lang="en-US" altLang="zh-CN">
                <a:latin typeface="Times New Roman" panose="02020603050405020304" pitchFamily="18" charset="0"/>
                <a:sym typeface="Wingdings" panose="05000000000000000000" pitchFamily="2" charset="2"/>
              </a:endParaRPr>
            </a:p>
          </p:txBody>
        </p:sp>
        <p:sp>
          <p:nvSpPr>
            <p:cNvPr id="216093" name="任意多边形 216092"/>
            <p:cNvSpPr/>
            <p:nvPr/>
          </p:nvSpPr>
          <p:spPr>
            <a:xfrm>
              <a:off x="934" y="1394"/>
              <a:ext cx="1478" cy="1075"/>
            </a:xfrm>
            <a:custGeom>
              <a:avLst/>
              <a:gdLst/>
              <a:ahLst/>
              <a:cxnLst/>
              <a:rect l="0" t="0" r="0" b="0"/>
              <a:pathLst>
                <a:path w="1478" h="1075">
                  <a:moveTo>
                    <a:pt x="0" y="1075"/>
                  </a:moveTo>
                  <a:lnTo>
                    <a:pt x="6" y="1074"/>
                  </a:lnTo>
                  <a:lnTo>
                    <a:pt x="12" y="1073"/>
                  </a:lnTo>
                  <a:lnTo>
                    <a:pt x="19" y="1071"/>
                  </a:lnTo>
                  <a:lnTo>
                    <a:pt x="25" y="1069"/>
                  </a:lnTo>
                  <a:lnTo>
                    <a:pt x="32" y="1067"/>
                  </a:lnTo>
                  <a:lnTo>
                    <a:pt x="41" y="1065"/>
                  </a:lnTo>
                  <a:lnTo>
                    <a:pt x="49" y="1064"/>
                  </a:lnTo>
                  <a:lnTo>
                    <a:pt x="58" y="1062"/>
                  </a:lnTo>
                  <a:lnTo>
                    <a:pt x="67" y="1059"/>
                  </a:lnTo>
                  <a:lnTo>
                    <a:pt x="78" y="1056"/>
                  </a:lnTo>
                  <a:lnTo>
                    <a:pt x="88" y="1054"/>
                  </a:lnTo>
                  <a:lnTo>
                    <a:pt x="98" y="1051"/>
                  </a:lnTo>
                  <a:lnTo>
                    <a:pt x="120" y="1046"/>
                  </a:lnTo>
                  <a:lnTo>
                    <a:pt x="141" y="1039"/>
                  </a:lnTo>
                  <a:lnTo>
                    <a:pt x="163" y="1032"/>
                  </a:lnTo>
                  <a:lnTo>
                    <a:pt x="184" y="1025"/>
                  </a:lnTo>
                  <a:lnTo>
                    <a:pt x="206" y="1017"/>
                  </a:lnTo>
                  <a:lnTo>
                    <a:pt x="216" y="1014"/>
                  </a:lnTo>
                  <a:lnTo>
                    <a:pt x="225" y="1009"/>
                  </a:lnTo>
                  <a:lnTo>
                    <a:pt x="235" y="1006"/>
                  </a:lnTo>
                  <a:lnTo>
                    <a:pt x="244" y="1001"/>
                  </a:lnTo>
                  <a:lnTo>
                    <a:pt x="253" y="997"/>
                  </a:lnTo>
                  <a:lnTo>
                    <a:pt x="261" y="992"/>
                  </a:lnTo>
                  <a:lnTo>
                    <a:pt x="269" y="988"/>
                  </a:lnTo>
                  <a:lnTo>
                    <a:pt x="277" y="983"/>
                  </a:lnTo>
                  <a:lnTo>
                    <a:pt x="284" y="979"/>
                  </a:lnTo>
                  <a:lnTo>
                    <a:pt x="290" y="974"/>
                  </a:lnTo>
                  <a:lnTo>
                    <a:pt x="302" y="965"/>
                  </a:lnTo>
                  <a:lnTo>
                    <a:pt x="313" y="955"/>
                  </a:lnTo>
                  <a:lnTo>
                    <a:pt x="325" y="945"/>
                  </a:lnTo>
                  <a:lnTo>
                    <a:pt x="334" y="933"/>
                  </a:lnTo>
                  <a:lnTo>
                    <a:pt x="343" y="922"/>
                  </a:lnTo>
                  <a:lnTo>
                    <a:pt x="352" y="911"/>
                  </a:lnTo>
                  <a:lnTo>
                    <a:pt x="359" y="898"/>
                  </a:lnTo>
                  <a:lnTo>
                    <a:pt x="367" y="887"/>
                  </a:lnTo>
                  <a:lnTo>
                    <a:pt x="372" y="874"/>
                  </a:lnTo>
                  <a:lnTo>
                    <a:pt x="379" y="861"/>
                  </a:lnTo>
                  <a:lnTo>
                    <a:pt x="385" y="848"/>
                  </a:lnTo>
                  <a:lnTo>
                    <a:pt x="389" y="835"/>
                  </a:lnTo>
                  <a:lnTo>
                    <a:pt x="400" y="808"/>
                  </a:lnTo>
                  <a:lnTo>
                    <a:pt x="410" y="779"/>
                  </a:lnTo>
                  <a:lnTo>
                    <a:pt x="414" y="765"/>
                  </a:lnTo>
                  <a:lnTo>
                    <a:pt x="418" y="749"/>
                  </a:lnTo>
                  <a:lnTo>
                    <a:pt x="422" y="732"/>
                  </a:lnTo>
                  <a:lnTo>
                    <a:pt x="426" y="715"/>
                  </a:lnTo>
                  <a:lnTo>
                    <a:pt x="428" y="698"/>
                  </a:lnTo>
                  <a:lnTo>
                    <a:pt x="431" y="681"/>
                  </a:lnTo>
                  <a:lnTo>
                    <a:pt x="434" y="662"/>
                  </a:lnTo>
                  <a:lnTo>
                    <a:pt x="436" y="644"/>
                  </a:lnTo>
                  <a:lnTo>
                    <a:pt x="438" y="626"/>
                  </a:lnTo>
                  <a:lnTo>
                    <a:pt x="440" y="607"/>
                  </a:lnTo>
                  <a:lnTo>
                    <a:pt x="445" y="570"/>
                  </a:lnTo>
                  <a:lnTo>
                    <a:pt x="450" y="530"/>
                  </a:lnTo>
                  <a:lnTo>
                    <a:pt x="453" y="490"/>
                  </a:lnTo>
                  <a:lnTo>
                    <a:pt x="454" y="480"/>
                  </a:lnTo>
                  <a:lnTo>
                    <a:pt x="455" y="470"/>
                  </a:lnTo>
                  <a:lnTo>
                    <a:pt x="457" y="448"/>
                  </a:lnTo>
                  <a:lnTo>
                    <a:pt x="460" y="426"/>
                  </a:lnTo>
                  <a:lnTo>
                    <a:pt x="461" y="402"/>
                  </a:lnTo>
                  <a:lnTo>
                    <a:pt x="462" y="378"/>
                  </a:lnTo>
                  <a:lnTo>
                    <a:pt x="463" y="354"/>
                  </a:lnTo>
                  <a:lnTo>
                    <a:pt x="464" y="329"/>
                  </a:lnTo>
                  <a:lnTo>
                    <a:pt x="465" y="305"/>
                  </a:lnTo>
                  <a:lnTo>
                    <a:pt x="467" y="282"/>
                  </a:lnTo>
                  <a:lnTo>
                    <a:pt x="467" y="258"/>
                  </a:lnTo>
                  <a:lnTo>
                    <a:pt x="468" y="235"/>
                  </a:lnTo>
                  <a:lnTo>
                    <a:pt x="469" y="214"/>
                  </a:lnTo>
                  <a:lnTo>
                    <a:pt x="469" y="202"/>
                  </a:lnTo>
                  <a:lnTo>
                    <a:pt x="469" y="192"/>
                  </a:lnTo>
                  <a:lnTo>
                    <a:pt x="470" y="182"/>
                  </a:lnTo>
                  <a:lnTo>
                    <a:pt x="470" y="173"/>
                  </a:lnTo>
                  <a:lnTo>
                    <a:pt x="471" y="164"/>
                  </a:lnTo>
                  <a:lnTo>
                    <a:pt x="471" y="155"/>
                  </a:lnTo>
                  <a:lnTo>
                    <a:pt x="472" y="147"/>
                  </a:lnTo>
                  <a:lnTo>
                    <a:pt x="472" y="139"/>
                  </a:lnTo>
                  <a:lnTo>
                    <a:pt x="473" y="124"/>
                  </a:lnTo>
                  <a:lnTo>
                    <a:pt x="475" y="109"/>
                  </a:lnTo>
                  <a:lnTo>
                    <a:pt x="476" y="95"/>
                  </a:lnTo>
                  <a:lnTo>
                    <a:pt x="477" y="82"/>
                  </a:lnTo>
                  <a:lnTo>
                    <a:pt x="478" y="70"/>
                  </a:lnTo>
                  <a:lnTo>
                    <a:pt x="479" y="57"/>
                  </a:lnTo>
                  <a:lnTo>
                    <a:pt x="480" y="47"/>
                  </a:lnTo>
                  <a:lnTo>
                    <a:pt x="481" y="37"/>
                  </a:lnTo>
                  <a:lnTo>
                    <a:pt x="482" y="28"/>
                  </a:lnTo>
                  <a:lnTo>
                    <a:pt x="484" y="23"/>
                  </a:lnTo>
                  <a:lnTo>
                    <a:pt x="485" y="20"/>
                  </a:lnTo>
                  <a:lnTo>
                    <a:pt x="485" y="16"/>
                  </a:lnTo>
                  <a:lnTo>
                    <a:pt x="486" y="13"/>
                  </a:lnTo>
                  <a:lnTo>
                    <a:pt x="486" y="11"/>
                  </a:lnTo>
                  <a:lnTo>
                    <a:pt x="487" y="8"/>
                  </a:lnTo>
                  <a:lnTo>
                    <a:pt x="487" y="6"/>
                  </a:lnTo>
                  <a:lnTo>
                    <a:pt x="488" y="4"/>
                  </a:lnTo>
                  <a:lnTo>
                    <a:pt x="488" y="3"/>
                  </a:lnTo>
                  <a:lnTo>
                    <a:pt x="489" y="2"/>
                  </a:lnTo>
                  <a:lnTo>
                    <a:pt x="489" y="0"/>
                  </a:lnTo>
                  <a:lnTo>
                    <a:pt x="490" y="0"/>
                  </a:lnTo>
                  <a:lnTo>
                    <a:pt x="490" y="0"/>
                  </a:lnTo>
                  <a:lnTo>
                    <a:pt x="492" y="0"/>
                  </a:lnTo>
                  <a:lnTo>
                    <a:pt x="492" y="2"/>
                  </a:lnTo>
                  <a:lnTo>
                    <a:pt x="492" y="3"/>
                  </a:lnTo>
                  <a:lnTo>
                    <a:pt x="492" y="4"/>
                  </a:lnTo>
                  <a:lnTo>
                    <a:pt x="492" y="5"/>
                  </a:lnTo>
                  <a:lnTo>
                    <a:pt x="492" y="7"/>
                  </a:lnTo>
                  <a:lnTo>
                    <a:pt x="492" y="9"/>
                  </a:lnTo>
                  <a:lnTo>
                    <a:pt x="492" y="13"/>
                  </a:lnTo>
                  <a:lnTo>
                    <a:pt x="493" y="15"/>
                  </a:lnTo>
                  <a:lnTo>
                    <a:pt x="493" y="19"/>
                  </a:lnTo>
                  <a:lnTo>
                    <a:pt x="493" y="22"/>
                  </a:lnTo>
                  <a:lnTo>
                    <a:pt x="493" y="27"/>
                  </a:lnTo>
                  <a:lnTo>
                    <a:pt x="494" y="30"/>
                  </a:lnTo>
                  <a:lnTo>
                    <a:pt x="494" y="34"/>
                  </a:lnTo>
                  <a:lnTo>
                    <a:pt x="494" y="39"/>
                  </a:lnTo>
                  <a:lnTo>
                    <a:pt x="495" y="50"/>
                  </a:lnTo>
                  <a:lnTo>
                    <a:pt x="496" y="62"/>
                  </a:lnTo>
                  <a:lnTo>
                    <a:pt x="497" y="74"/>
                  </a:lnTo>
                  <a:lnTo>
                    <a:pt x="498" y="88"/>
                  </a:lnTo>
                  <a:lnTo>
                    <a:pt x="499" y="102"/>
                  </a:lnTo>
                  <a:lnTo>
                    <a:pt x="501" y="117"/>
                  </a:lnTo>
                  <a:lnTo>
                    <a:pt x="502" y="134"/>
                  </a:lnTo>
                  <a:lnTo>
                    <a:pt x="503" y="151"/>
                  </a:lnTo>
                  <a:lnTo>
                    <a:pt x="504" y="170"/>
                  </a:lnTo>
                  <a:lnTo>
                    <a:pt x="505" y="180"/>
                  </a:lnTo>
                  <a:lnTo>
                    <a:pt x="506" y="189"/>
                  </a:lnTo>
                  <a:lnTo>
                    <a:pt x="507" y="200"/>
                  </a:lnTo>
                  <a:lnTo>
                    <a:pt x="509" y="210"/>
                  </a:lnTo>
                  <a:lnTo>
                    <a:pt x="509" y="223"/>
                  </a:lnTo>
                  <a:lnTo>
                    <a:pt x="510" y="234"/>
                  </a:lnTo>
                  <a:lnTo>
                    <a:pt x="511" y="246"/>
                  </a:lnTo>
                  <a:lnTo>
                    <a:pt x="512" y="260"/>
                  </a:lnTo>
                  <a:lnTo>
                    <a:pt x="512" y="274"/>
                  </a:lnTo>
                  <a:lnTo>
                    <a:pt x="513" y="287"/>
                  </a:lnTo>
                  <a:lnTo>
                    <a:pt x="514" y="301"/>
                  </a:lnTo>
                  <a:lnTo>
                    <a:pt x="514" y="316"/>
                  </a:lnTo>
                  <a:lnTo>
                    <a:pt x="516" y="345"/>
                  </a:lnTo>
                  <a:lnTo>
                    <a:pt x="518" y="375"/>
                  </a:lnTo>
                  <a:lnTo>
                    <a:pt x="520" y="405"/>
                  </a:lnTo>
                  <a:lnTo>
                    <a:pt x="522" y="436"/>
                  </a:lnTo>
                  <a:lnTo>
                    <a:pt x="524" y="466"/>
                  </a:lnTo>
                  <a:lnTo>
                    <a:pt x="527" y="496"/>
                  </a:lnTo>
                  <a:lnTo>
                    <a:pt x="528" y="511"/>
                  </a:lnTo>
                  <a:lnTo>
                    <a:pt x="530" y="525"/>
                  </a:lnTo>
                  <a:lnTo>
                    <a:pt x="531" y="539"/>
                  </a:lnTo>
                  <a:lnTo>
                    <a:pt x="533" y="553"/>
                  </a:lnTo>
                  <a:lnTo>
                    <a:pt x="535" y="566"/>
                  </a:lnTo>
                  <a:lnTo>
                    <a:pt x="537" y="579"/>
                  </a:lnTo>
                  <a:lnTo>
                    <a:pt x="539" y="592"/>
                  </a:lnTo>
                  <a:lnTo>
                    <a:pt x="541" y="604"/>
                  </a:lnTo>
                  <a:lnTo>
                    <a:pt x="546" y="626"/>
                  </a:lnTo>
                  <a:lnTo>
                    <a:pt x="550" y="648"/>
                  </a:lnTo>
                  <a:lnTo>
                    <a:pt x="554" y="669"/>
                  </a:lnTo>
                  <a:lnTo>
                    <a:pt x="558" y="690"/>
                  </a:lnTo>
                  <a:lnTo>
                    <a:pt x="562" y="710"/>
                  </a:lnTo>
                  <a:lnTo>
                    <a:pt x="566" y="729"/>
                  </a:lnTo>
                  <a:lnTo>
                    <a:pt x="571" y="748"/>
                  </a:lnTo>
                  <a:lnTo>
                    <a:pt x="577" y="767"/>
                  </a:lnTo>
                  <a:lnTo>
                    <a:pt x="582" y="784"/>
                  </a:lnTo>
                  <a:lnTo>
                    <a:pt x="588" y="801"/>
                  </a:lnTo>
                  <a:lnTo>
                    <a:pt x="595" y="817"/>
                  </a:lnTo>
                  <a:lnTo>
                    <a:pt x="604" y="833"/>
                  </a:lnTo>
                  <a:lnTo>
                    <a:pt x="608" y="840"/>
                  </a:lnTo>
                  <a:lnTo>
                    <a:pt x="613" y="847"/>
                  </a:lnTo>
                  <a:lnTo>
                    <a:pt x="617" y="854"/>
                  </a:lnTo>
                  <a:lnTo>
                    <a:pt x="623" y="861"/>
                  </a:lnTo>
                  <a:lnTo>
                    <a:pt x="629" y="868"/>
                  </a:lnTo>
                  <a:lnTo>
                    <a:pt x="636" y="874"/>
                  </a:lnTo>
                  <a:lnTo>
                    <a:pt x="641" y="880"/>
                  </a:lnTo>
                  <a:lnTo>
                    <a:pt x="648" y="887"/>
                  </a:lnTo>
                  <a:lnTo>
                    <a:pt x="662" y="899"/>
                  </a:lnTo>
                  <a:lnTo>
                    <a:pt x="676" y="911"/>
                  </a:lnTo>
                  <a:lnTo>
                    <a:pt x="692" y="921"/>
                  </a:lnTo>
                  <a:lnTo>
                    <a:pt x="708" y="931"/>
                  </a:lnTo>
                  <a:lnTo>
                    <a:pt x="725" y="940"/>
                  </a:lnTo>
                  <a:lnTo>
                    <a:pt x="743" y="948"/>
                  </a:lnTo>
                  <a:lnTo>
                    <a:pt x="763" y="956"/>
                  </a:lnTo>
                  <a:lnTo>
                    <a:pt x="783" y="963"/>
                  </a:lnTo>
                  <a:lnTo>
                    <a:pt x="803" y="970"/>
                  </a:lnTo>
                  <a:lnTo>
                    <a:pt x="825" y="975"/>
                  </a:lnTo>
                  <a:lnTo>
                    <a:pt x="848" y="981"/>
                  </a:lnTo>
                  <a:lnTo>
                    <a:pt x="870" y="987"/>
                  </a:lnTo>
                  <a:lnTo>
                    <a:pt x="894" y="991"/>
                  </a:lnTo>
                  <a:lnTo>
                    <a:pt x="918" y="997"/>
                  </a:lnTo>
                  <a:lnTo>
                    <a:pt x="943" y="1001"/>
                  </a:lnTo>
                  <a:lnTo>
                    <a:pt x="969" y="1006"/>
                  </a:lnTo>
                  <a:lnTo>
                    <a:pt x="983" y="1008"/>
                  </a:lnTo>
                  <a:lnTo>
                    <a:pt x="996" y="1011"/>
                  </a:lnTo>
                  <a:lnTo>
                    <a:pt x="1011" y="1013"/>
                  </a:lnTo>
                  <a:lnTo>
                    <a:pt x="1027" y="1014"/>
                  </a:lnTo>
                  <a:lnTo>
                    <a:pt x="1042" y="1016"/>
                  </a:lnTo>
                  <a:lnTo>
                    <a:pt x="1059" y="1017"/>
                  </a:lnTo>
                  <a:lnTo>
                    <a:pt x="1074" y="1020"/>
                  </a:lnTo>
                  <a:lnTo>
                    <a:pt x="1091" y="1021"/>
                  </a:lnTo>
                  <a:lnTo>
                    <a:pt x="1110" y="1022"/>
                  </a:lnTo>
                  <a:lnTo>
                    <a:pt x="1127" y="1023"/>
                  </a:lnTo>
                  <a:lnTo>
                    <a:pt x="1163" y="1025"/>
                  </a:lnTo>
                  <a:lnTo>
                    <a:pt x="1199" y="1028"/>
                  </a:lnTo>
                  <a:lnTo>
                    <a:pt x="1235" y="1029"/>
                  </a:lnTo>
                  <a:lnTo>
                    <a:pt x="1272" y="1030"/>
                  </a:lnTo>
                  <a:lnTo>
                    <a:pt x="1289" y="1031"/>
                  </a:lnTo>
                  <a:lnTo>
                    <a:pt x="1307" y="1031"/>
                  </a:lnTo>
                  <a:lnTo>
                    <a:pt x="1324" y="1032"/>
                  </a:lnTo>
                  <a:lnTo>
                    <a:pt x="1341" y="1032"/>
                  </a:lnTo>
                  <a:lnTo>
                    <a:pt x="1357" y="1033"/>
                  </a:lnTo>
                  <a:lnTo>
                    <a:pt x="1373" y="1033"/>
                  </a:lnTo>
                  <a:lnTo>
                    <a:pt x="1389" y="1034"/>
                  </a:lnTo>
                  <a:lnTo>
                    <a:pt x="1403" y="1034"/>
                  </a:lnTo>
                  <a:lnTo>
                    <a:pt x="1418" y="1034"/>
                  </a:lnTo>
                  <a:lnTo>
                    <a:pt x="1432" y="1035"/>
                  </a:lnTo>
                  <a:lnTo>
                    <a:pt x="1444" y="1035"/>
                  </a:lnTo>
                  <a:lnTo>
                    <a:pt x="1457" y="1037"/>
                  </a:lnTo>
                  <a:lnTo>
                    <a:pt x="1468" y="1037"/>
                  </a:lnTo>
                  <a:lnTo>
                    <a:pt x="1478" y="1038"/>
                  </a:lnTo>
                </a:path>
              </a:pathLst>
            </a:custGeom>
            <a:noFill/>
            <a:ln w="25400" cap="flat" cmpd="sng">
              <a:solidFill>
                <a:srgbClr val="FF0000"/>
              </a:solidFill>
              <a:prstDash val="solid"/>
              <a:headEnd type="none" w="med" len="med"/>
              <a:tailEnd type="none" w="med" len="med"/>
            </a:ln>
          </p:spPr>
          <p:txBody>
            <a:bodyPr/>
            <a:lstStyle/>
            <a:p>
              <a:endParaRPr lang="zh-CN" altLang="en-US"/>
            </a:p>
          </p:txBody>
        </p:sp>
      </p:grpSp>
      <p:sp>
        <p:nvSpPr>
          <p:cNvPr id="216109" name="矩形 216108"/>
          <p:cNvSpPr/>
          <p:nvPr/>
        </p:nvSpPr>
        <p:spPr>
          <a:xfrm>
            <a:off x="722313" y="4014596"/>
            <a:ext cx="8058150" cy="1282700"/>
          </a:xfrm>
          <a:prstGeom prst="rect">
            <a:avLst/>
          </a:prstGeom>
          <a:noFill/>
          <a:ln w="19050">
            <a:noFill/>
          </a:ln>
        </p:spPr>
        <p:txBody>
          <a:bodyPr anchor="ctr">
            <a:spAutoFit/>
          </a:bodyPr>
          <a:lstStyle/>
          <a:p>
            <a:pPr>
              <a:lnSpc>
                <a:spcPct val="130000"/>
              </a:lnSpc>
              <a:spcBef>
                <a:spcPct val="0"/>
              </a:spcBef>
            </a:pPr>
            <a:r>
              <a:rPr lang="zh-CN" altLang="en-US" sz="2000" dirty="0">
                <a:latin typeface="Times New Roman" panose="02020603050405020304" pitchFamily="18" charset="0"/>
                <a:cs typeface="Times New Roman" panose="02020603050405020304" pitchFamily="18" charset="0"/>
                <a:sym typeface="Symbol" panose="05050102010706020507" pitchFamily="18" charset="2"/>
              </a:rPr>
              <a:t>电流就越小，因而串联谐振电路具有带通滤波器的特性。在谐振频率附近比较窄的一段频带内，它具有远优于</a:t>
            </a:r>
            <a:r>
              <a:rPr lang="en-US" altLang="zh-CN" sz="2000" i="1" dirty="0">
                <a:latin typeface="Times New Roman" panose="02020603050405020304" pitchFamily="18" charset="0"/>
                <a:sym typeface="Symbol" panose="05050102010706020507" pitchFamily="18" charset="2"/>
              </a:rPr>
              <a:t>RC</a:t>
            </a:r>
            <a:r>
              <a:rPr lang="zh-CN" altLang="en-US" sz="2000" dirty="0">
                <a:latin typeface="Times New Roman" panose="02020603050405020304" pitchFamily="18" charset="0"/>
                <a:cs typeface="Times New Roman" panose="02020603050405020304" pitchFamily="18" charset="0"/>
                <a:sym typeface="Symbol" panose="05050102010706020507" pitchFamily="18" charset="2"/>
              </a:rPr>
              <a:t>带通滤波器的选频特性。还可看到，回路的</a:t>
            </a:r>
            <a:r>
              <a:rPr lang="en-US" altLang="zh-CN" sz="2000" i="1" dirty="0">
                <a:latin typeface="Times New Roman" panose="02020603050405020304" pitchFamily="18" charset="0"/>
                <a:sym typeface="Symbol" panose="05050102010706020507" pitchFamily="18" charset="2"/>
              </a:rPr>
              <a:t>Q</a:t>
            </a:r>
            <a:r>
              <a:rPr lang="zh-CN" altLang="en-US" sz="2000" dirty="0">
                <a:latin typeface="Times New Roman" panose="02020603050405020304" pitchFamily="18" charset="0"/>
                <a:cs typeface="Times New Roman" panose="02020603050405020304" pitchFamily="18" charset="0"/>
                <a:sym typeface="Symbol" panose="05050102010706020507" pitchFamily="18" charset="2"/>
              </a:rPr>
              <a:t>值越高，曲线就越陡，选频特性也就越好。</a:t>
            </a:r>
            <a:r>
              <a:rPr lang="zh-CN" altLang="en-US" sz="2000" dirty="0">
                <a:latin typeface="Times New Roman" panose="02020603050405020304" pitchFamily="18" charset="0"/>
                <a:sym typeface="Symbol" panose="05050102010706020507" pitchFamily="18" charset="2"/>
              </a:rPr>
              <a:t> </a:t>
            </a:r>
          </a:p>
        </p:txBody>
      </p:sp>
      <p:sp>
        <p:nvSpPr>
          <p:cNvPr id="216113" name="矩形 216112"/>
          <p:cNvSpPr/>
          <p:nvPr/>
        </p:nvSpPr>
        <p:spPr>
          <a:xfrm>
            <a:off x="722313" y="5339080"/>
            <a:ext cx="8169919" cy="1062535"/>
          </a:xfrm>
          <a:prstGeom prst="rect">
            <a:avLst/>
          </a:prstGeom>
          <a:noFill/>
          <a:ln w="19050">
            <a:noFill/>
          </a:ln>
        </p:spPr>
        <p:txBody>
          <a:bodyPr wrap="square" anchor="ctr">
            <a:spAutoFit/>
          </a:bodyPr>
          <a:lstStyle/>
          <a:p>
            <a:pPr>
              <a:lnSpc>
                <a:spcPct val="130000"/>
              </a:lnSpc>
              <a:spcBef>
                <a:spcPct val="0"/>
              </a:spcBef>
            </a:pPr>
            <a:r>
              <a:rPr lang="zh-CN" altLang="en-US" sz="1800" dirty="0">
                <a:cs typeface="Times New Roman" panose="02020603050405020304" pitchFamily="18" charset="0"/>
                <a:sym typeface="Wingdings" panose="05000000000000000000" pitchFamily="2" charset="2"/>
              </a:rPr>
              <a:t>谐振电路具有的选出所需信号而同时抑制不需要信号的能力称为电路的</a:t>
            </a:r>
            <a:r>
              <a:rPr lang="zh-CN" altLang="en-US" sz="1800" dirty="0">
                <a:solidFill>
                  <a:srgbClr val="FF3300"/>
                </a:solidFill>
                <a:cs typeface="Times New Roman" panose="02020603050405020304" pitchFamily="18" charset="0"/>
                <a:sym typeface="Wingdings" panose="05000000000000000000" pitchFamily="2" charset="2"/>
              </a:rPr>
              <a:t>选择性</a:t>
            </a:r>
            <a:r>
              <a:rPr lang="zh-CN" altLang="en-US" sz="1800" dirty="0">
                <a:cs typeface="Times New Roman" panose="02020603050405020304" pitchFamily="18" charset="0"/>
                <a:sym typeface="Wingdings" panose="05000000000000000000" pitchFamily="2" charset="2"/>
              </a:rPr>
              <a:t>。</a:t>
            </a:r>
            <a:endParaRPr lang="en-US" altLang="zh-CN" sz="1800" dirty="0">
              <a:cs typeface="Times New Roman" panose="02020603050405020304" pitchFamily="18" charset="0"/>
              <a:sym typeface="Wingdings" panose="05000000000000000000" pitchFamily="2" charset="2"/>
            </a:endParaRPr>
          </a:p>
          <a:p>
            <a:pPr>
              <a:lnSpc>
                <a:spcPct val="130000"/>
              </a:lnSpc>
              <a:spcBef>
                <a:spcPct val="0"/>
              </a:spcBef>
            </a:pPr>
            <a:r>
              <a:rPr lang="zh-CN" altLang="en-US" sz="1800" dirty="0">
                <a:cs typeface="Times New Roman" panose="02020603050405020304" pitchFamily="18" charset="0"/>
                <a:sym typeface="Wingdings" panose="05000000000000000000" pitchFamily="2" charset="2"/>
              </a:rPr>
              <a:t> </a:t>
            </a:r>
            <a:r>
              <a:rPr lang="en-US" altLang="zh-CN" sz="1400" dirty="0">
                <a:cs typeface="Times New Roman" panose="02020603050405020304" pitchFamily="18" charset="0"/>
              </a:rPr>
              <a:t>3G</a:t>
            </a:r>
            <a:r>
              <a:rPr lang="zh-CN" altLang="en-US" sz="1400" dirty="0">
                <a:cs typeface="Times New Roman" panose="02020603050405020304" pitchFamily="18" charset="0"/>
              </a:rPr>
              <a:t>的频率和频段分别是：</a:t>
            </a:r>
            <a:r>
              <a:rPr lang="en-US" altLang="zh-CN" sz="1400" dirty="0">
                <a:cs typeface="Times New Roman" panose="02020603050405020304" pitchFamily="18" charset="0"/>
              </a:rPr>
              <a:t>TDD\</a:t>
            </a:r>
            <a:r>
              <a:rPr lang="zh-CN" altLang="en-US" sz="1400" dirty="0">
                <a:cs typeface="Times New Roman" panose="02020603050405020304" pitchFamily="18" charset="0"/>
              </a:rPr>
              <a:t>（</a:t>
            </a:r>
            <a:r>
              <a:rPr lang="en-US" altLang="zh-CN" sz="1400" dirty="0">
                <a:cs typeface="Times New Roman" panose="02020603050405020304" pitchFamily="18" charset="0"/>
              </a:rPr>
              <a:t>TD-SCDMA</a:t>
            </a:r>
            <a:r>
              <a:rPr lang="zh-CN" altLang="en-US" sz="1400" dirty="0">
                <a:cs typeface="Times New Roman" panose="02020603050405020304" pitchFamily="18" charset="0"/>
              </a:rPr>
              <a:t>）</a:t>
            </a:r>
            <a:r>
              <a:rPr lang="en-US" altLang="zh-CN" sz="1400" dirty="0">
                <a:cs typeface="Times New Roman" panose="02020603050405020304" pitchFamily="18" charset="0"/>
              </a:rPr>
              <a:t>1880MHz-1900MHz</a:t>
            </a:r>
            <a:r>
              <a:rPr lang="zh-CN" altLang="en-US" sz="1400" dirty="0">
                <a:cs typeface="Times New Roman" panose="02020603050405020304" pitchFamily="18" charset="0"/>
              </a:rPr>
              <a:t>和</a:t>
            </a:r>
            <a:r>
              <a:rPr lang="en-US" altLang="zh-CN" sz="1400" dirty="0">
                <a:cs typeface="Times New Roman" panose="02020603050405020304" pitchFamily="18" charset="0"/>
              </a:rPr>
              <a:t>2010MHz-2025MHz</a:t>
            </a:r>
            <a:r>
              <a:rPr lang="zh-CN" altLang="en-US" sz="1400" dirty="0">
                <a:cs typeface="Times New Roman" panose="02020603050405020304" pitchFamily="18" charset="0"/>
              </a:rPr>
              <a:t>。</a:t>
            </a:r>
          </a:p>
          <a:p>
            <a:pPr>
              <a:lnSpc>
                <a:spcPct val="130000"/>
              </a:lnSpc>
              <a:spcBef>
                <a:spcPct val="0"/>
              </a:spcBef>
            </a:pPr>
            <a:r>
              <a:rPr lang="zh-CN" altLang="en-US" sz="1400" dirty="0">
                <a:cs typeface="Times New Roman" panose="02020603050405020304" pitchFamily="18" charset="0"/>
              </a:rPr>
              <a:t>　　</a:t>
            </a:r>
            <a:r>
              <a:rPr lang="en-US" altLang="zh-CN" sz="1400" dirty="0">
                <a:cs typeface="Times New Roman" panose="02020603050405020304" pitchFamily="18" charset="0"/>
              </a:rPr>
              <a:t>4G</a:t>
            </a:r>
            <a:r>
              <a:rPr lang="zh-CN" altLang="en-US" sz="1400" dirty="0">
                <a:cs typeface="Times New Roman" panose="02020603050405020304" pitchFamily="18" charset="0"/>
              </a:rPr>
              <a:t>的频率和频段分别是：</a:t>
            </a:r>
            <a:r>
              <a:rPr lang="en-US" altLang="zh-CN" sz="1400" dirty="0">
                <a:cs typeface="Times New Roman" panose="02020603050405020304" pitchFamily="18" charset="0"/>
              </a:rPr>
              <a:t>1880-1900MHz</a:t>
            </a:r>
            <a:r>
              <a:rPr lang="zh-CN" altLang="en-US" sz="1400" dirty="0">
                <a:cs typeface="Times New Roman" panose="02020603050405020304" pitchFamily="18" charset="0"/>
              </a:rPr>
              <a:t>、</a:t>
            </a:r>
            <a:r>
              <a:rPr lang="en-US" altLang="zh-CN" sz="1400" dirty="0">
                <a:cs typeface="Times New Roman" panose="02020603050405020304" pitchFamily="18" charset="0"/>
              </a:rPr>
              <a:t>2320-2370MHz</a:t>
            </a:r>
            <a:r>
              <a:rPr lang="zh-CN" altLang="en-US" sz="1400" dirty="0">
                <a:cs typeface="Times New Roman" panose="02020603050405020304" pitchFamily="18" charset="0"/>
              </a:rPr>
              <a:t>、</a:t>
            </a:r>
            <a:r>
              <a:rPr lang="en-US" altLang="zh-CN" sz="1400" dirty="0">
                <a:cs typeface="Times New Roman" panose="02020603050405020304" pitchFamily="18" charset="0"/>
              </a:rPr>
              <a:t>2575-2635MHz</a:t>
            </a:r>
            <a:r>
              <a:rPr lang="zh-CN" altLang="en-US" sz="1400" dirty="0">
                <a:cs typeface="Times New Roman" panose="02020603050405020304" pitchFamily="18" charset="0"/>
              </a:rPr>
              <a:t>。</a:t>
            </a:r>
            <a:endParaRPr lang="zh-CN" altLang="en-US" sz="1400" dirty="0">
              <a:ea typeface="Times New Roman" panose="02020603050405020304" pitchFamily="18" charset="0"/>
              <a:sym typeface="Wingdings" panose="05000000000000000000" pitchFamily="2" charset="2"/>
            </a:endParaRPr>
          </a:p>
        </p:txBody>
      </p:sp>
      <p:sp>
        <p:nvSpPr>
          <p:cNvPr id="216115" name="矩形 216114"/>
          <p:cNvSpPr/>
          <p:nvPr/>
        </p:nvSpPr>
        <p:spPr>
          <a:xfrm>
            <a:off x="4383088" y="2276475"/>
            <a:ext cx="4397375" cy="1679575"/>
          </a:xfrm>
          <a:prstGeom prst="rect">
            <a:avLst/>
          </a:prstGeom>
          <a:noFill/>
          <a:ln w="19050">
            <a:noFill/>
          </a:ln>
        </p:spPr>
        <p:txBody>
          <a:bodyPr anchor="ctr">
            <a:spAutoFit/>
          </a:bodyPr>
          <a:lstStyle/>
          <a:p>
            <a:pPr>
              <a:lnSpc>
                <a:spcPct val="130000"/>
              </a:lnSpc>
              <a:spcBef>
                <a:spcPct val="0"/>
              </a:spcBef>
            </a:pP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由通用</a:t>
            </a:r>
            <a:r>
              <a:rPr lang="zh-CN" altLang="en-US" sz="2000" dirty="0">
                <a:latin typeface="Times New Roman" panose="02020603050405020304" pitchFamily="18" charset="0"/>
                <a:cs typeface="Times New Roman" panose="02020603050405020304" pitchFamily="18" charset="0"/>
                <a:sym typeface="Symbol" panose="05050102010706020507" pitchFamily="18" charset="2"/>
              </a:rPr>
              <a:t>谐振曲线可以看出，在谐振时回路电流出现最大值，当电路失谐时，回路电流随之减小，信号源的频率与电路的谐振频率相差越大，回路</a:t>
            </a:r>
            <a:endParaRPr lang="zh-CN" altLang="en-US" sz="2000" dirty="0">
              <a:latin typeface="Times New Roman" panose="02020603050405020304" pitchFamily="18" charset="0"/>
              <a:ea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0"/>
                                        </p:tgtEl>
                                        <p:attrNameLst>
                                          <p:attrName>style.visibility</p:attrName>
                                        </p:attrNameLst>
                                      </p:cBhvr>
                                      <p:to>
                                        <p:strVal val="visible"/>
                                      </p:to>
                                    </p:set>
                                    <p:animEffect transition="in" filter="blinds(horizontal)">
                                      <p:cBhvr>
                                        <p:cTn id="7" dur="500"/>
                                        <p:tgtEl>
                                          <p:spTgt spid="216070"/>
                                        </p:tgtEl>
                                      </p:cBhvr>
                                    </p:animEffect>
                                  </p:childTnLst>
                                </p:cTn>
                              </p:par>
                              <p:par>
                                <p:cTn id="8" presetID="3" presetClass="entr" presetSubtype="10" fill="hold" nodeType="withEffect">
                                  <p:stCondLst>
                                    <p:cond delay="0"/>
                                  </p:stCondLst>
                                  <p:childTnLst>
                                    <p:set>
                                      <p:cBhvr>
                                        <p:cTn id="9" dur="1" fill="hold">
                                          <p:stCondLst>
                                            <p:cond delay="0"/>
                                          </p:stCondLst>
                                        </p:cTn>
                                        <p:tgtEl>
                                          <p:spTgt spid="216069"/>
                                        </p:tgtEl>
                                        <p:attrNameLst>
                                          <p:attrName>style.visibility</p:attrName>
                                        </p:attrNameLst>
                                      </p:cBhvr>
                                      <p:to>
                                        <p:strVal val="visible"/>
                                      </p:to>
                                    </p:set>
                                    <p:animEffect transition="in" filter="blinds(horizontal)">
                                      <p:cBhvr>
                                        <p:cTn id="10" dur="500"/>
                                        <p:tgtEl>
                                          <p:spTgt spid="21606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16112"/>
                                        </p:tgtEl>
                                        <p:attrNameLst>
                                          <p:attrName>style.visibility</p:attrName>
                                        </p:attrNameLst>
                                      </p:cBhvr>
                                      <p:to>
                                        <p:strVal val="visible"/>
                                      </p:to>
                                    </p:set>
                                    <p:anim calcmode="lin" valueType="num">
                                      <p:cBhvr additive="base">
                                        <p:cTn id="15" dur="500" fill="hold"/>
                                        <p:tgtEl>
                                          <p:spTgt spid="216112"/>
                                        </p:tgtEl>
                                        <p:attrNameLst>
                                          <p:attrName>ppt_x</p:attrName>
                                        </p:attrNameLst>
                                      </p:cBhvr>
                                      <p:tavLst>
                                        <p:tav tm="0">
                                          <p:val>
                                            <p:strVal val="0-#ppt_w/2"/>
                                          </p:val>
                                        </p:tav>
                                        <p:tav tm="100000">
                                          <p:val>
                                            <p:strVal val="#ppt_x"/>
                                          </p:val>
                                        </p:tav>
                                      </p:tavLst>
                                    </p:anim>
                                    <p:anim calcmode="lin" valueType="num">
                                      <p:cBhvr additive="base">
                                        <p:cTn id="16" dur="500" fill="hold"/>
                                        <p:tgtEl>
                                          <p:spTgt spid="2161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16076"/>
                                        </p:tgtEl>
                                        <p:attrNameLst>
                                          <p:attrName>style.visibility</p:attrName>
                                        </p:attrNameLst>
                                      </p:cBhvr>
                                      <p:to>
                                        <p:strVal val="visible"/>
                                      </p:to>
                                    </p:set>
                                    <p:anim calcmode="lin" valueType="num">
                                      <p:cBhvr additive="base">
                                        <p:cTn id="19" dur="500" fill="hold"/>
                                        <p:tgtEl>
                                          <p:spTgt spid="216076"/>
                                        </p:tgtEl>
                                        <p:attrNameLst>
                                          <p:attrName>ppt_x</p:attrName>
                                        </p:attrNameLst>
                                      </p:cBhvr>
                                      <p:tavLst>
                                        <p:tav tm="0">
                                          <p:val>
                                            <p:strVal val="0-#ppt_w/2"/>
                                          </p:val>
                                        </p:tav>
                                        <p:tav tm="100000">
                                          <p:val>
                                            <p:strVal val="#ppt_x"/>
                                          </p:val>
                                        </p:tav>
                                      </p:tavLst>
                                    </p:anim>
                                    <p:anim calcmode="lin" valueType="num">
                                      <p:cBhvr additive="base">
                                        <p:cTn id="20" dur="500" fill="hold"/>
                                        <p:tgtEl>
                                          <p:spTgt spid="2160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6115"/>
                                        </p:tgtEl>
                                        <p:attrNameLst>
                                          <p:attrName>style.visibility</p:attrName>
                                        </p:attrNameLst>
                                      </p:cBhvr>
                                      <p:to>
                                        <p:strVal val="visible"/>
                                      </p:to>
                                    </p:set>
                                    <p:animEffect transition="in" filter="blinds(horizontal)">
                                      <p:cBhvr>
                                        <p:cTn id="25" dur="500"/>
                                        <p:tgtEl>
                                          <p:spTgt spid="216115"/>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16109"/>
                                        </p:tgtEl>
                                        <p:attrNameLst>
                                          <p:attrName>style.visibility</p:attrName>
                                        </p:attrNameLst>
                                      </p:cBhvr>
                                      <p:to>
                                        <p:strVal val="visible"/>
                                      </p:to>
                                    </p:set>
                                    <p:animEffect transition="in" filter="checkerboard(across)">
                                      <p:cBhvr>
                                        <p:cTn id="30" dur="500"/>
                                        <p:tgtEl>
                                          <p:spTgt spid="21610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6113"/>
                                        </p:tgtEl>
                                        <p:attrNameLst>
                                          <p:attrName>style.visibility</p:attrName>
                                        </p:attrNameLst>
                                      </p:cBhvr>
                                      <p:to>
                                        <p:strVal val="visible"/>
                                      </p:to>
                                    </p:set>
                                    <p:anim calcmode="lin" valueType="num">
                                      <p:cBhvr additive="base">
                                        <p:cTn id="35" dur="500" fill="hold"/>
                                        <p:tgtEl>
                                          <p:spTgt spid="216113"/>
                                        </p:tgtEl>
                                        <p:attrNameLst>
                                          <p:attrName>ppt_x</p:attrName>
                                        </p:attrNameLst>
                                      </p:cBhvr>
                                      <p:tavLst>
                                        <p:tav tm="0">
                                          <p:val>
                                            <p:strVal val="#ppt_x"/>
                                          </p:val>
                                        </p:tav>
                                        <p:tav tm="100000">
                                          <p:val>
                                            <p:strVal val="#ppt_x"/>
                                          </p:val>
                                        </p:tav>
                                      </p:tavLst>
                                    </p:anim>
                                    <p:anim calcmode="lin" valueType="num">
                                      <p:cBhvr additive="base">
                                        <p:cTn id="36" dur="500" fill="hold"/>
                                        <p:tgtEl>
                                          <p:spTgt spid="2161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6" grpId="0"/>
      <p:bldP spid="216109" grpId="0"/>
      <p:bldP spid="216113" grpId="0"/>
      <p:bldP spid="2161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矩形 217092"/>
          <p:cNvSpPr/>
          <p:nvPr/>
        </p:nvSpPr>
        <p:spPr>
          <a:xfrm>
            <a:off x="2678113" y="1249363"/>
            <a:ext cx="798512" cy="1552575"/>
          </a:xfrm>
          <a:prstGeom prst="rect">
            <a:avLst/>
          </a:prstGeom>
          <a:noFill/>
          <a:ln w="19050">
            <a:noFill/>
          </a:ln>
        </p:spPr>
        <p:txBody>
          <a:bodyPr>
            <a:spAutoFit/>
          </a:bodyPr>
          <a:lstStyle/>
          <a:p>
            <a:r>
              <a:rPr lang="zh-CN" altLang="en-US" dirty="0">
                <a:solidFill>
                  <a:srgbClr val="3333FF"/>
                </a:solidFill>
                <a:latin typeface="Times New Roman" panose="02020603050405020304" pitchFamily="18" charset="0"/>
                <a:sym typeface="Symbol" panose="05050102010706020507" pitchFamily="18" charset="2"/>
              </a:rPr>
              <a:t>通用相位特性曲线 </a:t>
            </a:r>
          </a:p>
        </p:txBody>
      </p:sp>
      <p:grpSp>
        <p:nvGrpSpPr>
          <p:cNvPr id="217094" name="组合 217093"/>
          <p:cNvGrpSpPr/>
          <p:nvPr/>
        </p:nvGrpSpPr>
        <p:grpSpPr>
          <a:xfrm>
            <a:off x="3683000" y="469900"/>
            <a:ext cx="2998788" cy="2419350"/>
            <a:chOff x="3283" y="1098"/>
            <a:chExt cx="1889" cy="1524"/>
          </a:xfrm>
        </p:grpSpPr>
        <p:sp>
          <p:nvSpPr>
            <p:cNvPr id="217095" name="任意多边形 217094"/>
            <p:cNvSpPr/>
            <p:nvPr/>
          </p:nvSpPr>
          <p:spPr>
            <a:xfrm>
              <a:off x="3630" y="1517"/>
              <a:ext cx="1257" cy="826"/>
            </a:xfrm>
            <a:custGeom>
              <a:avLst/>
              <a:gdLst/>
              <a:ahLst/>
              <a:cxnLst/>
              <a:rect l="0" t="0" r="0" b="0"/>
              <a:pathLst>
                <a:path w="1257" h="826">
                  <a:moveTo>
                    <a:pt x="5" y="822"/>
                  </a:moveTo>
                  <a:lnTo>
                    <a:pt x="2" y="823"/>
                  </a:lnTo>
                  <a:lnTo>
                    <a:pt x="1" y="823"/>
                  </a:lnTo>
                  <a:lnTo>
                    <a:pt x="0" y="824"/>
                  </a:lnTo>
                  <a:lnTo>
                    <a:pt x="0" y="825"/>
                  </a:lnTo>
                  <a:lnTo>
                    <a:pt x="0" y="825"/>
                  </a:lnTo>
                  <a:lnTo>
                    <a:pt x="1" y="826"/>
                  </a:lnTo>
                  <a:lnTo>
                    <a:pt x="2" y="826"/>
                  </a:lnTo>
                  <a:lnTo>
                    <a:pt x="5" y="826"/>
                  </a:lnTo>
                  <a:lnTo>
                    <a:pt x="8" y="826"/>
                  </a:lnTo>
                  <a:lnTo>
                    <a:pt x="10" y="826"/>
                  </a:lnTo>
                  <a:lnTo>
                    <a:pt x="13" y="826"/>
                  </a:lnTo>
                  <a:lnTo>
                    <a:pt x="15" y="826"/>
                  </a:lnTo>
                  <a:lnTo>
                    <a:pt x="18" y="825"/>
                  </a:lnTo>
                  <a:lnTo>
                    <a:pt x="22" y="825"/>
                  </a:lnTo>
                  <a:lnTo>
                    <a:pt x="25" y="825"/>
                  </a:lnTo>
                  <a:lnTo>
                    <a:pt x="30" y="824"/>
                  </a:lnTo>
                  <a:lnTo>
                    <a:pt x="34" y="824"/>
                  </a:lnTo>
                  <a:lnTo>
                    <a:pt x="39" y="823"/>
                  </a:lnTo>
                  <a:lnTo>
                    <a:pt x="44" y="822"/>
                  </a:lnTo>
                  <a:lnTo>
                    <a:pt x="50" y="821"/>
                  </a:lnTo>
                  <a:lnTo>
                    <a:pt x="57" y="821"/>
                  </a:lnTo>
                  <a:lnTo>
                    <a:pt x="64" y="820"/>
                  </a:lnTo>
                  <a:lnTo>
                    <a:pt x="71" y="818"/>
                  </a:lnTo>
                  <a:lnTo>
                    <a:pt x="81" y="818"/>
                  </a:lnTo>
                  <a:lnTo>
                    <a:pt x="88" y="817"/>
                  </a:lnTo>
                  <a:lnTo>
                    <a:pt x="99" y="817"/>
                  </a:lnTo>
                  <a:lnTo>
                    <a:pt x="108" y="816"/>
                  </a:lnTo>
                  <a:lnTo>
                    <a:pt x="118" y="816"/>
                  </a:lnTo>
                  <a:lnTo>
                    <a:pt x="128" y="815"/>
                  </a:lnTo>
                  <a:lnTo>
                    <a:pt x="140" y="814"/>
                  </a:lnTo>
                  <a:lnTo>
                    <a:pt x="150" y="814"/>
                  </a:lnTo>
                  <a:lnTo>
                    <a:pt x="172" y="812"/>
                  </a:lnTo>
                  <a:lnTo>
                    <a:pt x="196" y="809"/>
                  </a:lnTo>
                  <a:lnTo>
                    <a:pt x="219" y="807"/>
                  </a:lnTo>
                  <a:lnTo>
                    <a:pt x="242" y="804"/>
                  </a:lnTo>
                  <a:lnTo>
                    <a:pt x="264" y="800"/>
                  </a:lnTo>
                  <a:lnTo>
                    <a:pt x="274" y="798"/>
                  </a:lnTo>
                  <a:lnTo>
                    <a:pt x="286" y="796"/>
                  </a:lnTo>
                  <a:lnTo>
                    <a:pt x="296" y="793"/>
                  </a:lnTo>
                  <a:lnTo>
                    <a:pt x="305" y="790"/>
                  </a:lnTo>
                  <a:lnTo>
                    <a:pt x="315" y="788"/>
                  </a:lnTo>
                  <a:lnTo>
                    <a:pt x="324" y="784"/>
                  </a:lnTo>
                  <a:lnTo>
                    <a:pt x="332" y="780"/>
                  </a:lnTo>
                  <a:lnTo>
                    <a:pt x="340" y="776"/>
                  </a:lnTo>
                  <a:lnTo>
                    <a:pt x="348" y="772"/>
                  </a:lnTo>
                  <a:lnTo>
                    <a:pt x="355" y="767"/>
                  </a:lnTo>
                  <a:lnTo>
                    <a:pt x="361" y="763"/>
                  </a:lnTo>
                  <a:lnTo>
                    <a:pt x="366" y="758"/>
                  </a:lnTo>
                  <a:lnTo>
                    <a:pt x="372" y="753"/>
                  </a:lnTo>
                  <a:lnTo>
                    <a:pt x="378" y="746"/>
                  </a:lnTo>
                  <a:lnTo>
                    <a:pt x="383" y="740"/>
                  </a:lnTo>
                  <a:lnTo>
                    <a:pt x="388" y="733"/>
                  </a:lnTo>
                  <a:lnTo>
                    <a:pt x="397" y="720"/>
                  </a:lnTo>
                  <a:lnTo>
                    <a:pt x="404" y="705"/>
                  </a:lnTo>
                  <a:lnTo>
                    <a:pt x="412" y="689"/>
                  </a:lnTo>
                  <a:lnTo>
                    <a:pt x="417" y="673"/>
                  </a:lnTo>
                  <a:lnTo>
                    <a:pt x="423" y="657"/>
                  </a:lnTo>
                  <a:lnTo>
                    <a:pt x="428" y="640"/>
                  </a:lnTo>
                  <a:lnTo>
                    <a:pt x="433" y="623"/>
                  </a:lnTo>
                  <a:lnTo>
                    <a:pt x="437" y="606"/>
                  </a:lnTo>
                  <a:lnTo>
                    <a:pt x="441" y="591"/>
                  </a:lnTo>
                  <a:lnTo>
                    <a:pt x="446" y="575"/>
                  </a:lnTo>
                  <a:lnTo>
                    <a:pt x="449" y="560"/>
                  </a:lnTo>
                  <a:lnTo>
                    <a:pt x="454" y="545"/>
                  </a:lnTo>
                  <a:lnTo>
                    <a:pt x="456" y="538"/>
                  </a:lnTo>
                  <a:lnTo>
                    <a:pt x="458" y="532"/>
                  </a:lnTo>
                  <a:lnTo>
                    <a:pt x="463" y="519"/>
                  </a:lnTo>
                  <a:lnTo>
                    <a:pt x="465" y="508"/>
                  </a:lnTo>
                  <a:lnTo>
                    <a:pt x="468" y="496"/>
                  </a:lnTo>
                  <a:lnTo>
                    <a:pt x="470" y="486"/>
                  </a:lnTo>
                  <a:lnTo>
                    <a:pt x="471" y="476"/>
                  </a:lnTo>
                  <a:lnTo>
                    <a:pt x="472" y="466"/>
                  </a:lnTo>
                  <a:lnTo>
                    <a:pt x="474" y="447"/>
                  </a:lnTo>
                  <a:lnTo>
                    <a:pt x="475" y="436"/>
                  </a:lnTo>
                  <a:lnTo>
                    <a:pt x="476" y="427"/>
                  </a:lnTo>
                  <a:lnTo>
                    <a:pt x="479" y="416"/>
                  </a:lnTo>
                  <a:lnTo>
                    <a:pt x="480" y="406"/>
                  </a:lnTo>
                  <a:lnTo>
                    <a:pt x="483" y="394"/>
                  </a:lnTo>
                  <a:lnTo>
                    <a:pt x="487" y="382"/>
                  </a:lnTo>
                  <a:lnTo>
                    <a:pt x="491" y="368"/>
                  </a:lnTo>
                  <a:lnTo>
                    <a:pt x="494" y="362"/>
                  </a:lnTo>
                  <a:lnTo>
                    <a:pt x="498" y="355"/>
                  </a:lnTo>
                  <a:lnTo>
                    <a:pt x="500" y="346"/>
                  </a:lnTo>
                  <a:lnTo>
                    <a:pt x="504" y="338"/>
                  </a:lnTo>
                  <a:lnTo>
                    <a:pt x="507" y="329"/>
                  </a:lnTo>
                  <a:lnTo>
                    <a:pt x="509" y="320"/>
                  </a:lnTo>
                  <a:lnTo>
                    <a:pt x="511" y="309"/>
                  </a:lnTo>
                  <a:lnTo>
                    <a:pt x="515" y="299"/>
                  </a:lnTo>
                  <a:lnTo>
                    <a:pt x="521" y="279"/>
                  </a:lnTo>
                  <a:lnTo>
                    <a:pt x="526" y="257"/>
                  </a:lnTo>
                  <a:lnTo>
                    <a:pt x="532" y="235"/>
                  </a:lnTo>
                  <a:lnTo>
                    <a:pt x="539" y="212"/>
                  </a:lnTo>
                  <a:lnTo>
                    <a:pt x="547" y="190"/>
                  </a:lnTo>
                  <a:lnTo>
                    <a:pt x="550" y="179"/>
                  </a:lnTo>
                  <a:lnTo>
                    <a:pt x="555" y="168"/>
                  </a:lnTo>
                  <a:lnTo>
                    <a:pt x="559" y="156"/>
                  </a:lnTo>
                  <a:lnTo>
                    <a:pt x="565" y="146"/>
                  </a:lnTo>
                  <a:lnTo>
                    <a:pt x="570" y="136"/>
                  </a:lnTo>
                  <a:lnTo>
                    <a:pt x="576" y="126"/>
                  </a:lnTo>
                  <a:lnTo>
                    <a:pt x="583" y="115"/>
                  </a:lnTo>
                  <a:lnTo>
                    <a:pt x="590" y="105"/>
                  </a:lnTo>
                  <a:lnTo>
                    <a:pt x="597" y="96"/>
                  </a:lnTo>
                  <a:lnTo>
                    <a:pt x="604" y="87"/>
                  </a:lnTo>
                  <a:lnTo>
                    <a:pt x="614" y="79"/>
                  </a:lnTo>
                  <a:lnTo>
                    <a:pt x="623" y="71"/>
                  </a:lnTo>
                  <a:lnTo>
                    <a:pt x="632" y="63"/>
                  </a:lnTo>
                  <a:lnTo>
                    <a:pt x="642" y="57"/>
                  </a:lnTo>
                  <a:lnTo>
                    <a:pt x="653" y="50"/>
                  </a:lnTo>
                  <a:lnTo>
                    <a:pt x="665" y="44"/>
                  </a:lnTo>
                  <a:lnTo>
                    <a:pt x="671" y="42"/>
                  </a:lnTo>
                  <a:lnTo>
                    <a:pt x="678" y="38"/>
                  </a:lnTo>
                  <a:lnTo>
                    <a:pt x="684" y="36"/>
                  </a:lnTo>
                  <a:lnTo>
                    <a:pt x="692" y="34"/>
                  </a:lnTo>
                  <a:lnTo>
                    <a:pt x="707" y="29"/>
                  </a:lnTo>
                  <a:lnTo>
                    <a:pt x="722" y="26"/>
                  </a:lnTo>
                  <a:lnTo>
                    <a:pt x="739" y="21"/>
                  </a:lnTo>
                  <a:lnTo>
                    <a:pt x="756" y="19"/>
                  </a:lnTo>
                  <a:lnTo>
                    <a:pt x="775" y="16"/>
                  </a:lnTo>
                  <a:lnTo>
                    <a:pt x="794" y="13"/>
                  </a:lnTo>
                  <a:lnTo>
                    <a:pt x="814" y="11"/>
                  </a:lnTo>
                  <a:lnTo>
                    <a:pt x="834" y="9"/>
                  </a:lnTo>
                  <a:lnTo>
                    <a:pt x="855" y="8"/>
                  </a:lnTo>
                  <a:lnTo>
                    <a:pt x="875" y="7"/>
                  </a:lnTo>
                  <a:lnTo>
                    <a:pt x="897" y="6"/>
                  </a:lnTo>
                  <a:lnTo>
                    <a:pt x="919" y="4"/>
                  </a:lnTo>
                  <a:lnTo>
                    <a:pt x="963" y="3"/>
                  </a:lnTo>
                  <a:lnTo>
                    <a:pt x="1006" y="2"/>
                  </a:lnTo>
                  <a:lnTo>
                    <a:pt x="1027" y="2"/>
                  </a:lnTo>
                  <a:lnTo>
                    <a:pt x="1049" y="2"/>
                  </a:lnTo>
                  <a:lnTo>
                    <a:pt x="1069" y="2"/>
                  </a:lnTo>
                  <a:lnTo>
                    <a:pt x="1090" y="2"/>
                  </a:lnTo>
                  <a:lnTo>
                    <a:pt x="1110" y="2"/>
                  </a:lnTo>
                  <a:lnTo>
                    <a:pt x="1130" y="2"/>
                  </a:lnTo>
                  <a:lnTo>
                    <a:pt x="1149" y="2"/>
                  </a:lnTo>
                  <a:lnTo>
                    <a:pt x="1167" y="2"/>
                  </a:lnTo>
                  <a:lnTo>
                    <a:pt x="1184" y="2"/>
                  </a:lnTo>
                  <a:lnTo>
                    <a:pt x="1201" y="2"/>
                  </a:lnTo>
                  <a:lnTo>
                    <a:pt x="1216" y="1"/>
                  </a:lnTo>
                  <a:lnTo>
                    <a:pt x="1230" y="1"/>
                  </a:lnTo>
                  <a:lnTo>
                    <a:pt x="1237" y="1"/>
                  </a:lnTo>
                  <a:lnTo>
                    <a:pt x="1244" y="0"/>
                  </a:lnTo>
                  <a:lnTo>
                    <a:pt x="1250" y="0"/>
                  </a:lnTo>
                  <a:lnTo>
                    <a:pt x="1257" y="0"/>
                  </a:lnTo>
                </a:path>
              </a:pathLst>
            </a:custGeom>
            <a:noFill/>
            <a:ln w="25400" cap="flat" cmpd="sng">
              <a:solidFill>
                <a:srgbClr val="FF0000"/>
              </a:solidFill>
              <a:prstDash val="solid"/>
              <a:headEnd type="none" w="med" len="med"/>
              <a:tailEnd type="none" w="med" len="med"/>
            </a:ln>
          </p:spPr>
          <p:txBody>
            <a:bodyPr/>
            <a:lstStyle/>
            <a:p>
              <a:endParaRPr lang="zh-CN" altLang="en-US"/>
            </a:p>
          </p:txBody>
        </p:sp>
        <p:sp>
          <p:nvSpPr>
            <p:cNvPr id="217096" name="矩形 217095"/>
            <p:cNvSpPr/>
            <p:nvPr/>
          </p:nvSpPr>
          <p:spPr>
            <a:xfrm>
              <a:off x="4154" y="1989"/>
              <a:ext cx="60"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17097" name="直接连接符 217096"/>
            <p:cNvSpPr/>
            <p:nvPr/>
          </p:nvSpPr>
          <p:spPr>
            <a:xfrm>
              <a:off x="3283" y="1966"/>
              <a:ext cx="1709" cy="1"/>
            </a:xfrm>
            <a:prstGeom prst="line">
              <a:avLst/>
            </a:prstGeom>
            <a:ln w="14288" cap="flat" cmpd="sng">
              <a:solidFill>
                <a:srgbClr val="000000"/>
              </a:solidFill>
              <a:prstDash val="solid"/>
              <a:headEnd type="none" w="med" len="med"/>
              <a:tailEnd type="none" w="med" len="med"/>
            </a:ln>
          </p:spPr>
        </p:sp>
        <p:sp>
          <p:nvSpPr>
            <p:cNvPr id="217098" name="任意多边形 217097"/>
            <p:cNvSpPr/>
            <p:nvPr/>
          </p:nvSpPr>
          <p:spPr>
            <a:xfrm>
              <a:off x="4985" y="1939"/>
              <a:ext cx="83" cy="55"/>
            </a:xfrm>
            <a:custGeom>
              <a:avLst/>
              <a:gdLst/>
              <a:ahLst/>
              <a:cxnLst/>
              <a:rect l="0" t="0" r="0" b="0"/>
              <a:pathLst>
                <a:path w="83" h="55">
                  <a:moveTo>
                    <a:pt x="0" y="0"/>
                  </a:moveTo>
                  <a:lnTo>
                    <a:pt x="83" y="27"/>
                  </a:lnTo>
                  <a:lnTo>
                    <a:pt x="0" y="55"/>
                  </a:lnTo>
                  <a:lnTo>
                    <a:pt x="0" y="0"/>
                  </a:lnTo>
                  <a:close/>
                </a:path>
              </a:pathLst>
            </a:custGeom>
            <a:solidFill>
              <a:srgbClr val="000000"/>
            </a:solidFill>
            <a:ln w="9525">
              <a:noFill/>
            </a:ln>
          </p:spPr>
          <p:txBody>
            <a:bodyPr/>
            <a:lstStyle/>
            <a:p>
              <a:endParaRPr lang="zh-CN" altLang="en-US"/>
            </a:p>
          </p:txBody>
        </p:sp>
        <p:sp>
          <p:nvSpPr>
            <p:cNvPr id="217099" name="直接连接符 217098"/>
            <p:cNvSpPr/>
            <p:nvPr/>
          </p:nvSpPr>
          <p:spPr>
            <a:xfrm flipH="1" flipV="1">
              <a:off x="4119" y="1274"/>
              <a:ext cx="5" cy="1348"/>
            </a:xfrm>
            <a:prstGeom prst="line">
              <a:avLst/>
            </a:prstGeom>
            <a:ln w="11113" cap="flat" cmpd="sng">
              <a:solidFill>
                <a:srgbClr val="000000"/>
              </a:solidFill>
              <a:prstDash val="solid"/>
              <a:headEnd type="none" w="med" len="med"/>
              <a:tailEnd type="none" w="med" len="med"/>
            </a:ln>
          </p:spPr>
        </p:sp>
        <p:sp>
          <p:nvSpPr>
            <p:cNvPr id="217100" name="任意多边形 217099"/>
            <p:cNvSpPr/>
            <p:nvPr/>
          </p:nvSpPr>
          <p:spPr>
            <a:xfrm>
              <a:off x="4094" y="1206"/>
              <a:ext cx="50" cy="74"/>
            </a:xfrm>
            <a:custGeom>
              <a:avLst/>
              <a:gdLst/>
              <a:ahLst/>
              <a:cxnLst/>
              <a:rect l="0" t="0" r="0" b="0"/>
              <a:pathLst>
                <a:path w="50" h="74">
                  <a:moveTo>
                    <a:pt x="0" y="74"/>
                  </a:moveTo>
                  <a:lnTo>
                    <a:pt x="25" y="0"/>
                  </a:lnTo>
                  <a:lnTo>
                    <a:pt x="50" y="74"/>
                  </a:lnTo>
                  <a:lnTo>
                    <a:pt x="0" y="74"/>
                  </a:lnTo>
                  <a:close/>
                </a:path>
              </a:pathLst>
            </a:custGeom>
            <a:solidFill>
              <a:srgbClr val="000000"/>
            </a:solidFill>
            <a:ln w="9525">
              <a:noFill/>
            </a:ln>
          </p:spPr>
          <p:txBody>
            <a:bodyPr/>
            <a:lstStyle/>
            <a:p>
              <a:endParaRPr lang="zh-CN" altLang="en-US"/>
            </a:p>
          </p:txBody>
        </p:sp>
        <p:sp>
          <p:nvSpPr>
            <p:cNvPr id="217101" name="矩形 217100"/>
            <p:cNvSpPr/>
            <p:nvPr/>
          </p:nvSpPr>
          <p:spPr>
            <a:xfrm>
              <a:off x="4124" y="2412"/>
              <a:ext cx="18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sym typeface="Wingdings" panose="05000000000000000000" pitchFamily="2" charset="2"/>
                </a:rPr>
                <a:t>-90</a:t>
              </a:r>
              <a:endParaRPr lang="en-US" altLang="zh-CN">
                <a:latin typeface="Times New Roman" panose="02020603050405020304" pitchFamily="18" charset="0"/>
                <a:sym typeface="Wingdings" panose="05000000000000000000" pitchFamily="2" charset="2"/>
              </a:endParaRPr>
            </a:p>
          </p:txBody>
        </p:sp>
        <p:sp>
          <p:nvSpPr>
            <p:cNvPr id="217102" name="矩形 217101"/>
            <p:cNvSpPr/>
            <p:nvPr/>
          </p:nvSpPr>
          <p:spPr>
            <a:xfrm>
              <a:off x="4298" y="2408"/>
              <a:ext cx="40" cy="96"/>
            </a:xfrm>
            <a:prstGeom prst="rect">
              <a:avLst/>
            </a:prstGeom>
            <a:noFill/>
            <a:ln w="9525">
              <a:noFill/>
            </a:ln>
          </p:spPr>
          <p:txBody>
            <a:bodyPr wrap="none" lIns="0" tIns="0" rIns="0" bIns="0">
              <a:spAutoFit/>
            </a:bodyPr>
            <a:lstStyle/>
            <a:p>
              <a:r>
                <a:rPr lang="en-US" altLang="zh-CN" sz="1000">
                  <a:solidFill>
                    <a:srgbClr val="000000"/>
                  </a:solidFill>
                  <a:latin typeface="宋体" panose="02010600030101010101" pitchFamily="2" charset="-122"/>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17103" name="矩形 217102"/>
            <p:cNvSpPr/>
            <p:nvPr/>
          </p:nvSpPr>
          <p:spPr>
            <a:xfrm>
              <a:off x="4261" y="1098"/>
              <a:ext cx="92" cy="182"/>
            </a:xfrm>
            <a:prstGeom prst="rect">
              <a:avLst/>
            </a:prstGeom>
            <a:noFill/>
            <a:ln w="9525">
              <a:noFill/>
            </a:ln>
          </p:spPr>
          <p:txBody>
            <a:bodyPr wrap="none" lIns="0" tIns="0" rIns="0" bIns="0">
              <a:spAutoFit/>
            </a:bodyPr>
            <a:lstStyle/>
            <a:p>
              <a:r>
                <a:rPr lang="en-US" altLang="zh-CN" sz="1900" i="1">
                  <a:solidFill>
                    <a:srgbClr val="000000"/>
                  </a:solidFill>
                  <a:latin typeface="Symbol" panose="05050102010706020507" pitchFamily="18" charset="2"/>
                  <a:sym typeface="Wingdings" panose="05000000000000000000" pitchFamily="2" charset="2"/>
                </a:rPr>
                <a:t>j</a:t>
              </a:r>
              <a:endParaRPr lang="en-US" altLang="zh-CN">
                <a:latin typeface="Times New Roman" panose="02020603050405020304" pitchFamily="18" charset="0"/>
                <a:sym typeface="Wingdings" panose="05000000000000000000" pitchFamily="2" charset="2"/>
              </a:endParaRPr>
            </a:p>
          </p:txBody>
        </p:sp>
        <p:sp>
          <p:nvSpPr>
            <p:cNvPr id="217104" name="矩形 217103"/>
            <p:cNvSpPr/>
            <p:nvPr/>
          </p:nvSpPr>
          <p:spPr>
            <a:xfrm>
              <a:off x="3945" y="1324"/>
              <a:ext cx="12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sym typeface="Wingdings" panose="05000000000000000000" pitchFamily="2" charset="2"/>
                </a:rPr>
                <a:t>90</a:t>
              </a:r>
              <a:endParaRPr lang="en-US" altLang="zh-CN">
                <a:latin typeface="Times New Roman" panose="02020603050405020304" pitchFamily="18" charset="0"/>
                <a:sym typeface="Wingdings" panose="05000000000000000000" pitchFamily="2" charset="2"/>
              </a:endParaRPr>
            </a:p>
          </p:txBody>
        </p:sp>
        <p:sp>
          <p:nvSpPr>
            <p:cNvPr id="217105" name="矩形 217104"/>
            <p:cNvSpPr/>
            <p:nvPr/>
          </p:nvSpPr>
          <p:spPr>
            <a:xfrm>
              <a:off x="4072" y="1319"/>
              <a:ext cx="40" cy="96"/>
            </a:xfrm>
            <a:prstGeom prst="rect">
              <a:avLst/>
            </a:prstGeom>
            <a:noFill/>
            <a:ln w="9525">
              <a:noFill/>
            </a:ln>
          </p:spPr>
          <p:txBody>
            <a:bodyPr wrap="none" lIns="0" tIns="0" rIns="0" bIns="0">
              <a:spAutoFit/>
            </a:bodyPr>
            <a:lstStyle/>
            <a:p>
              <a:r>
                <a:rPr lang="en-US" altLang="zh-CN" sz="1000">
                  <a:solidFill>
                    <a:srgbClr val="000000"/>
                  </a:solidFill>
                  <a:latin typeface="宋体" panose="02010600030101010101" pitchFamily="2" charset="-122"/>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17106" name="矩形 217105"/>
            <p:cNvSpPr/>
            <p:nvPr/>
          </p:nvSpPr>
          <p:spPr>
            <a:xfrm>
              <a:off x="5097" y="1896"/>
              <a:ext cx="75" cy="182"/>
            </a:xfrm>
            <a:prstGeom prst="rect">
              <a:avLst/>
            </a:prstGeom>
            <a:noFill/>
            <a:ln w="9525">
              <a:noFill/>
            </a:ln>
          </p:spPr>
          <p:txBody>
            <a:bodyPr wrap="none" lIns="0" tIns="0" rIns="0" bIns="0">
              <a:spAutoFit/>
            </a:bodyPr>
            <a:lstStyle/>
            <a:p>
              <a:r>
                <a:rPr lang="en-US" altLang="zh-CN" sz="1900" i="1">
                  <a:solidFill>
                    <a:srgbClr val="000000"/>
                  </a:solidFill>
                  <a:latin typeface="Symbol" panose="05050102010706020507" pitchFamily="18" charset="2"/>
                  <a:sym typeface="Wingdings" panose="05000000000000000000" pitchFamily="2" charset="2"/>
                </a:rPr>
                <a:t>x</a:t>
              </a:r>
              <a:endParaRPr lang="en-US" altLang="zh-CN">
                <a:latin typeface="Times New Roman" panose="02020603050405020304" pitchFamily="18" charset="0"/>
                <a:sym typeface="Wingdings" panose="05000000000000000000" pitchFamily="2" charset="2"/>
              </a:endParaRPr>
            </a:p>
          </p:txBody>
        </p:sp>
        <p:sp>
          <p:nvSpPr>
            <p:cNvPr id="217107" name="任意多边形 217106"/>
            <p:cNvSpPr>
              <a:spLocks noEditPoints="1"/>
            </p:cNvSpPr>
            <p:nvPr/>
          </p:nvSpPr>
          <p:spPr>
            <a:xfrm>
              <a:off x="3398" y="1494"/>
              <a:ext cx="1563" cy="4"/>
            </a:xfrm>
            <a:custGeom>
              <a:avLst/>
              <a:gdLst/>
              <a:ahLst/>
              <a:cxnLst/>
              <a:rect l="0" t="0" r="0" b="0"/>
              <a:pathLst>
                <a:path w="1563" h="4">
                  <a:moveTo>
                    <a:pt x="1" y="0"/>
                  </a:moveTo>
                  <a:lnTo>
                    <a:pt x="22" y="0"/>
                  </a:lnTo>
                  <a:lnTo>
                    <a:pt x="23" y="1"/>
                  </a:lnTo>
                  <a:lnTo>
                    <a:pt x="25" y="2"/>
                  </a:lnTo>
                  <a:lnTo>
                    <a:pt x="23" y="4"/>
                  </a:lnTo>
                  <a:lnTo>
                    <a:pt x="22" y="4"/>
                  </a:lnTo>
                  <a:lnTo>
                    <a:pt x="1" y="4"/>
                  </a:lnTo>
                  <a:lnTo>
                    <a:pt x="0" y="4"/>
                  </a:lnTo>
                  <a:lnTo>
                    <a:pt x="0" y="2"/>
                  </a:lnTo>
                  <a:lnTo>
                    <a:pt x="0" y="1"/>
                  </a:lnTo>
                  <a:lnTo>
                    <a:pt x="1" y="0"/>
                  </a:lnTo>
                  <a:lnTo>
                    <a:pt x="1" y="0"/>
                  </a:lnTo>
                  <a:close/>
                  <a:moveTo>
                    <a:pt x="38" y="0"/>
                  </a:moveTo>
                  <a:lnTo>
                    <a:pt x="60" y="0"/>
                  </a:lnTo>
                  <a:lnTo>
                    <a:pt x="61" y="1"/>
                  </a:lnTo>
                  <a:lnTo>
                    <a:pt x="61" y="2"/>
                  </a:lnTo>
                  <a:lnTo>
                    <a:pt x="61" y="4"/>
                  </a:lnTo>
                  <a:lnTo>
                    <a:pt x="60" y="4"/>
                  </a:lnTo>
                  <a:lnTo>
                    <a:pt x="38" y="4"/>
                  </a:lnTo>
                  <a:lnTo>
                    <a:pt x="37" y="4"/>
                  </a:lnTo>
                  <a:lnTo>
                    <a:pt x="37" y="2"/>
                  </a:lnTo>
                  <a:lnTo>
                    <a:pt x="37" y="1"/>
                  </a:lnTo>
                  <a:lnTo>
                    <a:pt x="38" y="0"/>
                  </a:lnTo>
                  <a:lnTo>
                    <a:pt x="38" y="0"/>
                  </a:lnTo>
                  <a:close/>
                  <a:moveTo>
                    <a:pt x="74" y="0"/>
                  </a:moveTo>
                  <a:lnTo>
                    <a:pt x="96" y="0"/>
                  </a:lnTo>
                  <a:lnTo>
                    <a:pt x="97" y="1"/>
                  </a:lnTo>
                  <a:lnTo>
                    <a:pt x="98" y="2"/>
                  </a:lnTo>
                  <a:lnTo>
                    <a:pt x="97" y="4"/>
                  </a:lnTo>
                  <a:lnTo>
                    <a:pt x="96" y="4"/>
                  </a:lnTo>
                  <a:lnTo>
                    <a:pt x="74" y="4"/>
                  </a:lnTo>
                  <a:lnTo>
                    <a:pt x="73" y="4"/>
                  </a:lnTo>
                  <a:lnTo>
                    <a:pt x="73" y="2"/>
                  </a:lnTo>
                  <a:lnTo>
                    <a:pt x="73" y="1"/>
                  </a:lnTo>
                  <a:lnTo>
                    <a:pt x="74" y="0"/>
                  </a:lnTo>
                  <a:lnTo>
                    <a:pt x="74" y="0"/>
                  </a:lnTo>
                  <a:close/>
                  <a:moveTo>
                    <a:pt x="112" y="0"/>
                  </a:moveTo>
                  <a:lnTo>
                    <a:pt x="133" y="0"/>
                  </a:lnTo>
                  <a:lnTo>
                    <a:pt x="135" y="1"/>
                  </a:lnTo>
                  <a:lnTo>
                    <a:pt x="135" y="2"/>
                  </a:lnTo>
                  <a:lnTo>
                    <a:pt x="135" y="4"/>
                  </a:lnTo>
                  <a:lnTo>
                    <a:pt x="133" y="4"/>
                  </a:lnTo>
                  <a:lnTo>
                    <a:pt x="112" y="4"/>
                  </a:lnTo>
                  <a:lnTo>
                    <a:pt x="111" y="4"/>
                  </a:lnTo>
                  <a:lnTo>
                    <a:pt x="111" y="2"/>
                  </a:lnTo>
                  <a:lnTo>
                    <a:pt x="111" y="1"/>
                  </a:lnTo>
                  <a:lnTo>
                    <a:pt x="112" y="0"/>
                  </a:lnTo>
                  <a:lnTo>
                    <a:pt x="112" y="0"/>
                  </a:lnTo>
                  <a:close/>
                  <a:moveTo>
                    <a:pt x="148" y="0"/>
                  </a:moveTo>
                  <a:lnTo>
                    <a:pt x="170" y="0"/>
                  </a:lnTo>
                  <a:lnTo>
                    <a:pt x="171" y="1"/>
                  </a:lnTo>
                  <a:lnTo>
                    <a:pt x="172" y="2"/>
                  </a:lnTo>
                  <a:lnTo>
                    <a:pt x="171" y="4"/>
                  </a:lnTo>
                  <a:lnTo>
                    <a:pt x="170" y="4"/>
                  </a:lnTo>
                  <a:lnTo>
                    <a:pt x="148" y="4"/>
                  </a:lnTo>
                  <a:lnTo>
                    <a:pt x="147" y="4"/>
                  </a:lnTo>
                  <a:lnTo>
                    <a:pt x="147" y="2"/>
                  </a:lnTo>
                  <a:lnTo>
                    <a:pt x="147" y="1"/>
                  </a:lnTo>
                  <a:lnTo>
                    <a:pt x="148" y="0"/>
                  </a:lnTo>
                  <a:lnTo>
                    <a:pt x="148" y="0"/>
                  </a:lnTo>
                  <a:close/>
                  <a:moveTo>
                    <a:pt x="186" y="0"/>
                  </a:moveTo>
                  <a:lnTo>
                    <a:pt x="207" y="0"/>
                  </a:lnTo>
                  <a:lnTo>
                    <a:pt x="208" y="1"/>
                  </a:lnTo>
                  <a:lnTo>
                    <a:pt x="208" y="2"/>
                  </a:lnTo>
                  <a:lnTo>
                    <a:pt x="208" y="4"/>
                  </a:lnTo>
                  <a:lnTo>
                    <a:pt x="207" y="4"/>
                  </a:lnTo>
                  <a:lnTo>
                    <a:pt x="186" y="4"/>
                  </a:lnTo>
                  <a:lnTo>
                    <a:pt x="184" y="4"/>
                  </a:lnTo>
                  <a:lnTo>
                    <a:pt x="184" y="2"/>
                  </a:lnTo>
                  <a:lnTo>
                    <a:pt x="184" y="1"/>
                  </a:lnTo>
                  <a:lnTo>
                    <a:pt x="186" y="0"/>
                  </a:lnTo>
                  <a:lnTo>
                    <a:pt x="186" y="0"/>
                  </a:lnTo>
                  <a:close/>
                  <a:moveTo>
                    <a:pt x="223" y="0"/>
                  </a:moveTo>
                  <a:lnTo>
                    <a:pt x="243" y="0"/>
                  </a:lnTo>
                  <a:lnTo>
                    <a:pt x="245" y="1"/>
                  </a:lnTo>
                  <a:lnTo>
                    <a:pt x="246" y="2"/>
                  </a:lnTo>
                  <a:lnTo>
                    <a:pt x="245" y="4"/>
                  </a:lnTo>
                  <a:lnTo>
                    <a:pt x="243" y="4"/>
                  </a:lnTo>
                  <a:lnTo>
                    <a:pt x="223" y="4"/>
                  </a:lnTo>
                  <a:lnTo>
                    <a:pt x="222" y="4"/>
                  </a:lnTo>
                  <a:lnTo>
                    <a:pt x="221" y="2"/>
                  </a:lnTo>
                  <a:lnTo>
                    <a:pt x="222" y="1"/>
                  </a:lnTo>
                  <a:lnTo>
                    <a:pt x="223" y="0"/>
                  </a:lnTo>
                  <a:lnTo>
                    <a:pt x="223" y="0"/>
                  </a:lnTo>
                  <a:close/>
                  <a:moveTo>
                    <a:pt x="259" y="0"/>
                  </a:moveTo>
                  <a:lnTo>
                    <a:pt x="281" y="0"/>
                  </a:lnTo>
                  <a:lnTo>
                    <a:pt x="282" y="1"/>
                  </a:lnTo>
                  <a:lnTo>
                    <a:pt x="282" y="2"/>
                  </a:lnTo>
                  <a:lnTo>
                    <a:pt x="282" y="4"/>
                  </a:lnTo>
                  <a:lnTo>
                    <a:pt x="281" y="4"/>
                  </a:lnTo>
                  <a:lnTo>
                    <a:pt x="259" y="4"/>
                  </a:lnTo>
                  <a:lnTo>
                    <a:pt x="258" y="4"/>
                  </a:lnTo>
                  <a:lnTo>
                    <a:pt x="258" y="2"/>
                  </a:lnTo>
                  <a:lnTo>
                    <a:pt x="258" y="1"/>
                  </a:lnTo>
                  <a:lnTo>
                    <a:pt x="259" y="0"/>
                  </a:lnTo>
                  <a:lnTo>
                    <a:pt x="259" y="0"/>
                  </a:lnTo>
                  <a:close/>
                  <a:moveTo>
                    <a:pt x="297" y="0"/>
                  </a:moveTo>
                  <a:lnTo>
                    <a:pt x="317" y="0"/>
                  </a:lnTo>
                  <a:lnTo>
                    <a:pt x="318" y="1"/>
                  </a:lnTo>
                  <a:lnTo>
                    <a:pt x="319" y="2"/>
                  </a:lnTo>
                  <a:lnTo>
                    <a:pt x="318" y="4"/>
                  </a:lnTo>
                  <a:lnTo>
                    <a:pt x="317" y="4"/>
                  </a:lnTo>
                  <a:lnTo>
                    <a:pt x="297" y="4"/>
                  </a:lnTo>
                  <a:lnTo>
                    <a:pt x="296" y="4"/>
                  </a:lnTo>
                  <a:lnTo>
                    <a:pt x="294" y="2"/>
                  </a:lnTo>
                  <a:lnTo>
                    <a:pt x="296" y="1"/>
                  </a:lnTo>
                  <a:lnTo>
                    <a:pt x="297" y="0"/>
                  </a:lnTo>
                  <a:lnTo>
                    <a:pt x="297" y="0"/>
                  </a:lnTo>
                  <a:close/>
                  <a:moveTo>
                    <a:pt x="333" y="0"/>
                  </a:moveTo>
                  <a:lnTo>
                    <a:pt x="355" y="0"/>
                  </a:lnTo>
                  <a:lnTo>
                    <a:pt x="356" y="1"/>
                  </a:lnTo>
                  <a:lnTo>
                    <a:pt x="356" y="2"/>
                  </a:lnTo>
                  <a:lnTo>
                    <a:pt x="356" y="4"/>
                  </a:lnTo>
                  <a:lnTo>
                    <a:pt x="355" y="4"/>
                  </a:lnTo>
                  <a:lnTo>
                    <a:pt x="333" y="4"/>
                  </a:lnTo>
                  <a:lnTo>
                    <a:pt x="332" y="4"/>
                  </a:lnTo>
                  <a:lnTo>
                    <a:pt x="332" y="2"/>
                  </a:lnTo>
                  <a:lnTo>
                    <a:pt x="332" y="1"/>
                  </a:lnTo>
                  <a:lnTo>
                    <a:pt x="333" y="0"/>
                  </a:lnTo>
                  <a:lnTo>
                    <a:pt x="333" y="0"/>
                  </a:lnTo>
                  <a:close/>
                  <a:moveTo>
                    <a:pt x="370" y="0"/>
                  </a:moveTo>
                  <a:lnTo>
                    <a:pt x="392" y="0"/>
                  </a:lnTo>
                  <a:lnTo>
                    <a:pt x="392" y="1"/>
                  </a:lnTo>
                  <a:lnTo>
                    <a:pt x="393" y="2"/>
                  </a:lnTo>
                  <a:lnTo>
                    <a:pt x="392" y="4"/>
                  </a:lnTo>
                  <a:lnTo>
                    <a:pt x="392" y="4"/>
                  </a:lnTo>
                  <a:lnTo>
                    <a:pt x="370" y="4"/>
                  </a:lnTo>
                  <a:lnTo>
                    <a:pt x="369" y="4"/>
                  </a:lnTo>
                  <a:lnTo>
                    <a:pt x="368" y="2"/>
                  </a:lnTo>
                  <a:lnTo>
                    <a:pt x="369" y="1"/>
                  </a:lnTo>
                  <a:lnTo>
                    <a:pt x="370" y="0"/>
                  </a:lnTo>
                  <a:lnTo>
                    <a:pt x="370" y="0"/>
                  </a:lnTo>
                  <a:close/>
                  <a:moveTo>
                    <a:pt x="407" y="0"/>
                  </a:moveTo>
                  <a:lnTo>
                    <a:pt x="428" y="0"/>
                  </a:lnTo>
                  <a:lnTo>
                    <a:pt x="429" y="1"/>
                  </a:lnTo>
                  <a:lnTo>
                    <a:pt x="429" y="2"/>
                  </a:lnTo>
                  <a:lnTo>
                    <a:pt x="429" y="4"/>
                  </a:lnTo>
                  <a:lnTo>
                    <a:pt x="428" y="4"/>
                  </a:lnTo>
                  <a:lnTo>
                    <a:pt x="407" y="4"/>
                  </a:lnTo>
                  <a:lnTo>
                    <a:pt x="406" y="4"/>
                  </a:lnTo>
                  <a:lnTo>
                    <a:pt x="406" y="2"/>
                  </a:lnTo>
                  <a:lnTo>
                    <a:pt x="406" y="1"/>
                  </a:lnTo>
                  <a:lnTo>
                    <a:pt x="407" y="0"/>
                  </a:lnTo>
                  <a:lnTo>
                    <a:pt x="407" y="0"/>
                  </a:lnTo>
                  <a:close/>
                  <a:moveTo>
                    <a:pt x="444" y="0"/>
                  </a:moveTo>
                  <a:lnTo>
                    <a:pt x="466" y="0"/>
                  </a:lnTo>
                  <a:lnTo>
                    <a:pt x="466" y="1"/>
                  </a:lnTo>
                  <a:lnTo>
                    <a:pt x="467" y="2"/>
                  </a:lnTo>
                  <a:lnTo>
                    <a:pt x="466" y="4"/>
                  </a:lnTo>
                  <a:lnTo>
                    <a:pt x="466" y="4"/>
                  </a:lnTo>
                  <a:lnTo>
                    <a:pt x="444" y="4"/>
                  </a:lnTo>
                  <a:lnTo>
                    <a:pt x="443" y="4"/>
                  </a:lnTo>
                  <a:lnTo>
                    <a:pt x="442" y="2"/>
                  </a:lnTo>
                  <a:lnTo>
                    <a:pt x="443" y="1"/>
                  </a:lnTo>
                  <a:lnTo>
                    <a:pt x="444" y="0"/>
                  </a:lnTo>
                  <a:lnTo>
                    <a:pt x="444" y="0"/>
                  </a:lnTo>
                  <a:close/>
                  <a:moveTo>
                    <a:pt x="480" y="0"/>
                  </a:moveTo>
                  <a:lnTo>
                    <a:pt x="502" y="0"/>
                  </a:lnTo>
                  <a:lnTo>
                    <a:pt x="503" y="1"/>
                  </a:lnTo>
                  <a:lnTo>
                    <a:pt x="503" y="2"/>
                  </a:lnTo>
                  <a:lnTo>
                    <a:pt x="503" y="4"/>
                  </a:lnTo>
                  <a:lnTo>
                    <a:pt x="502" y="4"/>
                  </a:lnTo>
                  <a:lnTo>
                    <a:pt x="480" y="4"/>
                  </a:lnTo>
                  <a:lnTo>
                    <a:pt x="479" y="4"/>
                  </a:lnTo>
                  <a:lnTo>
                    <a:pt x="479" y="2"/>
                  </a:lnTo>
                  <a:lnTo>
                    <a:pt x="479" y="1"/>
                  </a:lnTo>
                  <a:lnTo>
                    <a:pt x="480" y="0"/>
                  </a:lnTo>
                  <a:lnTo>
                    <a:pt x="480" y="0"/>
                  </a:lnTo>
                  <a:close/>
                  <a:moveTo>
                    <a:pt x="518" y="0"/>
                  </a:moveTo>
                  <a:lnTo>
                    <a:pt x="539" y="0"/>
                  </a:lnTo>
                  <a:lnTo>
                    <a:pt x="539" y="1"/>
                  </a:lnTo>
                  <a:lnTo>
                    <a:pt x="540" y="2"/>
                  </a:lnTo>
                  <a:lnTo>
                    <a:pt x="539" y="4"/>
                  </a:lnTo>
                  <a:lnTo>
                    <a:pt x="539" y="4"/>
                  </a:lnTo>
                  <a:lnTo>
                    <a:pt x="518" y="4"/>
                  </a:lnTo>
                  <a:lnTo>
                    <a:pt x="517" y="4"/>
                  </a:lnTo>
                  <a:lnTo>
                    <a:pt x="516" y="2"/>
                  </a:lnTo>
                  <a:lnTo>
                    <a:pt x="517" y="1"/>
                  </a:lnTo>
                  <a:lnTo>
                    <a:pt x="518" y="0"/>
                  </a:lnTo>
                  <a:lnTo>
                    <a:pt x="518" y="0"/>
                  </a:lnTo>
                  <a:close/>
                  <a:moveTo>
                    <a:pt x="554" y="0"/>
                  </a:moveTo>
                  <a:lnTo>
                    <a:pt x="576" y="0"/>
                  </a:lnTo>
                  <a:lnTo>
                    <a:pt x="577" y="1"/>
                  </a:lnTo>
                  <a:lnTo>
                    <a:pt x="577" y="2"/>
                  </a:lnTo>
                  <a:lnTo>
                    <a:pt x="577" y="4"/>
                  </a:lnTo>
                  <a:lnTo>
                    <a:pt x="576" y="4"/>
                  </a:lnTo>
                  <a:lnTo>
                    <a:pt x="554" y="4"/>
                  </a:lnTo>
                  <a:lnTo>
                    <a:pt x="553" y="4"/>
                  </a:lnTo>
                  <a:lnTo>
                    <a:pt x="553" y="2"/>
                  </a:lnTo>
                  <a:lnTo>
                    <a:pt x="553" y="1"/>
                  </a:lnTo>
                  <a:lnTo>
                    <a:pt x="554" y="0"/>
                  </a:lnTo>
                  <a:lnTo>
                    <a:pt x="554" y="0"/>
                  </a:lnTo>
                  <a:close/>
                  <a:moveTo>
                    <a:pt x="592" y="0"/>
                  </a:moveTo>
                  <a:lnTo>
                    <a:pt x="613" y="0"/>
                  </a:lnTo>
                  <a:lnTo>
                    <a:pt x="613" y="1"/>
                  </a:lnTo>
                  <a:lnTo>
                    <a:pt x="614" y="2"/>
                  </a:lnTo>
                  <a:lnTo>
                    <a:pt x="613" y="4"/>
                  </a:lnTo>
                  <a:lnTo>
                    <a:pt x="613" y="4"/>
                  </a:lnTo>
                  <a:lnTo>
                    <a:pt x="592" y="4"/>
                  </a:lnTo>
                  <a:lnTo>
                    <a:pt x="590" y="4"/>
                  </a:lnTo>
                  <a:lnTo>
                    <a:pt x="589" y="2"/>
                  </a:lnTo>
                  <a:lnTo>
                    <a:pt x="590" y="1"/>
                  </a:lnTo>
                  <a:lnTo>
                    <a:pt x="592" y="0"/>
                  </a:lnTo>
                  <a:lnTo>
                    <a:pt x="592" y="0"/>
                  </a:lnTo>
                  <a:close/>
                  <a:moveTo>
                    <a:pt x="628" y="0"/>
                  </a:moveTo>
                  <a:lnTo>
                    <a:pt x="649" y="0"/>
                  </a:lnTo>
                  <a:lnTo>
                    <a:pt x="650" y="1"/>
                  </a:lnTo>
                  <a:lnTo>
                    <a:pt x="650" y="2"/>
                  </a:lnTo>
                  <a:lnTo>
                    <a:pt x="650" y="4"/>
                  </a:lnTo>
                  <a:lnTo>
                    <a:pt x="649" y="4"/>
                  </a:lnTo>
                  <a:lnTo>
                    <a:pt x="628" y="4"/>
                  </a:lnTo>
                  <a:lnTo>
                    <a:pt x="627" y="4"/>
                  </a:lnTo>
                  <a:lnTo>
                    <a:pt x="627" y="2"/>
                  </a:lnTo>
                  <a:lnTo>
                    <a:pt x="627" y="1"/>
                  </a:lnTo>
                  <a:lnTo>
                    <a:pt x="628" y="0"/>
                  </a:lnTo>
                  <a:lnTo>
                    <a:pt x="628" y="0"/>
                  </a:lnTo>
                  <a:close/>
                  <a:moveTo>
                    <a:pt x="665" y="0"/>
                  </a:moveTo>
                  <a:lnTo>
                    <a:pt x="687" y="0"/>
                  </a:lnTo>
                  <a:lnTo>
                    <a:pt x="687" y="1"/>
                  </a:lnTo>
                  <a:lnTo>
                    <a:pt x="688" y="2"/>
                  </a:lnTo>
                  <a:lnTo>
                    <a:pt x="687" y="4"/>
                  </a:lnTo>
                  <a:lnTo>
                    <a:pt x="687" y="4"/>
                  </a:lnTo>
                  <a:lnTo>
                    <a:pt x="665" y="4"/>
                  </a:lnTo>
                  <a:lnTo>
                    <a:pt x="664" y="4"/>
                  </a:lnTo>
                  <a:lnTo>
                    <a:pt x="663" y="2"/>
                  </a:lnTo>
                  <a:lnTo>
                    <a:pt x="664" y="1"/>
                  </a:lnTo>
                  <a:lnTo>
                    <a:pt x="665" y="0"/>
                  </a:lnTo>
                  <a:lnTo>
                    <a:pt x="665" y="0"/>
                  </a:lnTo>
                  <a:close/>
                  <a:moveTo>
                    <a:pt x="702" y="0"/>
                  </a:moveTo>
                  <a:lnTo>
                    <a:pt x="723" y="0"/>
                  </a:lnTo>
                  <a:lnTo>
                    <a:pt x="724" y="1"/>
                  </a:lnTo>
                  <a:lnTo>
                    <a:pt x="724" y="2"/>
                  </a:lnTo>
                  <a:lnTo>
                    <a:pt x="724" y="4"/>
                  </a:lnTo>
                  <a:lnTo>
                    <a:pt x="723" y="4"/>
                  </a:lnTo>
                  <a:lnTo>
                    <a:pt x="702" y="4"/>
                  </a:lnTo>
                  <a:lnTo>
                    <a:pt x="700" y="4"/>
                  </a:lnTo>
                  <a:lnTo>
                    <a:pt x="700" y="2"/>
                  </a:lnTo>
                  <a:lnTo>
                    <a:pt x="700" y="1"/>
                  </a:lnTo>
                  <a:lnTo>
                    <a:pt x="702" y="0"/>
                  </a:lnTo>
                  <a:lnTo>
                    <a:pt x="702" y="0"/>
                  </a:lnTo>
                  <a:close/>
                  <a:moveTo>
                    <a:pt x="739" y="0"/>
                  </a:moveTo>
                  <a:lnTo>
                    <a:pt x="760" y="0"/>
                  </a:lnTo>
                  <a:lnTo>
                    <a:pt x="762" y="1"/>
                  </a:lnTo>
                  <a:lnTo>
                    <a:pt x="762" y="2"/>
                  </a:lnTo>
                  <a:lnTo>
                    <a:pt x="762" y="4"/>
                  </a:lnTo>
                  <a:lnTo>
                    <a:pt x="760" y="4"/>
                  </a:lnTo>
                  <a:lnTo>
                    <a:pt x="739" y="4"/>
                  </a:lnTo>
                  <a:lnTo>
                    <a:pt x="738" y="4"/>
                  </a:lnTo>
                  <a:lnTo>
                    <a:pt x="737" y="2"/>
                  </a:lnTo>
                  <a:lnTo>
                    <a:pt x="738" y="1"/>
                  </a:lnTo>
                  <a:lnTo>
                    <a:pt x="739" y="0"/>
                  </a:lnTo>
                  <a:lnTo>
                    <a:pt x="739" y="0"/>
                  </a:lnTo>
                  <a:close/>
                  <a:moveTo>
                    <a:pt x="775" y="0"/>
                  </a:moveTo>
                  <a:lnTo>
                    <a:pt x="797" y="0"/>
                  </a:lnTo>
                  <a:lnTo>
                    <a:pt x="798" y="1"/>
                  </a:lnTo>
                  <a:lnTo>
                    <a:pt x="799" y="2"/>
                  </a:lnTo>
                  <a:lnTo>
                    <a:pt x="798" y="4"/>
                  </a:lnTo>
                  <a:lnTo>
                    <a:pt x="797" y="4"/>
                  </a:lnTo>
                  <a:lnTo>
                    <a:pt x="775" y="4"/>
                  </a:lnTo>
                  <a:lnTo>
                    <a:pt x="774" y="4"/>
                  </a:lnTo>
                  <a:lnTo>
                    <a:pt x="774" y="2"/>
                  </a:lnTo>
                  <a:lnTo>
                    <a:pt x="774" y="1"/>
                  </a:lnTo>
                  <a:lnTo>
                    <a:pt x="775" y="0"/>
                  </a:lnTo>
                  <a:lnTo>
                    <a:pt x="775" y="0"/>
                  </a:lnTo>
                  <a:close/>
                  <a:moveTo>
                    <a:pt x="813" y="0"/>
                  </a:moveTo>
                  <a:lnTo>
                    <a:pt x="834" y="0"/>
                  </a:lnTo>
                  <a:lnTo>
                    <a:pt x="835" y="1"/>
                  </a:lnTo>
                  <a:lnTo>
                    <a:pt x="835" y="2"/>
                  </a:lnTo>
                  <a:lnTo>
                    <a:pt x="835" y="4"/>
                  </a:lnTo>
                  <a:lnTo>
                    <a:pt x="834" y="4"/>
                  </a:lnTo>
                  <a:lnTo>
                    <a:pt x="813" y="4"/>
                  </a:lnTo>
                  <a:lnTo>
                    <a:pt x="812" y="4"/>
                  </a:lnTo>
                  <a:lnTo>
                    <a:pt x="810" y="2"/>
                  </a:lnTo>
                  <a:lnTo>
                    <a:pt x="812" y="1"/>
                  </a:lnTo>
                  <a:lnTo>
                    <a:pt x="813" y="0"/>
                  </a:lnTo>
                  <a:lnTo>
                    <a:pt x="813" y="0"/>
                  </a:lnTo>
                  <a:close/>
                  <a:moveTo>
                    <a:pt x="849" y="0"/>
                  </a:moveTo>
                  <a:lnTo>
                    <a:pt x="870" y="0"/>
                  </a:lnTo>
                  <a:lnTo>
                    <a:pt x="872" y="1"/>
                  </a:lnTo>
                  <a:lnTo>
                    <a:pt x="873" y="2"/>
                  </a:lnTo>
                  <a:lnTo>
                    <a:pt x="872" y="4"/>
                  </a:lnTo>
                  <a:lnTo>
                    <a:pt x="870" y="4"/>
                  </a:lnTo>
                  <a:lnTo>
                    <a:pt x="849" y="4"/>
                  </a:lnTo>
                  <a:lnTo>
                    <a:pt x="848" y="4"/>
                  </a:lnTo>
                  <a:lnTo>
                    <a:pt x="848" y="2"/>
                  </a:lnTo>
                  <a:lnTo>
                    <a:pt x="848" y="1"/>
                  </a:lnTo>
                  <a:lnTo>
                    <a:pt x="849" y="0"/>
                  </a:lnTo>
                  <a:lnTo>
                    <a:pt x="849" y="0"/>
                  </a:lnTo>
                  <a:close/>
                  <a:moveTo>
                    <a:pt x="886" y="0"/>
                  </a:moveTo>
                  <a:lnTo>
                    <a:pt x="908" y="0"/>
                  </a:lnTo>
                  <a:lnTo>
                    <a:pt x="909" y="1"/>
                  </a:lnTo>
                  <a:lnTo>
                    <a:pt x="909" y="2"/>
                  </a:lnTo>
                  <a:lnTo>
                    <a:pt x="909" y="4"/>
                  </a:lnTo>
                  <a:lnTo>
                    <a:pt x="908" y="4"/>
                  </a:lnTo>
                  <a:lnTo>
                    <a:pt x="886" y="4"/>
                  </a:lnTo>
                  <a:lnTo>
                    <a:pt x="885" y="4"/>
                  </a:lnTo>
                  <a:lnTo>
                    <a:pt x="884" y="2"/>
                  </a:lnTo>
                  <a:lnTo>
                    <a:pt x="885" y="1"/>
                  </a:lnTo>
                  <a:lnTo>
                    <a:pt x="886" y="0"/>
                  </a:lnTo>
                  <a:lnTo>
                    <a:pt x="886" y="0"/>
                  </a:lnTo>
                  <a:close/>
                  <a:moveTo>
                    <a:pt x="923" y="0"/>
                  </a:moveTo>
                  <a:lnTo>
                    <a:pt x="944" y="0"/>
                  </a:lnTo>
                  <a:lnTo>
                    <a:pt x="945" y="1"/>
                  </a:lnTo>
                  <a:lnTo>
                    <a:pt x="946" y="2"/>
                  </a:lnTo>
                  <a:lnTo>
                    <a:pt x="945" y="4"/>
                  </a:lnTo>
                  <a:lnTo>
                    <a:pt x="944" y="4"/>
                  </a:lnTo>
                  <a:lnTo>
                    <a:pt x="923" y="4"/>
                  </a:lnTo>
                  <a:lnTo>
                    <a:pt x="922" y="4"/>
                  </a:lnTo>
                  <a:lnTo>
                    <a:pt x="922" y="2"/>
                  </a:lnTo>
                  <a:lnTo>
                    <a:pt x="922" y="1"/>
                  </a:lnTo>
                  <a:lnTo>
                    <a:pt x="923" y="0"/>
                  </a:lnTo>
                  <a:lnTo>
                    <a:pt x="923" y="0"/>
                  </a:lnTo>
                  <a:close/>
                  <a:moveTo>
                    <a:pt x="960" y="0"/>
                  </a:moveTo>
                  <a:lnTo>
                    <a:pt x="982" y="0"/>
                  </a:lnTo>
                  <a:lnTo>
                    <a:pt x="983" y="1"/>
                  </a:lnTo>
                  <a:lnTo>
                    <a:pt x="983" y="2"/>
                  </a:lnTo>
                  <a:lnTo>
                    <a:pt x="983" y="4"/>
                  </a:lnTo>
                  <a:lnTo>
                    <a:pt x="982" y="4"/>
                  </a:lnTo>
                  <a:lnTo>
                    <a:pt x="960" y="4"/>
                  </a:lnTo>
                  <a:lnTo>
                    <a:pt x="959" y="4"/>
                  </a:lnTo>
                  <a:lnTo>
                    <a:pt x="958" y="2"/>
                  </a:lnTo>
                  <a:lnTo>
                    <a:pt x="959" y="1"/>
                  </a:lnTo>
                  <a:lnTo>
                    <a:pt x="960" y="0"/>
                  </a:lnTo>
                  <a:lnTo>
                    <a:pt x="960" y="0"/>
                  </a:lnTo>
                  <a:close/>
                  <a:moveTo>
                    <a:pt x="996" y="0"/>
                  </a:moveTo>
                  <a:lnTo>
                    <a:pt x="1018" y="0"/>
                  </a:lnTo>
                  <a:lnTo>
                    <a:pt x="1019" y="1"/>
                  </a:lnTo>
                  <a:lnTo>
                    <a:pt x="1020" y="2"/>
                  </a:lnTo>
                  <a:lnTo>
                    <a:pt x="1019" y="4"/>
                  </a:lnTo>
                  <a:lnTo>
                    <a:pt x="1018" y="4"/>
                  </a:lnTo>
                  <a:lnTo>
                    <a:pt x="996" y="4"/>
                  </a:lnTo>
                  <a:lnTo>
                    <a:pt x="995" y="4"/>
                  </a:lnTo>
                  <a:lnTo>
                    <a:pt x="995" y="2"/>
                  </a:lnTo>
                  <a:lnTo>
                    <a:pt x="995" y="1"/>
                  </a:lnTo>
                  <a:lnTo>
                    <a:pt x="996" y="0"/>
                  </a:lnTo>
                  <a:lnTo>
                    <a:pt x="996" y="0"/>
                  </a:lnTo>
                  <a:close/>
                  <a:moveTo>
                    <a:pt x="1034" y="0"/>
                  </a:moveTo>
                  <a:lnTo>
                    <a:pt x="1055" y="0"/>
                  </a:lnTo>
                  <a:lnTo>
                    <a:pt x="1056" y="1"/>
                  </a:lnTo>
                  <a:lnTo>
                    <a:pt x="1056" y="2"/>
                  </a:lnTo>
                  <a:lnTo>
                    <a:pt x="1056" y="4"/>
                  </a:lnTo>
                  <a:lnTo>
                    <a:pt x="1055" y="4"/>
                  </a:lnTo>
                  <a:lnTo>
                    <a:pt x="1034" y="4"/>
                  </a:lnTo>
                  <a:lnTo>
                    <a:pt x="1033" y="4"/>
                  </a:lnTo>
                  <a:lnTo>
                    <a:pt x="1032" y="2"/>
                  </a:lnTo>
                  <a:lnTo>
                    <a:pt x="1033" y="1"/>
                  </a:lnTo>
                  <a:lnTo>
                    <a:pt x="1034" y="0"/>
                  </a:lnTo>
                  <a:lnTo>
                    <a:pt x="1034" y="0"/>
                  </a:lnTo>
                  <a:close/>
                  <a:moveTo>
                    <a:pt x="1070" y="0"/>
                  </a:moveTo>
                  <a:lnTo>
                    <a:pt x="1092" y="0"/>
                  </a:lnTo>
                  <a:lnTo>
                    <a:pt x="1093" y="1"/>
                  </a:lnTo>
                  <a:lnTo>
                    <a:pt x="1094" y="2"/>
                  </a:lnTo>
                  <a:lnTo>
                    <a:pt x="1093" y="4"/>
                  </a:lnTo>
                  <a:lnTo>
                    <a:pt x="1092" y="4"/>
                  </a:lnTo>
                  <a:lnTo>
                    <a:pt x="1070" y="4"/>
                  </a:lnTo>
                  <a:lnTo>
                    <a:pt x="1069" y="4"/>
                  </a:lnTo>
                  <a:lnTo>
                    <a:pt x="1069" y="2"/>
                  </a:lnTo>
                  <a:lnTo>
                    <a:pt x="1069" y="1"/>
                  </a:lnTo>
                  <a:lnTo>
                    <a:pt x="1070" y="0"/>
                  </a:lnTo>
                  <a:lnTo>
                    <a:pt x="1070" y="0"/>
                  </a:lnTo>
                  <a:close/>
                  <a:moveTo>
                    <a:pt x="1107" y="0"/>
                  </a:moveTo>
                  <a:lnTo>
                    <a:pt x="1129" y="0"/>
                  </a:lnTo>
                  <a:lnTo>
                    <a:pt x="1130" y="1"/>
                  </a:lnTo>
                  <a:lnTo>
                    <a:pt x="1130" y="2"/>
                  </a:lnTo>
                  <a:lnTo>
                    <a:pt x="1130" y="4"/>
                  </a:lnTo>
                  <a:lnTo>
                    <a:pt x="1129" y="4"/>
                  </a:lnTo>
                  <a:lnTo>
                    <a:pt x="1107" y="4"/>
                  </a:lnTo>
                  <a:lnTo>
                    <a:pt x="1106" y="4"/>
                  </a:lnTo>
                  <a:lnTo>
                    <a:pt x="1105" y="2"/>
                  </a:lnTo>
                  <a:lnTo>
                    <a:pt x="1106" y="1"/>
                  </a:lnTo>
                  <a:lnTo>
                    <a:pt x="1107" y="0"/>
                  </a:lnTo>
                  <a:lnTo>
                    <a:pt x="1107" y="0"/>
                  </a:lnTo>
                  <a:close/>
                  <a:moveTo>
                    <a:pt x="1144" y="0"/>
                  </a:moveTo>
                  <a:lnTo>
                    <a:pt x="1165" y="0"/>
                  </a:lnTo>
                  <a:lnTo>
                    <a:pt x="1166" y="1"/>
                  </a:lnTo>
                  <a:lnTo>
                    <a:pt x="1168" y="2"/>
                  </a:lnTo>
                  <a:lnTo>
                    <a:pt x="1166" y="4"/>
                  </a:lnTo>
                  <a:lnTo>
                    <a:pt x="1165" y="4"/>
                  </a:lnTo>
                  <a:lnTo>
                    <a:pt x="1144" y="4"/>
                  </a:lnTo>
                  <a:lnTo>
                    <a:pt x="1143" y="4"/>
                  </a:lnTo>
                  <a:lnTo>
                    <a:pt x="1143" y="2"/>
                  </a:lnTo>
                  <a:lnTo>
                    <a:pt x="1143" y="1"/>
                  </a:lnTo>
                  <a:lnTo>
                    <a:pt x="1144" y="0"/>
                  </a:lnTo>
                  <a:lnTo>
                    <a:pt x="1144" y="0"/>
                  </a:lnTo>
                  <a:close/>
                  <a:moveTo>
                    <a:pt x="1181" y="0"/>
                  </a:moveTo>
                  <a:lnTo>
                    <a:pt x="1203" y="0"/>
                  </a:lnTo>
                  <a:lnTo>
                    <a:pt x="1204" y="1"/>
                  </a:lnTo>
                  <a:lnTo>
                    <a:pt x="1204" y="2"/>
                  </a:lnTo>
                  <a:lnTo>
                    <a:pt x="1204" y="4"/>
                  </a:lnTo>
                  <a:lnTo>
                    <a:pt x="1203" y="4"/>
                  </a:lnTo>
                  <a:lnTo>
                    <a:pt x="1181" y="4"/>
                  </a:lnTo>
                  <a:lnTo>
                    <a:pt x="1180" y="4"/>
                  </a:lnTo>
                  <a:lnTo>
                    <a:pt x="1179" y="2"/>
                  </a:lnTo>
                  <a:lnTo>
                    <a:pt x="1180" y="1"/>
                  </a:lnTo>
                  <a:lnTo>
                    <a:pt x="1181" y="0"/>
                  </a:lnTo>
                  <a:lnTo>
                    <a:pt x="1181" y="0"/>
                  </a:lnTo>
                  <a:close/>
                  <a:moveTo>
                    <a:pt x="1217" y="0"/>
                  </a:moveTo>
                  <a:lnTo>
                    <a:pt x="1239" y="0"/>
                  </a:lnTo>
                  <a:lnTo>
                    <a:pt x="1240" y="1"/>
                  </a:lnTo>
                  <a:lnTo>
                    <a:pt x="1241" y="2"/>
                  </a:lnTo>
                  <a:lnTo>
                    <a:pt x="1240" y="4"/>
                  </a:lnTo>
                  <a:lnTo>
                    <a:pt x="1239" y="4"/>
                  </a:lnTo>
                  <a:lnTo>
                    <a:pt x="1217" y="4"/>
                  </a:lnTo>
                  <a:lnTo>
                    <a:pt x="1216" y="4"/>
                  </a:lnTo>
                  <a:lnTo>
                    <a:pt x="1216" y="2"/>
                  </a:lnTo>
                  <a:lnTo>
                    <a:pt x="1216" y="1"/>
                  </a:lnTo>
                  <a:lnTo>
                    <a:pt x="1217" y="0"/>
                  </a:lnTo>
                  <a:lnTo>
                    <a:pt x="1217" y="0"/>
                  </a:lnTo>
                  <a:close/>
                  <a:moveTo>
                    <a:pt x="1255" y="0"/>
                  </a:moveTo>
                  <a:lnTo>
                    <a:pt x="1276" y="0"/>
                  </a:lnTo>
                  <a:lnTo>
                    <a:pt x="1278" y="1"/>
                  </a:lnTo>
                  <a:lnTo>
                    <a:pt x="1278" y="2"/>
                  </a:lnTo>
                  <a:lnTo>
                    <a:pt x="1278" y="4"/>
                  </a:lnTo>
                  <a:lnTo>
                    <a:pt x="1276" y="4"/>
                  </a:lnTo>
                  <a:lnTo>
                    <a:pt x="1255" y="4"/>
                  </a:lnTo>
                  <a:lnTo>
                    <a:pt x="1254" y="4"/>
                  </a:lnTo>
                  <a:lnTo>
                    <a:pt x="1253" y="2"/>
                  </a:lnTo>
                  <a:lnTo>
                    <a:pt x="1254" y="1"/>
                  </a:lnTo>
                  <a:lnTo>
                    <a:pt x="1255" y="0"/>
                  </a:lnTo>
                  <a:lnTo>
                    <a:pt x="1255" y="0"/>
                  </a:lnTo>
                  <a:close/>
                  <a:moveTo>
                    <a:pt x="1291" y="0"/>
                  </a:moveTo>
                  <a:lnTo>
                    <a:pt x="1313" y="0"/>
                  </a:lnTo>
                  <a:lnTo>
                    <a:pt x="1314" y="1"/>
                  </a:lnTo>
                  <a:lnTo>
                    <a:pt x="1315" y="2"/>
                  </a:lnTo>
                  <a:lnTo>
                    <a:pt x="1314" y="4"/>
                  </a:lnTo>
                  <a:lnTo>
                    <a:pt x="1313" y="4"/>
                  </a:lnTo>
                  <a:lnTo>
                    <a:pt x="1291" y="4"/>
                  </a:lnTo>
                  <a:lnTo>
                    <a:pt x="1290" y="4"/>
                  </a:lnTo>
                  <a:lnTo>
                    <a:pt x="1290" y="2"/>
                  </a:lnTo>
                  <a:lnTo>
                    <a:pt x="1290" y="1"/>
                  </a:lnTo>
                  <a:lnTo>
                    <a:pt x="1291" y="0"/>
                  </a:lnTo>
                  <a:lnTo>
                    <a:pt x="1291" y="0"/>
                  </a:lnTo>
                  <a:close/>
                  <a:moveTo>
                    <a:pt x="1329" y="0"/>
                  </a:moveTo>
                  <a:lnTo>
                    <a:pt x="1350" y="0"/>
                  </a:lnTo>
                  <a:lnTo>
                    <a:pt x="1351" y="1"/>
                  </a:lnTo>
                  <a:lnTo>
                    <a:pt x="1351" y="2"/>
                  </a:lnTo>
                  <a:lnTo>
                    <a:pt x="1351" y="4"/>
                  </a:lnTo>
                  <a:lnTo>
                    <a:pt x="1350" y="4"/>
                  </a:lnTo>
                  <a:lnTo>
                    <a:pt x="1329" y="4"/>
                  </a:lnTo>
                  <a:lnTo>
                    <a:pt x="1327" y="4"/>
                  </a:lnTo>
                  <a:lnTo>
                    <a:pt x="1327" y="2"/>
                  </a:lnTo>
                  <a:lnTo>
                    <a:pt x="1327" y="1"/>
                  </a:lnTo>
                  <a:lnTo>
                    <a:pt x="1329" y="0"/>
                  </a:lnTo>
                  <a:lnTo>
                    <a:pt x="1329" y="0"/>
                  </a:lnTo>
                  <a:close/>
                  <a:moveTo>
                    <a:pt x="1365" y="0"/>
                  </a:moveTo>
                  <a:lnTo>
                    <a:pt x="1386" y="0"/>
                  </a:lnTo>
                  <a:lnTo>
                    <a:pt x="1388" y="1"/>
                  </a:lnTo>
                  <a:lnTo>
                    <a:pt x="1389" y="2"/>
                  </a:lnTo>
                  <a:lnTo>
                    <a:pt x="1388" y="4"/>
                  </a:lnTo>
                  <a:lnTo>
                    <a:pt x="1386" y="4"/>
                  </a:lnTo>
                  <a:lnTo>
                    <a:pt x="1365" y="4"/>
                  </a:lnTo>
                  <a:lnTo>
                    <a:pt x="1364" y="4"/>
                  </a:lnTo>
                  <a:lnTo>
                    <a:pt x="1364" y="2"/>
                  </a:lnTo>
                  <a:lnTo>
                    <a:pt x="1364" y="1"/>
                  </a:lnTo>
                  <a:lnTo>
                    <a:pt x="1365" y="0"/>
                  </a:lnTo>
                  <a:lnTo>
                    <a:pt x="1365" y="0"/>
                  </a:lnTo>
                  <a:close/>
                  <a:moveTo>
                    <a:pt x="1402" y="0"/>
                  </a:moveTo>
                  <a:lnTo>
                    <a:pt x="1424" y="0"/>
                  </a:lnTo>
                  <a:lnTo>
                    <a:pt x="1425" y="1"/>
                  </a:lnTo>
                  <a:lnTo>
                    <a:pt x="1425" y="2"/>
                  </a:lnTo>
                  <a:lnTo>
                    <a:pt x="1425" y="4"/>
                  </a:lnTo>
                  <a:lnTo>
                    <a:pt x="1424" y="4"/>
                  </a:lnTo>
                  <a:lnTo>
                    <a:pt x="1402" y="4"/>
                  </a:lnTo>
                  <a:lnTo>
                    <a:pt x="1401" y="4"/>
                  </a:lnTo>
                  <a:lnTo>
                    <a:pt x="1401" y="2"/>
                  </a:lnTo>
                  <a:lnTo>
                    <a:pt x="1401" y="1"/>
                  </a:lnTo>
                  <a:lnTo>
                    <a:pt x="1402" y="0"/>
                  </a:lnTo>
                  <a:lnTo>
                    <a:pt x="1402" y="0"/>
                  </a:lnTo>
                  <a:close/>
                  <a:moveTo>
                    <a:pt x="1439" y="0"/>
                  </a:moveTo>
                  <a:lnTo>
                    <a:pt x="1460" y="0"/>
                  </a:lnTo>
                  <a:lnTo>
                    <a:pt x="1461" y="1"/>
                  </a:lnTo>
                  <a:lnTo>
                    <a:pt x="1462" y="2"/>
                  </a:lnTo>
                  <a:lnTo>
                    <a:pt x="1461" y="4"/>
                  </a:lnTo>
                  <a:lnTo>
                    <a:pt x="1460" y="4"/>
                  </a:lnTo>
                  <a:lnTo>
                    <a:pt x="1439" y="4"/>
                  </a:lnTo>
                  <a:lnTo>
                    <a:pt x="1437" y="4"/>
                  </a:lnTo>
                  <a:lnTo>
                    <a:pt x="1437" y="2"/>
                  </a:lnTo>
                  <a:lnTo>
                    <a:pt x="1437" y="1"/>
                  </a:lnTo>
                  <a:lnTo>
                    <a:pt x="1439" y="0"/>
                  </a:lnTo>
                  <a:lnTo>
                    <a:pt x="1439" y="0"/>
                  </a:lnTo>
                  <a:close/>
                  <a:moveTo>
                    <a:pt x="1476" y="0"/>
                  </a:moveTo>
                  <a:lnTo>
                    <a:pt x="1498" y="0"/>
                  </a:lnTo>
                  <a:lnTo>
                    <a:pt x="1499" y="1"/>
                  </a:lnTo>
                  <a:lnTo>
                    <a:pt x="1499" y="2"/>
                  </a:lnTo>
                  <a:lnTo>
                    <a:pt x="1499" y="4"/>
                  </a:lnTo>
                  <a:lnTo>
                    <a:pt x="1498" y="4"/>
                  </a:lnTo>
                  <a:lnTo>
                    <a:pt x="1476" y="4"/>
                  </a:lnTo>
                  <a:lnTo>
                    <a:pt x="1475" y="4"/>
                  </a:lnTo>
                  <a:lnTo>
                    <a:pt x="1475" y="2"/>
                  </a:lnTo>
                  <a:lnTo>
                    <a:pt x="1475" y="1"/>
                  </a:lnTo>
                  <a:lnTo>
                    <a:pt x="1476" y="0"/>
                  </a:lnTo>
                  <a:lnTo>
                    <a:pt x="1476" y="0"/>
                  </a:lnTo>
                  <a:close/>
                  <a:moveTo>
                    <a:pt x="1512" y="0"/>
                  </a:moveTo>
                  <a:lnTo>
                    <a:pt x="1534" y="0"/>
                  </a:lnTo>
                  <a:lnTo>
                    <a:pt x="1535" y="1"/>
                  </a:lnTo>
                  <a:lnTo>
                    <a:pt x="1536" y="2"/>
                  </a:lnTo>
                  <a:lnTo>
                    <a:pt x="1535" y="4"/>
                  </a:lnTo>
                  <a:lnTo>
                    <a:pt x="1534" y="4"/>
                  </a:lnTo>
                  <a:lnTo>
                    <a:pt x="1512" y="4"/>
                  </a:lnTo>
                  <a:lnTo>
                    <a:pt x="1511" y="4"/>
                  </a:lnTo>
                  <a:lnTo>
                    <a:pt x="1511" y="2"/>
                  </a:lnTo>
                  <a:lnTo>
                    <a:pt x="1511" y="1"/>
                  </a:lnTo>
                  <a:lnTo>
                    <a:pt x="1512" y="0"/>
                  </a:lnTo>
                  <a:lnTo>
                    <a:pt x="1512" y="0"/>
                  </a:lnTo>
                  <a:close/>
                  <a:moveTo>
                    <a:pt x="1550" y="0"/>
                  </a:moveTo>
                  <a:lnTo>
                    <a:pt x="1561" y="0"/>
                  </a:lnTo>
                  <a:lnTo>
                    <a:pt x="1562" y="1"/>
                  </a:lnTo>
                  <a:lnTo>
                    <a:pt x="1563" y="2"/>
                  </a:lnTo>
                  <a:lnTo>
                    <a:pt x="1562" y="4"/>
                  </a:lnTo>
                  <a:lnTo>
                    <a:pt x="1561" y="4"/>
                  </a:lnTo>
                  <a:lnTo>
                    <a:pt x="1550" y="4"/>
                  </a:lnTo>
                  <a:lnTo>
                    <a:pt x="1549" y="4"/>
                  </a:lnTo>
                  <a:lnTo>
                    <a:pt x="1549" y="2"/>
                  </a:lnTo>
                  <a:lnTo>
                    <a:pt x="1549" y="1"/>
                  </a:lnTo>
                  <a:lnTo>
                    <a:pt x="1550" y="0"/>
                  </a:lnTo>
                  <a:lnTo>
                    <a:pt x="1550" y="0"/>
                  </a:lnTo>
                  <a:close/>
                </a:path>
              </a:pathLst>
            </a:custGeom>
            <a:solidFill>
              <a:srgbClr val="000000"/>
            </a:solidFill>
            <a:ln w="1588" cap="flat" cmpd="sng">
              <a:solidFill>
                <a:srgbClr val="000000"/>
              </a:solidFill>
              <a:prstDash val="solid"/>
              <a:headEnd type="none" w="med" len="med"/>
              <a:tailEnd type="none" w="med" len="med"/>
            </a:ln>
          </p:spPr>
          <p:txBody>
            <a:bodyPr/>
            <a:lstStyle/>
            <a:p>
              <a:endParaRPr lang="zh-CN" altLang="en-US"/>
            </a:p>
          </p:txBody>
        </p:sp>
        <p:sp>
          <p:nvSpPr>
            <p:cNvPr id="217108" name="任意多边形 217107"/>
            <p:cNvSpPr>
              <a:spLocks noEditPoints="1"/>
            </p:cNvSpPr>
            <p:nvPr/>
          </p:nvSpPr>
          <p:spPr>
            <a:xfrm>
              <a:off x="3398" y="2401"/>
              <a:ext cx="1563" cy="4"/>
            </a:xfrm>
            <a:custGeom>
              <a:avLst/>
              <a:gdLst/>
              <a:ahLst/>
              <a:cxnLst/>
              <a:rect l="0" t="0" r="0" b="0"/>
              <a:pathLst>
                <a:path w="1563" h="4">
                  <a:moveTo>
                    <a:pt x="1" y="0"/>
                  </a:moveTo>
                  <a:lnTo>
                    <a:pt x="22" y="0"/>
                  </a:lnTo>
                  <a:lnTo>
                    <a:pt x="23" y="1"/>
                  </a:lnTo>
                  <a:lnTo>
                    <a:pt x="25" y="2"/>
                  </a:lnTo>
                  <a:lnTo>
                    <a:pt x="23" y="4"/>
                  </a:lnTo>
                  <a:lnTo>
                    <a:pt x="22" y="4"/>
                  </a:lnTo>
                  <a:lnTo>
                    <a:pt x="1" y="4"/>
                  </a:lnTo>
                  <a:lnTo>
                    <a:pt x="0" y="4"/>
                  </a:lnTo>
                  <a:lnTo>
                    <a:pt x="0" y="2"/>
                  </a:lnTo>
                  <a:lnTo>
                    <a:pt x="0" y="1"/>
                  </a:lnTo>
                  <a:lnTo>
                    <a:pt x="1" y="0"/>
                  </a:lnTo>
                  <a:lnTo>
                    <a:pt x="1" y="0"/>
                  </a:lnTo>
                  <a:close/>
                  <a:moveTo>
                    <a:pt x="38" y="0"/>
                  </a:moveTo>
                  <a:lnTo>
                    <a:pt x="60" y="0"/>
                  </a:lnTo>
                  <a:lnTo>
                    <a:pt x="61" y="1"/>
                  </a:lnTo>
                  <a:lnTo>
                    <a:pt x="61" y="2"/>
                  </a:lnTo>
                  <a:lnTo>
                    <a:pt x="61" y="4"/>
                  </a:lnTo>
                  <a:lnTo>
                    <a:pt x="60" y="4"/>
                  </a:lnTo>
                  <a:lnTo>
                    <a:pt x="38" y="4"/>
                  </a:lnTo>
                  <a:lnTo>
                    <a:pt x="37" y="4"/>
                  </a:lnTo>
                  <a:lnTo>
                    <a:pt x="37" y="2"/>
                  </a:lnTo>
                  <a:lnTo>
                    <a:pt x="37" y="1"/>
                  </a:lnTo>
                  <a:lnTo>
                    <a:pt x="38" y="0"/>
                  </a:lnTo>
                  <a:lnTo>
                    <a:pt x="38" y="0"/>
                  </a:lnTo>
                  <a:close/>
                  <a:moveTo>
                    <a:pt x="74" y="0"/>
                  </a:moveTo>
                  <a:lnTo>
                    <a:pt x="96" y="0"/>
                  </a:lnTo>
                  <a:lnTo>
                    <a:pt x="97" y="1"/>
                  </a:lnTo>
                  <a:lnTo>
                    <a:pt x="98" y="2"/>
                  </a:lnTo>
                  <a:lnTo>
                    <a:pt x="97" y="4"/>
                  </a:lnTo>
                  <a:lnTo>
                    <a:pt x="96" y="4"/>
                  </a:lnTo>
                  <a:lnTo>
                    <a:pt x="74" y="4"/>
                  </a:lnTo>
                  <a:lnTo>
                    <a:pt x="73" y="4"/>
                  </a:lnTo>
                  <a:lnTo>
                    <a:pt x="73" y="2"/>
                  </a:lnTo>
                  <a:lnTo>
                    <a:pt x="73" y="1"/>
                  </a:lnTo>
                  <a:lnTo>
                    <a:pt x="74" y="0"/>
                  </a:lnTo>
                  <a:lnTo>
                    <a:pt x="74" y="0"/>
                  </a:lnTo>
                  <a:close/>
                  <a:moveTo>
                    <a:pt x="112" y="0"/>
                  </a:moveTo>
                  <a:lnTo>
                    <a:pt x="133" y="0"/>
                  </a:lnTo>
                  <a:lnTo>
                    <a:pt x="135" y="1"/>
                  </a:lnTo>
                  <a:lnTo>
                    <a:pt x="135" y="2"/>
                  </a:lnTo>
                  <a:lnTo>
                    <a:pt x="135" y="4"/>
                  </a:lnTo>
                  <a:lnTo>
                    <a:pt x="133" y="4"/>
                  </a:lnTo>
                  <a:lnTo>
                    <a:pt x="112" y="4"/>
                  </a:lnTo>
                  <a:lnTo>
                    <a:pt x="111" y="4"/>
                  </a:lnTo>
                  <a:lnTo>
                    <a:pt x="111" y="2"/>
                  </a:lnTo>
                  <a:lnTo>
                    <a:pt x="111" y="1"/>
                  </a:lnTo>
                  <a:lnTo>
                    <a:pt x="112" y="0"/>
                  </a:lnTo>
                  <a:lnTo>
                    <a:pt x="112" y="0"/>
                  </a:lnTo>
                  <a:close/>
                  <a:moveTo>
                    <a:pt x="148" y="0"/>
                  </a:moveTo>
                  <a:lnTo>
                    <a:pt x="170" y="0"/>
                  </a:lnTo>
                  <a:lnTo>
                    <a:pt x="171" y="1"/>
                  </a:lnTo>
                  <a:lnTo>
                    <a:pt x="172" y="2"/>
                  </a:lnTo>
                  <a:lnTo>
                    <a:pt x="171" y="4"/>
                  </a:lnTo>
                  <a:lnTo>
                    <a:pt x="170" y="4"/>
                  </a:lnTo>
                  <a:lnTo>
                    <a:pt x="148" y="4"/>
                  </a:lnTo>
                  <a:lnTo>
                    <a:pt x="147" y="4"/>
                  </a:lnTo>
                  <a:lnTo>
                    <a:pt x="147" y="2"/>
                  </a:lnTo>
                  <a:lnTo>
                    <a:pt x="147" y="1"/>
                  </a:lnTo>
                  <a:lnTo>
                    <a:pt x="148" y="0"/>
                  </a:lnTo>
                  <a:lnTo>
                    <a:pt x="148" y="0"/>
                  </a:lnTo>
                  <a:close/>
                  <a:moveTo>
                    <a:pt x="186" y="0"/>
                  </a:moveTo>
                  <a:lnTo>
                    <a:pt x="207" y="0"/>
                  </a:lnTo>
                  <a:lnTo>
                    <a:pt x="208" y="1"/>
                  </a:lnTo>
                  <a:lnTo>
                    <a:pt x="208" y="2"/>
                  </a:lnTo>
                  <a:lnTo>
                    <a:pt x="208" y="4"/>
                  </a:lnTo>
                  <a:lnTo>
                    <a:pt x="207" y="4"/>
                  </a:lnTo>
                  <a:lnTo>
                    <a:pt x="186" y="4"/>
                  </a:lnTo>
                  <a:lnTo>
                    <a:pt x="184" y="4"/>
                  </a:lnTo>
                  <a:lnTo>
                    <a:pt x="184" y="2"/>
                  </a:lnTo>
                  <a:lnTo>
                    <a:pt x="184" y="1"/>
                  </a:lnTo>
                  <a:lnTo>
                    <a:pt x="186" y="0"/>
                  </a:lnTo>
                  <a:lnTo>
                    <a:pt x="186" y="0"/>
                  </a:lnTo>
                  <a:close/>
                  <a:moveTo>
                    <a:pt x="223" y="0"/>
                  </a:moveTo>
                  <a:lnTo>
                    <a:pt x="243" y="0"/>
                  </a:lnTo>
                  <a:lnTo>
                    <a:pt x="245" y="1"/>
                  </a:lnTo>
                  <a:lnTo>
                    <a:pt x="246" y="2"/>
                  </a:lnTo>
                  <a:lnTo>
                    <a:pt x="245" y="4"/>
                  </a:lnTo>
                  <a:lnTo>
                    <a:pt x="243" y="4"/>
                  </a:lnTo>
                  <a:lnTo>
                    <a:pt x="223" y="4"/>
                  </a:lnTo>
                  <a:lnTo>
                    <a:pt x="222" y="4"/>
                  </a:lnTo>
                  <a:lnTo>
                    <a:pt x="221" y="2"/>
                  </a:lnTo>
                  <a:lnTo>
                    <a:pt x="222" y="1"/>
                  </a:lnTo>
                  <a:lnTo>
                    <a:pt x="223" y="0"/>
                  </a:lnTo>
                  <a:lnTo>
                    <a:pt x="223" y="0"/>
                  </a:lnTo>
                  <a:close/>
                  <a:moveTo>
                    <a:pt x="259" y="0"/>
                  </a:moveTo>
                  <a:lnTo>
                    <a:pt x="281" y="0"/>
                  </a:lnTo>
                  <a:lnTo>
                    <a:pt x="282" y="1"/>
                  </a:lnTo>
                  <a:lnTo>
                    <a:pt x="282" y="2"/>
                  </a:lnTo>
                  <a:lnTo>
                    <a:pt x="282" y="4"/>
                  </a:lnTo>
                  <a:lnTo>
                    <a:pt x="281" y="4"/>
                  </a:lnTo>
                  <a:lnTo>
                    <a:pt x="259" y="4"/>
                  </a:lnTo>
                  <a:lnTo>
                    <a:pt x="258" y="4"/>
                  </a:lnTo>
                  <a:lnTo>
                    <a:pt x="258" y="2"/>
                  </a:lnTo>
                  <a:lnTo>
                    <a:pt x="258" y="1"/>
                  </a:lnTo>
                  <a:lnTo>
                    <a:pt x="259" y="0"/>
                  </a:lnTo>
                  <a:lnTo>
                    <a:pt x="259" y="0"/>
                  </a:lnTo>
                  <a:close/>
                  <a:moveTo>
                    <a:pt x="297" y="0"/>
                  </a:moveTo>
                  <a:lnTo>
                    <a:pt x="317" y="0"/>
                  </a:lnTo>
                  <a:lnTo>
                    <a:pt x="318" y="1"/>
                  </a:lnTo>
                  <a:lnTo>
                    <a:pt x="319" y="2"/>
                  </a:lnTo>
                  <a:lnTo>
                    <a:pt x="318" y="4"/>
                  </a:lnTo>
                  <a:lnTo>
                    <a:pt x="317" y="4"/>
                  </a:lnTo>
                  <a:lnTo>
                    <a:pt x="297" y="4"/>
                  </a:lnTo>
                  <a:lnTo>
                    <a:pt x="296" y="4"/>
                  </a:lnTo>
                  <a:lnTo>
                    <a:pt x="294" y="2"/>
                  </a:lnTo>
                  <a:lnTo>
                    <a:pt x="296" y="1"/>
                  </a:lnTo>
                  <a:lnTo>
                    <a:pt x="297" y="0"/>
                  </a:lnTo>
                  <a:lnTo>
                    <a:pt x="297" y="0"/>
                  </a:lnTo>
                  <a:close/>
                  <a:moveTo>
                    <a:pt x="333" y="0"/>
                  </a:moveTo>
                  <a:lnTo>
                    <a:pt x="355" y="0"/>
                  </a:lnTo>
                  <a:lnTo>
                    <a:pt x="356" y="1"/>
                  </a:lnTo>
                  <a:lnTo>
                    <a:pt x="356" y="2"/>
                  </a:lnTo>
                  <a:lnTo>
                    <a:pt x="356" y="4"/>
                  </a:lnTo>
                  <a:lnTo>
                    <a:pt x="355" y="4"/>
                  </a:lnTo>
                  <a:lnTo>
                    <a:pt x="333" y="4"/>
                  </a:lnTo>
                  <a:lnTo>
                    <a:pt x="332" y="4"/>
                  </a:lnTo>
                  <a:lnTo>
                    <a:pt x="332" y="2"/>
                  </a:lnTo>
                  <a:lnTo>
                    <a:pt x="332" y="1"/>
                  </a:lnTo>
                  <a:lnTo>
                    <a:pt x="333" y="0"/>
                  </a:lnTo>
                  <a:lnTo>
                    <a:pt x="333" y="0"/>
                  </a:lnTo>
                  <a:close/>
                  <a:moveTo>
                    <a:pt x="370" y="0"/>
                  </a:moveTo>
                  <a:lnTo>
                    <a:pt x="392" y="0"/>
                  </a:lnTo>
                  <a:lnTo>
                    <a:pt x="392" y="1"/>
                  </a:lnTo>
                  <a:lnTo>
                    <a:pt x="393" y="2"/>
                  </a:lnTo>
                  <a:lnTo>
                    <a:pt x="392" y="4"/>
                  </a:lnTo>
                  <a:lnTo>
                    <a:pt x="392" y="4"/>
                  </a:lnTo>
                  <a:lnTo>
                    <a:pt x="370" y="4"/>
                  </a:lnTo>
                  <a:lnTo>
                    <a:pt x="369" y="4"/>
                  </a:lnTo>
                  <a:lnTo>
                    <a:pt x="368" y="2"/>
                  </a:lnTo>
                  <a:lnTo>
                    <a:pt x="369" y="1"/>
                  </a:lnTo>
                  <a:lnTo>
                    <a:pt x="370" y="0"/>
                  </a:lnTo>
                  <a:lnTo>
                    <a:pt x="370" y="0"/>
                  </a:lnTo>
                  <a:close/>
                  <a:moveTo>
                    <a:pt x="407" y="0"/>
                  </a:moveTo>
                  <a:lnTo>
                    <a:pt x="428" y="0"/>
                  </a:lnTo>
                  <a:lnTo>
                    <a:pt x="429" y="1"/>
                  </a:lnTo>
                  <a:lnTo>
                    <a:pt x="429" y="2"/>
                  </a:lnTo>
                  <a:lnTo>
                    <a:pt x="429" y="4"/>
                  </a:lnTo>
                  <a:lnTo>
                    <a:pt x="428" y="4"/>
                  </a:lnTo>
                  <a:lnTo>
                    <a:pt x="407" y="4"/>
                  </a:lnTo>
                  <a:lnTo>
                    <a:pt x="406" y="4"/>
                  </a:lnTo>
                  <a:lnTo>
                    <a:pt x="406" y="2"/>
                  </a:lnTo>
                  <a:lnTo>
                    <a:pt x="406" y="1"/>
                  </a:lnTo>
                  <a:lnTo>
                    <a:pt x="407" y="0"/>
                  </a:lnTo>
                  <a:lnTo>
                    <a:pt x="407" y="0"/>
                  </a:lnTo>
                  <a:close/>
                  <a:moveTo>
                    <a:pt x="444" y="0"/>
                  </a:moveTo>
                  <a:lnTo>
                    <a:pt x="466" y="0"/>
                  </a:lnTo>
                  <a:lnTo>
                    <a:pt x="466" y="1"/>
                  </a:lnTo>
                  <a:lnTo>
                    <a:pt x="467" y="2"/>
                  </a:lnTo>
                  <a:lnTo>
                    <a:pt x="466" y="4"/>
                  </a:lnTo>
                  <a:lnTo>
                    <a:pt x="466" y="4"/>
                  </a:lnTo>
                  <a:lnTo>
                    <a:pt x="444" y="4"/>
                  </a:lnTo>
                  <a:lnTo>
                    <a:pt x="443" y="4"/>
                  </a:lnTo>
                  <a:lnTo>
                    <a:pt x="442" y="2"/>
                  </a:lnTo>
                  <a:lnTo>
                    <a:pt x="443" y="1"/>
                  </a:lnTo>
                  <a:lnTo>
                    <a:pt x="444" y="0"/>
                  </a:lnTo>
                  <a:lnTo>
                    <a:pt x="444" y="0"/>
                  </a:lnTo>
                  <a:close/>
                  <a:moveTo>
                    <a:pt x="480" y="0"/>
                  </a:moveTo>
                  <a:lnTo>
                    <a:pt x="502" y="0"/>
                  </a:lnTo>
                  <a:lnTo>
                    <a:pt x="503" y="1"/>
                  </a:lnTo>
                  <a:lnTo>
                    <a:pt x="503" y="2"/>
                  </a:lnTo>
                  <a:lnTo>
                    <a:pt x="503" y="4"/>
                  </a:lnTo>
                  <a:lnTo>
                    <a:pt x="502" y="4"/>
                  </a:lnTo>
                  <a:lnTo>
                    <a:pt x="480" y="4"/>
                  </a:lnTo>
                  <a:lnTo>
                    <a:pt x="479" y="4"/>
                  </a:lnTo>
                  <a:lnTo>
                    <a:pt x="479" y="2"/>
                  </a:lnTo>
                  <a:lnTo>
                    <a:pt x="479" y="1"/>
                  </a:lnTo>
                  <a:lnTo>
                    <a:pt x="480" y="0"/>
                  </a:lnTo>
                  <a:lnTo>
                    <a:pt x="480" y="0"/>
                  </a:lnTo>
                  <a:close/>
                  <a:moveTo>
                    <a:pt x="518" y="0"/>
                  </a:moveTo>
                  <a:lnTo>
                    <a:pt x="539" y="0"/>
                  </a:lnTo>
                  <a:lnTo>
                    <a:pt x="539" y="1"/>
                  </a:lnTo>
                  <a:lnTo>
                    <a:pt x="540" y="2"/>
                  </a:lnTo>
                  <a:lnTo>
                    <a:pt x="539" y="4"/>
                  </a:lnTo>
                  <a:lnTo>
                    <a:pt x="539" y="4"/>
                  </a:lnTo>
                  <a:lnTo>
                    <a:pt x="518" y="4"/>
                  </a:lnTo>
                  <a:lnTo>
                    <a:pt x="517" y="4"/>
                  </a:lnTo>
                  <a:lnTo>
                    <a:pt x="516" y="2"/>
                  </a:lnTo>
                  <a:lnTo>
                    <a:pt x="517" y="1"/>
                  </a:lnTo>
                  <a:lnTo>
                    <a:pt x="518" y="0"/>
                  </a:lnTo>
                  <a:lnTo>
                    <a:pt x="518" y="0"/>
                  </a:lnTo>
                  <a:close/>
                  <a:moveTo>
                    <a:pt x="554" y="0"/>
                  </a:moveTo>
                  <a:lnTo>
                    <a:pt x="576" y="0"/>
                  </a:lnTo>
                  <a:lnTo>
                    <a:pt x="577" y="1"/>
                  </a:lnTo>
                  <a:lnTo>
                    <a:pt x="577" y="2"/>
                  </a:lnTo>
                  <a:lnTo>
                    <a:pt x="577" y="4"/>
                  </a:lnTo>
                  <a:lnTo>
                    <a:pt x="576" y="4"/>
                  </a:lnTo>
                  <a:lnTo>
                    <a:pt x="554" y="4"/>
                  </a:lnTo>
                  <a:lnTo>
                    <a:pt x="553" y="4"/>
                  </a:lnTo>
                  <a:lnTo>
                    <a:pt x="553" y="2"/>
                  </a:lnTo>
                  <a:lnTo>
                    <a:pt x="553" y="1"/>
                  </a:lnTo>
                  <a:lnTo>
                    <a:pt x="554" y="0"/>
                  </a:lnTo>
                  <a:lnTo>
                    <a:pt x="554" y="0"/>
                  </a:lnTo>
                  <a:close/>
                  <a:moveTo>
                    <a:pt x="592" y="0"/>
                  </a:moveTo>
                  <a:lnTo>
                    <a:pt x="613" y="0"/>
                  </a:lnTo>
                  <a:lnTo>
                    <a:pt x="613" y="1"/>
                  </a:lnTo>
                  <a:lnTo>
                    <a:pt x="614" y="2"/>
                  </a:lnTo>
                  <a:lnTo>
                    <a:pt x="613" y="4"/>
                  </a:lnTo>
                  <a:lnTo>
                    <a:pt x="613" y="4"/>
                  </a:lnTo>
                  <a:lnTo>
                    <a:pt x="592" y="4"/>
                  </a:lnTo>
                  <a:lnTo>
                    <a:pt x="590" y="4"/>
                  </a:lnTo>
                  <a:lnTo>
                    <a:pt x="589" y="2"/>
                  </a:lnTo>
                  <a:lnTo>
                    <a:pt x="590" y="1"/>
                  </a:lnTo>
                  <a:lnTo>
                    <a:pt x="592" y="0"/>
                  </a:lnTo>
                  <a:lnTo>
                    <a:pt x="592" y="0"/>
                  </a:lnTo>
                  <a:close/>
                  <a:moveTo>
                    <a:pt x="628" y="0"/>
                  </a:moveTo>
                  <a:lnTo>
                    <a:pt x="649" y="0"/>
                  </a:lnTo>
                  <a:lnTo>
                    <a:pt x="650" y="1"/>
                  </a:lnTo>
                  <a:lnTo>
                    <a:pt x="650" y="2"/>
                  </a:lnTo>
                  <a:lnTo>
                    <a:pt x="650" y="4"/>
                  </a:lnTo>
                  <a:lnTo>
                    <a:pt x="649" y="4"/>
                  </a:lnTo>
                  <a:lnTo>
                    <a:pt x="628" y="4"/>
                  </a:lnTo>
                  <a:lnTo>
                    <a:pt x="627" y="4"/>
                  </a:lnTo>
                  <a:lnTo>
                    <a:pt x="627" y="2"/>
                  </a:lnTo>
                  <a:lnTo>
                    <a:pt x="627" y="1"/>
                  </a:lnTo>
                  <a:lnTo>
                    <a:pt x="628" y="0"/>
                  </a:lnTo>
                  <a:lnTo>
                    <a:pt x="628" y="0"/>
                  </a:lnTo>
                  <a:close/>
                  <a:moveTo>
                    <a:pt x="665" y="0"/>
                  </a:moveTo>
                  <a:lnTo>
                    <a:pt x="687" y="0"/>
                  </a:lnTo>
                  <a:lnTo>
                    <a:pt x="687" y="1"/>
                  </a:lnTo>
                  <a:lnTo>
                    <a:pt x="688" y="2"/>
                  </a:lnTo>
                  <a:lnTo>
                    <a:pt x="687" y="4"/>
                  </a:lnTo>
                  <a:lnTo>
                    <a:pt x="687" y="4"/>
                  </a:lnTo>
                  <a:lnTo>
                    <a:pt x="665" y="4"/>
                  </a:lnTo>
                  <a:lnTo>
                    <a:pt x="664" y="4"/>
                  </a:lnTo>
                  <a:lnTo>
                    <a:pt x="663" y="2"/>
                  </a:lnTo>
                  <a:lnTo>
                    <a:pt x="664" y="1"/>
                  </a:lnTo>
                  <a:lnTo>
                    <a:pt x="665" y="0"/>
                  </a:lnTo>
                  <a:lnTo>
                    <a:pt x="665" y="0"/>
                  </a:lnTo>
                  <a:close/>
                  <a:moveTo>
                    <a:pt x="702" y="0"/>
                  </a:moveTo>
                  <a:lnTo>
                    <a:pt x="723" y="0"/>
                  </a:lnTo>
                  <a:lnTo>
                    <a:pt x="724" y="1"/>
                  </a:lnTo>
                  <a:lnTo>
                    <a:pt x="724" y="2"/>
                  </a:lnTo>
                  <a:lnTo>
                    <a:pt x="724" y="4"/>
                  </a:lnTo>
                  <a:lnTo>
                    <a:pt x="723" y="4"/>
                  </a:lnTo>
                  <a:lnTo>
                    <a:pt x="702" y="4"/>
                  </a:lnTo>
                  <a:lnTo>
                    <a:pt x="700" y="4"/>
                  </a:lnTo>
                  <a:lnTo>
                    <a:pt x="700" y="2"/>
                  </a:lnTo>
                  <a:lnTo>
                    <a:pt x="700" y="1"/>
                  </a:lnTo>
                  <a:lnTo>
                    <a:pt x="702" y="0"/>
                  </a:lnTo>
                  <a:lnTo>
                    <a:pt x="702" y="0"/>
                  </a:lnTo>
                  <a:close/>
                  <a:moveTo>
                    <a:pt x="739" y="0"/>
                  </a:moveTo>
                  <a:lnTo>
                    <a:pt x="760" y="0"/>
                  </a:lnTo>
                  <a:lnTo>
                    <a:pt x="762" y="1"/>
                  </a:lnTo>
                  <a:lnTo>
                    <a:pt x="762" y="2"/>
                  </a:lnTo>
                  <a:lnTo>
                    <a:pt x="762" y="4"/>
                  </a:lnTo>
                  <a:lnTo>
                    <a:pt x="760" y="4"/>
                  </a:lnTo>
                  <a:lnTo>
                    <a:pt x="739" y="4"/>
                  </a:lnTo>
                  <a:lnTo>
                    <a:pt x="738" y="4"/>
                  </a:lnTo>
                  <a:lnTo>
                    <a:pt x="737" y="2"/>
                  </a:lnTo>
                  <a:lnTo>
                    <a:pt x="738" y="1"/>
                  </a:lnTo>
                  <a:lnTo>
                    <a:pt x="739" y="0"/>
                  </a:lnTo>
                  <a:lnTo>
                    <a:pt x="739" y="0"/>
                  </a:lnTo>
                  <a:close/>
                  <a:moveTo>
                    <a:pt x="775" y="0"/>
                  </a:moveTo>
                  <a:lnTo>
                    <a:pt x="797" y="0"/>
                  </a:lnTo>
                  <a:lnTo>
                    <a:pt x="798" y="1"/>
                  </a:lnTo>
                  <a:lnTo>
                    <a:pt x="799" y="2"/>
                  </a:lnTo>
                  <a:lnTo>
                    <a:pt x="798" y="4"/>
                  </a:lnTo>
                  <a:lnTo>
                    <a:pt x="797" y="4"/>
                  </a:lnTo>
                  <a:lnTo>
                    <a:pt x="775" y="4"/>
                  </a:lnTo>
                  <a:lnTo>
                    <a:pt x="774" y="4"/>
                  </a:lnTo>
                  <a:lnTo>
                    <a:pt x="774" y="2"/>
                  </a:lnTo>
                  <a:lnTo>
                    <a:pt x="774" y="1"/>
                  </a:lnTo>
                  <a:lnTo>
                    <a:pt x="775" y="0"/>
                  </a:lnTo>
                  <a:lnTo>
                    <a:pt x="775" y="0"/>
                  </a:lnTo>
                  <a:close/>
                  <a:moveTo>
                    <a:pt x="813" y="0"/>
                  </a:moveTo>
                  <a:lnTo>
                    <a:pt x="834" y="0"/>
                  </a:lnTo>
                  <a:lnTo>
                    <a:pt x="835" y="1"/>
                  </a:lnTo>
                  <a:lnTo>
                    <a:pt x="835" y="2"/>
                  </a:lnTo>
                  <a:lnTo>
                    <a:pt x="835" y="4"/>
                  </a:lnTo>
                  <a:lnTo>
                    <a:pt x="834" y="4"/>
                  </a:lnTo>
                  <a:lnTo>
                    <a:pt x="813" y="4"/>
                  </a:lnTo>
                  <a:lnTo>
                    <a:pt x="812" y="4"/>
                  </a:lnTo>
                  <a:lnTo>
                    <a:pt x="810" y="2"/>
                  </a:lnTo>
                  <a:lnTo>
                    <a:pt x="812" y="1"/>
                  </a:lnTo>
                  <a:lnTo>
                    <a:pt x="813" y="0"/>
                  </a:lnTo>
                  <a:lnTo>
                    <a:pt x="813" y="0"/>
                  </a:lnTo>
                  <a:close/>
                  <a:moveTo>
                    <a:pt x="849" y="0"/>
                  </a:moveTo>
                  <a:lnTo>
                    <a:pt x="870" y="0"/>
                  </a:lnTo>
                  <a:lnTo>
                    <a:pt x="872" y="1"/>
                  </a:lnTo>
                  <a:lnTo>
                    <a:pt x="873" y="2"/>
                  </a:lnTo>
                  <a:lnTo>
                    <a:pt x="872" y="4"/>
                  </a:lnTo>
                  <a:lnTo>
                    <a:pt x="870" y="4"/>
                  </a:lnTo>
                  <a:lnTo>
                    <a:pt x="849" y="4"/>
                  </a:lnTo>
                  <a:lnTo>
                    <a:pt x="848" y="4"/>
                  </a:lnTo>
                  <a:lnTo>
                    <a:pt x="848" y="2"/>
                  </a:lnTo>
                  <a:lnTo>
                    <a:pt x="848" y="1"/>
                  </a:lnTo>
                  <a:lnTo>
                    <a:pt x="849" y="0"/>
                  </a:lnTo>
                  <a:lnTo>
                    <a:pt x="849" y="0"/>
                  </a:lnTo>
                  <a:close/>
                  <a:moveTo>
                    <a:pt x="886" y="0"/>
                  </a:moveTo>
                  <a:lnTo>
                    <a:pt x="908" y="0"/>
                  </a:lnTo>
                  <a:lnTo>
                    <a:pt x="909" y="1"/>
                  </a:lnTo>
                  <a:lnTo>
                    <a:pt x="909" y="2"/>
                  </a:lnTo>
                  <a:lnTo>
                    <a:pt x="909" y="4"/>
                  </a:lnTo>
                  <a:lnTo>
                    <a:pt x="908" y="4"/>
                  </a:lnTo>
                  <a:lnTo>
                    <a:pt x="886" y="4"/>
                  </a:lnTo>
                  <a:lnTo>
                    <a:pt x="885" y="4"/>
                  </a:lnTo>
                  <a:lnTo>
                    <a:pt x="884" y="2"/>
                  </a:lnTo>
                  <a:lnTo>
                    <a:pt x="885" y="1"/>
                  </a:lnTo>
                  <a:lnTo>
                    <a:pt x="886" y="0"/>
                  </a:lnTo>
                  <a:lnTo>
                    <a:pt x="886" y="0"/>
                  </a:lnTo>
                  <a:close/>
                  <a:moveTo>
                    <a:pt x="923" y="0"/>
                  </a:moveTo>
                  <a:lnTo>
                    <a:pt x="944" y="0"/>
                  </a:lnTo>
                  <a:lnTo>
                    <a:pt x="945" y="1"/>
                  </a:lnTo>
                  <a:lnTo>
                    <a:pt x="946" y="2"/>
                  </a:lnTo>
                  <a:lnTo>
                    <a:pt x="945" y="4"/>
                  </a:lnTo>
                  <a:lnTo>
                    <a:pt x="944" y="4"/>
                  </a:lnTo>
                  <a:lnTo>
                    <a:pt x="923" y="4"/>
                  </a:lnTo>
                  <a:lnTo>
                    <a:pt x="922" y="4"/>
                  </a:lnTo>
                  <a:lnTo>
                    <a:pt x="922" y="2"/>
                  </a:lnTo>
                  <a:lnTo>
                    <a:pt x="922" y="1"/>
                  </a:lnTo>
                  <a:lnTo>
                    <a:pt x="923" y="0"/>
                  </a:lnTo>
                  <a:lnTo>
                    <a:pt x="923" y="0"/>
                  </a:lnTo>
                  <a:close/>
                  <a:moveTo>
                    <a:pt x="960" y="0"/>
                  </a:moveTo>
                  <a:lnTo>
                    <a:pt x="982" y="0"/>
                  </a:lnTo>
                  <a:lnTo>
                    <a:pt x="983" y="1"/>
                  </a:lnTo>
                  <a:lnTo>
                    <a:pt x="983" y="2"/>
                  </a:lnTo>
                  <a:lnTo>
                    <a:pt x="983" y="4"/>
                  </a:lnTo>
                  <a:lnTo>
                    <a:pt x="982" y="4"/>
                  </a:lnTo>
                  <a:lnTo>
                    <a:pt x="960" y="4"/>
                  </a:lnTo>
                  <a:lnTo>
                    <a:pt x="959" y="4"/>
                  </a:lnTo>
                  <a:lnTo>
                    <a:pt x="958" y="2"/>
                  </a:lnTo>
                  <a:lnTo>
                    <a:pt x="959" y="1"/>
                  </a:lnTo>
                  <a:lnTo>
                    <a:pt x="960" y="0"/>
                  </a:lnTo>
                  <a:lnTo>
                    <a:pt x="960" y="0"/>
                  </a:lnTo>
                  <a:close/>
                  <a:moveTo>
                    <a:pt x="996" y="0"/>
                  </a:moveTo>
                  <a:lnTo>
                    <a:pt x="1018" y="0"/>
                  </a:lnTo>
                  <a:lnTo>
                    <a:pt x="1019" y="1"/>
                  </a:lnTo>
                  <a:lnTo>
                    <a:pt x="1020" y="2"/>
                  </a:lnTo>
                  <a:lnTo>
                    <a:pt x="1019" y="4"/>
                  </a:lnTo>
                  <a:lnTo>
                    <a:pt x="1018" y="4"/>
                  </a:lnTo>
                  <a:lnTo>
                    <a:pt x="996" y="4"/>
                  </a:lnTo>
                  <a:lnTo>
                    <a:pt x="995" y="4"/>
                  </a:lnTo>
                  <a:lnTo>
                    <a:pt x="995" y="2"/>
                  </a:lnTo>
                  <a:lnTo>
                    <a:pt x="995" y="1"/>
                  </a:lnTo>
                  <a:lnTo>
                    <a:pt x="996" y="0"/>
                  </a:lnTo>
                  <a:lnTo>
                    <a:pt x="996" y="0"/>
                  </a:lnTo>
                  <a:close/>
                  <a:moveTo>
                    <a:pt x="1034" y="0"/>
                  </a:moveTo>
                  <a:lnTo>
                    <a:pt x="1055" y="0"/>
                  </a:lnTo>
                  <a:lnTo>
                    <a:pt x="1056" y="1"/>
                  </a:lnTo>
                  <a:lnTo>
                    <a:pt x="1056" y="2"/>
                  </a:lnTo>
                  <a:lnTo>
                    <a:pt x="1056" y="4"/>
                  </a:lnTo>
                  <a:lnTo>
                    <a:pt x="1055" y="4"/>
                  </a:lnTo>
                  <a:lnTo>
                    <a:pt x="1034" y="4"/>
                  </a:lnTo>
                  <a:lnTo>
                    <a:pt x="1033" y="4"/>
                  </a:lnTo>
                  <a:lnTo>
                    <a:pt x="1032" y="2"/>
                  </a:lnTo>
                  <a:lnTo>
                    <a:pt x="1033" y="1"/>
                  </a:lnTo>
                  <a:lnTo>
                    <a:pt x="1034" y="0"/>
                  </a:lnTo>
                  <a:lnTo>
                    <a:pt x="1034" y="0"/>
                  </a:lnTo>
                  <a:close/>
                  <a:moveTo>
                    <a:pt x="1070" y="0"/>
                  </a:moveTo>
                  <a:lnTo>
                    <a:pt x="1092" y="0"/>
                  </a:lnTo>
                  <a:lnTo>
                    <a:pt x="1093" y="1"/>
                  </a:lnTo>
                  <a:lnTo>
                    <a:pt x="1094" y="2"/>
                  </a:lnTo>
                  <a:lnTo>
                    <a:pt x="1093" y="4"/>
                  </a:lnTo>
                  <a:lnTo>
                    <a:pt x="1092" y="4"/>
                  </a:lnTo>
                  <a:lnTo>
                    <a:pt x="1070" y="4"/>
                  </a:lnTo>
                  <a:lnTo>
                    <a:pt x="1069" y="4"/>
                  </a:lnTo>
                  <a:lnTo>
                    <a:pt x="1069" y="2"/>
                  </a:lnTo>
                  <a:lnTo>
                    <a:pt x="1069" y="1"/>
                  </a:lnTo>
                  <a:lnTo>
                    <a:pt x="1070" y="0"/>
                  </a:lnTo>
                  <a:lnTo>
                    <a:pt x="1070" y="0"/>
                  </a:lnTo>
                  <a:close/>
                  <a:moveTo>
                    <a:pt x="1107" y="0"/>
                  </a:moveTo>
                  <a:lnTo>
                    <a:pt x="1129" y="0"/>
                  </a:lnTo>
                  <a:lnTo>
                    <a:pt x="1130" y="1"/>
                  </a:lnTo>
                  <a:lnTo>
                    <a:pt x="1130" y="2"/>
                  </a:lnTo>
                  <a:lnTo>
                    <a:pt x="1130" y="4"/>
                  </a:lnTo>
                  <a:lnTo>
                    <a:pt x="1129" y="4"/>
                  </a:lnTo>
                  <a:lnTo>
                    <a:pt x="1107" y="4"/>
                  </a:lnTo>
                  <a:lnTo>
                    <a:pt x="1106" y="4"/>
                  </a:lnTo>
                  <a:lnTo>
                    <a:pt x="1105" y="2"/>
                  </a:lnTo>
                  <a:lnTo>
                    <a:pt x="1106" y="1"/>
                  </a:lnTo>
                  <a:lnTo>
                    <a:pt x="1107" y="0"/>
                  </a:lnTo>
                  <a:lnTo>
                    <a:pt x="1107" y="0"/>
                  </a:lnTo>
                  <a:close/>
                  <a:moveTo>
                    <a:pt x="1144" y="0"/>
                  </a:moveTo>
                  <a:lnTo>
                    <a:pt x="1165" y="0"/>
                  </a:lnTo>
                  <a:lnTo>
                    <a:pt x="1166" y="1"/>
                  </a:lnTo>
                  <a:lnTo>
                    <a:pt x="1168" y="2"/>
                  </a:lnTo>
                  <a:lnTo>
                    <a:pt x="1166" y="4"/>
                  </a:lnTo>
                  <a:lnTo>
                    <a:pt x="1165" y="4"/>
                  </a:lnTo>
                  <a:lnTo>
                    <a:pt x="1144" y="4"/>
                  </a:lnTo>
                  <a:lnTo>
                    <a:pt x="1143" y="4"/>
                  </a:lnTo>
                  <a:lnTo>
                    <a:pt x="1143" y="2"/>
                  </a:lnTo>
                  <a:lnTo>
                    <a:pt x="1143" y="1"/>
                  </a:lnTo>
                  <a:lnTo>
                    <a:pt x="1144" y="0"/>
                  </a:lnTo>
                  <a:lnTo>
                    <a:pt x="1144" y="0"/>
                  </a:lnTo>
                  <a:close/>
                  <a:moveTo>
                    <a:pt x="1181" y="0"/>
                  </a:moveTo>
                  <a:lnTo>
                    <a:pt x="1203" y="0"/>
                  </a:lnTo>
                  <a:lnTo>
                    <a:pt x="1204" y="1"/>
                  </a:lnTo>
                  <a:lnTo>
                    <a:pt x="1204" y="2"/>
                  </a:lnTo>
                  <a:lnTo>
                    <a:pt x="1204" y="4"/>
                  </a:lnTo>
                  <a:lnTo>
                    <a:pt x="1203" y="4"/>
                  </a:lnTo>
                  <a:lnTo>
                    <a:pt x="1181" y="4"/>
                  </a:lnTo>
                  <a:lnTo>
                    <a:pt x="1180" y="4"/>
                  </a:lnTo>
                  <a:lnTo>
                    <a:pt x="1179" y="2"/>
                  </a:lnTo>
                  <a:lnTo>
                    <a:pt x="1180" y="1"/>
                  </a:lnTo>
                  <a:lnTo>
                    <a:pt x="1181" y="0"/>
                  </a:lnTo>
                  <a:lnTo>
                    <a:pt x="1181" y="0"/>
                  </a:lnTo>
                  <a:close/>
                  <a:moveTo>
                    <a:pt x="1217" y="0"/>
                  </a:moveTo>
                  <a:lnTo>
                    <a:pt x="1239" y="0"/>
                  </a:lnTo>
                  <a:lnTo>
                    <a:pt x="1240" y="1"/>
                  </a:lnTo>
                  <a:lnTo>
                    <a:pt x="1241" y="2"/>
                  </a:lnTo>
                  <a:lnTo>
                    <a:pt x="1240" y="4"/>
                  </a:lnTo>
                  <a:lnTo>
                    <a:pt x="1239" y="4"/>
                  </a:lnTo>
                  <a:lnTo>
                    <a:pt x="1217" y="4"/>
                  </a:lnTo>
                  <a:lnTo>
                    <a:pt x="1216" y="4"/>
                  </a:lnTo>
                  <a:lnTo>
                    <a:pt x="1216" y="2"/>
                  </a:lnTo>
                  <a:lnTo>
                    <a:pt x="1216" y="1"/>
                  </a:lnTo>
                  <a:lnTo>
                    <a:pt x="1217" y="0"/>
                  </a:lnTo>
                  <a:lnTo>
                    <a:pt x="1217" y="0"/>
                  </a:lnTo>
                  <a:close/>
                  <a:moveTo>
                    <a:pt x="1255" y="0"/>
                  </a:moveTo>
                  <a:lnTo>
                    <a:pt x="1276" y="0"/>
                  </a:lnTo>
                  <a:lnTo>
                    <a:pt x="1278" y="1"/>
                  </a:lnTo>
                  <a:lnTo>
                    <a:pt x="1278" y="2"/>
                  </a:lnTo>
                  <a:lnTo>
                    <a:pt x="1278" y="4"/>
                  </a:lnTo>
                  <a:lnTo>
                    <a:pt x="1276" y="4"/>
                  </a:lnTo>
                  <a:lnTo>
                    <a:pt x="1255" y="4"/>
                  </a:lnTo>
                  <a:lnTo>
                    <a:pt x="1254" y="4"/>
                  </a:lnTo>
                  <a:lnTo>
                    <a:pt x="1253" y="2"/>
                  </a:lnTo>
                  <a:lnTo>
                    <a:pt x="1254" y="1"/>
                  </a:lnTo>
                  <a:lnTo>
                    <a:pt x="1255" y="0"/>
                  </a:lnTo>
                  <a:lnTo>
                    <a:pt x="1255" y="0"/>
                  </a:lnTo>
                  <a:close/>
                  <a:moveTo>
                    <a:pt x="1291" y="0"/>
                  </a:moveTo>
                  <a:lnTo>
                    <a:pt x="1313" y="0"/>
                  </a:lnTo>
                  <a:lnTo>
                    <a:pt x="1314" y="1"/>
                  </a:lnTo>
                  <a:lnTo>
                    <a:pt x="1315" y="2"/>
                  </a:lnTo>
                  <a:lnTo>
                    <a:pt x="1314" y="4"/>
                  </a:lnTo>
                  <a:lnTo>
                    <a:pt x="1313" y="4"/>
                  </a:lnTo>
                  <a:lnTo>
                    <a:pt x="1291" y="4"/>
                  </a:lnTo>
                  <a:lnTo>
                    <a:pt x="1290" y="4"/>
                  </a:lnTo>
                  <a:lnTo>
                    <a:pt x="1290" y="2"/>
                  </a:lnTo>
                  <a:lnTo>
                    <a:pt x="1290" y="1"/>
                  </a:lnTo>
                  <a:lnTo>
                    <a:pt x="1291" y="0"/>
                  </a:lnTo>
                  <a:lnTo>
                    <a:pt x="1291" y="0"/>
                  </a:lnTo>
                  <a:close/>
                  <a:moveTo>
                    <a:pt x="1329" y="0"/>
                  </a:moveTo>
                  <a:lnTo>
                    <a:pt x="1350" y="0"/>
                  </a:lnTo>
                  <a:lnTo>
                    <a:pt x="1351" y="1"/>
                  </a:lnTo>
                  <a:lnTo>
                    <a:pt x="1351" y="2"/>
                  </a:lnTo>
                  <a:lnTo>
                    <a:pt x="1351" y="4"/>
                  </a:lnTo>
                  <a:lnTo>
                    <a:pt x="1350" y="4"/>
                  </a:lnTo>
                  <a:lnTo>
                    <a:pt x="1329" y="4"/>
                  </a:lnTo>
                  <a:lnTo>
                    <a:pt x="1327" y="4"/>
                  </a:lnTo>
                  <a:lnTo>
                    <a:pt x="1327" y="2"/>
                  </a:lnTo>
                  <a:lnTo>
                    <a:pt x="1327" y="1"/>
                  </a:lnTo>
                  <a:lnTo>
                    <a:pt x="1329" y="0"/>
                  </a:lnTo>
                  <a:lnTo>
                    <a:pt x="1329" y="0"/>
                  </a:lnTo>
                  <a:close/>
                  <a:moveTo>
                    <a:pt x="1365" y="0"/>
                  </a:moveTo>
                  <a:lnTo>
                    <a:pt x="1386" y="0"/>
                  </a:lnTo>
                  <a:lnTo>
                    <a:pt x="1388" y="1"/>
                  </a:lnTo>
                  <a:lnTo>
                    <a:pt x="1389" y="2"/>
                  </a:lnTo>
                  <a:lnTo>
                    <a:pt x="1388" y="4"/>
                  </a:lnTo>
                  <a:lnTo>
                    <a:pt x="1386" y="4"/>
                  </a:lnTo>
                  <a:lnTo>
                    <a:pt x="1365" y="4"/>
                  </a:lnTo>
                  <a:lnTo>
                    <a:pt x="1364" y="4"/>
                  </a:lnTo>
                  <a:lnTo>
                    <a:pt x="1364" y="2"/>
                  </a:lnTo>
                  <a:lnTo>
                    <a:pt x="1364" y="1"/>
                  </a:lnTo>
                  <a:lnTo>
                    <a:pt x="1365" y="0"/>
                  </a:lnTo>
                  <a:lnTo>
                    <a:pt x="1365" y="0"/>
                  </a:lnTo>
                  <a:close/>
                  <a:moveTo>
                    <a:pt x="1402" y="0"/>
                  </a:moveTo>
                  <a:lnTo>
                    <a:pt x="1424" y="0"/>
                  </a:lnTo>
                  <a:lnTo>
                    <a:pt x="1425" y="1"/>
                  </a:lnTo>
                  <a:lnTo>
                    <a:pt x="1425" y="2"/>
                  </a:lnTo>
                  <a:lnTo>
                    <a:pt x="1425" y="4"/>
                  </a:lnTo>
                  <a:lnTo>
                    <a:pt x="1424" y="4"/>
                  </a:lnTo>
                  <a:lnTo>
                    <a:pt x="1402" y="4"/>
                  </a:lnTo>
                  <a:lnTo>
                    <a:pt x="1401" y="4"/>
                  </a:lnTo>
                  <a:lnTo>
                    <a:pt x="1401" y="2"/>
                  </a:lnTo>
                  <a:lnTo>
                    <a:pt x="1401" y="1"/>
                  </a:lnTo>
                  <a:lnTo>
                    <a:pt x="1402" y="0"/>
                  </a:lnTo>
                  <a:lnTo>
                    <a:pt x="1402" y="0"/>
                  </a:lnTo>
                  <a:close/>
                  <a:moveTo>
                    <a:pt x="1439" y="0"/>
                  </a:moveTo>
                  <a:lnTo>
                    <a:pt x="1460" y="0"/>
                  </a:lnTo>
                  <a:lnTo>
                    <a:pt x="1461" y="1"/>
                  </a:lnTo>
                  <a:lnTo>
                    <a:pt x="1462" y="2"/>
                  </a:lnTo>
                  <a:lnTo>
                    <a:pt x="1461" y="4"/>
                  </a:lnTo>
                  <a:lnTo>
                    <a:pt x="1460" y="4"/>
                  </a:lnTo>
                  <a:lnTo>
                    <a:pt x="1439" y="4"/>
                  </a:lnTo>
                  <a:lnTo>
                    <a:pt x="1437" y="4"/>
                  </a:lnTo>
                  <a:lnTo>
                    <a:pt x="1437" y="2"/>
                  </a:lnTo>
                  <a:lnTo>
                    <a:pt x="1437" y="1"/>
                  </a:lnTo>
                  <a:lnTo>
                    <a:pt x="1439" y="0"/>
                  </a:lnTo>
                  <a:lnTo>
                    <a:pt x="1439" y="0"/>
                  </a:lnTo>
                  <a:close/>
                  <a:moveTo>
                    <a:pt x="1476" y="0"/>
                  </a:moveTo>
                  <a:lnTo>
                    <a:pt x="1498" y="0"/>
                  </a:lnTo>
                  <a:lnTo>
                    <a:pt x="1499" y="1"/>
                  </a:lnTo>
                  <a:lnTo>
                    <a:pt x="1499" y="2"/>
                  </a:lnTo>
                  <a:lnTo>
                    <a:pt x="1499" y="4"/>
                  </a:lnTo>
                  <a:lnTo>
                    <a:pt x="1498" y="4"/>
                  </a:lnTo>
                  <a:lnTo>
                    <a:pt x="1476" y="4"/>
                  </a:lnTo>
                  <a:lnTo>
                    <a:pt x="1475" y="4"/>
                  </a:lnTo>
                  <a:lnTo>
                    <a:pt x="1475" y="2"/>
                  </a:lnTo>
                  <a:lnTo>
                    <a:pt x="1475" y="1"/>
                  </a:lnTo>
                  <a:lnTo>
                    <a:pt x="1476" y="0"/>
                  </a:lnTo>
                  <a:lnTo>
                    <a:pt x="1476" y="0"/>
                  </a:lnTo>
                  <a:close/>
                  <a:moveTo>
                    <a:pt x="1512" y="0"/>
                  </a:moveTo>
                  <a:lnTo>
                    <a:pt x="1534" y="0"/>
                  </a:lnTo>
                  <a:lnTo>
                    <a:pt x="1535" y="1"/>
                  </a:lnTo>
                  <a:lnTo>
                    <a:pt x="1536" y="2"/>
                  </a:lnTo>
                  <a:lnTo>
                    <a:pt x="1535" y="4"/>
                  </a:lnTo>
                  <a:lnTo>
                    <a:pt x="1534" y="4"/>
                  </a:lnTo>
                  <a:lnTo>
                    <a:pt x="1512" y="4"/>
                  </a:lnTo>
                  <a:lnTo>
                    <a:pt x="1511" y="4"/>
                  </a:lnTo>
                  <a:lnTo>
                    <a:pt x="1511" y="2"/>
                  </a:lnTo>
                  <a:lnTo>
                    <a:pt x="1511" y="1"/>
                  </a:lnTo>
                  <a:lnTo>
                    <a:pt x="1512" y="0"/>
                  </a:lnTo>
                  <a:lnTo>
                    <a:pt x="1512" y="0"/>
                  </a:lnTo>
                  <a:close/>
                  <a:moveTo>
                    <a:pt x="1550" y="0"/>
                  </a:moveTo>
                  <a:lnTo>
                    <a:pt x="1561" y="0"/>
                  </a:lnTo>
                  <a:lnTo>
                    <a:pt x="1562" y="1"/>
                  </a:lnTo>
                  <a:lnTo>
                    <a:pt x="1563" y="2"/>
                  </a:lnTo>
                  <a:lnTo>
                    <a:pt x="1562" y="4"/>
                  </a:lnTo>
                  <a:lnTo>
                    <a:pt x="1561" y="4"/>
                  </a:lnTo>
                  <a:lnTo>
                    <a:pt x="1550" y="4"/>
                  </a:lnTo>
                  <a:lnTo>
                    <a:pt x="1549" y="4"/>
                  </a:lnTo>
                  <a:lnTo>
                    <a:pt x="1549" y="2"/>
                  </a:lnTo>
                  <a:lnTo>
                    <a:pt x="1549" y="1"/>
                  </a:lnTo>
                  <a:lnTo>
                    <a:pt x="1550" y="0"/>
                  </a:lnTo>
                  <a:lnTo>
                    <a:pt x="1550" y="0"/>
                  </a:lnTo>
                  <a:close/>
                </a:path>
              </a:pathLst>
            </a:custGeom>
            <a:solidFill>
              <a:srgbClr val="000000"/>
            </a:solidFill>
            <a:ln w="1588" cap="flat" cmpd="sng">
              <a:solidFill>
                <a:srgbClr val="000000"/>
              </a:solidFill>
              <a:prstDash val="solid"/>
              <a:headEnd type="none" w="med" len="med"/>
              <a:tailEnd type="none" w="med" len="med"/>
            </a:ln>
          </p:spPr>
          <p:txBody>
            <a:bodyPr/>
            <a:lstStyle/>
            <a:p>
              <a:endParaRPr lang="zh-CN" altLang="en-US"/>
            </a:p>
          </p:txBody>
        </p:sp>
      </p:grpSp>
      <p:sp>
        <p:nvSpPr>
          <p:cNvPr id="217111" name="矩形 217110"/>
          <p:cNvSpPr/>
          <p:nvPr/>
        </p:nvSpPr>
        <p:spPr>
          <a:xfrm>
            <a:off x="784225" y="3621088"/>
            <a:ext cx="7518400" cy="1990725"/>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由</a:t>
            </a:r>
            <a:r>
              <a:rPr lang="zh-CN" altLang="en-US" dirty="0">
                <a:latin typeface="Times New Roman" panose="02020603050405020304" pitchFamily="18" charset="0"/>
                <a:cs typeface="Times New Roman" panose="02020603050405020304" pitchFamily="18" charset="0"/>
                <a:sym typeface="Symbol" panose="05050102010706020507" pitchFamily="18" charset="2"/>
              </a:rPr>
              <a:t>相位特性曲线可以看出，谐振时回路电流与信号源电压同相。在谐振频率附近，相位随频率的变化近于直线关系。电路的</a:t>
            </a:r>
            <a:r>
              <a:rPr lang="en-US" altLang="zh-CN" dirty="0">
                <a:latin typeface="Times New Roman" panose="02020603050405020304" pitchFamily="18" charset="0"/>
                <a:cs typeface="Times New Roman" panose="02020603050405020304" pitchFamily="18" charset="0"/>
                <a:sym typeface="Symbol" panose="05050102010706020507" pitchFamily="18" charset="2"/>
              </a:rPr>
              <a:t>Q</a:t>
            </a:r>
            <a:r>
              <a:rPr lang="zh-CN" altLang="en-US" dirty="0">
                <a:latin typeface="Times New Roman" panose="02020603050405020304" pitchFamily="18" charset="0"/>
                <a:cs typeface="Times New Roman" panose="02020603050405020304" pitchFamily="18" charset="0"/>
                <a:sym typeface="Symbol" panose="05050102010706020507" pitchFamily="18" charset="2"/>
              </a:rPr>
              <a:t>值越高，这一段相位特性曲线也越陡峭，使这一近于直线段的频率范围也就越小。 </a:t>
            </a:r>
            <a:endParaRPr lang="zh-CN" altLang="en-US" dirty="0">
              <a:latin typeface="Times New Roman" panose="02020603050405020304" pitchFamily="18" charset="0"/>
              <a:ea typeface="Times New Roman" panose="02020603050405020304" pitchFamily="18" charset="0"/>
              <a:sym typeface="Symbol" panose="05050102010706020507" pitchFamily="18" charset="2"/>
            </a:endParaRPr>
          </a:p>
        </p:txBody>
      </p:sp>
      <p:graphicFrame>
        <p:nvGraphicFramePr>
          <p:cNvPr id="217113" name="对象 217112"/>
          <p:cNvGraphicFramePr/>
          <p:nvPr/>
        </p:nvGraphicFramePr>
        <p:xfrm>
          <a:off x="784225" y="733425"/>
          <a:ext cx="1301750" cy="365125"/>
        </p:xfrm>
        <a:graphic>
          <a:graphicData uri="http://schemas.openxmlformats.org/presentationml/2006/ole">
            <mc:AlternateContent xmlns:mc="http://schemas.openxmlformats.org/markup-compatibility/2006">
              <mc:Choice xmlns:v="urn:schemas-microsoft-com:vml" Requires="v">
                <p:oleObj spid="_x0000_s36884" r:id="rId3" imgW="723900" imgH="203200" progId="Equation.DSMT4">
                  <p:embed/>
                </p:oleObj>
              </mc:Choice>
              <mc:Fallback>
                <p:oleObj r:id="rId3" imgW="723900" imgH="203200" progId="Equation.DSMT4">
                  <p:embed/>
                  <p:pic>
                    <p:nvPicPr>
                      <p:cNvPr id="0" name="图片 3212"/>
                      <p:cNvPicPr/>
                      <p:nvPr/>
                    </p:nvPicPr>
                    <p:blipFill>
                      <a:blip r:embed="rId4"/>
                      <a:stretch>
                        <a:fillRect/>
                      </a:stretch>
                    </p:blipFill>
                    <p:spPr>
                      <a:xfrm>
                        <a:off x="784225" y="733425"/>
                        <a:ext cx="1301750" cy="365125"/>
                      </a:xfrm>
                      <a:prstGeom prst="rect">
                        <a:avLst/>
                      </a:prstGeom>
                      <a:solidFill>
                        <a:srgbClr val="99CCFF"/>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3"/>
                                        </p:tgtEl>
                                        <p:attrNameLst>
                                          <p:attrName>style.visibility</p:attrName>
                                        </p:attrNameLst>
                                      </p:cBhvr>
                                      <p:to>
                                        <p:strVal val="visible"/>
                                      </p:to>
                                    </p:set>
                                    <p:animEffect transition="in" filter="blinds(horizontal)">
                                      <p:cBhvr>
                                        <p:cTn id="7" dur="500"/>
                                        <p:tgtEl>
                                          <p:spTgt spid="217093"/>
                                        </p:tgtEl>
                                      </p:cBhvr>
                                    </p:animEffect>
                                  </p:childTnLst>
                                </p:cTn>
                              </p:par>
                              <p:par>
                                <p:cTn id="8" presetID="3" presetClass="entr" presetSubtype="10" fill="hold" nodeType="withEffect">
                                  <p:stCondLst>
                                    <p:cond delay="0"/>
                                  </p:stCondLst>
                                  <p:childTnLst>
                                    <p:set>
                                      <p:cBhvr>
                                        <p:cTn id="9" dur="1" fill="hold">
                                          <p:stCondLst>
                                            <p:cond delay="0"/>
                                          </p:stCondLst>
                                        </p:cTn>
                                        <p:tgtEl>
                                          <p:spTgt spid="217094"/>
                                        </p:tgtEl>
                                        <p:attrNameLst>
                                          <p:attrName>style.visibility</p:attrName>
                                        </p:attrNameLst>
                                      </p:cBhvr>
                                      <p:to>
                                        <p:strVal val="visible"/>
                                      </p:to>
                                    </p:set>
                                    <p:animEffect transition="in" filter="blinds(horizontal)">
                                      <p:cBhvr>
                                        <p:cTn id="10" dur="500"/>
                                        <p:tgtEl>
                                          <p:spTgt spid="21709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7111"/>
                                        </p:tgtEl>
                                        <p:attrNameLst>
                                          <p:attrName>style.visibility</p:attrName>
                                        </p:attrNameLst>
                                      </p:cBhvr>
                                      <p:to>
                                        <p:strVal val="visible"/>
                                      </p:to>
                                    </p:set>
                                    <p:animEffect transition="in" filter="blinds(horizontal)">
                                      <p:cBhvr>
                                        <p:cTn id="15" dur="500"/>
                                        <p:tgtEl>
                                          <p:spTgt spid="21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p:bldP spid="2171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文本框 47107" descr="新闻纸"/>
          <p:cNvSpPr txBox="1"/>
          <p:nvPr/>
        </p:nvSpPr>
        <p:spPr>
          <a:xfrm>
            <a:off x="1875522" y="2607294"/>
            <a:ext cx="5367338" cy="519112"/>
          </a:xfrm>
          <a:prstGeom prst="rect">
            <a:avLst/>
          </a:prstGeom>
          <a:blipFill rotWithShape="0">
            <a:blip r:embed="rId2"/>
          </a:blipFill>
          <a:ln w="9525">
            <a:noFill/>
          </a:ln>
          <a:effectLst>
            <a:prstShdw prst="shdw17" dist="17961" dir="2699999">
              <a:srgbClr val="F8F8F8">
                <a:gamma/>
                <a:shade val="60000"/>
                <a:invGamma/>
              </a:srgbClr>
            </a:prstShdw>
          </a:effectLst>
        </p:spPr>
        <p:txBody>
          <a:bodyPr>
            <a:spAutoFit/>
          </a:bodyPr>
          <a:lstStyle/>
          <a:p>
            <a:r>
              <a:rPr lang="en-US" altLang="en-US" sz="2800" dirty="0">
                <a:latin typeface="Times New Roman" panose="02020603050405020304" pitchFamily="18" charset="0"/>
                <a:sym typeface="Wingdings" panose="05000000000000000000" pitchFamily="2" charset="2"/>
              </a:rPr>
              <a:t>7.1  </a:t>
            </a:r>
            <a:r>
              <a:rPr lang="en-US" altLang="en-US" sz="2800" dirty="0" err="1">
                <a:latin typeface="Times New Roman" panose="02020603050405020304" pitchFamily="18" charset="0"/>
                <a:sym typeface="Wingdings" panose="05000000000000000000" pitchFamily="2" charset="2"/>
              </a:rPr>
              <a:t>串联谐振电路</a:t>
            </a:r>
            <a:r>
              <a:rPr lang="en-US" altLang="zh-CN" sz="2800" dirty="0">
                <a:latin typeface="Times New Roman" panose="02020603050405020304" pitchFamily="18" charset="0"/>
                <a:sym typeface="Wingdings" panose="05000000000000000000" pitchFamily="2" charset="2"/>
              </a:rPr>
              <a:t> </a:t>
            </a:r>
          </a:p>
        </p:txBody>
      </p:sp>
      <p:sp>
        <p:nvSpPr>
          <p:cNvPr id="47109" name="文本框 47108" descr="新闻纸"/>
          <p:cNvSpPr txBox="1"/>
          <p:nvPr/>
        </p:nvSpPr>
        <p:spPr>
          <a:xfrm>
            <a:off x="1894572" y="3388344"/>
            <a:ext cx="5348288" cy="519112"/>
          </a:xfrm>
          <a:prstGeom prst="rect">
            <a:avLst/>
          </a:prstGeom>
          <a:blipFill rotWithShape="0">
            <a:blip r:embed="rId2"/>
          </a:blipFill>
          <a:ln w="9525">
            <a:noFill/>
          </a:ln>
          <a:effectLst>
            <a:prstShdw prst="shdw17" dist="17961" dir="2699999">
              <a:srgbClr val="F8F8F8">
                <a:gamma/>
                <a:shade val="60000"/>
                <a:invGamma/>
              </a:srgbClr>
            </a:prstShdw>
          </a:effectLst>
        </p:spPr>
        <p:txBody>
          <a:bodyPr>
            <a:spAutoFit/>
          </a:bodyPr>
          <a:lstStyle/>
          <a:p>
            <a:r>
              <a:rPr lang="en-US" altLang="en-US" sz="2800" dirty="0">
                <a:latin typeface="Times New Roman" panose="02020603050405020304" pitchFamily="18" charset="0"/>
                <a:sym typeface="Wingdings" panose="05000000000000000000" pitchFamily="2" charset="2"/>
              </a:rPr>
              <a:t>7.2  </a:t>
            </a:r>
            <a:r>
              <a:rPr lang="en-US" altLang="en-US" sz="2800" dirty="0" err="1">
                <a:latin typeface="Times New Roman" panose="02020603050405020304" pitchFamily="18" charset="0"/>
                <a:sym typeface="Wingdings" panose="05000000000000000000" pitchFamily="2" charset="2"/>
              </a:rPr>
              <a:t>并联谐振电路</a:t>
            </a:r>
            <a:r>
              <a:rPr lang="en-US" altLang="zh-CN" sz="2800" dirty="0">
                <a:latin typeface="Times New Roman" panose="02020603050405020304" pitchFamily="18" charset="0"/>
                <a:sym typeface="Wingdings" panose="05000000000000000000" pitchFamily="2" charset="2"/>
              </a:rPr>
              <a:t> </a:t>
            </a:r>
            <a:endParaRPr lang="en-US" altLang="zh-CN" sz="2800" dirty="0">
              <a:solidFill>
                <a:srgbClr val="FF3300"/>
              </a:solidFill>
              <a:latin typeface="Times New Roman" panose="02020603050405020304" pitchFamily="18" charset="0"/>
              <a:sym typeface="Wingdings" panose="05000000000000000000" pitchFamily="2" charset="2"/>
            </a:endParaRPr>
          </a:p>
        </p:txBody>
      </p:sp>
      <p:sp>
        <p:nvSpPr>
          <p:cNvPr id="47113" name="动作按钮: 后退或前一项 47112"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47114" name="标题 47113"/>
          <p:cNvSpPr>
            <a:spLocks noGrp="1"/>
          </p:cNvSpPr>
          <p:nvPr>
            <p:ph type="ctrTitle"/>
          </p:nvPr>
        </p:nvSpPr>
        <p:spPr>
          <a:xfrm>
            <a:off x="1573213" y="527050"/>
            <a:ext cx="6013450" cy="646331"/>
          </a:xfrm>
          <a:gradFill rotWithShape="0">
            <a:gsLst>
              <a:gs pos="0">
                <a:srgbClr val="FFFF00">
                  <a:alpha val="100000"/>
                </a:srgbClr>
              </a:gs>
              <a:gs pos="100000">
                <a:srgbClr val="FFFF00">
                  <a:gamma/>
                  <a:shade val="46275"/>
                  <a:invGamma/>
                  <a:alpha val="100000"/>
                </a:srgbClr>
              </a:gs>
            </a:gsLst>
            <a:lin ang="5400000" scaled="1"/>
            <a:tileRect/>
          </a:gradFill>
          <a:ln/>
          <a:effectLst>
            <a:prstShdw prst="shdw17" dist="17961" dir="2699999">
              <a:srgbClr val="FFFF00">
                <a:gamma/>
                <a:shade val="60000"/>
                <a:invGamma/>
                <a:alpha val="100000"/>
              </a:srgbClr>
            </a:prstShdw>
          </a:effectLst>
        </p:spPr>
        <p:txBody>
          <a:bodyPr vert="horz" wrap="square" lIns="91440" tIns="45720" rIns="91440" bIns="45720" anchor="t">
            <a:spAutoFit/>
          </a:bodyPr>
          <a:lstStyle/>
          <a:p>
            <a:pPr eaLnBrk="0" hangingPunct="0"/>
            <a:r>
              <a:rPr lang="zh-CN" altLang="en-US" sz="3600" dirty="0">
                <a:solidFill>
                  <a:srgbClr val="FF0000"/>
                </a:solidFill>
                <a:latin typeface="黑体" panose="02010609060101010101" pitchFamily="2" charset="-122"/>
                <a:ea typeface="黑体" panose="02010609060101010101" pitchFamily="2" charset="-122"/>
                <a:sym typeface="Symbol" panose="05050102010706020507" pitchFamily="18" charset="2"/>
              </a:rPr>
              <a:t>第</a:t>
            </a:r>
            <a:r>
              <a:rPr lang="en-US" altLang="zh-CN" sz="3600" dirty="0">
                <a:solidFill>
                  <a:srgbClr val="FF0000"/>
                </a:solidFill>
                <a:latin typeface="黑体" panose="02010609060101010101" pitchFamily="2" charset="-122"/>
                <a:ea typeface="黑体" panose="02010609060101010101" pitchFamily="2" charset="-122"/>
                <a:sym typeface="Symbol" panose="05050102010706020507" pitchFamily="18" charset="2"/>
              </a:rPr>
              <a:t>7</a:t>
            </a:r>
            <a:r>
              <a:rPr lang="zh-CN" altLang="en-US" sz="3600" dirty="0">
                <a:solidFill>
                  <a:srgbClr val="FF0000"/>
                </a:solidFill>
                <a:latin typeface="黑体" panose="02010609060101010101" pitchFamily="2" charset="-122"/>
                <a:ea typeface="黑体" panose="02010609060101010101" pitchFamily="2" charset="-122"/>
                <a:sym typeface="Symbol" panose="05050102010706020507" pitchFamily="18" charset="2"/>
              </a:rPr>
              <a:t>章 谐振电路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09"/>
                                        </p:tgtEl>
                                        <p:attrNameLst>
                                          <p:attrName>style.visibility</p:attrName>
                                        </p:attrNameLst>
                                      </p:cBhvr>
                                      <p:to>
                                        <p:strVal val="visible"/>
                                      </p:to>
                                    </p:set>
                                    <p:animEffect transition="in" filter="blinds(horizontal)">
                                      <p:cBhvr>
                                        <p:cTn id="10"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矩形 218115"/>
          <p:cNvSpPr/>
          <p:nvPr/>
        </p:nvSpPr>
        <p:spPr>
          <a:xfrm>
            <a:off x="654050" y="352425"/>
            <a:ext cx="7343775" cy="2076450"/>
          </a:xfrm>
          <a:prstGeom prst="rect">
            <a:avLst/>
          </a:prstGeom>
          <a:noFill/>
          <a:ln w="19050">
            <a:noFill/>
          </a:ln>
        </p:spPr>
        <p:txBody>
          <a:bodyPr anchor="ctr">
            <a:spAutoFit/>
          </a:bodyPr>
          <a:lstStyle/>
          <a:p>
            <a:pPr>
              <a:lnSpc>
                <a:spcPct val="130000"/>
              </a:lnSpc>
              <a:spcBef>
                <a:spcPct val="0"/>
              </a:spcBef>
            </a:pP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在实际的电路中，直接应用的通常不是电路的</a:t>
            </a:r>
            <a:r>
              <a:rPr lang="zh-CN"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响应电流</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而是电路中电抗元件上的</a:t>
            </a:r>
            <a:r>
              <a:rPr lang="zh-CN" alt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响应电压</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。例如收音机的输入电路，调节可变电容器选择需要收听的广播电台的信号，实际上不是调到回路电流最大而是调到电容上的电压最高。因此，需要进一步分析谐振电路电容元件上响应电压的谐振特性。 </a:t>
            </a:r>
            <a:endParaRPr lang="zh-CN" altLang="en-US" sz="2000" dirty="0">
              <a:latin typeface="Times New Roman" panose="02020603050405020304" pitchFamily="18" charset="0"/>
              <a:ea typeface="Times New Roman" panose="02020603050405020304" pitchFamily="18" charset="0"/>
              <a:sym typeface="Wingdings" panose="05000000000000000000" pitchFamily="2" charset="2"/>
            </a:endParaRPr>
          </a:p>
        </p:txBody>
      </p:sp>
      <p:sp>
        <p:nvSpPr>
          <p:cNvPr id="218118" name="矩形 218117"/>
          <p:cNvSpPr/>
          <p:nvPr/>
        </p:nvSpPr>
        <p:spPr>
          <a:xfrm>
            <a:off x="0" y="2652713"/>
            <a:ext cx="9144000" cy="0"/>
          </a:xfrm>
          <a:prstGeom prst="rect">
            <a:avLst/>
          </a:prstGeom>
          <a:noFill/>
          <a:ln w="19050">
            <a:noFill/>
          </a:ln>
        </p:spPr>
        <p:txBody>
          <a:bodyPr/>
          <a:lstStyle/>
          <a:p>
            <a:endParaRPr lang="zh-CN" altLang="en-US"/>
          </a:p>
        </p:txBody>
      </p:sp>
      <p:graphicFrame>
        <p:nvGraphicFramePr>
          <p:cNvPr id="218117" name="对象 218116"/>
          <p:cNvGraphicFramePr/>
          <p:nvPr>
            <p:extLst>
              <p:ext uri="{D42A27DB-BD31-4B8C-83A1-F6EECF244321}">
                <p14:modId xmlns:p14="http://schemas.microsoft.com/office/powerpoint/2010/main" val="2255961858"/>
              </p:ext>
            </p:extLst>
          </p:nvPr>
        </p:nvGraphicFramePr>
        <p:xfrm>
          <a:off x="682625" y="2652713"/>
          <a:ext cx="3748088" cy="2787650"/>
        </p:xfrm>
        <a:graphic>
          <a:graphicData uri="http://schemas.openxmlformats.org/presentationml/2006/ole">
            <mc:AlternateContent xmlns:mc="http://schemas.openxmlformats.org/markup-compatibility/2006">
              <mc:Choice xmlns:v="urn:schemas-microsoft-com:vml" Requires="v">
                <p:oleObj spid="_x0000_s37929" r:id="rId3" imgW="2082800" imgH="1549400" progId="Equation.DSMT4">
                  <p:embed/>
                </p:oleObj>
              </mc:Choice>
              <mc:Fallback>
                <p:oleObj r:id="rId3" imgW="2082800" imgH="1549400" progId="Equation.DSMT4">
                  <p:embed/>
                  <p:pic>
                    <p:nvPicPr>
                      <p:cNvPr id="0" name="图片 3211"/>
                      <p:cNvPicPr/>
                      <p:nvPr/>
                    </p:nvPicPr>
                    <p:blipFill>
                      <a:blip r:embed="rId4"/>
                      <a:stretch>
                        <a:fillRect/>
                      </a:stretch>
                    </p:blipFill>
                    <p:spPr>
                      <a:xfrm>
                        <a:off x="682625" y="2652713"/>
                        <a:ext cx="3748088" cy="278765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218120" name="矩形 218119"/>
          <p:cNvSpPr/>
          <p:nvPr/>
        </p:nvSpPr>
        <p:spPr>
          <a:xfrm>
            <a:off x="4430713" y="2652713"/>
            <a:ext cx="4103687" cy="1282700"/>
          </a:xfrm>
          <a:prstGeom prst="rect">
            <a:avLst/>
          </a:prstGeom>
          <a:noFill/>
          <a:ln w="19050">
            <a:noFill/>
          </a:ln>
        </p:spPr>
        <p:txBody>
          <a:bodyPr anchor="ctr">
            <a:spAutoFit/>
          </a:bodyPr>
          <a:lstStyle/>
          <a:p>
            <a:pPr defTabSz="914400">
              <a:lnSpc>
                <a:spcPct val="130000"/>
              </a:lnSpc>
              <a:spcBef>
                <a:spcPct val="0"/>
              </a:spcBef>
              <a:tabLst>
                <a:tab pos="447675" algn="l"/>
              </a:tabLst>
            </a:pPr>
            <a:r>
              <a:rPr lang="zh-CN" altLang="en-US" sz="2000" dirty="0">
                <a:latin typeface="Times New Roman" panose="02020603050405020304" pitchFamily="18" charset="0"/>
                <a:sym typeface="Wingdings" panose="05000000000000000000" pitchFamily="2" charset="2"/>
              </a:rPr>
              <a:t>因为</a:t>
            </a:r>
            <a:r>
              <a:rPr lang="en-US" altLang="zh-CN" sz="2000" i="1">
                <a:latin typeface="Times New Roman" panose="02020603050405020304" pitchFamily="18" charset="0"/>
                <a:sym typeface="Wingdings" panose="05000000000000000000" pitchFamily="2" charset="2"/>
              </a:rPr>
              <a:t>QE</a:t>
            </a:r>
            <a:r>
              <a:rPr lang="en-US" altLang="zh-CN" sz="2000">
                <a:latin typeface="Times New Roman" panose="02020603050405020304" pitchFamily="18" charset="0"/>
                <a:sym typeface="Wingdings" panose="05000000000000000000" pitchFamily="2" charset="2"/>
              </a:rPr>
              <a:t>=</a:t>
            </a:r>
            <a:r>
              <a:rPr lang="en-US" altLang="zh-CN" sz="2000" i="1">
                <a:latin typeface="Times New Roman" panose="02020603050405020304" pitchFamily="18" charset="0"/>
                <a:sym typeface="Wingdings" panose="05000000000000000000" pitchFamily="2" charset="2"/>
              </a:rPr>
              <a:t>U</a:t>
            </a:r>
            <a:r>
              <a:rPr lang="en-US" altLang="zh-CN" sz="2000" i="1" baseline="-30000">
                <a:latin typeface="Times New Roman" panose="02020603050405020304" pitchFamily="18" charset="0"/>
                <a:sym typeface="Wingdings" panose="05000000000000000000" pitchFamily="2" charset="2"/>
              </a:rPr>
              <a:t>C</a:t>
            </a:r>
            <a:r>
              <a:rPr lang="en-US" altLang="zh-CN" sz="2000" baseline="-30000">
                <a:latin typeface="Times New Roman" panose="02020603050405020304" pitchFamily="18" charset="0"/>
                <a:sym typeface="Wingdings" panose="05000000000000000000" pitchFamily="2" charset="2"/>
              </a:rPr>
              <a:t>0</a:t>
            </a:r>
            <a:r>
              <a:rPr lang="zh-CN" altLang="en-US" sz="2000" dirty="0">
                <a:latin typeface="Times New Roman" panose="02020603050405020304" pitchFamily="18" charset="0"/>
                <a:sym typeface="Wingdings" panose="05000000000000000000" pitchFamily="2" charset="2"/>
              </a:rPr>
              <a:t>是谐振时电容元件上的电压，故用电容元件电压的相对值来表示的谐振曲线方程式为</a:t>
            </a:r>
          </a:p>
        </p:txBody>
      </p:sp>
      <p:sp>
        <p:nvSpPr>
          <p:cNvPr id="218122" name="矩形 218121"/>
          <p:cNvSpPr/>
          <p:nvPr/>
        </p:nvSpPr>
        <p:spPr>
          <a:xfrm>
            <a:off x="0" y="3186113"/>
            <a:ext cx="9144000" cy="0"/>
          </a:xfrm>
          <a:prstGeom prst="rect">
            <a:avLst/>
          </a:prstGeom>
          <a:noFill/>
          <a:ln w="19050">
            <a:noFill/>
          </a:ln>
        </p:spPr>
        <p:txBody>
          <a:bodyPr/>
          <a:lstStyle/>
          <a:p>
            <a:endParaRPr lang="zh-CN" altLang="en-US"/>
          </a:p>
        </p:txBody>
      </p:sp>
      <p:graphicFrame>
        <p:nvGraphicFramePr>
          <p:cNvPr id="218121" name="对象 218120"/>
          <p:cNvGraphicFramePr/>
          <p:nvPr/>
        </p:nvGraphicFramePr>
        <p:xfrm>
          <a:off x="4862513" y="4105275"/>
          <a:ext cx="2147887" cy="868363"/>
        </p:xfrm>
        <a:graphic>
          <a:graphicData uri="http://schemas.openxmlformats.org/presentationml/2006/ole">
            <mc:AlternateContent xmlns:mc="http://schemas.openxmlformats.org/markup-compatibility/2006">
              <mc:Choice xmlns:v="urn:schemas-microsoft-com:vml" Requires="v">
                <p:oleObj spid="_x0000_s37930" r:id="rId5" imgW="1193800" imgH="482600" progId="Equation.DSMT4">
                  <p:embed/>
                </p:oleObj>
              </mc:Choice>
              <mc:Fallback>
                <p:oleObj r:id="rId5" imgW="1193800" imgH="482600" progId="Equation.DSMT4">
                  <p:embed/>
                  <p:pic>
                    <p:nvPicPr>
                      <p:cNvPr id="0" name="图片 3215"/>
                      <p:cNvPicPr/>
                      <p:nvPr/>
                    </p:nvPicPr>
                    <p:blipFill>
                      <a:blip r:embed="rId6"/>
                      <a:stretch>
                        <a:fillRect/>
                      </a:stretch>
                    </p:blipFill>
                    <p:spPr>
                      <a:xfrm>
                        <a:off x="4862513" y="4105275"/>
                        <a:ext cx="2147887" cy="868363"/>
                      </a:xfrm>
                      <a:prstGeom prst="rect">
                        <a:avLst/>
                      </a:prstGeom>
                      <a:solidFill>
                        <a:srgbClr val="99CCFF"/>
                      </a:solidFill>
                      <a:ln w="38100">
                        <a:noFill/>
                        <a:miter/>
                      </a:ln>
                    </p:spPr>
                  </p:pic>
                </p:oleObj>
              </mc:Fallback>
            </mc:AlternateContent>
          </a:graphicData>
        </a:graphic>
      </p:graphicFrame>
      <p:sp>
        <p:nvSpPr>
          <p:cNvPr id="218123" name="矩形 218122"/>
          <p:cNvSpPr/>
          <p:nvPr/>
        </p:nvSpPr>
        <p:spPr>
          <a:xfrm>
            <a:off x="479425" y="5372100"/>
            <a:ext cx="8054975" cy="1041400"/>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与回路电流的谐振曲线方程式相比，仅须乘上一个校正因数</a:t>
            </a:r>
            <a:r>
              <a:rPr lang="en-US" altLang="zh-CN" dirty="0">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3333FF"/>
                </a:solidFill>
                <a:latin typeface="Times New Roman" panose="02020603050405020304" pitchFamily="18" charset="0"/>
                <a:sym typeface="Wingdings" panose="05000000000000000000" pitchFamily="2" charset="2"/>
              </a:rPr>
              <a:t> </a:t>
            </a:r>
            <a:r>
              <a:rPr lang="en-US" altLang="zh-CN" i="1">
                <a:solidFill>
                  <a:srgbClr val="3333FF"/>
                </a:solidFill>
                <a:latin typeface="Book Antiqua" panose="02040602050305030304" pitchFamily="18" charset="0"/>
                <a:sym typeface="Wingdings" panose="05000000000000000000" pitchFamily="2" charset="2"/>
              </a:rPr>
              <a:t>/</a:t>
            </a:r>
            <a:r>
              <a:rPr lang="en-US" altLang="zh-CN">
                <a:solidFill>
                  <a:srgbClr val="3333FF"/>
                </a:solidFill>
                <a:latin typeface="Times New Roman" panose="02020603050405020304" pitchFamily="18" charset="0"/>
                <a:sym typeface="Wingdings" panose="05000000000000000000" pitchFamily="2" charset="2"/>
              </a:rPr>
              <a:t> </a:t>
            </a:r>
            <a:r>
              <a:rPr lang="en-US" altLang="zh-CN">
                <a:solidFill>
                  <a:srgbClr val="3333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a:solidFill>
                  <a:srgbClr val="3333FF"/>
                </a:solidFill>
                <a:latin typeface="Times New Roman" panose="02020603050405020304" pitchFamily="18" charset="0"/>
                <a:sym typeface="Wingdings" panose="05000000000000000000" pitchFamily="2" charset="2"/>
              </a:rPr>
              <a:t>o</a:t>
            </a:r>
            <a:r>
              <a:rPr lang="zh-CN" altLang="en-US" dirty="0">
                <a:latin typeface="Times New Roman" panose="02020603050405020304" pitchFamily="18" charset="0"/>
                <a:sym typeface="Wingdings" panose="05000000000000000000" pitchFamily="2" charset="2"/>
              </a:rPr>
              <a:t>，这在谐振频率附近，影响是很小的。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117"/>
                                        </p:tgtEl>
                                        <p:attrNameLst>
                                          <p:attrName>style.visibility</p:attrName>
                                        </p:attrNameLst>
                                      </p:cBhvr>
                                      <p:to>
                                        <p:strVal val="visible"/>
                                      </p:to>
                                    </p:set>
                                    <p:anim calcmode="lin" valueType="num">
                                      <p:cBhvr additive="base">
                                        <p:cTn id="7" dur="500" fill="hold"/>
                                        <p:tgtEl>
                                          <p:spTgt spid="218117"/>
                                        </p:tgtEl>
                                        <p:attrNameLst>
                                          <p:attrName>ppt_x</p:attrName>
                                        </p:attrNameLst>
                                      </p:cBhvr>
                                      <p:tavLst>
                                        <p:tav tm="0">
                                          <p:val>
                                            <p:strVal val="0-#ppt_w/2"/>
                                          </p:val>
                                        </p:tav>
                                        <p:tav tm="100000">
                                          <p:val>
                                            <p:strVal val="#ppt_x"/>
                                          </p:val>
                                        </p:tav>
                                      </p:tavLst>
                                    </p:anim>
                                    <p:anim calcmode="lin" valueType="num">
                                      <p:cBhvr additive="base">
                                        <p:cTn id="8" dur="500" fill="hold"/>
                                        <p:tgtEl>
                                          <p:spTgt spid="2181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8120"/>
                                        </p:tgtEl>
                                        <p:attrNameLst>
                                          <p:attrName>style.visibility</p:attrName>
                                        </p:attrNameLst>
                                      </p:cBhvr>
                                      <p:to>
                                        <p:strVal val="visible"/>
                                      </p:to>
                                    </p:set>
                                    <p:animEffect transition="in" filter="blinds(horizontal)">
                                      <p:cBhvr>
                                        <p:cTn id="13" dur="500"/>
                                        <p:tgtEl>
                                          <p:spTgt spid="218120"/>
                                        </p:tgtEl>
                                      </p:cBhvr>
                                    </p:animEffect>
                                  </p:childTnLst>
                                </p:cTn>
                              </p:par>
                              <p:par>
                                <p:cTn id="14" presetID="3" presetClass="entr" presetSubtype="10" fill="hold" nodeType="withEffect">
                                  <p:stCondLst>
                                    <p:cond delay="0"/>
                                  </p:stCondLst>
                                  <p:childTnLst>
                                    <p:set>
                                      <p:cBhvr>
                                        <p:cTn id="15" dur="1" fill="hold">
                                          <p:stCondLst>
                                            <p:cond delay="0"/>
                                          </p:stCondLst>
                                        </p:cTn>
                                        <p:tgtEl>
                                          <p:spTgt spid="218121"/>
                                        </p:tgtEl>
                                        <p:attrNameLst>
                                          <p:attrName>style.visibility</p:attrName>
                                        </p:attrNameLst>
                                      </p:cBhvr>
                                      <p:to>
                                        <p:strVal val="visible"/>
                                      </p:to>
                                    </p:set>
                                    <p:animEffect transition="in" filter="blinds(horizontal)">
                                      <p:cBhvr>
                                        <p:cTn id="16" dur="500"/>
                                        <p:tgtEl>
                                          <p:spTgt spid="21812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18123"/>
                                        </p:tgtEl>
                                        <p:attrNameLst>
                                          <p:attrName>style.visibility</p:attrName>
                                        </p:attrNameLst>
                                      </p:cBhvr>
                                      <p:to>
                                        <p:strVal val="visible"/>
                                      </p:to>
                                    </p:set>
                                    <p:anim calcmode="lin" valueType="num">
                                      <p:cBhvr additive="base">
                                        <p:cTn id="21" dur="500" fill="hold"/>
                                        <p:tgtEl>
                                          <p:spTgt spid="218123"/>
                                        </p:tgtEl>
                                        <p:attrNameLst>
                                          <p:attrName>ppt_x</p:attrName>
                                        </p:attrNameLst>
                                      </p:cBhvr>
                                      <p:tavLst>
                                        <p:tav tm="0">
                                          <p:val>
                                            <p:strVal val="#ppt_x"/>
                                          </p:val>
                                        </p:tav>
                                        <p:tav tm="100000">
                                          <p:val>
                                            <p:strVal val="#ppt_x"/>
                                          </p:val>
                                        </p:tav>
                                      </p:tavLst>
                                    </p:anim>
                                    <p:anim calcmode="lin" valueType="num">
                                      <p:cBhvr additive="base">
                                        <p:cTn id="22" dur="500" fill="hold"/>
                                        <p:tgtEl>
                                          <p:spTgt spid="218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0" grpId="0"/>
      <p:bldP spid="2181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矩形 219139" descr="蓝色面巾纸"/>
          <p:cNvSpPr/>
          <p:nvPr/>
        </p:nvSpPr>
        <p:spPr>
          <a:xfrm>
            <a:off x="1519238" y="527050"/>
            <a:ext cx="4968875" cy="519113"/>
          </a:xfrm>
          <a:prstGeom prst="rect">
            <a:avLst/>
          </a:prstGeom>
          <a:blipFill rotWithShape="1">
            <a:blip r:embed="rId3"/>
          </a:blipFill>
          <a:ln w="19050">
            <a:noFill/>
          </a:ln>
        </p:spPr>
        <p:txBody>
          <a:bodyPr anchor="ctr">
            <a:spAutoFit/>
          </a:bodyPr>
          <a:lstStyle/>
          <a:p>
            <a:pPr defTabSz="914400">
              <a:spcBef>
                <a:spcPct val="0"/>
              </a:spcBef>
              <a:tabLst>
                <a:tab pos="447675" algn="l"/>
              </a:tabLst>
            </a:pPr>
            <a:r>
              <a:rPr lang="en-US" altLang="zh-CN" sz="2800" dirty="0">
                <a:latin typeface="Times New Roman" panose="02020603050405020304" pitchFamily="18" charset="0"/>
                <a:sym typeface="Wingdings" panose="05000000000000000000" pitchFamily="2" charset="2"/>
              </a:rPr>
              <a:t>7.1.5  </a:t>
            </a:r>
            <a:r>
              <a:rPr lang="zh-CN" altLang="en-US" sz="2800" dirty="0">
                <a:latin typeface="Times New Roman" panose="02020603050405020304" pitchFamily="18" charset="0"/>
                <a:sym typeface="Wingdings" panose="05000000000000000000" pitchFamily="2" charset="2"/>
              </a:rPr>
              <a:t>串联谐振电路的通频带</a:t>
            </a:r>
          </a:p>
        </p:txBody>
      </p:sp>
      <p:sp>
        <p:nvSpPr>
          <p:cNvPr id="219142" name="矩形 219141"/>
          <p:cNvSpPr/>
          <p:nvPr/>
        </p:nvSpPr>
        <p:spPr>
          <a:xfrm>
            <a:off x="0" y="2767013"/>
            <a:ext cx="9144000" cy="0"/>
          </a:xfrm>
          <a:prstGeom prst="rect">
            <a:avLst/>
          </a:prstGeom>
          <a:noFill/>
          <a:ln w="19050">
            <a:noFill/>
          </a:ln>
        </p:spPr>
        <p:txBody>
          <a:bodyPr/>
          <a:lstStyle/>
          <a:p>
            <a:endParaRPr lang="zh-CN" altLang="en-US"/>
          </a:p>
        </p:txBody>
      </p:sp>
      <p:grpSp>
        <p:nvGrpSpPr>
          <p:cNvPr id="219144" name="组合 219143"/>
          <p:cNvGrpSpPr>
            <a:grpSpLocks noChangeAspect="1"/>
          </p:cNvGrpSpPr>
          <p:nvPr/>
        </p:nvGrpSpPr>
        <p:grpSpPr>
          <a:xfrm>
            <a:off x="5356225" y="1371600"/>
            <a:ext cx="3325813" cy="1974850"/>
            <a:chOff x="0" y="1743"/>
            <a:chExt cx="2095" cy="1244"/>
          </a:xfrm>
        </p:grpSpPr>
        <p:sp>
          <p:nvSpPr>
            <p:cNvPr id="219143" name="矩形 219142"/>
            <p:cNvSpPr>
              <a:spLocks noChangeAspect="1" noTextEdit="1"/>
            </p:cNvSpPr>
            <p:nvPr/>
          </p:nvSpPr>
          <p:spPr>
            <a:xfrm>
              <a:off x="0" y="1743"/>
              <a:ext cx="2095" cy="1244"/>
            </a:xfrm>
            <a:prstGeom prst="rect">
              <a:avLst/>
            </a:prstGeom>
            <a:noFill/>
            <a:ln w="9525">
              <a:noFill/>
            </a:ln>
          </p:spPr>
          <p:txBody>
            <a:bodyPr/>
            <a:lstStyle/>
            <a:p>
              <a:endParaRPr lang="zh-CN" altLang="en-US"/>
            </a:p>
          </p:txBody>
        </p:sp>
        <p:sp>
          <p:nvSpPr>
            <p:cNvPr id="219145" name="矩形 219144"/>
            <p:cNvSpPr/>
            <p:nvPr/>
          </p:nvSpPr>
          <p:spPr>
            <a:xfrm>
              <a:off x="665" y="2774"/>
              <a:ext cx="6" cy="19"/>
            </a:xfrm>
            <a:prstGeom prst="rect">
              <a:avLst/>
            </a:prstGeom>
            <a:solidFill>
              <a:srgbClr val="000000"/>
            </a:solidFill>
            <a:ln w="9525">
              <a:noFill/>
            </a:ln>
          </p:spPr>
          <p:txBody>
            <a:bodyPr/>
            <a:lstStyle/>
            <a:p>
              <a:endParaRPr lang="zh-CN" altLang="en-US"/>
            </a:p>
          </p:txBody>
        </p:sp>
        <p:sp>
          <p:nvSpPr>
            <p:cNvPr id="219146" name="直接连接符 219145"/>
            <p:cNvSpPr/>
            <p:nvPr/>
          </p:nvSpPr>
          <p:spPr>
            <a:xfrm>
              <a:off x="20" y="2780"/>
              <a:ext cx="1807" cy="1"/>
            </a:xfrm>
            <a:prstGeom prst="line">
              <a:avLst/>
            </a:prstGeom>
            <a:ln w="15875" cap="flat" cmpd="sng">
              <a:solidFill>
                <a:srgbClr val="000000"/>
              </a:solidFill>
              <a:prstDash val="solid"/>
              <a:headEnd type="none" w="med" len="med"/>
              <a:tailEnd type="none" w="med" len="med"/>
            </a:ln>
          </p:spPr>
        </p:sp>
        <p:sp>
          <p:nvSpPr>
            <p:cNvPr id="219147" name="任意多边形 219146"/>
            <p:cNvSpPr/>
            <p:nvPr/>
          </p:nvSpPr>
          <p:spPr>
            <a:xfrm>
              <a:off x="1819" y="2751"/>
              <a:ext cx="88" cy="59"/>
            </a:xfrm>
            <a:custGeom>
              <a:avLst/>
              <a:gdLst/>
              <a:ahLst/>
              <a:cxnLst/>
              <a:rect l="0" t="0" r="0" b="0"/>
              <a:pathLst>
                <a:path w="88" h="59">
                  <a:moveTo>
                    <a:pt x="0" y="0"/>
                  </a:moveTo>
                  <a:lnTo>
                    <a:pt x="88" y="29"/>
                  </a:lnTo>
                  <a:lnTo>
                    <a:pt x="0" y="59"/>
                  </a:lnTo>
                  <a:lnTo>
                    <a:pt x="0" y="0"/>
                  </a:lnTo>
                  <a:close/>
                </a:path>
              </a:pathLst>
            </a:custGeom>
            <a:solidFill>
              <a:srgbClr val="000000"/>
            </a:solidFill>
            <a:ln w="9525">
              <a:noFill/>
            </a:ln>
          </p:spPr>
          <p:txBody>
            <a:bodyPr/>
            <a:lstStyle/>
            <a:p>
              <a:endParaRPr lang="zh-CN" altLang="en-US"/>
            </a:p>
          </p:txBody>
        </p:sp>
        <p:sp>
          <p:nvSpPr>
            <p:cNvPr id="219148" name="直接连接符 219147"/>
            <p:cNvSpPr/>
            <p:nvPr/>
          </p:nvSpPr>
          <p:spPr>
            <a:xfrm flipH="1" flipV="1">
              <a:off x="660" y="1847"/>
              <a:ext cx="6" cy="1105"/>
            </a:xfrm>
            <a:prstGeom prst="line">
              <a:avLst/>
            </a:prstGeom>
            <a:ln w="11113" cap="flat" cmpd="sng">
              <a:solidFill>
                <a:srgbClr val="000000"/>
              </a:solidFill>
              <a:prstDash val="solid"/>
              <a:headEnd type="none" w="med" len="med"/>
              <a:tailEnd type="none" w="med" len="med"/>
            </a:ln>
          </p:spPr>
        </p:sp>
        <p:sp>
          <p:nvSpPr>
            <p:cNvPr id="219149" name="任意多边形 219148"/>
            <p:cNvSpPr/>
            <p:nvPr/>
          </p:nvSpPr>
          <p:spPr>
            <a:xfrm>
              <a:off x="634" y="1774"/>
              <a:ext cx="53" cy="80"/>
            </a:xfrm>
            <a:custGeom>
              <a:avLst/>
              <a:gdLst/>
              <a:ahLst/>
              <a:cxnLst/>
              <a:rect l="0" t="0" r="0" b="0"/>
              <a:pathLst>
                <a:path w="53" h="80">
                  <a:moveTo>
                    <a:pt x="0" y="80"/>
                  </a:moveTo>
                  <a:lnTo>
                    <a:pt x="26" y="0"/>
                  </a:lnTo>
                  <a:lnTo>
                    <a:pt x="53" y="80"/>
                  </a:lnTo>
                  <a:lnTo>
                    <a:pt x="0" y="80"/>
                  </a:lnTo>
                  <a:close/>
                </a:path>
              </a:pathLst>
            </a:custGeom>
            <a:solidFill>
              <a:srgbClr val="000000"/>
            </a:solidFill>
            <a:ln w="9525">
              <a:noFill/>
            </a:ln>
          </p:spPr>
          <p:txBody>
            <a:bodyPr/>
            <a:lstStyle/>
            <a:p>
              <a:endParaRPr lang="zh-CN" altLang="en-US"/>
            </a:p>
          </p:txBody>
        </p:sp>
        <p:sp>
          <p:nvSpPr>
            <p:cNvPr id="219150" name="矩形 219149"/>
            <p:cNvSpPr/>
            <p:nvPr/>
          </p:nvSpPr>
          <p:spPr>
            <a:xfrm>
              <a:off x="665" y="2774"/>
              <a:ext cx="6" cy="19"/>
            </a:xfrm>
            <a:prstGeom prst="rect">
              <a:avLst/>
            </a:prstGeom>
            <a:solidFill>
              <a:srgbClr val="000000"/>
            </a:solidFill>
            <a:ln w="9525">
              <a:noFill/>
            </a:ln>
          </p:spPr>
          <p:txBody>
            <a:bodyPr/>
            <a:lstStyle/>
            <a:p>
              <a:endParaRPr lang="zh-CN" altLang="en-US"/>
            </a:p>
          </p:txBody>
        </p:sp>
        <p:sp>
          <p:nvSpPr>
            <p:cNvPr id="219151" name="矩形 219150"/>
            <p:cNvSpPr/>
            <p:nvPr/>
          </p:nvSpPr>
          <p:spPr>
            <a:xfrm>
              <a:off x="672" y="2782"/>
              <a:ext cx="60" cy="144"/>
            </a:xfrm>
            <a:prstGeom prst="rect">
              <a:avLst/>
            </a:prstGeom>
            <a:noFill/>
            <a:ln w="9525">
              <a:noFill/>
            </a:ln>
          </p:spPr>
          <p:txBody>
            <a:bodyPr wrap="none" lIns="0" tIns="0" rIns="0" bIns="0">
              <a:spAutoFit/>
            </a:bodyPr>
            <a:lstStyle/>
            <a:p>
              <a:r>
                <a:rPr lang="en-US" altLang="zh-CN" sz="15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19152" name="直接连接符 219151"/>
            <p:cNvSpPr/>
            <p:nvPr/>
          </p:nvSpPr>
          <p:spPr>
            <a:xfrm>
              <a:off x="748" y="1920"/>
              <a:ext cx="77" cy="1"/>
            </a:xfrm>
            <a:prstGeom prst="line">
              <a:avLst/>
            </a:prstGeom>
            <a:ln w="0" cap="flat" cmpd="sng">
              <a:solidFill>
                <a:srgbClr val="000000"/>
              </a:solidFill>
              <a:prstDash val="solid"/>
              <a:headEnd type="none" w="med" len="med"/>
              <a:tailEnd type="none" w="med" len="med"/>
            </a:ln>
          </p:spPr>
        </p:sp>
        <p:sp>
          <p:nvSpPr>
            <p:cNvPr id="219153" name="矩形 219152"/>
            <p:cNvSpPr/>
            <p:nvPr/>
          </p:nvSpPr>
          <p:spPr>
            <a:xfrm>
              <a:off x="745" y="1931"/>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19154" name="矩形 219153"/>
            <p:cNvSpPr/>
            <p:nvPr/>
          </p:nvSpPr>
          <p:spPr>
            <a:xfrm>
              <a:off x="786" y="2008"/>
              <a:ext cx="40"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19155" name="矩形 219154"/>
            <p:cNvSpPr/>
            <p:nvPr/>
          </p:nvSpPr>
          <p:spPr>
            <a:xfrm>
              <a:off x="766" y="1776"/>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19156" name="矩形 219155"/>
            <p:cNvSpPr/>
            <p:nvPr/>
          </p:nvSpPr>
          <p:spPr>
            <a:xfrm>
              <a:off x="557" y="1952"/>
              <a:ext cx="60" cy="144"/>
            </a:xfrm>
            <a:prstGeom prst="rect">
              <a:avLst/>
            </a:prstGeom>
            <a:noFill/>
            <a:ln w="9525">
              <a:noFill/>
            </a:ln>
          </p:spPr>
          <p:txBody>
            <a:bodyPr wrap="none" lIns="0" tIns="0" rIns="0" bIns="0">
              <a:spAutoFit/>
            </a:bodyPr>
            <a:lstStyle/>
            <a:p>
              <a:r>
                <a:rPr lang="en-US" altLang="zh-CN" sz="15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19157" name="矩形 219156"/>
            <p:cNvSpPr/>
            <p:nvPr/>
          </p:nvSpPr>
          <p:spPr>
            <a:xfrm>
              <a:off x="1913" y="2739"/>
              <a:ext cx="79" cy="192"/>
            </a:xfrm>
            <a:prstGeom prst="rect">
              <a:avLst/>
            </a:prstGeom>
            <a:noFill/>
            <a:ln w="9525">
              <a:noFill/>
            </a:ln>
          </p:spPr>
          <p:txBody>
            <a:bodyPr wrap="none" lIns="0" tIns="0" rIns="0" bIns="0">
              <a:spAutoFit/>
            </a:bodyPr>
            <a:lstStyle/>
            <a:p>
              <a:r>
                <a:rPr lang="en-US" altLang="zh-CN" sz="2000" i="1">
                  <a:solidFill>
                    <a:srgbClr val="000000"/>
                  </a:solidFill>
                  <a:latin typeface="Symbol" panose="05050102010706020507" pitchFamily="18" charset="2"/>
                  <a:sym typeface="Wingdings" panose="05000000000000000000" pitchFamily="2" charset="2"/>
                </a:rPr>
                <a:t>x</a:t>
              </a:r>
              <a:endParaRPr lang="en-US" altLang="zh-CN">
                <a:latin typeface="Times New Roman" panose="02020603050405020304" pitchFamily="18" charset="0"/>
                <a:sym typeface="Wingdings" panose="05000000000000000000" pitchFamily="2" charset="2"/>
              </a:endParaRPr>
            </a:p>
          </p:txBody>
        </p:sp>
        <p:sp>
          <p:nvSpPr>
            <p:cNvPr id="219158" name="任意多边形 219157"/>
            <p:cNvSpPr/>
            <p:nvPr/>
          </p:nvSpPr>
          <p:spPr>
            <a:xfrm>
              <a:off x="168" y="1990"/>
              <a:ext cx="1503" cy="540"/>
            </a:xfrm>
            <a:custGeom>
              <a:avLst/>
              <a:gdLst/>
              <a:ahLst/>
              <a:cxnLst/>
              <a:rect l="0" t="0" r="0" b="0"/>
              <a:pathLst>
                <a:path w="1503" h="540">
                  <a:moveTo>
                    <a:pt x="0" y="540"/>
                  </a:moveTo>
                  <a:lnTo>
                    <a:pt x="5" y="540"/>
                  </a:lnTo>
                  <a:lnTo>
                    <a:pt x="11" y="539"/>
                  </a:lnTo>
                  <a:lnTo>
                    <a:pt x="17" y="539"/>
                  </a:lnTo>
                  <a:lnTo>
                    <a:pt x="24" y="538"/>
                  </a:lnTo>
                  <a:lnTo>
                    <a:pt x="32" y="537"/>
                  </a:lnTo>
                  <a:lnTo>
                    <a:pt x="41" y="535"/>
                  </a:lnTo>
                  <a:lnTo>
                    <a:pt x="49" y="535"/>
                  </a:lnTo>
                  <a:lnTo>
                    <a:pt x="57" y="534"/>
                  </a:lnTo>
                  <a:lnTo>
                    <a:pt x="67" y="533"/>
                  </a:lnTo>
                  <a:lnTo>
                    <a:pt x="78" y="532"/>
                  </a:lnTo>
                  <a:lnTo>
                    <a:pt x="87" y="531"/>
                  </a:lnTo>
                  <a:lnTo>
                    <a:pt x="98" y="528"/>
                  </a:lnTo>
                  <a:lnTo>
                    <a:pt x="120" y="526"/>
                  </a:lnTo>
                  <a:lnTo>
                    <a:pt x="141" y="522"/>
                  </a:lnTo>
                  <a:lnTo>
                    <a:pt x="164" y="520"/>
                  </a:lnTo>
                  <a:lnTo>
                    <a:pt x="186" y="516"/>
                  </a:lnTo>
                  <a:lnTo>
                    <a:pt x="207" y="511"/>
                  </a:lnTo>
                  <a:lnTo>
                    <a:pt x="218" y="510"/>
                  </a:lnTo>
                  <a:lnTo>
                    <a:pt x="228" y="508"/>
                  </a:lnTo>
                  <a:lnTo>
                    <a:pt x="237" y="505"/>
                  </a:lnTo>
                  <a:lnTo>
                    <a:pt x="247" y="504"/>
                  </a:lnTo>
                  <a:lnTo>
                    <a:pt x="256" y="502"/>
                  </a:lnTo>
                  <a:lnTo>
                    <a:pt x="265" y="499"/>
                  </a:lnTo>
                  <a:lnTo>
                    <a:pt x="273" y="497"/>
                  </a:lnTo>
                  <a:lnTo>
                    <a:pt x="280" y="494"/>
                  </a:lnTo>
                  <a:lnTo>
                    <a:pt x="287" y="492"/>
                  </a:lnTo>
                  <a:lnTo>
                    <a:pt x="293" y="491"/>
                  </a:lnTo>
                  <a:lnTo>
                    <a:pt x="307" y="485"/>
                  </a:lnTo>
                  <a:lnTo>
                    <a:pt x="317" y="480"/>
                  </a:lnTo>
                  <a:lnTo>
                    <a:pt x="328" y="475"/>
                  </a:lnTo>
                  <a:lnTo>
                    <a:pt x="339" y="469"/>
                  </a:lnTo>
                  <a:lnTo>
                    <a:pt x="347" y="464"/>
                  </a:lnTo>
                  <a:lnTo>
                    <a:pt x="356" y="458"/>
                  </a:lnTo>
                  <a:lnTo>
                    <a:pt x="364" y="452"/>
                  </a:lnTo>
                  <a:lnTo>
                    <a:pt x="371" y="446"/>
                  </a:lnTo>
                  <a:lnTo>
                    <a:pt x="377" y="440"/>
                  </a:lnTo>
                  <a:lnTo>
                    <a:pt x="383" y="433"/>
                  </a:lnTo>
                  <a:lnTo>
                    <a:pt x="389" y="427"/>
                  </a:lnTo>
                  <a:lnTo>
                    <a:pt x="395" y="420"/>
                  </a:lnTo>
                  <a:lnTo>
                    <a:pt x="405" y="406"/>
                  </a:lnTo>
                  <a:lnTo>
                    <a:pt x="414" y="392"/>
                  </a:lnTo>
                  <a:lnTo>
                    <a:pt x="419" y="385"/>
                  </a:lnTo>
                  <a:lnTo>
                    <a:pt x="424" y="376"/>
                  </a:lnTo>
                  <a:lnTo>
                    <a:pt x="428" y="368"/>
                  </a:lnTo>
                  <a:lnTo>
                    <a:pt x="431" y="359"/>
                  </a:lnTo>
                  <a:lnTo>
                    <a:pt x="437" y="342"/>
                  </a:lnTo>
                  <a:lnTo>
                    <a:pt x="442" y="324"/>
                  </a:lnTo>
                  <a:lnTo>
                    <a:pt x="447" y="306"/>
                  </a:lnTo>
                  <a:lnTo>
                    <a:pt x="450" y="287"/>
                  </a:lnTo>
                  <a:lnTo>
                    <a:pt x="455" y="267"/>
                  </a:lnTo>
                  <a:lnTo>
                    <a:pt x="460" y="247"/>
                  </a:lnTo>
                  <a:lnTo>
                    <a:pt x="462" y="236"/>
                  </a:lnTo>
                  <a:lnTo>
                    <a:pt x="464" y="226"/>
                  </a:lnTo>
                  <a:lnTo>
                    <a:pt x="466" y="215"/>
                  </a:lnTo>
                  <a:lnTo>
                    <a:pt x="467" y="203"/>
                  </a:lnTo>
                  <a:lnTo>
                    <a:pt x="470" y="179"/>
                  </a:lnTo>
                  <a:lnTo>
                    <a:pt x="472" y="153"/>
                  </a:lnTo>
                  <a:lnTo>
                    <a:pt x="473" y="142"/>
                  </a:lnTo>
                  <a:lnTo>
                    <a:pt x="473" y="130"/>
                  </a:lnTo>
                  <a:lnTo>
                    <a:pt x="474" y="118"/>
                  </a:lnTo>
                  <a:lnTo>
                    <a:pt x="476" y="107"/>
                  </a:lnTo>
                  <a:lnTo>
                    <a:pt x="476" y="97"/>
                  </a:lnTo>
                  <a:lnTo>
                    <a:pt x="477" y="87"/>
                  </a:lnTo>
                  <a:lnTo>
                    <a:pt x="478" y="78"/>
                  </a:lnTo>
                  <a:lnTo>
                    <a:pt x="479" y="70"/>
                  </a:lnTo>
                  <a:lnTo>
                    <a:pt x="482" y="56"/>
                  </a:lnTo>
                  <a:lnTo>
                    <a:pt x="483" y="48"/>
                  </a:lnTo>
                  <a:lnTo>
                    <a:pt x="484" y="41"/>
                  </a:lnTo>
                  <a:lnTo>
                    <a:pt x="485" y="35"/>
                  </a:lnTo>
                  <a:lnTo>
                    <a:pt x="486" y="29"/>
                  </a:lnTo>
                  <a:lnTo>
                    <a:pt x="488" y="24"/>
                  </a:lnTo>
                  <a:lnTo>
                    <a:pt x="489" y="19"/>
                  </a:lnTo>
                  <a:lnTo>
                    <a:pt x="490" y="15"/>
                  </a:lnTo>
                  <a:lnTo>
                    <a:pt x="491" y="11"/>
                  </a:lnTo>
                  <a:lnTo>
                    <a:pt x="492" y="7"/>
                  </a:lnTo>
                  <a:lnTo>
                    <a:pt x="494" y="5"/>
                  </a:lnTo>
                  <a:lnTo>
                    <a:pt x="495" y="3"/>
                  </a:lnTo>
                  <a:lnTo>
                    <a:pt x="496" y="1"/>
                  </a:lnTo>
                  <a:lnTo>
                    <a:pt x="497" y="0"/>
                  </a:lnTo>
                  <a:lnTo>
                    <a:pt x="498" y="0"/>
                  </a:lnTo>
                  <a:lnTo>
                    <a:pt x="498" y="1"/>
                  </a:lnTo>
                  <a:lnTo>
                    <a:pt x="498" y="3"/>
                  </a:lnTo>
                  <a:lnTo>
                    <a:pt x="498" y="5"/>
                  </a:lnTo>
                  <a:lnTo>
                    <a:pt x="500" y="9"/>
                  </a:lnTo>
                  <a:lnTo>
                    <a:pt x="500" y="12"/>
                  </a:lnTo>
                  <a:lnTo>
                    <a:pt x="501" y="16"/>
                  </a:lnTo>
                  <a:lnTo>
                    <a:pt x="501" y="21"/>
                  </a:lnTo>
                  <a:lnTo>
                    <a:pt x="502" y="25"/>
                  </a:lnTo>
                  <a:lnTo>
                    <a:pt x="503" y="31"/>
                  </a:lnTo>
                  <a:lnTo>
                    <a:pt x="504" y="37"/>
                  </a:lnTo>
                  <a:lnTo>
                    <a:pt x="506" y="45"/>
                  </a:lnTo>
                  <a:lnTo>
                    <a:pt x="507" y="52"/>
                  </a:lnTo>
                  <a:lnTo>
                    <a:pt x="508" y="59"/>
                  </a:lnTo>
                  <a:lnTo>
                    <a:pt x="509" y="68"/>
                  </a:lnTo>
                  <a:lnTo>
                    <a:pt x="510" y="76"/>
                  </a:lnTo>
                  <a:lnTo>
                    <a:pt x="512" y="86"/>
                  </a:lnTo>
                  <a:lnTo>
                    <a:pt x="512" y="91"/>
                  </a:lnTo>
                  <a:lnTo>
                    <a:pt x="513" y="95"/>
                  </a:lnTo>
                  <a:lnTo>
                    <a:pt x="514" y="100"/>
                  </a:lnTo>
                  <a:lnTo>
                    <a:pt x="515" y="106"/>
                  </a:lnTo>
                  <a:lnTo>
                    <a:pt x="518" y="118"/>
                  </a:lnTo>
                  <a:lnTo>
                    <a:pt x="519" y="132"/>
                  </a:lnTo>
                  <a:lnTo>
                    <a:pt x="520" y="145"/>
                  </a:lnTo>
                  <a:lnTo>
                    <a:pt x="522" y="159"/>
                  </a:lnTo>
                  <a:lnTo>
                    <a:pt x="524" y="174"/>
                  </a:lnTo>
                  <a:lnTo>
                    <a:pt x="525" y="189"/>
                  </a:lnTo>
                  <a:lnTo>
                    <a:pt x="530" y="220"/>
                  </a:lnTo>
                  <a:lnTo>
                    <a:pt x="532" y="235"/>
                  </a:lnTo>
                  <a:lnTo>
                    <a:pt x="534" y="250"/>
                  </a:lnTo>
                  <a:lnTo>
                    <a:pt x="538" y="264"/>
                  </a:lnTo>
                  <a:lnTo>
                    <a:pt x="540" y="279"/>
                  </a:lnTo>
                  <a:lnTo>
                    <a:pt x="545" y="292"/>
                  </a:lnTo>
                  <a:lnTo>
                    <a:pt x="550" y="304"/>
                  </a:lnTo>
                  <a:lnTo>
                    <a:pt x="554" y="315"/>
                  </a:lnTo>
                  <a:lnTo>
                    <a:pt x="558" y="326"/>
                  </a:lnTo>
                  <a:lnTo>
                    <a:pt x="567" y="347"/>
                  </a:lnTo>
                  <a:lnTo>
                    <a:pt x="570" y="357"/>
                  </a:lnTo>
                  <a:lnTo>
                    <a:pt x="575" y="367"/>
                  </a:lnTo>
                  <a:lnTo>
                    <a:pt x="580" y="376"/>
                  </a:lnTo>
                  <a:lnTo>
                    <a:pt x="585" y="386"/>
                  </a:lnTo>
                  <a:lnTo>
                    <a:pt x="591" y="394"/>
                  </a:lnTo>
                  <a:lnTo>
                    <a:pt x="597" y="403"/>
                  </a:lnTo>
                  <a:lnTo>
                    <a:pt x="604" y="411"/>
                  </a:lnTo>
                  <a:lnTo>
                    <a:pt x="612" y="418"/>
                  </a:lnTo>
                  <a:lnTo>
                    <a:pt x="617" y="422"/>
                  </a:lnTo>
                  <a:lnTo>
                    <a:pt x="622" y="427"/>
                  </a:lnTo>
                  <a:lnTo>
                    <a:pt x="627" y="429"/>
                  </a:lnTo>
                  <a:lnTo>
                    <a:pt x="633" y="433"/>
                  </a:lnTo>
                  <a:lnTo>
                    <a:pt x="639" y="436"/>
                  </a:lnTo>
                  <a:lnTo>
                    <a:pt x="645" y="440"/>
                  </a:lnTo>
                  <a:lnTo>
                    <a:pt x="651" y="443"/>
                  </a:lnTo>
                  <a:lnTo>
                    <a:pt x="658" y="446"/>
                  </a:lnTo>
                  <a:lnTo>
                    <a:pt x="672" y="452"/>
                  </a:lnTo>
                  <a:lnTo>
                    <a:pt x="687" y="458"/>
                  </a:lnTo>
                  <a:lnTo>
                    <a:pt x="702" y="463"/>
                  </a:lnTo>
                  <a:lnTo>
                    <a:pt x="719" y="468"/>
                  </a:lnTo>
                  <a:lnTo>
                    <a:pt x="737" y="473"/>
                  </a:lnTo>
                  <a:lnTo>
                    <a:pt x="755" y="476"/>
                  </a:lnTo>
                  <a:lnTo>
                    <a:pt x="774" y="481"/>
                  </a:lnTo>
                  <a:lnTo>
                    <a:pt x="794" y="485"/>
                  </a:lnTo>
                  <a:lnTo>
                    <a:pt x="816" y="487"/>
                  </a:lnTo>
                  <a:lnTo>
                    <a:pt x="838" y="491"/>
                  </a:lnTo>
                  <a:lnTo>
                    <a:pt x="860" y="493"/>
                  </a:lnTo>
                  <a:lnTo>
                    <a:pt x="884" y="496"/>
                  </a:lnTo>
                  <a:lnTo>
                    <a:pt x="908" y="499"/>
                  </a:lnTo>
                  <a:lnTo>
                    <a:pt x="932" y="502"/>
                  </a:lnTo>
                  <a:lnTo>
                    <a:pt x="959" y="504"/>
                  </a:lnTo>
                  <a:lnTo>
                    <a:pt x="984" y="506"/>
                  </a:lnTo>
                  <a:lnTo>
                    <a:pt x="998" y="508"/>
                  </a:lnTo>
                  <a:lnTo>
                    <a:pt x="1013" y="508"/>
                  </a:lnTo>
                  <a:lnTo>
                    <a:pt x="1027" y="509"/>
                  </a:lnTo>
                  <a:lnTo>
                    <a:pt x="1042" y="510"/>
                  </a:lnTo>
                  <a:lnTo>
                    <a:pt x="1058" y="511"/>
                  </a:lnTo>
                  <a:lnTo>
                    <a:pt x="1075" y="511"/>
                  </a:lnTo>
                  <a:lnTo>
                    <a:pt x="1092" y="512"/>
                  </a:lnTo>
                  <a:lnTo>
                    <a:pt x="1110" y="514"/>
                  </a:lnTo>
                  <a:lnTo>
                    <a:pt x="1126" y="514"/>
                  </a:lnTo>
                  <a:lnTo>
                    <a:pt x="1144" y="515"/>
                  </a:lnTo>
                  <a:lnTo>
                    <a:pt x="1182" y="516"/>
                  </a:lnTo>
                  <a:lnTo>
                    <a:pt x="1219" y="516"/>
                  </a:lnTo>
                  <a:lnTo>
                    <a:pt x="1256" y="517"/>
                  </a:lnTo>
                  <a:lnTo>
                    <a:pt x="1292" y="518"/>
                  </a:lnTo>
                  <a:lnTo>
                    <a:pt x="1310" y="518"/>
                  </a:lnTo>
                  <a:lnTo>
                    <a:pt x="1328" y="518"/>
                  </a:lnTo>
                  <a:lnTo>
                    <a:pt x="1346" y="518"/>
                  </a:lnTo>
                  <a:lnTo>
                    <a:pt x="1363" y="520"/>
                  </a:lnTo>
                  <a:lnTo>
                    <a:pt x="1379" y="520"/>
                  </a:lnTo>
                  <a:lnTo>
                    <a:pt x="1395" y="520"/>
                  </a:lnTo>
                  <a:lnTo>
                    <a:pt x="1412" y="520"/>
                  </a:lnTo>
                  <a:lnTo>
                    <a:pt x="1426" y="520"/>
                  </a:lnTo>
                  <a:lnTo>
                    <a:pt x="1440" y="521"/>
                  </a:lnTo>
                  <a:lnTo>
                    <a:pt x="1455" y="521"/>
                  </a:lnTo>
                  <a:lnTo>
                    <a:pt x="1468" y="521"/>
                  </a:lnTo>
                  <a:lnTo>
                    <a:pt x="1480" y="521"/>
                  </a:lnTo>
                  <a:lnTo>
                    <a:pt x="1492" y="521"/>
                  </a:lnTo>
                  <a:lnTo>
                    <a:pt x="1503" y="522"/>
                  </a:lnTo>
                </a:path>
              </a:pathLst>
            </a:custGeom>
            <a:noFill/>
            <a:ln w="27051" cap="flat" cmpd="sng">
              <a:solidFill>
                <a:srgbClr val="FF0000"/>
              </a:solidFill>
              <a:prstDash val="solid"/>
              <a:headEnd type="none" w="med" len="med"/>
              <a:tailEnd type="none" w="med" len="med"/>
            </a:ln>
          </p:spPr>
          <p:txBody>
            <a:bodyPr/>
            <a:lstStyle/>
            <a:p>
              <a:endParaRPr lang="zh-CN" altLang="en-US"/>
            </a:p>
          </p:txBody>
        </p:sp>
        <p:sp>
          <p:nvSpPr>
            <p:cNvPr id="219159" name="矩形 219158"/>
            <p:cNvSpPr/>
            <p:nvPr/>
          </p:nvSpPr>
          <p:spPr>
            <a:xfrm>
              <a:off x="264" y="2198"/>
              <a:ext cx="30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sym typeface="Wingdings" panose="05000000000000000000" pitchFamily="2" charset="2"/>
                </a:rPr>
                <a:t>0.707</a:t>
              </a:r>
              <a:endParaRPr lang="en-US" altLang="zh-CN">
                <a:latin typeface="Times New Roman" panose="02020603050405020304" pitchFamily="18" charset="0"/>
                <a:sym typeface="Wingdings" panose="05000000000000000000" pitchFamily="2" charset="2"/>
              </a:endParaRPr>
            </a:p>
          </p:txBody>
        </p:sp>
        <p:sp>
          <p:nvSpPr>
            <p:cNvPr id="219160" name="任意多边形 219159"/>
            <p:cNvSpPr>
              <a:spLocks noEditPoints="1"/>
            </p:cNvSpPr>
            <p:nvPr/>
          </p:nvSpPr>
          <p:spPr>
            <a:xfrm>
              <a:off x="626" y="2313"/>
              <a:ext cx="64" cy="4"/>
            </a:xfrm>
            <a:custGeom>
              <a:avLst/>
              <a:gdLst/>
              <a:ahLst/>
              <a:cxnLst/>
              <a:rect l="0" t="0" r="0" b="0"/>
              <a:pathLst>
                <a:path w="64" h="4">
                  <a:moveTo>
                    <a:pt x="2" y="0"/>
                  </a:moveTo>
                  <a:lnTo>
                    <a:pt x="25" y="0"/>
                  </a:lnTo>
                  <a:lnTo>
                    <a:pt x="25" y="0"/>
                  </a:lnTo>
                  <a:lnTo>
                    <a:pt x="26" y="1"/>
                  </a:lnTo>
                  <a:lnTo>
                    <a:pt x="25" y="3"/>
                  </a:lnTo>
                  <a:lnTo>
                    <a:pt x="25" y="4"/>
                  </a:lnTo>
                  <a:lnTo>
                    <a:pt x="2" y="4"/>
                  </a:lnTo>
                  <a:lnTo>
                    <a:pt x="1" y="3"/>
                  </a:lnTo>
                  <a:lnTo>
                    <a:pt x="0" y="1"/>
                  </a:lnTo>
                  <a:lnTo>
                    <a:pt x="1" y="0"/>
                  </a:lnTo>
                  <a:lnTo>
                    <a:pt x="2" y="0"/>
                  </a:lnTo>
                  <a:lnTo>
                    <a:pt x="2" y="0"/>
                  </a:lnTo>
                  <a:close/>
                  <a:moveTo>
                    <a:pt x="40" y="0"/>
                  </a:moveTo>
                  <a:lnTo>
                    <a:pt x="63" y="0"/>
                  </a:lnTo>
                  <a:lnTo>
                    <a:pt x="64" y="0"/>
                  </a:lnTo>
                  <a:lnTo>
                    <a:pt x="64" y="1"/>
                  </a:lnTo>
                  <a:lnTo>
                    <a:pt x="64" y="3"/>
                  </a:lnTo>
                  <a:lnTo>
                    <a:pt x="63" y="4"/>
                  </a:lnTo>
                  <a:lnTo>
                    <a:pt x="40" y="4"/>
                  </a:lnTo>
                  <a:lnTo>
                    <a:pt x="39" y="3"/>
                  </a:lnTo>
                  <a:lnTo>
                    <a:pt x="39" y="1"/>
                  </a:lnTo>
                  <a:lnTo>
                    <a:pt x="39" y="0"/>
                  </a:lnTo>
                  <a:lnTo>
                    <a:pt x="40" y="0"/>
                  </a:lnTo>
                  <a:lnTo>
                    <a:pt x="40" y="0"/>
                  </a:lnTo>
                  <a:close/>
                </a:path>
              </a:pathLst>
            </a:custGeom>
            <a:solidFill>
              <a:srgbClr val="000000"/>
            </a:solidFill>
            <a:ln w="1588" cap="flat" cmpd="sng">
              <a:solidFill>
                <a:srgbClr val="000000"/>
              </a:solidFill>
              <a:prstDash val="solid"/>
              <a:headEnd type="none" w="med" len="med"/>
              <a:tailEnd type="none" w="med" len="med"/>
            </a:ln>
          </p:spPr>
          <p:txBody>
            <a:bodyPr/>
            <a:lstStyle/>
            <a:p>
              <a:endParaRPr lang="zh-CN" altLang="en-US"/>
            </a:p>
          </p:txBody>
        </p:sp>
        <p:sp>
          <p:nvSpPr>
            <p:cNvPr id="219161" name="任意多边形 219160"/>
            <p:cNvSpPr>
              <a:spLocks noEditPoints="1"/>
            </p:cNvSpPr>
            <p:nvPr/>
          </p:nvSpPr>
          <p:spPr>
            <a:xfrm>
              <a:off x="733" y="2313"/>
              <a:ext cx="4" cy="457"/>
            </a:xfrm>
            <a:custGeom>
              <a:avLst/>
              <a:gdLst/>
              <a:ahLst/>
              <a:cxnLst/>
              <a:rect l="0" t="0" r="0" b="0"/>
              <a:pathLst>
                <a:path w="4" h="457">
                  <a:moveTo>
                    <a:pt x="4" y="1"/>
                  </a:moveTo>
                  <a:lnTo>
                    <a:pt x="4" y="24"/>
                  </a:lnTo>
                  <a:lnTo>
                    <a:pt x="3" y="25"/>
                  </a:lnTo>
                  <a:lnTo>
                    <a:pt x="2" y="27"/>
                  </a:lnTo>
                  <a:lnTo>
                    <a:pt x="0" y="25"/>
                  </a:lnTo>
                  <a:lnTo>
                    <a:pt x="0" y="24"/>
                  </a:lnTo>
                  <a:lnTo>
                    <a:pt x="0" y="1"/>
                  </a:lnTo>
                  <a:lnTo>
                    <a:pt x="0" y="0"/>
                  </a:lnTo>
                  <a:lnTo>
                    <a:pt x="2" y="0"/>
                  </a:lnTo>
                  <a:lnTo>
                    <a:pt x="3" y="0"/>
                  </a:lnTo>
                  <a:lnTo>
                    <a:pt x="4" y="1"/>
                  </a:lnTo>
                  <a:lnTo>
                    <a:pt x="4" y="1"/>
                  </a:lnTo>
                  <a:close/>
                  <a:moveTo>
                    <a:pt x="4" y="41"/>
                  </a:moveTo>
                  <a:lnTo>
                    <a:pt x="4" y="64"/>
                  </a:lnTo>
                  <a:lnTo>
                    <a:pt x="3" y="65"/>
                  </a:lnTo>
                  <a:lnTo>
                    <a:pt x="2" y="65"/>
                  </a:lnTo>
                  <a:lnTo>
                    <a:pt x="0" y="65"/>
                  </a:lnTo>
                  <a:lnTo>
                    <a:pt x="0" y="64"/>
                  </a:lnTo>
                  <a:lnTo>
                    <a:pt x="0" y="41"/>
                  </a:lnTo>
                  <a:lnTo>
                    <a:pt x="0" y="40"/>
                  </a:lnTo>
                  <a:lnTo>
                    <a:pt x="2" y="39"/>
                  </a:lnTo>
                  <a:lnTo>
                    <a:pt x="3" y="40"/>
                  </a:lnTo>
                  <a:lnTo>
                    <a:pt x="4" y="41"/>
                  </a:lnTo>
                  <a:lnTo>
                    <a:pt x="4" y="41"/>
                  </a:lnTo>
                  <a:close/>
                  <a:moveTo>
                    <a:pt x="4" y="80"/>
                  </a:moveTo>
                  <a:lnTo>
                    <a:pt x="4" y="103"/>
                  </a:lnTo>
                  <a:lnTo>
                    <a:pt x="3" y="104"/>
                  </a:lnTo>
                  <a:lnTo>
                    <a:pt x="2" y="105"/>
                  </a:lnTo>
                  <a:lnTo>
                    <a:pt x="0" y="104"/>
                  </a:lnTo>
                  <a:lnTo>
                    <a:pt x="0" y="103"/>
                  </a:lnTo>
                  <a:lnTo>
                    <a:pt x="0" y="80"/>
                  </a:lnTo>
                  <a:lnTo>
                    <a:pt x="0" y="79"/>
                  </a:lnTo>
                  <a:lnTo>
                    <a:pt x="2" y="79"/>
                  </a:lnTo>
                  <a:lnTo>
                    <a:pt x="3" y="79"/>
                  </a:lnTo>
                  <a:lnTo>
                    <a:pt x="4" y="80"/>
                  </a:lnTo>
                  <a:lnTo>
                    <a:pt x="4" y="80"/>
                  </a:lnTo>
                  <a:close/>
                  <a:moveTo>
                    <a:pt x="4" y="120"/>
                  </a:moveTo>
                  <a:lnTo>
                    <a:pt x="4" y="142"/>
                  </a:lnTo>
                  <a:lnTo>
                    <a:pt x="3" y="144"/>
                  </a:lnTo>
                  <a:lnTo>
                    <a:pt x="2" y="144"/>
                  </a:lnTo>
                  <a:lnTo>
                    <a:pt x="0" y="144"/>
                  </a:lnTo>
                  <a:lnTo>
                    <a:pt x="0" y="142"/>
                  </a:lnTo>
                  <a:lnTo>
                    <a:pt x="0" y="120"/>
                  </a:lnTo>
                  <a:lnTo>
                    <a:pt x="0" y="118"/>
                  </a:lnTo>
                  <a:lnTo>
                    <a:pt x="2" y="117"/>
                  </a:lnTo>
                  <a:lnTo>
                    <a:pt x="3" y="118"/>
                  </a:lnTo>
                  <a:lnTo>
                    <a:pt x="4" y="120"/>
                  </a:lnTo>
                  <a:lnTo>
                    <a:pt x="4" y="120"/>
                  </a:lnTo>
                  <a:close/>
                  <a:moveTo>
                    <a:pt x="4" y="158"/>
                  </a:moveTo>
                  <a:lnTo>
                    <a:pt x="4" y="181"/>
                  </a:lnTo>
                  <a:lnTo>
                    <a:pt x="3" y="182"/>
                  </a:lnTo>
                  <a:lnTo>
                    <a:pt x="2" y="183"/>
                  </a:lnTo>
                  <a:lnTo>
                    <a:pt x="0" y="182"/>
                  </a:lnTo>
                  <a:lnTo>
                    <a:pt x="0" y="181"/>
                  </a:lnTo>
                  <a:lnTo>
                    <a:pt x="0" y="158"/>
                  </a:lnTo>
                  <a:lnTo>
                    <a:pt x="0" y="157"/>
                  </a:lnTo>
                  <a:lnTo>
                    <a:pt x="2" y="157"/>
                  </a:lnTo>
                  <a:lnTo>
                    <a:pt x="3" y="157"/>
                  </a:lnTo>
                  <a:lnTo>
                    <a:pt x="4" y="158"/>
                  </a:lnTo>
                  <a:lnTo>
                    <a:pt x="4" y="158"/>
                  </a:lnTo>
                  <a:close/>
                  <a:moveTo>
                    <a:pt x="4" y="198"/>
                  </a:moveTo>
                  <a:lnTo>
                    <a:pt x="4" y="221"/>
                  </a:lnTo>
                  <a:lnTo>
                    <a:pt x="3" y="222"/>
                  </a:lnTo>
                  <a:lnTo>
                    <a:pt x="2" y="222"/>
                  </a:lnTo>
                  <a:lnTo>
                    <a:pt x="0" y="222"/>
                  </a:lnTo>
                  <a:lnTo>
                    <a:pt x="0" y="221"/>
                  </a:lnTo>
                  <a:lnTo>
                    <a:pt x="0" y="198"/>
                  </a:lnTo>
                  <a:lnTo>
                    <a:pt x="0" y="197"/>
                  </a:lnTo>
                  <a:lnTo>
                    <a:pt x="2" y="195"/>
                  </a:lnTo>
                  <a:lnTo>
                    <a:pt x="3" y="197"/>
                  </a:lnTo>
                  <a:lnTo>
                    <a:pt x="4" y="198"/>
                  </a:lnTo>
                  <a:lnTo>
                    <a:pt x="4" y="198"/>
                  </a:lnTo>
                  <a:close/>
                  <a:moveTo>
                    <a:pt x="4" y="236"/>
                  </a:moveTo>
                  <a:lnTo>
                    <a:pt x="4" y="259"/>
                  </a:lnTo>
                  <a:lnTo>
                    <a:pt x="3" y="261"/>
                  </a:lnTo>
                  <a:lnTo>
                    <a:pt x="2" y="262"/>
                  </a:lnTo>
                  <a:lnTo>
                    <a:pt x="0" y="261"/>
                  </a:lnTo>
                  <a:lnTo>
                    <a:pt x="0" y="259"/>
                  </a:lnTo>
                  <a:lnTo>
                    <a:pt x="0" y="236"/>
                  </a:lnTo>
                  <a:lnTo>
                    <a:pt x="0" y="235"/>
                  </a:lnTo>
                  <a:lnTo>
                    <a:pt x="2" y="235"/>
                  </a:lnTo>
                  <a:lnTo>
                    <a:pt x="3" y="235"/>
                  </a:lnTo>
                  <a:lnTo>
                    <a:pt x="4" y="236"/>
                  </a:lnTo>
                  <a:lnTo>
                    <a:pt x="4" y="236"/>
                  </a:lnTo>
                  <a:close/>
                  <a:moveTo>
                    <a:pt x="4" y="276"/>
                  </a:moveTo>
                  <a:lnTo>
                    <a:pt x="4" y="299"/>
                  </a:lnTo>
                  <a:lnTo>
                    <a:pt x="3" y="300"/>
                  </a:lnTo>
                  <a:lnTo>
                    <a:pt x="2" y="300"/>
                  </a:lnTo>
                  <a:lnTo>
                    <a:pt x="0" y="300"/>
                  </a:lnTo>
                  <a:lnTo>
                    <a:pt x="0" y="299"/>
                  </a:lnTo>
                  <a:lnTo>
                    <a:pt x="0" y="276"/>
                  </a:lnTo>
                  <a:lnTo>
                    <a:pt x="0" y="275"/>
                  </a:lnTo>
                  <a:lnTo>
                    <a:pt x="2" y="274"/>
                  </a:lnTo>
                  <a:lnTo>
                    <a:pt x="3" y="275"/>
                  </a:lnTo>
                  <a:lnTo>
                    <a:pt x="4" y="276"/>
                  </a:lnTo>
                  <a:lnTo>
                    <a:pt x="4" y="276"/>
                  </a:lnTo>
                  <a:close/>
                  <a:moveTo>
                    <a:pt x="4" y="315"/>
                  </a:moveTo>
                  <a:lnTo>
                    <a:pt x="4" y="338"/>
                  </a:lnTo>
                  <a:lnTo>
                    <a:pt x="3" y="339"/>
                  </a:lnTo>
                  <a:lnTo>
                    <a:pt x="2" y="340"/>
                  </a:lnTo>
                  <a:lnTo>
                    <a:pt x="0" y="339"/>
                  </a:lnTo>
                  <a:lnTo>
                    <a:pt x="0" y="338"/>
                  </a:lnTo>
                  <a:lnTo>
                    <a:pt x="0" y="315"/>
                  </a:lnTo>
                  <a:lnTo>
                    <a:pt x="0" y="314"/>
                  </a:lnTo>
                  <a:lnTo>
                    <a:pt x="2" y="314"/>
                  </a:lnTo>
                  <a:lnTo>
                    <a:pt x="3" y="314"/>
                  </a:lnTo>
                  <a:lnTo>
                    <a:pt x="4" y="315"/>
                  </a:lnTo>
                  <a:lnTo>
                    <a:pt x="4" y="315"/>
                  </a:lnTo>
                  <a:close/>
                  <a:moveTo>
                    <a:pt x="4" y="355"/>
                  </a:moveTo>
                  <a:lnTo>
                    <a:pt x="4" y="377"/>
                  </a:lnTo>
                  <a:lnTo>
                    <a:pt x="3" y="379"/>
                  </a:lnTo>
                  <a:lnTo>
                    <a:pt x="2" y="379"/>
                  </a:lnTo>
                  <a:lnTo>
                    <a:pt x="0" y="379"/>
                  </a:lnTo>
                  <a:lnTo>
                    <a:pt x="0" y="377"/>
                  </a:lnTo>
                  <a:lnTo>
                    <a:pt x="0" y="355"/>
                  </a:lnTo>
                  <a:lnTo>
                    <a:pt x="0" y="353"/>
                  </a:lnTo>
                  <a:lnTo>
                    <a:pt x="2" y="352"/>
                  </a:lnTo>
                  <a:lnTo>
                    <a:pt x="3" y="353"/>
                  </a:lnTo>
                  <a:lnTo>
                    <a:pt x="4" y="355"/>
                  </a:lnTo>
                  <a:lnTo>
                    <a:pt x="4" y="355"/>
                  </a:lnTo>
                  <a:close/>
                  <a:moveTo>
                    <a:pt x="4" y="393"/>
                  </a:moveTo>
                  <a:lnTo>
                    <a:pt x="4" y="416"/>
                  </a:lnTo>
                  <a:lnTo>
                    <a:pt x="3" y="417"/>
                  </a:lnTo>
                  <a:lnTo>
                    <a:pt x="2" y="418"/>
                  </a:lnTo>
                  <a:lnTo>
                    <a:pt x="0" y="417"/>
                  </a:lnTo>
                  <a:lnTo>
                    <a:pt x="0" y="416"/>
                  </a:lnTo>
                  <a:lnTo>
                    <a:pt x="0" y="393"/>
                  </a:lnTo>
                  <a:lnTo>
                    <a:pt x="0" y="392"/>
                  </a:lnTo>
                  <a:lnTo>
                    <a:pt x="2" y="392"/>
                  </a:lnTo>
                  <a:lnTo>
                    <a:pt x="3" y="392"/>
                  </a:lnTo>
                  <a:lnTo>
                    <a:pt x="4" y="393"/>
                  </a:lnTo>
                  <a:lnTo>
                    <a:pt x="4" y="393"/>
                  </a:lnTo>
                  <a:close/>
                  <a:moveTo>
                    <a:pt x="4" y="433"/>
                  </a:moveTo>
                  <a:lnTo>
                    <a:pt x="4" y="456"/>
                  </a:lnTo>
                  <a:lnTo>
                    <a:pt x="3" y="457"/>
                  </a:lnTo>
                  <a:lnTo>
                    <a:pt x="2" y="457"/>
                  </a:lnTo>
                  <a:lnTo>
                    <a:pt x="0" y="457"/>
                  </a:lnTo>
                  <a:lnTo>
                    <a:pt x="0" y="456"/>
                  </a:lnTo>
                  <a:lnTo>
                    <a:pt x="0" y="433"/>
                  </a:lnTo>
                  <a:lnTo>
                    <a:pt x="0" y="432"/>
                  </a:lnTo>
                  <a:lnTo>
                    <a:pt x="2" y="432"/>
                  </a:lnTo>
                  <a:lnTo>
                    <a:pt x="3" y="432"/>
                  </a:lnTo>
                  <a:lnTo>
                    <a:pt x="4" y="433"/>
                  </a:lnTo>
                  <a:lnTo>
                    <a:pt x="4" y="433"/>
                  </a:lnTo>
                  <a:close/>
                </a:path>
              </a:pathLst>
            </a:custGeom>
            <a:solidFill>
              <a:srgbClr val="000000">
                <a:alpha val="100000"/>
              </a:srgbClr>
            </a:solidFill>
            <a:ln w="1651" cap="flat" cmpd="sng">
              <a:solidFill>
                <a:srgbClr val="FF00FF">
                  <a:alpha val="100000"/>
                </a:srgbClr>
              </a:solidFill>
              <a:prstDash val="solid"/>
              <a:headEnd type="none" w="med" len="med"/>
              <a:tailEnd type="none" w="med" len="med"/>
            </a:ln>
          </p:spPr>
          <p:txBody>
            <a:bodyPr/>
            <a:lstStyle/>
            <a:p>
              <a:endParaRPr lang="zh-CN" altLang="en-US"/>
            </a:p>
          </p:txBody>
        </p:sp>
        <p:sp>
          <p:nvSpPr>
            <p:cNvPr id="219162" name="任意多边形 219161"/>
            <p:cNvSpPr>
              <a:spLocks noEditPoints="1"/>
            </p:cNvSpPr>
            <p:nvPr/>
          </p:nvSpPr>
          <p:spPr>
            <a:xfrm>
              <a:off x="603" y="2313"/>
              <a:ext cx="3" cy="457"/>
            </a:xfrm>
            <a:custGeom>
              <a:avLst/>
              <a:gdLst/>
              <a:ahLst/>
              <a:cxnLst/>
              <a:rect l="0" t="0" r="0" b="0"/>
              <a:pathLst>
                <a:path w="3" h="457">
                  <a:moveTo>
                    <a:pt x="3" y="1"/>
                  </a:moveTo>
                  <a:lnTo>
                    <a:pt x="3" y="24"/>
                  </a:lnTo>
                  <a:lnTo>
                    <a:pt x="2" y="25"/>
                  </a:lnTo>
                  <a:lnTo>
                    <a:pt x="1" y="27"/>
                  </a:lnTo>
                  <a:lnTo>
                    <a:pt x="0" y="25"/>
                  </a:lnTo>
                  <a:lnTo>
                    <a:pt x="0" y="24"/>
                  </a:lnTo>
                  <a:lnTo>
                    <a:pt x="0" y="1"/>
                  </a:lnTo>
                  <a:lnTo>
                    <a:pt x="0" y="0"/>
                  </a:lnTo>
                  <a:lnTo>
                    <a:pt x="1" y="0"/>
                  </a:lnTo>
                  <a:lnTo>
                    <a:pt x="2" y="0"/>
                  </a:lnTo>
                  <a:lnTo>
                    <a:pt x="3" y="1"/>
                  </a:lnTo>
                  <a:lnTo>
                    <a:pt x="3" y="1"/>
                  </a:lnTo>
                  <a:close/>
                  <a:moveTo>
                    <a:pt x="3" y="41"/>
                  </a:moveTo>
                  <a:lnTo>
                    <a:pt x="3" y="64"/>
                  </a:lnTo>
                  <a:lnTo>
                    <a:pt x="2" y="65"/>
                  </a:lnTo>
                  <a:lnTo>
                    <a:pt x="1" y="65"/>
                  </a:lnTo>
                  <a:lnTo>
                    <a:pt x="0" y="65"/>
                  </a:lnTo>
                  <a:lnTo>
                    <a:pt x="0" y="64"/>
                  </a:lnTo>
                  <a:lnTo>
                    <a:pt x="0" y="41"/>
                  </a:lnTo>
                  <a:lnTo>
                    <a:pt x="0" y="40"/>
                  </a:lnTo>
                  <a:lnTo>
                    <a:pt x="1" y="39"/>
                  </a:lnTo>
                  <a:lnTo>
                    <a:pt x="2" y="40"/>
                  </a:lnTo>
                  <a:lnTo>
                    <a:pt x="3" y="41"/>
                  </a:lnTo>
                  <a:lnTo>
                    <a:pt x="3" y="41"/>
                  </a:lnTo>
                  <a:close/>
                  <a:moveTo>
                    <a:pt x="3" y="80"/>
                  </a:moveTo>
                  <a:lnTo>
                    <a:pt x="3" y="103"/>
                  </a:lnTo>
                  <a:lnTo>
                    <a:pt x="2" y="104"/>
                  </a:lnTo>
                  <a:lnTo>
                    <a:pt x="1" y="105"/>
                  </a:lnTo>
                  <a:lnTo>
                    <a:pt x="0" y="104"/>
                  </a:lnTo>
                  <a:lnTo>
                    <a:pt x="0" y="103"/>
                  </a:lnTo>
                  <a:lnTo>
                    <a:pt x="0" y="80"/>
                  </a:lnTo>
                  <a:lnTo>
                    <a:pt x="0" y="79"/>
                  </a:lnTo>
                  <a:lnTo>
                    <a:pt x="1" y="79"/>
                  </a:lnTo>
                  <a:lnTo>
                    <a:pt x="2" y="79"/>
                  </a:lnTo>
                  <a:lnTo>
                    <a:pt x="3" y="80"/>
                  </a:lnTo>
                  <a:lnTo>
                    <a:pt x="3" y="80"/>
                  </a:lnTo>
                  <a:close/>
                  <a:moveTo>
                    <a:pt x="3" y="120"/>
                  </a:moveTo>
                  <a:lnTo>
                    <a:pt x="3" y="142"/>
                  </a:lnTo>
                  <a:lnTo>
                    <a:pt x="2" y="144"/>
                  </a:lnTo>
                  <a:lnTo>
                    <a:pt x="1" y="144"/>
                  </a:lnTo>
                  <a:lnTo>
                    <a:pt x="0" y="144"/>
                  </a:lnTo>
                  <a:lnTo>
                    <a:pt x="0" y="142"/>
                  </a:lnTo>
                  <a:lnTo>
                    <a:pt x="0" y="120"/>
                  </a:lnTo>
                  <a:lnTo>
                    <a:pt x="0" y="118"/>
                  </a:lnTo>
                  <a:lnTo>
                    <a:pt x="1" y="117"/>
                  </a:lnTo>
                  <a:lnTo>
                    <a:pt x="2" y="118"/>
                  </a:lnTo>
                  <a:lnTo>
                    <a:pt x="3" y="120"/>
                  </a:lnTo>
                  <a:lnTo>
                    <a:pt x="3" y="120"/>
                  </a:lnTo>
                  <a:close/>
                  <a:moveTo>
                    <a:pt x="3" y="158"/>
                  </a:moveTo>
                  <a:lnTo>
                    <a:pt x="3" y="181"/>
                  </a:lnTo>
                  <a:lnTo>
                    <a:pt x="2" y="182"/>
                  </a:lnTo>
                  <a:lnTo>
                    <a:pt x="1" y="183"/>
                  </a:lnTo>
                  <a:lnTo>
                    <a:pt x="0" y="182"/>
                  </a:lnTo>
                  <a:lnTo>
                    <a:pt x="0" y="181"/>
                  </a:lnTo>
                  <a:lnTo>
                    <a:pt x="0" y="158"/>
                  </a:lnTo>
                  <a:lnTo>
                    <a:pt x="0" y="157"/>
                  </a:lnTo>
                  <a:lnTo>
                    <a:pt x="1" y="157"/>
                  </a:lnTo>
                  <a:lnTo>
                    <a:pt x="2" y="157"/>
                  </a:lnTo>
                  <a:lnTo>
                    <a:pt x="3" y="158"/>
                  </a:lnTo>
                  <a:lnTo>
                    <a:pt x="3" y="158"/>
                  </a:lnTo>
                  <a:close/>
                  <a:moveTo>
                    <a:pt x="3" y="198"/>
                  </a:moveTo>
                  <a:lnTo>
                    <a:pt x="3" y="221"/>
                  </a:lnTo>
                  <a:lnTo>
                    <a:pt x="2" y="222"/>
                  </a:lnTo>
                  <a:lnTo>
                    <a:pt x="1" y="222"/>
                  </a:lnTo>
                  <a:lnTo>
                    <a:pt x="0" y="222"/>
                  </a:lnTo>
                  <a:lnTo>
                    <a:pt x="0" y="221"/>
                  </a:lnTo>
                  <a:lnTo>
                    <a:pt x="0" y="198"/>
                  </a:lnTo>
                  <a:lnTo>
                    <a:pt x="0" y="197"/>
                  </a:lnTo>
                  <a:lnTo>
                    <a:pt x="1" y="195"/>
                  </a:lnTo>
                  <a:lnTo>
                    <a:pt x="2" y="197"/>
                  </a:lnTo>
                  <a:lnTo>
                    <a:pt x="3" y="198"/>
                  </a:lnTo>
                  <a:lnTo>
                    <a:pt x="3" y="198"/>
                  </a:lnTo>
                  <a:close/>
                  <a:moveTo>
                    <a:pt x="3" y="236"/>
                  </a:moveTo>
                  <a:lnTo>
                    <a:pt x="3" y="259"/>
                  </a:lnTo>
                  <a:lnTo>
                    <a:pt x="2" y="261"/>
                  </a:lnTo>
                  <a:lnTo>
                    <a:pt x="1" y="262"/>
                  </a:lnTo>
                  <a:lnTo>
                    <a:pt x="0" y="261"/>
                  </a:lnTo>
                  <a:lnTo>
                    <a:pt x="0" y="259"/>
                  </a:lnTo>
                  <a:lnTo>
                    <a:pt x="0" y="236"/>
                  </a:lnTo>
                  <a:lnTo>
                    <a:pt x="0" y="235"/>
                  </a:lnTo>
                  <a:lnTo>
                    <a:pt x="1" y="235"/>
                  </a:lnTo>
                  <a:lnTo>
                    <a:pt x="2" y="235"/>
                  </a:lnTo>
                  <a:lnTo>
                    <a:pt x="3" y="236"/>
                  </a:lnTo>
                  <a:lnTo>
                    <a:pt x="3" y="236"/>
                  </a:lnTo>
                  <a:close/>
                  <a:moveTo>
                    <a:pt x="3" y="276"/>
                  </a:moveTo>
                  <a:lnTo>
                    <a:pt x="3" y="299"/>
                  </a:lnTo>
                  <a:lnTo>
                    <a:pt x="2" y="300"/>
                  </a:lnTo>
                  <a:lnTo>
                    <a:pt x="1" y="300"/>
                  </a:lnTo>
                  <a:lnTo>
                    <a:pt x="0" y="300"/>
                  </a:lnTo>
                  <a:lnTo>
                    <a:pt x="0" y="299"/>
                  </a:lnTo>
                  <a:lnTo>
                    <a:pt x="0" y="276"/>
                  </a:lnTo>
                  <a:lnTo>
                    <a:pt x="0" y="275"/>
                  </a:lnTo>
                  <a:lnTo>
                    <a:pt x="1" y="274"/>
                  </a:lnTo>
                  <a:lnTo>
                    <a:pt x="2" y="275"/>
                  </a:lnTo>
                  <a:lnTo>
                    <a:pt x="3" y="276"/>
                  </a:lnTo>
                  <a:lnTo>
                    <a:pt x="3" y="276"/>
                  </a:lnTo>
                  <a:close/>
                  <a:moveTo>
                    <a:pt x="3" y="315"/>
                  </a:moveTo>
                  <a:lnTo>
                    <a:pt x="3" y="338"/>
                  </a:lnTo>
                  <a:lnTo>
                    <a:pt x="2" y="339"/>
                  </a:lnTo>
                  <a:lnTo>
                    <a:pt x="1" y="340"/>
                  </a:lnTo>
                  <a:lnTo>
                    <a:pt x="0" y="339"/>
                  </a:lnTo>
                  <a:lnTo>
                    <a:pt x="0" y="338"/>
                  </a:lnTo>
                  <a:lnTo>
                    <a:pt x="0" y="315"/>
                  </a:lnTo>
                  <a:lnTo>
                    <a:pt x="0" y="314"/>
                  </a:lnTo>
                  <a:lnTo>
                    <a:pt x="1" y="314"/>
                  </a:lnTo>
                  <a:lnTo>
                    <a:pt x="2" y="314"/>
                  </a:lnTo>
                  <a:lnTo>
                    <a:pt x="3" y="315"/>
                  </a:lnTo>
                  <a:lnTo>
                    <a:pt x="3" y="315"/>
                  </a:lnTo>
                  <a:close/>
                  <a:moveTo>
                    <a:pt x="3" y="355"/>
                  </a:moveTo>
                  <a:lnTo>
                    <a:pt x="3" y="377"/>
                  </a:lnTo>
                  <a:lnTo>
                    <a:pt x="2" y="379"/>
                  </a:lnTo>
                  <a:lnTo>
                    <a:pt x="1" y="379"/>
                  </a:lnTo>
                  <a:lnTo>
                    <a:pt x="0" y="379"/>
                  </a:lnTo>
                  <a:lnTo>
                    <a:pt x="0" y="377"/>
                  </a:lnTo>
                  <a:lnTo>
                    <a:pt x="0" y="355"/>
                  </a:lnTo>
                  <a:lnTo>
                    <a:pt x="0" y="353"/>
                  </a:lnTo>
                  <a:lnTo>
                    <a:pt x="1" y="352"/>
                  </a:lnTo>
                  <a:lnTo>
                    <a:pt x="2" y="353"/>
                  </a:lnTo>
                  <a:lnTo>
                    <a:pt x="3" y="355"/>
                  </a:lnTo>
                  <a:lnTo>
                    <a:pt x="3" y="355"/>
                  </a:lnTo>
                  <a:close/>
                  <a:moveTo>
                    <a:pt x="3" y="393"/>
                  </a:moveTo>
                  <a:lnTo>
                    <a:pt x="3" y="416"/>
                  </a:lnTo>
                  <a:lnTo>
                    <a:pt x="2" y="417"/>
                  </a:lnTo>
                  <a:lnTo>
                    <a:pt x="1" y="418"/>
                  </a:lnTo>
                  <a:lnTo>
                    <a:pt x="0" y="417"/>
                  </a:lnTo>
                  <a:lnTo>
                    <a:pt x="0" y="416"/>
                  </a:lnTo>
                  <a:lnTo>
                    <a:pt x="0" y="393"/>
                  </a:lnTo>
                  <a:lnTo>
                    <a:pt x="0" y="392"/>
                  </a:lnTo>
                  <a:lnTo>
                    <a:pt x="1" y="392"/>
                  </a:lnTo>
                  <a:lnTo>
                    <a:pt x="2" y="392"/>
                  </a:lnTo>
                  <a:lnTo>
                    <a:pt x="3" y="393"/>
                  </a:lnTo>
                  <a:lnTo>
                    <a:pt x="3" y="393"/>
                  </a:lnTo>
                  <a:close/>
                  <a:moveTo>
                    <a:pt x="3" y="433"/>
                  </a:moveTo>
                  <a:lnTo>
                    <a:pt x="3" y="456"/>
                  </a:lnTo>
                  <a:lnTo>
                    <a:pt x="2" y="457"/>
                  </a:lnTo>
                  <a:lnTo>
                    <a:pt x="1" y="457"/>
                  </a:lnTo>
                  <a:lnTo>
                    <a:pt x="0" y="457"/>
                  </a:lnTo>
                  <a:lnTo>
                    <a:pt x="0" y="456"/>
                  </a:lnTo>
                  <a:lnTo>
                    <a:pt x="0" y="433"/>
                  </a:lnTo>
                  <a:lnTo>
                    <a:pt x="0" y="432"/>
                  </a:lnTo>
                  <a:lnTo>
                    <a:pt x="1" y="432"/>
                  </a:lnTo>
                  <a:lnTo>
                    <a:pt x="2" y="432"/>
                  </a:lnTo>
                  <a:lnTo>
                    <a:pt x="3" y="433"/>
                  </a:lnTo>
                  <a:lnTo>
                    <a:pt x="3" y="433"/>
                  </a:lnTo>
                  <a:close/>
                </a:path>
              </a:pathLst>
            </a:custGeom>
            <a:solidFill>
              <a:srgbClr val="000000">
                <a:alpha val="100000"/>
              </a:srgbClr>
            </a:solidFill>
            <a:ln w="1651" cap="flat" cmpd="sng">
              <a:solidFill>
                <a:srgbClr val="FF00FF"/>
              </a:solidFill>
              <a:prstDash val="solid"/>
              <a:headEnd type="none" w="med" len="med"/>
              <a:tailEnd type="none" w="med" len="med"/>
            </a:ln>
          </p:spPr>
          <p:txBody>
            <a:bodyPr/>
            <a:lstStyle/>
            <a:p>
              <a:endParaRPr lang="zh-CN" altLang="en-US"/>
            </a:p>
          </p:txBody>
        </p:sp>
        <p:sp>
          <p:nvSpPr>
            <p:cNvPr id="219163" name="矩形 219162"/>
            <p:cNvSpPr/>
            <p:nvPr/>
          </p:nvSpPr>
          <p:spPr>
            <a:xfrm>
              <a:off x="765" y="2782"/>
              <a:ext cx="60" cy="144"/>
            </a:xfrm>
            <a:prstGeom prst="rect">
              <a:avLst/>
            </a:prstGeom>
            <a:noFill/>
            <a:ln w="9525">
              <a:noFill/>
            </a:ln>
          </p:spPr>
          <p:txBody>
            <a:bodyPr wrap="none" lIns="0" tIns="0" rIns="0" bIns="0">
              <a:spAutoFit/>
            </a:bodyPr>
            <a:lstStyle/>
            <a:p>
              <a:r>
                <a:rPr lang="en-US" altLang="zh-CN" sz="15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19164" name="矩形 219163"/>
            <p:cNvSpPr/>
            <p:nvPr/>
          </p:nvSpPr>
          <p:spPr>
            <a:xfrm>
              <a:off x="517" y="2782"/>
              <a:ext cx="100" cy="144"/>
            </a:xfrm>
            <a:prstGeom prst="rect">
              <a:avLst/>
            </a:prstGeom>
            <a:noFill/>
            <a:ln w="9525">
              <a:noFill/>
            </a:ln>
          </p:spPr>
          <p:txBody>
            <a:bodyPr wrap="none" lIns="0" tIns="0" rIns="0" bIns="0">
              <a:spAutoFit/>
            </a:bodyPr>
            <a:lstStyle/>
            <a:p>
              <a:r>
                <a:rPr lang="en-US" altLang="zh-CN" sz="15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grpSp>
      <p:sp>
        <p:nvSpPr>
          <p:cNvPr id="219165" name="矩形 219164"/>
          <p:cNvSpPr/>
          <p:nvPr/>
        </p:nvSpPr>
        <p:spPr>
          <a:xfrm>
            <a:off x="284163" y="1390650"/>
            <a:ext cx="4541837" cy="1041400"/>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谐振电路通频带的界限定在谐振曲线的半功率点，即谐振曲线上 </a:t>
            </a:r>
          </a:p>
        </p:txBody>
      </p:sp>
      <p:grpSp>
        <p:nvGrpSpPr>
          <p:cNvPr id="219171" name="组合 219170"/>
          <p:cNvGrpSpPr>
            <a:grpSpLocks noChangeAspect="1"/>
          </p:cNvGrpSpPr>
          <p:nvPr/>
        </p:nvGrpSpPr>
        <p:grpSpPr>
          <a:xfrm>
            <a:off x="812800" y="2365375"/>
            <a:ext cx="1162050" cy="700088"/>
            <a:chOff x="677" y="1920"/>
            <a:chExt cx="458" cy="276"/>
          </a:xfrm>
        </p:grpSpPr>
        <p:graphicFrame>
          <p:nvGraphicFramePr>
            <p:cNvPr id="219167" name="对象 219166"/>
            <p:cNvGraphicFramePr>
              <a:graphicFrameLocks noChangeAspect="1"/>
            </p:cNvGraphicFramePr>
            <p:nvPr/>
          </p:nvGraphicFramePr>
          <p:xfrm>
            <a:off x="677" y="1926"/>
            <a:ext cx="126" cy="270"/>
          </p:xfrm>
          <a:graphic>
            <a:graphicData uri="http://schemas.openxmlformats.org/presentationml/2006/ole">
              <mc:AlternateContent xmlns:mc="http://schemas.openxmlformats.org/markup-compatibility/2006">
                <mc:Choice xmlns:v="urn:schemas-microsoft-com:vml" Requires="v">
                  <p:oleObj spid="_x0000_s39027" r:id="rId4" imgW="203200" imgH="431800" progId="Equation.DSMT4">
                    <p:embed/>
                  </p:oleObj>
                </mc:Choice>
                <mc:Fallback>
                  <p:oleObj r:id="rId4" imgW="203200" imgH="431800" progId="Equation.DSMT4">
                    <p:embed/>
                    <p:pic>
                      <p:nvPicPr>
                        <p:cNvPr id="0" name="图片 3213"/>
                        <p:cNvPicPr/>
                        <p:nvPr/>
                      </p:nvPicPr>
                      <p:blipFill>
                        <a:blip r:embed="rId5"/>
                        <a:stretch>
                          <a:fillRect/>
                        </a:stretch>
                      </p:blipFill>
                      <p:spPr>
                        <a:xfrm>
                          <a:off x="677" y="1926"/>
                          <a:ext cx="126" cy="270"/>
                        </a:xfrm>
                        <a:prstGeom prst="rect">
                          <a:avLst/>
                        </a:prstGeom>
                        <a:noFill/>
                        <a:ln w="38100">
                          <a:noFill/>
                          <a:miter/>
                        </a:ln>
                      </p:spPr>
                    </p:pic>
                  </p:oleObj>
                </mc:Fallback>
              </mc:AlternateContent>
            </a:graphicData>
          </a:graphic>
        </p:graphicFrame>
        <p:graphicFrame>
          <p:nvGraphicFramePr>
            <p:cNvPr id="219166" name="对象 219165"/>
            <p:cNvGraphicFramePr>
              <a:graphicFrameLocks noChangeAspect="1"/>
            </p:cNvGraphicFramePr>
            <p:nvPr/>
          </p:nvGraphicFramePr>
          <p:xfrm>
            <a:off x="967" y="1920"/>
            <a:ext cx="168" cy="264"/>
          </p:xfrm>
          <a:graphic>
            <a:graphicData uri="http://schemas.openxmlformats.org/presentationml/2006/ole">
              <mc:AlternateContent xmlns:mc="http://schemas.openxmlformats.org/markup-compatibility/2006">
                <mc:Choice xmlns:v="urn:schemas-microsoft-com:vml" Requires="v">
                  <p:oleObj spid="_x0000_s39028" r:id="rId6" imgW="266700" imgH="419100" progId="Equation.DSMT4">
                    <p:embed/>
                  </p:oleObj>
                </mc:Choice>
                <mc:Fallback>
                  <p:oleObj r:id="rId6" imgW="266700" imgH="419100" progId="Equation.DSMT4">
                    <p:embed/>
                    <p:pic>
                      <p:nvPicPr>
                        <p:cNvPr id="0" name="图片 3214"/>
                        <p:cNvPicPr/>
                        <p:nvPr/>
                      </p:nvPicPr>
                      <p:blipFill>
                        <a:blip r:embed="rId7"/>
                        <a:stretch>
                          <a:fillRect/>
                        </a:stretch>
                      </p:blipFill>
                      <p:spPr>
                        <a:xfrm>
                          <a:off x="967" y="1920"/>
                          <a:ext cx="168" cy="264"/>
                        </a:xfrm>
                        <a:prstGeom prst="rect">
                          <a:avLst/>
                        </a:prstGeom>
                        <a:noFill/>
                        <a:ln w="38100">
                          <a:noFill/>
                          <a:miter/>
                        </a:ln>
                      </p:spPr>
                    </p:pic>
                  </p:oleObj>
                </mc:Fallback>
              </mc:AlternateContent>
            </a:graphicData>
          </a:graphic>
        </p:graphicFrame>
        <p:sp>
          <p:nvSpPr>
            <p:cNvPr id="219169" name="矩形 219168"/>
            <p:cNvSpPr>
              <a:spLocks noChangeAspect="1"/>
            </p:cNvSpPr>
            <p:nvPr/>
          </p:nvSpPr>
          <p:spPr>
            <a:xfrm>
              <a:off x="803" y="1988"/>
              <a:ext cx="122" cy="144"/>
            </a:xfrm>
            <a:prstGeom prst="rect">
              <a:avLst/>
            </a:prstGeom>
            <a:noFill/>
            <a:ln w="19050">
              <a:noFill/>
            </a:ln>
          </p:spPr>
          <p:txBody>
            <a:bodyPr wrap="none" anchor="ctr">
              <a:spAutoFit/>
            </a:bodyPr>
            <a:lstStyle/>
            <a:p>
              <a:pPr>
                <a:spcBef>
                  <a:spcPct val="0"/>
                </a:spcBef>
              </a:pP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dirty="0">
                <a:latin typeface="Times New Roman" panose="02020603050405020304" pitchFamily="18" charset="0"/>
                <a:ea typeface="Times New Roman" panose="02020603050405020304" pitchFamily="18" charset="0"/>
                <a:sym typeface="Symbol" panose="05050102010706020507" pitchFamily="18" charset="2"/>
              </a:endParaRPr>
            </a:p>
          </p:txBody>
        </p:sp>
      </p:grpSp>
      <p:sp>
        <p:nvSpPr>
          <p:cNvPr id="219170" name="矩形 219169"/>
          <p:cNvSpPr/>
          <p:nvPr/>
        </p:nvSpPr>
        <p:spPr>
          <a:xfrm>
            <a:off x="2193925" y="2471738"/>
            <a:ext cx="2632075" cy="566737"/>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的一段频带范围</a:t>
            </a:r>
            <a:endParaRPr lang="zh-CN" altLang="en-US" dirty="0">
              <a:latin typeface="Times New Roman" panose="02020603050405020304" pitchFamily="18" charset="0"/>
              <a:sym typeface="Wingdings" panose="05000000000000000000" pitchFamily="2" charset="2"/>
            </a:endParaRPr>
          </a:p>
        </p:txBody>
      </p:sp>
      <p:sp>
        <p:nvSpPr>
          <p:cNvPr id="219172" name="矩形 219171"/>
          <p:cNvSpPr/>
          <p:nvPr/>
        </p:nvSpPr>
        <p:spPr>
          <a:xfrm>
            <a:off x="638175" y="3090863"/>
            <a:ext cx="4243388" cy="566737"/>
          </a:xfrm>
          <a:prstGeom prst="rect">
            <a:avLst/>
          </a:prstGeom>
          <a:noFill/>
          <a:ln w="19050">
            <a:noFill/>
          </a:ln>
        </p:spPr>
        <p:txBody>
          <a:bodyPr wrap="none" anchor="t">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定为串联谐振电路的</a:t>
            </a:r>
            <a:r>
              <a:rPr lang="zh-CN" altLang="en-US" dirty="0">
                <a:solidFill>
                  <a:srgbClr val="FF3300"/>
                </a:solidFill>
                <a:latin typeface="Times New Roman" panose="02020603050405020304" pitchFamily="18" charset="0"/>
                <a:sym typeface="Wingdings" panose="05000000000000000000" pitchFamily="2" charset="2"/>
              </a:rPr>
              <a:t>通频带</a:t>
            </a:r>
            <a:r>
              <a:rPr lang="zh-CN" altLang="en-US" dirty="0">
                <a:latin typeface="Times New Roman" panose="02020603050405020304" pitchFamily="18" charset="0"/>
                <a:sym typeface="Wingdings" panose="05000000000000000000" pitchFamily="2" charset="2"/>
              </a:rPr>
              <a:t> 。</a:t>
            </a:r>
          </a:p>
        </p:txBody>
      </p:sp>
      <p:sp>
        <p:nvSpPr>
          <p:cNvPr id="219173" name="矩形 219172"/>
          <p:cNvSpPr/>
          <p:nvPr/>
        </p:nvSpPr>
        <p:spPr>
          <a:xfrm>
            <a:off x="530225" y="3749675"/>
            <a:ext cx="565150" cy="457200"/>
          </a:xfrm>
          <a:prstGeom prst="rect">
            <a:avLst/>
          </a:prstGeom>
          <a:noFill/>
          <a:ln w="19050">
            <a:noFill/>
          </a:ln>
        </p:spPr>
        <p:txBody>
          <a:bodyPr wrap="none" anchor="ctr">
            <a:spAutoFit/>
          </a:bodyPr>
          <a:lstStyle/>
          <a:p>
            <a:pPr>
              <a:spcBef>
                <a:spcPct val="0"/>
              </a:spcBef>
            </a:pPr>
            <a:r>
              <a:rPr lang="zh-CN" altLang="en-US" dirty="0">
                <a:latin typeface="Times New Roman" panose="02020603050405020304" pitchFamily="18" charset="0"/>
                <a:sym typeface="Wingdings" panose="05000000000000000000" pitchFamily="2" charset="2"/>
              </a:rPr>
              <a:t>当 </a:t>
            </a:r>
          </a:p>
        </p:txBody>
      </p:sp>
      <p:grpSp>
        <p:nvGrpSpPr>
          <p:cNvPr id="219174" name="组合 219173"/>
          <p:cNvGrpSpPr>
            <a:grpSpLocks noChangeAspect="1"/>
          </p:cNvGrpSpPr>
          <p:nvPr/>
        </p:nvGrpSpPr>
        <p:grpSpPr>
          <a:xfrm>
            <a:off x="1131888" y="3668713"/>
            <a:ext cx="1162050" cy="700087"/>
            <a:chOff x="677" y="1920"/>
            <a:chExt cx="458" cy="276"/>
          </a:xfrm>
        </p:grpSpPr>
        <p:graphicFrame>
          <p:nvGraphicFramePr>
            <p:cNvPr id="219175" name="对象 219174"/>
            <p:cNvGraphicFramePr>
              <a:graphicFrameLocks noChangeAspect="1"/>
            </p:cNvGraphicFramePr>
            <p:nvPr/>
          </p:nvGraphicFramePr>
          <p:xfrm>
            <a:off x="677" y="1926"/>
            <a:ext cx="126" cy="270"/>
          </p:xfrm>
          <a:graphic>
            <a:graphicData uri="http://schemas.openxmlformats.org/presentationml/2006/ole">
              <mc:AlternateContent xmlns:mc="http://schemas.openxmlformats.org/markup-compatibility/2006">
                <mc:Choice xmlns:v="urn:schemas-microsoft-com:vml" Requires="v">
                  <p:oleObj spid="_x0000_s39029" r:id="rId8" imgW="203200" imgH="431800" progId="Equation.DSMT4">
                    <p:embed/>
                  </p:oleObj>
                </mc:Choice>
                <mc:Fallback>
                  <p:oleObj r:id="rId8" imgW="203200" imgH="431800" progId="Equation.DSMT4">
                    <p:embed/>
                    <p:pic>
                      <p:nvPicPr>
                        <p:cNvPr id="0" name="图片 3156"/>
                        <p:cNvPicPr/>
                        <p:nvPr/>
                      </p:nvPicPr>
                      <p:blipFill>
                        <a:blip r:embed="rId5"/>
                        <a:stretch>
                          <a:fillRect/>
                        </a:stretch>
                      </p:blipFill>
                      <p:spPr>
                        <a:xfrm>
                          <a:off x="677" y="1926"/>
                          <a:ext cx="126" cy="270"/>
                        </a:xfrm>
                        <a:prstGeom prst="rect">
                          <a:avLst/>
                        </a:prstGeom>
                        <a:noFill/>
                        <a:ln w="38100">
                          <a:noFill/>
                          <a:miter/>
                        </a:ln>
                      </p:spPr>
                    </p:pic>
                  </p:oleObj>
                </mc:Fallback>
              </mc:AlternateContent>
            </a:graphicData>
          </a:graphic>
        </p:graphicFrame>
        <p:graphicFrame>
          <p:nvGraphicFramePr>
            <p:cNvPr id="219176" name="对象 219175"/>
            <p:cNvGraphicFramePr>
              <a:graphicFrameLocks noChangeAspect="1"/>
            </p:cNvGraphicFramePr>
            <p:nvPr/>
          </p:nvGraphicFramePr>
          <p:xfrm>
            <a:off x="967" y="1920"/>
            <a:ext cx="168" cy="264"/>
          </p:xfrm>
          <a:graphic>
            <a:graphicData uri="http://schemas.openxmlformats.org/presentationml/2006/ole">
              <mc:AlternateContent xmlns:mc="http://schemas.openxmlformats.org/markup-compatibility/2006">
                <mc:Choice xmlns:v="urn:schemas-microsoft-com:vml" Requires="v">
                  <p:oleObj spid="_x0000_s39030" r:id="rId9" imgW="266700" imgH="419100" progId="Equation.DSMT4">
                    <p:embed/>
                  </p:oleObj>
                </mc:Choice>
                <mc:Fallback>
                  <p:oleObj r:id="rId9" imgW="266700" imgH="419100" progId="Equation.DSMT4">
                    <p:embed/>
                    <p:pic>
                      <p:nvPicPr>
                        <p:cNvPr id="0" name="图片 3159"/>
                        <p:cNvPicPr/>
                        <p:nvPr/>
                      </p:nvPicPr>
                      <p:blipFill>
                        <a:blip r:embed="rId7"/>
                        <a:stretch>
                          <a:fillRect/>
                        </a:stretch>
                      </p:blipFill>
                      <p:spPr>
                        <a:xfrm>
                          <a:off x="967" y="1920"/>
                          <a:ext cx="168" cy="264"/>
                        </a:xfrm>
                        <a:prstGeom prst="rect">
                          <a:avLst/>
                        </a:prstGeom>
                        <a:noFill/>
                        <a:ln w="38100">
                          <a:noFill/>
                          <a:miter/>
                        </a:ln>
                      </p:spPr>
                    </p:pic>
                  </p:oleObj>
                </mc:Fallback>
              </mc:AlternateContent>
            </a:graphicData>
          </a:graphic>
        </p:graphicFrame>
        <p:sp>
          <p:nvSpPr>
            <p:cNvPr id="219177" name="矩形 219176"/>
            <p:cNvSpPr>
              <a:spLocks noChangeAspect="1"/>
            </p:cNvSpPr>
            <p:nvPr/>
          </p:nvSpPr>
          <p:spPr>
            <a:xfrm>
              <a:off x="803" y="1988"/>
              <a:ext cx="122" cy="144"/>
            </a:xfrm>
            <a:prstGeom prst="rect">
              <a:avLst/>
            </a:prstGeom>
            <a:noFill/>
            <a:ln w="19050">
              <a:noFill/>
            </a:ln>
          </p:spPr>
          <p:txBody>
            <a:bodyPr wrap="none" anchor="ctr">
              <a:spAutoFit/>
            </a:bodyPr>
            <a:lstStyle/>
            <a:p>
              <a:pPr>
                <a:spcBef>
                  <a:spcPct val="0"/>
                </a:spcBef>
              </a:pPr>
              <a:r>
                <a:rPr lang="en-US" altLang="zh-CN" sz="18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1800" dirty="0">
                <a:latin typeface="Times New Roman" panose="02020603050405020304" pitchFamily="18" charset="0"/>
                <a:ea typeface="Times New Roman" panose="02020603050405020304" pitchFamily="18" charset="0"/>
                <a:sym typeface="Symbol" panose="05050102010706020507" pitchFamily="18" charset="2"/>
              </a:endParaRPr>
            </a:p>
          </p:txBody>
        </p:sp>
      </p:grpSp>
      <p:sp>
        <p:nvSpPr>
          <p:cNvPr id="219179" name="矩形 219178"/>
          <p:cNvSpPr/>
          <p:nvPr/>
        </p:nvSpPr>
        <p:spPr>
          <a:xfrm>
            <a:off x="2516188" y="3749675"/>
            <a:ext cx="1822450" cy="457200"/>
          </a:xfrm>
          <a:prstGeom prst="rect">
            <a:avLst/>
          </a:prstGeom>
          <a:noFill/>
          <a:ln w="19050">
            <a:noFill/>
          </a:ln>
        </p:spPr>
        <p:txBody>
          <a:bodyPr wrap="none" anchor="ctr">
            <a:spAutoFit/>
          </a:bodyPr>
          <a:lstStyle/>
          <a:p>
            <a:pPr>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时，</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Wingdings" panose="05000000000000000000" pitchFamily="2" charset="2"/>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Wingdings" panose="05000000000000000000" pitchFamily="2" charset="2"/>
              </a:rPr>
              <a:t>1</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 </a:t>
            </a:r>
          </a:p>
        </p:txBody>
      </p:sp>
      <p:graphicFrame>
        <p:nvGraphicFramePr>
          <p:cNvPr id="219181" name="对象 219180"/>
          <p:cNvGraphicFramePr/>
          <p:nvPr/>
        </p:nvGraphicFramePr>
        <p:xfrm>
          <a:off x="3443288" y="4338638"/>
          <a:ext cx="1790700" cy="774700"/>
        </p:xfrm>
        <a:graphic>
          <a:graphicData uri="http://schemas.openxmlformats.org/presentationml/2006/ole">
            <mc:AlternateContent xmlns:mc="http://schemas.openxmlformats.org/markup-compatibility/2006">
              <mc:Choice xmlns:v="urn:schemas-microsoft-com:vml" Requires="v">
                <p:oleObj spid="_x0000_s39031" r:id="rId10" imgW="1002665" imgH="431800" progId="Equation.DSMT4">
                  <p:embed/>
                </p:oleObj>
              </mc:Choice>
              <mc:Fallback>
                <p:oleObj r:id="rId10" imgW="1002665" imgH="431800" progId="Equation.DSMT4">
                  <p:embed/>
                  <p:pic>
                    <p:nvPicPr>
                      <p:cNvPr id="0" name="图片 3164"/>
                      <p:cNvPicPr/>
                      <p:nvPr/>
                    </p:nvPicPr>
                    <p:blipFill>
                      <a:blip r:embed="rId11"/>
                      <a:stretch>
                        <a:fillRect/>
                      </a:stretch>
                    </p:blipFill>
                    <p:spPr>
                      <a:xfrm>
                        <a:off x="3443288" y="4338638"/>
                        <a:ext cx="1790700" cy="774700"/>
                      </a:xfrm>
                      <a:prstGeom prst="rect">
                        <a:avLst/>
                      </a:prstGeom>
                      <a:noFill/>
                      <a:ln w="38100">
                        <a:noFill/>
                        <a:miter/>
                      </a:ln>
                    </p:spPr>
                  </p:pic>
                </p:oleObj>
              </mc:Fallback>
            </mc:AlternateContent>
          </a:graphicData>
        </a:graphic>
      </p:graphicFrame>
      <p:graphicFrame>
        <p:nvGraphicFramePr>
          <p:cNvPr id="219180" name="对象 219179"/>
          <p:cNvGraphicFramePr/>
          <p:nvPr/>
        </p:nvGraphicFramePr>
        <p:xfrm>
          <a:off x="3370263" y="5407025"/>
          <a:ext cx="2017712" cy="776288"/>
        </p:xfrm>
        <a:graphic>
          <a:graphicData uri="http://schemas.openxmlformats.org/presentationml/2006/ole">
            <mc:AlternateContent xmlns:mc="http://schemas.openxmlformats.org/markup-compatibility/2006">
              <mc:Choice xmlns:v="urn:schemas-microsoft-com:vml" Requires="v">
                <p:oleObj spid="_x0000_s39032" r:id="rId12" imgW="1129665" imgH="431800" progId="Equation.DSMT4">
                  <p:embed/>
                </p:oleObj>
              </mc:Choice>
              <mc:Fallback>
                <p:oleObj r:id="rId12" imgW="1129665" imgH="431800" progId="Equation.DSMT4">
                  <p:embed/>
                  <p:pic>
                    <p:nvPicPr>
                      <p:cNvPr id="0" name="图片 3165"/>
                      <p:cNvPicPr/>
                      <p:nvPr/>
                    </p:nvPicPr>
                    <p:blipFill>
                      <a:blip r:embed="rId13"/>
                      <a:stretch>
                        <a:fillRect/>
                      </a:stretch>
                    </p:blipFill>
                    <p:spPr>
                      <a:xfrm>
                        <a:off x="3370263" y="5407025"/>
                        <a:ext cx="2017712" cy="776288"/>
                      </a:xfrm>
                      <a:prstGeom prst="rect">
                        <a:avLst/>
                      </a:prstGeom>
                      <a:noFill/>
                      <a:ln w="38100">
                        <a:noFill/>
                        <a:miter/>
                      </a:ln>
                    </p:spPr>
                  </p:pic>
                </p:oleObj>
              </mc:Fallback>
            </mc:AlternateContent>
          </a:graphicData>
        </a:graphic>
      </p:graphicFrame>
      <p:sp>
        <p:nvSpPr>
          <p:cNvPr id="219182" name="矩形 219181"/>
          <p:cNvSpPr/>
          <p:nvPr/>
        </p:nvSpPr>
        <p:spPr>
          <a:xfrm>
            <a:off x="642938" y="4554538"/>
            <a:ext cx="2644775" cy="457200"/>
          </a:xfrm>
          <a:prstGeom prst="rect">
            <a:avLst/>
          </a:prstGeom>
          <a:noFill/>
          <a:ln w="19050">
            <a:noFill/>
          </a:ln>
        </p:spPr>
        <p:txBody>
          <a:bodyPr anchor="ctr">
            <a:spAutoFit/>
          </a:bodyPr>
          <a:lstStyle/>
          <a:p>
            <a:pPr algn="ctr">
              <a:spcBef>
                <a:spcPct val="0"/>
              </a:spcBef>
            </a:pPr>
            <a:r>
              <a:rPr lang="zh-CN" altLang="en-US" dirty="0">
                <a:latin typeface="Times New Roman" panose="02020603050405020304" pitchFamily="18" charset="0"/>
                <a:sym typeface="Wingdings" panose="05000000000000000000" pitchFamily="2" charset="2"/>
              </a:rPr>
              <a:t>在上限频率</a:t>
            </a:r>
            <a:r>
              <a:rPr lang="en-US" altLang="zh-CN" i="1" dirty="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sym typeface="Wingdings" panose="05000000000000000000" pitchFamily="2" charset="2"/>
              </a:rPr>
              <a:t>1</a:t>
            </a:r>
            <a:r>
              <a:rPr lang="zh-CN" altLang="en-US" dirty="0">
                <a:latin typeface="Times New Roman" panose="02020603050405020304" pitchFamily="18" charset="0"/>
                <a:sym typeface="Symbol" panose="05050102010706020507" pitchFamily="18" charset="2"/>
              </a:rPr>
              <a:t>处</a:t>
            </a:r>
            <a:endParaRPr lang="zh-CN" altLang="en-US">
              <a:latin typeface="Times New Roman" panose="02020603050405020304" pitchFamily="18" charset="0"/>
              <a:sym typeface="Symbol" panose="05050102010706020507" pitchFamily="18" charset="2"/>
            </a:endParaRPr>
          </a:p>
        </p:txBody>
      </p:sp>
      <p:sp>
        <p:nvSpPr>
          <p:cNvPr id="219183" name="矩形 219182"/>
          <p:cNvSpPr/>
          <p:nvPr/>
        </p:nvSpPr>
        <p:spPr>
          <a:xfrm>
            <a:off x="530225" y="5532438"/>
            <a:ext cx="2600325" cy="457200"/>
          </a:xfrm>
          <a:prstGeom prst="rect">
            <a:avLst/>
          </a:prstGeom>
          <a:noFill/>
          <a:ln w="19050">
            <a:noFill/>
          </a:ln>
        </p:spPr>
        <p:txBody>
          <a:bodyPr wrap="none" anchor="ctr">
            <a:spAutoFit/>
          </a:bodyPr>
          <a:lstStyle/>
          <a:p>
            <a:pPr indent="266700" algn="ctr">
              <a:spcBef>
                <a:spcPct val="0"/>
              </a:spcBef>
            </a:pPr>
            <a:r>
              <a:rPr lang="zh-CN" altLang="en-US" dirty="0">
                <a:latin typeface="Times New Roman" panose="02020603050405020304" pitchFamily="18" charset="0"/>
                <a:sym typeface="Wingdings" panose="05000000000000000000" pitchFamily="2" charset="2"/>
              </a:rPr>
              <a:t>在下限频率</a:t>
            </a:r>
            <a:r>
              <a:rPr lang="en-US" altLang="zh-CN" i="1" dirty="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sym typeface="Wingdings" panose="05000000000000000000" pitchFamily="2" charset="2"/>
              </a:rPr>
              <a:t>2</a:t>
            </a:r>
            <a:r>
              <a:rPr lang="zh-CN" altLang="en-US" dirty="0">
                <a:latin typeface="Times New Roman" panose="02020603050405020304" pitchFamily="18" charset="0"/>
                <a:sym typeface="Symbol" panose="05050102010706020507" pitchFamily="18" charset="2"/>
              </a:rPr>
              <a:t>处</a:t>
            </a:r>
            <a:endParaRPr lang="zh-CN" altLang="en-US">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9144"/>
                                        </p:tgtEl>
                                        <p:attrNameLst>
                                          <p:attrName>style.visibility</p:attrName>
                                        </p:attrNameLst>
                                      </p:cBhvr>
                                      <p:to>
                                        <p:strVal val="visible"/>
                                      </p:to>
                                    </p:set>
                                    <p:animEffect transition="in" filter="blinds(horizontal)">
                                      <p:cBhvr>
                                        <p:cTn id="7" dur="500"/>
                                        <p:tgtEl>
                                          <p:spTgt spid="2191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9165"/>
                                        </p:tgtEl>
                                        <p:attrNameLst>
                                          <p:attrName>style.visibility</p:attrName>
                                        </p:attrNameLst>
                                      </p:cBhvr>
                                      <p:to>
                                        <p:strVal val="visible"/>
                                      </p:to>
                                    </p:set>
                                    <p:animEffect transition="in" filter="blinds(horizontal)">
                                      <p:cBhvr>
                                        <p:cTn id="12" dur="500"/>
                                        <p:tgtEl>
                                          <p:spTgt spid="219165"/>
                                        </p:tgtEl>
                                      </p:cBhvr>
                                    </p:animEffect>
                                  </p:childTnLst>
                                </p:cTn>
                              </p:par>
                              <p:par>
                                <p:cTn id="13" presetID="3" presetClass="entr" presetSubtype="10" fill="hold" nodeType="withEffect">
                                  <p:stCondLst>
                                    <p:cond delay="0"/>
                                  </p:stCondLst>
                                  <p:childTnLst>
                                    <p:set>
                                      <p:cBhvr>
                                        <p:cTn id="14" dur="1" fill="hold">
                                          <p:stCondLst>
                                            <p:cond delay="0"/>
                                          </p:stCondLst>
                                        </p:cTn>
                                        <p:tgtEl>
                                          <p:spTgt spid="219171"/>
                                        </p:tgtEl>
                                        <p:attrNameLst>
                                          <p:attrName>style.visibility</p:attrName>
                                        </p:attrNameLst>
                                      </p:cBhvr>
                                      <p:to>
                                        <p:strVal val="visible"/>
                                      </p:to>
                                    </p:set>
                                    <p:animEffect transition="in" filter="blinds(horizontal)">
                                      <p:cBhvr>
                                        <p:cTn id="15" dur="500"/>
                                        <p:tgtEl>
                                          <p:spTgt spid="21917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9170"/>
                                        </p:tgtEl>
                                        <p:attrNameLst>
                                          <p:attrName>style.visibility</p:attrName>
                                        </p:attrNameLst>
                                      </p:cBhvr>
                                      <p:to>
                                        <p:strVal val="visible"/>
                                      </p:to>
                                    </p:set>
                                    <p:animEffect transition="in" filter="blinds(horizontal)">
                                      <p:cBhvr>
                                        <p:cTn id="18" dur="500"/>
                                        <p:tgtEl>
                                          <p:spTgt spid="21917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9172"/>
                                        </p:tgtEl>
                                        <p:attrNameLst>
                                          <p:attrName>style.visibility</p:attrName>
                                        </p:attrNameLst>
                                      </p:cBhvr>
                                      <p:to>
                                        <p:strVal val="visible"/>
                                      </p:to>
                                    </p:set>
                                    <p:animEffect transition="in" filter="blinds(horizontal)">
                                      <p:cBhvr>
                                        <p:cTn id="21" dur="500"/>
                                        <p:tgtEl>
                                          <p:spTgt spid="219172"/>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19173"/>
                                        </p:tgtEl>
                                        <p:attrNameLst>
                                          <p:attrName>style.visibility</p:attrName>
                                        </p:attrNameLst>
                                      </p:cBhvr>
                                      <p:to>
                                        <p:strVal val="visible"/>
                                      </p:to>
                                    </p:set>
                                    <p:anim calcmode="lin" valueType="num">
                                      <p:cBhvr additive="base">
                                        <p:cTn id="26" dur="500" fill="hold"/>
                                        <p:tgtEl>
                                          <p:spTgt spid="219173"/>
                                        </p:tgtEl>
                                        <p:attrNameLst>
                                          <p:attrName>ppt_x</p:attrName>
                                        </p:attrNameLst>
                                      </p:cBhvr>
                                      <p:tavLst>
                                        <p:tav tm="0">
                                          <p:val>
                                            <p:strVal val="0-#ppt_w/2"/>
                                          </p:val>
                                        </p:tav>
                                        <p:tav tm="100000">
                                          <p:val>
                                            <p:strVal val="#ppt_x"/>
                                          </p:val>
                                        </p:tav>
                                      </p:tavLst>
                                    </p:anim>
                                    <p:anim calcmode="lin" valueType="num">
                                      <p:cBhvr additive="base">
                                        <p:cTn id="27" dur="500" fill="hold"/>
                                        <p:tgtEl>
                                          <p:spTgt spid="219173"/>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219174"/>
                                        </p:tgtEl>
                                        <p:attrNameLst>
                                          <p:attrName>style.visibility</p:attrName>
                                        </p:attrNameLst>
                                      </p:cBhvr>
                                      <p:to>
                                        <p:strVal val="visible"/>
                                      </p:to>
                                    </p:set>
                                    <p:anim calcmode="lin" valueType="num">
                                      <p:cBhvr additive="base">
                                        <p:cTn id="30" dur="500" fill="hold"/>
                                        <p:tgtEl>
                                          <p:spTgt spid="219174"/>
                                        </p:tgtEl>
                                        <p:attrNameLst>
                                          <p:attrName>ppt_x</p:attrName>
                                        </p:attrNameLst>
                                      </p:cBhvr>
                                      <p:tavLst>
                                        <p:tav tm="0">
                                          <p:val>
                                            <p:strVal val="0-#ppt_w/2"/>
                                          </p:val>
                                        </p:tav>
                                        <p:tav tm="100000">
                                          <p:val>
                                            <p:strVal val="#ppt_x"/>
                                          </p:val>
                                        </p:tav>
                                      </p:tavLst>
                                    </p:anim>
                                    <p:anim calcmode="lin" valueType="num">
                                      <p:cBhvr additive="base">
                                        <p:cTn id="31" dur="500" fill="hold"/>
                                        <p:tgtEl>
                                          <p:spTgt spid="219174"/>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19179"/>
                                        </p:tgtEl>
                                        <p:attrNameLst>
                                          <p:attrName>style.visibility</p:attrName>
                                        </p:attrNameLst>
                                      </p:cBhvr>
                                      <p:to>
                                        <p:strVal val="visible"/>
                                      </p:to>
                                    </p:set>
                                    <p:anim calcmode="lin" valueType="num">
                                      <p:cBhvr additive="base">
                                        <p:cTn id="34" dur="500" fill="hold"/>
                                        <p:tgtEl>
                                          <p:spTgt spid="219179"/>
                                        </p:tgtEl>
                                        <p:attrNameLst>
                                          <p:attrName>ppt_x</p:attrName>
                                        </p:attrNameLst>
                                      </p:cBhvr>
                                      <p:tavLst>
                                        <p:tav tm="0">
                                          <p:val>
                                            <p:strVal val="0-#ppt_w/2"/>
                                          </p:val>
                                        </p:tav>
                                        <p:tav tm="100000">
                                          <p:val>
                                            <p:strVal val="#ppt_x"/>
                                          </p:val>
                                        </p:tav>
                                      </p:tavLst>
                                    </p:anim>
                                    <p:anim calcmode="lin" valueType="num">
                                      <p:cBhvr additive="base">
                                        <p:cTn id="35" dur="500" fill="hold"/>
                                        <p:tgtEl>
                                          <p:spTgt spid="21917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19182"/>
                                        </p:tgtEl>
                                        <p:attrNameLst>
                                          <p:attrName>style.visibility</p:attrName>
                                        </p:attrNameLst>
                                      </p:cBhvr>
                                      <p:to>
                                        <p:strVal val="visible"/>
                                      </p:to>
                                    </p:set>
                                    <p:anim calcmode="lin" valueType="num">
                                      <p:cBhvr additive="base">
                                        <p:cTn id="40" dur="500" fill="hold"/>
                                        <p:tgtEl>
                                          <p:spTgt spid="219182"/>
                                        </p:tgtEl>
                                        <p:attrNameLst>
                                          <p:attrName>ppt_x</p:attrName>
                                        </p:attrNameLst>
                                      </p:cBhvr>
                                      <p:tavLst>
                                        <p:tav tm="0">
                                          <p:val>
                                            <p:strVal val="0-#ppt_w/2"/>
                                          </p:val>
                                        </p:tav>
                                        <p:tav tm="100000">
                                          <p:val>
                                            <p:strVal val="#ppt_x"/>
                                          </p:val>
                                        </p:tav>
                                      </p:tavLst>
                                    </p:anim>
                                    <p:anim calcmode="lin" valueType="num">
                                      <p:cBhvr additive="base">
                                        <p:cTn id="41" dur="500" fill="hold"/>
                                        <p:tgtEl>
                                          <p:spTgt spid="219182"/>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219181"/>
                                        </p:tgtEl>
                                        <p:attrNameLst>
                                          <p:attrName>style.visibility</p:attrName>
                                        </p:attrNameLst>
                                      </p:cBhvr>
                                      <p:to>
                                        <p:strVal val="visible"/>
                                      </p:to>
                                    </p:set>
                                    <p:anim calcmode="lin" valueType="num">
                                      <p:cBhvr additive="base">
                                        <p:cTn id="44" dur="500" fill="hold"/>
                                        <p:tgtEl>
                                          <p:spTgt spid="219181"/>
                                        </p:tgtEl>
                                        <p:attrNameLst>
                                          <p:attrName>ppt_x</p:attrName>
                                        </p:attrNameLst>
                                      </p:cBhvr>
                                      <p:tavLst>
                                        <p:tav tm="0">
                                          <p:val>
                                            <p:strVal val="0-#ppt_w/2"/>
                                          </p:val>
                                        </p:tav>
                                        <p:tav tm="100000">
                                          <p:val>
                                            <p:strVal val="#ppt_x"/>
                                          </p:val>
                                        </p:tav>
                                      </p:tavLst>
                                    </p:anim>
                                    <p:anim calcmode="lin" valueType="num">
                                      <p:cBhvr additive="base">
                                        <p:cTn id="45" dur="500" fill="hold"/>
                                        <p:tgtEl>
                                          <p:spTgt spid="21918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219180"/>
                                        </p:tgtEl>
                                        <p:attrNameLst>
                                          <p:attrName>style.visibility</p:attrName>
                                        </p:attrNameLst>
                                      </p:cBhvr>
                                      <p:to>
                                        <p:strVal val="visible"/>
                                      </p:to>
                                    </p:set>
                                    <p:anim calcmode="lin" valueType="num">
                                      <p:cBhvr additive="base">
                                        <p:cTn id="50" dur="500" fill="hold"/>
                                        <p:tgtEl>
                                          <p:spTgt spid="219180"/>
                                        </p:tgtEl>
                                        <p:attrNameLst>
                                          <p:attrName>ppt_x</p:attrName>
                                        </p:attrNameLst>
                                      </p:cBhvr>
                                      <p:tavLst>
                                        <p:tav tm="0">
                                          <p:val>
                                            <p:strVal val="0-#ppt_w/2"/>
                                          </p:val>
                                        </p:tav>
                                        <p:tav tm="100000">
                                          <p:val>
                                            <p:strVal val="#ppt_x"/>
                                          </p:val>
                                        </p:tav>
                                      </p:tavLst>
                                    </p:anim>
                                    <p:anim calcmode="lin" valueType="num">
                                      <p:cBhvr additive="base">
                                        <p:cTn id="51" dur="500" fill="hold"/>
                                        <p:tgtEl>
                                          <p:spTgt spid="219180"/>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219183"/>
                                        </p:tgtEl>
                                        <p:attrNameLst>
                                          <p:attrName>style.visibility</p:attrName>
                                        </p:attrNameLst>
                                      </p:cBhvr>
                                      <p:to>
                                        <p:strVal val="visible"/>
                                      </p:to>
                                    </p:set>
                                    <p:anim calcmode="lin" valueType="num">
                                      <p:cBhvr additive="base">
                                        <p:cTn id="54" dur="500" fill="hold"/>
                                        <p:tgtEl>
                                          <p:spTgt spid="219183"/>
                                        </p:tgtEl>
                                        <p:attrNameLst>
                                          <p:attrName>ppt_x</p:attrName>
                                        </p:attrNameLst>
                                      </p:cBhvr>
                                      <p:tavLst>
                                        <p:tav tm="0">
                                          <p:val>
                                            <p:strVal val="0-#ppt_w/2"/>
                                          </p:val>
                                        </p:tav>
                                        <p:tav tm="100000">
                                          <p:val>
                                            <p:strVal val="#ppt_x"/>
                                          </p:val>
                                        </p:tav>
                                      </p:tavLst>
                                    </p:anim>
                                    <p:anim calcmode="lin" valueType="num">
                                      <p:cBhvr additive="base">
                                        <p:cTn id="55" dur="500" fill="hold"/>
                                        <p:tgtEl>
                                          <p:spTgt spid="219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5" grpId="0"/>
      <p:bldP spid="219170" grpId="0"/>
      <p:bldP spid="219172" grpId="0"/>
      <p:bldP spid="219173" grpId="0"/>
      <p:bldP spid="219179" grpId="0"/>
      <p:bldP spid="219182" grpId="0"/>
      <p:bldP spid="2191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167" name="对象 220166"/>
          <p:cNvGraphicFramePr/>
          <p:nvPr/>
        </p:nvGraphicFramePr>
        <p:xfrm>
          <a:off x="1122363" y="1449388"/>
          <a:ext cx="2833687" cy="2468562"/>
        </p:xfrm>
        <a:graphic>
          <a:graphicData uri="http://schemas.openxmlformats.org/presentationml/2006/ole">
            <mc:AlternateContent xmlns:mc="http://schemas.openxmlformats.org/markup-compatibility/2006">
              <mc:Choice xmlns:v="urn:schemas-microsoft-com:vml" Requires="v">
                <p:oleObj spid="_x0000_s40037" r:id="rId3" imgW="1574800" imgH="1371600" progId="Equation.DSMT4">
                  <p:embed/>
                </p:oleObj>
              </mc:Choice>
              <mc:Fallback>
                <p:oleObj r:id="rId3" imgW="1574800" imgH="1371600" progId="Equation.DSMT4">
                  <p:embed/>
                  <p:pic>
                    <p:nvPicPr>
                      <p:cNvPr id="0" name="图片 3166"/>
                      <p:cNvPicPr/>
                      <p:nvPr/>
                    </p:nvPicPr>
                    <p:blipFill>
                      <a:blip r:embed="rId4"/>
                      <a:stretch>
                        <a:fillRect/>
                      </a:stretch>
                    </p:blipFill>
                    <p:spPr>
                      <a:xfrm>
                        <a:off x="1122363" y="1449388"/>
                        <a:ext cx="2833687" cy="246856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aphicFrame>
        <p:nvGraphicFramePr>
          <p:cNvPr id="220166" name="对象 220165"/>
          <p:cNvGraphicFramePr/>
          <p:nvPr>
            <p:extLst>
              <p:ext uri="{D42A27DB-BD31-4B8C-83A1-F6EECF244321}">
                <p14:modId xmlns:p14="http://schemas.microsoft.com/office/powerpoint/2010/main" val="1623717564"/>
              </p:ext>
            </p:extLst>
          </p:nvPr>
        </p:nvGraphicFramePr>
        <p:xfrm>
          <a:off x="5735639" y="1492250"/>
          <a:ext cx="1598612" cy="776288"/>
        </p:xfrm>
        <a:graphic>
          <a:graphicData uri="http://schemas.openxmlformats.org/presentationml/2006/ole">
            <mc:AlternateContent xmlns:mc="http://schemas.openxmlformats.org/markup-compatibility/2006">
              <mc:Choice xmlns:v="urn:schemas-microsoft-com:vml" Requires="v">
                <p:oleObj spid="_x0000_s40038" r:id="rId5" imgW="888365" imgH="431800" progId="Equation.DSMT4">
                  <p:embed/>
                </p:oleObj>
              </mc:Choice>
              <mc:Fallback>
                <p:oleObj r:id="rId5" imgW="888365" imgH="431800" progId="Equation.DSMT4">
                  <p:embed/>
                  <p:pic>
                    <p:nvPicPr>
                      <p:cNvPr id="0" name="图片 3155"/>
                      <p:cNvPicPr/>
                      <p:nvPr/>
                    </p:nvPicPr>
                    <p:blipFill>
                      <a:blip r:embed="rId6"/>
                      <a:stretch>
                        <a:fillRect/>
                      </a:stretch>
                    </p:blipFill>
                    <p:spPr>
                      <a:xfrm>
                        <a:off x="5735639" y="1492250"/>
                        <a:ext cx="1598612" cy="776288"/>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aphicFrame>
        <p:nvGraphicFramePr>
          <p:cNvPr id="220165" name="对象 220164"/>
          <p:cNvGraphicFramePr/>
          <p:nvPr>
            <p:extLst>
              <p:ext uri="{D42A27DB-BD31-4B8C-83A1-F6EECF244321}">
                <p14:modId xmlns:p14="http://schemas.microsoft.com/office/powerpoint/2010/main" val="618640375"/>
              </p:ext>
            </p:extLst>
          </p:nvPr>
        </p:nvGraphicFramePr>
        <p:xfrm>
          <a:off x="5711826" y="2929733"/>
          <a:ext cx="1622425" cy="776287"/>
        </p:xfrm>
        <a:graphic>
          <a:graphicData uri="http://schemas.openxmlformats.org/presentationml/2006/ole">
            <mc:AlternateContent xmlns:mc="http://schemas.openxmlformats.org/markup-compatibility/2006">
              <mc:Choice xmlns:v="urn:schemas-microsoft-com:vml" Requires="v">
                <p:oleObj spid="_x0000_s40039" r:id="rId7" imgW="901065" imgH="431800" progId="Equation.DSMT4">
                  <p:embed/>
                </p:oleObj>
              </mc:Choice>
              <mc:Fallback>
                <p:oleObj r:id="rId7" imgW="901065" imgH="431800" progId="Equation.DSMT4">
                  <p:embed/>
                  <p:pic>
                    <p:nvPicPr>
                      <p:cNvPr id="0" name="图片 3157"/>
                      <p:cNvPicPr/>
                      <p:nvPr/>
                    </p:nvPicPr>
                    <p:blipFill>
                      <a:blip r:embed="rId8"/>
                      <a:stretch>
                        <a:fillRect/>
                      </a:stretch>
                    </p:blipFill>
                    <p:spPr>
                      <a:xfrm>
                        <a:off x="5711826" y="2929733"/>
                        <a:ext cx="1622425" cy="776287"/>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aphicFrame>
        <p:nvGraphicFramePr>
          <p:cNvPr id="220164" name="对象 220163"/>
          <p:cNvGraphicFramePr/>
          <p:nvPr/>
        </p:nvGraphicFramePr>
        <p:xfrm>
          <a:off x="4357688" y="4303713"/>
          <a:ext cx="2192337" cy="776287"/>
        </p:xfrm>
        <a:graphic>
          <a:graphicData uri="http://schemas.openxmlformats.org/presentationml/2006/ole">
            <mc:AlternateContent xmlns:mc="http://schemas.openxmlformats.org/markup-compatibility/2006">
              <mc:Choice xmlns:v="urn:schemas-microsoft-com:vml" Requires="v">
                <p:oleObj spid="_x0000_s40040" r:id="rId9" imgW="1218565" imgH="431800" progId="Equation.DSMT4">
                  <p:embed/>
                </p:oleObj>
              </mc:Choice>
              <mc:Fallback>
                <p:oleObj r:id="rId9" imgW="1218565" imgH="431800" progId="Equation.DSMT4">
                  <p:embed/>
                  <p:pic>
                    <p:nvPicPr>
                      <p:cNvPr id="0" name="图片 3158"/>
                      <p:cNvPicPr/>
                      <p:nvPr/>
                    </p:nvPicPr>
                    <p:blipFill>
                      <a:blip r:embed="rId10"/>
                      <a:stretch>
                        <a:fillRect/>
                      </a:stretch>
                    </p:blipFill>
                    <p:spPr>
                      <a:xfrm>
                        <a:off x="4357688" y="4303713"/>
                        <a:ext cx="2192337" cy="776287"/>
                      </a:xfrm>
                      <a:prstGeom prst="rect">
                        <a:avLst/>
                      </a:prstGeom>
                      <a:solidFill>
                        <a:srgbClr val="99CCFF"/>
                      </a:solidFill>
                      <a:ln w="38100">
                        <a:noFill/>
                        <a:miter/>
                      </a:ln>
                    </p:spPr>
                  </p:pic>
                </p:oleObj>
              </mc:Fallback>
            </mc:AlternateContent>
          </a:graphicData>
        </a:graphic>
      </p:graphicFrame>
      <p:sp>
        <p:nvSpPr>
          <p:cNvPr id="220168" name="矩形 220167"/>
          <p:cNvSpPr/>
          <p:nvPr/>
        </p:nvSpPr>
        <p:spPr>
          <a:xfrm>
            <a:off x="0" y="506413"/>
            <a:ext cx="8974138" cy="566737"/>
          </a:xfrm>
          <a:prstGeom prst="rect">
            <a:avLst/>
          </a:prstGeom>
          <a:noFill/>
          <a:ln w="19050">
            <a:noFill/>
          </a:ln>
        </p:spPr>
        <p:txBody>
          <a:bodyPr wrap="none" anchor="ctr">
            <a:spAutoFit/>
          </a:bodyPr>
          <a:lstStyle/>
          <a:p>
            <a:pPr defTabSz="914400">
              <a:lnSpc>
                <a:spcPct val="130000"/>
              </a:lnSpc>
              <a:spcBef>
                <a:spcPct val="0"/>
              </a:spcBef>
              <a:tabLst>
                <a:tab pos="1104900" algn="l"/>
              </a:tabLst>
            </a:pPr>
            <a:r>
              <a:rPr lang="zh-CN" altLang="en-US" dirty="0">
                <a:latin typeface="Times New Roman" panose="02020603050405020304" pitchFamily="18" charset="0"/>
                <a:sym typeface="Wingdings" panose="05000000000000000000" pitchFamily="2" charset="2"/>
              </a:rPr>
              <a:t>在</a:t>
            </a:r>
            <a:r>
              <a:rPr lang="en-US" altLang="zh-CN" i="1" dirty="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sym typeface="Wingdings" panose="05000000000000000000" pitchFamily="2" charset="2"/>
              </a:rPr>
              <a:t>1</a:t>
            </a:r>
            <a:r>
              <a:rPr lang="zh-CN" altLang="en-US"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sym typeface="Wingdings" panose="05000000000000000000" pitchFamily="2" charset="2"/>
              </a:rPr>
              <a:t>2</a:t>
            </a:r>
            <a:r>
              <a:rPr lang="zh-CN" altLang="en-US"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Symbol" panose="05050102010706020507" pitchFamily="18" charset="2"/>
              </a:rPr>
              <a:t>相差不大的情况下（电路中的</a:t>
            </a:r>
            <a:r>
              <a:rPr lang="en-US" altLang="zh-CN" dirty="0">
                <a:latin typeface="Times New Roman" panose="02020603050405020304" pitchFamily="18" charset="0"/>
                <a:sym typeface="Symbol" panose="05050102010706020507" pitchFamily="18" charset="2"/>
              </a:rPr>
              <a:t>Q</a:t>
            </a:r>
            <a:r>
              <a:rPr lang="zh-CN" altLang="en-US" dirty="0">
                <a:latin typeface="Times New Roman" panose="02020603050405020304" pitchFamily="18" charset="0"/>
                <a:sym typeface="Symbol" panose="05050102010706020507" pitchFamily="18" charset="2"/>
              </a:rPr>
              <a:t>值较高），近似有</a:t>
            </a:r>
          </a:p>
        </p:txBody>
      </p:sp>
      <p:sp>
        <p:nvSpPr>
          <p:cNvPr id="220169" name="矩形 220168"/>
          <p:cNvSpPr/>
          <p:nvPr/>
        </p:nvSpPr>
        <p:spPr>
          <a:xfrm>
            <a:off x="4357688" y="1585913"/>
            <a:ext cx="873125" cy="457200"/>
          </a:xfrm>
          <a:prstGeom prst="rect">
            <a:avLst/>
          </a:prstGeom>
          <a:noFill/>
          <a:ln w="19050">
            <a:noFill/>
          </a:ln>
        </p:spPr>
        <p:txBody>
          <a:bodyPr wrap="none" anchor="ctr">
            <a:spAutoFit/>
          </a:bodyPr>
          <a:lstStyle/>
          <a:p>
            <a:pPr defTabSz="914400">
              <a:spcBef>
                <a:spcPct val="0"/>
              </a:spcBef>
              <a:tabLst>
                <a:tab pos="1104900" algn="l"/>
              </a:tabLst>
            </a:pPr>
            <a:r>
              <a:rPr lang="zh-CN" altLang="en-US" dirty="0">
                <a:latin typeface="Times New Roman" panose="02020603050405020304" pitchFamily="18" charset="0"/>
                <a:sym typeface="Wingdings" panose="05000000000000000000" pitchFamily="2" charset="2"/>
              </a:rPr>
              <a:t>从而 </a:t>
            </a:r>
          </a:p>
        </p:txBody>
      </p:sp>
      <p:sp>
        <p:nvSpPr>
          <p:cNvPr id="220170" name="矩形 220169"/>
          <p:cNvSpPr/>
          <p:nvPr/>
        </p:nvSpPr>
        <p:spPr>
          <a:xfrm>
            <a:off x="4357688" y="3030538"/>
            <a:ext cx="796925" cy="457200"/>
          </a:xfrm>
          <a:prstGeom prst="rect">
            <a:avLst/>
          </a:prstGeom>
          <a:noFill/>
          <a:ln w="19050">
            <a:noFill/>
          </a:ln>
        </p:spPr>
        <p:txBody>
          <a:bodyPr wrap="none" anchor="ctr">
            <a:spAutoFit/>
          </a:bodyPr>
          <a:lstStyle/>
          <a:p>
            <a:pPr defTabSz="914400">
              <a:spcBef>
                <a:spcPct val="0"/>
              </a:spcBef>
              <a:tabLst>
                <a:tab pos="1104900" algn="l"/>
              </a:tabLst>
            </a:pPr>
            <a:r>
              <a:rPr lang="zh-CN" altLang="en-US" dirty="0">
                <a:latin typeface="Times New Roman" panose="02020603050405020304" pitchFamily="18" charset="0"/>
                <a:sym typeface="Wingdings" panose="05000000000000000000" pitchFamily="2" charset="2"/>
              </a:rPr>
              <a:t>并有</a:t>
            </a:r>
          </a:p>
        </p:txBody>
      </p:sp>
      <p:sp>
        <p:nvSpPr>
          <p:cNvPr id="220171" name="矩形 220170"/>
          <p:cNvSpPr/>
          <p:nvPr/>
        </p:nvSpPr>
        <p:spPr>
          <a:xfrm>
            <a:off x="555625" y="4494213"/>
            <a:ext cx="3554413" cy="457200"/>
          </a:xfrm>
          <a:prstGeom prst="rect">
            <a:avLst/>
          </a:prstGeom>
          <a:noFill/>
          <a:ln w="19050">
            <a:noFill/>
          </a:ln>
        </p:spPr>
        <p:txBody>
          <a:bodyPr wrap="none" anchor="ctr">
            <a:spAutoFit/>
          </a:bodyPr>
          <a:lstStyle/>
          <a:p>
            <a:pPr defTabSz="914400">
              <a:spcBef>
                <a:spcPct val="0"/>
              </a:spcBef>
              <a:tabLst>
                <a:tab pos="1104900" algn="l"/>
              </a:tabLst>
            </a:pPr>
            <a:r>
              <a:rPr lang="zh-CN" altLang="en-US" dirty="0">
                <a:latin typeface="Times New Roman" panose="02020603050405020304" pitchFamily="18" charset="0"/>
                <a:sym typeface="Wingdings" panose="05000000000000000000" pitchFamily="2" charset="2"/>
              </a:rPr>
              <a:t>因此，谐振电路的通频带</a:t>
            </a:r>
          </a:p>
        </p:txBody>
      </p:sp>
      <p:sp>
        <p:nvSpPr>
          <p:cNvPr id="220173" name="矩形 220172"/>
          <p:cNvSpPr/>
          <p:nvPr/>
        </p:nvSpPr>
        <p:spPr>
          <a:xfrm>
            <a:off x="1974850" y="5499100"/>
            <a:ext cx="490538" cy="457200"/>
          </a:xfrm>
          <a:prstGeom prst="rect">
            <a:avLst/>
          </a:prstGeom>
          <a:noFill/>
          <a:ln w="19050">
            <a:noFill/>
          </a:ln>
        </p:spPr>
        <p:txBody>
          <a:bodyPr wrap="none" anchor="ctr">
            <a:spAutoFit/>
          </a:bodyPr>
          <a:lstStyle/>
          <a:p>
            <a:pPr defTabSz="914400">
              <a:spcBef>
                <a:spcPct val="0"/>
              </a:spcBef>
              <a:tabLst>
                <a:tab pos="1104900" algn="l"/>
              </a:tabLst>
            </a:pPr>
            <a:r>
              <a:rPr lang="zh-CN" altLang="en-US" dirty="0">
                <a:latin typeface="Times New Roman" panose="02020603050405020304" pitchFamily="18" charset="0"/>
                <a:sym typeface="Wingdings" panose="05000000000000000000" pitchFamily="2" charset="2"/>
              </a:rPr>
              <a:t>或</a:t>
            </a:r>
          </a:p>
        </p:txBody>
      </p:sp>
      <p:graphicFrame>
        <p:nvGraphicFramePr>
          <p:cNvPr id="220172" name="对象 220171"/>
          <p:cNvGraphicFramePr/>
          <p:nvPr/>
        </p:nvGraphicFramePr>
        <p:xfrm>
          <a:off x="4357688" y="5499100"/>
          <a:ext cx="1666875" cy="823913"/>
        </p:xfrm>
        <a:graphic>
          <a:graphicData uri="http://schemas.openxmlformats.org/presentationml/2006/ole">
            <mc:AlternateContent xmlns:mc="http://schemas.openxmlformats.org/markup-compatibility/2006">
              <mc:Choice xmlns:v="urn:schemas-microsoft-com:vml" Requires="v">
                <p:oleObj spid="_x0000_s40041" r:id="rId11" imgW="927100" imgH="457200" progId="Equation.DSMT4">
                  <p:embed/>
                </p:oleObj>
              </mc:Choice>
              <mc:Fallback>
                <p:oleObj r:id="rId11" imgW="927100" imgH="457200" progId="Equation.DSMT4">
                  <p:embed/>
                  <p:pic>
                    <p:nvPicPr>
                      <p:cNvPr id="0" name="图片 3160"/>
                      <p:cNvPicPr/>
                      <p:nvPr/>
                    </p:nvPicPr>
                    <p:blipFill>
                      <a:blip r:embed="rId12"/>
                      <a:stretch>
                        <a:fillRect/>
                      </a:stretch>
                    </p:blipFill>
                    <p:spPr>
                      <a:xfrm>
                        <a:off x="4357688" y="5499100"/>
                        <a:ext cx="1666875" cy="823913"/>
                      </a:xfrm>
                      <a:prstGeom prst="rect">
                        <a:avLst/>
                      </a:prstGeom>
                      <a:solidFill>
                        <a:srgbClr val="99CCFF"/>
                      </a:solidFill>
                      <a:ln w="38100">
                        <a:noFill/>
                        <a:miter/>
                      </a:ln>
                    </p:spPr>
                  </p:pic>
                </p:oleObj>
              </mc:Fallback>
            </mc:AlternateContent>
          </a:graphicData>
        </a:graphic>
      </p:graphicFrame>
      <p:sp>
        <p:nvSpPr>
          <p:cNvPr id="220174" name="矩形 220173"/>
          <p:cNvSpPr/>
          <p:nvPr/>
        </p:nvSpPr>
        <p:spPr>
          <a:xfrm>
            <a:off x="4110038" y="3581400"/>
            <a:ext cx="247650" cy="396875"/>
          </a:xfrm>
          <a:prstGeom prst="rect">
            <a:avLst/>
          </a:prstGeom>
          <a:noFill/>
          <a:ln w="19050">
            <a:noFill/>
          </a:ln>
        </p:spPr>
        <p:txBody>
          <a:bodyPr wrap="none" anchor="ctr">
            <a:spAutoFit/>
          </a:bodyPr>
          <a:lstStyle/>
          <a:p>
            <a:pPr>
              <a:spcBef>
                <a:spcPct val="0"/>
              </a:spcBef>
            </a:pPr>
            <a:endParaRPr lang="en-US" altLang="zh-CN" sz="1000" b="0" dirty="0">
              <a:latin typeface="Times New Roman" panose="02020603050405020304" pitchFamily="18" charset="0"/>
              <a:sym typeface="Wingdings" panose="05000000000000000000" pitchFamily="2" charset="2"/>
            </a:endParaRPr>
          </a:p>
          <a:p>
            <a:pPr eaLnBrk="0" hangingPunct="0">
              <a:spcBef>
                <a:spcPct val="0"/>
              </a:spcBef>
            </a:pPr>
            <a:r>
              <a:rPr lang="en-US" altLang="zh-CN" sz="1000" b="0" dirty="0">
                <a:latin typeface="Times New Roman" panose="02020603050405020304" pitchFamily="18" charset="0"/>
                <a:sym typeface="Wingdings" panose="05000000000000000000" pitchFamily="2" charset="2"/>
              </a:rPr>
              <a:t>  </a:t>
            </a:r>
            <a:endParaRPr lang="en-US" altLang="zh-CN" b="0" dirty="0">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69"/>
                                        </p:tgtEl>
                                        <p:attrNameLst>
                                          <p:attrName>style.visibility</p:attrName>
                                        </p:attrNameLst>
                                      </p:cBhvr>
                                      <p:to>
                                        <p:strVal val="visible"/>
                                      </p:to>
                                    </p:set>
                                    <p:animEffect transition="in" filter="blinds(horizontal)">
                                      <p:cBhvr>
                                        <p:cTn id="7" dur="500"/>
                                        <p:tgtEl>
                                          <p:spTgt spid="220169"/>
                                        </p:tgtEl>
                                      </p:cBhvr>
                                    </p:animEffect>
                                  </p:childTnLst>
                                </p:cTn>
                              </p:par>
                              <p:par>
                                <p:cTn id="8" presetID="3" presetClass="entr" presetSubtype="10" fill="hold" nodeType="withEffect">
                                  <p:stCondLst>
                                    <p:cond delay="0"/>
                                  </p:stCondLst>
                                  <p:childTnLst>
                                    <p:set>
                                      <p:cBhvr>
                                        <p:cTn id="9" dur="1" fill="hold">
                                          <p:stCondLst>
                                            <p:cond delay="0"/>
                                          </p:stCondLst>
                                        </p:cTn>
                                        <p:tgtEl>
                                          <p:spTgt spid="220166"/>
                                        </p:tgtEl>
                                        <p:attrNameLst>
                                          <p:attrName>style.visibility</p:attrName>
                                        </p:attrNameLst>
                                      </p:cBhvr>
                                      <p:to>
                                        <p:strVal val="visible"/>
                                      </p:to>
                                    </p:set>
                                    <p:animEffect transition="in" filter="blinds(horizontal)">
                                      <p:cBhvr>
                                        <p:cTn id="10" dur="500"/>
                                        <p:tgtEl>
                                          <p:spTgt spid="22016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0170"/>
                                        </p:tgtEl>
                                        <p:attrNameLst>
                                          <p:attrName>style.visibility</p:attrName>
                                        </p:attrNameLst>
                                      </p:cBhvr>
                                      <p:to>
                                        <p:strVal val="visible"/>
                                      </p:to>
                                    </p:set>
                                    <p:animEffect transition="in" filter="blinds(horizontal)">
                                      <p:cBhvr>
                                        <p:cTn id="15" dur="500"/>
                                        <p:tgtEl>
                                          <p:spTgt spid="220170"/>
                                        </p:tgtEl>
                                      </p:cBhvr>
                                    </p:animEffect>
                                  </p:childTnLst>
                                </p:cTn>
                              </p:par>
                              <p:par>
                                <p:cTn id="16" presetID="3" presetClass="entr" presetSubtype="10" fill="hold" nodeType="withEffect">
                                  <p:stCondLst>
                                    <p:cond delay="0"/>
                                  </p:stCondLst>
                                  <p:childTnLst>
                                    <p:set>
                                      <p:cBhvr>
                                        <p:cTn id="17" dur="1" fill="hold">
                                          <p:stCondLst>
                                            <p:cond delay="0"/>
                                          </p:stCondLst>
                                        </p:cTn>
                                        <p:tgtEl>
                                          <p:spTgt spid="220165"/>
                                        </p:tgtEl>
                                        <p:attrNameLst>
                                          <p:attrName>style.visibility</p:attrName>
                                        </p:attrNameLst>
                                      </p:cBhvr>
                                      <p:to>
                                        <p:strVal val="visible"/>
                                      </p:to>
                                    </p:set>
                                    <p:animEffect transition="in" filter="blinds(horizontal)">
                                      <p:cBhvr>
                                        <p:cTn id="18" dur="500"/>
                                        <p:tgtEl>
                                          <p:spTgt spid="22016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0171"/>
                                        </p:tgtEl>
                                        <p:attrNameLst>
                                          <p:attrName>style.visibility</p:attrName>
                                        </p:attrNameLst>
                                      </p:cBhvr>
                                      <p:to>
                                        <p:strVal val="visible"/>
                                      </p:to>
                                    </p:set>
                                    <p:animEffect transition="in" filter="blinds(horizontal)">
                                      <p:cBhvr>
                                        <p:cTn id="23" dur="500"/>
                                        <p:tgtEl>
                                          <p:spTgt spid="220171"/>
                                        </p:tgtEl>
                                      </p:cBhvr>
                                    </p:animEffect>
                                  </p:childTnLst>
                                </p:cTn>
                              </p:par>
                              <p:par>
                                <p:cTn id="24" presetID="3" presetClass="entr" presetSubtype="10" fill="hold" nodeType="withEffect">
                                  <p:stCondLst>
                                    <p:cond delay="0"/>
                                  </p:stCondLst>
                                  <p:childTnLst>
                                    <p:set>
                                      <p:cBhvr>
                                        <p:cTn id="25" dur="1" fill="hold">
                                          <p:stCondLst>
                                            <p:cond delay="0"/>
                                          </p:stCondLst>
                                        </p:cTn>
                                        <p:tgtEl>
                                          <p:spTgt spid="220164"/>
                                        </p:tgtEl>
                                        <p:attrNameLst>
                                          <p:attrName>style.visibility</p:attrName>
                                        </p:attrNameLst>
                                      </p:cBhvr>
                                      <p:to>
                                        <p:strVal val="visible"/>
                                      </p:to>
                                    </p:set>
                                    <p:animEffect transition="in" filter="blinds(horizontal)">
                                      <p:cBhvr>
                                        <p:cTn id="26" dur="500"/>
                                        <p:tgtEl>
                                          <p:spTgt spid="220164"/>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20173"/>
                                        </p:tgtEl>
                                        <p:attrNameLst>
                                          <p:attrName>style.visibility</p:attrName>
                                        </p:attrNameLst>
                                      </p:cBhvr>
                                      <p:to>
                                        <p:strVal val="visible"/>
                                      </p:to>
                                    </p:set>
                                    <p:animEffect transition="in" filter="checkerboard(across)">
                                      <p:cBhvr>
                                        <p:cTn id="31" dur="500"/>
                                        <p:tgtEl>
                                          <p:spTgt spid="220173"/>
                                        </p:tgtEl>
                                      </p:cBhvr>
                                    </p:animEffect>
                                  </p:childTnLst>
                                </p:cTn>
                              </p:par>
                              <p:par>
                                <p:cTn id="32" presetID="5" presetClass="entr" presetSubtype="10" fill="hold" nodeType="withEffect">
                                  <p:stCondLst>
                                    <p:cond delay="0"/>
                                  </p:stCondLst>
                                  <p:childTnLst>
                                    <p:set>
                                      <p:cBhvr>
                                        <p:cTn id="33" dur="1" fill="hold">
                                          <p:stCondLst>
                                            <p:cond delay="0"/>
                                          </p:stCondLst>
                                        </p:cTn>
                                        <p:tgtEl>
                                          <p:spTgt spid="220172"/>
                                        </p:tgtEl>
                                        <p:attrNameLst>
                                          <p:attrName>style.visibility</p:attrName>
                                        </p:attrNameLst>
                                      </p:cBhvr>
                                      <p:to>
                                        <p:strVal val="visible"/>
                                      </p:to>
                                    </p:set>
                                    <p:animEffect transition="in" filter="checkerboard(across)">
                                      <p:cBhvr>
                                        <p:cTn id="34" dur="500"/>
                                        <p:tgtEl>
                                          <p:spTgt spid="220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9" grpId="0"/>
      <p:bldP spid="220170" grpId="0"/>
      <p:bldP spid="220171" grpId="0"/>
      <p:bldP spid="2201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188" name="对象 221187"/>
          <p:cNvGraphicFramePr/>
          <p:nvPr/>
        </p:nvGraphicFramePr>
        <p:xfrm>
          <a:off x="1847850" y="593725"/>
          <a:ext cx="1666875" cy="823913"/>
        </p:xfrm>
        <a:graphic>
          <a:graphicData uri="http://schemas.openxmlformats.org/presentationml/2006/ole">
            <mc:AlternateContent xmlns:mc="http://schemas.openxmlformats.org/markup-compatibility/2006">
              <mc:Choice xmlns:v="urn:schemas-microsoft-com:vml" Requires="v">
                <p:oleObj spid="_x0000_s41037" r:id="rId3" imgW="927100" imgH="457200" progId="Equation.DSMT4">
                  <p:embed/>
                </p:oleObj>
              </mc:Choice>
              <mc:Fallback>
                <p:oleObj r:id="rId3" imgW="927100" imgH="457200" progId="Equation.DSMT4">
                  <p:embed/>
                  <p:pic>
                    <p:nvPicPr>
                      <p:cNvPr id="0" name="图片 3161"/>
                      <p:cNvPicPr/>
                      <p:nvPr/>
                    </p:nvPicPr>
                    <p:blipFill>
                      <a:blip r:embed="rId4"/>
                      <a:stretch>
                        <a:fillRect/>
                      </a:stretch>
                    </p:blipFill>
                    <p:spPr>
                      <a:xfrm>
                        <a:off x="1847850" y="593725"/>
                        <a:ext cx="1666875" cy="823913"/>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pSp>
        <p:nvGrpSpPr>
          <p:cNvPr id="221197" name="组合 221196"/>
          <p:cNvGrpSpPr/>
          <p:nvPr/>
        </p:nvGrpSpPr>
        <p:grpSpPr>
          <a:xfrm>
            <a:off x="800100" y="1812925"/>
            <a:ext cx="7589838" cy="1516063"/>
            <a:chOff x="297" y="1268"/>
            <a:chExt cx="4781" cy="955"/>
          </a:xfrm>
        </p:grpSpPr>
        <p:graphicFrame>
          <p:nvGraphicFramePr>
            <p:cNvPr id="221191" name="对象 221190"/>
            <p:cNvGraphicFramePr/>
            <p:nvPr/>
          </p:nvGraphicFramePr>
          <p:xfrm>
            <a:off x="3731" y="1640"/>
            <a:ext cx="201" cy="259"/>
          </p:xfrm>
          <a:graphic>
            <a:graphicData uri="http://schemas.openxmlformats.org/presentationml/2006/ole">
              <mc:AlternateContent xmlns:mc="http://schemas.openxmlformats.org/markup-compatibility/2006">
                <mc:Choice xmlns:v="urn:schemas-microsoft-com:vml" Requires="v">
                  <p:oleObj spid="_x0000_s41038" r:id="rId5" imgW="177800" imgH="228600" progId="Equation.DSMT4">
                    <p:embed/>
                  </p:oleObj>
                </mc:Choice>
                <mc:Fallback>
                  <p:oleObj r:id="rId5" imgW="177800" imgH="228600" progId="Equation.DSMT4">
                    <p:embed/>
                    <p:pic>
                      <p:nvPicPr>
                        <p:cNvPr id="0" name="图片 3162"/>
                        <p:cNvPicPr/>
                        <p:nvPr/>
                      </p:nvPicPr>
                      <p:blipFill>
                        <a:blip r:embed="rId6"/>
                        <a:stretch>
                          <a:fillRect/>
                        </a:stretch>
                      </p:blipFill>
                      <p:spPr>
                        <a:xfrm>
                          <a:off x="3731" y="1640"/>
                          <a:ext cx="201" cy="259"/>
                        </a:xfrm>
                        <a:prstGeom prst="rect">
                          <a:avLst/>
                        </a:prstGeom>
                        <a:noFill/>
                        <a:ln w="38100">
                          <a:noFill/>
                          <a:miter/>
                        </a:ln>
                      </p:spPr>
                    </p:pic>
                  </p:oleObj>
                </mc:Fallback>
              </mc:AlternateContent>
            </a:graphicData>
          </a:graphic>
        </p:graphicFrame>
        <p:sp>
          <p:nvSpPr>
            <p:cNvPr id="221192" name="矩形 221191"/>
            <p:cNvSpPr/>
            <p:nvPr/>
          </p:nvSpPr>
          <p:spPr>
            <a:xfrm>
              <a:off x="297" y="1268"/>
              <a:ext cx="4781" cy="955"/>
            </a:xfrm>
            <a:prstGeom prst="rect">
              <a:avLst/>
            </a:prstGeom>
            <a:noFill/>
            <a:ln w="19050">
              <a:noFill/>
            </a:ln>
          </p:spPr>
          <p:txBody>
            <a:bodyPr anchor="ctr">
              <a:spAutoFit/>
            </a:bodyPr>
            <a:lstStyle/>
            <a:p>
              <a:pPr defTabSz="914400">
                <a:lnSpc>
                  <a:spcPct val="130000"/>
                </a:lnSpc>
                <a:spcBef>
                  <a:spcPct val="0"/>
                </a:spcBef>
                <a:tabLst>
                  <a:tab pos="1104900" algn="l"/>
                </a:tabLst>
              </a:pPr>
              <a:r>
                <a:rPr lang="zh-CN" altLang="en-US" dirty="0">
                  <a:latin typeface="Times New Roman" panose="02020603050405020304" pitchFamily="18" charset="0"/>
                  <a:sym typeface="Wingdings" panose="05000000000000000000" pitchFamily="2" charset="2"/>
                </a:rPr>
                <a:t>具体方法是：将信号与谐振回路串联，调节信号发生器的信号频率</a:t>
              </a:r>
              <a:r>
                <a:rPr lang="en-US" altLang="zh-CN" i="1">
                  <a:latin typeface="Times New Roman" panose="02020603050405020304" pitchFamily="18" charset="0"/>
                  <a:sym typeface="Wingdings" panose="05000000000000000000" pitchFamily="2" charset="2"/>
                </a:rPr>
                <a:t>f</a:t>
              </a:r>
              <a:r>
                <a:rPr lang="zh-CN" altLang="en-US" dirty="0">
                  <a:latin typeface="Times New Roman" panose="02020603050405020304" pitchFamily="18" charset="0"/>
                  <a:sym typeface="Wingdings" panose="05000000000000000000" pitchFamily="2" charset="2"/>
                </a:rPr>
                <a:t>，使它等于回路的谐振频率      ，这时回路电流或电抗元件上的电压达最大值；</a:t>
              </a:r>
            </a:p>
          </p:txBody>
        </p:sp>
      </p:grpSp>
      <p:grpSp>
        <p:nvGrpSpPr>
          <p:cNvPr id="221198" name="组合 221197"/>
          <p:cNvGrpSpPr/>
          <p:nvPr/>
        </p:nvGrpSpPr>
        <p:grpSpPr>
          <a:xfrm>
            <a:off x="852488" y="3389313"/>
            <a:ext cx="7904162" cy="1516062"/>
            <a:chOff x="537" y="2135"/>
            <a:chExt cx="4979" cy="955"/>
          </a:xfrm>
        </p:grpSpPr>
        <p:graphicFrame>
          <p:nvGraphicFramePr>
            <p:cNvPr id="221190" name="对象 221189"/>
            <p:cNvGraphicFramePr/>
            <p:nvPr/>
          </p:nvGraphicFramePr>
          <p:xfrm>
            <a:off x="1053" y="2840"/>
            <a:ext cx="475" cy="245"/>
          </p:xfrm>
          <a:graphic>
            <a:graphicData uri="http://schemas.openxmlformats.org/presentationml/2006/ole">
              <mc:AlternateContent xmlns:mc="http://schemas.openxmlformats.org/markup-compatibility/2006">
                <mc:Choice xmlns:v="urn:schemas-microsoft-com:vml" Requires="v">
                  <p:oleObj spid="_x0000_s41039" r:id="rId7" imgW="419100" imgH="215900" progId="Equation.DSMT4">
                    <p:embed/>
                  </p:oleObj>
                </mc:Choice>
                <mc:Fallback>
                  <p:oleObj r:id="rId7" imgW="419100" imgH="215900" progId="Equation.DSMT4">
                    <p:embed/>
                    <p:pic>
                      <p:nvPicPr>
                        <p:cNvPr id="0" name="图片 3163"/>
                        <p:cNvPicPr/>
                        <p:nvPr/>
                      </p:nvPicPr>
                      <p:blipFill>
                        <a:blip r:embed="rId8"/>
                        <a:stretch>
                          <a:fillRect/>
                        </a:stretch>
                      </p:blipFill>
                      <p:spPr>
                        <a:xfrm>
                          <a:off x="1053" y="2840"/>
                          <a:ext cx="475" cy="245"/>
                        </a:xfrm>
                        <a:prstGeom prst="rect">
                          <a:avLst/>
                        </a:prstGeom>
                        <a:noFill/>
                        <a:ln w="38100">
                          <a:noFill/>
                          <a:miter/>
                        </a:ln>
                      </p:spPr>
                    </p:pic>
                  </p:oleObj>
                </mc:Fallback>
              </mc:AlternateContent>
            </a:graphicData>
          </a:graphic>
        </p:graphicFrame>
        <p:sp>
          <p:nvSpPr>
            <p:cNvPr id="221193" name="矩形 221192"/>
            <p:cNvSpPr/>
            <p:nvPr/>
          </p:nvSpPr>
          <p:spPr>
            <a:xfrm>
              <a:off x="537" y="2135"/>
              <a:ext cx="4979" cy="955"/>
            </a:xfrm>
            <a:prstGeom prst="rect">
              <a:avLst/>
            </a:prstGeom>
            <a:noFill/>
            <a:ln w="19050">
              <a:noFill/>
            </a:ln>
          </p:spPr>
          <p:txBody>
            <a:bodyPr anchor="ctr">
              <a:spAutoFit/>
            </a:bodyPr>
            <a:lstStyle/>
            <a:p>
              <a:pPr defTabSz="914400">
                <a:lnSpc>
                  <a:spcPct val="130000"/>
                </a:lnSpc>
                <a:spcBef>
                  <a:spcPct val="0"/>
                </a:spcBef>
                <a:tabLst>
                  <a:tab pos="1104900" algn="l"/>
                </a:tabLst>
              </a:pPr>
              <a:r>
                <a:rPr lang="zh-CN" altLang="en-US" dirty="0">
                  <a:latin typeface="Times New Roman" panose="02020603050405020304" pitchFamily="18" charset="0"/>
                  <a:sym typeface="Wingdings" panose="05000000000000000000" pitchFamily="2" charset="2"/>
                </a:rPr>
                <a:t>然后加大或减小信号频率而保持信号源输出电压值不变，使回路电流或电抗元件上的电压降低到最大值的</a:t>
              </a:r>
              <a:r>
                <a:rPr lang="en-US" altLang="zh-CN" dirty="0">
                  <a:latin typeface="Times New Roman" panose="02020603050405020304" pitchFamily="18" charset="0"/>
                  <a:sym typeface="Wingdings" panose="05000000000000000000" pitchFamily="2" charset="2"/>
                </a:rPr>
                <a:t>70.7%</a:t>
              </a:r>
              <a:r>
                <a:rPr lang="zh-CN" altLang="en-US" dirty="0">
                  <a:latin typeface="Times New Roman" panose="02020603050405020304" pitchFamily="18" charset="0"/>
                  <a:sym typeface="Wingdings" panose="05000000000000000000" pitchFamily="2" charset="2"/>
                </a:rPr>
                <a:t>，记下</a:t>
              </a:r>
            </a:p>
          </p:txBody>
        </p:sp>
      </p:grpSp>
      <p:grpSp>
        <p:nvGrpSpPr>
          <p:cNvPr id="221199" name="组合 221198"/>
          <p:cNvGrpSpPr/>
          <p:nvPr/>
        </p:nvGrpSpPr>
        <p:grpSpPr>
          <a:xfrm>
            <a:off x="1847850" y="5383213"/>
            <a:ext cx="4005263" cy="566737"/>
            <a:chOff x="1164" y="3454"/>
            <a:chExt cx="2523" cy="357"/>
          </a:xfrm>
        </p:grpSpPr>
        <p:graphicFrame>
          <p:nvGraphicFramePr>
            <p:cNvPr id="221189" name="对象 221188"/>
            <p:cNvGraphicFramePr/>
            <p:nvPr/>
          </p:nvGraphicFramePr>
          <p:xfrm>
            <a:off x="2780" y="3526"/>
            <a:ext cx="907" cy="259"/>
          </p:xfrm>
          <a:graphic>
            <a:graphicData uri="http://schemas.openxmlformats.org/presentationml/2006/ole">
              <mc:AlternateContent xmlns:mc="http://schemas.openxmlformats.org/markup-compatibility/2006">
                <mc:Choice xmlns:v="urn:schemas-microsoft-com:vml" Requires="v">
                  <p:oleObj spid="_x0000_s41040" r:id="rId9" imgW="800100" imgH="228600" progId="Equation.DSMT4">
                    <p:embed/>
                  </p:oleObj>
                </mc:Choice>
                <mc:Fallback>
                  <p:oleObj r:id="rId9" imgW="800100" imgH="228600" progId="Equation.DSMT4">
                    <p:embed/>
                    <p:pic>
                      <p:nvPicPr>
                        <p:cNvPr id="0" name="图片 3167"/>
                        <p:cNvPicPr/>
                        <p:nvPr/>
                      </p:nvPicPr>
                      <p:blipFill>
                        <a:blip r:embed="rId10"/>
                        <a:stretch>
                          <a:fillRect/>
                        </a:stretch>
                      </p:blipFill>
                      <p:spPr>
                        <a:xfrm>
                          <a:off x="2780" y="3526"/>
                          <a:ext cx="907" cy="259"/>
                        </a:xfrm>
                        <a:prstGeom prst="rect">
                          <a:avLst/>
                        </a:prstGeom>
                        <a:noFill/>
                        <a:ln w="38100">
                          <a:noFill/>
                          <a:miter/>
                        </a:ln>
                      </p:spPr>
                    </p:pic>
                  </p:oleObj>
                </mc:Fallback>
              </mc:AlternateContent>
            </a:graphicData>
          </a:graphic>
        </p:graphicFrame>
        <p:sp>
          <p:nvSpPr>
            <p:cNvPr id="221194" name="矩形 221193"/>
            <p:cNvSpPr/>
            <p:nvPr/>
          </p:nvSpPr>
          <p:spPr>
            <a:xfrm>
              <a:off x="1164" y="3454"/>
              <a:ext cx="1616" cy="357"/>
            </a:xfrm>
            <a:prstGeom prst="rect">
              <a:avLst/>
            </a:prstGeom>
            <a:noFill/>
            <a:ln w="19050">
              <a:noFill/>
            </a:ln>
          </p:spPr>
          <p:txBody>
            <a:bodyPr wrap="none" anchor="ctr">
              <a:spAutoFit/>
            </a:bodyPr>
            <a:lstStyle/>
            <a:p>
              <a:pPr defTabSz="914400">
                <a:lnSpc>
                  <a:spcPct val="130000"/>
                </a:lnSpc>
                <a:spcBef>
                  <a:spcPct val="0"/>
                </a:spcBef>
                <a:tabLst>
                  <a:tab pos="1104900" algn="l"/>
                </a:tabLst>
              </a:pPr>
              <a:r>
                <a:rPr lang="zh-CN" altLang="en-US" dirty="0">
                  <a:latin typeface="Times New Roman" panose="02020603050405020304" pitchFamily="18" charset="0"/>
                  <a:sym typeface="Wingdings" panose="05000000000000000000" pitchFamily="2" charset="2"/>
                </a:rPr>
                <a:t>回路的</a:t>
              </a:r>
              <a:r>
                <a:rPr lang="en-US" altLang="zh-CN"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值就等于</a:t>
              </a:r>
            </a:p>
          </p:txBody>
        </p:sp>
      </p:grpSp>
      <p:sp>
        <p:nvSpPr>
          <p:cNvPr id="221196" name="矩形 221195"/>
          <p:cNvSpPr/>
          <p:nvPr/>
        </p:nvSpPr>
        <p:spPr>
          <a:xfrm>
            <a:off x="3976688" y="831850"/>
            <a:ext cx="3484562" cy="457200"/>
          </a:xfrm>
          <a:prstGeom prst="rect">
            <a:avLst/>
          </a:prstGeom>
          <a:noFill/>
          <a:ln w="19050">
            <a:noFill/>
          </a:ln>
        </p:spPr>
        <p:txBody>
          <a:bodyPr wrap="none" anchor="t">
            <a:spAutoFit/>
          </a:bodyPr>
          <a:lstStyle/>
          <a:p>
            <a:r>
              <a:rPr lang="zh-CN" altLang="en-US" dirty="0">
                <a:latin typeface="Times New Roman" panose="02020603050405020304" pitchFamily="18" charset="0"/>
                <a:sym typeface="Wingdings" panose="05000000000000000000" pitchFamily="2" charset="2"/>
              </a:rPr>
              <a:t>用来测量谐振回路的</a:t>
            </a:r>
            <a:r>
              <a:rPr lang="en-US" altLang="zh-CN"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1196"/>
                                        </p:tgtEl>
                                        <p:attrNameLst>
                                          <p:attrName>style.visibility</p:attrName>
                                        </p:attrNameLst>
                                      </p:cBhvr>
                                      <p:to>
                                        <p:strVal val="visible"/>
                                      </p:to>
                                    </p:set>
                                    <p:animEffect transition="in" filter="blinds(horizontal)">
                                      <p:cBhvr>
                                        <p:cTn id="7" dur="500"/>
                                        <p:tgtEl>
                                          <p:spTgt spid="2211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1197"/>
                                        </p:tgtEl>
                                        <p:attrNameLst>
                                          <p:attrName>style.visibility</p:attrName>
                                        </p:attrNameLst>
                                      </p:cBhvr>
                                      <p:to>
                                        <p:strVal val="visible"/>
                                      </p:to>
                                    </p:set>
                                    <p:animEffect transition="in" filter="blinds(horizontal)">
                                      <p:cBhvr>
                                        <p:cTn id="12" dur="500"/>
                                        <p:tgtEl>
                                          <p:spTgt spid="2211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1198"/>
                                        </p:tgtEl>
                                        <p:attrNameLst>
                                          <p:attrName>style.visibility</p:attrName>
                                        </p:attrNameLst>
                                      </p:cBhvr>
                                      <p:to>
                                        <p:strVal val="visible"/>
                                      </p:to>
                                    </p:set>
                                    <p:animEffect transition="in" filter="blinds(horizontal)">
                                      <p:cBhvr>
                                        <p:cTn id="17" dur="500"/>
                                        <p:tgtEl>
                                          <p:spTgt spid="22119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1199"/>
                                        </p:tgtEl>
                                        <p:attrNameLst>
                                          <p:attrName>style.visibility</p:attrName>
                                        </p:attrNameLst>
                                      </p:cBhvr>
                                      <p:to>
                                        <p:strVal val="visible"/>
                                      </p:to>
                                    </p:set>
                                    <p:animEffect transition="in" filter="checkerboard(across)">
                                      <p:cBhvr>
                                        <p:cTn id="22" dur="500"/>
                                        <p:tgtEl>
                                          <p:spTgt spid="221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矩形 225283"/>
          <p:cNvSpPr/>
          <p:nvPr/>
        </p:nvSpPr>
        <p:spPr>
          <a:xfrm>
            <a:off x="415925" y="2303463"/>
            <a:ext cx="8059738" cy="2465387"/>
          </a:xfrm>
          <a:prstGeom prst="rect">
            <a:avLst/>
          </a:prstGeom>
          <a:noFill/>
          <a:ln w="19050">
            <a:noFill/>
          </a:ln>
        </p:spPr>
        <p:txBody>
          <a:bodyPr anchor="ctr">
            <a:spAutoFit/>
          </a:bodyPr>
          <a:lstStyle/>
          <a:p>
            <a:pPr>
              <a:lnSpc>
                <a:spcPct val="130000"/>
              </a:lnSpc>
              <a:spcBef>
                <a:spcPct val="0"/>
              </a:spcBef>
            </a:pPr>
            <a:r>
              <a:rPr lang="en-US" altLang="zh-CN" dirty="0">
                <a:solidFill>
                  <a:srgbClr val="FF66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zh-CN"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a:t>
            </a:r>
            <a:r>
              <a:rPr lang="zh-CN" alt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负载很难保证是纯电阻，例如作为谐振回路负载的半导体三极管放大器，就不可避免有结间电容及元件对地的分布电容，而且采用互感耦合或电容耦合也引进了新的电抗。电抗对电路工作的影响是使谐振频率发生偏移，使电路失谐。</a:t>
            </a:r>
            <a:endParaRPr lang="zh-CN" altLang="en-US" dirty="0">
              <a:latin typeface="Times New Roman" panose="02020603050405020304" pitchFamily="18" charset="0"/>
              <a:ea typeface="Times New Roman" panose="02020603050405020304" pitchFamily="18" charset="0"/>
              <a:sym typeface="Wingdings" panose="05000000000000000000" pitchFamily="2" charset="2"/>
            </a:endParaRPr>
          </a:p>
        </p:txBody>
      </p:sp>
      <p:sp>
        <p:nvSpPr>
          <p:cNvPr id="225285" name="矩形 225284"/>
          <p:cNvSpPr/>
          <p:nvPr/>
        </p:nvSpPr>
        <p:spPr>
          <a:xfrm>
            <a:off x="500115" y="461666"/>
            <a:ext cx="7860114" cy="1516063"/>
          </a:xfrm>
          <a:prstGeom prst="rect">
            <a:avLst/>
          </a:prstGeom>
          <a:noFill/>
          <a:ln w="19050">
            <a:noFill/>
          </a:ln>
        </p:spPr>
        <p:txBody>
          <a:bodyPr wrap="square" anchor="ctr">
            <a:spAutoFit/>
          </a:bodyPr>
          <a:lstStyle/>
          <a:p>
            <a:pPr>
              <a:lnSpc>
                <a:spcPct val="130000"/>
              </a:lnSpc>
              <a:spcBef>
                <a:spcPct val="0"/>
              </a:spcBef>
            </a:pPr>
            <a:r>
              <a:rPr lang="en-US" altLang="zh-CN"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a:t>
            </a:r>
            <a:r>
              <a:rPr lang="zh-CN" altLang="en-US"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具体的负载电阻值可能较高，这可以借助恰当地选择负载与电路的耦合方式及耦合程度，使谐振电路在接上负载时</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Q</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值不低于必要的数值。</a:t>
            </a:r>
            <a:endParaRPr lang="zh-CN" altLang="en-US" dirty="0">
              <a:latin typeface="Times New Roman" panose="02020603050405020304" pitchFamily="18" charset="0"/>
              <a:ea typeface="Times New Roman" panose="02020603050405020304" pitchFamily="18" charset="0"/>
              <a:sym typeface="Wingdings" panose="05000000000000000000" pitchFamily="2" charset="2"/>
            </a:endParaRPr>
          </a:p>
        </p:txBody>
      </p:sp>
      <p:sp>
        <p:nvSpPr>
          <p:cNvPr id="225286" name="矩形 225285"/>
          <p:cNvSpPr/>
          <p:nvPr/>
        </p:nvSpPr>
        <p:spPr>
          <a:xfrm>
            <a:off x="415925" y="4825912"/>
            <a:ext cx="7885113" cy="1516063"/>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一般谐振电路的电感线圈或电容器常制成其电感量或电容量是可以调节的，对于这一影响可以用实地调试的方法予以校正。</a:t>
            </a:r>
            <a:endParaRPr lang="zh-CN" altLang="en-US" dirty="0">
              <a:latin typeface="Times New Roman" panose="02020603050405020304" pitchFamily="18" charset="0"/>
              <a:ea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blinds(horizontal)">
                                      <p:cBhvr>
                                        <p:cTn id="7" dur="500"/>
                                        <p:tgtEl>
                                          <p:spTgt spid="2252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5286"/>
                                        </p:tgtEl>
                                        <p:attrNameLst>
                                          <p:attrName>style.visibility</p:attrName>
                                        </p:attrNameLst>
                                      </p:cBhvr>
                                      <p:to>
                                        <p:strVal val="visible"/>
                                      </p:to>
                                    </p:set>
                                    <p:animEffect transition="in" filter="checkerboard(across)">
                                      <p:cBhvr>
                                        <p:cTn id="12"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p:bldP spid="2252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标题 230403" descr="新闻纸"/>
          <p:cNvSpPr>
            <a:spLocks noGrp="1"/>
          </p:cNvSpPr>
          <p:nvPr>
            <p:ph type="title"/>
          </p:nvPr>
        </p:nvSpPr>
        <p:spPr>
          <a:xfrm>
            <a:off x="2181225" y="422275"/>
            <a:ext cx="4264025" cy="769938"/>
          </a:xfrm>
          <a:blipFill rotWithShape="1">
            <a:blip r:embed="rId2"/>
          </a:blipFill>
          <a:ln/>
        </p:spPr>
        <p:txBody>
          <a:bodyPr vert="horz" wrap="square" lIns="91440" tIns="45720" rIns="91440" bIns="45720" anchor="ctr"/>
          <a:lstStyle/>
          <a:p>
            <a:r>
              <a:rPr lang="en-US" altLang="zh-CN" sz="3200" b="1" dirty="0">
                <a:solidFill>
                  <a:srgbClr val="000000"/>
                </a:solidFill>
                <a:latin typeface="宋体" panose="02010600030101010101" pitchFamily="2" charset="-122"/>
              </a:rPr>
              <a:t>7.2  </a:t>
            </a:r>
            <a:r>
              <a:rPr lang="zh-CN" altLang="en-US" sz="3200" b="1" dirty="0">
                <a:solidFill>
                  <a:srgbClr val="000000"/>
                </a:solidFill>
                <a:latin typeface="宋体" panose="02010600030101010101" pitchFamily="2" charset="-122"/>
              </a:rPr>
              <a:t>并联谐振电路</a:t>
            </a:r>
          </a:p>
        </p:txBody>
      </p:sp>
      <p:sp>
        <p:nvSpPr>
          <p:cNvPr id="230406" name="矩形 230405"/>
          <p:cNvSpPr/>
          <p:nvPr/>
        </p:nvSpPr>
        <p:spPr>
          <a:xfrm>
            <a:off x="414338" y="1395413"/>
            <a:ext cx="7770812" cy="822325"/>
          </a:xfrm>
          <a:prstGeom prst="rect">
            <a:avLst/>
          </a:prstGeom>
          <a:noFill/>
          <a:ln w="19050">
            <a:noFill/>
          </a:ln>
        </p:spPr>
        <p:txBody>
          <a:bodyPr anchor="ctr">
            <a:spAutoFit/>
          </a:bodyPr>
          <a:lstStyle/>
          <a:p>
            <a:pPr>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对于有损耗的电感线圈与电容器的并联，元件的损耗可以用等效电阻表示。</a:t>
            </a:r>
            <a:r>
              <a:rPr lang="zh-CN" altLang="en-US" dirty="0">
                <a:latin typeface="Times New Roman" panose="02020603050405020304" pitchFamily="18" charset="0"/>
                <a:sym typeface="Wingdings" panose="05000000000000000000" pitchFamily="2" charset="2"/>
              </a:rPr>
              <a:t> </a:t>
            </a:r>
          </a:p>
        </p:txBody>
      </p:sp>
      <p:sp>
        <p:nvSpPr>
          <p:cNvPr id="230408" name="矩形 230407"/>
          <p:cNvSpPr/>
          <p:nvPr/>
        </p:nvSpPr>
        <p:spPr>
          <a:xfrm>
            <a:off x="604838" y="2338388"/>
            <a:ext cx="1203325" cy="1187450"/>
          </a:xfrm>
          <a:prstGeom prst="rect">
            <a:avLst/>
          </a:prstGeom>
          <a:noFill/>
          <a:ln w="19050">
            <a:noFill/>
          </a:ln>
        </p:spPr>
        <p:txBody>
          <a:bodyPr>
            <a:spAutoFit/>
          </a:bodyPr>
          <a:lstStyle/>
          <a:p>
            <a:r>
              <a:rPr lang="zh-CN" altLang="en-US" dirty="0">
                <a:latin typeface="Times New Roman" panose="02020603050405020304" pitchFamily="18" charset="0"/>
                <a:cs typeface="Times New Roman" panose="02020603050405020304" pitchFamily="18" charset="0"/>
                <a:sym typeface="Wingdings" panose="05000000000000000000" pitchFamily="2" charset="2"/>
              </a:rPr>
              <a:t>等效电阻的接入方式</a:t>
            </a:r>
            <a:endParaRPr lang="zh-CN" altLang="en-US">
              <a:latin typeface="Times New Roman" panose="02020603050405020304" pitchFamily="18" charset="0"/>
              <a:ea typeface="Times New Roman" panose="02020603050405020304" pitchFamily="18" charset="0"/>
              <a:sym typeface="Wingdings" panose="05000000000000000000" pitchFamily="2" charset="2"/>
            </a:endParaRPr>
          </a:p>
        </p:txBody>
      </p:sp>
      <p:grpSp>
        <p:nvGrpSpPr>
          <p:cNvPr id="230490" name="组合 230489"/>
          <p:cNvGrpSpPr/>
          <p:nvPr/>
        </p:nvGrpSpPr>
        <p:grpSpPr>
          <a:xfrm>
            <a:off x="3379788" y="2293938"/>
            <a:ext cx="1439862" cy="1643062"/>
            <a:chOff x="1108" y="2847"/>
            <a:chExt cx="907" cy="1035"/>
          </a:xfrm>
        </p:grpSpPr>
        <p:sp>
          <p:nvSpPr>
            <p:cNvPr id="230415" name="矩形 230414"/>
            <p:cNvSpPr/>
            <p:nvPr/>
          </p:nvSpPr>
          <p:spPr>
            <a:xfrm>
              <a:off x="1797" y="3088"/>
              <a:ext cx="60" cy="144"/>
            </a:xfrm>
            <a:prstGeom prst="rect">
              <a:avLst/>
            </a:prstGeom>
            <a:noFill/>
            <a:ln w="9525">
              <a:noFill/>
            </a:ln>
          </p:spPr>
          <p:txBody>
            <a:bodyPr wrap="none" lIns="0" tIns="0" rIns="0" bIns="0">
              <a:spAutoFit/>
            </a:bodyPr>
            <a:lstStyle/>
            <a:p>
              <a:r>
                <a:rPr lang="en-US" altLang="zh-CN" sz="150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0416" name="矩形 230415"/>
            <p:cNvSpPr/>
            <p:nvPr/>
          </p:nvSpPr>
          <p:spPr>
            <a:xfrm>
              <a:off x="1939" y="3468"/>
              <a:ext cx="76" cy="194"/>
            </a:xfrm>
            <a:prstGeom prst="rect">
              <a:avLst/>
            </a:prstGeom>
            <a:solidFill>
              <a:srgbClr val="FFFFFF"/>
            </a:solidFill>
            <a:ln w="9525">
              <a:noFill/>
            </a:ln>
          </p:spPr>
          <p:txBody>
            <a:bodyPr/>
            <a:lstStyle/>
            <a:p>
              <a:endParaRPr lang="zh-CN" altLang="en-US"/>
            </a:p>
          </p:txBody>
        </p:sp>
        <p:sp>
          <p:nvSpPr>
            <p:cNvPr id="230417" name="矩形 230416"/>
            <p:cNvSpPr/>
            <p:nvPr/>
          </p:nvSpPr>
          <p:spPr>
            <a:xfrm>
              <a:off x="1939" y="3468"/>
              <a:ext cx="76" cy="194"/>
            </a:xfrm>
            <a:prstGeom prst="rect">
              <a:avLst/>
            </a:prstGeom>
            <a:solidFill>
              <a:srgbClr val="00FF00"/>
            </a:solidFill>
            <a:ln w="25400" cap="flat" cmpd="sng">
              <a:solidFill>
                <a:srgbClr val="000000"/>
              </a:solidFill>
              <a:prstDash val="solid"/>
              <a:miter/>
              <a:headEnd type="none" w="med" len="med"/>
              <a:tailEnd type="none" w="med" len="med"/>
            </a:ln>
          </p:spPr>
          <p:txBody>
            <a:bodyPr/>
            <a:lstStyle/>
            <a:p>
              <a:endParaRPr lang="zh-CN" altLang="en-US"/>
            </a:p>
          </p:txBody>
        </p:sp>
        <p:sp>
          <p:nvSpPr>
            <p:cNvPr id="230418" name="直接连接符 230417"/>
            <p:cNvSpPr/>
            <p:nvPr/>
          </p:nvSpPr>
          <p:spPr>
            <a:xfrm>
              <a:off x="1162" y="3873"/>
              <a:ext cx="810" cy="1"/>
            </a:xfrm>
            <a:prstGeom prst="line">
              <a:avLst/>
            </a:prstGeom>
            <a:ln w="14288" cap="flat" cmpd="sng">
              <a:solidFill>
                <a:srgbClr val="000000"/>
              </a:solidFill>
              <a:prstDash val="solid"/>
              <a:headEnd type="none" w="med" len="med"/>
              <a:tailEnd type="none" w="med" len="med"/>
            </a:ln>
          </p:spPr>
        </p:sp>
        <p:sp>
          <p:nvSpPr>
            <p:cNvPr id="230419" name="直接连接符 230418"/>
            <p:cNvSpPr/>
            <p:nvPr/>
          </p:nvSpPr>
          <p:spPr>
            <a:xfrm>
              <a:off x="1155" y="2864"/>
              <a:ext cx="809" cy="1"/>
            </a:xfrm>
            <a:prstGeom prst="line">
              <a:avLst/>
            </a:prstGeom>
            <a:ln w="14288" cap="flat" cmpd="sng">
              <a:solidFill>
                <a:srgbClr val="000000"/>
              </a:solidFill>
              <a:prstDash val="solid"/>
              <a:headEnd type="none" w="med" len="med"/>
              <a:tailEnd type="none" w="med" len="med"/>
            </a:ln>
          </p:spPr>
        </p:sp>
        <p:sp>
          <p:nvSpPr>
            <p:cNvPr id="230420" name="任意多边形 230419"/>
            <p:cNvSpPr/>
            <p:nvPr/>
          </p:nvSpPr>
          <p:spPr>
            <a:xfrm>
              <a:off x="1396" y="3459"/>
              <a:ext cx="75" cy="192"/>
            </a:xfrm>
            <a:custGeom>
              <a:avLst/>
              <a:gdLst/>
              <a:ahLst/>
              <a:cxnLst/>
              <a:rect l="0" t="0" r="0" b="0"/>
              <a:pathLst>
                <a:path w="75" h="192">
                  <a:moveTo>
                    <a:pt x="0" y="0"/>
                  </a:moveTo>
                  <a:lnTo>
                    <a:pt x="0" y="192"/>
                  </a:lnTo>
                  <a:lnTo>
                    <a:pt x="75" y="192"/>
                  </a:lnTo>
                  <a:lnTo>
                    <a:pt x="75" y="0"/>
                  </a:lnTo>
                  <a:lnTo>
                    <a:pt x="0" y="0"/>
                  </a:lnTo>
                  <a:lnTo>
                    <a:pt x="0" y="0"/>
                  </a:lnTo>
                </a:path>
              </a:pathLst>
            </a:custGeom>
            <a:solidFill>
              <a:srgbClr val="00FF00">
                <a:alpha val="100000"/>
              </a:srgbClr>
            </a:solidFill>
            <a:ln w="25400" cap="flat" cmpd="sng">
              <a:solidFill>
                <a:srgbClr val="000000"/>
              </a:solidFill>
              <a:prstDash val="solid"/>
              <a:headEnd type="none" w="med" len="med"/>
              <a:tailEnd type="none" w="med" len="med"/>
            </a:ln>
          </p:spPr>
          <p:txBody>
            <a:bodyPr/>
            <a:lstStyle/>
            <a:p>
              <a:endParaRPr lang="zh-CN" altLang="en-US"/>
            </a:p>
          </p:txBody>
        </p:sp>
        <p:sp>
          <p:nvSpPr>
            <p:cNvPr id="230421" name="直接连接符 230420"/>
            <p:cNvSpPr/>
            <p:nvPr/>
          </p:nvSpPr>
          <p:spPr>
            <a:xfrm>
              <a:off x="1974" y="3664"/>
              <a:ext cx="1" cy="203"/>
            </a:xfrm>
            <a:prstGeom prst="line">
              <a:avLst/>
            </a:prstGeom>
            <a:ln w="14288" cap="flat" cmpd="sng">
              <a:solidFill>
                <a:srgbClr val="000000"/>
              </a:solidFill>
              <a:prstDash val="solid"/>
              <a:headEnd type="none" w="med" len="med"/>
              <a:tailEnd type="none" w="med" len="med"/>
            </a:ln>
          </p:spPr>
        </p:sp>
        <p:sp>
          <p:nvSpPr>
            <p:cNvPr id="230422" name="矩形 230421"/>
            <p:cNvSpPr/>
            <p:nvPr/>
          </p:nvSpPr>
          <p:spPr>
            <a:xfrm>
              <a:off x="1777" y="3472"/>
              <a:ext cx="80"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0423" name="矩形 230422"/>
            <p:cNvSpPr/>
            <p:nvPr/>
          </p:nvSpPr>
          <p:spPr>
            <a:xfrm>
              <a:off x="1847" y="3545"/>
              <a:ext cx="49"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0424" name="直接连接符 230423"/>
            <p:cNvSpPr/>
            <p:nvPr/>
          </p:nvSpPr>
          <p:spPr>
            <a:xfrm flipH="1">
              <a:off x="1335" y="3218"/>
              <a:ext cx="194" cy="1"/>
            </a:xfrm>
            <a:prstGeom prst="line">
              <a:avLst/>
            </a:prstGeom>
            <a:ln w="19050" cap="flat" cmpd="sng">
              <a:solidFill>
                <a:srgbClr val="000000"/>
              </a:solidFill>
              <a:prstDash val="solid"/>
              <a:headEnd type="none" w="med" len="med"/>
              <a:tailEnd type="none" w="med" len="med"/>
            </a:ln>
          </p:spPr>
        </p:sp>
        <p:sp>
          <p:nvSpPr>
            <p:cNvPr id="230425" name="直接连接符 230424"/>
            <p:cNvSpPr/>
            <p:nvPr/>
          </p:nvSpPr>
          <p:spPr>
            <a:xfrm flipH="1">
              <a:off x="1335" y="3153"/>
              <a:ext cx="194" cy="1"/>
            </a:xfrm>
            <a:prstGeom prst="line">
              <a:avLst/>
            </a:prstGeom>
            <a:ln w="19050" cap="flat" cmpd="sng">
              <a:solidFill>
                <a:srgbClr val="000000"/>
              </a:solidFill>
              <a:prstDash val="solid"/>
              <a:headEnd type="none" w="med" len="med"/>
              <a:tailEnd type="none" w="med" len="med"/>
            </a:ln>
          </p:spPr>
        </p:sp>
        <p:sp>
          <p:nvSpPr>
            <p:cNvPr id="230426" name="直接连接符 230425"/>
            <p:cNvSpPr/>
            <p:nvPr/>
          </p:nvSpPr>
          <p:spPr>
            <a:xfrm flipH="1">
              <a:off x="1335" y="3218"/>
              <a:ext cx="194" cy="1"/>
            </a:xfrm>
            <a:prstGeom prst="line">
              <a:avLst/>
            </a:prstGeom>
            <a:ln w="19050" cap="flat" cmpd="sng">
              <a:solidFill>
                <a:srgbClr val="000000"/>
              </a:solidFill>
              <a:prstDash val="solid"/>
              <a:headEnd type="none" w="med" len="med"/>
              <a:tailEnd type="none" w="med" len="med"/>
            </a:ln>
          </p:spPr>
        </p:sp>
        <p:sp>
          <p:nvSpPr>
            <p:cNvPr id="230427" name="直接连接符 230426"/>
            <p:cNvSpPr/>
            <p:nvPr/>
          </p:nvSpPr>
          <p:spPr>
            <a:xfrm flipH="1">
              <a:off x="1335" y="3153"/>
              <a:ext cx="194" cy="1"/>
            </a:xfrm>
            <a:prstGeom prst="line">
              <a:avLst/>
            </a:prstGeom>
            <a:ln w="19050" cap="flat" cmpd="sng">
              <a:solidFill>
                <a:srgbClr val="000000"/>
              </a:solidFill>
              <a:prstDash val="solid"/>
              <a:headEnd type="none" w="med" len="med"/>
              <a:tailEnd type="none" w="med" len="med"/>
            </a:ln>
          </p:spPr>
        </p:sp>
        <p:sp>
          <p:nvSpPr>
            <p:cNvPr id="230428" name="直接连接符 230427"/>
            <p:cNvSpPr/>
            <p:nvPr/>
          </p:nvSpPr>
          <p:spPr>
            <a:xfrm flipV="1">
              <a:off x="1431" y="2865"/>
              <a:ext cx="1" cy="277"/>
            </a:xfrm>
            <a:prstGeom prst="line">
              <a:avLst/>
            </a:prstGeom>
            <a:ln w="14288" cap="flat" cmpd="sng">
              <a:solidFill>
                <a:srgbClr val="000000"/>
              </a:solidFill>
              <a:prstDash val="solid"/>
              <a:headEnd type="none" w="med" len="med"/>
              <a:tailEnd type="none" w="med" len="med"/>
            </a:ln>
          </p:spPr>
        </p:sp>
        <p:sp>
          <p:nvSpPr>
            <p:cNvPr id="230429" name="直接连接符 230428"/>
            <p:cNvSpPr/>
            <p:nvPr/>
          </p:nvSpPr>
          <p:spPr>
            <a:xfrm flipV="1">
              <a:off x="1431" y="3224"/>
              <a:ext cx="1" cy="222"/>
            </a:xfrm>
            <a:prstGeom prst="line">
              <a:avLst/>
            </a:prstGeom>
            <a:ln w="14288" cap="flat" cmpd="sng">
              <a:solidFill>
                <a:srgbClr val="000000"/>
              </a:solidFill>
              <a:prstDash val="solid"/>
              <a:headEnd type="none" w="med" len="med"/>
              <a:tailEnd type="none" w="med" len="med"/>
            </a:ln>
          </p:spPr>
        </p:sp>
        <p:sp>
          <p:nvSpPr>
            <p:cNvPr id="230430" name="矩形 230429"/>
            <p:cNvSpPr/>
            <p:nvPr/>
          </p:nvSpPr>
          <p:spPr>
            <a:xfrm>
              <a:off x="1196" y="3133"/>
              <a:ext cx="75" cy="144"/>
            </a:xfrm>
            <a:prstGeom prst="rect">
              <a:avLst/>
            </a:prstGeom>
            <a:noFill/>
            <a:ln w="9525">
              <a:noFill/>
            </a:ln>
          </p:spPr>
          <p:txBody>
            <a:bodyPr wrap="none" lIns="0" tIns="0" rIns="0" bIns="0">
              <a:spAutoFit/>
            </a:bodyPr>
            <a:lstStyle/>
            <a:p>
              <a:r>
                <a:rPr lang="en-US" altLang="zh-CN" sz="15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0431" name="任意多边形 230430"/>
            <p:cNvSpPr/>
            <p:nvPr/>
          </p:nvSpPr>
          <p:spPr>
            <a:xfrm>
              <a:off x="1974" y="2974"/>
              <a:ext cx="36" cy="274"/>
            </a:xfrm>
            <a:custGeom>
              <a:avLst/>
              <a:gdLst/>
              <a:ahLst/>
              <a:cxnLst/>
              <a:rect l="0" t="0" r="0" b="0"/>
              <a:pathLst>
                <a:path w="36" h="274">
                  <a:moveTo>
                    <a:pt x="0" y="0"/>
                  </a:moveTo>
                  <a:lnTo>
                    <a:pt x="3" y="0"/>
                  </a:lnTo>
                  <a:lnTo>
                    <a:pt x="7" y="0"/>
                  </a:lnTo>
                  <a:lnTo>
                    <a:pt x="10" y="1"/>
                  </a:lnTo>
                  <a:lnTo>
                    <a:pt x="14" y="3"/>
                  </a:lnTo>
                  <a:lnTo>
                    <a:pt x="17" y="4"/>
                  </a:lnTo>
                  <a:lnTo>
                    <a:pt x="20" y="5"/>
                  </a:lnTo>
                  <a:lnTo>
                    <a:pt x="25" y="9"/>
                  </a:lnTo>
                  <a:lnTo>
                    <a:pt x="29" y="14"/>
                  </a:lnTo>
                  <a:lnTo>
                    <a:pt x="32" y="17"/>
                  </a:lnTo>
                  <a:lnTo>
                    <a:pt x="33" y="20"/>
                  </a:lnTo>
                  <a:lnTo>
                    <a:pt x="35" y="23"/>
                  </a:lnTo>
                  <a:lnTo>
                    <a:pt x="35" y="26"/>
                  </a:lnTo>
                  <a:lnTo>
                    <a:pt x="36" y="30"/>
                  </a:lnTo>
                  <a:lnTo>
                    <a:pt x="36" y="33"/>
                  </a:lnTo>
                  <a:lnTo>
                    <a:pt x="36" y="37"/>
                  </a:lnTo>
                  <a:lnTo>
                    <a:pt x="36" y="40"/>
                  </a:lnTo>
                  <a:lnTo>
                    <a:pt x="35" y="43"/>
                  </a:lnTo>
                  <a:lnTo>
                    <a:pt x="34" y="47"/>
                  </a:lnTo>
                  <a:lnTo>
                    <a:pt x="33" y="49"/>
                  </a:lnTo>
                  <a:lnTo>
                    <a:pt x="32" y="52"/>
                  </a:lnTo>
                  <a:lnTo>
                    <a:pt x="27" y="58"/>
                  </a:lnTo>
                  <a:lnTo>
                    <a:pt x="23" y="62"/>
                  </a:lnTo>
                  <a:lnTo>
                    <a:pt x="17" y="65"/>
                  </a:lnTo>
                  <a:lnTo>
                    <a:pt x="14" y="66"/>
                  </a:lnTo>
                  <a:lnTo>
                    <a:pt x="10" y="67"/>
                  </a:lnTo>
                  <a:lnTo>
                    <a:pt x="7" y="68"/>
                  </a:lnTo>
                  <a:lnTo>
                    <a:pt x="3" y="68"/>
                  </a:lnTo>
                  <a:lnTo>
                    <a:pt x="0" y="68"/>
                  </a:lnTo>
                  <a:lnTo>
                    <a:pt x="3" y="68"/>
                  </a:lnTo>
                  <a:lnTo>
                    <a:pt x="7" y="69"/>
                  </a:lnTo>
                  <a:lnTo>
                    <a:pt x="10" y="69"/>
                  </a:lnTo>
                  <a:lnTo>
                    <a:pt x="14" y="71"/>
                  </a:lnTo>
                  <a:lnTo>
                    <a:pt x="17" y="72"/>
                  </a:lnTo>
                  <a:lnTo>
                    <a:pt x="20" y="74"/>
                  </a:lnTo>
                  <a:lnTo>
                    <a:pt x="25" y="77"/>
                  </a:lnTo>
                  <a:lnTo>
                    <a:pt x="29" y="83"/>
                  </a:lnTo>
                  <a:lnTo>
                    <a:pt x="32" y="85"/>
                  </a:lnTo>
                  <a:lnTo>
                    <a:pt x="33" y="89"/>
                  </a:lnTo>
                  <a:lnTo>
                    <a:pt x="35" y="91"/>
                  </a:lnTo>
                  <a:lnTo>
                    <a:pt x="35" y="94"/>
                  </a:lnTo>
                  <a:lnTo>
                    <a:pt x="36" y="98"/>
                  </a:lnTo>
                  <a:lnTo>
                    <a:pt x="36" y="101"/>
                  </a:lnTo>
                  <a:lnTo>
                    <a:pt x="36" y="105"/>
                  </a:lnTo>
                  <a:lnTo>
                    <a:pt x="36" y="108"/>
                  </a:lnTo>
                  <a:lnTo>
                    <a:pt x="35" y="111"/>
                  </a:lnTo>
                  <a:lnTo>
                    <a:pt x="34" y="115"/>
                  </a:lnTo>
                  <a:lnTo>
                    <a:pt x="33" y="118"/>
                  </a:lnTo>
                  <a:lnTo>
                    <a:pt x="32" y="121"/>
                  </a:lnTo>
                  <a:lnTo>
                    <a:pt x="27" y="126"/>
                  </a:lnTo>
                  <a:lnTo>
                    <a:pt x="23" y="131"/>
                  </a:lnTo>
                  <a:lnTo>
                    <a:pt x="17" y="134"/>
                  </a:lnTo>
                  <a:lnTo>
                    <a:pt x="14" y="135"/>
                  </a:lnTo>
                  <a:lnTo>
                    <a:pt x="10" y="136"/>
                  </a:lnTo>
                  <a:lnTo>
                    <a:pt x="7" y="136"/>
                  </a:lnTo>
                  <a:lnTo>
                    <a:pt x="3" y="138"/>
                  </a:lnTo>
                  <a:lnTo>
                    <a:pt x="0" y="138"/>
                  </a:lnTo>
                  <a:lnTo>
                    <a:pt x="3" y="138"/>
                  </a:lnTo>
                  <a:lnTo>
                    <a:pt x="7" y="138"/>
                  </a:lnTo>
                  <a:lnTo>
                    <a:pt x="10" y="139"/>
                  </a:lnTo>
                  <a:lnTo>
                    <a:pt x="14" y="139"/>
                  </a:lnTo>
                  <a:lnTo>
                    <a:pt x="17" y="141"/>
                  </a:lnTo>
                  <a:lnTo>
                    <a:pt x="20" y="142"/>
                  </a:lnTo>
                  <a:lnTo>
                    <a:pt x="25" y="147"/>
                  </a:lnTo>
                  <a:lnTo>
                    <a:pt x="29" y="151"/>
                  </a:lnTo>
                  <a:lnTo>
                    <a:pt x="32" y="153"/>
                  </a:lnTo>
                  <a:lnTo>
                    <a:pt x="33" y="157"/>
                  </a:lnTo>
                  <a:lnTo>
                    <a:pt x="35" y="160"/>
                  </a:lnTo>
                  <a:lnTo>
                    <a:pt x="35" y="162"/>
                  </a:lnTo>
                  <a:lnTo>
                    <a:pt x="36" y="166"/>
                  </a:lnTo>
                  <a:lnTo>
                    <a:pt x="36" y="170"/>
                  </a:lnTo>
                  <a:lnTo>
                    <a:pt x="36" y="174"/>
                  </a:lnTo>
                  <a:lnTo>
                    <a:pt x="36" y="177"/>
                  </a:lnTo>
                  <a:lnTo>
                    <a:pt x="35" y="181"/>
                  </a:lnTo>
                  <a:lnTo>
                    <a:pt x="34" y="183"/>
                  </a:lnTo>
                  <a:lnTo>
                    <a:pt x="33" y="186"/>
                  </a:lnTo>
                  <a:lnTo>
                    <a:pt x="32" y="190"/>
                  </a:lnTo>
                  <a:lnTo>
                    <a:pt x="27" y="194"/>
                  </a:lnTo>
                  <a:lnTo>
                    <a:pt x="23" y="199"/>
                  </a:lnTo>
                  <a:lnTo>
                    <a:pt x="17" y="202"/>
                  </a:lnTo>
                  <a:lnTo>
                    <a:pt x="14" y="203"/>
                  </a:lnTo>
                  <a:lnTo>
                    <a:pt x="10" y="204"/>
                  </a:lnTo>
                  <a:lnTo>
                    <a:pt x="7" y="206"/>
                  </a:lnTo>
                  <a:lnTo>
                    <a:pt x="3" y="206"/>
                  </a:lnTo>
                  <a:lnTo>
                    <a:pt x="0" y="206"/>
                  </a:lnTo>
                  <a:lnTo>
                    <a:pt x="3" y="206"/>
                  </a:lnTo>
                  <a:lnTo>
                    <a:pt x="7" y="206"/>
                  </a:lnTo>
                  <a:lnTo>
                    <a:pt x="10" y="207"/>
                  </a:lnTo>
                  <a:lnTo>
                    <a:pt x="14" y="208"/>
                  </a:lnTo>
                  <a:lnTo>
                    <a:pt x="17" y="209"/>
                  </a:lnTo>
                  <a:lnTo>
                    <a:pt x="20" y="210"/>
                  </a:lnTo>
                  <a:lnTo>
                    <a:pt x="25" y="215"/>
                  </a:lnTo>
                  <a:lnTo>
                    <a:pt x="29" y="219"/>
                  </a:lnTo>
                  <a:lnTo>
                    <a:pt x="32" y="223"/>
                  </a:lnTo>
                  <a:lnTo>
                    <a:pt x="33" y="225"/>
                  </a:lnTo>
                  <a:lnTo>
                    <a:pt x="35" y="228"/>
                  </a:lnTo>
                  <a:lnTo>
                    <a:pt x="35" y="232"/>
                  </a:lnTo>
                  <a:lnTo>
                    <a:pt x="36" y="235"/>
                  </a:lnTo>
                  <a:lnTo>
                    <a:pt x="36" y="238"/>
                  </a:lnTo>
                  <a:lnTo>
                    <a:pt x="36" y="242"/>
                  </a:lnTo>
                  <a:lnTo>
                    <a:pt x="36" y="245"/>
                  </a:lnTo>
                  <a:lnTo>
                    <a:pt x="35" y="249"/>
                  </a:lnTo>
                  <a:lnTo>
                    <a:pt x="34" y="252"/>
                  </a:lnTo>
                  <a:lnTo>
                    <a:pt x="33" y="254"/>
                  </a:lnTo>
                  <a:lnTo>
                    <a:pt x="32" y="258"/>
                  </a:lnTo>
                  <a:lnTo>
                    <a:pt x="27" y="263"/>
                  </a:lnTo>
                  <a:lnTo>
                    <a:pt x="23" y="267"/>
                  </a:lnTo>
                  <a:lnTo>
                    <a:pt x="17" y="270"/>
                  </a:lnTo>
                  <a:lnTo>
                    <a:pt x="14" y="272"/>
                  </a:lnTo>
                  <a:lnTo>
                    <a:pt x="10" y="272"/>
                  </a:lnTo>
                  <a:lnTo>
                    <a:pt x="7" y="274"/>
                  </a:lnTo>
                  <a:lnTo>
                    <a:pt x="3" y="274"/>
                  </a:lnTo>
                  <a:lnTo>
                    <a:pt x="0" y="274"/>
                  </a:lnTo>
                </a:path>
              </a:pathLst>
            </a:custGeom>
            <a:noFill/>
            <a:ln w="25400" cap="flat" cmpd="sng">
              <a:solidFill>
                <a:schemeClr val="accent1"/>
              </a:solidFill>
              <a:prstDash val="solid"/>
              <a:headEnd type="none" w="med" len="med"/>
              <a:tailEnd type="none" w="med" len="med"/>
            </a:ln>
          </p:spPr>
          <p:txBody>
            <a:bodyPr/>
            <a:lstStyle/>
            <a:p>
              <a:endParaRPr lang="zh-CN" altLang="en-US"/>
            </a:p>
          </p:txBody>
        </p:sp>
        <p:sp>
          <p:nvSpPr>
            <p:cNvPr id="230432" name="直接连接符 230431"/>
            <p:cNvSpPr/>
            <p:nvPr/>
          </p:nvSpPr>
          <p:spPr>
            <a:xfrm>
              <a:off x="1974" y="3248"/>
              <a:ext cx="3" cy="220"/>
            </a:xfrm>
            <a:prstGeom prst="line">
              <a:avLst/>
            </a:prstGeom>
            <a:ln w="14288" cap="flat" cmpd="sng">
              <a:solidFill>
                <a:srgbClr val="000000"/>
              </a:solidFill>
              <a:prstDash val="solid"/>
              <a:headEnd type="none" w="med" len="med"/>
              <a:tailEnd type="none" w="med" len="med"/>
            </a:ln>
          </p:spPr>
        </p:sp>
        <p:sp>
          <p:nvSpPr>
            <p:cNvPr id="230433" name="直接连接符 230432"/>
            <p:cNvSpPr/>
            <p:nvPr/>
          </p:nvSpPr>
          <p:spPr>
            <a:xfrm flipV="1">
              <a:off x="1435" y="3659"/>
              <a:ext cx="1" cy="208"/>
            </a:xfrm>
            <a:prstGeom prst="line">
              <a:avLst/>
            </a:prstGeom>
            <a:ln w="14288" cap="flat" cmpd="sng">
              <a:solidFill>
                <a:srgbClr val="000000"/>
              </a:solidFill>
              <a:prstDash val="solid"/>
              <a:headEnd type="none" w="med" len="med"/>
              <a:tailEnd type="none" w="med" len="med"/>
            </a:ln>
          </p:spPr>
        </p:sp>
        <p:sp>
          <p:nvSpPr>
            <p:cNvPr id="230434" name="任意多边形 230433"/>
            <p:cNvSpPr/>
            <p:nvPr/>
          </p:nvSpPr>
          <p:spPr>
            <a:xfrm>
              <a:off x="1126" y="3845"/>
              <a:ext cx="37" cy="37"/>
            </a:xfrm>
            <a:custGeom>
              <a:avLst/>
              <a:gdLst/>
              <a:ahLst/>
              <a:cxnLst/>
              <a:rect l="0" t="0" r="0" b="0"/>
              <a:pathLst>
                <a:path w="37" h="37">
                  <a:moveTo>
                    <a:pt x="0" y="18"/>
                  </a:moveTo>
                  <a:lnTo>
                    <a:pt x="0" y="15"/>
                  </a:lnTo>
                  <a:lnTo>
                    <a:pt x="2" y="12"/>
                  </a:lnTo>
                  <a:lnTo>
                    <a:pt x="4" y="8"/>
                  </a:lnTo>
                  <a:lnTo>
                    <a:pt x="6" y="6"/>
                  </a:lnTo>
                  <a:lnTo>
                    <a:pt x="8" y="4"/>
                  </a:lnTo>
                  <a:lnTo>
                    <a:pt x="12" y="1"/>
                  </a:lnTo>
                  <a:lnTo>
                    <a:pt x="15" y="0"/>
                  </a:lnTo>
                  <a:lnTo>
                    <a:pt x="19" y="0"/>
                  </a:lnTo>
                  <a:lnTo>
                    <a:pt x="22" y="0"/>
                  </a:lnTo>
                  <a:lnTo>
                    <a:pt x="25" y="1"/>
                  </a:lnTo>
                  <a:lnTo>
                    <a:pt x="29" y="4"/>
                  </a:lnTo>
                  <a:lnTo>
                    <a:pt x="31" y="6"/>
                  </a:lnTo>
                  <a:lnTo>
                    <a:pt x="33" y="8"/>
                  </a:lnTo>
                  <a:lnTo>
                    <a:pt x="36" y="12"/>
                  </a:lnTo>
                  <a:lnTo>
                    <a:pt x="37" y="15"/>
                  </a:lnTo>
                  <a:lnTo>
                    <a:pt x="37" y="18"/>
                  </a:lnTo>
                  <a:lnTo>
                    <a:pt x="37" y="18"/>
                  </a:lnTo>
                  <a:lnTo>
                    <a:pt x="37" y="22"/>
                  </a:lnTo>
                  <a:lnTo>
                    <a:pt x="36" y="25"/>
                  </a:lnTo>
                  <a:lnTo>
                    <a:pt x="33" y="29"/>
                  </a:lnTo>
                  <a:lnTo>
                    <a:pt x="31" y="31"/>
                  </a:lnTo>
                  <a:lnTo>
                    <a:pt x="29" y="33"/>
                  </a:lnTo>
                  <a:lnTo>
                    <a:pt x="25" y="35"/>
                  </a:lnTo>
                  <a:lnTo>
                    <a:pt x="22" y="37"/>
                  </a:lnTo>
                  <a:lnTo>
                    <a:pt x="19" y="37"/>
                  </a:lnTo>
                  <a:lnTo>
                    <a:pt x="15" y="37"/>
                  </a:lnTo>
                  <a:lnTo>
                    <a:pt x="12" y="35"/>
                  </a:lnTo>
                  <a:lnTo>
                    <a:pt x="8" y="33"/>
                  </a:lnTo>
                  <a:lnTo>
                    <a:pt x="6" y="31"/>
                  </a:lnTo>
                  <a:lnTo>
                    <a:pt x="4" y="29"/>
                  </a:lnTo>
                  <a:lnTo>
                    <a:pt x="2" y="25"/>
                  </a:lnTo>
                  <a:lnTo>
                    <a:pt x="0" y="22"/>
                  </a:lnTo>
                  <a:lnTo>
                    <a:pt x="0" y="18"/>
                  </a:lnTo>
                  <a:close/>
                </a:path>
              </a:pathLst>
            </a:custGeom>
            <a:solidFill>
              <a:srgbClr val="FFFFFF"/>
            </a:solidFill>
            <a:ln w="9525">
              <a:noFill/>
            </a:ln>
          </p:spPr>
          <p:txBody>
            <a:bodyPr/>
            <a:lstStyle/>
            <a:p>
              <a:endParaRPr lang="zh-CN" altLang="en-US"/>
            </a:p>
          </p:txBody>
        </p:sp>
        <p:sp>
          <p:nvSpPr>
            <p:cNvPr id="230435" name="任意多边形 230434"/>
            <p:cNvSpPr/>
            <p:nvPr/>
          </p:nvSpPr>
          <p:spPr>
            <a:xfrm>
              <a:off x="1126" y="3845"/>
              <a:ext cx="37" cy="37"/>
            </a:xfrm>
            <a:custGeom>
              <a:avLst/>
              <a:gdLst/>
              <a:ahLst/>
              <a:cxnLst/>
              <a:rect l="0" t="0" r="0" b="0"/>
              <a:pathLst>
                <a:path w="37" h="37">
                  <a:moveTo>
                    <a:pt x="0" y="18"/>
                  </a:moveTo>
                  <a:lnTo>
                    <a:pt x="0" y="15"/>
                  </a:lnTo>
                  <a:lnTo>
                    <a:pt x="2" y="12"/>
                  </a:lnTo>
                  <a:lnTo>
                    <a:pt x="4" y="8"/>
                  </a:lnTo>
                  <a:lnTo>
                    <a:pt x="6" y="6"/>
                  </a:lnTo>
                  <a:lnTo>
                    <a:pt x="8" y="4"/>
                  </a:lnTo>
                  <a:lnTo>
                    <a:pt x="12" y="1"/>
                  </a:lnTo>
                  <a:lnTo>
                    <a:pt x="15" y="0"/>
                  </a:lnTo>
                  <a:lnTo>
                    <a:pt x="19" y="0"/>
                  </a:lnTo>
                  <a:lnTo>
                    <a:pt x="22" y="0"/>
                  </a:lnTo>
                  <a:lnTo>
                    <a:pt x="25" y="1"/>
                  </a:lnTo>
                  <a:lnTo>
                    <a:pt x="29" y="4"/>
                  </a:lnTo>
                  <a:lnTo>
                    <a:pt x="31" y="6"/>
                  </a:lnTo>
                  <a:lnTo>
                    <a:pt x="33" y="8"/>
                  </a:lnTo>
                  <a:lnTo>
                    <a:pt x="36" y="12"/>
                  </a:lnTo>
                  <a:lnTo>
                    <a:pt x="37" y="15"/>
                  </a:lnTo>
                  <a:lnTo>
                    <a:pt x="37" y="18"/>
                  </a:lnTo>
                  <a:lnTo>
                    <a:pt x="37" y="18"/>
                  </a:lnTo>
                  <a:lnTo>
                    <a:pt x="37" y="22"/>
                  </a:lnTo>
                  <a:lnTo>
                    <a:pt x="36" y="25"/>
                  </a:lnTo>
                  <a:lnTo>
                    <a:pt x="33" y="29"/>
                  </a:lnTo>
                  <a:lnTo>
                    <a:pt x="31" y="31"/>
                  </a:lnTo>
                  <a:lnTo>
                    <a:pt x="29" y="33"/>
                  </a:lnTo>
                  <a:lnTo>
                    <a:pt x="25" y="35"/>
                  </a:lnTo>
                  <a:lnTo>
                    <a:pt x="22" y="37"/>
                  </a:lnTo>
                  <a:lnTo>
                    <a:pt x="19" y="37"/>
                  </a:lnTo>
                  <a:lnTo>
                    <a:pt x="15" y="37"/>
                  </a:lnTo>
                  <a:lnTo>
                    <a:pt x="12" y="35"/>
                  </a:lnTo>
                  <a:lnTo>
                    <a:pt x="8" y="33"/>
                  </a:lnTo>
                  <a:lnTo>
                    <a:pt x="6" y="31"/>
                  </a:lnTo>
                  <a:lnTo>
                    <a:pt x="4" y="29"/>
                  </a:lnTo>
                  <a:lnTo>
                    <a:pt x="2"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0436" name="任意多边形 230435"/>
            <p:cNvSpPr/>
            <p:nvPr/>
          </p:nvSpPr>
          <p:spPr>
            <a:xfrm>
              <a:off x="1108" y="2847"/>
              <a:ext cx="37" cy="37"/>
            </a:xfrm>
            <a:custGeom>
              <a:avLst/>
              <a:gdLst/>
              <a:ahLst/>
              <a:cxnLst/>
              <a:rect l="0" t="0" r="0" b="0"/>
              <a:pathLst>
                <a:path w="37" h="37">
                  <a:moveTo>
                    <a:pt x="0" y="18"/>
                  </a:moveTo>
                  <a:lnTo>
                    <a:pt x="0" y="15"/>
                  </a:lnTo>
                  <a:lnTo>
                    <a:pt x="1" y="12"/>
                  </a:lnTo>
                  <a:lnTo>
                    <a:pt x="4" y="8"/>
                  </a:lnTo>
                  <a:lnTo>
                    <a:pt x="6" y="6"/>
                  </a:lnTo>
                  <a:lnTo>
                    <a:pt x="8" y="4"/>
                  </a:lnTo>
                  <a:lnTo>
                    <a:pt x="12" y="1"/>
                  </a:lnTo>
                  <a:lnTo>
                    <a:pt x="15" y="0"/>
                  </a:lnTo>
                  <a:lnTo>
                    <a:pt x="18" y="0"/>
                  </a:lnTo>
                  <a:lnTo>
                    <a:pt x="22" y="0"/>
                  </a:lnTo>
                  <a:lnTo>
                    <a:pt x="25" y="1"/>
                  </a:lnTo>
                  <a:lnTo>
                    <a:pt x="29" y="4"/>
                  </a:lnTo>
                  <a:lnTo>
                    <a:pt x="31" y="6"/>
                  </a:lnTo>
                  <a:lnTo>
                    <a:pt x="33" y="8"/>
                  </a:lnTo>
                  <a:lnTo>
                    <a:pt x="35" y="12"/>
                  </a:lnTo>
                  <a:lnTo>
                    <a:pt x="37" y="15"/>
                  </a:lnTo>
                  <a:lnTo>
                    <a:pt x="37" y="18"/>
                  </a:lnTo>
                  <a:lnTo>
                    <a:pt x="37" y="18"/>
                  </a:lnTo>
                  <a:lnTo>
                    <a:pt x="37" y="22"/>
                  </a:lnTo>
                  <a:lnTo>
                    <a:pt x="35" y="25"/>
                  </a:lnTo>
                  <a:lnTo>
                    <a:pt x="33" y="29"/>
                  </a:lnTo>
                  <a:lnTo>
                    <a:pt x="31" y="31"/>
                  </a:lnTo>
                  <a:lnTo>
                    <a:pt x="29" y="33"/>
                  </a:lnTo>
                  <a:lnTo>
                    <a:pt x="25" y="35"/>
                  </a:lnTo>
                  <a:lnTo>
                    <a:pt x="22" y="37"/>
                  </a:lnTo>
                  <a:lnTo>
                    <a:pt x="18" y="37"/>
                  </a:lnTo>
                  <a:lnTo>
                    <a:pt x="15" y="37"/>
                  </a:lnTo>
                  <a:lnTo>
                    <a:pt x="12" y="35"/>
                  </a:lnTo>
                  <a:lnTo>
                    <a:pt x="8" y="33"/>
                  </a:lnTo>
                  <a:lnTo>
                    <a:pt x="6" y="31"/>
                  </a:lnTo>
                  <a:lnTo>
                    <a:pt x="4" y="29"/>
                  </a:lnTo>
                  <a:lnTo>
                    <a:pt x="1" y="25"/>
                  </a:lnTo>
                  <a:lnTo>
                    <a:pt x="0" y="22"/>
                  </a:lnTo>
                  <a:lnTo>
                    <a:pt x="0" y="18"/>
                  </a:lnTo>
                  <a:close/>
                </a:path>
              </a:pathLst>
            </a:custGeom>
            <a:solidFill>
              <a:srgbClr val="FFFFFF"/>
            </a:solidFill>
            <a:ln w="9525">
              <a:noFill/>
            </a:ln>
          </p:spPr>
          <p:txBody>
            <a:bodyPr/>
            <a:lstStyle/>
            <a:p>
              <a:endParaRPr lang="zh-CN" altLang="en-US"/>
            </a:p>
          </p:txBody>
        </p:sp>
        <p:sp>
          <p:nvSpPr>
            <p:cNvPr id="230437" name="任意多边形 230436"/>
            <p:cNvSpPr/>
            <p:nvPr/>
          </p:nvSpPr>
          <p:spPr>
            <a:xfrm>
              <a:off x="1108" y="2847"/>
              <a:ext cx="37" cy="37"/>
            </a:xfrm>
            <a:custGeom>
              <a:avLst/>
              <a:gdLst/>
              <a:ahLst/>
              <a:cxnLst/>
              <a:rect l="0" t="0" r="0" b="0"/>
              <a:pathLst>
                <a:path w="37" h="37">
                  <a:moveTo>
                    <a:pt x="0" y="18"/>
                  </a:moveTo>
                  <a:lnTo>
                    <a:pt x="0" y="15"/>
                  </a:lnTo>
                  <a:lnTo>
                    <a:pt x="1" y="12"/>
                  </a:lnTo>
                  <a:lnTo>
                    <a:pt x="4" y="8"/>
                  </a:lnTo>
                  <a:lnTo>
                    <a:pt x="6" y="6"/>
                  </a:lnTo>
                  <a:lnTo>
                    <a:pt x="8" y="4"/>
                  </a:lnTo>
                  <a:lnTo>
                    <a:pt x="12" y="1"/>
                  </a:lnTo>
                  <a:lnTo>
                    <a:pt x="15" y="0"/>
                  </a:lnTo>
                  <a:lnTo>
                    <a:pt x="18" y="0"/>
                  </a:lnTo>
                  <a:lnTo>
                    <a:pt x="22" y="0"/>
                  </a:lnTo>
                  <a:lnTo>
                    <a:pt x="25" y="1"/>
                  </a:lnTo>
                  <a:lnTo>
                    <a:pt x="29" y="4"/>
                  </a:lnTo>
                  <a:lnTo>
                    <a:pt x="31" y="6"/>
                  </a:lnTo>
                  <a:lnTo>
                    <a:pt x="33" y="8"/>
                  </a:lnTo>
                  <a:lnTo>
                    <a:pt x="35" y="12"/>
                  </a:lnTo>
                  <a:lnTo>
                    <a:pt x="37" y="15"/>
                  </a:lnTo>
                  <a:lnTo>
                    <a:pt x="37" y="18"/>
                  </a:lnTo>
                  <a:lnTo>
                    <a:pt x="37" y="18"/>
                  </a:lnTo>
                  <a:lnTo>
                    <a:pt x="37" y="22"/>
                  </a:lnTo>
                  <a:lnTo>
                    <a:pt x="35" y="25"/>
                  </a:lnTo>
                  <a:lnTo>
                    <a:pt x="33" y="29"/>
                  </a:lnTo>
                  <a:lnTo>
                    <a:pt x="31" y="31"/>
                  </a:lnTo>
                  <a:lnTo>
                    <a:pt x="29" y="33"/>
                  </a:lnTo>
                  <a:lnTo>
                    <a:pt x="25" y="35"/>
                  </a:lnTo>
                  <a:lnTo>
                    <a:pt x="22" y="37"/>
                  </a:lnTo>
                  <a:lnTo>
                    <a:pt x="18" y="37"/>
                  </a:lnTo>
                  <a:lnTo>
                    <a:pt x="15" y="37"/>
                  </a:lnTo>
                  <a:lnTo>
                    <a:pt x="12" y="35"/>
                  </a:lnTo>
                  <a:lnTo>
                    <a:pt x="8" y="33"/>
                  </a:lnTo>
                  <a:lnTo>
                    <a:pt x="6" y="31"/>
                  </a:lnTo>
                  <a:lnTo>
                    <a:pt x="4" y="29"/>
                  </a:lnTo>
                  <a:lnTo>
                    <a:pt x="1"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0438" name="直接连接符 230437"/>
            <p:cNvSpPr/>
            <p:nvPr/>
          </p:nvSpPr>
          <p:spPr>
            <a:xfrm flipV="1">
              <a:off x="1974" y="2865"/>
              <a:ext cx="1" cy="109"/>
            </a:xfrm>
            <a:prstGeom prst="line">
              <a:avLst/>
            </a:prstGeom>
            <a:ln w="14288" cap="flat" cmpd="sng">
              <a:solidFill>
                <a:srgbClr val="000000"/>
              </a:solidFill>
              <a:prstDash val="solid"/>
              <a:headEnd type="none" w="med" len="med"/>
              <a:tailEnd type="none" w="med" len="med"/>
            </a:ln>
          </p:spPr>
        </p:sp>
        <p:sp>
          <p:nvSpPr>
            <p:cNvPr id="230439" name="矩形 230438"/>
            <p:cNvSpPr/>
            <p:nvPr/>
          </p:nvSpPr>
          <p:spPr>
            <a:xfrm>
              <a:off x="1197" y="3498"/>
              <a:ext cx="80"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0440" name="矩形 230439"/>
            <p:cNvSpPr/>
            <p:nvPr/>
          </p:nvSpPr>
          <p:spPr>
            <a:xfrm>
              <a:off x="1267" y="3571"/>
              <a:ext cx="53"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grpSp>
      <p:grpSp>
        <p:nvGrpSpPr>
          <p:cNvPr id="230491" name="组合 230490"/>
          <p:cNvGrpSpPr/>
          <p:nvPr/>
        </p:nvGrpSpPr>
        <p:grpSpPr>
          <a:xfrm>
            <a:off x="6238875" y="2171700"/>
            <a:ext cx="2273300" cy="1643063"/>
            <a:chOff x="2278" y="2847"/>
            <a:chExt cx="1432" cy="1035"/>
          </a:xfrm>
        </p:grpSpPr>
        <p:sp>
          <p:nvSpPr>
            <p:cNvPr id="230441" name="矩形 230440"/>
            <p:cNvSpPr/>
            <p:nvPr/>
          </p:nvSpPr>
          <p:spPr>
            <a:xfrm>
              <a:off x="3202" y="3328"/>
              <a:ext cx="60" cy="144"/>
            </a:xfrm>
            <a:prstGeom prst="rect">
              <a:avLst/>
            </a:prstGeom>
            <a:noFill/>
            <a:ln w="9525">
              <a:noFill/>
            </a:ln>
          </p:spPr>
          <p:txBody>
            <a:bodyPr wrap="none" lIns="0" tIns="0" rIns="0" bIns="0">
              <a:spAutoFit/>
            </a:bodyPr>
            <a:lstStyle/>
            <a:p>
              <a:r>
                <a:rPr lang="en-US" altLang="zh-CN" sz="150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0442" name="矩形 230441"/>
            <p:cNvSpPr/>
            <p:nvPr/>
          </p:nvSpPr>
          <p:spPr>
            <a:xfrm>
              <a:off x="3635" y="3259"/>
              <a:ext cx="75" cy="193"/>
            </a:xfrm>
            <a:prstGeom prst="rect">
              <a:avLst/>
            </a:prstGeom>
            <a:solidFill>
              <a:srgbClr val="FFFFFF"/>
            </a:solidFill>
            <a:ln w="9525">
              <a:noFill/>
            </a:ln>
          </p:spPr>
          <p:txBody>
            <a:bodyPr/>
            <a:lstStyle/>
            <a:p>
              <a:endParaRPr lang="zh-CN" altLang="en-US"/>
            </a:p>
          </p:txBody>
        </p:sp>
        <p:sp>
          <p:nvSpPr>
            <p:cNvPr id="230443" name="矩形 230442"/>
            <p:cNvSpPr/>
            <p:nvPr/>
          </p:nvSpPr>
          <p:spPr>
            <a:xfrm>
              <a:off x="3635" y="3259"/>
              <a:ext cx="75" cy="193"/>
            </a:xfrm>
            <a:prstGeom prst="rect">
              <a:avLst/>
            </a:prstGeom>
            <a:solidFill>
              <a:srgbClr val="00FF00"/>
            </a:solidFill>
            <a:ln w="25400" cap="flat" cmpd="sng">
              <a:solidFill>
                <a:srgbClr val="000000"/>
              </a:solidFill>
              <a:prstDash val="solid"/>
              <a:miter/>
              <a:headEnd type="none" w="med" len="med"/>
              <a:tailEnd type="none" w="med" len="med"/>
            </a:ln>
          </p:spPr>
          <p:txBody>
            <a:bodyPr/>
            <a:lstStyle/>
            <a:p>
              <a:endParaRPr lang="zh-CN" altLang="en-US"/>
            </a:p>
          </p:txBody>
        </p:sp>
        <p:sp>
          <p:nvSpPr>
            <p:cNvPr id="230444" name="直接连接符 230443"/>
            <p:cNvSpPr/>
            <p:nvPr/>
          </p:nvSpPr>
          <p:spPr>
            <a:xfrm>
              <a:off x="2331" y="3873"/>
              <a:ext cx="1343" cy="1"/>
            </a:xfrm>
            <a:prstGeom prst="line">
              <a:avLst/>
            </a:prstGeom>
            <a:ln w="14288" cap="flat" cmpd="sng">
              <a:solidFill>
                <a:srgbClr val="000000"/>
              </a:solidFill>
              <a:prstDash val="solid"/>
              <a:headEnd type="none" w="med" len="med"/>
              <a:tailEnd type="none" w="med" len="med"/>
            </a:ln>
          </p:spPr>
        </p:sp>
        <p:sp>
          <p:nvSpPr>
            <p:cNvPr id="230445" name="直接连接符 230444"/>
            <p:cNvSpPr/>
            <p:nvPr/>
          </p:nvSpPr>
          <p:spPr>
            <a:xfrm>
              <a:off x="2324" y="2864"/>
              <a:ext cx="1350" cy="1"/>
            </a:xfrm>
            <a:prstGeom prst="line">
              <a:avLst/>
            </a:prstGeom>
            <a:ln w="14288" cap="flat" cmpd="sng">
              <a:solidFill>
                <a:srgbClr val="000000"/>
              </a:solidFill>
              <a:prstDash val="solid"/>
              <a:headEnd type="none" w="med" len="med"/>
              <a:tailEnd type="none" w="med" len="med"/>
            </a:ln>
          </p:spPr>
        </p:sp>
        <p:sp>
          <p:nvSpPr>
            <p:cNvPr id="230446" name="任意多边形 230445"/>
            <p:cNvSpPr/>
            <p:nvPr/>
          </p:nvSpPr>
          <p:spPr>
            <a:xfrm>
              <a:off x="2620" y="3259"/>
              <a:ext cx="75" cy="193"/>
            </a:xfrm>
            <a:custGeom>
              <a:avLst/>
              <a:gdLst/>
              <a:ahLst/>
              <a:cxnLst/>
              <a:rect l="0" t="0" r="0" b="0"/>
              <a:pathLst>
                <a:path w="75" h="193">
                  <a:moveTo>
                    <a:pt x="0" y="0"/>
                  </a:moveTo>
                  <a:lnTo>
                    <a:pt x="0" y="193"/>
                  </a:lnTo>
                  <a:lnTo>
                    <a:pt x="75" y="193"/>
                  </a:lnTo>
                  <a:lnTo>
                    <a:pt x="75" y="0"/>
                  </a:lnTo>
                  <a:lnTo>
                    <a:pt x="0" y="0"/>
                  </a:lnTo>
                  <a:lnTo>
                    <a:pt x="0" y="0"/>
                  </a:lnTo>
                </a:path>
              </a:pathLst>
            </a:custGeom>
            <a:solidFill>
              <a:srgbClr val="00FF00">
                <a:alpha val="100000"/>
              </a:srgbClr>
            </a:solidFill>
            <a:ln w="25400" cap="flat" cmpd="sng">
              <a:solidFill>
                <a:srgbClr val="000000">
                  <a:alpha val="100000"/>
                </a:srgbClr>
              </a:solidFill>
              <a:prstDash val="solid"/>
              <a:headEnd type="none" w="med" len="med"/>
              <a:tailEnd type="none" w="med" len="med"/>
            </a:ln>
          </p:spPr>
          <p:txBody>
            <a:bodyPr/>
            <a:lstStyle/>
            <a:p>
              <a:endParaRPr lang="zh-CN" altLang="en-US"/>
            </a:p>
          </p:txBody>
        </p:sp>
        <p:sp>
          <p:nvSpPr>
            <p:cNvPr id="230447" name="直接连接符 230446"/>
            <p:cNvSpPr/>
            <p:nvPr/>
          </p:nvSpPr>
          <p:spPr>
            <a:xfrm>
              <a:off x="3347" y="3573"/>
              <a:ext cx="1" cy="290"/>
            </a:xfrm>
            <a:prstGeom prst="line">
              <a:avLst/>
            </a:prstGeom>
            <a:ln w="14288" cap="flat" cmpd="sng">
              <a:solidFill>
                <a:srgbClr val="000000"/>
              </a:solidFill>
              <a:prstDash val="solid"/>
              <a:headEnd type="none" w="med" len="med"/>
              <a:tailEnd type="none" w="med" len="med"/>
            </a:ln>
          </p:spPr>
        </p:sp>
        <p:sp>
          <p:nvSpPr>
            <p:cNvPr id="230448" name="矩形 230447"/>
            <p:cNvSpPr/>
            <p:nvPr/>
          </p:nvSpPr>
          <p:spPr>
            <a:xfrm>
              <a:off x="3500" y="3299"/>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0449" name="矩形 230448"/>
            <p:cNvSpPr/>
            <p:nvPr/>
          </p:nvSpPr>
          <p:spPr>
            <a:xfrm>
              <a:off x="3558" y="3371"/>
              <a:ext cx="49"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0450" name="直接连接符 230449"/>
            <p:cNvSpPr/>
            <p:nvPr/>
          </p:nvSpPr>
          <p:spPr>
            <a:xfrm flipH="1">
              <a:off x="2894" y="3425"/>
              <a:ext cx="194" cy="1"/>
            </a:xfrm>
            <a:prstGeom prst="line">
              <a:avLst/>
            </a:prstGeom>
            <a:ln w="19050" cap="flat" cmpd="sng">
              <a:solidFill>
                <a:srgbClr val="000000"/>
              </a:solidFill>
              <a:prstDash val="solid"/>
              <a:headEnd type="none" w="med" len="med"/>
              <a:tailEnd type="none" w="med" len="med"/>
            </a:ln>
          </p:spPr>
        </p:sp>
        <p:sp>
          <p:nvSpPr>
            <p:cNvPr id="230451" name="直接连接符 230450"/>
            <p:cNvSpPr/>
            <p:nvPr/>
          </p:nvSpPr>
          <p:spPr>
            <a:xfrm flipH="1">
              <a:off x="2894" y="3360"/>
              <a:ext cx="194" cy="1"/>
            </a:xfrm>
            <a:prstGeom prst="line">
              <a:avLst/>
            </a:prstGeom>
            <a:ln w="19050" cap="flat" cmpd="sng">
              <a:solidFill>
                <a:srgbClr val="000000"/>
              </a:solidFill>
              <a:prstDash val="solid"/>
              <a:headEnd type="none" w="med" len="med"/>
              <a:tailEnd type="none" w="med" len="med"/>
            </a:ln>
          </p:spPr>
        </p:sp>
        <p:sp>
          <p:nvSpPr>
            <p:cNvPr id="230452" name="直接连接符 230451"/>
            <p:cNvSpPr/>
            <p:nvPr/>
          </p:nvSpPr>
          <p:spPr>
            <a:xfrm flipH="1">
              <a:off x="2894" y="3425"/>
              <a:ext cx="194" cy="1"/>
            </a:xfrm>
            <a:prstGeom prst="line">
              <a:avLst/>
            </a:prstGeom>
            <a:ln w="19050" cap="flat" cmpd="sng">
              <a:solidFill>
                <a:srgbClr val="000000"/>
              </a:solidFill>
              <a:prstDash val="solid"/>
              <a:headEnd type="none" w="med" len="med"/>
              <a:tailEnd type="none" w="med" len="med"/>
            </a:ln>
          </p:spPr>
        </p:sp>
        <p:sp>
          <p:nvSpPr>
            <p:cNvPr id="230453" name="直接连接符 230452"/>
            <p:cNvSpPr/>
            <p:nvPr/>
          </p:nvSpPr>
          <p:spPr>
            <a:xfrm flipH="1">
              <a:off x="2894" y="3360"/>
              <a:ext cx="194" cy="1"/>
            </a:xfrm>
            <a:prstGeom prst="line">
              <a:avLst/>
            </a:prstGeom>
            <a:ln w="19050" cap="flat" cmpd="sng">
              <a:solidFill>
                <a:srgbClr val="000000"/>
              </a:solidFill>
              <a:prstDash val="solid"/>
              <a:headEnd type="none" w="med" len="med"/>
              <a:tailEnd type="none" w="med" len="med"/>
            </a:ln>
          </p:spPr>
        </p:sp>
        <p:sp>
          <p:nvSpPr>
            <p:cNvPr id="230454" name="直接连接符 230453"/>
            <p:cNvSpPr/>
            <p:nvPr/>
          </p:nvSpPr>
          <p:spPr>
            <a:xfrm flipV="1">
              <a:off x="2990" y="2869"/>
              <a:ext cx="1" cy="480"/>
            </a:xfrm>
            <a:prstGeom prst="line">
              <a:avLst/>
            </a:prstGeom>
            <a:ln w="14288" cap="flat" cmpd="sng">
              <a:solidFill>
                <a:srgbClr val="000000"/>
              </a:solidFill>
              <a:prstDash val="solid"/>
              <a:headEnd type="none" w="med" len="med"/>
              <a:tailEnd type="none" w="med" len="med"/>
            </a:ln>
          </p:spPr>
        </p:sp>
        <p:sp>
          <p:nvSpPr>
            <p:cNvPr id="230455" name="直接连接符 230454"/>
            <p:cNvSpPr/>
            <p:nvPr/>
          </p:nvSpPr>
          <p:spPr>
            <a:xfrm flipV="1">
              <a:off x="2990" y="3430"/>
              <a:ext cx="1" cy="433"/>
            </a:xfrm>
            <a:prstGeom prst="line">
              <a:avLst/>
            </a:prstGeom>
            <a:ln w="14288" cap="flat" cmpd="sng">
              <a:solidFill>
                <a:srgbClr val="000000"/>
              </a:solidFill>
              <a:prstDash val="solid"/>
              <a:headEnd type="none" w="med" len="med"/>
              <a:tailEnd type="none" w="med" len="med"/>
            </a:ln>
          </p:spPr>
        </p:sp>
        <p:sp>
          <p:nvSpPr>
            <p:cNvPr id="230456" name="矩形 230455"/>
            <p:cNvSpPr/>
            <p:nvPr/>
          </p:nvSpPr>
          <p:spPr>
            <a:xfrm>
              <a:off x="2765" y="3263"/>
              <a:ext cx="75" cy="144"/>
            </a:xfrm>
            <a:prstGeom prst="rect">
              <a:avLst/>
            </a:prstGeom>
            <a:noFill/>
            <a:ln w="9525">
              <a:noFill/>
            </a:ln>
          </p:spPr>
          <p:txBody>
            <a:bodyPr wrap="none" lIns="0" tIns="0" rIns="0" bIns="0">
              <a:spAutoFit/>
            </a:bodyPr>
            <a:lstStyle/>
            <a:p>
              <a:r>
                <a:rPr lang="en-US" altLang="zh-CN" sz="15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0457" name="任意多边形 230456"/>
            <p:cNvSpPr/>
            <p:nvPr/>
          </p:nvSpPr>
          <p:spPr>
            <a:xfrm>
              <a:off x="3347" y="3288"/>
              <a:ext cx="37" cy="274"/>
            </a:xfrm>
            <a:custGeom>
              <a:avLst/>
              <a:gdLst/>
              <a:ahLst/>
              <a:cxnLst/>
              <a:rect l="0" t="0" r="0" b="0"/>
              <a:pathLst>
                <a:path w="37" h="274">
                  <a:moveTo>
                    <a:pt x="0" y="0"/>
                  </a:moveTo>
                  <a:lnTo>
                    <a:pt x="4" y="0"/>
                  </a:lnTo>
                  <a:lnTo>
                    <a:pt x="7" y="0"/>
                  </a:lnTo>
                  <a:lnTo>
                    <a:pt x="11" y="2"/>
                  </a:lnTo>
                  <a:lnTo>
                    <a:pt x="14" y="3"/>
                  </a:lnTo>
                  <a:lnTo>
                    <a:pt x="17" y="4"/>
                  </a:lnTo>
                  <a:lnTo>
                    <a:pt x="20" y="5"/>
                  </a:lnTo>
                  <a:lnTo>
                    <a:pt x="25" y="10"/>
                  </a:lnTo>
                  <a:lnTo>
                    <a:pt x="30" y="14"/>
                  </a:lnTo>
                  <a:lnTo>
                    <a:pt x="31" y="17"/>
                  </a:lnTo>
                  <a:lnTo>
                    <a:pt x="33" y="20"/>
                  </a:lnTo>
                  <a:lnTo>
                    <a:pt x="34" y="23"/>
                  </a:lnTo>
                  <a:lnTo>
                    <a:pt x="36" y="27"/>
                  </a:lnTo>
                  <a:lnTo>
                    <a:pt x="36" y="30"/>
                  </a:lnTo>
                  <a:lnTo>
                    <a:pt x="37" y="33"/>
                  </a:lnTo>
                  <a:lnTo>
                    <a:pt x="37" y="37"/>
                  </a:lnTo>
                  <a:lnTo>
                    <a:pt x="36" y="40"/>
                  </a:lnTo>
                  <a:lnTo>
                    <a:pt x="36" y="44"/>
                  </a:lnTo>
                  <a:lnTo>
                    <a:pt x="34" y="47"/>
                  </a:lnTo>
                  <a:lnTo>
                    <a:pt x="33" y="49"/>
                  </a:lnTo>
                  <a:lnTo>
                    <a:pt x="31" y="53"/>
                  </a:lnTo>
                  <a:lnTo>
                    <a:pt x="28" y="58"/>
                  </a:lnTo>
                  <a:lnTo>
                    <a:pt x="22" y="62"/>
                  </a:lnTo>
                  <a:lnTo>
                    <a:pt x="16" y="65"/>
                  </a:lnTo>
                  <a:lnTo>
                    <a:pt x="13" y="66"/>
                  </a:lnTo>
                  <a:lnTo>
                    <a:pt x="10" y="67"/>
                  </a:lnTo>
                  <a:lnTo>
                    <a:pt x="6" y="68"/>
                  </a:lnTo>
                  <a:lnTo>
                    <a:pt x="3" y="68"/>
                  </a:lnTo>
                  <a:lnTo>
                    <a:pt x="0" y="68"/>
                  </a:lnTo>
                  <a:lnTo>
                    <a:pt x="4" y="68"/>
                  </a:lnTo>
                  <a:lnTo>
                    <a:pt x="7" y="70"/>
                  </a:lnTo>
                  <a:lnTo>
                    <a:pt x="11" y="70"/>
                  </a:lnTo>
                  <a:lnTo>
                    <a:pt x="14" y="71"/>
                  </a:lnTo>
                  <a:lnTo>
                    <a:pt x="17" y="72"/>
                  </a:lnTo>
                  <a:lnTo>
                    <a:pt x="20" y="74"/>
                  </a:lnTo>
                  <a:lnTo>
                    <a:pt x="25" y="78"/>
                  </a:lnTo>
                  <a:lnTo>
                    <a:pt x="30" y="83"/>
                  </a:lnTo>
                  <a:lnTo>
                    <a:pt x="31" y="86"/>
                  </a:lnTo>
                  <a:lnTo>
                    <a:pt x="33" y="89"/>
                  </a:lnTo>
                  <a:lnTo>
                    <a:pt x="34" y="91"/>
                  </a:lnTo>
                  <a:lnTo>
                    <a:pt x="36" y="95"/>
                  </a:lnTo>
                  <a:lnTo>
                    <a:pt x="36" y="98"/>
                  </a:lnTo>
                  <a:lnTo>
                    <a:pt x="37" y="101"/>
                  </a:lnTo>
                  <a:lnTo>
                    <a:pt x="37" y="105"/>
                  </a:lnTo>
                  <a:lnTo>
                    <a:pt x="36" y="108"/>
                  </a:lnTo>
                  <a:lnTo>
                    <a:pt x="36" y="112"/>
                  </a:lnTo>
                  <a:lnTo>
                    <a:pt x="34" y="115"/>
                  </a:lnTo>
                  <a:lnTo>
                    <a:pt x="33" y="118"/>
                  </a:lnTo>
                  <a:lnTo>
                    <a:pt x="31" y="121"/>
                  </a:lnTo>
                  <a:lnTo>
                    <a:pt x="28" y="126"/>
                  </a:lnTo>
                  <a:lnTo>
                    <a:pt x="22" y="131"/>
                  </a:lnTo>
                  <a:lnTo>
                    <a:pt x="16" y="134"/>
                  </a:lnTo>
                  <a:lnTo>
                    <a:pt x="13" y="135"/>
                  </a:lnTo>
                  <a:lnTo>
                    <a:pt x="10" y="137"/>
                  </a:lnTo>
                  <a:lnTo>
                    <a:pt x="6" y="137"/>
                  </a:lnTo>
                  <a:lnTo>
                    <a:pt x="3" y="138"/>
                  </a:lnTo>
                  <a:lnTo>
                    <a:pt x="0" y="138"/>
                  </a:lnTo>
                  <a:lnTo>
                    <a:pt x="4" y="138"/>
                  </a:lnTo>
                  <a:lnTo>
                    <a:pt x="7" y="138"/>
                  </a:lnTo>
                  <a:lnTo>
                    <a:pt x="11" y="139"/>
                  </a:lnTo>
                  <a:lnTo>
                    <a:pt x="14" y="139"/>
                  </a:lnTo>
                  <a:lnTo>
                    <a:pt x="17" y="141"/>
                  </a:lnTo>
                  <a:lnTo>
                    <a:pt x="20" y="142"/>
                  </a:lnTo>
                  <a:lnTo>
                    <a:pt x="25" y="147"/>
                  </a:lnTo>
                  <a:lnTo>
                    <a:pt x="30" y="151"/>
                  </a:lnTo>
                  <a:lnTo>
                    <a:pt x="31" y="154"/>
                  </a:lnTo>
                  <a:lnTo>
                    <a:pt x="33" y="157"/>
                  </a:lnTo>
                  <a:lnTo>
                    <a:pt x="34" y="160"/>
                  </a:lnTo>
                  <a:lnTo>
                    <a:pt x="36" y="163"/>
                  </a:lnTo>
                  <a:lnTo>
                    <a:pt x="36" y="166"/>
                  </a:lnTo>
                  <a:lnTo>
                    <a:pt x="37" y="171"/>
                  </a:lnTo>
                  <a:lnTo>
                    <a:pt x="37" y="174"/>
                  </a:lnTo>
                  <a:lnTo>
                    <a:pt x="36" y="177"/>
                  </a:lnTo>
                  <a:lnTo>
                    <a:pt x="36" y="181"/>
                  </a:lnTo>
                  <a:lnTo>
                    <a:pt x="34" y="183"/>
                  </a:lnTo>
                  <a:lnTo>
                    <a:pt x="33" y="186"/>
                  </a:lnTo>
                  <a:lnTo>
                    <a:pt x="31" y="190"/>
                  </a:lnTo>
                  <a:lnTo>
                    <a:pt x="28" y="194"/>
                  </a:lnTo>
                  <a:lnTo>
                    <a:pt x="22" y="199"/>
                  </a:lnTo>
                  <a:lnTo>
                    <a:pt x="16" y="202"/>
                  </a:lnTo>
                  <a:lnTo>
                    <a:pt x="13" y="203"/>
                  </a:lnTo>
                  <a:lnTo>
                    <a:pt x="10" y="205"/>
                  </a:lnTo>
                  <a:lnTo>
                    <a:pt x="6" y="206"/>
                  </a:lnTo>
                  <a:lnTo>
                    <a:pt x="3" y="206"/>
                  </a:lnTo>
                  <a:lnTo>
                    <a:pt x="0" y="206"/>
                  </a:lnTo>
                  <a:lnTo>
                    <a:pt x="4" y="206"/>
                  </a:lnTo>
                  <a:lnTo>
                    <a:pt x="7" y="206"/>
                  </a:lnTo>
                  <a:lnTo>
                    <a:pt x="11" y="207"/>
                  </a:lnTo>
                  <a:lnTo>
                    <a:pt x="14" y="208"/>
                  </a:lnTo>
                  <a:lnTo>
                    <a:pt x="17" y="209"/>
                  </a:lnTo>
                  <a:lnTo>
                    <a:pt x="20" y="210"/>
                  </a:lnTo>
                  <a:lnTo>
                    <a:pt x="25" y="215"/>
                  </a:lnTo>
                  <a:lnTo>
                    <a:pt x="30" y="219"/>
                  </a:lnTo>
                  <a:lnTo>
                    <a:pt x="31" y="223"/>
                  </a:lnTo>
                  <a:lnTo>
                    <a:pt x="33" y="225"/>
                  </a:lnTo>
                  <a:lnTo>
                    <a:pt x="34" y="228"/>
                  </a:lnTo>
                  <a:lnTo>
                    <a:pt x="36" y="232"/>
                  </a:lnTo>
                  <a:lnTo>
                    <a:pt x="36" y="235"/>
                  </a:lnTo>
                  <a:lnTo>
                    <a:pt x="37" y="239"/>
                  </a:lnTo>
                  <a:lnTo>
                    <a:pt x="37" y="242"/>
                  </a:lnTo>
                  <a:lnTo>
                    <a:pt x="36" y="245"/>
                  </a:lnTo>
                  <a:lnTo>
                    <a:pt x="36" y="249"/>
                  </a:lnTo>
                  <a:lnTo>
                    <a:pt x="34" y="252"/>
                  </a:lnTo>
                  <a:lnTo>
                    <a:pt x="33" y="254"/>
                  </a:lnTo>
                  <a:lnTo>
                    <a:pt x="31" y="258"/>
                  </a:lnTo>
                  <a:lnTo>
                    <a:pt x="28" y="264"/>
                  </a:lnTo>
                  <a:lnTo>
                    <a:pt x="22" y="267"/>
                  </a:lnTo>
                  <a:lnTo>
                    <a:pt x="16" y="270"/>
                  </a:lnTo>
                  <a:lnTo>
                    <a:pt x="13" y="273"/>
                  </a:lnTo>
                  <a:lnTo>
                    <a:pt x="10" y="273"/>
                  </a:lnTo>
                  <a:lnTo>
                    <a:pt x="6" y="274"/>
                  </a:lnTo>
                  <a:lnTo>
                    <a:pt x="3" y="274"/>
                  </a:lnTo>
                  <a:lnTo>
                    <a:pt x="0" y="274"/>
                  </a:lnTo>
                </a:path>
              </a:pathLst>
            </a:custGeom>
            <a:noFill/>
            <a:ln w="25400" cap="flat" cmpd="sng">
              <a:solidFill>
                <a:schemeClr val="accent1">
                  <a:alpha val="100000"/>
                </a:schemeClr>
              </a:solidFill>
              <a:prstDash val="solid"/>
              <a:headEnd type="none" w="med" len="med"/>
              <a:tailEnd type="none" w="med" len="med"/>
            </a:ln>
          </p:spPr>
          <p:txBody>
            <a:bodyPr/>
            <a:lstStyle/>
            <a:p>
              <a:endParaRPr lang="zh-CN" altLang="en-US"/>
            </a:p>
          </p:txBody>
        </p:sp>
        <p:sp>
          <p:nvSpPr>
            <p:cNvPr id="230458" name="直接连接符 230457"/>
            <p:cNvSpPr/>
            <p:nvPr/>
          </p:nvSpPr>
          <p:spPr>
            <a:xfrm flipV="1">
              <a:off x="2658" y="3452"/>
              <a:ext cx="1" cy="411"/>
            </a:xfrm>
            <a:prstGeom prst="line">
              <a:avLst/>
            </a:prstGeom>
            <a:ln w="14288" cap="flat" cmpd="sng">
              <a:solidFill>
                <a:srgbClr val="000000"/>
              </a:solidFill>
              <a:prstDash val="solid"/>
              <a:headEnd type="none" w="med" len="med"/>
              <a:tailEnd type="none" w="med" len="med"/>
            </a:ln>
          </p:spPr>
        </p:sp>
        <p:sp>
          <p:nvSpPr>
            <p:cNvPr id="230459" name="任意多边形 230458"/>
            <p:cNvSpPr/>
            <p:nvPr/>
          </p:nvSpPr>
          <p:spPr>
            <a:xfrm>
              <a:off x="2296" y="3845"/>
              <a:ext cx="36" cy="37"/>
            </a:xfrm>
            <a:custGeom>
              <a:avLst/>
              <a:gdLst/>
              <a:ahLst/>
              <a:cxnLst/>
              <a:rect l="0" t="0" r="0" b="0"/>
              <a:pathLst>
                <a:path w="36" h="37">
                  <a:moveTo>
                    <a:pt x="0" y="18"/>
                  </a:moveTo>
                  <a:lnTo>
                    <a:pt x="0" y="15"/>
                  </a:lnTo>
                  <a:lnTo>
                    <a:pt x="1" y="12"/>
                  </a:lnTo>
                  <a:lnTo>
                    <a:pt x="3" y="8"/>
                  </a:lnTo>
                  <a:lnTo>
                    <a:pt x="6" y="6"/>
                  </a:lnTo>
                  <a:lnTo>
                    <a:pt x="8" y="4"/>
                  </a:lnTo>
                  <a:lnTo>
                    <a:pt x="11" y="1"/>
                  </a:lnTo>
                  <a:lnTo>
                    <a:pt x="15" y="0"/>
                  </a:lnTo>
                  <a:lnTo>
                    <a:pt x="18" y="0"/>
                  </a:lnTo>
                  <a:lnTo>
                    <a:pt x="21" y="0"/>
                  </a:lnTo>
                  <a:lnTo>
                    <a:pt x="25" y="1"/>
                  </a:lnTo>
                  <a:lnTo>
                    <a:pt x="28" y="4"/>
                  </a:lnTo>
                  <a:lnTo>
                    <a:pt x="30" y="6"/>
                  </a:lnTo>
                  <a:lnTo>
                    <a:pt x="33" y="8"/>
                  </a:lnTo>
                  <a:lnTo>
                    <a:pt x="35" y="12"/>
                  </a:lnTo>
                  <a:lnTo>
                    <a:pt x="36" y="15"/>
                  </a:lnTo>
                  <a:lnTo>
                    <a:pt x="36" y="18"/>
                  </a:lnTo>
                  <a:lnTo>
                    <a:pt x="36" y="18"/>
                  </a:lnTo>
                  <a:lnTo>
                    <a:pt x="36" y="22"/>
                  </a:lnTo>
                  <a:lnTo>
                    <a:pt x="35" y="25"/>
                  </a:lnTo>
                  <a:lnTo>
                    <a:pt x="33" y="29"/>
                  </a:lnTo>
                  <a:lnTo>
                    <a:pt x="30" y="31"/>
                  </a:lnTo>
                  <a:lnTo>
                    <a:pt x="28" y="33"/>
                  </a:lnTo>
                  <a:lnTo>
                    <a:pt x="25" y="35"/>
                  </a:lnTo>
                  <a:lnTo>
                    <a:pt x="21" y="37"/>
                  </a:lnTo>
                  <a:lnTo>
                    <a:pt x="18" y="37"/>
                  </a:lnTo>
                  <a:lnTo>
                    <a:pt x="15" y="37"/>
                  </a:lnTo>
                  <a:lnTo>
                    <a:pt x="11" y="35"/>
                  </a:lnTo>
                  <a:lnTo>
                    <a:pt x="8" y="33"/>
                  </a:lnTo>
                  <a:lnTo>
                    <a:pt x="6" y="31"/>
                  </a:lnTo>
                  <a:lnTo>
                    <a:pt x="3" y="29"/>
                  </a:lnTo>
                  <a:lnTo>
                    <a:pt x="1" y="25"/>
                  </a:lnTo>
                  <a:lnTo>
                    <a:pt x="0" y="22"/>
                  </a:lnTo>
                  <a:lnTo>
                    <a:pt x="0" y="18"/>
                  </a:lnTo>
                  <a:close/>
                </a:path>
              </a:pathLst>
            </a:custGeom>
            <a:solidFill>
              <a:srgbClr val="FFFFFF"/>
            </a:solidFill>
            <a:ln w="9525">
              <a:noFill/>
            </a:ln>
          </p:spPr>
          <p:txBody>
            <a:bodyPr/>
            <a:lstStyle/>
            <a:p>
              <a:endParaRPr lang="zh-CN" altLang="en-US"/>
            </a:p>
          </p:txBody>
        </p:sp>
        <p:sp>
          <p:nvSpPr>
            <p:cNvPr id="230460" name="任意多边形 230459"/>
            <p:cNvSpPr/>
            <p:nvPr/>
          </p:nvSpPr>
          <p:spPr>
            <a:xfrm>
              <a:off x="2296" y="3845"/>
              <a:ext cx="36" cy="37"/>
            </a:xfrm>
            <a:custGeom>
              <a:avLst/>
              <a:gdLst/>
              <a:ahLst/>
              <a:cxnLst/>
              <a:rect l="0" t="0" r="0" b="0"/>
              <a:pathLst>
                <a:path w="36" h="37">
                  <a:moveTo>
                    <a:pt x="0" y="18"/>
                  </a:moveTo>
                  <a:lnTo>
                    <a:pt x="0" y="15"/>
                  </a:lnTo>
                  <a:lnTo>
                    <a:pt x="1" y="12"/>
                  </a:lnTo>
                  <a:lnTo>
                    <a:pt x="3" y="8"/>
                  </a:lnTo>
                  <a:lnTo>
                    <a:pt x="6" y="6"/>
                  </a:lnTo>
                  <a:lnTo>
                    <a:pt x="8" y="4"/>
                  </a:lnTo>
                  <a:lnTo>
                    <a:pt x="11" y="1"/>
                  </a:lnTo>
                  <a:lnTo>
                    <a:pt x="15" y="0"/>
                  </a:lnTo>
                  <a:lnTo>
                    <a:pt x="18" y="0"/>
                  </a:lnTo>
                  <a:lnTo>
                    <a:pt x="21" y="0"/>
                  </a:lnTo>
                  <a:lnTo>
                    <a:pt x="25" y="1"/>
                  </a:lnTo>
                  <a:lnTo>
                    <a:pt x="28" y="4"/>
                  </a:lnTo>
                  <a:lnTo>
                    <a:pt x="30" y="6"/>
                  </a:lnTo>
                  <a:lnTo>
                    <a:pt x="33" y="8"/>
                  </a:lnTo>
                  <a:lnTo>
                    <a:pt x="35" y="12"/>
                  </a:lnTo>
                  <a:lnTo>
                    <a:pt x="36" y="15"/>
                  </a:lnTo>
                  <a:lnTo>
                    <a:pt x="36" y="18"/>
                  </a:lnTo>
                  <a:lnTo>
                    <a:pt x="36" y="18"/>
                  </a:lnTo>
                  <a:lnTo>
                    <a:pt x="36" y="22"/>
                  </a:lnTo>
                  <a:lnTo>
                    <a:pt x="35" y="25"/>
                  </a:lnTo>
                  <a:lnTo>
                    <a:pt x="33" y="29"/>
                  </a:lnTo>
                  <a:lnTo>
                    <a:pt x="30" y="31"/>
                  </a:lnTo>
                  <a:lnTo>
                    <a:pt x="28" y="33"/>
                  </a:lnTo>
                  <a:lnTo>
                    <a:pt x="25" y="35"/>
                  </a:lnTo>
                  <a:lnTo>
                    <a:pt x="21" y="37"/>
                  </a:lnTo>
                  <a:lnTo>
                    <a:pt x="18" y="37"/>
                  </a:lnTo>
                  <a:lnTo>
                    <a:pt x="15" y="37"/>
                  </a:lnTo>
                  <a:lnTo>
                    <a:pt x="11" y="35"/>
                  </a:lnTo>
                  <a:lnTo>
                    <a:pt x="8" y="33"/>
                  </a:lnTo>
                  <a:lnTo>
                    <a:pt x="6" y="31"/>
                  </a:lnTo>
                  <a:lnTo>
                    <a:pt x="3" y="29"/>
                  </a:lnTo>
                  <a:lnTo>
                    <a:pt x="1"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0461" name="任意多边形 230460"/>
            <p:cNvSpPr/>
            <p:nvPr/>
          </p:nvSpPr>
          <p:spPr>
            <a:xfrm>
              <a:off x="2278" y="2847"/>
              <a:ext cx="36" cy="37"/>
            </a:xfrm>
            <a:custGeom>
              <a:avLst/>
              <a:gdLst/>
              <a:ahLst/>
              <a:cxnLst/>
              <a:rect l="0" t="0" r="0" b="0"/>
              <a:pathLst>
                <a:path w="36" h="37">
                  <a:moveTo>
                    <a:pt x="0" y="18"/>
                  </a:moveTo>
                  <a:lnTo>
                    <a:pt x="0" y="15"/>
                  </a:lnTo>
                  <a:lnTo>
                    <a:pt x="1" y="12"/>
                  </a:lnTo>
                  <a:lnTo>
                    <a:pt x="3" y="8"/>
                  </a:lnTo>
                  <a:lnTo>
                    <a:pt x="5" y="6"/>
                  </a:lnTo>
                  <a:lnTo>
                    <a:pt x="8" y="4"/>
                  </a:lnTo>
                  <a:lnTo>
                    <a:pt x="11" y="1"/>
                  </a:lnTo>
                  <a:lnTo>
                    <a:pt x="14" y="0"/>
                  </a:lnTo>
                  <a:lnTo>
                    <a:pt x="18" y="0"/>
                  </a:lnTo>
                  <a:lnTo>
                    <a:pt x="21" y="0"/>
                  </a:lnTo>
                  <a:lnTo>
                    <a:pt x="25" y="1"/>
                  </a:lnTo>
                  <a:lnTo>
                    <a:pt x="28" y="4"/>
                  </a:lnTo>
                  <a:lnTo>
                    <a:pt x="30" y="6"/>
                  </a:lnTo>
                  <a:lnTo>
                    <a:pt x="33" y="8"/>
                  </a:lnTo>
                  <a:lnTo>
                    <a:pt x="35" y="12"/>
                  </a:lnTo>
                  <a:lnTo>
                    <a:pt x="36" y="15"/>
                  </a:lnTo>
                  <a:lnTo>
                    <a:pt x="36" y="18"/>
                  </a:lnTo>
                  <a:lnTo>
                    <a:pt x="36" y="18"/>
                  </a:lnTo>
                  <a:lnTo>
                    <a:pt x="36" y="22"/>
                  </a:lnTo>
                  <a:lnTo>
                    <a:pt x="35" y="25"/>
                  </a:lnTo>
                  <a:lnTo>
                    <a:pt x="33" y="29"/>
                  </a:lnTo>
                  <a:lnTo>
                    <a:pt x="30" y="31"/>
                  </a:lnTo>
                  <a:lnTo>
                    <a:pt x="28" y="33"/>
                  </a:lnTo>
                  <a:lnTo>
                    <a:pt x="25" y="35"/>
                  </a:lnTo>
                  <a:lnTo>
                    <a:pt x="21" y="37"/>
                  </a:lnTo>
                  <a:lnTo>
                    <a:pt x="18" y="37"/>
                  </a:lnTo>
                  <a:lnTo>
                    <a:pt x="14" y="37"/>
                  </a:lnTo>
                  <a:lnTo>
                    <a:pt x="11" y="35"/>
                  </a:lnTo>
                  <a:lnTo>
                    <a:pt x="8" y="33"/>
                  </a:lnTo>
                  <a:lnTo>
                    <a:pt x="5" y="31"/>
                  </a:lnTo>
                  <a:lnTo>
                    <a:pt x="3" y="29"/>
                  </a:lnTo>
                  <a:lnTo>
                    <a:pt x="1" y="25"/>
                  </a:lnTo>
                  <a:lnTo>
                    <a:pt x="0" y="22"/>
                  </a:lnTo>
                  <a:lnTo>
                    <a:pt x="0" y="18"/>
                  </a:lnTo>
                  <a:close/>
                </a:path>
              </a:pathLst>
            </a:custGeom>
            <a:solidFill>
              <a:srgbClr val="FFFFFF"/>
            </a:solidFill>
            <a:ln w="9525">
              <a:noFill/>
            </a:ln>
          </p:spPr>
          <p:txBody>
            <a:bodyPr/>
            <a:lstStyle/>
            <a:p>
              <a:endParaRPr lang="zh-CN" altLang="en-US"/>
            </a:p>
          </p:txBody>
        </p:sp>
        <p:sp>
          <p:nvSpPr>
            <p:cNvPr id="230462" name="任意多边形 230461"/>
            <p:cNvSpPr/>
            <p:nvPr/>
          </p:nvSpPr>
          <p:spPr>
            <a:xfrm>
              <a:off x="2278" y="2847"/>
              <a:ext cx="36" cy="37"/>
            </a:xfrm>
            <a:custGeom>
              <a:avLst/>
              <a:gdLst/>
              <a:ahLst/>
              <a:cxnLst/>
              <a:rect l="0" t="0" r="0" b="0"/>
              <a:pathLst>
                <a:path w="36" h="37">
                  <a:moveTo>
                    <a:pt x="0" y="18"/>
                  </a:moveTo>
                  <a:lnTo>
                    <a:pt x="0" y="15"/>
                  </a:lnTo>
                  <a:lnTo>
                    <a:pt x="1" y="12"/>
                  </a:lnTo>
                  <a:lnTo>
                    <a:pt x="3" y="8"/>
                  </a:lnTo>
                  <a:lnTo>
                    <a:pt x="5" y="6"/>
                  </a:lnTo>
                  <a:lnTo>
                    <a:pt x="8" y="4"/>
                  </a:lnTo>
                  <a:lnTo>
                    <a:pt x="11" y="1"/>
                  </a:lnTo>
                  <a:lnTo>
                    <a:pt x="14" y="0"/>
                  </a:lnTo>
                  <a:lnTo>
                    <a:pt x="18" y="0"/>
                  </a:lnTo>
                  <a:lnTo>
                    <a:pt x="21" y="0"/>
                  </a:lnTo>
                  <a:lnTo>
                    <a:pt x="25" y="1"/>
                  </a:lnTo>
                  <a:lnTo>
                    <a:pt x="28" y="4"/>
                  </a:lnTo>
                  <a:lnTo>
                    <a:pt x="30" y="6"/>
                  </a:lnTo>
                  <a:lnTo>
                    <a:pt x="33" y="8"/>
                  </a:lnTo>
                  <a:lnTo>
                    <a:pt x="35" y="12"/>
                  </a:lnTo>
                  <a:lnTo>
                    <a:pt x="36" y="15"/>
                  </a:lnTo>
                  <a:lnTo>
                    <a:pt x="36" y="18"/>
                  </a:lnTo>
                  <a:lnTo>
                    <a:pt x="36" y="18"/>
                  </a:lnTo>
                  <a:lnTo>
                    <a:pt x="36" y="22"/>
                  </a:lnTo>
                  <a:lnTo>
                    <a:pt x="35" y="25"/>
                  </a:lnTo>
                  <a:lnTo>
                    <a:pt x="33" y="29"/>
                  </a:lnTo>
                  <a:lnTo>
                    <a:pt x="30" y="31"/>
                  </a:lnTo>
                  <a:lnTo>
                    <a:pt x="28" y="33"/>
                  </a:lnTo>
                  <a:lnTo>
                    <a:pt x="25" y="35"/>
                  </a:lnTo>
                  <a:lnTo>
                    <a:pt x="21" y="37"/>
                  </a:lnTo>
                  <a:lnTo>
                    <a:pt x="18" y="37"/>
                  </a:lnTo>
                  <a:lnTo>
                    <a:pt x="14" y="37"/>
                  </a:lnTo>
                  <a:lnTo>
                    <a:pt x="11" y="35"/>
                  </a:lnTo>
                  <a:lnTo>
                    <a:pt x="8" y="33"/>
                  </a:lnTo>
                  <a:lnTo>
                    <a:pt x="5" y="31"/>
                  </a:lnTo>
                  <a:lnTo>
                    <a:pt x="3" y="29"/>
                  </a:lnTo>
                  <a:lnTo>
                    <a:pt x="1"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0463" name="直接连接符 230462"/>
            <p:cNvSpPr/>
            <p:nvPr/>
          </p:nvSpPr>
          <p:spPr>
            <a:xfrm flipV="1">
              <a:off x="3347" y="2869"/>
              <a:ext cx="1" cy="419"/>
            </a:xfrm>
            <a:prstGeom prst="line">
              <a:avLst/>
            </a:prstGeom>
            <a:ln w="14288" cap="flat" cmpd="sng">
              <a:solidFill>
                <a:srgbClr val="000000"/>
              </a:solidFill>
              <a:prstDash val="solid"/>
              <a:headEnd type="none" w="med" len="med"/>
              <a:tailEnd type="none" w="med" len="med"/>
            </a:ln>
          </p:spPr>
        </p:sp>
        <p:sp>
          <p:nvSpPr>
            <p:cNvPr id="230464" name="矩形 230463"/>
            <p:cNvSpPr/>
            <p:nvPr/>
          </p:nvSpPr>
          <p:spPr>
            <a:xfrm>
              <a:off x="2413" y="3273"/>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0465" name="矩形 230464"/>
            <p:cNvSpPr/>
            <p:nvPr/>
          </p:nvSpPr>
          <p:spPr>
            <a:xfrm>
              <a:off x="2470" y="3345"/>
              <a:ext cx="53"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0466" name="直接连接符 230465"/>
            <p:cNvSpPr/>
            <p:nvPr/>
          </p:nvSpPr>
          <p:spPr>
            <a:xfrm flipV="1">
              <a:off x="3673" y="3452"/>
              <a:ext cx="1" cy="411"/>
            </a:xfrm>
            <a:prstGeom prst="line">
              <a:avLst/>
            </a:prstGeom>
            <a:ln w="14288" cap="flat" cmpd="sng">
              <a:solidFill>
                <a:srgbClr val="000000"/>
              </a:solidFill>
              <a:prstDash val="solid"/>
              <a:headEnd type="none" w="med" len="med"/>
              <a:tailEnd type="none" w="med" len="med"/>
            </a:ln>
          </p:spPr>
        </p:sp>
        <p:sp>
          <p:nvSpPr>
            <p:cNvPr id="230467" name="直接连接符 230466"/>
            <p:cNvSpPr/>
            <p:nvPr/>
          </p:nvSpPr>
          <p:spPr>
            <a:xfrm flipV="1">
              <a:off x="3673" y="2862"/>
              <a:ext cx="1" cy="397"/>
            </a:xfrm>
            <a:prstGeom prst="line">
              <a:avLst/>
            </a:prstGeom>
            <a:ln w="14288" cap="flat" cmpd="sng">
              <a:solidFill>
                <a:srgbClr val="000000"/>
              </a:solidFill>
              <a:prstDash val="solid"/>
              <a:headEnd type="none" w="med" len="med"/>
              <a:tailEnd type="none" w="med" len="med"/>
            </a:ln>
          </p:spPr>
        </p:sp>
        <p:sp>
          <p:nvSpPr>
            <p:cNvPr id="230468" name="直接连接符 230467"/>
            <p:cNvSpPr/>
            <p:nvPr/>
          </p:nvSpPr>
          <p:spPr>
            <a:xfrm flipV="1">
              <a:off x="2658" y="2869"/>
              <a:ext cx="1" cy="377"/>
            </a:xfrm>
            <a:prstGeom prst="line">
              <a:avLst/>
            </a:prstGeom>
            <a:ln w="14288" cap="flat" cmpd="sng">
              <a:solidFill>
                <a:srgbClr val="000000"/>
              </a:solidFill>
              <a:prstDash val="solid"/>
              <a:headEnd type="none" w="med" len="med"/>
              <a:tailEnd type="none" w="med" len="med"/>
            </a:ln>
          </p:spPr>
        </p:sp>
      </p:grpSp>
      <p:grpSp>
        <p:nvGrpSpPr>
          <p:cNvPr id="230492" name="组合 230491"/>
          <p:cNvGrpSpPr/>
          <p:nvPr/>
        </p:nvGrpSpPr>
        <p:grpSpPr>
          <a:xfrm>
            <a:off x="2890838" y="4084638"/>
            <a:ext cx="1755775" cy="1643062"/>
            <a:chOff x="4027" y="2847"/>
            <a:chExt cx="1106" cy="1035"/>
          </a:xfrm>
        </p:grpSpPr>
        <p:sp>
          <p:nvSpPr>
            <p:cNvPr id="230469" name="矩形 230468"/>
            <p:cNvSpPr/>
            <p:nvPr/>
          </p:nvSpPr>
          <p:spPr>
            <a:xfrm>
              <a:off x="4952" y="3328"/>
              <a:ext cx="60" cy="144"/>
            </a:xfrm>
            <a:prstGeom prst="rect">
              <a:avLst/>
            </a:prstGeom>
            <a:noFill/>
            <a:ln w="9525">
              <a:noFill/>
            </a:ln>
          </p:spPr>
          <p:txBody>
            <a:bodyPr wrap="none" lIns="0" tIns="0" rIns="0" bIns="0">
              <a:spAutoFit/>
            </a:bodyPr>
            <a:lstStyle/>
            <a:p>
              <a:r>
                <a:rPr lang="en-US" altLang="zh-CN" sz="150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0470" name="直接连接符 230469"/>
            <p:cNvSpPr/>
            <p:nvPr/>
          </p:nvSpPr>
          <p:spPr>
            <a:xfrm>
              <a:off x="4081" y="3873"/>
              <a:ext cx="1016" cy="1"/>
            </a:xfrm>
            <a:prstGeom prst="line">
              <a:avLst/>
            </a:prstGeom>
            <a:ln w="14288" cap="flat" cmpd="sng">
              <a:solidFill>
                <a:srgbClr val="000000"/>
              </a:solidFill>
              <a:prstDash val="solid"/>
              <a:headEnd type="none" w="med" len="med"/>
              <a:tailEnd type="none" w="med" len="med"/>
            </a:ln>
          </p:spPr>
        </p:sp>
        <p:sp>
          <p:nvSpPr>
            <p:cNvPr id="230471" name="直接连接符 230470"/>
            <p:cNvSpPr/>
            <p:nvPr/>
          </p:nvSpPr>
          <p:spPr>
            <a:xfrm>
              <a:off x="4074" y="2864"/>
              <a:ext cx="1023" cy="1"/>
            </a:xfrm>
            <a:prstGeom prst="line">
              <a:avLst/>
            </a:prstGeom>
            <a:ln w="14288" cap="flat" cmpd="sng">
              <a:solidFill>
                <a:srgbClr val="000000"/>
              </a:solidFill>
              <a:prstDash val="solid"/>
              <a:headEnd type="none" w="med" len="med"/>
              <a:tailEnd type="none" w="med" len="med"/>
            </a:ln>
          </p:spPr>
        </p:sp>
        <p:sp>
          <p:nvSpPr>
            <p:cNvPr id="230472" name="任意多边形 230471"/>
            <p:cNvSpPr/>
            <p:nvPr/>
          </p:nvSpPr>
          <p:spPr>
            <a:xfrm>
              <a:off x="4370" y="3259"/>
              <a:ext cx="74" cy="193"/>
            </a:xfrm>
            <a:custGeom>
              <a:avLst/>
              <a:gdLst/>
              <a:ahLst/>
              <a:cxnLst/>
              <a:rect l="0" t="0" r="0" b="0"/>
              <a:pathLst>
                <a:path w="74" h="193">
                  <a:moveTo>
                    <a:pt x="0" y="0"/>
                  </a:moveTo>
                  <a:lnTo>
                    <a:pt x="0" y="193"/>
                  </a:lnTo>
                  <a:lnTo>
                    <a:pt x="74" y="193"/>
                  </a:lnTo>
                  <a:lnTo>
                    <a:pt x="74" y="0"/>
                  </a:lnTo>
                  <a:lnTo>
                    <a:pt x="0" y="0"/>
                  </a:lnTo>
                  <a:lnTo>
                    <a:pt x="0" y="0"/>
                  </a:lnTo>
                </a:path>
              </a:pathLst>
            </a:custGeom>
            <a:solidFill>
              <a:srgbClr val="00FF00">
                <a:alpha val="100000"/>
              </a:srgbClr>
            </a:solidFill>
            <a:ln w="25400" cap="flat" cmpd="sng">
              <a:solidFill>
                <a:srgbClr val="000000">
                  <a:alpha val="100000"/>
                </a:srgbClr>
              </a:solidFill>
              <a:prstDash val="solid"/>
              <a:headEnd type="none" w="med" len="med"/>
              <a:tailEnd type="none" w="med" len="med"/>
            </a:ln>
          </p:spPr>
          <p:txBody>
            <a:bodyPr/>
            <a:lstStyle/>
            <a:p>
              <a:endParaRPr lang="zh-CN" altLang="en-US"/>
            </a:p>
          </p:txBody>
        </p:sp>
        <p:sp>
          <p:nvSpPr>
            <p:cNvPr id="230473" name="直接连接符 230472"/>
            <p:cNvSpPr/>
            <p:nvPr/>
          </p:nvSpPr>
          <p:spPr>
            <a:xfrm>
              <a:off x="5097" y="3573"/>
              <a:ext cx="1" cy="290"/>
            </a:xfrm>
            <a:prstGeom prst="line">
              <a:avLst/>
            </a:prstGeom>
            <a:ln w="14288" cap="flat" cmpd="sng">
              <a:solidFill>
                <a:srgbClr val="000000"/>
              </a:solidFill>
              <a:prstDash val="solid"/>
              <a:headEnd type="none" w="med" len="med"/>
              <a:tailEnd type="none" w="med" len="med"/>
            </a:ln>
          </p:spPr>
        </p:sp>
        <p:sp>
          <p:nvSpPr>
            <p:cNvPr id="230474" name="直接连接符 230473"/>
            <p:cNvSpPr/>
            <p:nvPr/>
          </p:nvSpPr>
          <p:spPr>
            <a:xfrm flipH="1">
              <a:off x="4644" y="3425"/>
              <a:ext cx="194" cy="1"/>
            </a:xfrm>
            <a:prstGeom prst="line">
              <a:avLst/>
            </a:prstGeom>
            <a:ln w="19050" cap="flat" cmpd="sng">
              <a:solidFill>
                <a:srgbClr val="000000"/>
              </a:solidFill>
              <a:prstDash val="solid"/>
              <a:headEnd type="none" w="med" len="med"/>
              <a:tailEnd type="none" w="med" len="med"/>
            </a:ln>
          </p:spPr>
        </p:sp>
        <p:sp>
          <p:nvSpPr>
            <p:cNvPr id="230475" name="直接连接符 230474"/>
            <p:cNvSpPr/>
            <p:nvPr/>
          </p:nvSpPr>
          <p:spPr>
            <a:xfrm flipH="1">
              <a:off x="4644" y="3360"/>
              <a:ext cx="194" cy="1"/>
            </a:xfrm>
            <a:prstGeom prst="line">
              <a:avLst/>
            </a:prstGeom>
            <a:ln w="19050" cap="flat" cmpd="sng">
              <a:solidFill>
                <a:srgbClr val="000000"/>
              </a:solidFill>
              <a:prstDash val="solid"/>
              <a:headEnd type="none" w="med" len="med"/>
              <a:tailEnd type="none" w="med" len="med"/>
            </a:ln>
          </p:spPr>
        </p:sp>
        <p:sp>
          <p:nvSpPr>
            <p:cNvPr id="230476" name="直接连接符 230475"/>
            <p:cNvSpPr/>
            <p:nvPr/>
          </p:nvSpPr>
          <p:spPr>
            <a:xfrm flipH="1">
              <a:off x="4644" y="3425"/>
              <a:ext cx="194" cy="1"/>
            </a:xfrm>
            <a:prstGeom prst="line">
              <a:avLst/>
            </a:prstGeom>
            <a:ln w="19050" cap="flat" cmpd="sng">
              <a:solidFill>
                <a:srgbClr val="000000"/>
              </a:solidFill>
              <a:prstDash val="solid"/>
              <a:headEnd type="none" w="med" len="med"/>
              <a:tailEnd type="none" w="med" len="med"/>
            </a:ln>
          </p:spPr>
        </p:sp>
        <p:sp>
          <p:nvSpPr>
            <p:cNvPr id="230477" name="直接连接符 230476"/>
            <p:cNvSpPr/>
            <p:nvPr/>
          </p:nvSpPr>
          <p:spPr>
            <a:xfrm flipH="1">
              <a:off x="4644" y="3360"/>
              <a:ext cx="194" cy="1"/>
            </a:xfrm>
            <a:prstGeom prst="line">
              <a:avLst/>
            </a:prstGeom>
            <a:ln w="19050" cap="flat" cmpd="sng">
              <a:solidFill>
                <a:srgbClr val="000000"/>
              </a:solidFill>
              <a:prstDash val="solid"/>
              <a:headEnd type="none" w="med" len="med"/>
              <a:tailEnd type="none" w="med" len="med"/>
            </a:ln>
          </p:spPr>
        </p:sp>
        <p:sp>
          <p:nvSpPr>
            <p:cNvPr id="230478" name="直接连接符 230477"/>
            <p:cNvSpPr/>
            <p:nvPr/>
          </p:nvSpPr>
          <p:spPr>
            <a:xfrm flipV="1">
              <a:off x="4740" y="2869"/>
              <a:ext cx="1" cy="480"/>
            </a:xfrm>
            <a:prstGeom prst="line">
              <a:avLst/>
            </a:prstGeom>
            <a:ln w="14288" cap="flat" cmpd="sng">
              <a:solidFill>
                <a:srgbClr val="000000"/>
              </a:solidFill>
              <a:prstDash val="solid"/>
              <a:headEnd type="none" w="med" len="med"/>
              <a:tailEnd type="none" w="med" len="med"/>
            </a:ln>
          </p:spPr>
        </p:sp>
        <p:sp>
          <p:nvSpPr>
            <p:cNvPr id="230479" name="直接连接符 230478"/>
            <p:cNvSpPr/>
            <p:nvPr/>
          </p:nvSpPr>
          <p:spPr>
            <a:xfrm flipV="1">
              <a:off x="4740" y="3430"/>
              <a:ext cx="1" cy="433"/>
            </a:xfrm>
            <a:prstGeom prst="line">
              <a:avLst/>
            </a:prstGeom>
            <a:ln w="14288" cap="flat" cmpd="sng">
              <a:solidFill>
                <a:srgbClr val="000000"/>
              </a:solidFill>
              <a:prstDash val="solid"/>
              <a:headEnd type="none" w="med" len="med"/>
              <a:tailEnd type="none" w="med" len="med"/>
            </a:ln>
          </p:spPr>
        </p:sp>
        <p:sp>
          <p:nvSpPr>
            <p:cNvPr id="230480" name="矩形 230479"/>
            <p:cNvSpPr/>
            <p:nvPr/>
          </p:nvSpPr>
          <p:spPr>
            <a:xfrm>
              <a:off x="4515" y="3263"/>
              <a:ext cx="75" cy="144"/>
            </a:xfrm>
            <a:prstGeom prst="rect">
              <a:avLst/>
            </a:prstGeom>
            <a:noFill/>
            <a:ln w="9525">
              <a:noFill/>
            </a:ln>
          </p:spPr>
          <p:txBody>
            <a:bodyPr wrap="none" lIns="0" tIns="0" rIns="0" bIns="0">
              <a:spAutoFit/>
            </a:bodyPr>
            <a:lstStyle/>
            <a:p>
              <a:r>
                <a:rPr lang="en-US" altLang="zh-CN" sz="15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0481" name="任意多边形 230480"/>
            <p:cNvSpPr/>
            <p:nvPr/>
          </p:nvSpPr>
          <p:spPr>
            <a:xfrm>
              <a:off x="5097" y="3288"/>
              <a:ext cx="36" cy="274"/>
            </a:xfrm>
            <a:custGeom>
              <a:avLst/>
              <a:gdLst/>
              <a:ahLst/>
              <a:cxnLst/>
              <a:rect l="0" t="0" r="0" b="0"/>
              <a:pathLst>
                <a:path w="36" h="274">
                  <a:moveTo>
                    <a:pt x="0" y="0"/>
                  </a:moveTo>
                  <a:lnTo>
                    <a:pt x="3" y="0"/>
                  </a:lnTo>
                  <a:lnTo>
                    <a:pt x="7" y="0"/>
                  </a:lnTo>
                  <a:lnTo>
                    <a:pt x="10" y="2"/>
                  </a:lnTo>
                  <a:lnTo>
                    <a:pt x="14" y="3"/>
                  </a:lnTo>
                  <a:lnTo>
                    <a:pt x="17" y="4"/>
                  </a:lnTo>
                  <a:lnTo>
                    <a:pt x="19" y="5"/>
                  </a:lnTo>
                  <a:lnTo>
                    <a:pt x="25" y="10"/>
                  </a:lnTo>
                  <a:lnTo>
                    <a:pt x="30" y="14"/>
                  </a:lnTo>
                  <a:lnTo>
                    <a:pt x="31" y="17"/>
                  </a:lnTo>
                  <a:lnTo>
                    <a:pt x="33" y="20"/>
                  </a:lnTo>
                  <a:lnTo>
                    <a:pt x="34" y="23"/>
                  </a:lnTo>
                  <a:lnTo>
                    <a:pt x="35" y="27"/>
                  </a:lnTo>
                  <a:lnTo>
                    <a:pt x="35" y="30"/>
                  </a:lnTo>
                  <a:lnTo>
                    <a:pt x="36" y="33"/>
                  </a:lnTo>
                  <a:lnTo>
                    <a:pt x="36" y="37"/>
                  </a:lnTo>
                  <a:lnTo>
                    <a:pt x="35" y="40"/>
                  </a:lnTo>
                  <a:lnTo>
                    <a:pt x="35" y="44"/>
                  </a:lnTo>
                  <a:lnTo>
                    <a:pt x="34" y="47"/>
                  </a:lnTo>
                  <a:lnTo>
                    <a:pt x="33" y="49"/>
                  </a:lnTo>
                  <a:lnTo>
                    <a:pt x="31" y="53"/>
                  </a:lnTo>
                  <a:lnTo>
                    <a:pt x="27" y="58"/>
                  </a:lnTo>
                  <a:lnTo>
                    <a:pt x="22" y="62"/>
                  </a:lnTo>
                  <a:lnTo>
                    <a:pt x="16" y="65"/>
                  </a:lnTo>
                  <a:lnTo>
                    <a:pt x="13" y="67"/>
                  </a:lnTo>
                  <a:lnTo>
                    <a:pt x="9" y="67"/>
                  </a:lnTo>
                  <a:lnTo>
                    <a:pt x="6" y="68"/>
                  </a:lnTo>
                  <a:lnTo>
                    <a:pt x="2" y="68"/>
                  </a:lnTo>
                  <a:lnTo>
                    <a:pt x="0" y="68"/>
                  </a:lnTo>
                  <a:lnTo>
                    <a:pt x="3" y="68"/>
                  </a:lnTo>
                  <a:lnTo>
                    <a:pt x="7" y="70"/>
                  </a:lnTo>
                  <a:lnTo>
                    <a:pt x="10" y="70"/>
                  </a:lnTo>
                  <a:lnTo>
                    <a:pt x="14" y="71"/>
                  </a:lnTo>
                  <a:lnTo>
                    <a:pt x="17" y="72"/>
                  </a:lnTo>
                  <a:lnTo>
                    <a:pt x="19" y="74"/>
                  </a:lnTo>
                  <a:lnTo>
                    <a:pt x="25" y="78"/>
                  </a:lnTo>
                  <a:lnTo>
                    <a:pt x="30" y="83"/>
                  </a:lnTo>
                  <a:lnTo>
                    <a:pt x="31" y="86"/>
                  </a:lnTo>
                  <a:lnTo>
                    <a:pt x="33" y="89"/>
                  </a:lnTo>
                  <a:lnTo>
                    <a:pt x="34" y="91"/>
                  </a:lnTo>
                  <a:lnTo>
                    <a:pt x="35" y="95"/>
                  </a:lnTo>
                  <a:lnTo>
                    <a:pt x="35" y="98"/>
                  </a:lnTo>
                  <a:lnTo>
                    <a:pt x="36" y="101"/>
                  </a:lnTo>
                  <a:lnTo>
                    <a:pt x="36" y="105"/>
                  </a:lnTo>
                  <a:lnTo>
                    <a:pt x="35" y="108"/>
                  </a:lnTo>
                  <a:lnTo>
                    <a:pt x="35" y="112"/>
                  </a:lnTo>
                  <a:lnTo>
                    <a:pt x="34" y="115"/>
                  </a:lnTo>
                  <a:lnTo>
                    <a:pt x="33" y="118"/>
                  </a:lnTo>
                  <a:lnTo>
                    <a:pt x="31" y="121"/>
                  </a:lnTo>
                  <a:lnTo>
                    <a:pt x="27" y="126"/>
                  </a:lnTo>
                  <a:lnTo>
                    <a:pt x="22" y="131"/>
                  </a:lnTo>
                  <a:lnTo>
                    <a:pt x="16" y="134"/>
                  </a:lnTo>
                  <a:lnTo>
                    <a:pt x="13" y="135"/>
                  </a:lnTo>
                  <a:lnTo>
                    <a:pt x="9" y="137"/>
                  </a:lnTo>
                  <a:lnTo>
                    <a:pt x="6" y="137"/>
                  </a:lnTo>
                  <a:lnTo>
                    <a:pt x="2" y="138"/>
                  </a:lnTo>
                  <a:lnTo>
                    <a:pt x="0" y="138"/>
                  </a:lnTo>
                  <a:lnTo>
                    <a:pt x="3" y="138"/>
                  </a:lnTo>
                  <a:lnTo>
                    <a:pt x="7" y="138"/>
                  </a:lnTo>
                  <a:lnTo>
                    <a:pt x="10" y="139"/>
                  </a:lnTo>
                  <a:lnTo>
                    <a:pt x="14" y="140"/>
                  </a:lnTo>
                  <a:lnTo>
                    <a:pt x="17" y="141"/>
                  </a:lnTo>
                  <a:lnTo>
                    <a:pt x="19" y="142"/>
                  </a:lnTo>
                  <a:lnTo>
                    <a:pt x="25" y="147"/>
                  </a:lnTo>
                  <a:lnTo>
                    <a:pt x="30" y="151"/>
                  </a:lnTo>
                  <a:lnTo>
                    <a:pt x="31" y="154"/>
                  </a:lnTo>
                  <a:lnTo>
                    <a:pt x="33" y="157"/>
                  </a:lnTo>
                  <a:lnTo>
                    <a:pt x="34" y="160"/>
                  </a:lnTo>
                  <a:lnTo>
                    <a:pt x="35" y="163"/>
                  </a:lnTo>
                  <a:lnTo>
                    <a:pt x="35" y="166"/>
                  </a:lnTo>
                  <a:lnTo>
                    <a:pt x="36" y="171"/>
                  </a:lnTo>
                  <a:lnTo>
                    <a:pt x="36" y="174"/>
                  </a:lnTo>
                  <a:lnTo>
                    <a:pt x="35" y="177"/>
                  </a:lnTo>
                  <a:lnTo>
                    <a:pt x="35" y="181"/>
                  </a:lnTo>
                  <a:lnTo>
                    <a:pt x="34" y="183"/>
                  </a:lnTo>
                  <a:lnTo>
                    <a:pt x="33" y="186"/>
                  </a:lnTo>
                  <a:lnTo>
                    <a:pt x="31" y="190"/>
                  </a:lnTo>
                  <a:lnTo>
                    <a:pt x="27" y="194"/>
                  </a:lnTo>
                  <a:lnTo>
                    <a:pt x="22" y="199"/>
                  </a:lnTo>
                  <a:lnTo>
                    <a:pt x="16" y="202"/>
                  </a:lnTo>
                  <a:lnTo>
                    <a:pt x="13" y="203"/>
                  </a:lnTo>
                  <a:lnTo>
                    <a:pt x="9" y="205"/>
                  </a:lnTo>
                  <a:lnTo>
                    <a:pt x="6" y="206"/>
                  </a:lnTo>
                  <a:lnTo>
                    <a:pt x="2" y="206"/>
                  </a:lnTo>
                  <a:lnTo>
                    <a:pt x="0" y="206"/>
                  </a:lnTo>
                  <a:lnTo>
                    <a:pt x="3" y="206"/>
                  </a:lnTo>
                  <a:lnTo>
                    <a:pt x="7" y="206"/>
                  </a:lnTo>
                  <a:lnTo>
                    <a:pt x="10" y="207"/>
                  </a:lnTo>
                  <a:lnTo>
                    <a:pt x="14" y="208"/>
                  </a:lnTo>
                  <a:lnTo>
                    <a:pt x="17" y="209"/>
                  </a:lnTo>
                  <a:lnTo>
                    <a:pt x="19" y="210"/>
                  </a:lnTo>
                  <a:lnTo>
                    <a:pt x="25" y="215"/>
                  </a:lnTo>
                  <a:lnTo>
                    <a:pt x="30" y="219"/>
                  </a:lnTo>
                  <a:lnTo>
                    <a:pt x="31" y="223"/>
                  </a:lnTo>
                  <a:lnTo>
                    <a:pt x="33" y="225"/>
                  </a:lnTo>
                  <a:lnTo>
                    <a:pt x="34" y="228"/>
                  </a:lnTo>
                  <a:lnTo>
                    <a:pt x="35" y="232"/>
                  </a:lnTo>
                  <a:lnTo>
                    <a:pt x="35" y="235"/>
                  </a:lnTo>
                  <a:lnTo>
                    <a:pt x="36" y="239"/>
                  </a:lnTo>
                  <a:lnTo>
                    <a:pt x="36" y="242"/>
                  </a:lnTo>
                  <a:lnTo>
                    <a:pt x="35" y="245"/>
                  </a:lnTo>
                  <a:lnTo>
                    <a:pt x="35" y="249"/>
                  </a:lnTo>
                  <a:lnTo>
                    <a:pt x="34" y="252"/>
                  </a:lnTo>
                  <a:lnTo>
                    <a:pt x="33" y="254"/>
                  </a:lnTo>
                  <a:lnTo>
                    <a:pt x="31" y="258"/>
                  </a:lnTo>
                  <a:lnTo>
                    <a:pt x="27" y="264"/>
                  </a:lnTo>
                  <a:lnTo>
                    <a:pt x="22" y="268"/>
                  </a:lnTo>
                  <a:lnTo>
                    <a:pt x="16" y="271"/>
                  </a:lnTo>
                  <a:lnTo>
                    <a:pt x="13" y="273"/>
                  </a:lnTo>
                  <a:lnTo>
                    <a:pt x="9" y="274"/>
                  </a:lnTo>
                  <a:lnTo>
                    <a:pt x="6" y="274"/>
                  </a:lnTo>
                  <a:lnTo>
                    <a:pt x="2" y="274"/>
                  </a:lnTo>
                  <a:lnTo>
                    <a:pt x="0" y="274"/>
                  </a:lnTo>
                </a:path>
              </a:pathLst>
            </a:custGeom>
            <a:noFill/>
            <a:ln w="25400" cap="flat" cmpd="sng">
              <a:solidFill>
                <a:schemeClr val="accent1">
                  <a:alpha val="100000"/>
                </a:schemeClr>
              </a:solidFill>
              <a:prstDash val="solid"/>
              <a:headEnd type="none" w="med" len="med"/>
              <a:tailEnd type="none" w="med" len="med"/>
            </a:ln>
          </p:spPr>
          <p:txBody>
            <a:bodyPr/>
            <a:lstStyle/>
            <a:p>
              <a:endParaRPr lang="zh-CN" altLang="en-US"/>
            </a:p>
          </p:txBody>
        </p:sp>
        <p:sp>
          <p:nvSpPr>
            <p:cNvPr id="230482" name="直接连接符 230481"/>
            <p:cNvSpPr/>
            <p:nvPr/>
          </p:nvSpPr>
          <p:spPr>
            <a:xfrm flipV="1">
              <a:off x="4408" y="3452"/>
              <a:ext cx="1" cy="411"/>
            </a:xfrm>
            <a:prstGeom prst="line">
              <a:avLst/>
            </a:prstGeom>
            <a:ln w="14288" cap="flat" cmpd="sng">
              <a:solidFill>
                <a:srgbClr val="000000"/>
              </a:solidFill>
              <a:prstDash val="solid"/>
              <a:headEnd type="none" w="med" len="med"/>
              <a:tailEnd type="none" w="med" len="med"/>
            </a:ln>
          </p:spPr>
        </p:sp>
        <p:sp>
          <p:nvSpPr>
            <p:cNvPr id="230483" name="任意多边形 230482"/>
            <p:cNvSpPr/>
            <p:nvPr/>
          </p:nvSpPr>
          <p:spPr>
            <a:xfrm>
              <a:off x="4045" y="3845"/>
              <a:ext cx="37" cy="37"/>
            </a:xfrm>
            <a:custGeom>
              <a:avLst/>
              <a:gdLst/>
              <a:ahLst/>
              <a:cxnLst/>
              <a:rect l="0" t="0" r="0" b="0"/>
              <a:pathLst>
                <a:path w="37" h="37">
                  <a:moveTo>
                    <a:pt x="0" y="18"/>
                  </a:moveTo>
                  <a:lnTo>
                    <a:pt x="0" y="15"/>
                  </a:lnTo>
                  <a:lnTo>
                    <a:pt x="2" y="12"/>
                  </a:lnTo>
                  <a:lnTo>
                    <a:pt x="4" y="8"/>
                  </a:lnTo>
                  <a:lnTo>
                    <a:pt x="6" y="6"/>
                  </a:lnTo>
                  <a:lnTo>
                    <a:pt x="8" y="4"/>
                  </a:lnTo>
                  <a:lnTo>
                    <a:pt x="12" y="1"/>
                  </a:lnTo>
                  <a:lnTo>
                    <a:pt x="15" y="0"/>
                  </a:lnTo>
                  <a:lnTo>
                    <a:pt x="19" y="0"/>
                  </a:lnTo>
                  <a:lnTo>
                    <a:pt x="22" y="0"/>
                  </a:lnTo>
                  <a:lnTo>
                    <a:pt x="25" y="1"/>
                  </a:lnTo>
                  <a:lnTo>
                    <a:pt x="29" y="4"/>
                  </a:lnTo>
                  <a:lnTo>
                    <a:pt x="31" y="6"/>
                  </a:lnTo>
                  <a:lnTo>
                    <a:pt x="33" y="8"/>
                  </a:lnTo>
                  <a:lnTo>
                    <a:pt x="36" y="12"/>
                  </a:lnTo>
                  <a:lnTo>
                    <a:pt x="37" y="15"/>
                  </a:lnTo>
                  <a:lnTo>
                    <a:pt x="37" y="18"/>
                  </a:lnTo>
                  <a:lnTo>
                    <a:pt x="37" y="18"/>
                  </a:lnTo>
                  <a:lnTo>
                    <a:pt x="37" y="22"/>
                  </a:lnTo>
                  <a:lnTo>
                    <a:pt x="36" y="25"/>
                  </a:lnTo>
                  <a:lnTo>
                    <a:pt x="33" y="29"/>
                  </a:lnTo>
                  <a:lnTo>
                    <a:pt x="31" y="31"/>
                  </a:lnTo>
                  <a:lnTo>
                    <a:pt x="29" y="33"/>
                  </a:lnTo>
                  <a:lnTo>
                    <a:pt x="25" y="35"/>
                  </a:lnTo>
                  <a:lnTo>
                    <a:pt x="22" y="37"/>
                  </a:lnTo>
                  <a:lnTo>
                    <a:pt x="19" y="37"/>
                  </a:lnTo>
                  <a:lnTo>
                    <a:pt x="15" y="37"/>
                  </a:lnTo>
                  <a:lnTo>
                    <a:pt x="12" y="35"/>
                  </a:lnTo>
                  <a:lnTo>
                    <a:pt x="8" y="33"/>
                  </a:lnTo>
                  <a:lnTo>
                    <a:pt x="6" y="31"/>
                  </a:lnTo>
                  <a:lnTo>
                    <a:pt x="4" y="29"/>
                  </a:lnTo>
                  <a:lnTo>
                    <a:pt x="2" y="25"/>
                  </a:lnTo>
                  <a:lnTo>
                    <a:pt x="0" y="22"/>
                  </a:lnTo>
                  <a:lnTo>
                    <a:pt x="0" y="18"/>
                  </a:lnTo>
                  <a:close/>
                </a:path>
              </a:pathLst>
            </a:custGeom>
            <a:solidFill>
              <a:srgbClr val="FFFFFF"/>
            </a:solidFill>
            <a:ln w="9525">
              <a:noFill/>
            </a:ln>
          </p:spPr>
          <p:txBody>
            <a:bodyPr/>
            <a:lstStyle/>
            <a:p>
              <a:endParaRPr lang="zh-CN" altLang="en-US"/>
            </a:p>
          </p:txBody>
        </p:sp>
        <p:sp>
          <p:nvSpPr>
            <p:cNvPr id="230484" name="任意多边形 230483"/>
            <p:cNvSpPr/>
            <p:nvPr/>
          </p:nvSpPr>
          <p:spPr>
            <a:xfrm>
              <a:off x="4045" y="3845"/>
              <a:ext cx="37" cy="37"/>
            </a:xfrm>
            <a:custGeom>
              <a:avLst/>
              <a:gdLst/>
              <a:ahLst/>
              <a:cxnLst/>
              <a:rect l="0" t="0" r="0" b="0"/>
              <a:pathLst>
                <a:path w="37" h="37">
                  <a:moveTo>
                    <a:pt x="0" y="18"/>
                  </a:moveTo>
                  <a:lnTo>
                    <a:pt x="0" y="15"/>
                  </a:lnTo>
                  <a:lnTo>
                    <a:pt x="2" y="12"/>
                  </a:lnTo>
                  <a:lnTo>
                    <a:pt x="4" y="8"/>
                  </a:lnTo>
                  <a:lnTo>
                    <a:pt x="6" y="6"/>
                  </a:lnTo>
                  <a:lnTo>
                    <a:pt x="8" y="4"/>
                  </a:lnTo>
                  <a:lnTo>
                    <a:pt x="12" y="1"/>
                  </a:lnTo>
                  <a:lnTo>
                    <a:pt x="15" y="0"/>
                  </a:lnTo>
                  <a:lnTo>
                    <a:pt x="19" y="0"/>
                  </a:lnTo>
                  <a:lnTo>
                    <a:pt x="22" y="0"/>
                  </a:lnTo>
                  <a:lnTo>
                    <a:pt x="25" y="1"/>
                  </a:lnTo>
                  <a:lnTo>
                    <a:pt x="29" y="4"/>
                  </a:lnTo>
                  <a:lnTo>
                    <a:pt x="31" y="6"/>
                  </a:lnTo>
                  <a:lnTo>
                    <a:pt x="33" y="8"/>
                  </a:lnTo>
                  <a:lnTo>
                    <a:pt x="36" y="12"/>
                  </a:lnTo>
                  <a:lnTo>
                    <a:pt x="37" y="15"/>
                  </a:lnTo>
                  <a:lnTo>
                    <a:pt x="37" y="18"/>
                  </a:lnTo>
                  <a:lnTo>
                    <a:pt x="37" y="18"/>
                  </a:lnTo>
                  <a:lnTo>
                    <a:pt x="37" y="22"/>
                  </a:lnTo>
                  <a:lnTo>
                    <a:pt x="36" y="25"/>
                  </a:lnTo>
                  <a:lnTo>
                    <a:pt x="33" y="29"/>
                  </a:lnTo>
                  <a:lnTo>
                    <a:pt x="31" y="31"/>
                  </a:lnTo>
                  <a:lnTo>
                    <a:pt x="29" y="33"/>
                  </a:lnTo>
                  <a:lnTo>
                    <a:pt x="25" y="35"/>
                  </a:lnTo>
                  <a:lnTo>
                    <a:pt x="22" y="37"/>
                  </a:lnTo>
                  <a:lnTo>
                    <a:pt x="19" y="37"/>
                  </a:lnTo>
                  <a:lnTo>
                    <a:pt x="15" y="37"/>
                  </a:lnTo>
                  <a:lnTo>
                    <a:pt x="12" y="35"/>
                  </a:lnTo>
                  <a:lnTo>
                    <a:pt x="8" y="33"/>
                  </a:lnTo>
                  <a:lnTo>
                    <a:pt x="6" y="31"/>
                  </a:lnTo>
                  <a:lnTo>
                    <a:pt x="4" y="29"/>
                  </a:lnTo>
                  <a:lnTo>
                    <a:pt x="2"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0485" name="任意多边形 230484"/>
            <p:cNvSpPr/>
            <p:nvPr/>
          </p:nvSpPr>
          <p:spPr>
            <a:xfrm>
              <a:off x="4027" y="2847"/>
              <a:ext cx="37" cy="37"/>
            </a:xfrm>
            <a:custGeom>
              <a:avLst/>
              <a:gdLst/>
              <a:ahLst/>
              <a:cxnLst/>
              <a:rect l="0" t="0" r="0" b="0"/>
              <a:pathLst>
                <a:path w="37" h="37">
                  <a:moveTo>
                    <a:pt x="0" y="18"/>
                  </a:moveTo>
                  <a:lnTo>
                    <a:pt x="0" y="15"/>
                  </a:lnTo>
                  <a:lnTo>
                    <a:pt x="1" y="12"/>
                  </a:lnTo>
                  <a:lnTo>
                    <a:pt x="4" y="8"/>
                  </a:lnTo>
                  <a:lnTo>
                    <a:pt x="6" y="6"/>
                  </a:lnTo>
                  <a:lnTo>
                    <a:pt x="8" y="4"/>
                  </a:lnTo>
                  <a:lnTo>
                    <a:pt x="12" y="1"/>
                  </a:lnTo>
                  <a:lnTo>
                    <a:pt x="15" y="0"/>
                  </a:lnTo>
                  <a:lnTo>
                    <a:pt x="18" y="0"/>
                  </a:lnTo>
                  <a:lnTo>
                    <a:pt x="22" y="0"/>
                  </a:lnTo>
                  <a:lnTo>
                    <a:pt x="25" y="1"/>
                  </a:lnTo>
                  <a:lnTo>
                    <a:pt x="29" y="4"/>
                  </a:lnTo>
                  <a:lnTo>
                    <a:pt x="31" y="6"/>
                  </a:lnTo>
                  <a:lnTo>
                    <a:pt x="33" y="8"/>
                  </a:lnTo>
                  <a:lnTo>
                    <a:pt x="35" y="12"/>
                  </a:lnTo>
                  <a:lnTo>
                    <a:pt x="37" y="15"/>
                  </a:lnTo>
                  <a:lnTo>
                    <a:pt x="37" y="18"/>
                  </a:lnTo>
                  <a:lnTo>
                    <a:pt x="37" y="18"/>
                  </a:lnTo>
                  <a:lnTo>
                    <a:pt x="37" y="22"/>
                  </a:lnTo>
                  <a:lnTo>
                    <a:pt x="35" y="25"/>
                  </a:lnTo>
                  <a:lnTo>
                    <a:pt x="33" y="29"/>
                  </a:lnTo>
                  <a:lnTo>
                    <a:pt x="31" y="31"/>
                  </a:lnTo>
                  <a:lnTo>
                    <a:pt x="29" y="33"/>
                  </a:lnTo>
                  <a:lnTo>
                    <a:pt x="25" y="35"/>
                  </a:lnTo>
                  <a:lnTo>
                    <a:pt x="22" y="37"/>
                  </a:lnTo>
                  <a:lnTo>
                    <a:pt x="18" y="37"/>
                  </a:lnTo>
                  <a:lnTo>
                    <a:pt x="15" y="37"/>
                  </a:lnTo>
                  <a:lnTo>
                    <a:pt x="12" y="35"/>
                  </a:lnTo>
                  <a:lnTo>
                    <a:pt x="8" y="33"/>
                  </a:lnTo>
                  <a:lnTo>
                    <a:pt x="6" y="31"/>
                  </a:lnTo>
                  <a:lnTo>
                    <a:pt x="4" y="29"/>
                  </a:lnTo>
                  <a:lnTo>
                    <a:pt x="1" y="25"/>
                  </a:lnTo>
                  <a:lnTo>
                    <a:pt x="0" y="22"/>
                  </a:lnTo>
                  <a:lnTo>
                    <a:pt x="0" y="18"/>
                  </a:lnTo>
                  <a:close/>
                </a:path>
              </a:pathLst>
            </a:custGeom>
            <a:solidFill>
              <a:srgbClr val="FFFFFF"/>
            </a:solidFill>
            <a:ln w="9525">
              <a:noFill/>
            </a:ln>
          </p:spPr>
          <p:txBody>
            <a:bodyPr/>
            <a:lstStyle/>
            <a:p>
              <a:endParaRPr lang="zh-CN" altLang="en-US"/>
            </a:p>
          </p:txBody>
        </p:sp>
        <p:sp>
          <p:nvSpPr>
            <p:cNvPr id="230486" name="任意多边形 230485"/>
            <p:cNvSpPr/>
            <p:nvPr/>
          </p:nvSpPr>
          <p:spPr>
            <a:xfrm>
              <a:off x="4027" y="2847"/>
              <a:ext cx="37" cy="37"/>
            </a:xfrm>
            <a:custGeom>
              <a:avLst/>
              <a:gdLst/>
              <a:ahLst/>
              <a:cxnLst/>
              <a:rect l="0" t="0" r="0" b="0"/>
              <a:pathLst>
                <a:path w="37" h="37">
                  <a:moveTo>
                    <a:pt x="0" y="18"/>
                  </a:moveTo>
                  <a:lnTo>
                    <a:pt x="0" y="15"/>
                  </a:lnTo>
                  <a:lnTo>
                    <a:pt x="1" y="12"/>
                  </a:lnTo>
                  <a:lnTo>
                    <a:pt x="4" y="8"/>
                  </a:lnTo>
                  <a:lnTo>
                    <a:pt x="6" y="6"/>
                  </a:lnTo>
                  <a:lnTo>
                    <a:pt x="8" y="4"/>
                  </a:lnTo>
                  <a:lnTo>
                    <a:pt x="12" y="1"/>
                  </a:lnTo>
                  <a:lnTo>
                    <a:pt x="15" y="0"/>
                  </a:lnTo>
                  <a:lnTo>
                    <a:pt x="18" y="0"/>
                  </a:lnTo>
                  <a:lnTo>
                    <a:pt x="22" y="0"/>
                  </a:lnTo>
                  <a:lnTo>
                    <a:pt x="25" y="1"/>
                  </a:lnTo>
                  <a:lnTo>
                    <a:pt x="29" y="4"/>
                  </a:lnTo>
                  <a:lnTo>
                    <a:pt x="31" y="6"/>
                  </a:lnTo>
                  <a:lnTo>
                    <a:pt x="33" y="8"/>
                  </a:lnTo>
                  <a:lnTo>
                    <a:pt x="35" y="12"/>
                  </a:lnTo>
                  <a:lnTo>
                    <a:pt x="37" y="15"/>
                  </a:lnTo>
                  <a:lnTo>
                    <a:pt x="37" y="18"/>
                  </a:lnTo>
                  <a:lnTo>
                    <a:pt x="37" y="18"/>
                  </a:lnTo>
                  <a:lnTo>
                    <a:pt x="37" y="22"/>
                  </a:lnTo>
                  <a:lnTo>
                    <a:pt x="35" y="25"/>
                  </a:lnTo>
                  <a:lnTo>
                    <a:pt x="33" y="29"/>
                  </a:lnTo>
                  <a:lnTo>
                    <a:pt x="31" y="31"/>
                  </a:lnTo>
                  <a:lnTo>
                    <a:pt x="29" y="33"/>
                  </a:lnTo>
                  <a:lnTo>
                    <a:pt x="25" y="35"/>
                  </a:lnTo>
                  <a:lnTo>
                    <a:pt x="22" y="37"/>
                  </a:lnTo>
                  <a:lnTo>
                    <a:pt x="18" y="37"/>
                  </a:lnTo>
                  <a:lnTo>
                    <a:pt x="15" y="37"/>
                  </a:lnTo>
                  <a:lnTo>
                    <a:pt x="12" y="35"/>
                  </a:lnTo>
                  <a:lnTo>
                    <a:pt x="8" y="33"/>
                  </a:lnTo>
                  <a:lnTo>
                    <a:pt x="6" y="31"/>
                  </a:lnTo>
                  <a:lnTo>
                    <a:pt x="4" y="29"/>
                  </a:lnTo>
                  <a:lnTo>
                    <a:pt x="1"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0487" name="直接连接符 230486"/>
            <p:cNvSpPr/>
            <p:nvPr/>
          </p:nvSpPr>
          <p:spPr>
            <a:xfrm flipV="1">
              <a:off x="5097" y="2869"/>
              <a:ext cx="1" cy="419"/>
            </a:xfrm>
            <a:prstGeom prst="line">
              <a:avLst/>
            </a:prstGeom>
            <a:ln w="14288" cap="flat" cmpd="sng">
              <a:solidFill>
                <a:srgbClr val="000000"/>
              </a:solidFill>
              <a:prstDash val="solid"/>
              <a:headEnd type="none" w="med" len="med"/>
              <a:tailEnd type="none" w="med" len="med"/>
            </a:ln>
          </p:spPr>
        </p:sp>
        <p:sp>
          <p:nvSpPr>
            <p:cNvPr id="230488" name="矩形 230487"/>
            <p:cNvSpPr/>
            <p:nvPr/>
          </p:nvSpPr>
          <p:spPr>
            <a:xfrm>
              <a:off x="4203" y="3309"/>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0489" name="直接连接符 230488"/>
            <p:cNvSpPr/>
            <p:nvPr/>
          </p:nvSpPr>
          <p:spPr>
            <a:xfrm flipV="1">
              <a:off x="4408" y="2869"/>
              <a:ext cx="1" cy="377"/>
            </a:xfrm>
            <a:prstGeom prst="line">
              <a:avLst/>
            </a:prstGeom>
            <a:ln w="14288" cap="flat" cmpd="sng">
              <a:solidFill>
                <a:srgbClr val="000000"/>
              </a:solidFill>
              <a:prstDash val="solid"/>
              <a:headEnd type="none" w="med" len="med"/>
              <a:tailEnd type="none" w="med" len="med"/>
            </a:ln>
          </p:spPr>
        </p:sp>
      </p:grpSp>
      <p:sp>
        <p:nvSpPr>
          <p:cNvPr id="230493" name="矩形 230492"/>
          <p:cNvSpPr/>
          <p:nvPr/>
        </p:nvSpPr>
        <p:spPr>
          <a:xfrm>
            <a:off x="2049463" y="2646363"/>
            <a:ext cx="1065212" cy="822325"/>
          </a:xfrm>
          <a:prstGeom prst="rect">
            <a:avLst/>
          </a:prstGeom>
          <a:noFill/>
          <a:ln w="19050">
            <a:noFill/>
          </a:ln>
        </p:spPr>
        <p:txBody>
          <a:bodyPr>
            <a:spAutoFit/>
          </a:bodyPr>
          <a:lstStyle/>
          <a:p>
            <a:r>
              <a:rPr lang="en-US" altLang="zh-CN">
                <a:solidFill>
                  <a:srgbClr val="FF66FF"/>
                </a:solidFill>
                <a:latin typeface="Times New Roman" panose="02020603050405020304" pitchFamily="18" charset="0"/>
                <a:sym typeface="Wingdings" panose="05000000000000000000" pitchFamily="2" charset="2"/>
              </a:rPr>
              <a:t>1</a:t>
            </a:r>
            <a:r>
              <a:rPr lang="en-US" altLang="zh-CN" dirty="0">
                <a:latin typeface="Times New Roman" panose="02020603050405020304" pitchFamily="18" charset="0"/>
                <a:sym typeface="Wingdings" panose="05000000000000000000" pitchFamily="2" charset="2"/>
              </a:rPr>
              <a:t>.</a:t>
            </a:r>
            <a:r>
              <a:rPr lang="zh-CN" altLang="en-US" dirty="0">
                <a:latin typeface="Times New Roman" panose="02020603050405020304" pitchFamily="18" charset="0"/>
                <a:sym typeface="Wingdings" panose="05000000000000000000" pitchFamily="2" charset="2"/>
              </a:rPr>
              <a:t>串联形式</a:t>
            </a:r>
          </a:p>
        </p:txBody>
      </p:sp>
      <p:sp>
        <p:nvSpPr>
          <p:cNvPr id="230494" name="矩形 230493"/>
          <p:cNvSpPr/>
          <p:nvPr/>
        </p:nvSpPr>
        <p:spPr>
          <a:xfrm>
            <a:off x="5230813" y="2714625"/>
            <a:ext cx="1214437" cy="822325"/>
          </a:xfrm>
          <a:prstGeom prst="rect">
            <a:avLst/>
          </a:prstGeom>
          <a:noFill/>
          <a:ln w="19050">
            <a:noFill/>
          </a:ln>
        </p:spPr>
        <p:txBody>
          <a:bodyPr>
            <a:spAutoFit/>
          </a:bodyPr>
          <a:lstStyle/>
          <a:p>
            <a:r>
              <a:rPr lang="en-US" altLang="zh-CN">
                <a:solidFill>
                  <a:srgbClr val="FF66FF"/>
                </a:solidFill>
                <a:latin typeface="Times New Roman" panose="02020603050405020304" pitchFamily="18" charset="0"/>
                <a:sym typeface="Wingdings" panose="05000000000000000000" pitchFamily="2" charset="2"/>
              </a:rPr>
              <a:t>2</a:t>
            </a:r>
            <a:r>
              <a:rPr lang="en-US" altLang="zh-CN" dirty="0">
                <a:latin typeface="Times New Roman" panose="02020603050405020304" pitchFamily="18" charset="0"/>
                <a:sym typeface="Wingdings" panose="05000000000000000000" pitchFamily="2" charset="2"/>
              </a:rPr>
              <a:t>.</a:t>
            </a:r>
            <a:r>
              <a:rPr lang="zh-CN" altLang="en-US" dirty="0">
                <a:latin typeface="Times New Roman" panose="02020603050405020304" pitchFamily="18" charset="0"/>
                <a:sym typeface="Wingdings" panose="05000000000000000000" pitchFamily="2" charset="2"/>
              </a:rPr>
              <a:t>并联形式</a:t>
            </a:r>
          </a:p>
        </p:txBody>
      </p:sp>
      <p:sp>
        <p:nvSpPr>
          <p:cNvPr id="230496" name="矩形 230495"/>
          <p:cNvSpPr/>
          <p:nvPr/>
        </p:nvSpPr>
        <p:spPr>
          <a:xfrm>
            <a:off x="327025" y="3878263"/>
            <a:ext cx="2470150" cy="1990725"/>
          </a:xfrm>
          <a:prstGeom prst="rect">
            <a:avLst/>
          </a:prstGeom>
          <a:noFill/>
          <a:ln w="19050">
            <a:noFill/>
          </a:ln>
        </p:spPr>
        <p:txBody>
          <a:bodyPr>
            <a:spAutoFit/>
          </a:bodyPr>
          <a:lstStyle/>
          <a:p>
            <a:pPr>
              <a:lnSpc>
                <a:spcPct val="130000"/>
              </a:lnSpc>
            </a:pPr>
            <a:r>
              <a:rPr lang="en-US" altLang="zh-CN">
                <a:solidFill>
                  <a:srgbClr val="FF66FF"/>
                </a:solidFill>
                <a:latin typeface="Times New Roman" panose="02020603050405020304" pitchFamily="18" charset="0"/>
                <a:cs typeface="Times New Roman" panose="02020603050405020304" pitchFamily="18" charset="0"/>
                <a:sym typeface="Wingdings" panose="05000000000000000000" pitchFamily="2" charset="2"/>
              </a:rPr>
              <a:t>3</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将</a:t>
            </a:r>
            <a:r>
              <a:rPr lang="en-US" altLang="zh-CN" i="1" dirty="0" err="1">
                <a:latin typeface="Times New Roman" panose="02020603050405020304" pitchFamily="18" charset="0"/>
                <a:sym typeface="Wingdings" panose="05000000000000000000" pitchFamily="2" charset="2"/>
              </a:rPr>
              <a:t>r</a:t>
            </a:r>
            <a:r>
              <a:rPr lang="en-US" altLang="zh-CN" baseline="-30000" dirty="0" err="1">
                <a:latin typeface="Times New Roman" panose="02020603050405020304" pitchFamily="18" charset="0"/>
                <a:sym typeface="Wingdings" panose="05000000000000000000" pitchFamily="2" charset="2"/>
              </a:rPr>
              <a:t>C</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和</a:t>
            </a:r>
            <a:r>
              <a:rPr lang="en-US" altLang="zh-CN" i="1" dirty="0" err="1">
                <a:latin typeface="Times New Roman" panose="02020603050405020304" pitchFamily="18" charset="0"/>
                <a:sym typeface="Wingdings" panose="05000000000000000000" pitchFamily="2" charset="2"/>
              </a:rPr>
              <a:t>r</a:t>
            </a:r>
            <a:r>
              <a:rPr lang="en-US" altLang="zh-CN" baseline="-30000" dirty="0" err="1">
                <a:latin typeface="Times New Roman" panose="02020603050405020304" pitchFamily="18" charset="0"/>
                <a:sym typeface="Wingdings" panose="05000000000000000000" pitchFamily="2" charset="2"/>
              </a:rPr>
              <a:t>L</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合并为一个等效并联电阻</a:t>
            </a:r>
            <a:r>
              <a:rPr lang="en-US" altLang="zh-CN" i="1">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，它等效于整个回路的功耗</a:t>
            </a:r>
            <a:endParaRPr lang="zh-CN" altLang="en-US" dirty="0">
              <a:latin typeface="Times New Roman" panose="02020603050405020304" pitchFamily="18" charset="0"/>
              <a:ea typeface="Times New Roman" panose="02020603050405020304" pitchFamily="18" charset="0"/>
              <a:sym typeface="Wingdings" panose="05000000000000000000" pitchFamily="2" charset="2"/>
            </a:endParaRPr>
          </a:p>
        </p:txBody>
      </p:sp>
      <p:sp>
        <p:nvSpPr>
          <p:cNvPr id="230498" name="矩形 230497"/>
          <p:cNvSpPr/>
          <p:nvPr/>
        </p:nvSpPr>
        <p:spPr>
          <a:xfrm>
            <a:off x="5057775" y="4143375"/>
            <a:ext cx="3908425" cy="1917700"/>
          </a:xfrm>
          <a:prstGeom prst="rect">
            <a:avLst/>
          </a:prstGeom>
          <a:noFill/>
          <a:ln w="19050">
            <a:noFill/>
          </a:ln>
        </p:spPr>
        <p:txBody>
          <a:bodyPr anchor="ctr">
            <a:spAutoFit/>
          </a:bodyPr>
          <a:lstStyle/>
          <a:p>
            <a:pPr>
              <a:lnSpc>
                <a:spcPct val="120000"/>
              </a:lnSpc>
              <a:spcBef>
                <a:spcPct val="0"/>
              </a:spcBef>
            </a:pPr>
            <a:r>
              <a:rPr lang="zh-CN" altLang="en-US" sz="2000" dirty="0">
                <a:solidFill>
                  <a:srgbClr val="3333FF"/>
                </a:solidFill>
                <a:latin typeface="Times New Roman" panose="02020603050405020304" pitchFamily="18" charset="0"/>
                <a:sym typeface="Wingdings" panose="05000000000000000000" pitchFamily="2" charset="2"/>
              </a:rPr>
              <a:t>说明</a:t>
            </a:r>
            <a:r>
              <a:rPr lang="en-US" altLang="zh-CN" sz="2000" dirty="0">
                <a:solidFill>
                  <a:srgbClr val="3333FF"/>
                </a:solidFill>
                <a:latin typeface="Times New Roman" panose="02020603050405020304" pitchFamily="18" charset="0"/>
                <a:sym typeface="Wingdings" panose="05000000000000000000" pitchFamily="2" charset="2"/>
              </a:rPr>
              <a:t>:</a:t>
            </a:r>
            <a:r>
              <a:rPr lang="zh-CN" altLang="en-US" sz="2000" dirty="0">
                <a:solidFill>
                  <a:srgbClr val="3333FF"/>
                </a:solidFill>
                <a:latin typeface="Times New Roman" panose="02020603050405020304" pitchFamily="18" charset="0"/>
                <a:sym typeface="Wingdings" panose="05000000000000000000" pitchFamily="2" charset="2"/>
              </a:rPr>
              <a:t>并联谐振电路实际的组成元件只有线圈和电容器，并且只有两条并联支路。并联电阻</a:t>
            </a:r>
            <a:r>
              <a:rPr lang="en-US" altLang="zh-CN" sz="2000" i="1">
                <a:solidFill>
                  <a:srgbClr val="3333FF"/>
                </a:solidFill>
                <a:latin typeface="Times New Roman" panose="02020603050405020304" pitchFamily="18" charset="0"/>
                <a:sym typeface="Wingdings" panose="05000000000000000000" pitchFamily="2" charset="2"/>
              </a:rPr>
              <a:t>r</a:t>
            </a:r>
            <a:r>
              <a:rPr lang="zh-CN" altLang="en-US" sz="2000" dirty="0">
                <a:solidFill>
                  <a:srgbClr val="3333FF"/>
                </a:solidFill>
                <a:latin typeface="Times New Roman" panose="02020603050405020304" pitchFamily="18" charset="0"/>
                <a:sym typeface="Wingdings" panose="05000000000000000000" pitchFamily="2" charset="2"/>
              </a:rPr>
              <a:t>只是为了使计算方便而应用于电路模型中的等效电阻。</a:t>
            </a:r>
          </a:p>
        </p:txBody>
      </p:sp>
      <p:sp>
        <p:nvSpPr>
          <p:cNvPr id="230500" name="矩形 230499"/>
          <p:cNvSpPr/>
          <p:nvPr/>
        </p:nvSpPr>
        <p:spPr>
          <a:xfrm>
            <a:off x="244475" y="6192838"/>
            <a:ext cx="6443663" cy="396875"/>
          </a:xfrm>
          <a:prstGeom prst="rect">
            <a:avLst/>
          </a:prstGeom>
          <a:noFill/>
          <a:ln w="19050">
            <a:noFill/>
          </a:ln>
        </p:spPr>
        <p:txBody>
          <a:bodyPr>
            <a:spAutoFit/>
          </a:bodyPr>
          <a:lstStyle/>
          <a:p>
            <a:r>
              <a:rPr lang="zh-CN" altLang="en-US" sz="2000" dirty="0">
                <a:solidFill>
                  <a:srgbClr val="FF3300"/>
                </a:solidFill>
                <a:latin typeface="Times New Roman" panose="02020603050405020304" pitchFamily="18" charset="0"/>
                <a:sym typeface="Wingdings" panose="05000000000000000000" pitchFamily="2" charset="2"/>
              </a:rPr>
              <a:t>本节对并联谐振电路的分析都从图</a:t>
            </a:r>
            <a:r>
              <a:rPr lang="en-US" altLang="zh-CN" sz="2000" dirty="0">
                <a:solidFill>
                  <a:srgbClr val="FF3300"/>
                </a:solidFill>
                <a:latin typeface="Times New Roman" panose="02020603050405020304" pitchFamily="18" charset="0"/>
                <a:sym typeface="Wingdings" panose="05000000000000000000" pitchFamily="2" charset="2"/>
              </a:rPr>
              <a:t>3</a:t>
            </a:r>
            <a:r>
              <a:rPr lang="zh-CN" altLang="en-US" sz="2000" dirty="0">
                <a:solidFill>
                  <a:srgbClr val="FF3300"/>
                </a:solidFill>
                <a:latin typeface="Times New Roman" panose="02020603050405020304" pitchFamily="18" charset="0"/>
                <a:sym typeface="Wingdings" panose="05000000000000000000" pitchFamily="2" charset="2"/>
              </a:rPr>
              <a:t>这一等效电路出发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406"/>
                                        </p:tgtEl>
                                        <p:attrNameLst>
                                          <p:attrName>style.visibility</p:attrName>
                                        </p:attrNameLst>
                                      </p:cBhvr>
                                      <p:to>
                                        <p:strVal val="visible"/>
                                      </p:to>
                                    </p:set>
                                    <p:animEffect transition="in" filter="blinds(horizontal)">
                                      <p:cBhvr>
                                        <p:cTn id="7" dur="500"/>
                                        <p:tgtEl>
                                          <p:spTgt spid="2304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0408"/>
                                        </p:tgtEl>
                                        <p:attrNameLst>
                                          <p:attrName>style.visibility</p:attrName>
                                        </p:attrNameLst>
                                      </p:cBhvr>
                                      <p:to>
                                        <p:strVal val="visible"/>
                                      </p:to>
                                    </p:set>
                                    <p:anim calcmode="lin" valueType="num">
                                      <p:cBhvr additive="base">
                                        <p:cTn id="12" dur="500" fill="hold"/>
                                        <p:tgtEl>
                                          <p:spTgt spid="230408"/>
                                        </p:tgtEl>
                                        <p:attrNameLst>
                                          <p:attrName>ppt_x</p:attrName>
                                        </p:attrNameLst>
                                      </p:cBhvr>
                                      <p:tavLst>
                                        <p:tav tm="0">
                                          <p:val>
                                            <p:strVal val="0-#ppt_w/2"/>
                                          </p:val>
                                        </p:tav>
                                        <p:tav tm="100000">
                                          <p:val>
                                            <p:strVal val="#ppt_x"/>
                                          </p:val>
                                        </p:tav>
                                      </p:tavLst>
                                    </p:anim>
                                    <p:anim calcmode="lin" valueType="num">
                                      <p:cBhvr additive="base">
                                        <p:cTn id="13" dur="500" fill="hold"/>
                                        <p:tgtEl>
                                          <p:spTgt spid="23040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0493"/>
                                        </p:tgtEl>
                                        <p:attrNameLst>
                                          <p:attrName>style.visibility</p:attrName>
                                        </p:attrNameLst>
                                      </p:cBhvr>
                                      <p:to>
                                        <p:strVal val="visible"/>
                                      </p:to>
                                    </p:set>
                                    <p:animEffect transition="in" filter="blinds(horizontal)">
                                      <p:cBhvr>
                                        <p:cTn id="18" dur="500"/>
                                        <p:tgtEl>
                                          <p:spTgt spid="230493"/>
                                        </p:tgtEl>
                                      </p:cBhvr>
                                    </p:animEffect>
                                  </p:childTnLst>
                                </p:cTn>
                              </p:par>
                              <p:par>
                                <p:cTn id="19" presetID="3" presetClass="entr" presetSubtype="10" fill="hold" nodeType="withEffect">
                                  <p:stCondLst>
                                    <p:cond delay="0"/>
                                  </p:stCondLst>
                                  <p:childTnLst>
                                    <p:set>
                                      <p:cBhvr>
                                        <p:cTn id="20" dur="1" fill="hold">
                                          <p:stCondLst>
                                            <p:cond delay="0"/>
                                          </p:stCondLst>
                                        </p:cTn>
                                        <p:tgtEl>
                                          <p:spTgt spid="230490"/>
                                        </p:tgtEl>
                                        <p:attrNameLst>
                                          <p:attrName>style.visibility</p:attrName>
                                        </p:attrNameLst>
                                      </p:cBhvr>
                                      <p:to>
                                        <p:strVal val="visible"/>
                                      </p:to>
                                    </p:set>
                                    <p:animEffect transition="in" filter="blinds(horizontal)">
                                      <p:cBhvr>
                                        <p:cTn id="21" dur="500"/>
                                        <p:tgtEl>
                                          <p:spTgt spid="230490"/>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30494"/>
                                        </p:tgtEl>
                                        <p:attrNameLst>
                                          <p:attrName>style.visibility</p:attrName>
                                        </p:attrNameLst>
                                      </p:cBhvr>
                                      <p:to>
                                        <p:strVal val="visible"/>
                                      </p:to>
                                    </p:set>
                                    <p:animEffect transition="in" filter="checkerboard(across)">
                                      <p:cBhvr>
                                        <p:cTn id="26" dur="500"/>
                                        <p:tgtEl>
                                          <p:spTgt spid="230494"/>
                                        </p:tgtEl>
                                      </p:cBhvr>
                                    </p:animEffect>
                                  </p:childTnLst>
                                </p:cTn>
                              </p:par>
                              <p:par>
                                <p:cTn id="27" presetID="5" presetClass="entr" presetSubtype="10" fill="hold" nodeType="withEffect">
                                  <p:stCondLst>
                                    <p:cond delay="0"/>
                                  </p:stCondLst>
                                  <p:childTnLst>
                                    <p:set>
                                      <p:cBhvr>
                                        <p:cTn id="28" dur="1" fill="hold">
                                          <p:stCondLst>
                                            <p:cond delay="0"/>
                                          </p:stCondLst>
                                        </p:cTn>
                                        <p:tgtEl>
                                          <p:spTgt spid="230491"/>
                                        </p:tgtEl>
                                        <p:attrNameLst>
                                          <p:attrName>style.visibility</p:attrName>
                                        </p:attrNameLst>
                                      </p:cBhvr>
                                      <p:to>
                                        <p:strVal val="visible"/>
                                      </p:to>
                                    </p:set>
                                    <p:animEffect transition="in" filter="checkerboard(across)">
                                      <p:cBhvr>
                                        <p:cTn id="29" dur="500"/>
                                        <p:tgtEl>
                                          <p:spTgt spid="23049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30496"/>
                                        </p:tgtEl>
                                        <p:attrNameLst>
                                          <p:attrName>style.visibility</p:attrName>
                                        </p:attrNameLst>
                                      </p:cBhvr>
                                      <p:to>
                                        <p:strVal val="visible"/>
                                      </p:to>
                                    </p:set>
                                    <p:animEffect transition="in" filter="blinds(horizontal)">
                                      <p:cBhvr>
                                        <p:cTn id="34" dur="500"/>
                                        <p:tgtEl>
                                          <p:spTgt spid="230496"/>
                                        </p:tgtEl>
                                      </p:cBhvr>
                                    </p:animEffect>
                                  </p:childTnLst>
                                </p:cTn>
                              </p:par>
                              <p:par>
                                <p:cTn id="35" presetID="3" presetClass="entr" presetSubtype="10" fill="hold" nodeType="withEffect">
                                  <p:stCondLst>
                                    <p:cond delay="0"/>
                                  </p:stCondLst>
                                  <p:childTnLst>
                                    <p:set>
                                      <p:cBhvr>
                                        <p:cTn id="36" dur="1" fill="hold">
                                          <p:stCondLst>
                                            <p:cond delay="0"/>
                                          </p:stCondLst>
                                        </p:cTn>
                                        <p:tgtEl>
                                          <p:spTgt spid="230492"/>
                                        </p:tgtEl>
                                        <p:attrNameLst>
                                          <p:attrName>style.visibility</p:attrName>
                                        </p:attrNameLst>
                                      </p:cBhvr>
                                      <p:to>
                                        <p:strVal val="visible"/>
                                      </p:to>
                                    </p:set>
                                    <p:animEffect transition="in" filter="blinds(horizontal)">
                                      <p:cBhvr>
                                        <p:cTn id="37" dur="500"/>
                                        <p:tgtEl>
                                          <p:spTgt spid="23049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30498"/>
                                        </p:tgtEl>
                                        <p:attrNameLst>
                                          <p:attrName>style.visibility</p:attrName>
                                        </p:attrNameLst>
                                      </p:cBhvr>
                                      <p:to>
                                        <p:strVal val="visible"/>
                                      </p:to>
                                    </p:set>
                                    <p:animEffect transition="in" filter="checkerboard(across)">
                                      <p:cBhvr>
                                        <p:cTn id="42" dur="500"/>
                                        <p:tgtEl>
                                          <p:spTgt spid="23049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30500"/>
                                        </p:tgtEl>
                                        <p:attrNameLst>
                                          <p:attrName>style.visibility</p:attrName>
                                        </p:attrNameLst>
                                      </p:cBhvr>
                                      <p:to>
                                        <p:strVal val="visible"/>
                                      </p:to>
                                    </p:set>
                                    <p:anim calcmode="lin" valueType="num">
                                      <p:cBhvr additive="base">
                                        <p:cTn id="47" dur="500" fill="hold"/>
                                        <p:tgtEl>
                                          <p:spTgt spid="230500"/>
                                        </p:tgtEl>
                                        <p:attrNameLst>
                                          <p:attrName>ppt_x</p:attrName>
                                        </p:attrNameLst>
                                      </p:cBhvr>
                                      <p:tavLst>
                                        <p:tav tm="0">
                                          <p:val>
                                            <p:strVal val="#ppt_x"/>
                                          </p:val>
                                        </p:tav>
                                        <p:tav tm="100000">
                                          <p:val>
                                            <p:strVal val="#ppt_x"/>
                                          </p:val>
                                        </p:tav>
                                      </p:tavLst>
                                    </p:anim>
                                    <p:anim calcmode="lin" valueType="num">
                                      <p:cBhvr additive="base">
                                        <p:cTn id="48" dur="500" fill="hold"/>
                                        <p:tgtEl>
                                          <p:spTgt spid="230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p:bldP spid="230408" grpId="0"/>
      <p:bldP spid="230493" grpId="0"/>
      <p:bldP spid="230494" grpId="0"/>
      <p:bldP spid="230496" grpId="0"/>
      <p:bldP spid="230498" grpId="0"/>
      <p:bldP spid="2305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矩形 232451" descr="蓝色面巾纸"/>
          <p:cNvSpPr/>
          <p:nvPr/>
        </p:nvSpPr>
        <p:spPr>
          <a:xfrm>
            <a:off x="1108075" y="339725"/>
            <a:ext cx="7440613" cy="519113"/>
          </a:xfrm>
          <a:prstGeom prst="rect">
            <a:avLst/>
          </a:prstGeom>
          <a:blipFill rotWithShape="1">
            <a:blip r:embed="rId3"/>
          </a:blipFill>
          <a:ln w="19050">
            <a:noFill/>
          </a:ln>
        </p:spPr>
        <p:txBody>
          <a:bodyPr anchor="ctr">
            <a:spAutoFit/>
          </a:bodyPr>
          <a:lstStyle/>
          <a:p>
            <a:pPr algn="ctr" defTabSz="914400">
              <a:spcBef>
                <a:spcPct val="0"/>
              </a:spcBef>
              <a:tabLst>
                <a:tab pos="447675" algn="l"/>
              </a:tabLst>
            </a:pPr>
            <a:r>
              <a:rPr lang="en-US" altLang="zh-CN" sz="2800" dirty="0">
                <a:latin typeface="Times New Roman" panose="02020603050405020304" pitchFamily="18" charset="0"/>
                <a:sym typeface="Wingdings" panose="05000000000000000000" pitchFamily="2" charset="2"/>
              </a:rPr>
              <a:t>7.2.1  </a:t>
            </a:r>
            <a:r>
              <a:rPr lang="zh-CN" altLang="en-US" sz="2800" dirty="0">
                <a:latin typeface="Times New Roman" panose="02020603050405020304" pitchFamily="18" charset="0"/>
                <a:sym typeface="Wingdings" panose="05000000000000000000" pitchFamily="2" charset="2"/>
              </a:rPr>
              <a:t>并联谐振电路的谐振现象及谐振频率</a:t>
            </a:r>
          </a:p>
        </p:txBody>
      </p:sp>
      <p:grpSp>
        <p:nvGrpSpPr>
          <p:cNvPr id="232557" name="组合 232556"/>
          <p:cNvGrpSpPr/>
          <p:nvPr/>
        </p:nvGrpSpPr>
        <p:grpSpPr>
          <a:xfrm>
            <a:off x="6988175" y="969963"/>
            <a:ext cx="1528763" cy="2130425"/>
            <a:chOff x="865" y="1321"/>
            <a:chExt cx="963" cy="1342"/>
          </a:xfrm>
        </p:grpSpPr>
        <p:sp>
          <p:nvSpPr>
            <p:cNvPr id="232457" name="直接连接符 232456"/>
            <p:cNvSpPr/>
            <p:nvPr/>
          </p:nvSpPr>
          <p:spPr>
            <a:xfrm>
              <a:off x="887" y="2554"/>
              <a:ext cx="72" cy="1"/>
            </a:xfrm>
            <a:prstGeom prst="line">
              <a:avLst/>
            </a:prstGeom>
            <a:ln w="14288" cap="flat" cmpd="sng">
              <a:solidFill>
                <a:srgbClr val="000000"/>
              </a:solidFill>
              <a:prstDash val="solid"/>
              <a:headEnd type="none" w="med" len="med"/>
              <a:tailEnd type="none" w="med" len="med"/>
            </a:ln>
          </p:spPr>
        </p:sp>
        <p:sp>
          <p:nvSpPr>
            <p:cNvPr id="232458" name="矩形 232457"/>
            <p:cNvSpPr/>
            <p:nvPr/>
          </p:nvSpPr>
          <p:spPr>
            <a:xfrm>
              <a:off x="1666" y="1840"/>
              <a:ext cx="56" cy="134"/>
            </a:xfrm>
            <a:prstGeom prst="rect">
              <a:avLst/>
            </a:prstGeom>
            <a:noFill/>
            <a:ln w="9525">
              <a:noFill/>
            </a:ln>
          </p:spPr>
          <p:txBody>
            <a:bodyPr wrap="none" lIns="0" tIns="0" rIns="0" bIns="0">
              <a:spAutoFit/>
            </a:bodyPr>
            <a:lstStyle/>
            <a:p>
              <a:r>
                <a:rPr lang="en-US" altLang="zh-CN" sz="140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2459" name="任意多边形 232458"/>
            <p:cNvSpPr/>
            <p:nvPr/>
          </p:nvSpPr>
          <p:spPr>
            <a:xfrm>
              <a:off x="1753" y="2250"/>
              <a:ext cx="75" cy="194"/>
            </a:xfrm>
            <a:custGeom>
              <a:avLst/>
              <a:gdLst/>
              <a:ahLst/>
              <a:cxnLst/>
              <a:rect l="0" t="0" r="0" b="0"/>
              <a:pathLst>
                <a:path w="75" h="194">
                  <a:moveTo>
                    <a:pt x="0" y="0"/>
                  </a:moveTo>
                  <a:lnTo>
                    <a:pt x="0" y="194"/>
                  </a:lnTo>
                  <a:lnTo>
                    <a:pt x="75" y="194"/>
                  </a:lnTo>
                  <a:lnTo>
                    <a:pt x="75" y="0"/>
                  </a:lnTo>
                  <a:lnTo>
                    <a:pt x="0" y="0"/>
                  </a:lnTo>
                  <a:lnTo>
                    <a:pt x="0" y="0"/>
                  </a:lnTo>
                  <a:close/>
                </a:path>
              </a:pathLst>
            </a:custGeom>
            <a:solidFill>
              <a:srgbClr val="FFFFFF"/>
            </a:solidFill>
            <a:ln w="9525">
              <a:noFill/>
            </a:ln>
          </p:spPr>
          <p:txBody>
            <a:bodyPr/>
            <a:lstStyle/>
            <a:p>
              <a:endParaRPr lang="zh-CN" altLang="en-US"/>
            </a:p>
          </p:txBody>
        </p:sp>
        <p:sp>
          <p:nvSpPr>
            <p:cNvPr id="232460" name="任意多边形 232459"/>
            <p:cNvSpPr/>
            <p:nvPr/>
          </p:nvSpPr>
          <p:spPr>
            <a:xfrm>
              <a:off x="1753" y="2250"/>
              <a:ext cx="75" cy="194"/>
            </a:xfrm>
            <a:custGeom>
              <a:avLst/>
              <a:gdLst/>
              <a:ahLst/>
              <a:cxnLst/>
              <a:rect l="0" t="0" r="0" b="0"/>
              <a:pathLst>
                <a:path w="75" h="194">
                  <a:moveTo>
                    <a:pt x="0" y="0"/>
                  </a:moveTo>
                  <a:lnTo>
                    <a:pt x="0" y="194"/>
                  </a:lnTo>
                  <a:lnTo>
                    <a:pt x="75" y="194"/>
                  </a:lnTo>
                  <a:lnTo>
                    <a:pt x="75" y="0"/>
                  </a:lnTo>
                  <a:lnTo>
                    <a:pt x="0" y="0"/>
                  </a:lnTo>
                  <a:lnTo>
                    <a:pt x="0" y="0"/>
                  </a:lnTo>
                </a:path>
              </a:pathLst>
            </a:custGeom>
            <a:solidFill>
              <a:srgbClr val="00FF00">
                <a:alpha val="100000"/>
              </a:srgbClr>
            </a:solidFill>
            <a:ln w="25400" cap="flat" cmpd="sng">
              <a:solidFill>
                <a:srgbClr val="000000">
                  <a:alpha val="100000"/>
                </a:srgbClr>
              </a:solidFill>
              <a:prstDash val="solid"/>
              <a:headEnd type="none" w="med" len="med"/>
              <a:tailEnd type="none" w="med" len="med"/>
            </a:ln>
          </p:spPr>
          <p:txBody>
            <a:bodyPr/>
            <a:lstStyle/>
            <a:p>
              <a:endParaRPr lang="zh-CN" altLang="en-US"/>
            </a:p>
          </p:txBody>
        </p:sp>
        <p:sp>
          <p:nvSpPr>
            <p:cNvPr id="232461" name="直接连接符 232460"/>
            <p:cNvSpPr/>
            <p:nvPr/>
          </p:nvSpPr>
          <p:spPr>
            <a:xfrm>
              <a:off x="976" y="2654"/>
              <a:ext cx="810" cy="1"/>
            </a:xfrm>
            <a:prstGeom prst="line">
              <a:avLst/>
            </a:prstGeom>
            <a:ln w="14288" cap="flat" cmpd="sng">
              <a:solidFill>
                <a:srgbClr val="000000"/>
              </a:solidFill>
              <a:prstDash val="solid"/>
              <a:headEnd type="none" w="med" len="med"/>
              <a:tailEnd type="none" w="med" len="med"/>
            </a:ln>
          </p:spPr>
        </p:sp>
        <p:sp>
          <p:nvSpPr>
            <p:cNvPr id="232462" name="直接连接符 232461"/>
            <p:cNvSpPr/>
            <p:nvPr/>
          </p:nvSpPr>
          <p:spPr>
            <a:xfrm>
              <a:off x="969" y="1648"/>
              <a:ext cx="808" cy="1"/>
            </a:xfrm>
            <a:prstGeom prst="line">
              <a:avLst/>
            </a:prstGeom>
            <a:ln w="14288" cap="flat" cmpd="sng">
              <a:solidFill>
                <a:srgbClr val="000000"/>
              </a:solidFill>
              <a:prstDash val="solid"/>
              <a:headEnd type="none" w="med" len="med"/>
              <a:tailEnd type="none" w="med" len="med"/>
            </a:ln>
          </p:spPr>
        </p:sp>
        <p:sp>
          <p:nvSpPr>
            <p:cNvPr id="232463" name="直接连接符 232462"/>
            <p:cNvSpPr/>
            <p:nvPr/>
          </p:nvSpPr>
          <p:spPr>
            <a:xfrm>
              <a:off x="1787" y="2446"/>
              <a:ext cx="1" cy="202"/>
            </a:xfrm>
            <a:prstGeom prst="line">
              <a:avLst/>
            </a:prstGeom>
            <a:ln w="14288" cap="flat" cmpd="sng">
              <a:solidFill>
                <a:srgbClr val="000000"/>
              </a:solidFill>
              <a:prstDash val="solid"/>
              <a:headEnd type="none" w="med" len="med"/>
              <a:tailEnd type="none" w="med" len="med"/>
            </a:ln>
          </p:spPr>
        </p:sp>
        <p:sp>
          <p:nvSpPr>
            <p:cNvPr id="232464" name="矩形 232463"/>
            <p:cNvSpPr/>
            <p:nvPr/>
          </p:nvSpPr>
          <p:spPr>
            <a:xfrm>
              <a:off x="1611" y="2281"/>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2465" name="直接连接符 232464"/>
            <p:cNvSpPr/>
            <p:nvPr/>
          </p:nvSpPr>
          <p:spPr>
            <a:xfrm flipH="1">
              <a:off x="1191" y="2219"/>
              <a:ext cx="193" cy="1"/>
            </a:xfrm>
            <a:prstGeom prst="line">
              <a:avLst/>
            </a:prstGeom>
            <a:ln w="19050" cap="flat" cmpd="sng">
              <a:solidFill>
                <a:srgbClr val="000000"/>
              </a:solidFill>
              <a:prstDash val="solid"/>
              <a:headEnd type="none" w="med" len="med"/>
              <a:tailEnd type="none" w="med" len="med"/>
            </a:ln>
          </p:spPr>
        </p:sp>
        <p:sp>
          <p:nvSpPr>
            <p:cNvPr id="232466" name="直接连接符 232465"/>
            <p:cNvSpPr/>
            <p:nvPr/>
          </p:nvSpPr>
          <p:spPr>
            <a:xfrm flipH="1">
              <a:off x="1191" y="2154"/>
              <a:ext cx="193" cy="1"/>
            </a:xfrm>
            <a:prstGeom prst="line">
              <a:avLst/>
            </a:prstGeom>
            <a:ln w="19050" cap="flat" cmpd="sng">
              <a:solidFill>
                <a:srgbClr val="000000"/>
              </a:solidFill>
              <a:prstDash val="solid"/>
              <a:headEnd type="none" w="med" len="med"/>
              <a:tailEnd type="none" w="med" len="med"/>
            </a:ln>
          </p:spPr>
        </p:sp>
        <p:sp>
          <p:nvSpPr>
            <p:cNvPr id="232467" name="直接连接符 232466"/>
            <p:cNvSpPr/>
            <p:nvPr/>
          </p:nvSpPr>
          <p:spPr>
            <a:xfrm flipH="1">
              <a:off x="1191" y="2219"/>
              <a:ext cx="193" cy="1"/>
            </a:xfrm>
            <a:prstGeom prst="line">
              <a:avLst/>
            </a:prstGeom>
            <a:ln w="19050" cap="flat" cmpd="sng">
              <a:solidFill>
                <a:srgbClr val="000000"/>
              </a:solidFill>
              <a:prstDash val="solid"/>
              <a:headEnd type="none" w="med" len="med"/>
              <a:tailEnd type="none" w="med" len="med"/>
            </a:ln>
          </p:spPr>
        </p:sp>
        <p:sp>
          <p:nvSpPr>
            <p:cNvPr id="232468" name="直接连接符 232467"/>
            <p:cNvSpPr/>
            <p:nvPr/>
          </p:nvSpPr>
          <p:spPr>
            <a:xfrm flipH="1">
              <a:off x="1191" y="2154"/>
              <a:ext cx="193" cy="1"/>
            </a:xfrm>
            <a:prstGeom prst="line">
              <a:avLst/>
            </a:prstGeom>
            <a:ln w="19050" cap="flat" cmpd="sng">
              <a:solidFill>
                <a:srgbClr val="000000"/>
              </a:solidFill>
              <a:prstDash val="solid"/>
              <a:headEnd type="none" w="med" len="med"/>
              <a:tailEnd type="none" w="med" len="med"/>
            </a:ln>
          </p:spPr>
        </p:sp>
        <p:sp>
          <p:nvSpPr>
            <p:cNvPr id="232469" name="直接连接符 232468"/>
            <p:cNvSpPr/>
            <p:nvPr/>
          </p:nvSpPr>
          <p:spPr>
            <a:xfrm flipV="1">
              <a:off x="1288" y="1649"/>
              <a:ext cx="1" cy="493"/>
            </a:xfrm>
            <a:prstGeom prst="line">
              <a:avLst/>
            </a:prstGeom>
            <a:ln w="14288" cap="flat" cmpd="sng">
              <a:solidFill>
                <a:srgbClr val="000000"/>
              </a:solidFill>
              <a:prstDash val="solid"/>
              <a:headEnd type="none" w="med" len="med"/>
              <a:tailEnd type="none" w="med" len="med"/>
            </a:ln>
          </p:spPr>
        </p:sp>
        <p:sp>
          <p:nvSpPr>
            <p:cNvPr id="232470" name="直接连接符 232469"/>
            <p:cNvSpPr/>
            <p:nvPr/>
          </p:nvSpPr>
          <p:spPr>
            <a:xfrm flipV="1">
              <a:off x="1288" y="2224"/>
              <a:ext cx="1" cy="424"/>
            </a:xfrm>
            <a:prstGeom prst="line">
              <a:avLst/>
            </a:prstGeom>
            <a:ln w="14288" cap="flat" cmpd="sng">
              <a:solidFill>
                <a:srgbClr val="000000"/>
              </a:solidFill>
              <a:prstDash val="solid"/>
              <a:headEnd type="none" w="med" len="med"/>
              <a:tailEnd type="none" w="med" len="med"/>
            </a:ln>
          </p:spPr>
        </p:sp>
        <p:sp>
          <p:nvSpPr>
            <p:cNvPr id="232471" name="矩形 232470"/>
            <p:cNvSpPr/>
            <p:nvPr/>
          </p:nvSpPr>
          <p:spPr>
            <a:xfrm>
              <a:off x="1448" y="2129"/>
              <a:ext cx="70" cy="134"/>
            </a:xfrm>
            <a:prstGeom prst="rect">
              <a:avLst/>
            </a:prstGeom>
            <a:noFill/>
            <a:ln w="9525">
              <a:noFill/>
            </a:ln>
          </p:spPr>
          <p:txBody>
            <a:bodyPr wrap="none" lIns="0" tIns="0" rIns="0" bIns="0">
              <a:spAutoFit/>
            </a:bodyPr>
            <a:lstStyle/>
            <a:p>
              <a:r>
                <a:rPr lang="en-US" altLang="zh-CN" sz="14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2472" name="任意多边形 232471"/>
            <p:cNvSpPr/>
            <p:nvPr/>
          </p:nvSpPr>
          <p:spPr>
            <a:xfrm>
              <a:off x="1787" y="1758"/>
              <a:ext cx="37" cy="272"/>
            </a:xfrm>
            <a:custGeom>
              <a:avLst/>
              <a:gdLst/>
              <a:ahLst/>
              <a:cxnLst/>
              <a:rect l="0" t="0" r="0" b="0"/>
              <a:pathLst>
                <a:path w="37" h="272">
                  <a:moveTo>
                    <a:pt x="0" y="0"/>
                  </a:moveTo>
                  <a:lnTo>
                    <a:pt x="5" y="0"/>
                  </a:lnTo>
                  <a:lnTo>
                    <a:pt x="8" y="0"/>
                  </a:lnTo>
                  <a:lnTo>
                    <a:pt x="12" y="1"/>
                  </a:lnTo>
                  <a:lnTo>
                    <a:pt x="14" y="2"/>
                  </a:lnTo>
                  <a:lnTo>
                    <a:pt x="17" y="3"/>
                  </a:lnTo>
                  <a:lnTo>
                    <a:pt x="21" y="4"/>
                  </a:lnTo>
                  <a:lnTo>
                    <a:pt x="25" y="9"/>
                  </a:lnTo>
                  <a:lnTo>
                    <a:pt x="30" y="13"/>
                  </a:lnTo>
                  <a:lnTo>
                    <a:pt x="32" y="16"/>
                  </a:lnTo>
                  <a:lnTo>
                    <a:pt x="33" y="19"/>
                  </a:lnTo>
                  <a:lnTo>
                    <a:pt x="35" y="22"/>
                  </a:lnTo>
                  <a:lnTo>
                    <a:pt x="35" y="26"/>
                  </a:lnTo>
                  <a:lnTo>
                    <a:pt x="37" y="29"/>
                  </a:lnTo>
                  <a:lnTo>
                    <a:pt x="37" y="33"/>
                  </a:lnTo>
                  <a:lnTo>
                    <a:pt x="37" y="36"/>
                  </a:lnTo>
                  <a:lnTo>
                    <a:pt x="37" y="39"/>
                  </a:lnTo>
                  <a:lnTo>
                    <a:pt x="35" y="43"/>
                  </a:lnTo>
                  <a:lnTo>
                    <a:pt x="34" y="46"/>
                  </a:lnTo>
                  <a:lnTo>
                    <a:pt x="33" y="48"/>
                  </a:lnTo>
                  <a:lnTo>
                    <a:pt x="32" y="52"/>
                  </a:lnTo>
                  <a:lnTo>
                    <a:pt x="28" y="56"/>
                  </a:lnTo>
                  <a:lnTo>
                    <a:pt x="23" y="61"/>
                  </a:lnTo>
                  <a:lnTo>
                    <a:pt x="17" y="64"/>
                  </a:lnTo>
                  <a:lnTo>
                    <a:pt x="14" y="65"/>
                  </a:lnTo>
                  <a:lnTo>
                    <a:pt x="11" y="66"/>
                  </a:lnTo>
                  <a:lnTo>
                    <a:pt x="7" y="68"/>
                  </a:lnTo>
                  <a:lnTo>
                    <a:pt x="4" y="68"/>
                  </a:lnTo>
                  <a:lnTo>
                    <a:pt x="0" y="68"/>
                  </a:lnTo>
                  <a:lnTo>
                    <a:pt x="5" y="68"/>
                  </a:lnTo>
                  <a:lnTo>
                    <a:pt x="8" y="68"/>
                  </a:lnTo>
                  <a:lnTo>
                    <a:pt x="12" y="69"/>
                  </a:lnTo>
                  <a:lnTo>
                    <a:pt x="14" y="70"/>
                  </a:lnTo>
                  <a:lnTo>
                    <a:pt x="17" y="71"/>
                  </a:lnTo>
                  <a:lnTo>
                    <a:pt x="21" y="73"/>
                  </a:lnTo>
                  <a:lnTo>
                    <a:pt x="25" y="77"/>
                  </a:lnTo>
                  <a:lnTo>
                    <a:pt x="30" y="81"/>
                  </a:lnTo>
                  <a:lnTo>
                    <a:pt x="32" y="85"/>
                  </a:lnTo>
                  <a:lnTo>
                    <a:pt x="33" y="87"/>
                  </a:lnTo>
                  <a:lnTo>
                    <a:pt x="35" y="90"/>
                  </a:lnTo>
                  <a:lnTo>
                    <a:pt x="35" y="94"/>
                  </a:lnTo>
                  <a:lnTo>
                    <a:pt x="37" y="97"/>
                  </a:lnTo>
                  <a:lnTo>
                    <a:pt x="37" y="100"/>
                  </a:lnTo>
                  <a:lnTo>
                    <a:pt x="37" y="104"/>
                  </a:lnTo>
                  <a:lnTo>
                    <a:pt x="37" y="107"/>
                  </a:lnTo>
                  <a:lnTo>
                    <a:pt x="35" y="110"/>
                  </a:lnTo>
                  <a:lnTo>
                    <a:pt x="34" y="114"/>
                  </a:lnTo>
                  <a:lnTo>
                    <a:pt x="33" y="117"/>
                  </a:lnTo>
                  <a:lnTo>
                    <a:pt x="32" y="120"/>
                  </a:lnTo>
                  <a:lnTo>
                    <a:pt x="28" y="125"/>
                  </a:lnTo>
                  <a:lnTo>
                    <a:pt x="23" y="130"/>
                  </a:lnTo>
                  <a:lnTo>
                    <a:pt x="17" y="133"/>
                  </a:lnTo>
                  <a:lnTo>
                    <a:pt x="14" y="134"/>
                  </a:lnTo>
                  <a:lnTo>
                    <a:pt x="11" y="135"/>
                  </a:lnTo>
                  <a:lnTo>
                    <a:pt x="7" y="135"/>
                  </a:lnTo>
                  <a:lnTo>
                    <a:pt x="4" y="135"/>
                  </a:lnTo>
                  <a:lnTo>
                    <a:pt x="0" y="135"/>
                  </a:lnTo>
                  <a:lnTo>
                    <a:pt x="5" y="136"/>
                  </a:lnTo>
                  <a:lnTo>
                    <a:pt x="8" y="136"/>
                  </a:lnTo>
                  <a:lnTo>
                    <a:pt x="12" y="136"/>
                  </a:lnTo>
                  <a:lnTo>
                    <a:pt x="14" y="138"/>
                  </a:lnTo>
                  <a:lnTo>
                    <a:pt x="17" y="140"/>
                  </a:lnTo>
                  <a:lnTo>
                    <a:pt x="21" y="141"/>
                  </a:lnTo>
                  <a:lnTo>
                    <a:pt x="25" y="144"/>
                  </a:lnTo>
                  <a:lnTo>
                    <a:pt x="30" y="150"/>
                  </a:lnTo>
                  <a:lnTo>
                    <a:pt x="32" y="152"/>
                  </a:lnTo>
                  <a:lnTo>
                    <a:pt x="33" y="156"/>
                  </a:lnTo>
                  <a:lnTo>
                    <a:pt x="35" y="158"/>
                  </a:lnTo>
                  <a:lnTo>
                    <a:pt x="35" y="161"/>
                  </a:lnTo>
                  <a:lnTo>
                    <a:pt x="37" y="165"/>
                  </a:lnTo>
                  <a:lnTo>
                    <a:pt x="37" y="168"/>
                  </a:lnTo>
                  <a:lnTo>
                    <a:pt x="37" y="172"/>
                  </a:lnTo>
                  <a:lnTo>
                    <a:pt x="37" y="176"/>
                  </a:lnTo>
                  <a:lnTo>
                    <a:pt x="35" y="178"/>
                  </a:lnTo>
                  <a:lnTo>
                    <a:pt x="34" y="182"/>
                  </a:lnTo>
                  <a:lnTo>
                    <a:pt x="33" y="185"/>
                  </a:lnTo>
                  <a:lnTo>
                    <a:pt x="32" y="188"/>
                  </a:lnTo>
                  <a:lnTo>
                    <a:pt x="28" y="193"/>
                  </a:lnTo>
                  <a:lnTo>
                    <a:pt x="23" y="197"/>
                  </a:lnTo>
                  <a:lnTo>
                    <a:pt x="17" y="201"/>
                  </a:lnTo>
                  <a:lnTo>
                    <a:pt x="14" y="202"/>
                  </a:lnTo>
                  <a:lnTo>
                    <a:pt x="11" y="203"/>
                  </a:lnTo>
                  <a:lnTo>
                    <a:pt x="7" y="204"/>
                  </a:lnTo>
                  <a:lnTo>
                    <a:pt x="4" y="204"/>
                  </a:lnTo>
                  <a:lnTo>
                    <a:pt x="0" y="204"/>
                  </a:lnTo>
                  <a:lnTo>
                    <a:pt x="5" y="204"/>
                  </a:lnTo>
                  <a:lnTo>
                    <a:pt x="8" y="204"/>
                  </a:lnTo>
                  <a:lnTo>
                    <a:pt x="12" y="205"/>
                  </a:lnTo>
                  <a:lnTo>
                    <a:pt x="14" y="207"/>
                  </a:lnTo>
                  <a:lnTo>
                    <a:pt x="17" y="208"/>
                  </a:lnTo>
                  <a:lnTo>
                    <a:pt x="21" y="209"/>
                  </a:lnTo>
                  <a:lnTo>
                    <a:pt x="25" y="213"/>
                  </a:lnTo>
                  <a:lnTo>
                    <a:pt x="30" y="218"/>
                  </a:lnTo>
                  <a:lnTo>
                    <a:pt x="32" y="221"/>
                  </a:lnTo>
                  <a:lnTo>
                    <a:pt x="33" y="223"/>
                  </a:lnTo>
                  <a:lnTo>
                    <a:pt x="35" y="227"/>
                  </a:lnTo>
                  <a:lnTo>
                    <a:pt x="35" y="230"/>
                  </a:lnTo>
                  <a:lnTo>
                    <a:pt x="37" y="234"/>
                  </a:lnTo>
                  <a:lnTo>
                    <a:pt x="37" y="237"/>
                  </a:lnTo>
                  <a:lnTo>
                    <a:pt x="37" y="240"/>
                  </a:lnTo>
                  <a:lnTo>
                    <a:pt x="37" y="244"/>
                  </a:lnTo>
                  <a:lnTo>
                    <a:pt x="35" y="247"/>
                  </a:lnTo>
                  <a:lnTo>
                    <a:pt x="34" y="251"/>
                  </a:lnTo>
                  <a:lnTo>
                    <a:pt x="33" y="253"/>
                  </a:lnTo>
                  <a:lnTo>
                    <a:pt x="32" y="256"/>
                  </a:lnTo>
                  <a:lnTo>
                    <a:pt x="28" y="262"/>
                  </a:lnTo>
                  <a:lnTo>
                    <a:pt x="23" y="265"/>
                  </a:lnTo>
                  <a:lnTo>
                    <a:pt x="17" y="269"/>
                  </a:lnTo>
                  <a:lnTo>
                    <a:pt x="14" y="270"/>
                  </a:lnTo>
                  <a:lnTo>
                    <a:pt x="11" y="271"/>
                  </a:lnTo>
                  <a:lnTo>
                    <a:pt x="7" y="272"/>
                  </a:lnTo>
                  <a:lnTo>
                    <a:pt x="4" y="272"/>
                  </a:lnTo>
                  <a:lnTo>
                    <a:pt x="0" y="272"/>
                  </a:lnTo>
                </a:path>
              </a:pathLst>
            </a:custGeom>
            <a:noFill/>
            <a:ln w="25400" cap="flat" cmpd="sng">
              <a:solidFill>
                <a:schemeClr val="accent1">
                  <a:alpha val="100000"/>
                </a:schemeClr>
              </a:solidFill>
              <a:prstDash val="solid"/>
              <a:headEnd type="none" w="med" len="med"/>
              <a:tailEnd type="none" w="med" len="med"/>
            </a:ln>
          </p:spPr>
          <p:txBody>
            <a:bodyPr/>
            <a:lstStyle/>
            <a:p>
              <a:endParaRPr lang="zh-CN" altLang="en-US"/>
            </a:p>
          </p:txBody>
        </p:sp>
        <p:sp>
          <p:nvSpPr>
            <p:cNvPr id="232473" name="直接连接符 232472"/>
            <p:cNvSpPr/>
            <p:nvPr/>
          </p:nvSpPr>
          <p:spPr>
            <a:xfrm>
              <a:off x="1787" y="2030"/>
              <a:ext cx="4" cy="220"/>
            </a:xfrm>
            <a:prstGeom prst="line">
              <a:avLst/>
            </a:prstGeom>
            <a:ln w="14288" cap="flat" cmpd="sng">
              <a:solidFill>
                <a:srgbClr val="000000"/>
              </a:solidFill>
              <a:prstDash val="solid"/>
              <a:headEnd type="none" w="med" len="med"/>
              <a:tailEnd type="none" w="med" len="med"/>
            </a:ln>
          </p:spPr>
        </p:sp>
        <p:sp>
          <p:nvSpPr>
            <p:cNvPr id="232474" name="任意多边形 232473"/>
            <p:cNvSpPr/>
            <p:nvPr/>
          </p:nvSpPr>
          <p:spPr>
            <a:xfrm>
              <a:off x="941" y="2627"/>
              <a:ext cx="36" cy="36"/>
            </a:xfrm>
            <a:custGeom>
              <a:avLst/>
              <a:gdLst/>
              <a:ahLst/>
              <a:cxnLst/>
              <a:rect l="0" t="0" r="0" b="0"/>
              <a:pathLst>
                <a:path w="36" h="36">
                  <a:moveTo>
                    <a:pt x="0" y="18"/>
                  </a:moveTo>
                  <a:lnTo>
                    <a:pt x="0" y="13"/>
                  </a:lnTo>
                  <a:lnTo>
                    <a:pt x="1" y="10"/>
                  </a:lnTo>
                  <a:lnTo>
                    <a:pt x="3" y="8"/>
                  </a:lnTo>
                  <a:lnTo>
                    <a:pt x="5" y="4"/>
                  </a:lnTo>
                  <a:lnTo>
                    <a:pt x="8" y="2"/>
                  </a:lnTo>
                  <a:lnTo>
                    <a:pt x="11" y="1"/>
                  </a:lnTo>
                  <a:lnTo>
                    <a:pt x="14" y="0"/>
                  </a:lnTo>
                  <a:lnTo>
                    <a:pt x="18" y="0"/>
                  </a:lnTo>
                  <a:lnTo>
                    <a:pt x="21" y="0"/>
                  </a:lnTo>
                  <a:lnTo>
                    <a:pt x="25" y="1"/>
                  </a:lnTo>
                  <a:lnTo>
                    <a:pt x="28" y="2"/>
                  </a:lnTo>
                  <a:lnTo>
                    <a:pt x="30" y="4"/>
                  </a:lnTo>
                  <a:lnTo>
                    <a:pt x="33" y="8"/>
                  </a:lnTo>
                  <a:lnTo>
                    <a:pt x="35" y="10"/>
                  </a:lnTo>
                  <a:lnTo>
                    <a:pt x="36" y="13"/>
                  </a:lnTo>
                  <a:lnTo>
                    <a:pt x="36" y="18"/>
                  </a:lnTo>
                  <a:lnTo>
                    <a:pt x="36" y="18"/>
                  </a:lnTo>
                  <a:lnTo>
                    <a:pt x="36" y="21"/>
                  </a:lnTo>
                  <a:lnTo>
                    <a:pt x="35" y="24"/>
                  </a:lnTo>
                  <a:lnTo>
                    <a:pt x="33" y="28"/>
                  </a:lnTo>
                  <a:lnTo>
                    <a:pt x="30" y="30"/>
                  </a:lnTo>
                  <a:lnTo>
                    <a:pt x="28" y="32"/>
                  </a:lnTo>
                  <a:lnTo>
                    <a:pt x="25" y="34"/>
                  </a:lnTo>
                  <a:lnTo>
                    <a:pt x="21" y="35"/>
                  </a:lnTo>
                  <a:lnTo>
                    <a:pt x="18" y="36"/>
                  </a:lnTo>
                  <a:lnTo>
                    <a:pt x="14" y="35"/>
                  </a:lnTo>
                  <a:lnTo>
                    <a:pt x="11" y="34"/>
                  </a:lnTo>
                  <a:lnTo>
                    <a:pt x="8" y="32"/>
                  </a:lnTo>
                  <a:lnTo>
                    <a:pt x="5" y="30"/>
                  </a:lnTo>
                  <a:lnTo>
                    <a:pt x="3" y="28"/>
                  </a:lnTo>
                  <a:lnTo>
                    <a:pt x="1" y="24"/>
                  </a:lnTo>
                  <a:lnTo>
                    <a:pt x="0" y="21"/>
                  </a:lnTo>
                  <a:lnTo>
                    <a:pt x="0" y="18"/>
                  </a:lnTo>
                  <a:lnTo>
                    <a:pt x="0" y="18"/>
                  </a:lnTo>
                  <a:close/>
                </a:path>
              </a:pathLst>
            </a:custGeom>
            <a:solidFill>
              <a:srgbClr val="FFFFFF"/>
            </a:solidFill>
            <a:ln w="9525">
              <a:noFill/>
            </a:ln>
          </p:spPr>
          <p:txBody>
            <a:bodyPr/>
            <a:lstStyle/>
            <a:p>
              <a:endParaRPr lang="zh-CN" altLang="en-US"/>
            </a:p>
          </p:txBody>
        </p:sp>
        <p:sp>
          <p:nvSpPr>
            <p:cNvPr id="232475" name="任意多边形 232474"/>
            <p:cNvSpPr/>
            <p:nvPr/>
          </p:nvSpPr>
          <p:spPr>
            <a:xfrm>
              <a:off x="941" y="2627"/>
              <a:ext cx="36" cy="36"/>
            </a:xfrm>
            <a:custGeom>
              <a:avLst/>
              <a:gdLst/>
              <a:ahLst/>
              <a:cxnLst/>
              <a:rect l="0" t="0" r="0" b="0"/>
              <a:pathLst>
                <a:path w="36" h="36">
                  <a:moveTo>
                    <a:pt x="0" y="18"/>
                  </a:moveTo>
                  <a:lnTo>
                    <a:pt x="0" y="13"/>
                  </a:lnTo>
                  <a:lnTo>
                    <a:pt x="1" y="10"/>
                  </a:lnTo>
                  <a:lnTo>
                    <a:pt x="3" y="8"/>
                  </a:lnTo>
                  <a:lnTo>
                    <a:pt x="5" y="4"/>
                  </a:lnTo>
                  <a:lnTo>
                    <a:pt x="8" y="2"/>
                  </a:lnTo>
                  <a:lnTo>
                    <a:pt x="11" y="1"/>
                  </a:lnTo>
                  <a:lnTo>
                    <a:pt x="14" y="0"/>
                  </a:lnTo>
                  <a:lnTo>
                    <a:pt x="18" y="0"/>
                  </a:lnTo>
                  <a:lnTo>
                    <a:pt x="21" y="0"/>
                  </a:lnTo>
                  <a:lnTo>
                    <a:pt x="25" y="1"/>
                  </a:lnTo>
                  <a:lnTo>
                    <a:pt x="28" y="2"/>
                  </a:lnTo>
                  <a:lnTo>
                    <a:pt x="30" y="4"/>
                  </a:lnTo>
                  <a:lnTo>
                    <a:pt x="33" y="8"/>
                  </a:lnTo>
                  <a:lnTo>
                    <a:pt x="35" y="10"/>
                  </a:lnTo>
                  <a:lnTo>
                    <a:pt x="36" y="13"/>
                  </a:lnTo>
                  <a:lnTo>
                    <a:pt x="36" y="18"/>
                  </a:lnTo>
                  <a:lnTo>
                    <a:pt x="36" y="18"/>
                  </a:lnTo>
                  <a:lnTo>
                    <a:pt x="36" y="21"/>
                  </a:lnTo>
                  <a:lnTo>
                    <a:pt x="35" y="24"/>
                  </a:lnTo>
                  <a:lnTo>
                    <a:pt x="33" y="28"/>
                  </a:lnTo>
                  <a:lnTo>
                    <a:pt x="30" y="30"/>
                  </a:lnTo>
                  <a:lnTo>
                    <a:pt x="28" y="32"/>
                  </a:lnTo>
                  <a:lnTo>
                    <a:pt x="25" y="34"/>
                  </a:lnTo>
                  <a:lnTo>
                    <a:pt x="21" y="35"/>
                  </a:lnTo>
                  <a:lnTo>
                    <a:pt x="18" y="36"/>
                  </a:lnTo>
                  <a:lnTo>
                    <a:pt x="14" y="35"/>
                  </a:lnTo>
                  <a:lnTo>
                    <a:pt x="11" y="34"/>
                  </a:lnTo>
                  <a:lnTo>
                    <a:pt x="8" y="32"/>
                  </a:lnTo>
                  <a:lnTo>
                    <a:pt x="5" y="30"/>
                  </a:lnTo>
                  <a:lnTo>
                    <a:pt x="3" y="28"/>
                  </a:lnTo>
                  <a:lnTo>
                    <a:pt x="1" y="24"/>
                  </a:lnTo>
                  <a:lnTo>
                    <a:pt x="0" y="21"/>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2476" name="任意多边形 232475"/>
            <p:cNvSpPr/>
            <p:nvPr/>
          </p:nvSpPr>
          <p:spPr>
            <a:xfrm>
              <a:off x="923" y="1631"/>
              <a:ext cx="36" cy="36"/>
            </a:xfrm>
            <a:custGeom>
              <a:avLst/>
              <a:gdLst/>
              <a:ahLst/>
              <a:cxnLst/>
              <a:rect l="0" t="0" r="0" b="0"/>
              <a:pathLst>
                <a:path w="36" h="36">
                  <a:moveTo>
                    <a:pt x="0" y="18"/>
                  </a:moveTo>
                  <a:lnTo>
                    <a:pt x="0" y="14"/>
                  </a:lnTo>
                  <a:lnTo>
                    <a:pt x="1" y="10"/>
                  </a:lnTo>
                  <a:lnTo>
                    <a:pt x="3" y="8"/>
                  </a:lnTo>
                  <a:lnTo>
                    <a:pt x="5" y="5"/>
                  </a:lnTo>
                  <a:lnTo>
                    <a:pt x="7" y="2"/>
                  </a:lnTo>
                  <a:lnTo>
                    <a:pt x="11" y="1"/>
                  </a:lnTo>
                  <a:lnTo>
                    <a:pt x="14" y="0"/>
                  </a:lnTo>
                  <a:lnTo>
                    <a:pt x="18" y="0"/>
                  </a:lnTo>
                  <a:lnTo>
                    <a:pt x="21" y="0"/>
                  </a:lnTo>
                  <a:lnTo>
                    <a:pt x="24" y="1"/>
                  </a:lnTo>
                  <a:lnTo>
                    <a:pt x="28" y="2"/>
                  </a:lnTo>
                  <a:lnTo>
                    <a:pt x="30" y="5"/>
                  </a:lnTo>
                  <a:lnTo>
                    <a:pt x="32" y="8"/>
                  </a:lnTo>
                  <a:lnTo>
                    <a:pt x="35" y="10"/>
                  </a:lnTo>
                  <a:lnTo>
                    <a:pt x="36" y="14"/>
                  </a:lnTo>
                  <a:lnTo>
                    <a:pt x="36" y="18"/>
                  </a:lnTo>
                  <a:lnTo>
                    <a:pt x="36" y="18"/>
                  </a:lnTo>
                  <a:lnTo>
                    <a:pt x="36" y="22"/>
                  </a:lnTo>
                  <a:lnTo>
                    <a:pt x="35" y="25"/>
                  </a:lnTo>
                  <a:lnTo>
                    <a:pt x="32" y="28"/>
                  </a:lnTo>
                  <a:lnTo>
                    <a:pt x="30" y="31"/>
                  </a:lnTo>
                  <a:lnTo>
                    <a:pt x="28" y="33"/>
                  </a:lnTo>
                  <a:lnTo>
                    <a:pt x="24" y="34"/>
                  </a:lnTo>
                  <a:lnTo>
                    <a:pt x="21" y="35"/>
                  </a:lnTo>
                  <a:lnTo>
                    <a:pt x="18" y="36"/>
                  </a:lnTo>
                  <a:lnTo>
                    <a:pt x="14" y="35"/>
                  </a:lnTo>
                  <a:lnTo>
                    <a:pt x="11" y="34"/>
                  </a:lnTo>
                  <a:lnTo>
                    <a:pt x="7" y="33"/>
                  </a:lnTo>
                  <a:lnTo>
                    <a:pt x="5" y="31"/>
                  </a:lnTo>
                  <a:lnTo>
                    <a:pt x="3" y="28"/>
                  </a:lnTo>
                  <a:lnTo>
                    <a:pt x="1" y="25"/>
                  </a:lnTo>
                  <a:lnTo>
                    <a:pt x="0" y="22"/>
                  </a:lnTo>
                  <a:lnTo>
                    <a:pt x="0" y="18"/>
                  </a:lnTo>
                  <a:lnTo>
                    <a:pt x="0" y="18"/>
                  </a:lnTo>
                  <a:close/>
                </a:path>
              </a:pathLst>
            </a:custGeom>
            <a:solidFill>
              <a:srgbClr val="FFFFFF"/>
            </a:solidFill>
            <a:ln w="9525">
              <a:noFill/>
            </a:ln>
          </p:spPr>
          <p:txBody>
            <a:bodyPr/>
            <a:lstStyle/>
            <a:p>
              <a:endParaRPr lang="zh-CN" altLang="en-US"/>
            </a:p>
          </p:txBody>
        </p:sp>
        <p:sp>
          <p:nvSpPr>
            <p:cNvPr id="232477" name="任意多边形 232476"/>
            <p:cNvSpPr/>
            <p:nvPr/>
          </p:nvSpPr>
          <p:spPr>
            <a:xfrm>
              <a:off x="923" y="1631"/>
              <a:ext cx="36" cy="36"/>
            </a:xfrm>
            <a:custGeom>
              <a:avLst/>
              <a:gdLst/>
              <a:ahLst/>
              <a:cxnLst/>
              <a:rect l="0" t="0" r="0" b="0"/>
              <a:pathLst>
                <a:path w="36" h="36">
                  <a:moveTo>
                    <a:pt x="0" y="18"/>
                  </a:moveTo>
                  <a:lnTo>
                    <a:pt x="0" y="14"/>
                  </a:lnTo>
                  <a:lnTo>
                    <a:pt x="1" y="10"/>
                  </a:lnTo>
                  <a:lnTo>
                    <a:pt x="3" y="8"/>
                  </a:lnTo>
                  <a:lnTo>
                    <a:pt x="5" y="5"/>
                  </a:lnTo>
                  <a:lnTo>
                    <a:pt x="7" y="2"/>
                  </a:lnTo>
                  <a:lnTo>
                    <a:pt x="11" y="1"/>
                  </a:lnTo>
                  <a:lnTo>
                    <a:pt x="14" y="0"/>
                  </a:lnTo>
                  <a:lnTo>
                    <a:pt x="18" y="0"/>
                  </a:lnTo>
                  <a:lnTo>
                    <a:pt x="21" y="0"/>
                  </a:lnTo>
                  <a:lnTo>
                    <a:pt x="24" y="1"/>
                  </a:lnTo>
                  <a:lnTo>
                    <a:pt x="28" y="2"/>
                  </a:lnTo>
                  <a:lnTo>
                    <a:pt x="30" y="5"/>
                  </a:lnTo>
                  <a:lnTo>
                    <a:pt x="32" y="8"/>
                  </a:lnTo>
                  <a:lnTo>
                    <a:pt x="35" y="10"/>
                  </a:lnTo>
                  <a:lnTo>
                    <a:pt x="36" y="14"/>
                  </a:lnTo>
                  <a:lnTo>
                    <a:pt x="36" y="18"/>
                  </a:lnTo>
                  <a:lnTo>
                    <a:pt x="36" y="18"/>
                  </a:lnTo>
                  <a:lnTo>
                    <a:pt x="36" y="22"/>
                  </a:lnTo>
                  <a:lnTo>
                    <a:pt x="35" y="25"/>
                  </a:lnTo>
                  <a:lnTo>
                    <a:pt x="32" y="28"/>
                  </a:lnTo>
                  <a:lnTo>
                    <a:pt x="30" y="31"/>
                  </a:lnTo>
                  <a:lnTo>
                    <a:pt x="28" y="33"/>
                  </a:lnTo>
                  <a:lnTo>
                    <a:pt x="24" y="34"/>
                  </a:lnTo>
                  <a:lnTo>
                    <a:pt x="21" y="35"/>
                  </a:lnTo>
                  <a:lnTo>
                    <a:pt x="18" y="36"/>
                  </a:lnTo>
                  <a:lnTo>
                    <a:pt x="14" y="35"/>
                  </a:lnTo>
                  <a:lnTo>
                    <a:pt x="11" y="34"/>
                  </a:lnTo>
                  <a:lnTo>
                    <a:pt x="7" y="33"/>
                  </a:lnTo>
                  <a:lnTo>
                    <a:pt x="5" y="31"/>
                  </a:lnTo>
                  <a:lnTo>
                    <a:pt x="3" y="28"/>
                  </a:lnTo>
                  <a:lnTo>
                    <a:pt x="1"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2478" name="直接连接符 232477"/>
            <p:cNvSpPr/>
            <p:nvPr/>
          </p:nvSpPr>
          <p:spPr>
            <a:xfrm flipV="1">
              <a:off x="1787" y="1649"/>
              <a:ext cx="1" cy="109"/>
            </a:xfrm>
            <a:prstGeom prst="line">
              <a:avLst/>
            </a:prstGeom>
            <a:ln w="14288" cap="flat" cmpd="sng">
              <a:solidFill>
                <a:srgbClr val="000000"/>
              </a:solidFill>
              <a:prstDash val="solid"/>
              <a:headEnd type="none" w="med" len="med"/>
              <a:tailEnd type="none" w="med" len="med"/>
            </a:ln>
          </p:spPr>
        </p:sp>
        <p:sp>
          <p:nvSpPr>
            <p:cNvPr id="232479" name="直接连接符 232478"/>
            <p:cNvSpPr/>
            <p:nvPr/>
          </p:nvSpPr>
          <p:spPr>
            <a:xfrm>
              <a:off x="1031" y="1649"/>
              <a:ext cx="85" cy="1"/>
            </a:xfrm>
            <a:prstGeom prst="line">
              <a:avLst/>
            </a:prstGeom>
            <a:ln w="4763" cap="flat" cmpd="sng">
              <a:solidFill>
                <a:srgbClr val="000000"/>
              </a:solidFill>
              <a:prstDash val="solid"/>
              <a:headEnd type="none" w="med" len="med"/>
              <a:tailEnd type="none" w="med" len="med"/>
            </a:ln>
          </p:spPr>
        </p:sp>
        <p:sp>
          <p:nvSpPr>
            <p:cNvPr id="232480" name="任意多边形 232479"/>
            <p:cNvSpPr/>
            <p:nvPr/>
          </p:nvSpPr>
          <p:spPr>
            <a:xfrm>
              <a:off x="1111" y="1628"/>
              <a:ext cx="64" cy="43"/>
            </a:xfrm>
            <a:custGeom>
              <a:avLst/>
              <a:gdLst/>
              <a:ahLst/>
              <a:cxnLst/>
              <a:rect l="0" t="0" r="0" b="0"/>
              <a:pathLst>
                <a:path w="64" h="43">
                  <a:moveTo>
                    <a:pt x="0" y="0"/>
                  </a:moveTo>
                  <a:lnTo>
                    <a:pt x="64" y="21"/>
                  </a:lnTo>
                  <a:lnTo>
                    <a:pt x="0" y="43"/>
                  </a:lnTo>
                  <a:lnTo>
                    <a:pt x="0" y="0"/>
                  </a:lnTo>
                  <a:lnTo>
                    <a:pt x="0" y="0"/>
                  </a:lnTo>
                  <a:close/>
                </a:path>
              </a:pathLst>
            </a:custGeom>
            <a:solidFill>
              <a:srgbClr val="000000"/>
            </a:solidFill>
            <a:ln w="9525">
              <a:noFill/>
            </a:ln>
          </p:spPr>
          <p:txBody>
            <a:bodyPr/>
            <a:lstStyle/>
            <a:p>
              <a:endParaRPr lang="zh-CN" altLang="en-US"/>
            </a:p>
          </p:txBody>
        </p:sp>
        <p:sp>
          <p:nvSpPr>
            <p:cNvPr id="232481" name="直接连接符 232480"/>
            <p:cNvSpPr/>
            <p:nvPr/>
          </p:nvSpPr>
          <p:spPr>
            <a:xfrm>
              <a:off x="1444" y="1649"/>
              <a:ext cx="86" cy="1"/>
            </a:xfrm>
            <a:prstGeom prst="line">
              <a:avLst/>
            </a:prstGeom>
            <a:ln w="4763" cap="flat" cmpd="sng">
              <a:solidFill>
                <a:srgbClr val="000000"/>
              </a:solidFill>
              <a:prstDash val="solid"/>
              <a:headEnd type="none" w="med" len="med"/>
              <a:tailEnd type="none" w="med" len="med"/>
            </a:ln>
          </p:spPr>
        </p:sp>
        <p:sp>
          <p:nvSpPr>
            <p:cNvPr id="232482" name="任意多边形 232481"/>
            <p:cNvSpPr/>
            <p:nvPr/>
          </p:nvSpPr>
          <p:spPr>
            <a:xfrm>
              <a:off x="1524" y="1628"/>
              <a:ext cx="65" cy="43"/>
            </a:xfrm>
            <a:custGeom>
              <a:avLst/>
              <a:gdLst/>
              <a:ahLst/>
              <a:cxnLst/>
              <a:rect l="0" t="0" r="0" b="0"/>
              <a:pathLst>
                <a:path w="65" h="43">
                  <a:moveTo>
                    <a:pt x="0" y="0"/>
                  </a:moveTo>
                  <a:lnTo>
                    <a:pt x="65" y="21"/>
                  </a:lnTo>
                  <a:lnTo>
                    <a:pt x="0" y="43"/>
                  </a:lnTo>
                  <a:lnTo>
                    <a:pt x="0" y="0"/>
                  </a:lnTo>
                  <a:lnTo>
                    <a:pt x="0" y="0"/>
                  </a:lnTo>
                  <a:close/>
                </a:path>
              </a:pathLst>
            </a:custGeom>
            <a:solidFill>
              <a:srgbClr val="000000"/>
            </a:solidFill>
            <a:ln w="9525">
              <a:noFill/>
            </a:ln>
          </p:spPr>
          <p:txBody>
            <a:bodyPr/>
            <a:lstStyle/>
            <a:p>
              <a:endParaRPr lang="zh-CN" altLang="en-US"/>
            </a:p>
          </p:txBody>
        </p:sp>
        <p:sp>
          <p:nvSpPr>
            <p:cNvPr id="232483" name="直接连接符 232482"/>
            <p:cNvSpPr/>
            <p:nvPr/>
          </p:nvSpPr>
          <p:spPr>
            <a:xfrm>
              <a:off x="1284" y="1663"/>
              <a:ext cx="1" cy="181"/>
            </a:xfrm>
            <a:prstGeom prst="line">
              <a:avLst/>
            </a:prstGeom>
            <a:ln w="4763" cap="flat" cmpd="sng">
              <a:solidFill>
                <a:srgbClr val="000000"/>
              </a:solidFill>
              <a:prstDash val="solid"/>
              <a:headEnd type="none" w="med" len="med"/>
              <a:tailEnd type="none" w="med" len="med"/>
            </a:ln>
          </p:spPr>
        </p:sp>
        <p:sp>
          <p:nvSpPr>
            <p:cNvPr id="232484" name="任意多边形 232483"/>
            <p:cNvSpPr/>
            <p:nvPr/>
          </p:nvSpPr>
          <p:spPr>
            <a:xfrm>
              <a:off x="1263" y="1838"/>
              <a:ext cx="43" cy="64"/>
            </a:xfrm>
            <a:custGeom>
              <a:avLst/>
              <a:gdLst/>
              <a:ahLst/>
              <a:cxnLst/>
              <a:rect l="0" t="0" r="0" b="0"/>
              <a:pathLst>
                <a:path w="43" h="64">
                  <a:moveTo>
                    <a:pt x="43" y="0"/>
                  </a:moveTo>
                  <a:lnTo>
                    <a:pt x="21" y="64"/>
                  </a:lnTo>
                  <a:lnTo>
                    <a:pt x="0" y="0"/>
                  </a:lnTo>
                  <a:lnTo>
                    <a:pt x="43" y="0"/>
                  </a:lnTo>
                  <a:lnTo>
                    <a:pt x="43" y="0"/>
                  </a:lnTo>
                  <a:close/>
                </a:path>
              </a:pathLst>
            </a:custGeom>
            <a:solidFill>
              <a:srgbClr val="000000"/>
            </a:solidFill>
            <a:ln w="9525">
              <a:noFill/>
            </a:ln>
          </p:spPr>
          <p:txBody>
            <a:bodyPr/>
            <a:lstStyle/>
            <a:p>
              <a:endParaRPr lang="zh-CN" altLang="en-US"/>
            </a:p>
          </p:txBody>
        </p:sp>
        <p:sp>
          <p:nvSpPr>
            <p:cNvPr id="232485" name="矩形 232484"/>
            <p:cNvSpPr/>
            <p:nvPr/>
          </p:nvSpPr>
          <p:spPr>
            <a:xfrm>
              <a:off x="1081" y="1448"/>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2486" name="矩形 232485"/>
            <p:cNvSpPr/>
            <p:nvPr/>
          </p:nvSpPr>
          <p:spPr>
            <a:xfrm>
              <a:off x="1119" y="1520"/>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2487" name="矩形 232486"/>
            <p:cNvSpPr/>
            <p:nvPr/>
          </p:nvSpPr>
          <p:spPr>
            <a:xfrm>
              <a:off x="1102" y="1334"/>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488" name="矩形 232487"/>
            <p:cNvSpPr/>
            <p:nvPr/>
          </p:nvSpPr>
          <p:spPr>
            <a:xfrm>
              <a:off x="1516" y="1433"/>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2489" name="矩形 232488"/>
            <p:cNvSpPr/>
            <p:nvPr/>
          </p:nvSpPr>
          <p:spPr>
            <a:xfrm>
              <a:off x="1554" y="1506"/>
              <a:ext cx="49"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2490" name="矩形 232489"/>
            <p:cNvSpPr/>
            <p:nvPr/>
          </p:nvSpPr>
          <p:spPr>
            <a:xfrm>
              <a:off x="1597" y="1506"/>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2491" name="矩形 232490"/>
            <p:cNvSpPr/>
            <p:nvPr/>
          </p:nvSpPr>
          <p:spPr>
            <a:xfrm>
              <a:off x="1537" y="1321"/>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492" name="矩形 232491"/>
            <p:cNvSpPr/>
            <p:nvPr/>
          </p:nvSpPr>
          <p:spPr>
            <a:xfrm>
              <a:off x="1344" y="1846"/>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2493" name="矩形 232492"/>
            <p:cNvSpPr/>
            <p:nvPr/>
          </p:nvSpPr>
          <p:spPr>
            <a:xfrm>
              <a:off x="1382" y="1918"/>
              <a:ext cx="53"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2494" name="矩形 232493"/>
            <p:cNvSpPr/>
            <p:nvPr/>
          </p:nvSpPr>
          <p:spPr>
            <a:xfrm>
              <a:off x="1434" y="1918"/>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2495" name="矩形 232494"/>
            <p:cNvSpPr/>
            <p:nvPr/>
          </p:nvSpPr>
          <p:spPr>
            <a:xfrm>
              <a:off x="1365" y="1732"/>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496" name="矩形 232495"/>
            <p:cNvSpPr/>
            <p:nvPr/>
          </p:nvSpPr>
          <p:spPr>
            <a:xfrm>
              <a:off x="865" y="2117"/>
              <a:ext cx="8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2497" name="矩形 232496"/>
            <p:cNvSpPr/>
            <p:nvPr/>
          </p:nvSpPr>
          <p:spPr>
            <a:xfrm>
              <a:off x="908" y="1985"/>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498" name="直接连接符 232497"/>
            <p:cNvSpPr/>
            <p:nvPr/>
          </p:nvSpPr>
          <p:spPr>
            <a:xfrm>
              <a:off x="908" y="1759"/>
              <a:ext cx="72" cy="1"/>
            </a:xfrm>
            <a:prstGeom prst="line">
              <a:avLst/>
            </a:prstGeom>
            <a:ln w="14288" cap="flat" cmpd="sng">
              <a:solidFill>
                <a:srgbClr val="000000"/>
              </a:solidFill>
              <a:prstDash val="solid"/>
              <a:headEnd type="none" w="med" len="med"/>
              <a:tailEnd type="none" w="med" len="med"/>
            </a:ln>
          </p:spPr>
        </p:sp>
        <p:sp>
          <p:nvSpPr>
            <p:cNvPr id="232499" name="直接连接符 232498"/>
            <p:cNvSpPr/>
            <p:nvPr/>
          </p:nvSpPr>
          <p:spPr>
            <a:xfrm>
              <a:off x="944" y="1722"/>
              <a:ext cx="1" cy="73"/>
            </a:xfrm>
            <a:prstGeom prst="line">
              <a:avLst/>
            </a:prstGeom>
            <a:ln w="14288" cap="flat" cmpd="sng">
              <a:solidFill>
                <a:srgbClr val="000000"/>
              </a:solidFill>
              <a:prstDash val="solid"/>
              <a:headEnd type="none" w="med" len="med"/>
              <a:tailEnd type="none" w="med" len="med"/>
            </a:ln>
          </p:spPr>
        </p:sp>
      </p:grpSp>
      <p:grpSp>
        <p:nvGrpSpPr>
          <p:cNvPr id="232558" name="组合 232557"/>
          <p:cNvGrpSpPr/>
          <p:nvPr/>
        </p:nvGrpSpPr>
        <p:grpSpPr>
          <a:xfrm>
            <a:off x="6445250" y="3803650"/>
            <a:ext cx="2414588" cy="2130425"/>
            <a:chOff x="3146" y="1321"/>
            <a:chExt cx="1521" cy="1342"/>
          </a:xfrm>
        </p:grpSpPr>
        <p:sp>
          <p:nvSpPr>
            <p:cNvPr id="232500" name="直接连接符 232499"/>
            <p:cNvSpPr/>
            <p:nvPr/>
          </p:nvSpPr>
          <p:spPr>
            <a:xfrm>
              <a:off x="3169" y="2554"/>
              <a:ext cx="71" cy="1"/>
            </a:xfrm>
            <a:prstGeom prst="line">
              <a:avLst/>
            </a:prstGeom>
            <a:ln w="14288" cap="flat" cmpd="sng">
              <a:solidFill>
                <a:srgbClr val="000000"/>
              </a:solidFill>
              <a:prstDash val="solid"/>
              <a:headEnd type="none" w="med" len="med"/>
              <a:tailEnd type="none" w="med" len="med"/>
            </a:ln>
          </p:spPr>
        </p:sp>
        <p:sp>
          <p:nvSpPr>
            <p:cNvPr id="232501" name="矩形 232500"/>
            <p:cNvSpPr/>
            <p:nvPr/>
          </p:nvSpPr>
          <p:spPr>
            <a:xfrm>
              <a:off x="4207" y="2110"/>
              <a:ext cx="56" cy="134"/>
            </a:xfrm>
            <a:prstGeom prst="rect">
              <a:avLst/>
            </a:prstGeom>
            <a:noFill/>
            <a:ln w="9525">
              <a:noFill/>
            </a:ln>
          </p:spPr>
          <p:txBody>
            <a:bodyPr wrap="none" lIns="0" tIns="0" rIns="0" bIns="0">
              <a:spAutoFit/>
            </a:bodyPr>
            <a:lstStyle/>
            <a:p>
              <a:r>
                <a:rPr lang="en-US" altLang="zh-CN" sz="140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2502" name="任意多边形 232501"/>
            <p:cNvSpPr/>
            <p:nvPr/>
          </p:nvSpPr>
          <p:spPr>
            <a:xfrm>
              <a:off x="4434" y="2032"/>
              <a:ext cx="75" cy="195"/>
            </a:xfrm>
            <a:custGeom>
              <a:avLst/>
              <a:gdLst/>
              <a:ahLst/>
              <a:cxnLst/>
              <a:rect l="0" t="0" r="0" b="0"/>
              <a:pathLst>
                <a:path w="75" h="195">
                  <a:moveTo>
                    <a:pt x="0" y="0"/>
                  </a:moveTo>
                  <a:lnTo>
                    <a:pt x="0" y="195"/>
                  </a:lnTo>
                  <a:lnTo>
                    <a:pt x="75" y="195"/>
                  </a:lnTo>
                  <a:lnTo>
                    <a:pt x="75" y="0"/>
                  </a:lnTo>
                  <a:lnTo>
                    <a:pt x="0" y="0"/>
                  </a:lnTo>
                  <a:lnTo>
                    <a:pt x="0" y="0"/>
                  </a:lnTo>
                  <a:close/>
                </a:path>
              </a:pathLst>
            </a:custGeom>
            <a:solidFill>
              <a:srgbClr val="FFFFFF"/>
            </a:solidFill>
            <a:ln w="9525">
              <a:noFill/>
            </a:ln>
          </p:spPr>
          <p:txBody>
            <a:bodyPr/>
            <a:lstStyle/>
            <a:p>
              <a:endParaRPr lang="zh-CN" altLang="en-US"/>
            </a:p>
          </p:txBody>
        </p:sp>
        <p:sp>
          <p:nvSpPr>
            <p:cNvPr id="232503" name="任意多边形 232502"/>
            <p:cNvSpPr/>
            <p:nvPr/>
          </p:nvSpPr>
          <p:spPr>
            <a:xfrm>
              <a:off x="4434" y="2032"/>
              <a:ext cx="75" cy="195"/>
            </a:xfrm>
            <a:custGeom>
              <a:avLst/>
              <a:gdLst/>
              <a:ahLst/>
              <a:cxnLst/>
              <a:rect l="0" t="0" r="0" b="0"/>
              <a:pathLst>
                <a:path w="75" h="195">
                  <a:moveTo>
                    <a:pt x="0" y="0"/>
                  </a:moveTo>
                  <a:lnTo>
                    <a:pt x="0" y="195"/>
                  </a:lnTo>
                  <a:lnTo>
                    <a:pt x="75" y="195"/>
                  </a:lnTo>
                  <a:lnTo>
                    <a:pt x="75" y="0"/>
                  </a:lnTo>
                  <a:lnTo>
                    <a:pt x="0" y="0"/>
                  </a:lnTo>
                  <a:lnTo>
                    <a:pt x="0" y="0"/>
                  </a:lnTo>
                </a:path>
              </a:pathLst>
            </a:custGeom>
            <a:solidFill>
              <a:srgbClr val="00FF00">
                <a:alpha val="100000"/>
              </a:srgbClr>
            </a:solidFill>
            <a:ln w="25400" cap="flat" cmpd="sng">
              <a:solidFill>
                <a:srgbClr val="000000">
                  <a:alpha val="100000"/>
                </a:srgbClr>
              </a:solidFill>
              <a:prstDash val="solid"/>
              <a:headEnd type="none" w="med" len="med"/>
              <a:tailEnd type="none" w="med" len="med"/>
            </a:ln>
          </p:spPr>
          <p:txBody>
            <a:bodyPr/>
            <a:lstStyle/>
            <a:p>
              <a:endParaRPr lang="zh-CN" altLang="en-US"/>
            </a:p>
          </p:txBody>
        </p:sp>
        <p:sp>
          <p:nvSpPr>
            <p:cNvPr id="232504" name="直接连接符 232503"/>
            <p:cNvSpPr/>
            <p:nvPr/>
          </p:nvSpPr>
          <p:spPr>
            <a:xfrm>
              <a:off x="3257" y="2654"/>
              <a:ext cx="1214" cy="1"/>
            </a:xfrm>
            <a:prstGeom prst="line">
              <a:avLst/>
            </a:prstGeom>
            <a:ln w="14288" cap="flat" cmpd="sng">
              <a:solidFill>
                <a:srgbClr val="000000"/>
              </a:solidFill>
              <a:prstDash val="solid"/>
              <a:headEnd type="none" w="med" len="med"/>
              <a:tailEnd type="none" w="med" len="med"/>
            </a:ln>
          </p:spPr>
        </p:sp>
        <p:sp>
          <p:nvSpPr>
            <p:cNvPr id="232505" name="直接连接符 232504"/>
            <p:cNvSpPr/>
            <p:nvPr/>
          </p:nvSpPr>
          <p:spPr>
            <a:xfrm>
              <a:off x="3251" y="1648"/>
              <a:ext cx="1220" cy="1"/>
            </a:xfrm>
            <a:prstGeom prst="line">
              <a:avLst/>
            </a:prstGeom>
            <a:ln w="14288" cap="flat" cmpd="sng">
              <a:solidFill>
                <a:srgbClr val="000000"/>
              </a:solidFill>
              <a:prstDash val="solid"/>
              <a:headEnd type="none" w="med" len="med"/>
              <a:tailEnd type="none" w="med" len="med"/>
            </a:ln>
          </p:spPr>
        </p:sp>
        <p:sp>
          <p:nvSpPr>
            <p:cNvPr id="232506" name="直接连接符 232505"/>
            <p:cNvSpPr/>
            <p:nvPr/>
          </p:nvSpPr>
          <p:spPr>
            <a:xfrm>
              <a:off x="4471" y="2229"/>
              <a:ext cx="1" cy="419"/>
            </a:xfrm>
            <a:prstGeom prst="line">
              <a:avLst/>
            </a:prstGeom>
            <a:ln w="14288" cap="flat" cmpd="sng">
              <a:solidFill>
                <a:srgbClr val="000000"/>
              </a:solidFill>
              <a:prstDash val="solid"/>
              <a:headEnd type="none" w="med" len="med"/>
              <a:tailEnd type="none" w="med" len="med"/>
            </a:ln>
          </p:spPr>
        </p:sp>
        <p:sp>
          <p:nvSpPr>
            <p:cNvPr id="232507" name="矩形 232506"/>
            <p:cNvSpPr/>
            <p:nvPr/>
          </p:nvSpPr>
          <p:spPr>
            <a:xfrm>
              <a:off x="4593" y="2068"/>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2508" name="直接连接符 232507"/>
            <p:cNvSpPr/>
            <p:nvPr/>
          </p:nvSpPr>
          <p:spPr>
            <a:xfrm flipH="1">
              <a:off x="3474" y="2219"/>
              <a:ext cx="191" cy="1"/>
            </a:xfrm>
            <a:prstGeom prst="line">
              <a:avLst/>
            </a:prstGeom>
            <a:ln w="19050" cap="flat" cmpd="sng">
              <a:solidFill>
                <a:srgbClr val="000000"/>
              </a:solidFill>
              <a:prstDash val="solid"/>
              <a:headEnd type="none" w="med" len="med"/>
              <a:tailEnd type="none" w="med" len="med"/>
            </a:ln>
          </p:spPr>
        </p:sp>
        <p:sp>
          <p:nvSpPr>
            <p:cNvPr id="232509" name="直接连接符 232508"/>
            <p:cNvSpPr/>
            <p:nvPr/>
          </p:nvSpPr>
          <p:spPr>
            <a:xfrm flipH="1">
              <a:off x="3474" y="2155"/>
              <a:ext cx="191" cy="1"/>
            </a:xfrm>
            <a:prstGeom prst="line">
              <a:avLst/>
            </a:prstGeom>
            <a:ln w="19050" cap="flat" cmpd="sng">
              <a:solidFill>
                <a:srgbClr val="000000"/>
              </a:solidFill>
              <a:prstDash val="solid"/>
              <a:headEnd type="none" w="med" len="med"/>
              <a:tailEnd type="none" w="med" len="med"/>
            </a:ln>
          </p:spPr>
        </p:sp>
        <p:sp>
          <p:nvSpPr>
            <p:cNvPr id="232510" name="直接连接符 232509"/>
            <p:cNvSpPr/>
            <p:nvPr/>
          </p:nvSpPr>
          <p:spPr>
            <a:xfrm flipH="1">
              <a:off x="3474" y="2219"/>
              <a:ext cx="191" cy="1"/>
            </a:xfrm>
            <a:prstGeom prst="line">
              <a:avLst/>
            </a:prstGeom>
            <a:ln w="19050" cap="flat" cmpd="sng">
              <a:solidFill>
                <a:srgbClr val="000000"/>
              </a:solidFill>
              <a:prstDash val="solid"/>
              <a:headEnd type="none" w="med" len="med"/>
              <a:tailEnd type="none" w="med" len="med"/>
            </a:ln>
          </p:spPr>
        </p:sp>
        <p:sp>
          <p:nvSpPr>
            <p:cNvPr id="232511" name="直接连接符 232510"/>
            <p:cNvSpPr/>
            <p:nvPr/>
          </p:nvSpPr>
          <p:spPr>
            <a:xfrm flipH="1">
              <a:off x="3474" y="2155"/>
              <a:ext cx="191" cy="1"/>
            </a:xfrm>
            <a:prstGeom prst="line">
              <a:avLst/>
            </a:prstGeom>
            <a:ln w="19050" cap="flat" cmpd="sng">
              <a:solidFill>
                <a:srgbClr val="000000"/>
              </a:solidFill>
              <a:prstDash val="solid"/>
              <a:headEnd type="none" w="med" len="med"/>
              <a:tailEnd type="none" w="med" len="med"/>
            </a:ln>
          </p:spPr>
        </p:sp>
        <p:sp>
          <p:nvSpPr>
            <p:cNvPr id="232512" name="直接连接符 232511"/>
            <p:cNvSpPr/>
            <p:nvPr/>
          </p:nvSpPr>
          <p:spPr>
            <a:xfrm flipV="1">
              <a:off x="3569" y="1649"/>
              <a:ext cx="1" cy="494"/>
            </a:xfrm>
            <a:prstGeom prst="line">
              <a:avLst/>
            </a:prstGeom>
            <a:ln w="14288" cap="flat" cmpd="sng">
              <a:solidFill>
                <a:srgbClr val="000000"/>
              </a:solidFill>
              <a:prstDash val="solid"/>
              <a:headEnd type="none" w="med" len="med"/>
              <a:tailEnd type="none" w="med" len="med"/>
            </a:ln>
          </p:spPr>
        </p:sp>
        <p:sp>
          <p:nvSpPr>
            <p:cNvPr id="232513" name="直接连接符 232512"/>
            <p:cNvSpPr/>
            <p:nvPr/>
          </p:nvSpPr>
          <p:spPr>
            <a:xfrm flipV="1">
              <a:off x="3569" y="2224"/>
              <a:ext cx="1" cy="424"/>
            </a:xfrm>
            <a:prstGeom prst="line">
              <a:avLst/>
            </a:prstGeom>
            <a:ln w="14288" cap="flat" cmpd="sng">
              <a:solidFill>
                <a:srgbClr val="000000"/>
              </a:solidFill>
              <a:prstDash val="solid"/>
              <a:headEnd type="none" w="med" len="med"/>
              <a:tailEnd type="none" w="med" len="med"/>
            </a:ln>
          </p:spPr>
        </p:sp>
        <p:sp>
          <p:nvSpPr>
            <p:cNvPr id="232514" name="矩形 232513"/>
            <p:cNvSpPr/>
            <p:nvPr/>
          </p:nvSpPr>
          <p:spPr>
            <a:xfrm>
              <a:off x="3730" y="2129"/>
              <a:ext cx="70" cy="134"/>
            </a:xfrm>
            <a:prstGeom prst="rect">
              <a:avLst/>
            </a:prstGeom>
            <a:noFill/>
            <a:ln w="9525">
              <a:noFill/>
            </a:ln>
          </p:spPr>
          <p:txBody>
            <a:bodyPr wrap="none" lIns="0" tIns="0" rIns="0" bIns="0">
              <a:spAutoFit/>
            </a:bodyPr>
            <a:lstStyle/>
            <a:p>
              <a:r>
                <a:rPr lang="en-US" altLang="zh-CN" sz="14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2515" name="任意多边形 232514"/>
            <p:cNvSpPr/>
            <p:nvPr/>
          </p:nvSpPr>
          <p:spPr>
            <a:xfrm>
              <a:off x="4073" y="1984"/>
              <a:ext cx="37" cy="273"/>
            </a:xfrm>
            <a:custGeom>
              <a:avLst/>
              <a:gdLst/>
              <a:ahLst/>
              <a:cxnLst/>
              <a:rect l="0" t="0" r="0" b="0"/>
              <a:pathLst>
                <a:path w="37" h="273">
                  <a:moveTo>
                    <a:pt x="0" y="0"/>
                  </a:moveTo>
                  <a:lnTo>
                    <a:pt x="4" y="0"/>
                  </a:lnTo>
                  <a:lnTo>
                    <a:pt x="7" y="0"/>
                  </a:lnTo>
                  <a:lnTo>
                    <a:pt x="11" y="1"/>
                  </a:lnTo>
                  <a:lnTo>
                    <a:pt x="14" y="2"/>
                  </a:lnTo>
                  <a:lnTo>
                    <a:pt x="17" y="3"/>
                  </a:lnTo>
                  <a:lnTo>
                    <a:pt x="20" y="4"/>
                  </a:lnTo>
                  <a:lnTo>
                    <a:pt x="25" y="9"/>
                  </a:lnTo>
                  <a:lnTo>
                    <a:pt x="30" y="13"/>
                  </a:lnTo>
                  <a:lnTo>
                    <a:pt x="32" y="17"/>
                  </a:lnTo>
                  <a:lnTo>
                    <a:pt x="33" y="19"/>
                  </a:lnTo>
                  <a:lnTo>
                    <a:pt x="34" y="22"/>
                  </a:lnTo>
                  <a:lnTo>
                    <a:pt x="36" y="26"/>
                  </a:lnTo>
                  <a:lnTo>
                    <a:pt x="37" y="29"/>
                  </a:lnTo>
                  <a:lnTo>
                    <a:pt x="37" y="33"/>
                  </a:lnTo>
                  <a:lnTo>
                    <a:pt x="37" y="36"/>
                  </a:lnTo>
                  <a:lnTo>
                    <a:pt x="37" y="39"/>
                  </a:lnTo>
                  <a:lnTo>
                    <a:pt x="36" y="43"/>
                  </a:lnTo>
                  <a:lnTo>
                    <a:pt x="34" y="46"/>
                  </a:lnTo>
                  <a:lnTo>
                    <a:pt x="33" y="48"/>
                  </a:lnTo>
                  <a:lnTo>
                    <a:pt x="31" y="52"/>
                  </a:lnTo>
                  <a:lnTo>
                    <a:pt x="28" y="57"/>
                  </a:lnTo>
                  <a:lnTo>
                    <a:pt x="22" y="61"/>
                  </a:lnTo>
                  <a:lnTo>
                    <a:pt x="20" y="63"/>
                  </a:lnTo>
                  <a:lnTo>
                    <a:pt x="16" y="64"/>
                  </a:lnTo>
                  <a:lnTo>
                    <a:pt x="13" y="66"/>
                  </a:lnTo>
                  <a:lnTo>
                    <a:pt x="11" y="66"/>
                  </a:lnTo>
                  <a:lnTo>
                    <a:pt x="7" y="68"/>
                  </a:lnTo>
                  <a:lnTo>
                    <a:pt x="3" y="68"/>
                  </a:lnTo>
                  <a:lnTo>
                    <a:pt x="0" y="68"/>
                  </a:lnTo>
                  <a:lnTo>
                    <a:pt x="4" y="68"/>
                  </a:lnTo>
                  <a:lnTo>
                    <a:pt x="7" y="69"/>
                  </a:lnTo>
                  <a:lnTo>
                    <a:pt x="11" y="69"/>
                  </a:lnTo>
                  <a:lnTo>
                    <a:pt x="14" y="70"/>
                  </a:lnTo>
                  <a:lnTo>
                    <a:pt x="17" y="71"/>
                  </a:lnTo>
                  <a:lnTo>
                    <a:pt x="20" y="73"/>
                  </a:lnTo>
                  <a:lnTo>
                    <a:pt x="25" y="77"/>
                  </a:lnTo>
                  <a:lnTo>
                    <a:pt x="30" y="82"/>
                  </a:lnTo>
                  <a:lnTo>
                    <a:pt x="32" y="84"/>
                  </a:lnTo>
                  <a:lnTo>
                    <a:pt x="33" y="88"/>
                  </a:lnTo>
                  <a:lnTo>
                    <a:pt x="34" y="90"/>
                  </a:lnTo>
                  <a:lnTo>
                    <a:pt x="36" y="94"/>
                  </a:lnTo>
                  <a:lnTo>
                    <a:pt x="37" y="97"/>
                  </a:lnTo>
                  <a:lnTo>
                    <a:pt x="37" y="100"/>
                  </a:lnTo>
                  <a:lnTo>
                    <a:pt x="37" y="104"/>
                  </a:lnTo>
                  <a:lnTo>
                    <a:pt x="37" y="107"/>
                  </a:lnTo>
                  <a:lnTo>
                    <a:pt x="36" y="110"/>
                  </a:lnTo>
                  <a:lnTo>
                    <a:pt x="34" y="114"/>
                  </a:lnTo>
                  <a:lnTo>
                    <a:pt x="33" y="117"/>
                  </a:lnTo>
                  <a:lnTo>
                    <a:pt x="31" y="120"/>
                  </a:lnTo>
                  <a:lnTo>
                    <a:pt x="28" y="125"/>
                  </a:lnTo>
                  <a:lnTo>
                    <a:pt x="22" y="130"/>
                  </a:lnTo>
                  <a:lnTo>
                    <a:pt x="20" y="131"/>
                  </a:lnTo>
                  <a:lnTo>
                    <a:pt x="16" y="134"/>
                  </a:lnTo>
                  <a:lnTo>
                    <a:pt x="13" y="135"/>
                  </a:lnTo>
                  <a:lnTo>
                    <a:pt x="11" y="136"/>
                  </a:lnTo>
                  <a:lnTo>
                    <a:pt x="7" y="136"/>
                  </a:lnTo>
                  <a:lnTo>
                    <a:pt x="3" y="138"/>
                  </a:lnTo>
                  <a:lnTo>
                    <a:pt x="0" y="138"/>
                  </a:lnTo>
                  <a:lnTo>
                    <a:pt x="4" y="138"/>
                  </a:lnTo>
                  <a:lnTo>
                    <a:pt x="7" y="138"/>
                  </a:lnTo>
                  <a:lnTo>
                    <a:pt x="11" y="139"/>
                  </a:lnTo>
                  <a:lnTo>
                    <a:pt x="14" y="140"/>
                  </a:lnTo>
                  <a:lnTo>
                    <a:pt x="17" y="141"/>
                  </a:lnTo>
                  <a:lnTo>
                    <a:pt x="20" y="142"/>
                  </a:lnTo>
                  <a:lnTo>
                    <a:pt x="25" y="147"/>
                  </a:lnTo>
                  <a:lnTo>
                    <a:pt x="30" y="151"/>
                  </a:lnTo>
                  <a:lnTo>
                    <a:pt x="32" y="153"/>
                  </a:lnTo>
                  <a:lnTo>
                    <a:pt x="33" y="157"/>
                  </a:lnTo>
                  <a:lnTo>
                    <a:pt x="34" y="160"/>
                  </a:lnTo>
                  <a:lnTo>
                    <a:pt x="36" y="164"/>
                  </a:lnTo>
                  <a:lnTo>
                    <a:pt x="37" y="167"/>
                  </a:lnTo>
                  <a:lnTo>
                    <a:pt x="37" y="170"/>
                  </a:lnTo>
                  <a:lnTo>
                    <a:pt x="37" y="174"/>
                  </a:lnTo>
                  <a:lnTo>
                    <a:pt x="37" y="177"/>
                  </a:lnTo>
                  <a:lnTo>
                    <a:pt x="36" y="181"/>
                  </a:lnTo>
                  <a:lnTo>
                    <a:pt x="34" y="183"/>
                  </a:lnTo>
                  <a:lnTo>
                    <a:pt x="33" y="186"/>
                  </a:lnTo>
                  <a:lnTo>
                    <a:pt x="31" y="190"/>
                  </a:lnTo>
                  <a:lnTo>
                    <a:pt x="28" y="194"/>
                  </a:lnTo>
                  <a:lnTo>
                    <a:pt x="22" y="199"/>
                  </a:lnTo>
                  <a:lnTo>
                    <a:pt x="20" y="201"/>
                  </a:lnTo>
                  <a:lnTo>
                    <a:pt x="16" y="202"/>
                  </a:lnTo>
                  <a:lnTo>
                    <a:pt x="13" y="203"/>
                  </a:lnTo>
                  <a:lnTo>
                    <a:pt x="11" y="204"/>
                  </a:lnTo>
                  <a:lnTo>
                    <a:pt x="7" y="205"/>
                  </a:lnTo>
                  <a:lnTo>
                    <a:pt x="3" y="205"/>
                  </a:lnTo>
                  <a:lnTo>
                    <a:pt x="0" y="205"/>
                  </a:lnTo>
                  <a:lnTo>
                    <a:pt x="4" y="205"/>
                  </a:lnTo>
                  <a:lnTo>
                    <a:pt x="7" y="205"/>
                  </a:lnTo>
                  <a:lnTo>
                    <a:pt x="11" y="207"/>
                  </a:lnTo>
                  <a:lnTo>
                    <a:pt x="14" y="208"/>
                  </a:lnTo>
                  <a:lnTo>
                    <a:pt x="17" y="209"/>
                  </a:lnTo>
                  <a:lnTo>
                    <a:pt x="20" y="211"/>
                  </a:lnTo>
                  <a:lnTo>
                    <a:pt x="25" y="214"/>
                  </a:lnTo>
                  <a:lnTo>
                    <a:pt x="30" y="219"/>
                  </a:lnTo>
                  <a:lnTo>
                    <a:pt x="32" y="222"/>
                  </a:lnTo>
                  <a:lnTo>
                    <a:pt x="33" y="225"/>
                  </a:lnTo>
                  <a:lnTo>
                    <a:pt x="34" y="228"/>
                  </a:lnTo>
                  <a:lnTo>
                    <a:pt x="36" y="231"/>
                  </a:lnTo>
                  <a:lnTo>
                    <a:pt x="37" y="235"/>
                  </a:lnTo>
                  <a:lnTo>
                    <a:pt x="37" y="238"/>
                  </a:lnTo>
                  <a:lnTo>
                    <a:pt x="37" y="242"/>
                  </a:lnTo>
                  <a:lnTo>
                    <a:pt x="37" y="245"/>
                  </a:lnTo>
                  <a:lnTo>
                    <a:pt x="36" y="248"/>
                  </a:lnTo>
                  <a:lnTo>
                    <a:pt x="34" y="252"/>
                  </a:lnTo>
                  <a:lnTo>
                    <a:pt x="33" y="255"/>
                  </a:lnTo>
                  <a:lnTo>
                    <a:pt x="31" y="257"/>
                  </a:lnTo>
                  <a:lnTo>
                    <a:pt x="28" y="263"/>
                  </a:lnTo>
                  <a:lnTo>
                    <a:pt x="22" y="268"/>
                  </a:lnTo>
                  <a:lnTo>
                    <a:pt x="20" y="269"/>
                  </a:lnTo>
                  <a:lnTo>
                    <a:pt x="16" y="271"/>
                  </a:lnTo>
                  <a:lnTo>
                    <a:pt x="13" y="272"/>
                  </a:lnTo>
                  <a:lnTo>
                    <a:pt x="11" y="273"/>
                  </a:lnTo>
                  <a:lnTo>
                    <a:pt x="7" y="273"/>
                  </a:lnTo>
                  <a:lnTo>
                    <a:pt x="3" y="273"/>
                  </a:lnTo>
                  <a:lnTo>
                    <a:pt x="0" y="273"/>
                  </a:lnTo>
                </a:path>
              </a:pathLst>
            </a:custGeom>
            <a:noFill/>
            <a:ln w="25400" cap="flat" cmpd="sng">
              <a:solidFill>
                <a:schemeClr val="accent1">
                  <a:alpha val="100000"/>
                </a:schemeClr>
              </a:solidFill>
              <a:prstDash val="solid"/>
              <a:headEnd type="none" w="med" len="med"/>
              <a:tailEnd type="none" w="med" len="med"/>
            </a:ln>
          </p:spPr>
          <p:txBody>
            <a:bodyPr/>
            <a:lstStyle/>
            <a:p>
              <a:endParaRPr lang="zh-CN" altLang="en-US"/>
            </a:p>
          </p:txBody>
        </p:sp>
        <p:sp>
          <p:nvSpPr>
            <p:cNvPr id="232516" name="直接连接符 232515"/>
            <p:cNvSpPr/>
            <p:nvPr/>
          </p:nvSpPr>
          <p:spPr>
            <a:xfrm>
              <a:off x="4073" y="2257"/>
              <a:ext cx="1" cy="391"/>
            </a:xfrm>
            <a:prstGeom prst="line">
              <a:avLst/>
            </a:prstGeom>
            <a:ln w="14288" cap="flat" cmpd="sng">
              <a:solidFill>
                <a:srgbClr val="000000"/>
              </a:solidFill>
              <a:prstDash val="solid"/>
              <a:headEnd type="none" w="med" len="med"/>
              <a:tailEnd type="none" w="med" len="med"/>
            </a:ln>
          </p:spPr>
        </p:sp>
        <p:sp>
          <p:nvSpPr>
            <p:cNvPr id="232517" name="任意多边形 232516"/>
            <p:cNvSpPr/>
            <p:nvPr/>
          </p:nvSpPr>
          <p:spPr>
            <a:xfrm>
              <a:off x="3222" y="2627"/>
              <a:ext cx="37" cy="36"/>
            </a:xfrm>
            <a:custGeom>
              <a:avLst/>
              <a:gdLst/>
              <a:ahLst/>
              <a:cxnLst/>
              <a:rect l="0" t="0" r="0" b="0"/>
              <a:pathLst>
                <a:path w="37" h="36">
                  <a:moveTo>
                    <a:pt x="0" y="18"/>
                  </a:moveTo>
                  <a:lnTo>
                    <a:pt x="0" y="13"/>
                  </a:lnTo>
                  <a:lnTo>
                    <a:pt x="1" y="10"/>
                  </a:lnTo>
                  <a:lnTo>
                    <a:pt x="4" y="8"/>
                  </a:lnTo>
                  <a:lnTo>
                    <a:pt x="6" y="4"/>
                  </a:lnTo>
                  <a:lnTo>
                    <a:pt x="8" y="2"/>
                  </a:lnTo>
                  <a:lnTo>
                    <a:pt x="12" y="1"/>
                  </a:lnTo>
                  <a:lnTo>
                    <a:pt x="15" y="0"/>
                  </a:lnTo>
                  <a:lnTo>
                    <a:pt x="18" y="0"/>
                  </a:lnTo>
                  <a:lnTo>
                    <a:pt x="22" y="0"/>
                  </a:lnTo>
                  <a:lnTo>
                    <a:pt x="25" y="1"/>
                  </a:lnTo>
                  <a:lnTo>
                    <a:pt x="29" y="2"/>
                  </a:lnTo>
                  <a:lnTo>
                    <a:pt x="31" y="4"/>
                  </a:lnTo>
                  <a:lnTo>
                    <a:pt x="33" y="8"/>
                  </a:lnTo>
                  <a:lnTo>
                    <a:pt x="35" y="10"/>
                  </a:lnTo>
                  <a:lnTo>
                    <a:pt x="37" y="13"/>
                  </a:lnTo>
                  <a:lnTo>
                    <a:pt x="37" y="18"/>
                  </a:lnTo>
                  <a:lnTo>
                    <a:pt x="37" y="18"/>
                  </a:lnTo>
                  <a:lnTo>
                    <a:pt x="37" y="21"/>
                  </a:lnTo>
                  <a:lnTo>
                    <a:pt x="35" y="24"/>
                  </a:lnTo>
                  <a:lnTo>
                    <a:pt x="33" y="28"/>
                  </a:lnTo>
                  <a:lnTo>
                    <a:pt x="31" y="30"/>
                  </a:lnTo>
                  <a:lnTo>
                    <a:pt x="29" y="32"/>
                  </a:lnTo>
                  <a:lnTo>
                    <a:pt x="25" y="34"/>
                  </a:lnTo>
                  <a:lnTo>
                    <a:pt x="22" y="35"/>
                  </a:lnTo>
                  <a:lnTo>
                    <a:pt x="18" y="36"/>
                  </a:lnTo>
                  <a:lnTo>
                    <a:pt x="15" y="35"/>
                  </a:lnTo>
                  <a:lnTo>
                    <a:pt x="12" y="34"/>
                  </a:lnTo>
                  <a:lnTo>
                    <a:pt x="8" y="32"/>
                  </a:lnTo>
                  <a:lnTo>
                    <a:pt x="6" y="30"/>
                  </a:lnTo>
                  <a:lnTo>
                    <a:pt x="4" y="28"/>
                  </a:lnTo>
                  <a:lnTo>
                    <a:pt x="1" y="24"/>
                  </a:lnTo>
                  <a:lnTo>
                    <a:pt x="0" y="21"/>
                  </a:lnTo>
                  <a:lnTo>
                    <a:pt x="0" y="18"/>
                  </a:lnTo>
                  <a:lnTo>
                    <a:pt x="0" y="18"/>
                  </a:lnTo>
                  <a:close/>
                </a:path>
              </a:pathLst>
            </a:custGeom>
            <a:solidFill>
              <a:srgbClr val="FFFFFF"/>
            </a:solidFill>
            <a:ln w="9525">
              <a:noFill/>
            </a:ln>
          </p:spPr>
          <p:txBody>
            <a:bodyPr/>
            <a:lstStyle/>
            <a:p>
              <a:endParaRPr lang="zh-CN" altLang="en-US"/>
            </a:p>
          </p:txBody>
        </p:sp>
        <p:sp>
          <p:nvSpPr>
            <p:cNvPr id="232518" name="任意多边形 232517"/>
            <p:cNvSpPr/>
            <p:nvPr/>
          </p:nvSpPr>
          <p:spPr>
            <a:xfrm>
              <a:off x="3222" y="2627"/>
              <a:ext cx="37" cy="36"/>
            </a:xfrm>
            <a:custGeom>
              <a:avLst/>
              <a:gdLst/>
              <a:ahLst/>
              <a:cxnLst/>
              <a:rect l="0" t="0" r="0" b="0"/>
              <a:pathLst>
                <a:path w="37" h="36">
                  <a:moveTo>
                    <a:pt x="0" y="18"/>
                  </a:moveTo>
                  <a:lnTo>
                    <a:pt x="0" y="13"/>
                  </a:lnTo>
                  <a:lnTo>
                    <a:pt x="1" y="10"/>
                  </a:lnTo>
                  <a:lnTo>
                    <a:pt x="4" y="8"/>
                  </a:lnTo>
                  <a:lnTo>
                    <a:pt x="6" y="4"/>
                  </a:lnTo>
                  <a:lnTo>
                    <a:pt x="8" y="2"/>
                  </a:lnTo>
                  <a:lnTo>
                    <a:pt x="12" y="1"/>
                  </a:lnTo>
                  <a:lnTo>
                    <a:pt x="15" y="0"/>
                  </a:lnTo>
                  <a:lnTo>
                    <a:pt x="18" y="0"/>
                  </a:lnTo>
                  <a:lnTo>
                    <a:pt x="22" y="0"/>
                  </a:lnTo>
                  <a:lnTo>
                    <a:pt x="25" y="1"/>
                  </a:lnTo>
                  <a:lnTo>
                    <a:pt x="29" y="2"/>
                  </a:lnTo>
                  <a:lnTo>
                    <a:pt x="31" y="4"/>
                  </a:lnTo>
                  <a:lnTo>
                    <a:pt x="33" y="8"/>
                  </a:lnTo>
                  <a:lnTo>
                    <a:pt x="35" y="10"/>
                  </a:lnTo>
                  <a:lnTo>
                    <a:pt x="37" y="13"/>
                  </a:lnTo>
                  <a:lnTo>
                    <a:pt x="37" y="18"/>
                  </a:lnTo>
                  <a:lnTo>
                    <a:pt x="37" y="18"/>
                  </a:lnTo>
                  <a:lnTo>
                    <a:pt x="37" y="21"/>
                  </a:lnTo>
                  <a:lnTo>
                    <a:pt x="35" y="24"/>
                  </a:lnTo>
                  <a:lnTo>
                    <a:pt x="33" y="28"/>
                  </a:lnTo>
                  <a:lnTo>
                    <a:pt x="31" y="30"/>
                  </a:lnTo>
                  <a:lnTo>
                    <a:pt x="29" y="32"/>
                  </a:lnTo>
                  <a:lnTo>
                    <a:pt x="25" y="34"/>
                  </a:lnTo>
                  <a:lnTo>
                    <a:pt x="22" y="35"/>
                  </a:lnTo>
                  <a:lnTo>
                    <a:pt x="18" y="36"/>
                  </a:lnTo>
                  <a:lnTo>
                    <a:pt x="15" y="35"/>
                  </a:lnTo>
                  <a:lnTo>
                    <a:pt x="12" y="34"/>
                  </a:lnTo>
                  <a:lnTo>
                    <a:pt x="8" y="32"/>
                  </a:lnTo>
                  <a:lnTo>
                    <a:pt x="6" y="30"/>
                  </a:lnTo>
                  <a:lnTo>
                    <a:pt x="4" y="28"/>
                  </a:lnTo>
                  <a:lnTo>
                    <a:pt x="1" y="24"/>
                  </a:lnTo>
                  <a:lnTo>
                    <a:pt x="0" y="21"/>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2519" name="任意多边形 232518"/>
            <p:cNvSpPr/>
            <p:nvPr/>
          </p:nvSpPr>
          <p:spPr>
            <a:xfrm>
              <a:off x="3204" y="1631"/>
              <a:ext cx="36" cy="36"/>
            </a:xfrm>
            <a:custGeom>
              <a:avLst/>
              <a:gdLst/>
              <a:ahLst/>
              <a:cxnLst/>
              <a:rect l="0" t="0" r="0" b="0"/>
              <a:pathLst>
                <a:path w="36" h="36">
                  <a:moveTo>
                    <a:pt x="0" y="18"/>
                  </a:moveTo>
                  <a:lnTo>
                    <a:pt x="0" y="14"/>
                  </a:lnTo>
                  <a:lnTo>
                    <a:pt x="1" y="10"/>
                  </a:lnTo>
                  <a:lnTo>
                    <a:pt x="4" y="8"/>
                  </a:lnTo>
                  <a:lnTo>
                    <a:pt x="6" y="5"/>
                  </a:lnTo>
                  <a:lnTo>
                    <a:pt x="8" y="2"/>
                  </a:lnTo>
                  <a:lnTo>
                    <a:pt x="11" y="1"/>
                  </a:lnTo>
                  <a:lnTo>
                    <a:pt x="15" y="0"/>
                  </a:lnTo>
                  <a:lnTo>
                    <a:pt x="18" y="0"/>
                  </a:lnTo>
                  <a:lnTo>
                    <a:pt x="22" y="0"/>
                  </a:lnTo>
                  <a:lnTo>
                    <a:pt x="25" y="1"/>
                  </a:lnTo>
                  <a:lnTo>
                    <a:pt x="28" y="2"/>
                  </a:lnTo>
                  <a:lnTo>
                    <a:pt x="31" y="5"/>
                  </a:lnTo>
                  <a:lnTo>
                    <a:pt x="33" y="8"/>
                  </a:lnTo>
                  <a:lnTo>
                    <a:pt x="35" y="10"/>
                  </a:lnTo>
                  <a:lnTo>
                    <a:pt x="36" y="14"/>
                  </a:lnTo>
                  <a:lnTo>
                    <a:pt x="36" y="18"/>
                  </a:lnTo>
                  <a:lnTo>
                    <a:pt x="36" y="18"/>
                  </a:lnTo>
                  <a:lnTo>
                    <a:pt x="36" y="22"/>
                  </a:lnTo>
                  <a:lnTo>
                    <a:pt x="35" y="25"/>
                  </a:lnTo>
                  <a:lnTo>
                    <a:pt x="33" y="28"/>
                  </a:lnTo>
                  <a:lnTo>
                    <a:pt x="31" y="31"/>
                  </a:lnTo>
                  <a:lnTo>
                    <a:pt x="28" y="33"/>
                  </a:lnTo>
                  <a:lnTo>
                    <a:pt x="25" y="34"/>
                  </a:lnTo>
                  <a:lnTo>
                    <a:pt x="22" y="35"/>
                  </a:lnTo>
                  <a:lnTo>
                    <a:pt x="18" y="36"/>
                  </a:lnTo>
                  <a:lnTo>
                    <a:pt x="15" y="35"/>
                  </a:lnTo>
                  <a:lnTo>
                    <a:pt x="11" y="34"/>
                  </a:lnTo>
                  <a:lnTo>
                    <a:pt x="8" y="33"/>
                  </a:lnTo>
                  <a:lnTo>
                    <a:pt x="6" y="31"/>
                  </a:lnTo>
                  <a:lnTo>
                    <a:pt x="4" y="28"/>
                  </a:lnTo>
                  <a:lnTo>
                    <a:pt x="1" y="25"/>
                  </a:lnTo>
                  <a:lnTo>
                    <a:pt x="0" y="22"/>
                  </a:lnTo>
                  <a:lnTo>
                    <a:pt x="0" y="18"/>
                  </a:lnTo>
                  <a:lnTo>
                    <a:pt x="0" y="18"/>
                  </a:lnTo>
                  <a:close/>
                </a:path>
              </a:pathLst>
            </a:custGeom>
            <a:solidFill>
              <a:srgbClr val="FFFFFF"/>
            </a:solidFill>
            <a:ln w="9525">
              <a:noFill/>
            </a:ln>
          </p:spPr>
          <p:txBody>
            <a:bodyPr/>
            <a:lstStyle/>
            <a:p>
              <a:endParaRPr lang="zh-CN" altLang="en-US"/>
            </a:p>
          </p:txBody>
        </p:sp>
        <p:sp>
          <p:nvSpPr>
            <p:cNvPr id="232520" name="任意多边形 232519"/>
            <p:cNvSpPr/>
            <p:nvPr/>
          </p:nvSpPr>
          <p:spPr>
            <a:xfrm>
              <a:off x="3204" y="1631"/>
              <a:ext cx="36" cy="36"/>
            </a:xfrm>
            <a:custGeom>
              <a:avLst/>
              <a:gdLst/>
              <a:ahLst/>
              <a:cxnLst/>
              <a:rect l="0" t="0" r="0" b="0"/>
              <a:pathLst>
                <a:path w="36" h="36">
                  <a:moveTo>
                    <a:pt x="0" y="18"/>
                  </a:moveTo>
                  <a:lnTo>
                    <a:pt x="0" y="14"/>
                  </a:lnTo>
                  <a:lnTo>
                    <a:pt x="1" y="10"/>
                  </a:lnTo>
                  <a:lnTo>
                    <a:pt x="4" y="8"/>
                  </a:lnTo>
                  <a:lnTo>
                    <a:pt x="6" y="5"/>
                  </a:lnTo>
                  <a:lnTo>
                    <a:pt x="8" y="2"/>
                  </a:lnTo>
                  <a:lnTo>
                    <a:pt x="11" y="1"/>
                  </a:lnTo>
                  <a:lnTo>
                    <a:pt x="15" y="0"/>
                  </a:lnTo>
                  <a:lnTo>
                    <a:pt x="18" y="0"/>
                  </a:lnTo>
                  <a:lnTo>
                    <a:pt x="22" y="0"/>
                  </a:lnTo>
                  <a:lnTo>
                    <a:pt x="25" y="1"/>
                  </a:lnTo>
                  <a:lnTo>
                    <a:pt x="28" y="2"/>
                  </a:lnTo>
                  <a:lnTo>
                    <a:pt x="31" y="5"/>
                  </a:lnTo>
                  <a:lnTo>
                    <a:pt x="33" y="8"/>
                  </a:lnTo>
                  <a:lnTo>
                    <a:pt x="35" y="10"/>
                  </a:lnTo>
                  <a:lnTo>
                    <a:pt x="36" y="14"/>
                  </a:lnTo>
                  <a:lnTo>
                    <a:pt x="36" y="18"/>
                  </a:lnTo>
                  <a:lnTo>
                    <a:pt x="36" y="18"/>
                  </a:lnTo>
                  <a:lnTo>
                    <a:pt x="36" y="22"/>
                  </a:lnTo>
                  <a:lnTo>
                    <a:pt x="35" y="25"/>
                  </a:lnTo>
                  <a:lnTo>
                    <a:pt x="33" y="28"/>
                  </a:lnTo>
                  <a:lnTo>
                    <a:pt x="31" y="31"/>
                  </a:lnTo>
                  <a:lnTo>
                    <a:pt x="28" y="33"/>
                  </a:lnTo>
                  <a:lnTo>
                    <a:pt x="25" y="34"/>
                  </a:lnTo>
                  <a:lnTo>
                    <a:pt x="22" y="35"/>
                  </a:lnTo>
                  <a:lnTo>
                    <a:pt x="18" y="36"/>
                  </a:lnTo>
                  <a:lnTo>
                    <a:pt x="15" y="35"/>
                  </a:lnTo>
                  <a:lnTo>
                    <a:pt x="11" y="34"/>
                  </a:lnTo>
                  <a:lnTo>
                    <a:pt x="8" y="33"/>
                  </a:lnTo>
                  <a:lnTo>
                    <a:pt x="6" y="31"/>
                  </a:lnTo>
                  <a:lnTo>
                    <a:pt x="4" y="28"/>
                  </a:lnTo>
                  <a:lnTo>
                    <a:pt x="1"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2521" name="直接连接符 232520"/>
            <p:cNvSpPr/>
            <p:nvPr/>
          </p:nvSpPr>
          <p:spPr>
            <a:xfrm flipH="1" flipV="1">
              <a:off x="4069" y="1649"/>
              <a:ext cx="4" cy="335"/>
            </a:xfrm>
            <a:prstGeom prst="line">
              <a:avLst/>
            </a:prstGeom>
            <a:ln w="14288" cap="flat" cmpd="sng">
              <a:solidFill>
                <a:srgbClr val="000000"/>
              </a:solidFill>
              <a:prstDash val="solid"/>
              <a:headEnd type="none" w="med" len="med"/>
              <a:tailEnd type="none" w="med" len="med"/>
            </a:ln>
          </p:spPr>
        </p:sp>
        <p:sp>
          <p:nvSpPr>
            <p:cNvPr id="232522" name="直接连接符 232521"/>
            <p:cNvSpPr/>
            <p:nvPr/>
          </p:nvSpPr>
          <p:spPr>
            <a:xfrm>
              <a:off x="3313" y="1649"/>
              <a:ext cx="86" cy="1"/>
            </a:xfrm>
            <a:prstGeom prst="line">
              <a:avLst/>
            </a:prstGeom>
            <a:ln w="4763" cap="flat" cmpd="sng">
              <a:solidFill>
                <a:srgbClr val="000000"/>
              </a:solidFill>
              <a:prstDash val="solid"/>
              <a:headEnd type="none" w="med" len="med"/>
              <a:tailEnd type="none" w="med" len="med"/>
            </a:ln>
          </p:spPr>
        </p:sp>
        <p:sp>
          <p:nvSpPr>
            <p:cNvPr id="232523" name="任意多边形 232522"/>
            <p:cNvSpPr/>
            <p:nvPr/>
          </p:nvSpPr>
          <p:spPr>
            <a:xfrm>
              <a:off x="3393" y="1628"/>
              <a:ext cx="65" cy="43"/>
            </a:xfrm>
            <a:custGeom>
              <a:avLst/>
              <a:gdLst/>
              <a:ahLst/>
              <a:cxnLst/>
              <a:rect l="0" t="0" r="0" b="0"/>
              <a:pathLst>
                <a:path w="65" h="43">
                  <a:moveTo>
                    <a:pt x="0" y="0"/>
                  </a:moveTo>
                  <a:lnTo>
                    <a:pt x="65" y="21"/>
                  </a:lnTo>
                  <a:lnTo>
                    <a:pt x="0" y="43"/>
                  </a:lnTo>
                  <a:lnTo>
                    <a:pt x="0" y="0"/>
                  </a:lnTo>
                  <a:lnTo>
                    <a:pt x="0" y="0"/>
                  </a:lnTo>
                  <a:close/>
                </a:path>
              </a:pathLst>
            </a:custGeom>
            <a:solidFill>
              <a:srgbClr val="000000"/>
            </a:solidFill>
            <a:ln w="9525">
              <a:noFill/>
            </a:ln>
          </p:spPr>
          <p:txBody>
            <a:bodyPr/>
            <a:lstStyle/>
            <a:p>
              <a:endParaRPr lang="zh-CN" altLang="en-US"/>
            </a:p>
          </p:txBody>
        </p:sp>
        <p:sp>
          <p:nvSpPr>
            <p:cNvPr id="232524" name="直接连接符 232523"/>
            <p:cNvSpPr/>
            <p:nvPr/>
          </p:nvSpPr>
          <p:spPr>
            <a:xfrm>
              <a:off x="3726" y="1649"/>
              <a:ext cx="86" cy="1"/>
            </a:xfrm>
            <a:prstGeom prst="line">
              <a:avLst/>
            </a:prstGeom>
            <a:ln w="4763" cap="flat" cmpd="sng">
              <a:solidFill>
                <a:srgbClr val="000000"/>
              </a:solidFill>
              <a:prstDash val="solid"/>
              <a:headEnd type="none" w="med" len="med"/>
              <a:tailEnd type="none" w="med" len="med"/>
            </a:ln>
          </p:spPr>
        </p:sp>
        <p:sp>
          <p:nvSpPr>
            <p:cNvPr id="232525" name="任意多边形 232524"/>
            <p:cNvSpPr/>
            <p:nvPr/>
          </p:nvSpPr>
          <p:spPr>
            <a:xfrm>
              <a:off x="3806" y="1628"/>
              <a:ext cx="65" cy="43"/>
            </a:xfrm>
            <a:custGeom>
              <a:avLst/>
              <a:gdLst/>
              <a:ahLst/>
              <a:cxnLst/>
              <a:rect l="0" t="0" r="0" b="0"/>
              <a:pathLst>
                <a:path w="65" h="43">
                  <a:moveTo>
                    <a:pt x="0" y="0"/>
                  </a:moveTo>
                  <a:lnTo>
                    <a:pt x="65" y="21"/>
                  </a:lnTo>
                  <a:lnTo>
                    <a:pt x="0" y="43"/>
                  </a:lnTo>
                  <a:lnTo>
                    <a:pt x="0" y="0"/>
                  </a:lnTo>
                  <a:lnTo>
                    <a:pt x="0" y="0"/>
                  </a:lnTo>
                  <a:close/>
                </a:path>
              </a:pathLst>
            </a:custGeom>
            <a:solidFill>
              <a:srgbClr val="000000"/>
            </a:solidFill>
            <a:ln w="9525">
              <a:noFill/>
            </a:ln>
          </p:spPr>
          <p:txBody>
            <a:bodyPr/>
            <a:lstStyle/>
            <a:p>
              <a:endParaRPr lang="zh-CN" altLang="en-US"/>
            </a:p>
          </p:txBody>
        </p:sp>
        <p:sp>
          <p:nvSpPr>
            <p:cNvPr id="232526" name="直接连接符 232525"/>
            <p:cNvSpPr/>
            <p:nvPr/>
          </p:nvSpPr>
          <p:spPr>
            <a:xfrm>
              <a:off x="3567" y="1664"/>
              <a:ext cx="1" cy="180"/>
            </a:xfrm>
            <a:prstGeom prst="line">
              <a:avLst/>
            </a:prstGeom>
            <a:ln w="4763" cap="flat" cmpd="sng">
              <a:solidFill>
                <a:srgbClr val="000000"/>
              </a:solidFill>
              <a:prstDash val="solid"/>
              <a:headEnd type="none" w="med" len="med"/>
              <a:tailEnd type="none" w="med" len="med"/>
            </a:ln>
          </p:spPr>
        </p:sp>
        <p:sp>
          <p:nvSpPr>
            <p:cNvPr id="232527" name="任意多边形 232526"/>
            <p:cNvSpPr/>
            <p:nvPr/>
          </p:nvSpPr>
          <p:spPr>
            <a:xfrm>
              <a:off x="3545" y="1838"/>
              <a:ext cx="42" cy="64"/>
            </a:xfrm>
            <a:custGeom>
              <a:avLst/>
              <a:gdLst/>
              <a:ahLst/>
              <a:cxnLst/>
              <a:rect l="0" t="0" r="0" b="0"/>
              <a:pathLst>
                <a:path w="42" h="64">
                  <a:moveTo>
                    <a:pt x="42" y="0"/>
                  </a:moveTo>
                  <a:lnTo>
                    <a:pt x="22" y="64"/>
                  </a:lnTo>
                  <a:lnTo>
                    <a:pt x="0" y="0"/>
                  </a:lnTo>
                  <a:lnTo>
                    <a:pt x="42" y="0"/>
                  </a:lnTo>
                  <a:lnTo>
                    <a:pt x="42" y="0"/>
                  </a:lnTo>
                  <a:close/>
                </a:path>
              </a:pathLst>
            </a:custGeom>
            <a:solidFill>
              <a:srgbClr val="000000"/>
            </a:solidFill>
            <a:ln w="9525">
              <a:noFill/>
            </a:ln>
          </p:spPr>
          <p:txBody>
            <a:bodyPr/>
            <a:lstStyle/>
            <a:p>
              <a:endParaRPr lang="zh-CN" altLang="en-US"/>
            </a:p>
          </p:txBody>
        </p:sp>
        <p:sp>
          <p:nvSpPr>
            <p:cNvPr id="232528" name="矩形 232527"/>
            <p:cNvSpPr/>
            <p:nvPr/>
          </p:nvSpPr>
          <p:spPr>
            <a:xfrm>
              <a:off x="3364" y="1448"/>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2529" name="矩形 232528"/>
            <p:cNvSpPr/>
            <p:nvPr/>
          </p:nvSpPr>
          <p:spPr>
            <a:xfrm>
              <a:off x="3401" y="1520"/>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2530" name="矩形 232529"/>
            <p:cNvSpPr/>
            <p:nvPr/>
          </p:nvSpPr>
          <p:spPr>
            <a:xfrm>
              <a:off x="3384" y="1334"/>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531" name="矩形 232530"/>
            <p:cNvSpPr/>
            <p:nvPr/>
          </p:nvSpPr>
          <p:spPr>
            <a:xfrm>
              <a:off x="3798" y="1433"/>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2532" name="矩形 232531"/>
            <p:cNvSpPr/>
            <p:nvPr/>
          </p:nvSpPr>
          <p:spPr>
            <a:xfrm>
              <a:off x="3835" y="1506"/>
              <a:ext cx="49"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2533" name="矩形 232532"/>
            <p:cNvSpPr/>
            <p:nvPr/>
          </p:nvSpPr>
          <p:spPr>
            <a:xfrm>
              <a:off x="3879" y="1506"/>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2534" name="矩形 232533"/>
            <p:cNvSpPr/>
            <p:nvPr/>
          </p:nvSpPr>
          <p:spPr>
            <a:xfrm>
              <a:off x="3818" y="1321"/>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535" name="矩形 232534"/>
            <p:cNvSpPr/>
            <p:nvPr/>
          </p:nvSpPr>
          <p:spPr>
            <a:xfrm>
              <a:off x="3626" y="1846"/>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2536" name="矩形 232535"/>
            <p:cNvSpPr/>
            <p:nvPr/>
          </p:nvSpPr>
          <p:spPr>
            <a:xfrm>
              <a:off x="3663" y="1918"/>
              <a:ext cx="53"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2537" name="矩形 232536"/>
            <p:cNvSpPr/>
            <p:nvPr/>
          </p:nvSpPr>
          <p:spPr>
            <a:xfrm>
              <a:off x="3715" y="1918"/>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2538" name="矩形 232537"/>
            <p:cNvSpPr/>
            <p:nvPr/>
          </p:nvSpPr>
          <p:spPr>
            <a:xfrm>
              <a:off x="3646" y="1732"/>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539" name="矩形 232538"/>
            <p:cNvSpPr/>
            <p:nvPr/>
          </p:nvSpPr>
          <p:spPr>
            <a:xfrm>
              <a:off x="3146" y="2117"/>
              <a:ext cx="8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2540" name="矩形 232539"/>
            <p:cNvSpPr/>
            <p:nvPr/>
          </p:nvSpPr>
          <p:spPr>
            <a:xfrm>
              <a:off x="3189" y="1985"/>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541" name="直接连接符 232540"/>
            <p:cNvSpPr/>
            <p:nvPr/>
          </p:nvSpPr>
          <p:spPr>
            <a:xfrm>
              <a:off x="3189" y="1759"/>
              <a:ext cx="73" cy="1"/>
            </a:xfrm>
            <a:prstGeom prst="line">
              <a:avLst/>
            </a:prstGeom>
            <a:ln w="14288" cap="flat" cmpd="sng">
              <a:solidFill>
                <a:srgbClr val="000000"/>
              </a:solidFill>
              <a:prstDash val="solid"/>
              <a:headEnd type="none" w="med" len="med"/>
              <a:tailEnd type="none" w="med" len="med"/>
            </a:ln>
          </p:spPr>
        </p:sp>
        <p:sp>
          <p:nvSpPr>
            <p:cNvPr id="232542" name="直接连接符 232541"/>
            <p:cNvSpPr/>
            <p:nvPr/>
          </p:nvSpPr>
          <p:spPr>
            <a:xfrm>
              <a:off x="3226" y="1722"/>
              <a:ext cx="1" cy="73"/>
            </a:xfrm>
            <a:prstGeom prst="line">
              <a:avLst/>
            </a:prstGeom>
            <a:ln w="14288" cap="flat" cmpd="sng">
              <a:solidFill>
                <a:srgbClr val="000000"/>
              </a:solidFill>
              <a:prstDash val="solid"/>
              <a:headEnd type="none" w="med" len="med"/>
              <a:tailEnd type="none" w="med" len="med"/>
            </a:ln>
          </p:spPr>
        </p:sp>
        <p:sp>
          <p:nvSpPr>
            <p:cNvPr id="232543" name="直接连接符 232542"/>
            <p:cNvSpPr/>
            <p:nvPr/>
          </p:nvSpPr>
          <p:spPr>
            <a:xfrm>
              <a:off x="4471" y="1649"/>
              <a:ext cx="1" cy="383"/>
            </a:xfrm>
            <a:prstGeom prst="line">
              <a:avLst/>
            </a:prstGeom>
            <a:ln w="14288" cap="flat" cmpd="sng">
              <a:solidFill>
                <a:srgbClr val="000000"/>
              </a:solidFill>
              <a:prstDash val="solid"/>
              <a:headEnd type="none" w="med" len="med"/>
              <a:tailEnd type="none" w="med" len="med"/>
            </a:ln>
          </p:spPr>
        </p:sp>
        <p:sp>
          <p:nvSpPr>
            <p:cNvPr id="232544" name="矩形 232543"/>
            <p:cNvSpPr/>
            <p:nvPr/>
          </p:nvSpPr>
          <p:spPr>
            <a:xfrm>
              <a:off x="4170" y="1759"/>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2545" name="矩形 232544"/>
            <p:cNvSpPr/>
            <p:nvPr/>
          </p:nvSpPr>
          <p:spPr>
            <a:xfrm>
              <a:off x="4207" y="1831"/>
              <a:ext cx="49"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2546" name="矩形 232545"/>
            <p:cNvSpPr/>
            <p:nvPr/>
          </p:nvSpPr>
          <p:spPr>
            <a:xfrm>
              <a:off x="4250" y="1831"/>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2547" name="矩形 232546"/>
            <p:cNvSpPr/>
            <p:nvPr/>
          </p:nvSpPr>
          <p:spPr>
            <a:xfrm>
              <a:off x="4190" y="1646"/>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548" name="矩形 232547"/>
            <p:cNvSpPr/>
            <p:nvPr/>
          </p:nvSpPr>
          <p:spPr>
            <a:xfrm>
              <a:off x="4559" y="1759"/>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2549" name="矩形 232548"/>
            <p:cNvSpPr/>
            <p:nvPr/>
          </p:nvSpPr>
          <p:spPr>
            <a:xfrm>
              <a:off x="4596" y="1831"/>
              <a:ext cx="31"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2550" name="矩形 232549"/>
            <p:cNvSpPr/>
            <p:nvPr/>
          </p:nvSpPr>
          <p:spPr>
            <a:xfrm>
              <a:off x="4627" y="1831"/>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2551" name="矩形 232550"/>
            <p:cNvSpPr/>
            <p:nvPr/>
          </p:nvSpPr>
          <p:spPr>
            <a:xfrm>
              <a:off x="4579" y="1646"/>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552" name="矩形 232551"/>
            <p:cNvSpPr/>
            <p:nvPr/>
          </p:nvSpPr>
          <p:spPr>
            <a:xfrm>
              <a:off x="4624" y="1715"/>
              <a:ext cx="28"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553" name="矩形 232552"/>
            <p:cNvSpPr/>
            <p:nvPr/>
          </p:nvSpPr>
          <p:spPr>
            <a:xfrm>
              <a:off x="4240" y="1715"/>
              <a:ext cx="28"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2556" name="矩形 232555"/>
            <p:cNvSpPr/>
            <p:nvPr/>
          </p:nvSpPr>
          <p:spPr>
            <a:xfrm>
              <a:off x="4272" y="2065"/>
              <a:ext cx="28"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sp>
        <p:nvSpPr>
          <p:cNvPr id="232559" name="下箭头 232558"/>
          <p:cNvSpPr/>
          <p:nvPr/>
        </p:nvSpPr>
        <p:spPr>
          <a:xfrm>
            <a:off x="7880350" y="3302000"/>
            <a:ext cx="484188" cy="460375"/>
          </a:xfrm>
          <a:prstGeom prst="downArrow">
            <a:avLst>
              <a:gd name="adj1" fmla="val 50000"/>
              <a:gd name="adj2" fmla="val 25000"/>
            </a:avLst>
          </a:prstGeom>
          <a:solidFill>
            <a:srgbClr val="FF0000"/>
          </a:solidFill>
          <a:ln w="25400" cap="flat" cmpd="sng">
            <a:solidFill>
              <a:srgbClr val="FF0000"/>
            </a:solidFill>
            <a:prstDash val="solid"/>
            <a:miter/>
            <a:headEnd type="none" w="med" len="med"/>
            <a:tailEnd type="none" w="med" len="med"/>
          </a:ln>
        </p:spPr>
        <p:txBody>
          <a:bodyPr/>
          <a:lstStyle/>
          <a:p>
            <a:endParaRPr lang="zh-CN" altLang="en-US"/>
          </a:p>
        </p:txBody>
      </p:sp>
      <p:sp>
        <p:nvSpPr>
          <p:cNvPr id="232561" name="矩形 232560"/>
          <p:cNvSpPr/>
          <p:nvPr/>
        </p:nvSpPr>
        <p:spPr>
          <a:xfrm>
            <a:off x="6159500" y="3190875"/>
            <a:ext cx="1747838" cy="701675"/>
          </a:xfrm>
          <a:prstGeom prst="rect">
            <a:avLst/>
          </a:prstGeom>
          <a:noFill/>
          <a:ln w="19050">
            <a:noFill/>
          </a:ln>
        </p:spPr>
        <p:txBody>
          <a:bodyPr anchor="ctr">
            <a:spAutoFit/>
          </a:bodyPr>
          <a:lstStyle/>
          <a:p>
            <a:pPr algn="ctr">
              <a:spcBef>
                <a:spcPct val="0"/>
              </a:spcBef>
            </a:pP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电阻</a:t>
            </a:r>
            <a:r>
              <a:rPr lang="en-US" altLang="zh-CN" sz="2000" i="1">
                <a:solidFill>
                  <a:srgbClr val="3333FF"/>
                </a:solidFill>
                <a:latin typeface="Times New Roman" panose="02020603050405020304" pitchFamily="18" charset="0"/>
                <a:sym typeface="Wingdings" panose="05000000000000000000" pitchFamily="2" charset="2"/>
              </a:rPr>
              <a:t>R</a:t>
            </a: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较小（</a:t>
            </a:r>
            <a:r>
              <a:rPr lang="en-US" altLang="zh-CN" sz="2000" i="1">
                <a:solidFill>
                  <a:srgbClr val="3333FF"/>
                </a:solidFill>
                <a:latin typeface="Times New Roman" panose="02020603050405020304" pitchFamily="18" charset="0"/>
                <a:sym typeface="Wingdings" panose="05000000000000000000" pitchFamily="2" charset="2"/>
              </a:rPr>
              <a:t>Q</a:t>
            </a: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较大）时</a:t>
            </a:r>
            <a:r>
              <a:rPr lang="zh-CN" altLang="en-US" sz="2000" dirty="0">
                <a:solidFill>
                  <a:srgbClr val="3333FF"/>
                </a:solidFill>
                <a:latin typeface="Times New Roman" panose="02020603050405020304" pitchFamily="18" charset="0"/>
                <a:sym typeface="Wingdings" panose="05000000000000000000" pitchFamily="2" charset="2"/>
              </a:rPr>
              <a:t> </a:t>
            </a:r>
          </a:p>
        </p:txBody>
      </p:sp>
      <p:sp>
        <p:nvSpPr>
          <p:cNvPr id="232563" name="矩形 232562"/>
          <p:cNvSpPr/>
          <p:nvPr/>
        </p:nvSpPr>
        <p:spPr>
          <a:xfrm>
            <a:off x="192088" y="1296988"/>
            <a:ext cx="5900737" cy="457200"/>
          </a:xfrm>
          <a:prstGeom prst="rect">
            <a:avLst/>
          </a:prstGeom>
          <a:noFill/>
          <a:ln w="19050">
            <a:noFill/>
          </a:ln>
        </p:spPr>
        <p:txBody>
          <a:bodyPr wrap="none" anchor="ctr">
            <a:spAutoFit/>
          </a:bodyPr>
          <a:lstStyle/>
          <a:p>
            <a:pPr>
              <a:spcBef>
                <a:spcPct val="0"/>
              </a:spcBef>
            </a:pPr>
            <a:r>
              <a:rPr lang="en-US" altLang="zh-CN" i="1" dirty="0">
                <a:latin typeface="Times New Roman" panose="02020603050405020304" pitchFamily="18" charset="0"/>
                <a:sym typeface="Wingdings" panose="05000000000000000000" pitchFamily="2" charset="2"/>
              </a:rPr>
              <a:t>r</a:t>
            </a:r>
            <a:r>
              <a:rPr lang="zh-CN" altLang="en-US" i="1" dirty="0">
                <a:latin typeface="Times New Roman" panose="02020603050405020304" pitchFamily="18" charset="0"/>
                <a:sym typeface="Wingdings" panose="05000000000000000000" pitchFamily="2" charset="2"/>
              </a:rPr>
              <a:t>、</a:t>
            </a:r>
            <a:r>
              <a:rPr lang="en-US" altLang="zh-CN" i="1" dirty="0">
                <a:latin typeface="Times New Roman" panose="02020603050405020304" pitchFamily="18" charset="0"/>
                <a:sym typeface="Wingdings" panose="05000000000000000000" pitchFamily="2" charset="2"/>
              </a:rPr>
              <a:t>L</a:t>
            </a:r>
            <a:r>
              <a:rPr lang="zh-CN" altLang="en-US" i="1" dirty="0">
                <a:latin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C</a:t>
            </a:r>
            <a:r>
              <a:rPr lang="zh-CN" altLang="en-US" dirty="0">
                <a:latin typeface="Times New Roman" panose="02020603050405020304" pitchFamily="18" charset="0"/>
                <a:sym typeface="Wingdings" panose="05000000000000000000" pitchFamily="2" charset="2"/>
              </a:rPr>
              <a:t>并联电路，实际流过线圈的电流为</a:t>
            </a:r>
          </a:p>
        </p:txBody>
      </p:sp>
      <p:graphicFrame>
        <p:nvGraphicFramePr>
          <p:cNvPr id="232562" name="对象 232561"/>
          <p:cNvGraphicFramePr/>
          <p:nvPr/>
        </p:nvGraphicFramePr>
        <p:xfrm>
          <a:off x="2330450" y="1936750"/>
          <a:ext cx="1622425" cy="433388"/>
        </p:xfrm>
        <a:graphic>
          <a:graphicData uri="http://schemas.openxmlformats.org/presentationml/2006/ole">
            <mc:AlternateContent xmlns:mc="http://schemas.openxmlformats.org/markup-compatibility/2006">
              <mc:Choice xmlns:v="urn:schemas-microsoft-com:vml" Requires="v">
                <p:oleObj spid="_x0000_s43047" r:id="rId4" imgW="901065" imgH="241300" progId="Equation.3">
                  <p:embed/>
                </p:oleObj>
              </mc:Choice>
              <mc:Fallback>
                <p:oleObj r:id="rId4" imgW="901065" imgH="241300" progId="Equation.3">
                  <p:embed/>
                  <p:pic>
                    <p:nvPicPr>
                      <p:cNvPr id="0" name="图片 3177"/>
                      <p:cNvPicPr/>
                      <p:nvPr/>
                    </p:nvPicPr>
                    <p:blipFill>
                      <a:blip r:embed="rId5"/>
                      <a:stretch>
                        <a:fillRect/>
                      </a:stretch>
                    </p:blipFill>
                    <p:spPr>
                      <a:xfrm>
                        <a:off x="2330450" y="1936750"/>
                        <a:ext cx="1622425" cy="433388"/>
                      </a:xfrm>
                      <a:prstGeom prst="rect">
                        <a:avLst/>
                      </a:prstGeom>
                      <a:noFill/>
                      <a:ln w="38100">
                        <a:noFill/>
                        <a:miter/>
                      </a:ln>
                    </p:spPr>
                  </p:pic>
                </p:oleObj>
              </mc:Fallback>
            </mc:AlternateContent>
          </a:graphicData>
        </a:graphic>
      </p:graphicFrame>
      <p:sp>
        <p:nvSpPr>
          <p:cNvPr id="232566" name="矩形 232565"/>
          <p:cNvSpPr/>
          <p:nvPr/>
        </p:nvSpPr>
        <p:spPr>
          <a:xfrm>
            <a:off x="192088" y="3206750"/>
            <a:ext cx="6108700" cy="457200"/>
          </a:xfrm>
          <a:prstGeom prst="rect">
            <a:avLst/>
          </a:prstGeom>
          <a:noFill/>
          <a:ln w="19050">
            <a:noFill/>
          </a:ln>
        </p:spPr>
        <p:txBody>
          <a:bodyPr anchor="ctr">
            <a:spAutoFit/>
          </a:bodyPr>
          <a:lstStyle/>
          <a:p>
            <a:pPr>
              <a:spcBef>
                <a:spcPct val="0"/>
              </a:spcBef>
            </a:pPr>
            <a:r>
              <a:rPr lang="en-US" altLang="zh-CN" i="1">
                <a:latin typeface="Times New Roman" panose="02020603050405020304" pitchFamily="18" charset="0"/>
                <a:sym typeface="Wingdings" panose="05000000000000000000" pitchFamily="2" charset="2"/>
              </a:rPr>
              <a:t>L</a:t>
            </a:r>
            <a:r>
              <a:rPr lang="zh-CN" altLang="en-US" dirty="0">
                <a:latin typeface="Times New Roman" panose="02020603050405020304" pitchFamily="18" charset="0"/>
                <a:sym typeface="Wingdings" panose="05000000000000000000" pitchFamily="2" charset="2"/>
              </a:rPr>
              <a:t>与</a:t>
            </a:r>
            <a:r>
              <a:rPr lang="en-US" altLang="zh-CN" i="1">
                <a:latin typeface="Times New Roman" panose="02020603050405020304" pitchFamily="18" charset="0"/>
                <a:sym typeface="Wingdings" panose="05000000000000000000" pitchFamily="2" charset="2"/>
              </a:rPr>
              <a:t>C</a:t>
            </a:r>
            <a:r>
              <a:rPr lang="zh-CN" altLang="en-US" dirty="0">
                <a:latin typeface="Times New Roman" panose="02020603050405020304" pitchFamily="18" charset="0"/>
                <a:sym typeface="Wingdings" panose="05000000000000000000" pitchFamily="2" charset="2"/>
              </a:rPr>
              <a:t>并联对外导纳为零，并联谐振阻抗为</a:t>
            </a:r>
          </a:p>
        </p:txBody>
      </p:sp>
      <p:sp>
        <p:nvSpPr>
          <p:cNvPr id="232568" name="矩形 232567"/>
          <p:cNvSpPr/>
          <p:nvPr/>
        </p:nvSpPr>
        <p:spPr>
          <a:xfrm>
            <a:off x="3189288" y="3752850"/>
            <a:ext cx="763587" cy="457200"/>
          </a:xfrm>
          <a:prstGeom prst="rect">
            <a:avLst/>
          </a:prstGeom>
          <a:noFill/>
          <a:ln w="19050">
            <a:noFill/>
          </a:ln>
        </p:spPr>
        <p:txBody>
          <a:bodyPr wrap="none" anchor="t">
            <a:spAutoFit/>
          </a:bodyPr>
          <a:lstStyle/>
          <a:p>
            <a:pPr eaLnBrk="0" hangingPunct="0">
              <a:spcBef>
                <a:spcPct val="0"/>
              </a:spcBef>
            </a:pPr>
            <a:r>
              <a:rPr lang="en-US" altLang="zh-CN" i="1">
                <a:latin typeface="Times New Roman" panose="02020603050405020304" pitchFamily="18" charset="0"/>
                <a:sym typeface="Wingdings" panose="05000000000000000000" pitchFamily="2" charset="2"/>
              </a:rPr>
              <a:t>Z</a:t>
            </a:r>
            <a:r>
              <a:rPr lang="en-US" altLang="zh-CN" baseline="-30000">
                <a:latin typeface="Times New Roman" panose="02020603050405020304" pitchFamily="18" charset="0"/>
                <a:sym typeface="Wingdings" panose="05000000000000000000" pitchFamily="2" charset="2"/>
              </a:rPr>
              <a:t>0</a:t>
            </a:r>
            <a:r>
              <a:rPr lang="en-US" altLang="zh-CN">
                <a:latin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r</a:t>
            </a:r>
          </a:p>
        </p:txBody>
      </p:sp>
      <p:grpSp>
        <p:nvGrpSpPr>
          <p:cNvPr id="232570" name="组合 232569"/>
          <p:cNvGrpSpPr/>
          <p:nvPr/>
        </p:nvGrpSpPr>
        <p:grpSpPr>
          <a:xfrm>
            <a:off x="658813" y="2392363"/>
            <a:ext cx="4310062" cy="754062"/>
            <a:chOff x="415" y="1615"/>
            <a:chExt cx="2715" cy="475"/>
          </a:xfrm>
        </p:grpSpPr>
        <p:graphicFrame>
          <p:nvGraphicFramePr>
            <p:cNvPr id="232564" name="对象 232563"/>
            <p:cNvGraphicFramePr/>
            <p:nvPr/>
          </p:nvGraphicFramePr>
          <p:xfrm>
            <a:off x="731" y="1615"/>
            <a:ext cx="1123" cy="475"/>
          </p:xfrm>
          <a:graphic>
            <a:graphicData uri="http://schemas.openxmlformats.org/presentationml/2006/ole">
              <mc:AlternateContent xmlns:mc="http://schemas.openxmlformats.org/markup-compatibility/2006">
                <mc:Choice xmlns:v="urn:schemas-microsoft-com:vml" Requires="v">
                  <p:oleObj spid="_x0000_s43048" r:id="rId6" imgW="990600" imgH="419100" progId="Equation.3">
                    <p:embed/>
                  </p:oleObj>
                </mc:Choice>
                <mc:Fallback>
                  <p:oleObj r:id="rId6" imgW="990600" imgH="419100" progId="Equation.3">
                    <p:embed/>
                    <p:pic>
                      <p:nvPicPr>
                        <p:cNvPr id="0" name="图片 3175"/>
                        <p:cNvPicPr/>
                        <p:nvPr/>
                      </p:nvPicPr>
                      <p:blipFill>
                        <a:blip r:embed="rId7"/>
                        <a:stretch>
                          <a:fillRect/>
                        </a:stretch>
                      </p:blipFill>
                      <p:spPr>
                        <a:xfrm>
                          <a:off x="731" y="1615"/>
                          <a:ext cx="1123" cy="475"/>
                        </a:xfrm>
                        <a:prstGeom prst="rect">
                          <a:avLst/>
                        </a:prstGeom>
                        <a:noFill/>
                        <a:ln w="38100">
                          <a:noFill/>
                          <a:miter/>
                        </a:ln>
                      </p:spPr>
                    </p:pic>
                  </p:oleObj>
                </mc:Fallback>
              </mc:AlternateContent>
            </a:graphicData>
          </a:graphic>
        </p:graphicFrame>
        <p:sp>
          <p:nvSpPr>
            <p:cNvPr id="232569" name="矩形 232568"/>
            <p:cNvSpPr/>
            <p:nvPr/>
          </p:nvSpPr>
          <p:spPr>
            <a:xfrm>
              <a:off x="415" y="1706"/>
              <a:ext cx="2715" cy="288"/>
            </a:xfrm>
            <a:prstGeom prst="rect">
              <a:avLst/>
            </a:prstGeom>
            <a:noFill/>
            <a:ln w="19050">
              <a:noFill/>
            </a:ln>
          </p:spPr>
          <p:txBody>
            <a:bodyPr wrap="none" anchor="t">
              <a:spAutoFit/>
            </a:bodyPr>
            <a:lstStyle/>
            <a:p>
              <a:r>
                <a:rPr lang="zh-CN" altLang="en-US" dirty="0">
                  <a:latin typeface="Times New Roman" panose="02020603050405020304" pitchFamily="18" charset="0"/>
                  <a:sym typeface="Wingdings" panose="05000000000000000000" pitchFamily="2" charset="2"/>
                </a:rPr>
                <a:t>在                          的工作频率下</a:t>
              </a:r>
            </a:p>
          </p:txBody>
        </p:sp>
      </p:grpSp>
      <p:sp>
        <p:nvSpPr>
          <p:cNvPr id="232572" name="矩形 232571"/>
          <p:cNvSpPr/>
          <p:nvPr/>
        </p:nvSpPr>
        <p:spPr>
          <a:xfrm>
            <a:off x="192088" y="4291013"/>
            <a:ext cx="5795962" cy="1516062"/>
          </a:xfrm>
          <a:prstGeom prst="rect">
            <a:avLst/>
          </a:prstGeom>
          <a:noFill/>
          <a:ln w="19050">
            <a:noFill/>
          </a:ln>
        </p:spPr>
        <p:txBody>
          <a:bodyPr anchor="ctr">
            <a:spAutoFit/>
          </a:bodyPr>
          <a:lstStyle/>
          <a:p>
            <a:pPr defTabSz="914400">
              <a:lnSpc>
                <a:spcPct val="130000"/>
              </a:lnSpc>
              <a:spcBef>
                <a:spcPct val="0"/>
              </a:spcBef>
              <a:tabLst>
                <a:tab pos="1343025" algn="l"/>
              </a:tabLst>
            </a:pPr>
            <a:r>
              <a:rPr lang="en-US" altLang="zh-CN" i="1">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sym typeface="Wingdings" panose="05000000000000000000" pitchFamily="2" charset="2"/>
              </a:rPr>
              <a:t>与回路</a:t>
            </a:r>
            <a:r>
              <a:rPr lang="en-US" altLang="zh-CN" i="1">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的关系为</a:t>
            </a:r>
            <a:r>
              <a:rPr lang="en-US" altLang="zh-CN" i="1">
                <a:latin typeface="Times New Roman" panose="02020603050405020304" pitchFamily="18" charset="0"/>
                <a:sym typeface="Wingdings" panose="05000000000000000000" pitchFamily="2" charset="2"/>
              </a:rPr>
              <a:t>r</a:t>
            </a:r>
            <a:r>
              <a:rPr lang="en-US" altLang="zh-CN">
                <a:latin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Q</a:t>
            </a:r>
            <a:r>
              <a:rPr lang="en-US" altLang="zh-CN">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Wingdings" panose="05000000000000000000" pitchFamily="2" charset="2"/>
              </a:rPr>
              <a:t>，故并联谐振电路在谐振时对外呈现的谐振阻抗为一高电阻，其值为电路特性阻抗的</a:t>
            </a:r>
            <a:r>
              <a:rPr lang="en-US" altLang="zh-CN" i="1">
                <a:latin typeface="Times New Roman" panose="02020603050405020304" pitchFamily="18" charset="0"/>
                <a:sym typeface="Symbol" panose="05050102010706020507" pitchFamily="18" charset="2"/>
              </a:rPr>
              <a:t>Q</a:t>
            </a:r>
            <a:r>
              <a:rPr lang="zh-CN" altLang="en-US" dirty="0">
                <a:latin typeface="Times New Roman" panose="02020603050405020304" pitchFamily="18" charset="0"/>
                <a:sym typeface="Symbol" panose="05050102010706020507" pitchFamily="18" charset="2"/>
              </a:rPr>
              <a:t>倍，即</a:t>
            </a:r>
          </a:p>
        </p:txBody>
      </p:sp>
      <p:sp>
        <p:nvSpPr>
          <p:cNvPr id="232574" name="矩形 232573"/>
          <p:cNvSpPr/>
          <p:nvPr/>
        </p:nvSpPr>
        <p:spPr>
          <a:xfrm>
            <a:off x="955675" y="5964238"/>
            <a:ext cx="1374775" cy="457200"/>
          </a:xfrm>
          <a:prstGeom prst="rect">
            <a:avLst/>
          </a:prstGeom>
          <a:noFill/>
          <a:ln w="19050">
            <a:noFill/>
          </a:ln>
        </p:spPr>
        <p:txBody>
          <a:bodyPr wrap="none" anchor="t">
            <a:spAutoFit/>
          </a:bodyPr>
          <a:lstStyle/>
          <a:p>
            <a:pPr eaLnBrk="0" hangingPunct="0">
              <a:spcBef>
                <a:spcPct val="0"/>
              </a:spcBef>
            </a:pPr>
            <a:r>
              <a:rPr lang="en-US" altLang="zh-CN" i="1">
                <a:latin typeface="Times New Roman" panose="02020603050405020304" pitchFamily="18" charset="0"/>
                <a:sym typeface="Symbol" panose="05050102010706020507" pitchFamily="18" charset="2"/>
              </a:rPr>
              <a:t>Z</a:t>
            </a:r>
            <a:r>
              <a:rPr lang="en-US" altLang="zh-CN" baseline="-30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 Q</a:t>
            </a:r>
            <a:r>
              <a:rPr lang="en-US" altLang="zh-CN">
                <a:latin typeface="Times New Roman" panose="02020603050405020304" pitchFamily="18" charset="0"/>
                <a:sym typeface="Symbol" panose="05050102010706020507" pitchFamily="18" charset="2"/>
              </a:rPr>
              <a:t></a:t>
            </a:r>
          </a:p>
        </p:txBody>
      </p:sp>
      <p:sp>
        <p:nvSpPr>
          <p:cNvPr id="232575" name="矩形 232574"/>
          <p:cNvSpPr/>
          <p:nvPr/>
        </p:nvSpPr>
        <p:spPr>
          <a:xfrm>
            <a:off x="2544763" y="6024563"/>
            <a:ext cx="5614987" cy="396875"/>
          </a:xfrm>
          <a:prstGeom prst="rect">
            <a:avLst/>
          </a:prstGeom>
          <a:noFill/>
          <a:ln w="19050">
            <a:noFill/>
          </a:ln>
        </p:spPr>
        <p:txBody>
          <a:bodyPr wrap="none" anchor="ctr">
            <a:spAutoFit/>
          </a:bodyPr>
          <a:lstStyle/>
          <a:p>
            <a:pPr>
              <a:spcBef>
                <a:spcPct val="0"/>
              </a:spcBef>
            </a:pPr>
            <a:r>
              <a:rPr lang="zh-CN" altLang="en-US" sz="2000" dirty="0">
                <a:solidFill>
                  <a:srgbClr val="3333FF"/>
                </a:solidFill>
                <a:latin typeface="Times New Roman" panose="02020603050405020304" pitchFamily="18" charset="0"/>
                <a:sym typeface="Wingdings" panose="05000000000000000000" pitchFamily="2" charset="2"/>
              </a:rPr>
              <a:t>与串联谐振电路的谐振频率具有相同的计算公式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2557"/>
                                        </p:tgtEl>
                                        <p:attrNameLst>
                                          <p:attrName>style.visibility</p:attrName>
                                        </p:attrNameLst>
                                      </p:cBhvr>
                                      <p:to>
                                        <p:strVal val="visible"/>
                                      </p:to>
                                    </p:set>
                                    <p:animEffect transition="in" filter="blinds(horizontal)">
                                      <p:cBhvr>
                                        <p:cTn id="7" dur="500"/>
                                        <p:tgtEl>
                                          <p:spTgt spid="232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2559"/>
                                        </p:tgtEl>
                                        <p:attrNameLst>
                                          <p:attrName>style.visibility</p:attrName>
                                        </p:attrNameLst>
                                      </p:cBhvr>
                                      <p:to>
                                        <p:strVal val="visible"/>
                                      </p:to>
                                    </p:set>
                                    <p:animEffect transition="in" filter="blinds(horizontal)">
                                      <p:cBhvr>
                                        <p:cTn id="12" dur="500"/>
                                        <p:tgtEl>
                                          <p:spTgt spid="23255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2561"/>
                                        </p:tgtEl>
                                        <p:attrNameLst>
                                          <p:attrName>style.visibility</p:attrName>
                                        </p:attrNameLst>
                                      </p:cBhvr>
                                      <p:to>
                                        <p:strVal val="visible"/>
                                      </p:to>
                                    </p:set>
                                    <p:animEffect transition="in" filter="blinds(horizontal)">
                                      <p:cBhvr>
                                        <p:cTn id="15" dur="500"/>
                                        <p:tgtEl>
                                          <p:spTgt spid="232561"/>
                                        </p:tgtEl>
                                      </p:cBhvr>
                                    </p:animEffect>
                                  </p:childTnLst>
                                </p:cTn>
                              </p:par>
                              <p:par>
                                <p:cTn id="16" presetID="3" presetClass="entr" presetSubtype="10" fill="hold" nodeType="withEffect">
                                  <p:stCondLst>
                                    <p:cond delay="0"/>
                                  </p:stCondLst>
                                  <p:childTnLst>
                                    <p:set>
                                      <p:cBhvr>
                                        <p:cTn id="17" dur="1" fill="hold">
                                          <p:stCondLst>
                                            <p:cond delay="0"/>
                                          </p:stCondLst>
                                        </p:cTn>
                                        <p:tgtEl>
                                          <p:spTgt spid="232558"/>
                                        </p:tgtEl>
                                        <p:attrNameLst>
                                          <p:attrName>style.visibility</p:attrName>
                                        </p:attrNameLst>
                                      </p:cBhvr>
                                      <p:to>
                                        <p:strVal val="visible"/>
                                      </p:to>
                                    </p:set>
                                    <p:animEffect transition="in" filter="blinds(horizontal)">
                                      <p:cBhvr>
                                        <p:cTn id="18" dur="500"/>
                                        <p:tgtEl>
                                          <p:spTgt spid="23255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2563"/>
                                        </p:tgtEl>
                                        <p:attrNameLst>
                                          <p:attrName>style.visibility</p:attrName>
                                        </p:attrNameLst>
                                      </p:cBhvr>
                                      <p:to>
                                        <p:strVal val="visible"/>
                                      </p:to>
                                    </p:set>
                                    <p:animEffect transition="in" filter="blinds(horizontal)">
                                      <p:cBhvr>
                                        <p:cTn id="23" dur="500"/>
                                        <p:tgtEl>
                                          <p:spTgt spid="23256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32562"/>
                                        </p:tgtEl>
                                        <p:attrNameLst>
                                          <p:attrName>style.visibility</p:attrName>
                                        </p:attrNameLst>
                                      </p:cBhvr>
                                      <p:to>
                                        <p:strVal val="visible"/>
                                      </p:to>
                                    </p:set>
                                    <p:animEffect transition="in" filter="checkerboard(across)">
                                      <p:cBhvr>
                                        <p:cTn id="28" dur="500"/>
                                        <p:tgtEl>
                                          <p:spTgt spid="23256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32570"/>
                                        </p:tgtEl>
                                        <p:attrNameLst>
                                          <p:attrName>style.visibility</p:attrName>
                                        </p:attrNameLst>
                                      </p:cBhvr>
                                      <p:to>
                                        <p:strVal val="visible"/>
                                      </p:to>
                                    </p:set>
                                    <p:animEffect transition="in" filter="blinds(horizontal)">
                                      <p:cBhvr>
                                        <p:cTn id="33" dur="500"/>
                                        <p:tgtEl>
                                          <p:spTgt spid="23257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32566"/>
                                        </p:tgtEl>
                                        <p:attrNameLst>
                                          <p:attrName>style.visibility</p:attrName>
                                        </p:attrNameLst>
                                      </p:cBhvr>
                                      <p:to>
                                        <p:strVal val="visible"/>
                                      </p:to>
                                    </p:set>
                                    <p:animEffect transition="in" filter="blinds(horizontal)">
                                      <p:cBhvr>
                                        <p:cTn id="36" dur="500"/>
                                        <p:tgtEl>
                                          <p:spTgt spid="23256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32568"/>
                                        </p:tgtEl>
                                        <p:attrNameLst>
                                          <p:attrName>style.visibility</p:attrName>
                                        </p:attrNameLst>
                                      </p:cBhvr>
                                      <p:to>
                                        <p:strVal val="visible"/>
                                      </p:to>
                                    </p:set>
                                    <p:animEffect transition="in" filter="blinds(horizontal)">
                                      <p:cBhvr>
                                        <p:cTn id="39" dur="500"/>
                                        <p:tgtEl>
                                          <p:spTgt spid="23256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32572"/>
                                        </p:tgtEl>
                                        <p:attrNameLst>
                                          <p:attrName>style.visibility</p:attrName>
                                        </p:attrNameLst>
                                      </p:cBhvr>
                                      <p:to>
                                        <p:strVal val="visible"/>
                                      </p:to>
                                    </p:set>
                                    <p:animEffect transition="in" filter="blinds(horizontal)">
                                      <p:cBhvr>
                                        <p:cTn id="44" dur="500"/>
                                        <p:tgtEl>
                                          <p:spTgt spid="23257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32574"/>
                                        </p:tgtEl>
                                        <p:attrNameLst>
                                          <p:attrName>style.visibility</p:attrName>
                                        </p:attrNameLst>
                                      </p:cBhvr>
                                      <p:to>
                                        <p:strVal val="visible"/>
                                      </p:to>
                                    </p:set>
                                    <p:animEffect transition="in" filter="blinds(horizontal)">
                                      <p:cBhvr>
                                        <p:cTn id="47" dur="500"/>
                                        <p:tgtEl>
                                          <p:spTgt spid="232574"/>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232575"/>
                                        </p:tgtEl>
                                        <p:attrNameLst>
                                          <p:attrName>style.visibility</p:attrName>
                                        </p:attrNameLst>
                                      </p:cBhvr>
                                      <p:to>
                                        <p:strVal val="visible"/>
                                      </p:to>
                                    </p:set>
                                    <p:anim calcmode="lin" valueType="num">
                                      <p:cBhvr additive="base">
                                        <p:cTn id="52" dur="500" fill="hold"/>
                                        <p:tgtEl>
                                          <p:spTgt spid="232575"/>
                                        </p:tgtEl>
                                        <p:attrNameLst>
                                          <p:attrName>ppt_x</p:attrName>
                                        </p:attrNameLst>
                                      </p:cBhvr>
                                      <p:tavLst>
                                        <p:tav tm="0">
                                          <p:val>
                                            <p:strVal val="1+#ppt_w/2"/>
                                          </p:val>
                                        </p:tav>
                                        <p:tav tm="100000">
                                          <p:val>
                                            <p:strVal val="#ppt_x"/>
                                          </p:val>
                                        </p:tav>
                                      </p:tavLst>
                                    </p:anim>
                                    <p:anim calcmode="lin" valueType="num">
                                      <p:cBhvr additive="base">
                                        <p:cTn id="53" dur="500" fill="hold"/>
                                        <p:tgtEl>
                                          <p:spTgt spid="232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61" grpId="0"/>
      <p:bldP spid="232563" grpId="0"/>
      <p:bldP spid="232566" grpId="0"/>
      <p:bldP spid="232568" grpId="0"/>
      <p:bldP spid="232572" grpId="0"/>
      <p:bldP spid="232574" grpId="0"/>
      <p:bldP spid="2325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7" name="矩形 233476"/>
          <p:cNvSpPr/>
          <p:nvPr/>
        </p:nvSpPr>
        <p:spPr>
          <a:xfrm>
            <a:off x="350838" y="493713"/>
            <a:ext cx="8212137" cy="1917700"/>
          </a:xfrm>
          <a:prstGeom prst="rect">
            <a:avLst/>
          </a:prstGeom>
          <a:noFill/>
          <a:ln w="19050">
            <a:noFill/>
          </a:ln>
        </p:spPr>
        <p:txBody>
          <a:bodyPr anchor="ctr">
            <a:spAutoFit/>
          </a:bodyPr>
          <a:lstStyle/>
          <a:p>
            <a:pPr>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由同一组电感线圈与电容器组成的谐振电路，当有耗线圈由电阻、电感串联的等效电路转换为电阻、电感并联的等效电路时，不仅串联的低电阻转变为并联的高电阻，等效的电感量也有变动。因而计算谐振频率的</a:t>
            </a:r>
            <a:r>
              <a:rPr lang="zh-CN" altLang="en-US"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公式虽然相同</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dirty="0">
                <a:solidFill>
                  <a:srgbClr val="FF3300"/>
                </a:solidFill>
                <a:latin typeface="Times New Roman" panose="02020603050405020304" pitchFamily="18" charset="0"/>
                <a:cs typeface="Times New Roman" panose="02020603050405020304" pitchFamily="18" charset="0"/>
                <a:sym typeface="Wingdings" panose="05000000000000000000" pitchFamily="2" charset="2"/>
              </a:rPr>
              <a:t>计算结果并不一样</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dirty="0">
                <a:latin typeface="Times New Roman" panose="02020603050405020304" pitchFamily="18" charset="0"/>
                <a:sym typeface="Wingdings" panose="05000000000000000000" pitchFamily="2" charset="2"/>
              </a:rPr>
              <a:t> </a:t>
            </a:r>
          </a:p>
        </p:txBody>
      </p:sp>
      <p:sp>
        <p:nvSpPr>
          <p:cNvPr id="233480" name="矩形 233479"/>
          <p:cNvSpPr/>
          <p:nvPr/>
        </p:nvSpPr>
        <p:spPr>
          <a:xfrm>
            <a:off x="350044" y="2593975"/>
            <a:ext cx="490538" cy="457200"/>
          </a:xfrm>
          <a:prstGeom prst="rect">
            <a:avLst/>
          </a:prstGeom>
          <a:noFill/>
          <a:ln w="19050">
            <a:noFill/>
          </a:ln>
        </p:spPr>
        <p:txBody>
          <a:bodyPr wrap="none" anchor="t">
            <a:spAutoFit/>
          </a:bodyPr>
          <a:lstStyle/>
          <a:p>
            <a:r>
              <a:rPr lang="zh-CN" altLang="en-US" dirty="0">
                <a:solidFill>
                  <a:srgbClr val="3333FF"/>
                </a:solidFill>
                <a:latin typeface="Times New Roman" panose="02020603050405020304" pitchFamily="18" charset="0"/>
                <a:sym typeface="Wingdings" panose="05000000000000000000" pitchFamily="2" charset="2"/>
              </a:rPr>
              <a:t>例</a:t>
            </a:r>
          </a:p>
        </p:txBody>
      </p:sp>
      <p:sp>
        <p:nvSpPr>
          <p:cNvPr id="233482" name="矩形 233481"/>
          <p:cNvSpPr/>
          <p:nvPr/>
        </p:nvSpPr>
        <p:spPr>
          <a:xfrm>
            <a:off x="896938" y="2443163"/>
            <a:ext cx="5762625" cy="1187450"/>
          </a:xfrm>
          <a:prstGeom prst="rect">
            <a:avLst/>
          </a:prstGeom>
          <a:noFill/>
          <a:ln w="19050">
            <a:noFill/>
          </a:ln>
        </p:spPr>
        <p:txBody>
          <a:bodyPr anchor="ctr">
            <a:spAutoFit/>
          </a:bodyPr>
          <a:lstStyle/>
          <a:p>
            <a:pPr>
              <a:lnSpc>
                <a:spcPct val="15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电感线圈：电感量为</a:t>
            </a:r>
            <a:r>
              <a:rPr lang="en-US" altLang="zh-CN" i="1">
                <a:latin typeface="Times New Roman" panose="02020603050405020304" pitchFamily="18" charset="0"/>
                <a:sym typeface="Wingdings" panose="05000000000000000000" pitchFamily="2" charset="2"/>
              </a:rPr>
              <a:t>L</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、品质因数为</a:t>
            </a:r>
            <a:r>
              <a:rPr lang="en-US" altLang="zh-CN" i="1">
                <a:latin typeface="Times New Roman" panose="02020603050405020304" pitchFamily="18" charset="0"/>
                <a:sym typeface="Wingdings" panose="05000000000000000000" pitchFamily="2" charset="2"/>
              </a:rPr>
              <a:t>Q</a:t>
            </a:r>
          </a:p>
          <a:p>
            <a:pPr>
              <a:lnSpc>
                <a:spcPct val="15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理想电容器</a:t>
            </a:r>
            <a:endParaRPr lang="zh-CN" altLang="en-US" dirty="0">
              <a:latin typeface="Times New Roman" panose="02020603050405020304" pitchFamily="18" charset="0"/>
              <a:ea typeface="Times New Roman" panose="02020603050405020304" pitchFamily="18" charset="0"/>
              <a:sym typeface="Wingdings" panose="05000000000000000000" pitchFamily="2" charset="2"/>
            </a:endParaRPr>
          </a:p>
        </p:txBody>
      </p:sp>
      <p:graphicFrame>
        <p:nvGraphicFramePr>
          <p:cNvPr id="233481" name="对象 233480"/>
          <p:cNvGraphicFramePr/>
          <p:nvPr/>
        </p:nvGraphicFramePr>
        <p:xfrm>
          <a:off x="5133975" y="4908550"/>
          <a:ext cx="1525588" cy="884238"/>
        </p:xfrm>
        <a:graphic>
          <a:graphicData uri="http://schemas.openxmlformats.org/presentationml/2006/ole">
            <mc:AlternateContent xmlns:mc="http://schemas.openxmlformats.org/markup-compatibility/2006">
              <mc:Choice xmlns:v="urn:schemas-microsoft-com:vml" Requires="v">
                <p:oleObj spid="_x0000_s44053" r:id="rId3" imgW="723900" imgH="419100" progId="Equation.3">
                  <p:embed/>
                </p:oleObj>
              </mc:Choice>
              <mc:Fallback>
                <p:oleObj r:id="rId3" imgW="723900" imgH="419100" progId="Equation.3">
                  <p:embed/>
                  <p:pic>
                    <p:nvPicPr>
                      <p:cNvPr id="0" name="图片 3176"/>
                      <p:cNvPicPr/>
                      <p:nvPr/>
                    </p:nvPicPr>
                    <p:blipFill>
                      <a:blip r:embed="rId4"/>
                      <a:stretch>
                        <a:fillRect/>
                      </a:stretch>
                    </p:blipFill>
                    <p:spPr>
                      <a:xfrm>
                        <a:off x="5133975" y="4908550"/>
                        <a:ext cx="1525588" cy="884238"/>
                      </a:xfrm>
                      <a:prstGeom prst="rect">
                        <a:avLst/>
                      </a:prstGeom>
                      <a:solidFill>
                        <a:srgbClr val="99CCFF"/>
                      </a:solidFill>
                      <a:ln w="38100">
                        <a:noFill/>
                        <a:miter/>
                      </a:ln>
                    </p:spPr>
                  </p:pic>
                </p:oleObj>
              </mc:Fallback>
            </mc:AlternateContent>
          </a:graphicData>
        </a:graphic>
      </p:graphicFrame>
      <p:sp>
        <p:nvSpPr>
          <p:cNvPr id="233483" name="矩形 233482"/>
          <p:cNvSpPr/>
          <p:nvPr/>
        </p:nvSpPr>
        <p:spPr>
          <a:xfrm>
            <a:off x="896938" y="3630613"/>
            <a:ext cx="250825" cy="260350"/>
          </a:xfrm>
          <a:prstGeom prst="rect">
            <a:avLst/>
          </a:prstGeom>
          <a:noFill/>
          <a:ln w="19050">
            <a:noFill/>
          </a:ln>
        </p:spPr>
        <p:txBody>
          <a:bodyPr wrap="none" anchor="ctr">
            <a:spAutoFit/>
          </a:bodyPr>
          <a:lstStyle/>
          <a:p>
            <a:pPr>
              <a:spcBef>
                <a:spcPct val="0"/>
              </a:spcBef>
            </a:pPr>
            <a:r>
              <a:rPr lang="en-US" altLang="zh-CN" sz="1000" b="0" dirty="0">
                <a:latin typeface="Times New Roman" panose="02020603050405020304" pitchFamily="18" charset="0"/>
                <a:sym typeface="Wingdings" panose="05000000000000000000" pitchFamily="2" charset="2"/>
              </a:rPr>
              <a:t> </a:t>
            </a:r>
            <a:r>
              <a:rPr lang="en-US" altLang="zh-CN" sz="1100" b="0" dirty="0">
                <a:latin typeface="Times New Roman" panose="02020603050405020304" pitchFamily="18" charset="0"/>
                <a:sym typeface="Wingdings" panose="05000000000000000000" pitchFamily="2" charset="2"/>
              </a:rPr>
              <a:t> </a:t>
            </a:r>
            <a:endParaRPr lang="en-US" altLang="zh-CN" b="0" dirty="0">
              <a:latin typeface="Times New Roman" panose="02020603050405020304" pitchFamily="18" charset="0"/>
              <a:sym typeface="Wingdings" panose="05000000000000000000" pitchFamily="2" charset="2"/>
            </a:endParaRPr>
          </a:p>
        </p:txBody>
      </p:sp>
      <p:grpSp>
        <p:nvGrpSpPr>
          <p:cNvPr id="233531" name="组合 233530"/>
          <p:cNvGrpSpPr/>
          <p:nvPr/>
        </p:nvGrpSpPr>
        <p:grpSpPr>
          <a:xfrm>
            <a:off x="2062163" y="3954463"/>
            <a:ext cx="962025" cy="1516062"/>
            <a:chOff x="1116" y="2905"/>
            <a:chExt cx="606" cy="955"/>
          </a:xfrm>
        </p:grpSpPr>
        <p:sp>
          <p:nvSpPr>
            <p:cNvPr id="233491" name="矩形 233490"/>
            <p:cNvSpPr/>
            <p:nvPr/>
          </p:nvSpPr>
          <p:spPr>
            <a:xfrm>
              <a:off x="1568" y="3087"/>
              <a:ext cx="56" cy="134"/>
            </a:xfrm>
            <a:prstGeom prst="rect">
              <a:avLst/>
            </a:prstGeom>
            <a:noFill/>
            <a:ln w="9525">
              <a:noFill/>
            </a:ln>
          </p:spPr>
          <p:txBody>
            <a:bodyPr wrap="none" lIns="0" tIns="0" rIns="0" bIns="0">
              <a:spAutoFit/>
            </a:bodyPr>
            <a:lstStyle/>
            <a:p>
              <a:r>
                <a:rPr lang="en-US" altLang="zh-CN" sz="1400" b="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3492" name="矩形 233491"/>
            <p:cNvSpPr/>
            <p:nvPr/>
          </p:nvSpPr>
          <p:spPr>
            <a:xfrm>
              <a:off x="1650" y="3476"/>
              <a:ext cx="72" cy="183"/>
            </a:xfrm>
            <a:prstGeom prst="rect">
              <a:avLst/>
            </a:prstGeom>
            <a:solidFill>
              <a:srgbClr val="FFFFFF"/>
            </a:solidFill>
            <a:ln w="9525">
              <a:noFill/>
            </a:ln>
          </p:spPr>
          <p:txBody>
            <a:bodyPr/>
            <a:lstStyle/>
            <a:p>
              <a:endParaRPr lang="zh-CN" altLang="en-US"/>
            </a:p>
          </p:txBody>
        </p:sp>
        <p:sp>
          <p:nvSpPr>
            <p:cNvPr id="233493" name="矩形 233492"/>
            <p:cNvSpPr/>
            <p:nvPr/>
          </p:nvSpPr>
          <p:spPr>
            <a:xfrm>
              <a:off x="1650" y="3476"/>
              <a:ext cx="72" cy="183"/>
            </a:xfrm>
            <a:prstGeom prst="rect">
              <a:avLst/>
            </a:prstGeom>
            <a:solidFill>
              <a:srgbClr val="00FF00"/>
            </a:solidFill>
            <a:ln w="25400" cap="flat" cmpd="sng">
              <a:solidFill>
                <a:srgbClr val="000000"/>
              </a:solidFill>
              <a:prstDash val="solid"/>
              <a:miter/>
              <a:headEnd type="none" w="med" len="med"/>
              <a:tailEnd type="none" w="med" len="med"/>
            </a:ln>
          </p:spPr>
          <p:txBody>
            <a:bodyPr/>
            <a:lstStyle/>
            <a:p>
              <a:endParaRPr lang="zh-CN" altLang="en-US"/>
            </a:p>
          </p:txBody>
        </p:sp>
        <p:sp>
          <p:nvSpPr>
            <p:cNvPr id="233494" name="直接连接符 233493"/>
            <p:cNvSpPr/>
            <p:nvPr/>
          </p:nvSpPr>
          <p:spPr>
            <a:xfrm>
              <a:off x="1204" y="3859"/>
              <a:ext cx="478" cy="1"/>
            </a:xfrm>
            <a:prstGeom prst="line">
              <a:avLst/>
            </a:prstGeom>
            <a:ln w="12700" cap="flat" cmpd="sng">
              <a:solidFill>
                <a:srgbClr val="000000"/>
              </a:solidFill>
              <a:prstDash val="solid"/>
              <a:headEnd type="none" w="med" len="med"/>
              <a:tailEnd type="none" w="med" len="med"/>
            </a:ln>
          </p:spPr>
        </p:sp>
        <p:sp>
          <p:nvSpPr>
            <p:cNvPr id="233495" name="直接连接符 233494"/>
            <p:cNvSpPr/>
            <p:nvPr/>
          </p:nvSpPr>
          <p:spPr>
            <a:xfrm>
              <a:off x="1204" y="2905"/>
              <a:ext cx="470" cy="1"/>
            </a:xfrm>
            <a:prstGeom prst="line">
              <a:avLst/>
            </a:prstGeom>
            <a:ln w="12700" cap="flat" cmpd="sng">
              <a:solidFill>
                <a:srgbClr val="000000"/>
              </a:solidFill>
              <a:prstDash val="solid"/>
              <a:headEnd type="none" w="med" len="med"/>
              <a:tailEnd type="none" w="med" len="med"/>
            </a:ln>
          </p:spPr>
        </p:sp>
        <p:sp>
          <p:nvSpPr>
            <p:cNvPr id="233496" name="直接连接符 233495"/>
            <p:cNvSpPr/>
            <p:nvPr/>
          </p:nvSpPr>
          <p:spPr>
            <a:xfrm>
              <a:off x="1684" y="3661"/>
              <a:ext cx="1" cy="193"/>
            </a:xfrm>
            <a:prstGeom prst="line">
              <a:avLst/>
            </a:prstGeom>
            <a:ln w="14288" cap="flat" cmpd="sng">
              <a:solidFill>
                <a:srgbClr val="000000"/>
              </a:solidFill>
              <a:prstDash val="solid"/>
              <a:headEnd type="none" w="med" len="med"/>
              <a:tailEnd type="none" w="med" len="med"/>
            </a:ln>
          </p:spPr>
        </p:sp>
        <p:sp>
          <p:nvSpPr>
            <p:cNvPr id="233497" name="矩形 233496"/>
            <p:cNvSpPr/>
            <p:nvPr/>
          </p:nvSpPr>
          <p:spPr>
            <a:xfrm>
              <a:off x="1515" y="3506"/>
              <a:ext cx="68" cy="134"/>
            </a:xfrm>
            <a:prstGeom prst="rect">
              <a:avLst/>
            </a:prstGeom>
            <a:noFill/>
            <a:ln w="9525">
              <a:noFill/>
            </a:ln>
          </p:spPr>
          <p:txBody>
            <a:bodyPr wrap="none" lIns="0" tIns="0" rIns="0" bIns="0">
              <a:spAutoFit/>
            </a:bodyPr>
            <a:lstStyle/>
            <a:p>
              <a:r>
                <a:rPr lang="en-US" altLang="zh-CN" sz="1400" b="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3498" name="直接连接符 233497"/>
            <p:cNvSpPr/>
            <p:nvPr/>
          </p:nvSpPr>
          <p:spPr>
            <a:xfrm flipH="1">
              <a:off x="1116" y="3446"/>
              <a:ext cx="183" cy="1"/>
            </a:xfrm>
            <a:prstGeom prst="line">
              <a:avLst/>
            </a:prstGeom>
            <a:ln w="19050" cap="flat" cmpd="sng">
              <a:solidFill>
                <a:srgbClr val="000000"/>
              </a:solidFill>
              <a:prstDash val="solid"/>
              <a:headEnd type="none" w="med" len="med"/>
              <a:tailEnd type="none" w="med" len="med"/>
            </a:ln>
          </p:spPr>
        </p:sp>
        <p:sp>
          <p:nvSpPr>
            <p:cNvPr id="233499" name="直接连接符 233498"/>
            <p:cNvSpPr/>
            <p:nvPr/>
          </p:nvSpPr>
          <p:spPr>
            <a:xfrm flipH="1">
              <a:off x="1116" y="3386"/>
              <a:ext cx="183" cy="1"/>
            </a:xfrm>
            <a:prstGeom prst="line">
              <a:avLst/>
            </a:prstGeom>
            <a:ln w="19050" cap="flat" cmpd="sng">
              <a:solidFill>
                <a:srgbClr val="000000"/>
              </a:solidFill>
              <a:prstDash val="solid"/>
              <a:headEnd type="none" w="med" len="med"/>
              <a:tailEnd type="none" w="med" len="med"/>
            </a:ln>
          </p:spPr>
        </p:sp>
        <p:sp>
          <p:nvSpPr>
            <p:cNvPr id="233500" name="直接连接符 233499"/>
            <p:cNvSpPr/>
            <p:nvPr/>
          </p:nvSpPr>
          <p:spPr>
            <a:xfrm flipH="1">
              <a:off x="1116" y="3446"/>
              <a:ext cx="183" cy="1"/>
            </a:xfrm>
            <a:prstGeom prst="line">
              <a:avLst/>
            </a:prstGeom>
            <a:ln w="19050" cap="flat" cmpd="sng">
              <a:solidFill>
                <a:srgbClr val="000000"/>
              </a:solidFill>
              <a:prstDash val="solid"/>
              <a:headEnd type="none" w="med" len="med"/>
              <a:tailEnd type="none" w="med" len="med"/>
            </a:ln>
          </p:spPr>
        </p:sp>
        <p:sp>
          <p:nvSpPr>
            <p:cNvPr id="233501" name="直接连接符 233500"/>
            <p:cNvSpPr/>
            <p:nvPr/>
          </p:nvSpPr>
          <p:spPr>
            <a:xfrm flipH="1">
              <a:off x="1116" y="3386"/>
              <a:ext cx="183" cy="1"/>
            </a:xfrm>
            <a:prstGeom prst="line">
              <a:avLst/>
            </a:prstGeom>
            <a:ln w="19050" cap="flat" cmpd="sng">
              <a:solidFill>
                <a:srgbClr val="000000"/>
              </a:solidFill>
              <a:prstDash val="solid"/>
              <a:headEnd type="none" w="med" len="med"/>
              <a:tailEnd type="none" w="med" len="med"/>
            </a:ln>
          </p:spPr>
        </p:sp>
        <p:sp>
          <p:nvSpPr>
            <p:cNvPr id="233502" name="直接连接符 233501"/>
            <p:cNvSpPr/>
            <p:nvPr/>
          </p:nvSpPr>
          <p:spPr>
            <a:xfrm flipV="1">
              <a:off x="1207" y="2907"/>
              <a:ext cx="1" cy="467"/>
            </a:xfrm>
            <a:prstGeom prst="line">
              <a:avLst/>
            </a:prstGeom>
            <a:ln w="14288" cap="flat" cmpd="sng">
              <a:solidFill>
                <a:srgbClr val="000000"/>
              </a:solidFill>
              <a:prstDash val="solid"/>
              <a:headEnd type="none" w="med" len="med"/>
              <a:tailEnd type="none" w="med" len="med"/>
            </a:ln>
          </p:spPr>
        </p:sp>
        <p:sp>
          <p:nvSpPr>
            <p:cNvPr id="233503" name="直接连接符 233502"/>
            <p:cNvSpPr/>
            <p:nvPr/>
          </p:nvSpPr>
          <p:spPr>
            <a:xfrm flipV="1">
              <a:off x="1207" y="3451"/>
              <a:ext cx="1" cy="403"/>
            </a:xfrm>
            <a:prstGeom prst="line">
              <a:avLst/>
            </a:prstGeom>
            <a:ln w="14288" cap="flat" cmpd="sng">
              <a:solidFill>
                <a:srgbClr val="000000"/>
              </a:solidFill>
              <a:prstDash val="solid"/>
              <a:headEnd type="none" w="med" len="med"/>
              <a:tailEnd type="none" w="med" len="med"/>
            </a:ln>
          </p:spPr>
        </p:sp>
        <p:sp>
          <p:nvSpPr>
            <p:cNvPr id="233504" name="矩形 233503"/>
            <p:cNvSpPr/>
            <p:nvPr/>
          </p:nvSpPr>
          <p:spPr>
            <a:xfrm>
              <a:off x="1362" y="3364"/>
              <a:ext cx="70" cy="134"/>
            </a:xfrm>
            <a:prstGeom prst="rect">
              <a:avLst/>
            </a:prstGeom>
            <a:noFill/>
            <a:ln w="9525">
              <a:noFill/>
            </a:ln>
          </p:spPr>
          <p:txBody>
            <a:bodyPr wrap="none" lIns="0" tIns="0" rIns="0" bIns="0">
              <a:spAutoFit/>
            </a:bodyPr>
            <a:lstStyle/>
            <a:p>
              <a:r>
                <a:rPr lang="en-US" altLang="zh-CN" sz="14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3505" name="任意多边形 233504"/>
            <p:cNvSpPr/>
            <p:nvPr/>
          </p:nvSpPr>
          <p:spPr>
            <a:xfrm>
              <a:off x="1684" y="3009"/>
              <a:ext cx="33" cy="259"/>
            </a:xfrm>
            <a:custGeom>
              <a:avLst/>
              <a:gdLst/>
              <a:ahLst/>
              <a:cxnLst/>
              <a:rect l="0" t="0" r="0" b="0"/>
              <a:pathLst>
                <a:path w="68" h="518">
                  <a:moveTo>
                    <a:pt x="0" y="0"/>
                  </a:moveTo>
                  <a:lnTo>
                    <a:pt x="6" y="0"/>
                  </a:lnTo>
                  <a:lnTo>
                    <a:pt x="13" y="2"/>
                  </a:lnTo>
                  <a:lnTo>
                    <a:pt x="20" y="2"/>
                  </a:lnTo>
                  <a:lnTo>
                    <a:pt x="26" y="4"/>
                  </a:lnTo>
                  <a:lnTo>
                    <a:pt x="31" y="8"/>
                  </a:lnTo>
                  <a:lnTo>
                    <a:pt x="37" y="10"/>
                  </a:lnTo>
                  <a:lnTo>
                    <a:pt x="42" y="13"/>
                  </a:lnTo>
                  <a:lnTo>
                    <a:pt x="48" y="19"/>
                  </a:lnTo>
                  <a:lnTo>
                    <a:pt x="51" y="22"/>
                  </a:lnTo>
                  <a:lnTo>
                    <a:pt x="55" y="28"/>
                  </a:lnTo>
                  <a:lnTo>
                    <a:pt x="59" y="31"/>
                  </a:lnTo>
                  <a:lnTo>
                    <a:pt x="62" y="39"/>
                  </a:lnTo>
                  <a:lnTo>
                    <a:pt x="64" y="44"/>
                  </a:lnTo>
                  <a:lnTo>
                    <a:pt x="66" y="49"/>
                  </a:lnTo>
                  <a:lnTo>
                    <a:pt x="68" y="57"/>
                  </a:lnTo>
                  <a:lnTo>
                    <a:pt x="68" y="62"/>
                  </a:lnTo>
                  <a:lnTo>
                    <a:pt x="68" y="69"/>
                  </a:lnTo>
                  <a:lnTo>
                    <a:pt x="68" y="77"/>
                  </a:lnTo>
                  <a:lnTo>
                    <a:pt x="66" y="82"/>
                  </a:lnTo>
                  <a:lnTo>
                    <a:pt x="64" y="88"/>
                  </a:lnTo>
                  <a:lnTo>
                    <a:pt x="62" y="93"/>
                  </a:lnTo>
                  <a:lnTo>
                    <a:pt x="59" y="99"/>
                  </a:lnTo>
                  <a:lnTo>
                    <a:pt x="55" y="104"/>
                  </a:lnTo>
                  <a:lnTo>
                    <a:pt x="51" y="109"/>
                  </a:lnTo>
                  <a:lnTo>
                    <a:pt x="46" y="113"/>
                  </a:lnTo>
                  <a:lnTo>
                    <a:pt x="42" y="119"/>
                  </a:lnTo>
                  <a:lnTo>
                    <a:pt x="37" y="120"/>
                  </a:lnTo>
                  <a:lnTo>
                    <a:pt x="31" y="124"/>
                  </a:lnTo>
                  <a:lnTo>
                    <a:pt x="24" y="126"/>
                  </a:lnTo>
                  <a:lnTo>
                    <a:pt x="19" y="128"/>
                  </a:lnTo>
                  <a:lnTo>
                    <a:pt x="11" y="129"/>
                  </a:lnTo>
                  <a:lnTo>
                    <a:pt x="6" y="129"/>
                  </a:lnTo>
                  <a:lnTo>
                    <a:pt x="0" y="129"/>
                  </a:lnTo>
                  <a:lnTo>
                    <a:pt x="6" y="129"/>
                  </a:lnTo>
                  <a:lnTo>
                    <a:pt x="13" y="131"/>
                  </a:lnTo>
                  <a:lnTo>
                    <a:pt x="20" y="133"/>
                  </a:lnTo>
                  <a:lnTo>
                    <a:pt x="26" y="135"/>
                  </a:lnTo>
                  <a:lnTo>
                    <a:pt x="31" y="137"/>
                  </a:lnTo>
                  <a:lnTo>
                    <a:pt x="37" y="140"/>
                  </a:lnTo>
                  <a:lnTo>
                    <a:pt x="42" y="144"/>
                  </a:lnTo>
                  <a:lnTo>
                    <a:pt x="48" y="148"/>
                  </a:lnTo>
                  <a:lnTo>
                    <a:pt x="51" y="151"/>
                  </a:lnTo>
                  <a:lnTo>
                    <a:pt x="55" y="157"/>
                  </a:lnTo>
                  <a:lnTo>
                    <a:pt x="59" y="162"/>
                  </a:lnTo>
                  <a:lnTo>
                    <a:pt x="62" y="168"/>
                  </a:lnTo>
                  <a:lnTo>
                    <a:pt x="64" y="173"/>
                  </a:lnTo>
                  <a:lnTo>
                    <a:pt x="66" y="178"/>
                  </a:lnTo>
                  <a:lnTo>
                    <a:pt x="68" y="186"/>
                  </a:lnTo>
                  <a:lnTo>
                    <a:pt x="68" y="193"/>
                  </a:lnTo>
                  <a:lnTo>
                    <a:pt x="68" y="198"/>
                  </a:lnTo>
                  <a:lnTo>
                    <a:pt x="68" y="206"/>
                  </a:lnTo>
                  <a:lnTo>
                    <a:pt x="66" y="211"/>
                  </a:lnTo>
                  <a:lnTo>
                    <a:pt x="64" y="218"/>
                  </a:lnTo>
                  <a:lnTo>
                    <a:pt x="62" y="224"/>
                  </a:lnTo>
                  <a:lnTo>
                    <a:pt x="59" y="229"/>
                  </a:lnTo>
                  <a:lnTo>
                    <a:pt x="55" y="235"/>
                  </a:lnTo>
                  <a:lnTo>
                    <a:pt x="51" y="238"/>
                  </a:lnTo>
                  <a:lnTo>
                    <a:pt x="46" y="244"/>
                  </a:lnTo>
                  <a:lnTo>
                    <a:pt x="42" y="247"/>
                  </a:lnTo>
                  <a:lnTo>
                    <a:pt x="37" y="251"/>
                  </a:lnTo>
                  <a:lnTo>
                    <a:pt x="31" y="253"/>
                  </a:lnTo>
                  <a:lnTo>
                    <a:pt x="24" y="257"/>
                  </a:lnTo>
                  <a:lnTo>
                    <a:pt x="19" y="258"/>
                  </a:lnTo>
                  <a:lnTo>
                    <a:pt x="11" y="258"/>
                  </a:lnTo>
                  <a:lnTo>
                    <a:pt x="6" y="260"/>
                  </a:lnTo>
                  <a:lnTo>
                    <a:pt x="0" y="260"/>
                  </a:lnTo>
                  <a:lnTo>
                    <a:pt x="6" y="260"/>
                  </a:lnTo>
                  <a:lnTo>
                    <a:pt x="13" y="260"/>
                  </a:lnTo>
                  <a:lnTo>
                    <a:pt x="20" y="262"/>
                  </a:lnTo>
                  <a:lnTo>
                    <a:pt x="26" y="264"/>
                  </a:lnTo>
                  <a:lnTo>
                    <a:pt x="31" y="266"/>
                  </a:lnTo>
                  <a:lnTo>
                    <a:pt x="37" y="269"/>
                  </a:lnTo>
                  <a:lnTo>
                    <a:pt x="42" y="273"/>
                  </a:lnTo>
                  <a:lnTo>
                    <a:pt x="48" y="277"/>
                  </a:lnTo>
                  <a:lnTo>
                    <a:pt x="51" y="282"/>
                  </a:lnTo>
                  <a:lnTo>
                    <a:pt x="55" y="286"/>
                  </a:lnTo>
                  <a:lnTo>
                    <a:pt x="59" y="291"/>
                  </a:lnTo>
                  <a:lnTo>
                    <a:pt x="62" y="296"/>
                  </a:lnTo>
                  <a:lnTo>
                    <a:pt x="64" y="302"/>
                  </a:lnTo>
                  <a:lnTo>
                    <a:pt x="66" y="309"/>
                  </a:lnTo>
                  <a:lnTo>
                    <a:pt x="68" y="315"/>
                  </a:lnTo>
                  <a:lnTo>
                    <a:pt x="68" y="322"/>
                  </a:lnTo>
                  <a:lnTo>
                    <a:pt x="68" y="329"/>
                  </a:lnTo>
                  <a:lnTo>
                    <a:pt x="68" y="335"/>
                  </a:lnTo>
                  <a:lnTo>
                    <a:pt x="66" y="342"/>
                  </a:lnTo>
                  <a:lnTo>
                    <a:pt x="64" y="347"/>
                  </a:lnTo>
                  <a:lnTo>
                    <a:pt x="62" y="353"/>
                  </a:lnTo>
                  <a:lnTo>
                    <a:pt x="59" y="358"/>
                  </a:lnTo>
                  <a:lnTo>
                    <a:pt x="55" y="364"/>
                  </a:lnTo>
                  <a:lnTo>
                    <a:pt x="51" y="369"/>
                  </a:lnTo>
                  <a:lnTo>
                    <a:pt x="46" y="373"/>
                  </a:lnTo>
                  <a:lnTo>
                    <a:pt x="42" y="376"/>
                  </a:lnTo>
                  <a:lnTo>
                    <a:pt x="37" y="380"/>
                  </a:lnTo>
                  <a:lnTo>
                    <a:pt x="31" y="384"/>
                  </a:lnTo>
                  <a:lnTo>
                    <a:pt x="24" y="385"/>
                  </a:lnTo>
                  <a:lnTo>
                    <a:pt x="19" y="387"/>
                  </a:lnTo>
                  <a:lnTo>
                    <a:pt x="11" y="389"/>
                  </a:lnTo>
                  <a:lnTo>
                    <a:pt x="6" y="389"/>
                  </a:lnTo>
                  <a:lnTo>
                    <a:pt x="0" y="389"/>
                  </a:lnTo>
                  <a:lnTo>
                    <a:pt x="6" y="389"/>
                  </a:lnTo>
                  <a:lnTo>
                    <a:pt x="13" y="389"/>
                  </a:lnTo>
                  <a:lnTo>
                    <a:pt x="20" y="391"/>
                  </a:lnTo>
                  <a:lnTo>
                    <a:pt x="26" y="393"/>
                  </a:lnTo>
                  <a:lnTo>
                    <a:pt x="31" y="396"/>
                  </a:lnTo>
                  <a:lnTo>
                    <a:pt x="37" y="398"/>
                  </a:lnTo>
                  <a:lnTo>
                    <a:pt x="42" y="402"/>
                  </a:lnTo>
                  <a:lnTo>
                    <a:pt x="48" y="405"/>
                  </a:lnTo>
                  <a:lnTo>
                    <a:pt x="51" y="411"/>
                  </a:lnTo>
                  <a:lnTo>
                    <a:pt x="55" y="416"/>
                  </a:lnTo>
                  <a:lnTo>
                    <a:pt x="59" y="420"/>
                  </a:lnTo>
                  <a:lnTo>
                    <a:pt x="62" y="425"/>
                  </a:lnTo>
                  <a:lnTo>
                    <a:pt x="64" y="433"/>
                  </a:lnTo>
                  <a:lnTo>
                    <a:pt x="66" y="438"/>
                  </a:lnTo>
                  <a:lnTo>
                    <a:pt x="68" y="445"/>
                  </a:lnTo>
                  <a:lnTo>
                    <a:pt x="68" y="451"/>
                  </a:lnTo>
                  <a:lnTo>
                    <a:pt x="68" y="458"/>
                  </a:lnTo>
                  <a:lnTo>
                    <a:pt x="68" y="464"/>
                  </a:lnTo>
                  <a:lnTo>
                    <a:pt x="66" y="471"/>
                  </a:lnTo>
                  <a:lnTo>
                    <a:pt x="64" y="476"/>
                  </a:lnTo>
                  <a:lnTo>
                    <a:pt x="62" y="482"/>
                  </a:lnTo>
                  <a:lnTo>
                    <a:pt x="59" y="487"/>
                  </a:lnTo>
                  <a:lnTo>
                    <a:pt x="55" y="493"/>
                  </a:lnTo>
                  <a:lnTo>
                    <a:pt x="51" y="498"/>
                  </a:lnTo>
                  <a:lnTo>
                    <a:pt x="46" y="502"/>
                  </a:lnTo>
                  <a:lnTo>
                    <a:pt x="42" y="505"/>
                  </a:lnTo>
                  <a:lnTo>
                    <a:pt x="37" y="509"/>
                  </a:lnTo>
                  <a:lnTo>
                    <a:pt x="31" y="513"/>
                  </a:lnTo>
                  <a:lnTo>
                    <a:pt x="24" y="514"/>
                  </a:lnTo>
                  <a:lnTo>
                    <a:pt x="19" y="516"/>
                  </a:lnTo>
                  <a:lnTo>
                    <a:pt x="11" y="518"/>
                  </a:lnTo>
                  <a:lnTo>
                    <a:pt x="6" y="518"/>
                  </a:lnTo>
                  <a:lnTo>
                    <a:pt x="0" y="518"/>
                  </a:lnTo>
                </a:path>
              </a:pathLst>
            </a:custGeom>
            <a:noFill/>
            <a:ln w="25400" cap="flat" cmpd="sng">
              <a:solidFill>
                <a:schemeClr val="accent1">
                  <a:alpha val="100000"/>
                </a:schemeClr>
              </a:solidFill>
              <a:prstDash val="solid"/>
              <a:headEnd type="none" w="med" len="med"/>
              <a:tailEnd type="none" w="med" len="med"/>
            </a:ln>
          </p:spPr>
          <p:txBody>
            <a:bodyPr/>
            <a:lstStyle/>
            <a:p>
              <a:endParaRPr lang="zh-CN" altLang="en-US"/>
            </a:p>
          </p:txBody>
        </p:sp>
        <p:sp>
          <p:nvSpPr>
            <p:cNvPr id="233506" name="直接连接符 233505"/>
            <p:cNvSpPr/>
            <p:nvPr/>
          </p:nvSpPr>
          <p:spPr>
            <a:xfrm>
              <a:off x="1684" y="3268"/>
              <a:ext cx="2" cy="208"/>
            </a:xfrm>
            <a:prstGeom prst="line">
              <a:avLst/>
            </a:prstGeom>
            <a:ln w="14288" cap="flat" cmpd="sng">
              <a:solidFill>
                <a:srgbClr val="000000"/>
              </a:solidFill>
              <a:prstDash val="solid"/>
              <a:headEnd type="none" w="med" len="med"/>
              <a:tailEnd type="none" w="med" len="med"/>
            </a:ln>
          </p:spPr>
        </p:sp>
        <p:sp>
          <p:nvSpPr>
            <p:cNvPr id="233507" name="直接连接符 233506"/>
            <p:cNvSpPr/>
            <p:nvPr/>
          </p:nvSpPr>
          <p:spPr>
            <a:xfrm flipV="1">
              <a:off x="1684" y="2907"/>
              <a:ext cx="1" cy="102"/>
            </a:xfrm>
            <a:prstGeom prst="line">
              <a:avLst/>
            </a:prstGeom>
            <a:ln w="14288" cap="flat" cmpd="sng">
              <a:solidFill>
                <a:srgbClr val="000000"/>
              </a:solidFill>
              <a:prstDash val="solid"/>
              <a:headEnd type="none" w="med" len="med"/>
              <a:tailEnd type="none" w="med" len="med"/>
            </a:ln>
          </p:spPr>
        </p:sp>
      </p:grpSp>
      <p:sp>
        <p:nvSpPr>
          <p:cNvPr id="233527" name="矩形 233526"/>
          <p:cNvSpPr/>
          <p:nvPr/>
        </p:nvSpPr>
        <p:spPr>
          <a:xfrm>
            <a:off x="3641725" y="3897313"/>
            <a:ext cx="4005263" cy="822325"/>
          </a:xfrm>
          <a:prstGeom prst="rect">
            <a:avLst/>
          </a:prstGeom>
          <a:noFill/>
          <a:ln w="19050">
            <a:noFill/>
          </a:ln>
        </p:spPr>
        <p:txBody>
          <a:bodyPr>
            <a:spAutoFit/>
          </a:bodyPr>
          <a:lstStyle/>
          <a:p>
            <a:r>
              <a:rPr lang="en-US" altLang="zh-CN" dirty="0">
                <a:latin typeface="Times New Roman" panose="02020603050405020304" pitchFamily="18" charset="0"/>
                <a:sym typeface="Wingdings" panose="05000000000000000000" pitchFamily="2" charset="2"/>
              </a:rPr>
              <a:t> </a:t>
            </a:r>
            <a:r>
              <a:rPr lang="zh-CN" altLang="en-US" dirty="0">
                <a:latin typeface="Times New Roman" panose="02020603050405020304" pitchFamily="18" charset="0"/>
                <a:sym typeface="Wingdings" panose="05000000000000000000" pitchFamily="2" charset="2"/>
              </a:rPr>
              <a:t>电感线圈相当于</a:t>
            </a:r>
            <a:r>
              <a:rPr lang="en-US" altLang="zh-CN" i="1">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sym typeface="Wingdings" panose="05000000000000000000" pitchFamily="2" charset="2"/>
              </a:rPr>
              <a:t>与</a:t>
            </a:r>
            <a:r>
              <a:rPr lang="en-US" altLang="zh-CN" i="1">
                <a:latin typeface="Times New Roman" panose="02020603050405020304" pitchFamily="18" charset="0"/>
                <a:sym typeface="Wingdings" panose="05000000000000000000" pitchFamily="2" charset="2"/>
              </a:rPr>
              <a:t>L</a:t>
            </a:r>
            <a:r>
              <a:rPr lang="zh-CN" altLang="en-US" dirty="0">
                <a:latin typeface="Times New Roman" panose="02020603050405020304" pitchFamily="18" charset="0"/>
                <a:sym typeface="Wingdings" panose="05000000000000000000" pitchFamily="2" charset="2"/>
              </a:rPr>
              <a:t>相串联，串联谐振角频率</a:t>
            </a:r>
          </a:p>
        </p:txBody>
      </p:sp>
      <p:sp>
        <p:nvSpPr>
          <p:cNvPr id="233528" name="矩形 233527"/>
          <p:cNvSpPr/>
          <p:nvPr/>
        </p:nvSpPr>
        <p:spPr>
          <a:xfrm>
            <a:off x="896938" y="4148138"/>
            <a:ext cx="871537" cy="1187450"/>
          </a:xfrm>
          <a:prstGeom prst="rect">
            <a:avLst/>
          </a:prstGeom>
          <a:noFill/>
          <a:ln w="19050">
            <a:noFill/>
          </a:ln>
        </p:spPr>
        <p:txBody>
          <a:bodyPr>
            <a:spAutoFit/>
          </a:bodyPr>
          <a:lstStyle/>
          <a:p>
            <a:r>
              <a:rPr lang="zh-CN" altLang="en-US" dirty="0">
                <a:solidFill>
                  <a:srgbClr val="FF3300"/>
                </a:solidFill>
                <a:latin typeface="Times New Roman" panose="02020603050405020304" pitchFamily="18" charset="0"/>
                <a:sym typeface="Wingdings" panose="05000000000000000000" pitchFamily="2" charset="2"/>
              </a:rPr>
              <a:t>串联谐振电路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80"/>
                                        </p:tgtEl>
                                        <p:attrNameLst>
                                          <p:attrName>style.visibility</p:attrName>
                                        </p:attrNameLst>
                                      </p:cBhvr>
                                      <p:to>
                                        <p:strVal val="visible"/>
                                      </p:to>
                                    </p:set>
                                    <p:anim calcmode="lin" valueType="num">
                                      <p:cBhvr additive="base">
                                        <p:cTn id="7" dur="500" fill="hold"/>
                                        <p:tgtEl>
                                          <p:spTgt spid="233480"/>
                                        </p:tgtEl>
                                        <p:attrNameLst>
                                          <p:attrName>ppt_x</p:attrName>
                                        </p:attrNameLst>
                                      </p:cBhvr>
                                      <p:tavLst>
                                        <p:tav tm="0">
                                          <p:val>
                                            <p:strVal val="0-#ppt_w/2"/>
                                          </p:val>
                                        </p:tav>
                                        <p:tav tm="100000">
                                          <p:val>
                                            <p:strVal val="#ppt_x"/>
                                          </p:val>
                                        </p:tav>
                                      </p:tavLst>
                                    </p:anim>
                                    <p:anim calcmode="lin" valueType="num">
                                      <p:cBhvr additive="base">
                                        <p:cTn id="8" dur="500" fill="hold"/>
                                        <p:tgtEl>
                                          <p:spTgt spid="2334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3531"/>
                                        </p:tgtEl>
                                        <p:attrNameLst>
                                          <p:attrName>style.visibility</p:attrName>
                                        </p:attrNameLst>
                                      </p:cBhvr>
                                      <p:to>
                                        <p:strVal val="visible"/>
                                      </p:to>
                                    </p:set>
                                    <p:animEffect transition="in" filter="blinds(horizontal)">
                                      <p:cBhvr>
                                        <p:cTn id="13" dur="500"/>
                                        <p:tgtEl>
                                          <p:spTgt spid="23353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3528"/>
                                        </p:tgtEl>
                                        <p:attrNameLst>
                                          <p:attrName>style.visibility</p:attrName>
                                        </p:attrNameLst>
                                      </p:cBhvr>
                                      <p:to>
                                        <p:strVal val="visible"/>
                                      </p:to>
                                    </p:set>
                                    <p:animEffect transition="in" filter="blinds(horizontal)">
                                      <p:cBhvr>
                                        <p:cTn id="16" dur="500"/>
                                        <p:tgtEl>
                                          <p:spTgt spid="23352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33482"/>
                                        </p:tgtEl>
                                        <p:attrNameLst>
                                          <p:attrName>style.visibility</p:attrName>
                                        </p:attrNameLst>
                                      </p:cBhvr>
                                      <p:to>
                                        <p:strVal val="visible"/>
                                      </p:to>
                                    </p:set>
                                    <p:animEffect transition="in" filter="blinds(horizontal)">
                                      <p:cBhvr>
                                        <p:cTn id="21" dur="500"/>
                                        <p:tgtEl>
                                          <p:spTgt spid="23348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33527"/>
                                        </p:tgtEl>
                                        <p:attrNameLst>
                                          <p:attrName>style.visibility</p:attrName>
                                        </p:attrNameLst>
                                      </p:cBhvr>
                                      <p:to>
                                        <p:strVal val="visible"/>
                                      </p:to>
                                    </p:set>
                                    <p:animEffect transition="in" filter="blinds(horizontal)">
                                      <p:cBhvr>
                                        <p:cTn id="26" dur="500"/>
                                        <p:tgtEl>
                                          <p:spTgt spid="233527"/>
                                        </p:tgtEl>
                                      </p:cBhvr>
                                    </p:animEffect>
                                  </p:childTnLst>
                                </p:cTn>
                              </p:par>
                              <p:par>
                                <p:cTn id="27" presetID="3" presetClass="entr" presetSubtype="10" fill="hold" nodeType="withEffect">
                                  <p:stCondLst>
                                    <p:cond delay="0"/>
                                  </p:stCondLst>
                                  <p:childTnLst>
                                    <p:set>
                                      <p:cBhvr>
                                        <p:cTn id="28" dur="1" fill="hold">
                                          <p:stCondLst>
                                            <p:cond delay="0"/>
                                          </p:stCondLst>
                                        </p:cTn>
                                        <p:tgtEl>
                                          <p:spTgt spid="233481"/>
                                        </p:tgtEl>
                                        <p:attrNameLst>
                                          <p:attrName>style.visibility</p:attrName>
                                        </p:attrNameLst>
                                      </p:cBhvr>
                                      <p:to>
                                        <p:strVal val="visible"/>
                                      </p:to>
                                    </p:set>
                                    <p:animEffect transition="in" filter="blinds(horizontal)">
                                      <p:cBhvr>
                                        <p:cTn id="29" dur="500"/>
                                        <p:tgtEl>
                                          <p:spTgt spid="233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0" grpId="0"/>
      <p:bldP spid="233482" grpId="0"/>
      <p:bldP spid="233527" grpId="0"/>
      <p:bldP spid="2335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522" name="组合 234521"/>
          <p:cNvGrpSpPr/>
          <p:nvPr/>
        </p:nvGrpSpPr>
        <p:grpSpPr>
          <a:xfrm>
            <a:off x="6972300" y="300038"/>
            <a:ext cx="1763713" cy="1514475"/>
            <a:chOff x="2942" y="2906"/>
            <a:chExt cx="1111" cy="954"/>
          </a:xfrm>
        </p:grpSpPr>
        <p:sp>
          <p:nvSpPr>
            <p:cNvPr id="234502" name="矩形 234501"/>
            <p:cNvSpPr/>
            <p:nvPr/>
          </p:nvSpPr>
          <p:spPr>
            <a:xfrm>
              <a:off x="3624" y="3314"/>
              <a:ext cx="56" cy="134"/>
            </a:xfrm>
            <a:prstGeom prst="rect">
              <a:avLst/>
            </a:prstGeom>
            <a:noFill/>
            <a:ln w="9525">
              <a:noFill/>
            </a:ln>
          </p:spPr>
          <p:txBody>
            <a:bodyPr wrap="none" lIns="0" tIns="0" rIns="0" bIns="0">
              <a:spAutoFit/>
            </a:bodyPr>
            <a:lstStyle/>
            <a:p>
              <a:r>
                <a:rPr lang="en-US" altLang="zh-CN" sz="1400" b="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4503" name="矩形 234502"/>
            <p:cNvSpPr/>
            <p:nvPr/>
          </p:nvSpPr>
          <p:spPr>
            <a:xfrm>
              <a:off x="3857" y="3270"/>
              <a:ext cx="72" cy="183"/>
            </a:xfrm>
            <a:prstGeom prst="rect">
              <a:avLst/>
            </a:prstGeom>
            <a:solidFill>
              <a:srgbClr val="FFFFFF"/>
            </a:solidFill>
            <a:ln w="9525">
              <a:noFill/>
            </a:ln>
          </p:spPr>
          <p:txBody>
            <a:bodyPr/>
            <a:lstStyle/>
            <a:p>
              <a:endParaRPr lang="zh-CN" altLang="en-US"/>
            </a:p>
          </p:txBody>
        </p:sp>
        <p:sp>
          <p:nvSpPr>
            <p:cNvPr id="234504" name="矩形 234503"/>
            <p:cNvSpPr/>
            <p:nvPr/>
          </p:nvSpPr>
          <p:spPr>
            <a:xfrm>
              <a:off x="3857" y="3270"/>
              <a:ext cx="72" cy="183"/>
            </a:xfrm>
            <a:prstGeom prst="rect">
              <a:avLst/>
            </a:prstGeom>
            <a:solidFill>
              <a:srgbClr val="00FF00"/>
            </a:solidFill>
            <a:ln w="25400" cap="flat" cmpd="sng">
              <a:solidFill>
                <a:srgbClr val="000000"/>
              </a:solidFill>
              <a:prstDash val="solid"/>
              <a:miter/>
              <a:headEnd type="none" w="med" len="med"/>
              <a:tailEnd type="none" w="med" len="med"/>
            </a:ln>
          </p:spPr>
          <p:txBody>
            <a:bodyPr/>
            <a:lstStyle/>
            <a:p>
              <a:endParaRPr lang="zh-CN" altLang="en-US"/>
            </a:p>
          </p:txBody>
        </p:sp>
        <p:sp>
          <p:nvSpPr>
            <p:cNvPr id="234505" name="直接连接符 234504"/>
            <p:cNvSpPr/>
            <p:nvPr/>
          </p:nvSpPr>
          <p:spPr>
            <a:xfrm>
              <a:off x="3031" y="3859"/>
              <a:ext cx="862" cy="1"/>
            </a:xfrm>
            <a:prstGeom prst="line">
              <a:avLst/>
            </a:prstGeom>
            <a:ln w="12700" cap="flat" cmpd="sng">
              <a:solidFill>
                <a:srgbClr val="000000"/>
              </a:solidFill>
              <a:prstDash val="solid"/>
              <a:headEnd type="none" w="med" len="med"/>
              <a:tailEnd type="none" w="med" len="med"/>
            </a:ln>
          </p:spPr>
        </p:sp>
        <p:sp>
          <p:nvSpPr>
            <p:cNvPr id="234506" name="直接连接符 234505"/>
            <p:cNvSpPr/>
            <p:nvPr/>
          </p:nvSpPr>
          <p:spPr>
            <a:xfrm>
              <a:off x="3031" y="2906"/>
              <a:ext cx="862" cy="1"/>
            </a:xfrm>
            <a:prstGeom prst="line">
              <a:avLst/>
            </a:prstGeom>
            <a:ln w="12700" cap="flat" cmpd="sng">
              <a:solidFill>
                <a:srgbClr val="000000"/>
              </a:solidFill>
              <a:prstDash val="solid"/>
              <a:headEnd type="none" w="med" len="med"/>
              <a:tailEnd type="none" w="med" len="med"/>
            </a:ln>
          </p:spPr>
        </p:sp>
        <p:sp>
          <p:nvSpPr>
            <p:cNvPr id="234507" name="直接连接符 234506"/>
            <p:cNvSpPr/>
            <p:nvPr/>
          </p:nvSpPr>
          <p:spPr>
            <a:xfrm>
              <a:off x="3893" y="3455"/>
              <a:ext cx="1" cy="399"/>
            </a:xfrm>
            <a:prstGeom prst="line">
              <a:avLst/>
            </a:prstGeom>
            <a:ln w="14288" cap="flat" cmpd="sng">
              <a:solidFill>
                <a:srgbClr val="000000"/>
              </a:solidFill>
              <a:prstDash val="solid"/>
              <a:headEnd type="none" w="med" len="med"/>
              <a:tailEnd type="none" w="med" len="med"/>
            </a:ln>
          </p:spPr>
        </p:sp>
        <p:sp>
          <p:nvSpPr>
            <p:cNvPr id="234508" name="矩形 234507"/>
            <p:cNvSpPr/>
            <p:nvPr/>
          </p:nvSpPr>
          <p:spPr>
            <a:xfrm>
              <a:off x="4009" y="3305"/>
              <a:ext cx="44" cy="134"/>
            </a:xfrm>
            <a:prstGeom prst="rect">
              <a:avLst/>
            </a:prstGeom>
            <a:noFill/>
            <a:ln w="9525">
              <a:noFill/>
            </a:ln>
          </p:spPr>
          <p:txBody>
            <a:bodyPr wrap="none" lIns="0" tIns="0" rIns="0" bIns="0">
              <a:spAutoFit/>
            </a:bodyPr>
            <a:lstStyle/>
            <a:p>
              <a:r>
                <a:rPr lang="en-US" altLang="zh-CN" sz="1400" b="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4509" name="直接连接符 234508"/>
            <p:cNvSpPr/>
            <p:nvPr/>
          </p:nvSpPr>
          <p:spPr>
            <a:xfrm flipH="1">
              <a:off x="2942" y="3447"/>
              <a:ext cx="184" cy="1"/>
            </a:xfrm>
            <a:prstGeom prst="line">
              <a:avLst/>
            </a:prstGeom>
            <a:ln w="19050" cap="flat" cmpd="sng">
              <a:solidFill>
                <a:srgbClr val="000000"/>
              </a:solidFill>
              <a:prstDash val="solid"/>
              <a:headEnd type="none" w="med" len="med"/>
              <a:tailEnd type="none" w="med" len="med"/>
            </a:ln>
          </p:spPr>
        </p:sp>
        <p:sp>
          <p:nvSpPr>
            <p:cNvPr id="234510" name="直接连接符 234509"/>
            <p:cNvSpPr/>
            <p:nvPr/>
          </p:nvSpPr>
          <p:spPr>
            <a:xfrm flipH="1">
              <a:off x="2942" y="3386"/>
              <a:ext cx="184" cy="1"/>
            </a:xfrm>
            <a:prstGeom prst="line">
              <a:avLst/>
            </a:prstGeom>
            <a:ln w="19050" cap="flat" cmpd="sng">
              <a:solidFill>
                <a:srgbClr val="000000"/>
              </a:solidFill>
              <a:prstDash val="solid"/>
              <a:headEnd type="none" w="med" len="med"/>
              <a:tailEnd type="none" w="med" len="med"/>
            </a:ln>
          </p:spPr>
        </p:sp>
        <p:sp>
          <p:nvSpPr>
            <p:cNvPr id="234511" name="直接连接符 234510"/>
            <p:cNvSpPr/>
            <p:nvPr/>
          </p:nvSpPr>
          <p:spPr>
            <a:xfrm flipH="1">
              <a:off x="2942" y="3447"/>
              <a:ext cx="184" cy="1"/>
            </a:xfrm>
            <a:prstGeom prst="line">
              <a:avLst/>
            </a:prstGeom>
            <a:ln w="19050" cap="flat" cmpd="sng">
              <a:solidFill>
                <a:srgbClr val="000000"/>
              </a:solidFill>
              <a:prstDash val="solid"/>
              <a:headEnd type="none" w="med" len="med"/>
              <a:tailEnd type="none" w="med" len="med"/>
            </a:ln>
          </p:spPr>
        </p:sp>
        <p:sp>
          <p:nvSpPr>
            <p:cNvPr id="234512" name="直接连接符 234511"/>
            <p:cNvSpPr/>
            <p:nvPr/>
          </p:nvSpPr>
          <p:spPr>
            <a:xfrm flipH="1">
              <a:off x="2942" y="3386"/>
              <a:ext cx="184" cy="1"/>
            </a:xfrm>
            <a:prstGeom prst="line">
              <a:avLst/>
            </a:prstGeom>
            <a:ln w="19050" cap="flat" cmpd="sng">
              <a:solidFill>
                <a:srgbClr val="000000"/>
              </a:solidFill>
              <a:prstDash val="solid"/>
              <a:headEnd type="none" w="med" len="med"/>
              <a:tailEnd type="none" w="med" len="med"/>
            </a:ln>
          </p:spPr>
        </p:sp>
        <p:sp>
          <p:nvSpPr>
            <p:cNvPr id="234513" name="直接连接符 234512"/>
            <p:cNvSpPr/>
            <p:nvPr/>
          </p:nvSpPr>
          <p:spPr>
            <a:xfrm flipV="1">
              <a:off x="3033" y="2907"/>
              <a:ext cx="1" cy="467"/>
            </a:xfrm>
            <a:prstGeom prst="line">
              <a:avLst/>
            </a:prstGeom>
            <a:ln w="14288" cap="flat" cmpd="sng">
              <a:solidFill>
                <a:srgbClr val="000000"/>
              </a:solidFill>
              <a:prstDash val="solid"/>
              <a:headEnd type="none" w="med" len="med"/>
              <a:tailEnd type="none" w="med" len="med"/>
            </a:ln>
          </p:spPr>
        </p:sp>
        <p:sp>
          <p:nvSpPr>
            <p:cNvPr id="234514" name="直接连接符 234513"/>
            <p:cNvSpPr/>
            <p:nvPr/>
          </p:nvSpPr>
          <p:spPr>
            <a:xfrm flipV="1">
              <a:off x="3033" y="3451"/>
              <a:ext cx="1" cy="403"/>
            </a:xfrm>
            <a:prstGeom prst="line">
              <a:avLst/>
            </a:prstGeom>
            <a:ln w="14288" cap="flat" cmpd="sng">
              <a:solidFill>
                <a:srgbClr val="000000"/>
              </a:solidFill>
              <a:prstDash val="solid"/>
              <a:headEnd type="none" w="med" len="med"/>
              <a:tailEnd type="none" w="med" len="med"/>
            </a:ln>
          </p:spPr>
        </p:sp>
        <p:sp>
          <p:nvSpPr>
            <p:cNvPr id="234515" name="矩形 234514"/>
            <p:cNvSpPr/>
            <p:nvPr/>
          </p:nvSpPr>
          <p:spPr>
            <a:xfrm>
              <a:off x="3189" y="3364"/>
              <a:ext cx="70" cy="134"/>
            </a:xfrm>
            <a:prstGeom prst="rect">
              <a:avLst/>
            </a:prstGeom>
            <a:noFill/>
            <a:ln w="9525">
              <a:noFill/>
            </a:ln>
          </p:spPr>
          <p:txBody>
            <a:bodyPr wrap="none" lIns="0" tIns="0" rIns="0" bIns="0">
              <a:spAutoFit/>
            </a:bodyPr>
            <a:lstStyle/>
            <a:p>
              <a:r>
                <a:rPr lang="en-US" altLang="zh-CN" sz="14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4516" name="任意多边形 234515"/>
            <p:cNvSpPr/>
            <p:nvPr/>
          </p:nvSpPr>
          <p:spPr>
            <a:xfrm>
              <a:off x="3514" y="3224"/>
              <a:ext cx="34" cy="259"/>
            </a:xfrm>
            <a:custGeom>
              <a:avLst/>
              <a:gdLst/>
              <a:ahLst/>
              <a:cxnLst/>
              <a:rect l="0" t="0" r="0" b="0"/>
              <a:pathLst>
                <a:path w="70" h="517">
                  <a:moveTo>
                    <a:pt x="0" y="0"/>
                  </a:moveTo>
                  <a:lnTo>
                    <a:pt x="7" y="0"/>
                  </a:lnTo>
                  <a:lnTo>
                    <a:pt x="13" y="0"/>
                  </a:lnTo>
                  <a:lnTo>
                    <a:pt x="20" y="2"/>
                  </a:lnTo>
                  <a:lnTo>
                    <a:pt x="26" y="4"/>
                  </a:lnTo>
                  <a:lnTo>
                    <a:pt x="31" y="5"/>
                  </a:lnTo>
                  <a:lnTo>
                    <a:pt x="37" y="9"/>
                  </a:lnTo>
                  <a:lnTo>
                    <a:pt x="42" y="13"/>
                  </a:lnTo>
                  <a:lnTo>
                    <a:pt x="48" y="16"/>
                  </a:lnTo>
                  <a:lnTo>
                    <a:pt x="51" y="20"/>
                  </a:lnTo>
                  <a:lnTo>
                    <a:pt x="57" y="25"/>
                  </a:lnTo>
                  <a:lnTo>
                    <a:pt x="59" y="31"/>
                  </a:lnTo>
                  <a:lnTo>
                    <a:pt x="62" y="36"/>
                  </a:lnTo>
                  <a:lnTo>
                    <a:pt x="64" y="42"/>
                  </a:lnTo>
                  <a:lnTo>
                    <a:pt x="68" y="49"/>
                  </a:lnTo>
                  <a:lnTo>
                    <a:pt x="68" y="54"/>
                  </a:lnTo>
                  <a:lnTo>
                    <a:pt x="70" y="62"/>
                  </a:lnTo>
                  <a:lnTo>
                    <a:pt x="68" y="67"/>
                  </a:lnTo>
                  <a:lnTo>
                    <a:pt x="68" y="74"/>
                  </a:lnTo>
                  <a:lnTo>
                    <a:pt x="66" y="80"/>
                  </a:lnTo>
                  <a:lnTo>
                    <a:pt x="64" y="87"/>
                  </a:lnTo>
                  <a:lnTo>
                    <a:pt x="62" y="93"/>
                  </a:lnTo>
                  <a:lnTo>
                    <a:pt x="59" y="98"/>
                  </a:lnTo>
                  <a:lnTo>
                    <a:pt x="55" y="103"/>
                  </a:lnTo>
                  <a:lnTo>
                    <a:pt x="51" y="107"/>
                  </a:lnTo>
                  <a:lnTo>
                    <a:pt x="46" y="112"/>
                  </a:lnTo>
                  <a:lnTo>
                    <a:pt x="42" y="116"/>
                  </a:lnTo>
                  <a:lnTo>
                    <a:pt x="37" y="120"/>
                  </a:lnTo>
                  <a:lnTo>
                    <a:pt x="31" y="123"/>
                  </a:lnTo>
                  <a:lnTo>
                    <a:pt x="24" y="125"/>
                  </a:lnTo>
                  <a:lnTo>
                    <a:pt x="18" y="127"/>
                  </a:lnTo>
                  <a:lnTo>
                    <a:pt x="11" y="129"/>
                  </a:lnTo>
                  <a:lnTo>
                    <a:pt x="6" y="129"/>
                  </a:lnTo>
                  <a:lnTo>
                    <a:pt x="0" y="129"/>
                  </a:lnTo>
                  <a:lnTo>
                    <a:pt x="7" y="129"/>
                  </a:lnTo>
                  <a:lnTo>
                    <a:pt x="13" y="129"/>
                  </a:lnTo>
                  <a:lnTo>
                    <a:pt x="20" y="131"/>
                  </a:lnTo>
                  <a:lnTo>
                    <a:pt x="26" y="132"/>
                  </a:lnTo>
                  <a:lnTo>
                    <a:pt x="31" y="134"/>
                  </a:lnTo>
                  <a:lnTo>
                    <a:pt x="37" y="138"/>
                  </a:lnTo>
                  <a:lnTo>
                    <a:pt x="42" y="142"/>
                  </a:lnTo>
                  <a:lnTo>
                    <a:pt x="48" y="145"/>
                  </a:lnTo>
                  <a:lnTo>
                    <a:pt x="51" y="151"/>
                  </a:lnTo>
                  <a:lnTo>
                    <a:pt x="57" y="154"/>
                  </a:lnTo>
                  <a:lnTo>
                    <a:pt x="59" y="160"/>
                  </a:lnTo>
                  <a:lnTo>
                    <a:pt x="62" y="165"/>
                  </a:lnTo>
                  <a:lnTo>
                    <a:pt x="64" y="172"/>
                  </a:lnTo>
                  <a:lnTo>
                    <a:pt x="68" y="178"/>
                  </a:lnTo>
                  <a:lnTo>
                    <a:pt x="68" y="183"/>
                  </a:lnTo>
                  <a:lnTo>
                    <a:pt x="70" y="191"/>
                  </a:lnTo>
                  <a:lnTo>
                    <a:pt x="68" y="198"/>
                  </a:lnTo>
                  <a:lnTo>
                    <a:pt x="68" y="203"/>
                  </a:lnTo>
                  <a:lnTo>
                    <a:pt x="66" y="211"/>
                  </a:lnTo>
                  <a:lnTo>
                    <a:pt x="64" y="216"/>
                  </a:lnTo>
                  <a:lnTo>
                    <a:pt x="62" y="221"/>
                  </a:lnTo>
                  <a:lnTo>
                    <a:pt x="59" y="227"/>
                  </a:lnTo>
                  <a:lnTo>
                    <a:pt x="55" y="232"/>
                  </a:lnTo>
                  <a:lnTo>
                    <a:pt x="51" y="238"/>
                  </a:lnTo>
                  <a:lnTo>
                    <a:pt x="46" y="241"/>
                  </a:lnTo>
                  <a:lnTo>
                    <a:pt x="42" y="245"/>
                  </a:lnTo>
                  <a:lnTo>
                    <a:pt x="37" y="249"/>
                  </a:lnTo>
                  <a:lnTo>
                    <a:pt x="31" y="252"/>
                  </a:lnTo>
                  <a:lnTo>
                    <a:pt x="24" y="254"/>
                  </a:lnTo>
                  <a:lnTo>
                    <a:pt x="18" y="256"/>
                  </a:lnTo>
                  <a:lnTo>
                    <a:pt x="11" y="258"/>
                  </a:lnTo>
                  <a:lnTo>
                    <a:pt x="6" y="258"/>
                  </a:lnTo>
                  <a:lnTo>
                    <a:pt x="0" y="258"/>
                  </a:lnTo>
                  <a:lnTo>
                    <a:pt x="7" y="258"/>
                  </a:lnTo>
                  <a:lnTo>
                    <a:pt x="13" y="260"/>
                  </a:lnTo>
                  <a:lnTo>
                    <a:pt x="20" y="260"/>
                  </a:lnTo>
                  <a:lnTo>
                    <a:pt x="26" y="261"/>
                  </a:lnTo>
                  <a:lnTo>
                    <a:pt x="31" y="265"/>
                  </a:lnTo>
                  <a:lnTo>
                    <a:pt x="37" y="267"/>
                  </a:lnTo>
                  <a:lnTo>
                    <a:pt x="42" y="270"/>
                  </a:lnTo>
                  <a:lnTo>
                    <a:pt x="48" y="276"/>
                  </a:lnTo>
                  <a:lnTo>
                    <a:pt x="51" y="280"/>
                  </a:lnTo>
                  <a:lnTo>
                    <a:pt x="57" y="285"/>
                  </a:lnTo>
                  <a:lnTo>
                    <a:pt x="59" y="290"/>
                  </a:lnTo>
                  <a:lnTo>
                    <a:pt x="62" y="296"/>
                  </a:lnTo>
                  <a:lnTo>
                    <a:pt x="64" y="301"/>
                  </a:lnTo>
                  <a:lnTo>
                    <a:pt x="68" y="307"/>
                  </a:lnTo>
                  <a:lnTo>
                    <a:pt x="68" y="314"/>
                  </a:lnTo>
                  <a:lnTo>
                    <a:pt x="70" y="320"/>
                  </a:lnTo>
                  <a:lnTo>
                    <a:pt x="68" y="327"/>
                  </a:lnTo>
                  <a:lnTo>
                    <a:pt x="68" y="334"/>
                  </a:lnTo>
                  <a:lnTo>
                    <a:pt x="66" y="340"/>
                  </a:lnTo>
                  <a:lnTo>
                    <a:pt x="64" y="345"/>
                  </a:lnTo>
                  <a:lnTo>
                    <a:pt x="62" y="352"/>
                  </a:lnTo>
                  <a:lnTo>
                    <a:pt x="59" y="358"/>
                  </a:lnTo>
                  <a:lnTo>
                    <a:pt x="55" y="361"/>
                  </a:lnTo>
                  <a:lnTo>
                    <a:pt x="51" y="367"/>
                  </a:lnTo>
                  <a:lnTo>
                    <a:pt x="46" y="370"/>
                  </a:lnTo>
                  <a:lnTo>
                    <a:pt x="42" y="376"/>
                  </a:lnTo>
                  <a:lnTo>
                    <a:pt x="37" y="379"/>
                  </a:lnTo>
                  <a:lnTo>
                    <a:pt x="31" y="381"/>
                  </a:lnTo>
                  <a:lnTo>
                    <a:pt x="24" y="383"/>
                  </a:lnTo>
                  <a:lnTo>
                    <a:pt x="18" y="385"/>
                  </a:lnTo>
                  <a:lnTo>
                    <a:pt x="11" y="387"/>
                  </a:lnTo>
                  <a:lnTo>
                    <a:pt x="6" y="389"/>
                  </a:lnTo>
                  <a:lnTo>
                    <a:pt x="0" y="389"/>
                  </a:lnTo>
                  <a:lnTo>
                    <a:pt x="7" y="389"/>
                  </a:lnTo>
                  <a:lnTo>
                    <a:pt x="13" y="389"/>
                  </a:lnTo>
                  <a:lnTo>
                    <a:pt x="20" y="390"/>
                  </a:lnTo>
                  <a:lnTo>
                    <a:pt x="26" y="392"/>
                  </a:lnTo>
                  <a:lnTo>
                    <a:pt x="31" y="394"/>
                  </a:lnTo>
                  <a:lnTo>
                    <a:pt x="37" y="398"/>
                  </a:lnTo>
                  <a:lnTo>
                    <a:pt x="42" y="401"/>
                  </a:lnTo>
                  <a:lnTo>
                    <a:pt x="48" y="405"/>
                  </a:lnTo>
                  <a:lnTo>
                    <a:pt x="51" y="409"/>
                  </a:lnTo>
                  <a:lnTo>
                    <a:pt x="57" y="414"/>
                  </a:lnTo>
                  <a:lnTo>
                    <a:pt x="59" y="419"/>
                  </a:lnTo>
                  <a:lnTo>
                    <a:pt x="62" y="425"/>
                  </a:lnTo>
                  <a:lnTo>
                    <a:pt x="64" y="430"/>
                  </a:lnTo>
                  <a:lnTo>
                    <a:pt x="68" y="438"/>
                  </a:lnTo>
                  <a:lnTo>
                    <a:pt x="68" y="443"/>
                  </a:lnTo>
                  <a:lnTo>
                    <a:pt x="70" y="450"/>
                  </a:lnTo>
                  <a:lnTo>
                    <a:pt x="68" y="456"/>
                  </a:lnTo>
                  <a:lnTo>
                    <a:pt x="68" y="463"/>
                  </a:lnTo>
                  <a:lnTo>
                    <a:pt x="66" y="468"/>
                  </a:lnTo>
                  <a:lnTo>
                    <a:pt x="64" y="476"/>
                  </a:lnTo>
                  <a:lnTo>
                    <a:pt x="62" y="481"/>
                  </a:lnTo>
                  <a:lnTo>
                    <a:pt x="59" y="487"/>
                  </a:lnTo>
                  <a:lnTo>
                    <a:pt x="55" y="492"/>
                  </a:lnTo>
                  <a:lnTo>
                    <a:pt x="51" y="496"/>
                  </a:lnTo>
                  <a:lnTo>
                    <a:pt x="46" y="501"/>
                  </a:lnTo>
                  <a:lnTo>
                    <a:pt x="42" y="505"/>
                  </a:lnTo>
                  <a:lnTo>
                    <a:pt x="37" y="508"/>
                  </a:lnTo>
                  <a:lnTo>
                    <a:pt x="31" y="510"/>
                  </a:lnTo>
                  <a:lnTo>
                    <a:pt x="24" y="514"/>
                  </a:lnTo>
                  <a:lnTo>
                    <a:pt x="18" y="516"/>
                  </a:lnTo>
                  <a:lnTo>
                    <a:pt x="11" y="516"/>
                  </a:lnTo>
                  <a:lnTo>
                    <a:pt x="6" y="517"/>
                  </a:lnTo>
                  <a:lnTo>
                    <a:pt x="0" y="517"/>
                  </a:lnTo>
                </a:path>
              </a:pathLst>
            </a:custGeom>
            <a:noFill/>
            <a:ln w="25400" cap="flat" cmpd="sng">
              <a:solidFill>
                <a:schemeClr val="accent1">
                  <a:alpha val="100000"/>
                </a:schemeClr>
              </a:solidFill>
              <a:prstDash val="solid"/>
              <a:headEnd type="none" w="med" len="med"/>
              <a:tailEnd type="none" w="med" len="med"/>
            </a:ln>
          </p:spPr>
          <p:txBody>
            <a:bodyPr/>
            <a:lstStyle/>
            <a:p>
              <a:endParaRPr lang="zh-CN" altLang="en-US"/>
            </a:p>
          </p:txBody>
        </p:sp>
        <p:sp>
          <p:nvSpPr>
            <p:cNvPr id="234517" name="直接连接符 234516"/>
            <p:cNvSpPr/>
            <p:nvPr/>
          </p:nvSpPr>
          <p:spPr>
            <a:xfrm>
              <a:off x="3514" y="3483"/>
              <a:ext cx="1" cy="371"/>
            </a:xfrm>
            <a:prstGeom prst="line">
              <a:avLst/>
            </a:prstGeom>
            <a:ln w="14288" cap="flat" cmpd="sng">
              <a:solidFill>
                <a:srgbClr val="000000"/>
              </a:solidFill>
              <a:prstDash val="solid"/>
              <a:headEnd type="none" w="med" len="med"/>
              <a:tailEnd type="none" w="med" len="med"/>
            </a:ln>
          </p:spPr>
        </p:sp>
        <p:sp>
          <p:nvSpPr>
            <p:cNvPr id="234518" name="直接连接符 234517"/>
            <p:cNvSpPr/>
            <p:nvPr/>
          </p:nvSpPr>
          <p:spPr>
            <a:xfrm flipH="1" flipV="1">
              <a:off x="3510" y="2907"/>
              <a:ext cx="4" cy="317"/>
            </a:xfrm>
            <a:prstGeom prst="line">
              <a:avLst/>
            </a:prstGeom>
            <a:ln w="14288" cap="flat" cmpd="sng">
              <a:solidFill>
                <a:srgbClr val="000000"/>
              </a:solidFill>
              <a:prstDash val="solid"/>
              <a:headEnd type="none" w="med" len="med"/>
              <a:tailEnd type="none" w="med" len="med"/>
            </a:ln>
          </p:spPr>
        </p:sp>
        <p:sp>
          <p:nvSpPr>
            <p:cNvPr id="234519" name="直接连接符 234518"/>
            <p:cNvSpPr/>
            <p:nvPr/>
          </p:nvSpPr>
          <p:spPr>
            <a:xfrm>
              <a:off x="3893" y="2907"/>
              <a:ext cx="1" cy="363"/>
            </a:xfrm>
            <a:prstGeom prst="line">
              <a:avLst/>
            </a:prstGeom>
            <a:ln w="14288" cap="flat" cmpd="sng">
              <a:solidFill>
                <a:srgbClr val="000000"/>
              </a:solidFill>
              <a:prstDash val="solid"/>
              <a:headEnd type="none" w="med" len="med"/>
              <a:tailEnd type="none" w="med" len="med"/>
            </a:ln>
          </p:spPr>
        </p:sp>
        <p:sp>
          <p:nvSpPr>
            <p:cNvPr id="234520" name="矩形 234519"/>
            <p:cNvSpPr/>
            <p:nvPr/>
          </p:nvSpPr>
          <p:spPr>
            <a:xfrm>
              <a:off x="3682" y="3268"/>
              <a:ext cx="28" cy="134"/>
            </a:xfrm>
            <a:prstGeom prst="rect">
              <a:avLst/>
            </a:prstGeom>
            <a:noFill/>
            <a:ln w="9525">
              <a:noFill/>
            </a:ln>
          </p:spPr>
          <p:txBody>
            <a:bodyPr wrap="none" lIns="0" tIns="0" rIns="0" bIns="0">
              <a:spAutoFit/>
            </a:bodyPr>
            <a:lstStyle/>
            <a:p>
              <a:r>
                <a:rPr lang="en-US" altLang="zh-CN" sz="1400" b="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sp>
        <p:nvSpPr>
          <p:cNvPr id="234521" name="矩形 234520"/>
          <p:cNvSpPr/>
          <p:nvPr/>
        </p:nvSpPr>
        <p:spPr>
          <a:xfrm>
            <a:off x="7559675" y="2028825"/>
            <a:ext cx="1011238" cy="701675"/>
          </a:xfrm>
          <a:prstGeom prst="rect">
            <a:avLst/>
          </a:prstGeom>
          <a:noFill/>
          <a:ln w="19050">
            <a:noFill/>
          </a:ln>
        </p:spPr>
        <p:txBody>
          <a:bodyPr>
            <a:spAutoFit/>
          </a:bodyPr>
          <a:lstStyle/>
          <a:p>
            <a:r>
              <a:rPr lang="zh-CN" altLang="en-US" sz="2000" dirty="0">
                <a:solidFill>
                  <a:srgbClr val="FF3300"/>
                </a:solidFill>
                <a:latin typeface="Times New Roman" panose="02020603050405020304" pitchFamily="18" charset="0"/>
                <a:sym typeface="Wingdings" panose="05000000000000000000" pitchFamily="2" charset="2"/>
              </a:rPr>
              <a:t>并联谐振电路</a:t>
            </a:r>
          </a:p>
        </p:txBody>
      </p:sp>
      <p:sp>
        <p:nvSpPr>
          <p:cNvPr id="234524" name="矩形 234523"/>
          <p:cNvSpPr/>
          <p:nvPr/>
        </p:nvSpPr>
        <p:spPr>
          <a:xfrm>
            <a:off x="292100" y="198438"/>
            <a:ext cx="6972300" cy="1041400"/>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当同一电感线圈与电容器组成并联谐振电路，</a:t>
            </a:r>
            <a:r>
              <a:rPr lang="en-US" altLang="zh-CN" i="1">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L</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串联的等效电路转换为</a:t>
            </a:r>
            <a:r>
              <a:rPr lang="en-US" altLang="zh-CN" i="1">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i="1">
                <a:latin typeface="Times New Roman" panose="02020603050405020304" pitchFamily="18" charset="0"/>
                <a:sym typeface="Wingdings" panose="05000000000000000000" pitchFamily="2" charset="2"/>
              </a:rPr>
              <a:t>L</a:t>
            </a:r>
            <a:r>
              <a:rPr lang="en-US" altLang="zh-CN" sz="2000" i="1">
                <a:latin typeface="Verdana" panose="020B0604030504040204" pitchFamily="34" charset="0"/>
                <a:sym typeface="Wingdings" panose="05000000000000000000" pitchFamily="2" charset="2"/>
              </a:rPr>
              <a:t>’ </a:t>
            </a:r>
            <a:r>
              <a:rPr lang="zh-CN" altLang="en-US" dirty="0">
                <a:latin typeface="Times New Roman" panose="02020603050405020304" pitchFamily="18" charset="0"/>
                <a:sym typeface="Wingdings" panose="05000000000000000000" pitchFamily="2" charset="2"/>
              </a:rPr>
              <a:t>的等效并联电路 </a:t>
            </a:r>
          </a:p>
        </p:txBody>
      </p:sp>
      <p:graphicFrame>
        <p:nvGraphicFramePr>
          <p:cNvPr id="234531" name="对象 234530"/>
          <p:cNvGraphicFramePr/>
          <p:nvPr>
            <p:extLst>
              <p:ext uri="{D42A27DB-BD31-4B8C-83A1-F6EECF244321}">
                <p14:modId xmlns:p14="http://schemas.microsoft.com/office/powerpoint/2010/main" val="2958390333"/>
              </p:ext>
            </p:extLst>
          </p:nvPr>
        </p:nvGraphicFramePr>
        <p:xfrm>
          <a:off x="2564607" y="2296459"/>
          <a:ext cx="4684712" cy="1554163"/>
        </p:xfrm>
        <a:graphic>
          <a:graphicData uri="http://schemas.openxmlformats.org/presentationml/2006/ole">
            <mc:AlternateContent xmlns:mc="http://schemas.openxmlformats.org/markup-compatibility/2006">
              <mc:Choice xmlns:v="urn:schemas-microsoft-com:vml" Requires="v">
                <p:oleObj spid="_x0000_s45137" r:id="rId3" imgW="2603500" imgH="863600" progId="Equation.3">
                  <p:embed/>
                </p:oleObj>
              </mc:Choice>
              <mc:Fallback>
                <p:oleObj r:id="rId3" imgW="2603500" imgH="863600" progId="Equation.3">
                  <p:embed/>
                  <p:pic>
                    <p:nvPicPr>
                      <p:cNvPr id="0" name="图片 3179"/>
                      <p:cNvPicPr/>
                      <p:nvPr/>
                    </p:nvPicPr>
                    <p:blipFill>
                      <a:blip r:embed="rId4"/>
                      <a:stretch>
                        <a:fillRect/>
                      </a:stretch>
                    </p:blipFill>
                    <p:spPr>
                      <a:xfrm>
                        <a:off x="2564607" y="2296459"/>
                        <a:ext cx="4684712" cy="1554163"/>
                      </a:xfrm>
                      <a:prstGeom prst="rect">
                        <a:avLst/>
                      </a:prstGeom>
                      <a:noFill/>
                      <a:ln w="38100">
                        <a:noFill/>
                        <a:miter/>
                      </a:ln>
                    </p:spPr>
                  </p:pic>
                </p:oleObj>
              </mc:Fallback>
            </mc:AlternateContent>
          </a:graphicData>
        </a:graphic>
      </p:graphicFrame>
      <p:graphicFrame>
        <p:nvGraphicFramePr>
          <p:cNvPr id="234530" name="对象 234529"/>
          <p:cNvGraphicFramePr/>
          <p:nvPr>
            <p:extLst>
              <p:ext uri="{D42A27DB-BD31-4B8C-83A1-F6EECF244321}">
                <p14:modId xmlns:p14="http://schemas.microsoft.com/office/powerpoint/2010/main" val="348906859"/>
              </p:ext>
            </p:extLst>
          </p:nvPr>
        </p:nvGraphicFramePr>
        <p:xfrm>
          <a:off x="1599804" y="3726296"/>
          <a:ext cx="1690688" cy="776288"/>
        </p:xfrm>
        <a:graphic>
          <a:graphicData uri="http://schemas.openxmlformats.org/presentationml/2006/ole">
            <mc:AlternateContent xmlns:mc="http://schemas.openxmlformats.org/markup-compatibility/2006">
              <mc:Choice xmlns:v="urn:schemas-microsoft-com:vml" Requires="v">
                <p:oleObj spid="_x0000_s45138" r:id="rId5" imgW="939165" imgH="431800" progId="Equation.3">
                  <p:embed/>
                </p:oleObj>
              </mc:Choice>
              <mc:Fallback>
                <p:oleObj r:id="rId5" imgW="939165" imgH="431800" progId="Equation.3">
                  <p:embed/>
                  <p:pic>
                    <p:nvPicPr>
                      <p:cNvPr id="0" name="图片 3181"/>
                      <p:cNvPicPr/>
                      <p:nvPr/>
                    </p:nvPicPr>
                    <p:blipFill>
                      <a:blip r:embed="rId6"/>
                      <a:stretch>
                        <a:fillRect/>
                      </a:stretch>
                    </p:blipFill>
                    <p:spPr>
                      <a:xfrm>
                        <a:off x="1599804" y="3726296"/>
                        <a:ext cx="1690688" cy="776288"/>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pSp>
        <p:nvGrpSpPr>
          <p:cNvPr id="234541" name="组合 234540"/>
          <p:cNvGrpSpPr/>
          <p:nvPr/>
        </p:nvGrpSpPr>
        <p:grpSpPr>
          <a:xfrm>
            <a:off x="392113" y="1293813"/>
            <a:ext cx="6291263" cy="1516062"/>
            <a:chOff x="247" y="815"/>
            <a:chExt cx="3963" cy="955"/>
          </a:xfrm>
        </p:grpSpPr>
        <p:grpSp>
          <p:nvGrpSpPr>
            <p:cNvPr id="234539" name="组合 234538"/>
            <p:cNvGrpSpPr/>
            <p:nvPr/>
          </p:nvGrpSpPr>
          <p:grpSpPr>
            <a:xfrm>
              <a:off x="247" y="815"/>
              <a:ext cx="3963" cy="656"/>
              <a:chOff x="247" y="1142"/>
              <a:chExt cx="3963" cy="656"/>
            </a:xfrm>
          </p:grpSpPr>
          <p:sp>
            <p:nvSpPr>
              <p:cNvPr id="234527" name="矩形 234526"/>
              <p:cNvSpPr/>
              <p:nvPr/>
            </p:nvSpPr>
            <p:spPr>
              <a:xfrm>
                <a:off x="247" y="1142"/>
                <a:ext cx="3625" cy="656"/>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根据阻抗串、并联等效互换关系，在不满足</a:t>
                </a:r>
                <a:r>
                  <a:rPr lang="en-US" altLang="zh-CN" i="1">
                    <a:latin typeface="Times New Roman" panose="02020603050405020304" pitchFamily="18" charset="0"/>
                    <a:sym typeface="Wingdings" panose="05000000000000000000" pitchFamily="2" charset="2"/>
                  </a:rPr>
                  <a:t>R</a:t>
                </a:r>
                <a:r>
                  <a:rPr lang="en-US" altLang="zh-CN">
                    <a:latin typeface="Times New Roman" panose="02020603050405020304" pitchFamily="18" charset="0"/>
                    <a:sym typeface="Wingdings" panose="05000000000000000000" pitchFamily="2" charset="2"/>
                  </a:rPr>
                  <a:t> &lt;&lt; </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Wingdings" panose="05000000000000000000" pitchFamily="2" charset="2"/>
                  </a:rPr>
                  <a:t>L</a:t>
                </a:r>
                <a:r>
                  <a:rPr lang="zh-CN" altLang="en-US" dirty="0">
                    <a:latin typeface="Times New Roman" panose="02020603050405020304" pitchFamily="18" charset="0"/>
                    <a:cs typeface="Times New Roman" panose="02020603050405020304" pitchFamily="18" charset="0"/>
                    <a:sym typeface="Symbol" panose="05050102010706020507" pitchFamily="18" charset="2"/>
                  </a:rPr>
                  <a:t>这一前提条件下，须应用</a:t>
                </a:r>
                <a:r>
                  <a:rPr lang="zh-CN" altLang="en-US" dirty="0">
                    <a:latin typeface="Times New Roman" panose="02020603050405020304" pitchFamily="18" charset="0"/>
                    <a:sym typeface="Symbol" panose="05050102010706020507" pitchFamily="18" charset="2"/>
                  </a:rPr>
                  <a:t> </a:t>
                </a:r>
              </a:p>
            </p:txBody>
          </p:sp>
          <p:graphicFrame>
            <p:nvGraphicFramePr>
              <p:cNvPr id="234528" name="对象 234527"/>
              <p:cNvGraphicFramePr/>
              <p:nvPr/>
            </p:nvGraphicFramePr>
            <p:xfrm>
              <a:off x="3394" y="1465"/>
              <a:ext cx="816" cy="333"/>
            </p:xfrm>
            <a:graphic>
              <a:graphicData uri="http://schemas.openxmlformats.org/presentationml/2006/ole">
                <mc:AlternateContent xmlns:mc="http://schemas.openxmlformats.org/markup-compatibility/2006">
                  <mc:Choice xmlns:v="urn:schemas-microsoft-com:vml" Requires="v">
                    <p:oleObj spid="_x0000_s45139" r:id="rId7" imgW="673100" imgH="279400" progId="Equation.3">
                      <p:embed/>
                    </p:oleObj>
                  </mc:Choice>
                  <mc:Fallback>
                    <p:oleObj r:id="rId7" imgW="673100" imgH="279400" progId="Equation.3">
                      <p:embed/>
                      <p:pic>
                        <p:nvPicPr>
                          <p:cNvPr id="0" name="图片 3178"/>
                          <p:cNvPicPr/>
                          <p:nvPr/>
                        </p:nvPicPr>
                        <p:blipFill>
                          <a:blip r:embed="rId8"/>
                          <a:stretch>
                            <a:fillRect/>
                          </a:stretch>
                        </p:blipFill>
                        <p:spPr>
                          <a:xfrm>
                            <a:off x="3394" y="1465"/>
                            <a:ext cx="816" cy="333"/>
                          </a:xfrm>
                          <a:prstGeom prst="rect">
                            <a:avLst/>
                          </a:prstGeom>
                          <a:noFill/>
                          <a:ln w="38100">
                            <a:noFill/>
                            <a:miter/>
                          </a:ln>
                        </p:spPr>
                      </p:pic>
                    </p:oleObj>
                  </mc:Fallback>
                </mc:AlternateContent>
              </a:graphicData>
            </a:graphic>
          </p:graphicFrame>
        </p:grpSp>
        <p:sp>
          <p:nvSpPr>
            <p:cNvPr id="234532" name="矩形 234531"/>
            <p:cNvSpPr/>
            <p:nvPr/>
          </p:nvSpPr>
          <p:spPr>
            <a:xfrm>
              <a:off x="268" y="1413"/>
              <a:ext cx="1197" cy="357"/>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这一关系</a:t>
              </a:r>
              <a:endParaRPr lang="zh-CN" altLang="en-US" dirty="0">
                <a:latin typeface="Times New Roman" panose="02020603050405020304" pitchFamily="18" charset="0"/>
                <a:ea typeface="Times New Roman" panose="02020603050405020304" pitchFamily="18" charset="0"/>
                <a:sym typeface="Wingdings" panose="05000000000000000000" pitchFamily="2" charset="2"/>
              </a:endParaRPr>
            </a:p>
          </p:txBody>
        </p:sp>
      </p:grpSp>
      <p:sp>
        <p:nvSpPr>
          <p:cNvPr id="234533" name="矩形 234532"/>
          <p:cNvSpPr/>
          <p:nvPr/>
        </p:nvSpPr>
        <p:spPr>
          <a:xfrm>
            <a:off x="785019" y="3750503"/>
            <a:ext cx="617537" cy="566738"/>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得</a:t>
            </a:r>
            <a:endParaRPr lang="zh-CN" altLang="en-US" dirty="0">
              <a:latin typeface="Times New Roman" panose="02020603050405020304" pitchFamily="18" charset="0"/>
              <a:ea typeface="Times New Roman" panose="02020603050405020304" pitchFamily="18" charset="0"/>
              <a:sym typeface="Wingdings" panose="05000000000000000000" pitchFamily="2" charset="2"/>
            </a:endParaRPr>
          </a:p>
        </p:txBody>
      </p:sp>
      <p:graphicFrame>
        <p:nvGraphicFramePr>
          <p:cNvPr id="234534" name="对象 234533"/>
          <p:cNvGraphicFramePr/>
          <p:nvPr/>
        </p:nvGraphicFramePr>
        <p:xfrm>
          <a:off x="3529013" y="4410075"/>
          <a:ext cx="4662487" cy="1233488"/>
        </p:xfrm>
        <a:graphic>
          <a:graphicData uri="http://schemas.openxmlformats.org/presentationml/2006/ole">
            <mc:AlternateContent xmlns:mc="http://schemas.openxmlformats.org/markup-compatibility/2006">
              <mc:Choice xmlns:v="urn:schemas-microsoft-com:vml" Requires="v">
                <p:oleObj spid="_x0000_s45140" r:id="rId9" imgW="2590800" imgH="685800" progId="Equation.3">
                  <p:embed/>
                </p:oleObj>
              </mc:Choice>
              <mc:Fallback>
                <p:oleObj r:id="rId9" imgW="2590800" imgH="685800" progId="Equation.3">
                  <p:embed/>
                  <p:pic>
                    <p:nvPicPr>
                      <p:cNvPr id="0" name="图片 3180"/>
                      <p:cNvPicPr/>
                      <p:nvPr/>
                    </p:nvPicPr>
                    <p:blipFill>
                      <a:blip r:embed="rId10"/>
                      <a:stretch>
                        <a:fillRect/>
                      </a:stretch>
                    </p:blipFill>
                    <p:spPr>
                      <a:xfrm>
                        <a:off x="3529013" y="4410075"/>
                        <a:ext cx="4662487" cy="1233488"/>
                      </a:xfrm>
                      <a:prstGeom prst="rect">
                        <a:avLst/>
                      </a:prstGeom>
                      <a:solidFill>
                        <a:srgbClr val="99CCFF"/>
                      </a:solidFill>
                      <a:ln w="38100">
                        <a:noFill/>
                        <a:miter/>
                      </a:ln>
                    </p:spPr>
                  </p:pic>
                </p:oleObj>
              </mc:Fallback>
            </mc:AlternateContent>
          </a:graphicData>
        </a:graphic>
      </p:graphicFrame>
      <p:sp>
        <p:nvSpPr>
          <p:cNvPr id="234536" name="矩形 234535"/>
          <p:cNvSpPr/>
          <p:nvPr/>
        </p:nvSpPr>
        <p:spPr>
          <a:xfrm>
            <a:off x="425451" y="4635501"/>
            <a:ext cx="2020887" cy="822325"/>
          </a:xfrm>
          <a:prstGeom prst="rect">
            <a:avLst/>
          </a:prstGeom>
          <a:noFill/>
          <a:ln w="19050">
            <a:noFill/>
          </a:ln>
        </p:spPr>
        <p:txBody>
          <a:bodyPr anchor="ctr">
            <a:spAutoFit/>
          </a:bodyPr>
          <a:lstStyle/>
          <a:p>
            <a:pPr>
              <a:spcBef>
                <a:spcPct val="0"/>
              </a:spcBef>
            </a:pPr>
            <a:r>
              <a:rPr lang="zh-CN" altLang="en-US" dirty="0">
                <a:latin typeface="Times New Roman" panose="02020603050405020304" pitchFamily="18" charset="0"/>
                <a:sym typeface="Wingdings" panose="05000000000000000000" pitchFamily="2" charset="2"/>
              </a:rPr>
              <a:t>故电路的并联谐振频率</a:t>
            </a:r>
          </a:p>
        </p:txBody>
      </p:sp>
      <p:sp>
        <p:nvSpPr>
          <p:cNvPr id="234538" name="矩形 234537"/>
          <p:cNvSpPr/>
          <p:nvPr/>
        </p:nvSpPr>
        <p:spPr>
          <a:xfrm>
            <a:off x="350838" y="5932488"/>
            <a:ext cx="8385175" cy="457200"/>
          </a:xfrm>
          <a:prstGeom prst="rect">
            <a:avLst/>
          </a:prstGeom>
          <a:noFill/>
          <a:ln w="19050">
            <a:noFill/>
          </a:ln>
        </p:spPr>
        <p:txBody>
          <a:bodyPr wrap="none" anchor="ctr">
            <a:spAutoFit/>
          </a:bodyPr>
          <a:lstStyle/>
          <a:p>
            <a:pPr>
              <a:spcBef>
                <a:spcPct val="0"/>
              </a:spcBef>
            </a:pPr>
            <a:r>
              <a:rPr lang="zh-CN" altLang="en-US" dirty="0">
                <a:solidFill>
                  <a:srgbClr val="3333FF"/>
                </a:solidFill>
                <a:latin typeface="Times New Roman" panose="02020603050405020304" pitchFamily="18" charset="0"/>
                <a:sym typeface="Wingdings" panose="05000000000000000000" pitchFamily="2" charset="2"/>
              </a:rPr>
              <a:t>只要谐振回路的</a:t>
            </a:r>
            <a:r>
              <a:rPr lang="en-US" altLang="zh-CN" dirty="0">
                <a:solidFill>
                  <a:srgbClr val="3333FF"/>
                </a:solidFill>
                <a:latin typeface="Times New Roman" panose="02020603050405020304" pitchFamily="18" charset="0"/>
                <a:sym typeface="Wingdings" panose="05000000000000000000" pitchFamily="2" charset="2"/>
              </a:rPr>
              <a:t>Q</a:t>
            </a:r>
            <a:r>
              <a:rPr lang="zh-CN" altLang="en-US" dirty="0">
                <a:solidFill>
                  <a:srgbClr val="3333FF"/>
                </a:solidFill>
                <a:latin typeface="Times New Roman" panose="02020603050405020304" pitchFamily="18" charset="0"/>
                <a:sym typeface="Wingdings" panose="05000000000000000000" pitchFamily="2" charset="2"/>
              </a:rPr>
              <a:t>值不低于</a:t>
            </a:r>
            <a:r>
              <a:rPr lang="en-US" altLang="zh-CN" dirty="0">
                <a:solidFill>
                  <a:srgbClr val="3333FF"/>
                </a:solidFill>
                <a:latin typeface="Times New Roman" panose="02020603050405020304" pitchFamily="18" charset="0"/>
                <a:sym typeface="Wingdings" panose="05000000000000000000" pitchFamily="2" charset="2"/>
              </a:rPr>
              <a:t>10</a:t>
            </a:r>
            <a:r>
              <a:rPr lang="zh-CN" altLang="en-US" dirty="0">
                <a:solidFill>
                  <a:srgbClr val="3333FF"/>
                </a:solidFill>
                <a:latin typeface="Times New Roman" panose="02020603050405020304" pitchFamily="18" charset="0"/>
                <a:sym typeface="Wingdings" panose="05000000000000000000" pitchFamily="2" charset="2"/>
              </a:rPr>
              <a:t>，这一差别完全可以不予考虑。</a:t>
            </a:r>
          </a:p>
        </p:txBody>
      </p:sp>
      <p:sp>
        <p:nvSpPr>
          <p:cNvPr id="234540" name="矩形 234539"/>
          <p:cNvSpPr/>
          <p:nvPr/>
        </p:nvSpPr>
        <p:spPr>
          <a:xfrm>
            <a:off x="1980408" y="2277269"/>
            <a:ext cx="803425" cy="520848"/>
          </a:xfrm>
          <a:prstGeom prst="rect">
            <a:avLst/>
          </a:prstGeom>
          <a:noFill/>
          <a:ln w="19050">
            <a:noFill/>
          </a:ln>
        </p:spPr>
        <p:txBody>
          <a:bodyPr wrap="none" anchor="t">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4522"/>
                                        </p:tgtEl>
                                        <p:attrNameLst>
                                          <p:attrName>style.visibility</p:attrName>
                                        </p:attrNameLst>
                                      </p:cBhvr>
                                      <p:to>
                                        <p:strVal val="visible"/>
                                      </p:to>
                                    </p:set>
                                    <p:animEffect transition="in" filter="blinds(horizontal)">
                                      <p:cBhvr>
                                        <p:cTn id="7" dur="500"/>
                                        <p:tgtEl>
                                          <p:spTgt spid="2345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4521"/>
                                        </p:tgtEl>
                                        <p:attrNameLst>
                                          <p:attrName>style.visibility</p:attrName>
                                        </p:attrNameLst>
                                      </p:cBhvr>
                                      <p:to>
                                        <p:strVal val="visible"/>
                                      </p:to>
                                    </p:set>
                                    <p:animEffect transition="in" filter="blinds(horizontal)">
                                      <p:cBhvr>
                                        <p:cTn id="10" dur="500"/>
                                        <p:tgtEl>
                                          <p:spTgt spid="23452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4541"/>
                                        </p:tgtEl>
                                        <p:attrNameLst>
                                          <p:attrName>style.visibility</p:attrName>
                                        </p:attrNameLst>
                                      </p:cBhvr>
                                      <p:to>
                                        <p:strVal val="visible"/>
                                      </p:to>
                                    </p:set>
                                    <p:animEffect transition="in" filter="blinds(horizontal)">
                                      <p:cBhvr>
                                        <p:cTn id="15" dur="500"/>
                                        <p:tgtEl>
                                          <p:spTgt spid="23454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34540"/>
                                        </p:tgtEl>
                                        <p:attrNameLst>
                                          <p:attrName>style.visibility</p:attrName>
                                        </p:attrNameLst>
                                      </p:cBhvr>
                                      <p:to>
                                        <p:strVal val="visible"/>
                                      </p:to>
                                    </p:set>
                                    <p:animEffect transition="in" filter="checkerboard(across)">
                                      <p:cBhvr>
                                        <p:cTn id="20" dur="500"/>
                                        <p:tgtEl>
                                          <p:spTgt spid="234540"/>
                                        </p:tgtEl>
                                      </p:cBhvr>
                                    </p:animEffect>
                                  </p:childTnLst>
                                </p:cTn>
                              </p:par>
                              <p:par>
                                <p:cTn id="21" presetID="5" presetClass="entr" presetSubtype="10" fill="hold" nodeType="withEffect">
                                  <p:stCondLst>
                                    <p:cond delay="0"/>
                                  </p:stCondLst>
                                  <p:childTnLst>
                                    <p:set>
                                      <p:cBhvr>
                                        <p:cTn id="22" dur="1" fill="hold">
                                          <p:stCondLst>
                                            <p:cond delay="0"/>
                                          </p:stCondLst>
                                        </p:cTn>
                                        <p:tgtEl>
                                          <p:spTgt spid="234531"/>
                                        </p:tgtEl>
                                        <p:attrNameLst>
                                          <p:attrName>style.visibility</p:attrName>
                                        </p:attrNameLst>
                                      </p:cBhvr>
                                      <p:to>
                                        <p:strVal val="visible"/>
                                      </p:to>
                                    </p:set>
                                    <p:animEffect transition="in" filter="checkerboard(across)">
                                      <p:cBhvr>
                                        <p:cTn id="23" dur="500"/>
                                        <p:tgtEl>
                                          <p:spTgt spid="23453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34533"/>
                                        </p:tgtEl>
                                        <p:attrNameLst>
                                          <p:attrName>style.visibility</p:attrName>
                                        </p:attrNameLst>
                                      </p:cBhvr>
                                      <p:to>
                                        <p:strVal val="visible"/>
                                      </p:to>
                                    </p:set>
                                    <p:anim calcmode="lin" valueType="num">
                                      <p:cBhvr additive="base">
                                        <p:cTn id="28" dur="500" fill="hold"/>
                                        <p:tgtEl>
                                          <p:spTgt spid="234533"/>
                                        </p:tgtEl>
                                        <p:attrNameLst>
                                          <p:attrName>ppt_x</p:attrName>
                                        </p:attrNameLst>
                                      </p:cBhvr>
                                      <p:tavLst>
                                        <p:tav tm="0">
                                          <p:val>
                                            <p:strVal val="0-#ppt_w/2"/>
                                          </p:val>
                                        </p:tav>
                                        <p:tav tm="100000">
                                          <p:val>
                                            <p:strVal val="#ppt_x"/>
                                          </p:val>
                                        </p:tav>
                                      </p:tavLst>
                                    </p:anim>
                                    <p:anim calcmode="lin" valueType="num">
                                      <p:cBhvr additive="base">
                                        <p:cTn id="29" dur="500" fill="hold"/>
                                        <p:tgtEl>
                                          <p:spTgt spid="234533"/>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34530"/>
                                        </p:tgtEl>
                                        <p:attrNameLst>
                                          <p:attrName>style.visibility</p:attrName>
                                        </p:attrNameLst>
                                      </p:cBhvr>
                                      <p:to>
                                        <p:strVal val="visible"/>
                                      </p:to>
                                    </p:set>
                                    <p:anim calcmode="lin" valueType="num">
                                      <p:cBhvr additive="base">
                                        <p:cTn id="32" dur="500" fill="hold"/>
                                        <p:tgtEl>
                                          <p:spTgt spid="234530"/>
                                        </p:tgtEl>
                                        <p:attrNameLst>
                                          <p:attrName>ppt_x</p:attrName>
                                        </p:attrNameLst>
                                      </p:cBhvr>
                                      <p:tavLst>
                                        <p:tav tm="0">
                                          <p:val>
                                            <p:strVal val="0-#ppt_w/2"/>
                                          </p:val>
                                        </p:tav>
                                        <p:tav tm="100000">
                                          <p:val>
                                            <p:strVal val="#ppt_x"/>
                                          </p:val>
                                        </p:tav>
                                      </p:tavLst>
                                    </p:anim>
                                    <p:anim calcmode="lin" valueType="num">
                                      <p:cBhvr additive="base">
                                        <p:cTn id="33" dur="500" fill="hold"/>
                                        <p:tgtEl>
                                          <p:spTgt spid="23453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34536"/>
                                        </p:tgtEl>
                                        <p:attrNameLst>
                                          <p:attrName>style.visibility</p:attrName>
                                        </p:attrNameLst>
                                      </p:cBhvr>
                                      <p:to>
                                        <p:strVal val="visible"/>
                                      </p:to>
                                    </p:set>
                                    <p:animEffect transition="in" filter="blinds(horizontal)">
                                      <p:cBhvr>
                                        <p:cTn id="38" dur="500"/>
                                        <p:tgtEl>
                                          <p:spTgt spid="234536"/>
                                        </p:tgtEl>
                                      </p:cBhvr>
                                    </p:animEffect>
                                  </p:childTnLst>
                                </p:cTn>
                              </p:par>
                              <p:par>
                                <p:cTn id="39" presetID="3" presetClass="entr" presetSubtype="10" fill="hold" nodeType="withEffect">
                                  <p:stCondLst>
                                    <p:cond delay="0"/>
                                  </p:stCondLst>
                                  <p:childTnLst>
                                    <p:set>
                                      <p:cBhvr>
                                        <p:cTn id="40" dur="1" fill="hold">
                                          <p:stCondLst>
                                            <p:cond delay="0"/>
                                          </p:stCondLst>
                                        </p:cTn>
                                        <p:tgtEl>
                                          <p:spTgt spid="234534"/>
                                        </p:tgtEl>
                                        <p:attrNameLst>
                                          <p:attrName>style.visibility</p:attrName>
                                        </p:attrNameLst>
                                      </p:cBhvr>
                                      <p:to>
                                        <p:strVal val="visible"/>
                                      </p:to>
                                    </p:set>
                                    <p:animEffect transition="in" filter="blinds(horizontal)">
                                      <p:cBhvr>
                                        <p:cTn id="41" dur="500"/>
                                        <p:tgtEl>
                                          <p:spTgt spid="23453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34538"/>
                                        </p:tgtEl>
                                        <p:attrNameLst>
                                          <p:attrName>style.visibility</p:attrName>
                                        </p:attrNameLst>
                                      </p:cBhvr>
                                      <p:to>
                                        <p:strVal val="visible"/>
                                      </p:to>
                                    </p:set>
                                    <p:anim calcmode="lin" valueType="num">
                                      <p:cBhvr additive="base">
                                        <p:cTn id="46" dur="500" fill="hold"/>
                                        <p:tgtEl>
                                          <p:spTgt spid="234538"/>
                                        </p:tgtEl>
                                        <p:attrNameLst>
                                          <p:attrName>ppt_x</p:attrName>
                                        </p:attrNameLst>
                                      </p:cBhvr>
                                      <p:tavLst>
                                        <p:tav tm="0">
                                          <p:val>
                                            <p:strVal val="#ppt_x"/>
                                          </p:val>
                                        </p:tav>
                                        <p:tav tm="100000">
                                          <p:val>
                                            <p:strVal val="#ppt_x"/>
                                          </p:val>
                                        </p:tav>
                                      </p:tavLst>
                                    </p:anim>
                                    <p:anim calcmode="lin" valueType="num">
                                      <p:cBhvr additive="base">
                                        <p:cTn id="47" dur="500" fill="hold"/>
                                        <p:tgtEl>
                                          <p:spTgt spid="234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21" grpId="0"/>
      <p:bldP spid="234533" grpId="0"/>
      <p:bldP spid="234536" grpId="0"/>
      <p:bldP spid="234538" grpId="0"/>
      <p:bldP spid="2345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24" name="组合 235523"/>
          <p:cNvGrpSpPr/>
          <p:nvPr/>
        </p:nvGrpSpPr>
        <p:grpSpPr>
          <a:xfrm>
            <a:off x="6575284" y="2601808"/>
            <a:ext cx="1879600" cy="1806226"/>
            <a:chOff x="3146" y="1321"/>
            <a:chExt cx="1521" cy="1342"/>
          </a:xfrm>
        </p:grpSpPr>
        <p:sp>
          <p:nvSpPr>
            <p:cNvPr id="235525" name="直接连接符 235524"/>
            <p:cNvSpPr/>
            <p:nvPr/>
          </p:nvSpPr>
          <p:spPr>
            <a:xfrm>
              <a:off x="3169" y="2554"/>
              <a:ext cx="71" cy="1"/>
            </a:xfrm>
            <a:prstGeom prst="line">
              <a:avLst/>
            </a:prstGeom>
            <a:ln w="14288" cap="flat" cmpd="sng">
              <a:solidFill>
                <a:srgbClr val="000000"/>
              </a:solidFill>
              <a:prstDash val="solid"/>
              <a:headEnd type="none" w="med" len="med"/>
              <a:tailEnd type="none" w="med" len="med"/>
            </a:ln>
          </p:spPr>
        </p:sp>
        <p:sp>
          <p:nvSpPr>
            <p:cNvPr id="235526" name="矩形 235525"/>
            <p:cNvSpPr/>
            <p:nvPr/>
          </p:nvSpPr>
          <p:spPr>
            <a:xfrm>
              <a:off x="4207" y="2110"/>
              <a:ext cx="56" cy="134"/>
            </a:xfrm>
            <a:prstGeom prst="rect">
              <a:avLst/>
            </a:prstGeom>
            <a:noFill/>
            <a:ln w="9525">
              <a:noFill/>
            </a:ln>
          </p:spPr>
          <p:txBody>
            <a:bodyPr wrap="none" lIns="0" tIns="0" rIns="0" bIns="0">
              <a:spAutoFit/>
            </a:bodyPr>
            <a:lstStyle/>
            <a:p>
              <a:r>
                <a:rPr lang="en-US" altLang="zh-CN" sz="140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5527" name="任意多边形 235526"/>
            <p:cNvSpPr/>
            <p:nvPr/>
          </p:nvSpPr>
          <p:spPr>
            <a:xfrm>
              <a:off x="4434" y="2032"/>
              <a:ext cx="75" cy="195"/>
            </a:xfrm>
            <a:custGeom>
              <a:avLst/>
              <a:gdLst/>
              <a:ahLst/>
              <a:cxnLst/>
              <a:rect l="0" t="0" r="0" b="0"/>
              <a:pathLst>
                <a:path w="75" h="195">
                  <a:moveTo>
                    <a:pt x="0" y="0"/>
                  </a:moveTo>
                  <a:lnTo>
                    <a:pt x="0" y="195"/>
                  </a:lnTo>
                  <a:lnTo>
                    <a:pt x="75" y="195"/>
                  </a:lnTo>
                  <a:lnTo>
                    <a:pt x="75" y="0"/>
                  </a:lnTo>
                  <a:lnTo>
                    <a:pt x="0" y="0"/>
                  </a:lnTo>
                  <a:lnTo>
                    <a:pt x="0" y="0"/>
                  </a:lnTo>
                  <a:close/>
                </a:path>
              </a:pathLst>
            </a:custGeom>
            <a:solidFill>
              <a:srgbClr val="FFFFFF"/>
            </a:solidFill>
            <a:ln w="9525">
              <a:noFill/>
            </a:ln>
          </p:spPr>
          <p:txBody>
            <a:bodyPr/>
            <a:lstStyle/>
            <a:p>
              <a:endParaRPr lang="zh-CN" altLang="en-US"/>
            </a:p>
          </p:txBody>
        </p:sp>
        <p:sp>
          <p:nvSpPr>
            <p:cNvPr id="235528" name="任意多边形 235527"/>
            <p:cNvSpPr/>
            <p:nvPr/>
          </p:nvSpPr>
          <p:spPr>
            <a:xfrm>
              <a:off x="4434" y="2032"/>
              <a:ext cx="75" cy="195"/>
            </a:xfrm>
            <a:custGeom>
              <a:avLst/>
              <a:gdLst/>
              <a:ahLst/>
              <a:cxnLst/>
              <a:rect l="0" t="0" r="0" b="0"/>
              <a:pathLst>
                <a:path w="75" h="195">
                  <a:moveTo>
                    <a:pt x="0" y="0"/>
                  </a:moveTo>
                  <a:lnTo>
                    <a:pt x="0" y="195"/>
                  </a:lnTo>
                  <a:lnTo>
                    <a:pt x="75" y="195"/>
                  </a:lnTo>
                  <a:lnTo>
                    <a:pt x="75" y="0"/>
                  </a:lnTo>
                  <a:lnTo>
                    <a:pt x="0" y="0"/>
                  </a:lnTo>
                  <a:lnTo>
                    <a:pt x="0" y="0"/>
                  </a:lnTo>
                </a:path>
              </a:pathLst>
            </a:custGeom>
            <a:solidFill>
              <a:srgbClr val="00FF00">
                <a:alpha val="100000"/>
              </a:srgbClr>
            </a:solidFill>
            <a:ln w="25400" cap="flat" cmpd="sng">
              <a:solidFill>
                <a:srgbClr val="000000">
                  <a:alpha val="100000"/>
                </a:srgbClr>
              </a:solidFill>
              <a:prstDash val="solid"/>
              <a:headEnd type="none" w="med" len="med"/>
              <a:tailEnd type="none" w="med" len="med"/>
            </a:ln>
          </p:spPr>
          <p:txBody>
            <a:bodyPr/>
            <a:lstStyle/>
            <a:p>
              <a:endParaRPr lang="zh-CN" altLang="en-US"/>
            </a:p>
          </p:txBody>
        </p:sp>
        <p:sp>
          <p:nvSpPr>
            <p:cNvPr id="235529" name="直接连接符 235528"/>
            <p:cNvSpPr/>
            <p:nvPr/>
          </p:nvSpPr>
          <p:spPr>
            <a:xfrm>
              <a:off x="3257" y="2654"/>
              <a:ext cx="1214" cy="1"/>
            </a:xfrm>
            <a:prstGeom prst="line">
              <a:avLst/>
            </a:prstGeom>
            <a:ln w="14288" cap="flat" cmpd="sng">
              <a:solidFill>
                <a:srgbClr val="000000"/>
              </a:solidFill>
              <a:prstDash val="solid"/>
              <a:headEnd type="none" w="med" len="med"/>
              <a:tailEnd type="none" w="med" len="med"/>
            </a:ln>
          </p:spPr>
        </p:sp>
        <p:sp>
          <p:nvSpPr>
            <p:cNvPr id="235530" name="直接连接符 235529"/>
            <p:cNvSpPr/>
            <p:nvPr/>
          </p:nvSpPr>
          <p:spPr>
            <a:xfrm>
              <a:off x="3251" y="1648"/>
              <a:ext cx="1220" cy="1"/>
            </a:xfrm>
            <a:prstGeom prst="line">
              <a:avLst/>
            </a:prstGeom>
            <a:ln w="14288" cap="flat" cmpd="sng">
              <a:solidFill>
                <a:srgbClr val="000000"/>
              </a:solidFill>
              <a:prstDash val="solid"/>
              <a:headEnd type="none" w="med" len="med"/>
              <a:tailEnd type="none" w="med" len="med"/>
            </a:ln>
          </p:spPr>
        </p:sp>
        <p:sp>
          <p:nvSpPr>
            <p:cNvPr id="235531" name="直接连接符 235530"/>
            <p:cNvSpPr/>
            <p:nvPr/>
          </p:nvSpPr>
          <p:spPr>
            <a:xfrm>
              <a:off x="4471" y="2229"/>
              <a:ext cx="1" cy="419"/>
            </a:xfrm>
            <a:prstGeom prst="line">
              <a:avLst/>
            </a:prstGeom>
            <a:ln w="14288" cap="flat" cmpd="sng">
              <a:solidFill>
                <a:srgbClr val="000000"/>
              </a:solidFill>
              <a:prstDash val="solid"/>
              <a:headEnd type="none" w="med" len="med"/>
              <a:tailEnd type="none" w="med" len="med"/>
            </a:ln>
          </p:spPr>
        </p:sp>
        <p:sp>
          <p:nvSpPr>
            <p:cNvPr id="235532" name="矩形 235531"/>
            <p:cNvSpPr/>
            <p:nvPr/>
          </p:nvSpPr>
          <p:spPr>
            <a:xfrm>
              <a:off x="4593" y="2068"/>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5533" name="直接连接符 235532"/>
            <p:cNvSpPr/>
            <p:nvPr/>
          </p:nvSpPr>
          <p:spPr>
            <a:xfrm flipH="1">
              <a:off x="3474" y="2219"/>
              <a:ext cx="191" cy="1"/>
            </a:xfrm>
            <a:prstGeom prst="line">
              <a:avLst/>
            </a:prstGeom>
            <a:ln w="19050" cap="flat" cmpd="sng">
              <a:solidFill>
                <a:srgbClr val="000000"/>
              </a:solidFill>
              <a:prstDash val="solid"/>
              <a:headEnd type="none" w="med" len="med"/>
              <a:tailEnd type="none" w="med" len="med"/>
            </a:ln>
          </p:spPr>
        </p:sp>
        <p:sp>
          <p:nvSpPr>
            <p:cNvPr id="235534" name="直接连接符 235533"/>
            <p:cNvSpPr/>
            <p:nvPr/>
          </p:nvSpPr>
          <p:spPr>
            <a:xfrm flipH="1">
              <a:off x="3474" y="2155"/>
              <a:ext cx="191" cy="1"/>
            </a:xfrm>
            <a:prstGeom prst="line">
              <a:avLst/>
            </a:prstGeom>
            <a:ln w="19050" cap="flat" cmpd="sng">
              <a:solidFill>
                <a:srgbClr val="000000"/>
              </a:solidFill>
              <a:prstDash val="solid"/>
              <a:headEnd type="none" w="med" len="med"/>
              <a:tailEnd type="none" w="med" len="med"/>
            </a:ln>
          </p:spPr>
        </p:sp>
        <p:sp>
          <p:nvSpPr>
            <p:cNvPr id="235535" name="直接连接符 235534"/>
            <p:cNvSpPr/>
            <p:nvPr/>
          </p:nvSpPr>
          <p:spPr>
            <a:xfrm flipH="1">
              <a:off x="3474" y="2219"/>
              <a:ext cx="191" cy="1"/>
            </a:xfrm>
            <a:prstGeom prst="line">
              <a:avLst/>
            </a:prstGeom>
            <a:ln w="19050" cap="flat" cmpd="sng">
              <a:solidFill>
                <a:srgbClr val="000000"/>
              </a:solidFill>
              <a:prstDash val="solid"/>
              <a:headEnd type="none" w="med" len="med"/>
              <a:tailEnd type="none" w="med" len="med"/>
            </a:ln>
          </p:spPr>
        </p:sp>
        <p:sp>
          <p:nvSpPr>
            <p:cNvPr id="235536" name="直接连接符 235535"/>
            <p:cNvSpPr/>
            <p:nvPr/>
          </p:nvSpPr>
          <p:spPr>
            <a:xfrm flipH="1">
              <a:off x="3474" y="2155"/>
              <a:ext cx="191" cy="1"/>
            </a:xfrm>
            <a:prstGeom prst="line">
              <a:avLst/>
            </a:prstGeom>
            <a:ln w="19050" cap="flat" cmpd="sng">
              <a:solidFill>
                <a:srgbClr val="000000"/>
              </a:solidFill>
              <a:prstDash val="solid"/>
              <a:headEnd type="none" w="med" len="med"/>
              <a:tailEnd type="none" w="med" len="med"/>
            </a:ln>
          </p:spPr>
        </p:sp>
        <p:sp>
          <p:nvSpPr>
            <p:cNvPr id="235537" name="直接连接符 235536"/>
            <p:cNvSpPr/>
            <p:nvPr/>
          </p:nvSpPr>
          <p:spPr>
            <a:xfrm flipV="1">
              <a:off x="3569" y="1649"/>
              <a:ext cx="1" cy="494"/>
            </a:xfrm>
            <a:prstGeom prst="line">
              <a:avLst/>
            </a:prstGeom>
            <a:ln w="14288" cap="flat" cmpd="sng">
              <a:solidFill>
                <a:srgbClr val="000000"/>
              </a:solidFill>
              <a:prstDash val="solid"/>
              <a:headEnd type="none" w="med" len="med"/>
              <a:tailEnd type="none" w="med" len="med"/>
            </a:ln>
          </p:spPr>
        </p:sp>
        <p:sp>
          <p:nvSpPr>
            <p:cNvPr id="235538" name="直接连接符 235537"/>
            <p:cNvSpPr/>
            <p:nvPr/>
          </p:nvSpPr>
          <p:spPr>
            <a:xfrm flipV="1">
              <a:off x="3569" y="2224"/>
              <a:ext cx="1" cy="424"/>
            </a:xfrm>
            <a:prstGeom prst="line">
              <a:avLst/>
            </a:prstGeom>
            <a:ln w="14288" cap="flat" cmpd="sng">
              <a:solidFill>
                <a:srgbClr val="000000"/>
              </a:solidFill>
              <a:prstDash val="solid"/>
              <a:headEnd type="none" w="med" len="med"/>
              <a:tailEnd type="none" w="med" len="med"/>
            </a:ln>
          </p:spPr>
        </p:sp>
        <p:sp>
          <p:nvSpPr>
            <p:cNvPr id="235539" name="矩形 235538"/>
            <p:cNvSpPr/>
            <p:nvPr/>
          </p:nvSpPr>
          <p:spPr>
            <a:xfrm>
              <a:off x="3730" y="2129"/>
              <a:ext cx="70" cy="134"/>
            </a:xfrm>
            <a:prstGeom prst="rect">
              <a:avLst/>
            </a:prstGeom>
            <a:noFill/>
            <a:ln w="9525">
              <a:noFill/>
            </a:ln>
          </p:spPr>
          <p:txBody>
            <a:bodyPr wrap="none" lIns="0" tIns="0" rIns="0" bIns="0">
              <a:spAutoFit/>
            </a:bodyPr>
            <a:lstStyle/>
            <a:p>
              <a:r>
                <a:rPr lang="en-US" altLang="zh-CN" sz="14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5540" name="任意多边形 235539"/>
            <p:cNvSpPr/>
            <p:nvPr/>
          </p:nvSpPr>
          <p:spPr>
            <a:xfrm>
              <a:off x="4073" y="1984"/>
              <a:ext cx="37" cy="273"/>
            </a:xfrm>
            <a:custGeom>
              <a:avLst/>
              <a:gdLst/>
              <a:ahLst/>
              <a:cxnLst/>
              <a:rect l="0" t="0" r="0" b="0"/>
              <a:pathLst>
                <a:path w="37" h="273">
                  <a:moveTo>
                    <a:pt x="0" y="0"/>
                  </a:moveTo>
                  <a:lnTo>
                    <a:pt x="4" y="0"/>
                  </a:lnTo>
                  <a:lnTo>
                    <a:pt x="7" y="0"/>
                  </a:lnTo>
                  <a:lnTo>
                    <a:pt x="11" y="1"/>
                  </a:lnTo>
                  <a:lnTo>
                    <a:pt x="14" y="2"/>
                  </a:lnTo>
                  <a:lnTo>
                    <a:pt x="17" y="3"/>
                  </a:lnTo>
                  <a:lnTo>
                    <a:pt x="20" y="4"/>
                  </a:lnTo>
                  <a:lnTo>
                    <a:pt x="25" y="9"/>
                  </a:lnTo>
                  <a:lnTo>
                    <a:pt x="30" y="13"/>
                  </a:lnTo>
                  <a:lnTo>
                    <a:pt x="32" y="17"/>
                  </a:lnTo>
                  <a:lnTo>
                    <a:pt x="33" y="19"/>
                  </a:lnTo>
                  <a:lnTo>
                    <a:pt x="34" y="22"/>
                  </a:lnTo>
                  <a:lnTo>
                    <a:pt x="36" y="26"/>
                  </a:lnTo>
                  <a:lnTo>
                    <a:pt x="37" y="29"/>
                  </a:lnTo>
                  <a:lnTo>
                    <a:pt x="37" y="33"/>
                  </a:lnTo>
                  <a:lnTo>
                    <a:pt x="37" y="36"/>
                  </a:lnTo>
                  <a:lnTo>
                    <a:pt x="37" y="39"/>
                  </a:lnTo>
                  <a:lnTo>
                    <a:pt x="36" y="43"/>
                  </a:lnTo>
                  <a:lnTo>
                    <a:pt x="34" y="46"/>
                  </a:lnTo>
                  <a:lnTo>
                    <a:pt x="33" y="48"/>
                  </a:lnTo>
                  <a:lnTo>
                    <a:pt x="31" y="52"/>
                  </a:lnTo>
                  <a:lnTo>
                    <a:pt x="28" y="57"/>
                  </a:lnTo>
                  <a:lnTo>
                    <a:pt x="22" y="61"/>
                  </a:lnTo>
                  <a:lnTo>
                    <a:pt x="20" y="63"/>
                  </a:lnTo>
                  <a:lnTo>
                    <a:pt x="16" y="64"/>
                  </a:lnTo>
                  <a:lnTo>
                    <a:pt x="13" y="66"/>
                  </a:lnTo>
                  <a:lnTo>
                    <a:pt x="11" y="66"/>
                  </a:lnTo>
                  <a:lnTo>
                    <a:pt x="7" y="68"/>
                  </a:lnTo>
                  <a:lnTo>
                    <a:pt x="3" y="68"/>
                  </a:lnTo>
                  <a:lnTo>
                    <a:pt x="0" y="68"/>
                  </a:lnTo>
                  <a:lnTo>
                    <a:pt x="4" y="68"/>
                  </a:lnTo>
                  <a:lnTo>
                    <a:pt x="7" y="69"/>
                  </a:lnTo>
                  <a:lnTo>
                    <a:pt x="11" y="69"/>
                  </a:lnTo>
                  <a:lnTo>
                    <a:pt x="14" y="70"/>
                  </a:lnTo>
                  <a:lnTo>
                    <a:pt x="17" y="71"/>
                  </a:lnTo>
                  <a:lnTo>
                    <a:pt x="20" y="73"/>
                  </a:lnTo>
                  <a:lnTo>
                    <a:pt x="25" y="77"/>
                  </a:lnTo>
                  <a:lnTo>
                    <a:pt x="30" y="82"/>
                  </a:lnTo>
                  <a:lnTo>
                    <a:pt x="32" y="84"/>
                  </a:lnTo>
                  <a:lnTo>
                    <a:pt x="33" y="88"/>
                  </a:lnTo>
                  <a:lnTo>
                    <a:pt x="34" y="90"/>
                  </a:lnTo>
                  <a:lnTo>
                    <a:pt x="36" y="94"/>
                  </a:lnTo>
                  <a:lnTo>
                    <a:pt x="37" y="97"/>
                  </a:lnTo>
                  <a:lnTo>
                    <a:pt x="37" y="100"/>
                  </a:lnTo>
                  <a:lnTo>
                    <a:pt x="37" y="104"/>
                  </a:lnTo>
                  <a:lnTo>
                    <a:pt x="37" y="107"/>
                  </a:lnTo>
                  <a:lnTo>
                    <a:pt x="36" y="110"/>
                  </a:lnTo>
                  <a:lnTo>
                    <a:pt x="34" y="114"/>
                  </a:lnTo>
                  <a:lnTo>
                    <a:pt x="33" y="117"/>
                  </a:lnTo>
                  <a:lnTo>
                    <a:pt x="31" y="120"/>
                  </a:lnTo>
                  <a:lnTo>
                    <a:pt x="28" y="125"/>
                  </a:lnTo>
                  <a:lnTo>
                    <a:pt x="22" y="130"/>
                  </a:lnTo>
                  <a:lnTo>
                    <a:pt x="20" y="131"/>
                  </a:lnTo>
                  <a:lnTo>
                    <a:pt x="16" y="134"/>
                  </a:lnTo>
                  <a:lnTo>
                    <a:pt x="13" y="135"/>
                  </a:lnTo>
                  <a:lnTo>
                    <a:pt x="11" y="136"/>
                  </a:lnTo>
                  <a:lnTo>
                    <a:pt x="7" y="136"/>
                  </a:lnTo>
                  <a:lnTo>
                    <a:pt x="3" y="138"/>
                  </a:lnTo>
                  <a:lnTo>
                    <a:pt x="0" y="138"/>
                  </a:lnTo>
                  <a:lnTo>
                    <a:pt x="4" y="138"/>
                  </a:lnTo>
                  <a:lnTo>
                    <a:pt x="7" y="138"/>
                  </a:lnTo>
                  <a:lnTo>
                    <a:pt x="11" y="139"/>
                  </a:lnTo>
                  <a:lnTo>
                    <a:pt x="14" y="140"/>
                  </a:lnTo>
                  <a:lnTo>
                    <a:pt x="17" y="141"/>
                  </a:lnTo>
                  <a:lnTo>
                    <a:pt x="20" y="142"/>
                  </a:lnTo>
                  <a:lnTo>
                    <a:pt x="25" y="147"/>
                  </a:lnTo>
                  <a:lnTo>
                    <a:pt x="30" y="151"/>
                  </a:lnTo>
                  <a:lnTo>
                    <a:pt x="32" y="153"/>
                  </a:lnTo>
                  <a:lnTo>
                    <a:pt x="33" y="157"/>
                  </a:lnTo>
                  <a:lnTo>
                    <a:pt x="34" y="160"/>
                  </a:lnTo>
                  <a:lnTo>
                    <a:pt x="36" y="164"/>
                  </a:lnTo>
                  <a:lnTo>
                    <a:pt x="37" y="167"/>
                  </a:lnTo>
                  <a:lnTo>
                    <a:pt x="37" y="170"/>
                  </a:lnTo>
                  <a:lnTo>
                    <a:pt x="37" y="174"/>
                  </a:lnTo>
                  <a:lnTo>
                    <a:pt x="37" y="177"/>
                  </a:lnTo>
                  <a:lnTo>
                    <a:pt x="36" y="181"/>
                  </a:lnTo>
                  <a:lnTo>
                    <a:pt x="34" y="183"/>
                  </a:lnTo>
                  <a:lnTo>
                    <a:pt x="33" y="186"/>
                  </a:lnTo>
                  <a:lnTo>
                    <a:pt x="31" y="190"/>
                  </a:lnTo>
                  <a:lnTo>
                    <a:pt x="28" y="194"/>
                  </a:lnTo>
                  <a:lnTo>
                    <a:pt x="22" y="199"/>
                  </a:lnTo>
                  <a:lnTo>
                    <a:pt x="20" y="201"/>
                  </a:lnTo>
                  <a:lnTo>
                    <a:pt x="16" y="202"/>
                  </a:lnTo>
                  <a:lnTo>
                    <a:pt x="13" y="203"/>
                  </a:lnTo>
                  <a:lnTo>
                    <a:pt x="11" y="204"/>
                  </a:lnTo>
                  <a:lnTo>
                    <a:pt x="7" y="205"/>
                  </a:lnTo>
                  <a:lnTo>
                    <a:pt x="3" y="205"/>
                  </a:lnTo>
                  <a:lnTo>
                    <a:pt x="0" y="205"/>
                  </a:lnTo>
                  <a:lnTo>
                    <a:pt x="4" y="205"/>
                  </a:lnTo>
                  <a:lnTo>
                    <a:pt x="7" y="205"/>
                  </a:lnTo>
                  <a:lnTo>
                    <a:pt x="11" y="207"/>
                  </a:lnTo>
                  <a:lnTo>
                    <a:pt x="14" y="208"/>
                  </a:lnTo>
                  <a:lnTo>
                    <a:pt x="17" y="209"/>
                  </a:lnTo>
                  <a:lnTo>
                    <a:pt x="20" y="211"/>
                  </a:lnTo>
                  <a:lnTo>
                    <a:pt x="25" y="214"/>
                  </a:lnTo>
                  <a:lnTo>
                    <a:pt x="30" y="219"/>
                  </a:lnTo>
                  <a:lnTo>
                    <a:pt x="32" y="222"/>
                  </a:lnTo>
                  <a:lnTo>
                    <a:pt x="33" y="225"/>
                  </a:lnTo>
                  <a:lnTo>
                    <a:pt x="34" y="228"/>
                  </a:lnTo>
                  <a:lnTo>
                    <a:pt x="36" y="231"/>
                  </a:lnTo>
                  <a:lnTo>
                    <a:pt x="37" y="235"/>
                  </a:lnTo>
                  <a:lnTo>
                    <a:pt x="37" y="238"/>
                  </a:lnTo>
                  <a:lnTo>
                    <a:pt x="37" y="242"/>
                  </a:lnTo>
                  <a:lnTo>
                    <a:pt x="37" y="245"/>
                  </a:lnTo>
                  <a:lnTo>
                    <a:pt x="36" y="248"/>
                  </a:lnTo>
                  <a:lnTo>
                    <a:pt x="34" y="252"/>
                  </a:lnTo>
                  <a:lnTo>
                    <a:pt x="33" y="255"/>
                  </a:lnTo>
                  <a:lnTo>
                    <a:pt x="31" y="257"/>
                  </a:lnTo>
                  <a:lnTo>
                    <a:pt x="28" y="263"/>
                  </a:lnTo>
                  <a:lnTo>
                    <a:pt x="22" y="268"/>
                  </a:lnTo>
                  <a:lnTo>
                    <a:pt x="20" y="269"/>
                  </a:lnTo>
                  <a:lnTo>
                    <a:pt x="16" y="271"/>
                  </a:lnTo>
                  <a:lnTo>
                    <a:pt x="13" y="272"/>
                  </a:lnTo>
                  <a:lnTo>
                    <a:pt x="11" y="273"/>
                  </a:lnTo>
                  <a:lnTo>
                    <a:pt x="7" y="273"/>
                  </a:lnTo>
                  <a:lnTo>
                    <a:pt x="3" y="273"/>
                  </a:lnTo>
                  <a:lnTo>
                    <a:pt x="0" y="273"/>
                  </a:lnTo>
                </a:path>
              </a:pathLst>
            </a:custGeom>
            <a:noFill/>
            <a:ln w="25400" cap="flat" cmpd="sng">
              <a:solidFill>
                <a:schemeClr val="accent1">
                  <a:alpha val="100000"/>
                </a:schemeClr>
              </a:solidFill>
              <a:prstDash val="solid"/>
              <a:headEnd type="none" w="med" len="med"/>
              <a:tailEnd type="none" w="med" len="med"/>
            </a:ln>
          </p:spPr>
          <p:txBody>
            <a:bodyPr/>
            <a:lstStyle/>
            <a:p>
              <a:endParaRPr lang="zh-CN" altLang="en-US"/>
            </a:p>
          </p:txBody>
        </p:sp>
        <p:sp>
          <p:nvSpPr>
            <p:cNvPr id="235541" name="直接连接符 235540"/>
            <p:cNvSpPr/>
            <p:nvPr/>
          </p:nvSpPr>
          <p:spPr>
            <a:xfrm>
              <a:off x="4073" y="2257"/>
              <a:ext cx="1" cy="391"/>
            </a:xfrm>
            <a:prstGeom prst="line">
              <a:avLst/>
            </a:prstGeom>
            <a:ln w="14288" cap="flat" cmpd="sng">
              <a:solidFill>
                <a:srgbClr val="000000"/>
              </a:solidFill>
              <a:prstDash val="solid"/>
              <a:headEnd type="none" w="med" len="med"/>
              <a:tailEnd type="none" w="med" len="med"/>
            </a:ln>
          </p:spPr>
        </p:sp>
        <p:sp>
          <p:nvSpPr>
            <p:cNvPr id="235542" name="任意多边形 235541"/>
            <p:cNvSpPr/>
            <p:nvPr/>
          </p:nvSpPr>
          <p:spPr>
            <a:xfrm>
              <a:off x="3222" y="2627"/>
              <a:ext cx="37" cy="36"/>
            </a:xfrm>
            <a:custGeom>
              <a:avLst/>
              <a:gdLst/>
              <a:ahLst/>
              <a:cxnLst/>
              <a:rect l="0" t="0" r="0" b="0"/>
              <a:pathLst>
                <a:path w="37" h="36">
                  <a:moveTo>
                    <a:pt x="0" y="18"/>
                  </a:moveTo>
                  <a:lnTo>
                    <a:pt x="0" y="13"/>
                  </a:lnTo>
                  <a:lnTo>
                    <a:pt x="1" y="10"/>
                  </a:lnTo>
                  <a:lnTo>
                    <a:pt x="4" y="8"/>
                  </a:lnTo>
                  <a:lnTo>
                    <a:pt x="6" y="4"/>
                  </a:lnTo>
                  <a:lnTo>
                    <a:pt x="8" y="2"/>
                  </a:lnTo>
                  <a:lnTo>
                    <a:pt x="12" y="1"/>
                  </a:lnTo>
                  <a:lnTo>
                    <a:pt x="15" y="0"/>
                  </a:lnTo>
                  <a:lnTo>
                    <a:pt x="18" y="0"/>
                  </a:lnTo>
                  <a:lnTo>
                    <a:pt x="22" y="0"/>
                  </a:lnTo>
                  <a:lnTo>
                    <a:pt x="25" y="1"/>
                  </a:lnTo>
                  <a:lnTo>
                    <a:pt x="29" y="2"/>
                  </a:lnTo>
                  <a:lnTo>
                    <a:pt x="31" y="4"/>
                  </a:lnTo>
                  <a:lnTo>
                    <a:pt x="33" y="8"/>
                  </a:lnTo>
                  <a:lnTo>
                    <a:pt x="35" y="10"/>
                  </a:lnTo>
                  <a:lnTo>
                    <a:pt x="37" y="13"/>
                  </a:lnTo>
                  <a:lnTo>
                    <a:pt x="37" y="18"/>
                  </a:lnTo>
                  <a:lnTo>
                    <a:pt x="37" y="18"/>
                  </a:lnTo>
                  <a:lnTo>
                    <a:pt x="37" y="21"/>
                  </a:lnTo>
                  <a:lnTo>
                    <a:pt x="35" y="24"/>
                  </a:lnTo>
                  <a:lnTo>
                    <a:pt x="33" y="28"/>
                  </a:lnTo>
                  <a:lnTo>
                    <a:pt x="31" y="30"/>
                  </a:lnTo>
                  <a:lnTo>
                    <a:pt x="29" y="32"/>
                  </a:lnTo>
                  <a:lnTo>
                    <a:pt x="25" y="34"/>
                  </a:lnTo>
                  <a:lnTo>
                    <a:pt x="22" y="35"/>
                  </a:lnTo>
                  <a:lnTo>
                    <a:pt x="18" y="36"/>
                  </a:lnTo>
                  <a:lnTo>
                    <a:pt x="15" y="35"/>
                  </a:lnTo>
                  <a:lnTo>
                    <a:pt x="12" y="34"/>
                  </a:lnTo>
                  <a:lnTo>
                    <a:pt x="8" y="32"/>
                  </a:lnTo>
                  <a:lnTo>
                    <a:pt x="6" y="30"/>
                  </a:lnTo>
                  <a:lnTo>
                    <a:pt x="4" y="28"/>
                  </a:lnTo>
                  <a:lnTo>
                    <a:pt x="1" y="24"/>
                  </a:lnTo>
                  <a:lnTo>
                    <a:pt x="0" y="21"/>
                  </a:lnTo>
                  <a:lnTo>
                    <a:pt x="0" y="18"/>
                  </a:lnTo>
                  <a:lnTo>
                    <a:pt x="0" y="18"/>
                  </a:lnTo>
                  <a:close/>
                </a:path>
              </a:pathLst>
            </a:custGeom>
            <a:solidFill>
              <a:srgbClr val="FFFFFF"/>
            </a:solidFill>
            <a:ln w="9525">
              <a:noFill/>
            </a:ln>
          </p:spPr>
          <p:txBody>
            <a:bodyPr/>
            <a:lstStyle/>
            <a:p>
              <a:endParaRPr lang="zh-CN" altLang="en-US"/>
            </a:p>
          </p:txBody>
        </p:sp>
        <p:sp>
          <p:nvSpPr>
            <p:cNvPr id="235543" name="任意多边形 235542"/>
            <p:cNvSpPr/>
            <p:nvPr/>
          </p:nvSpPr>
          <p:spPr>
            <a:xfrm>
              <a:off x="3222" y="2627"/>
              <a:ext cx="37" cy="36"/>
            </a:xfrm>
            <a:custGeom>
              <a:avLst/>
              <a:gdLst/>
              <a:ahLst/>
              <a:cxnLst/>
              <a:rect l="0" t="0" r="0" b="0"/>
              <a:pathLst>
                <a:path w="37" h="36">
                  <a:moveTo>
                    <a:pt x="0" y="18"/>
                  </a:moveTo>
                  <a:lnTo>
                    <a:pt x="0" y="13"/>
                  </a:lnTo>
                  <a:lnTo>
                    <a:pt x="1" y="10"/>
                  </a:lnTo>
                  <a:lnTo>
                    <a:pt x="4" y="8"/>
                  </a:lnTo>
                  <a:lnTo>
                    <a:pt x="6" y="4"/>
                  </a:lnTo>
                  <a:lnTo>
                    <a:pt x="8" y="2"/>
                  </a:lnTo>
                  <a:lnTo>
                    <a:pt x="12" y="1"/>
                  </a:lnTo>
                  <a:lnTo>
                    <a:pt x="15" y="0"/>
                  </a:lnTo>
                  <a:lnTo>
                    <a:pt x="18" y="0"/>
                  </a:lnTo>
                  <a:lnTo>
                    <a:pt x="22" y="0"/>
                  </a:lnTo>
                  <a:lnTo>
                    <a:pt x="25" y="1"/>
                  </a:lnTo>
                  <a:lnTo>
                    <a:pt x="29" y="2"/>
                  </a:lnTo>
                  <a:lnTo>
                    <a:pt x="31" y="4"/>
                  </a:lnTo>
                  <a:lnTo>
                    <a:pt x="33" y="8"/>
                  </a:lnTo>
                  <a:lnTo>
                    <a:pt x="35" y="10"/>
                  </a:lnTo>
                  <a:lnTo>
                    <a:pt x="37" y="13"/>
                  </a:lnTo>
                  <a:lnTo>
                    <a:pt x="37" y="18"/>
                  </a:lnTo>
                  <a:lnTo>
                    <a:pt x="37" y="18"/>
                  </a:lnTo>
                  <a:lnTo>
                    <a:pt x="37" y="21"/>
                  </a:lnTo>
                  <a:lnTo>
                    <a:pt x="35" y="24"/>
                  </a:lnTo>
                  <a:lnTo>
                    <a:pt x="33" y="28"/>
                  </a:lnTo>
                  <a:lnTo>
                    <a:pt x="31" y="30"/>
                  </a:lnTo>
                  <a:lnTo>
                    <a:pt x="29" y="32"/>
                  </a:lnTo>
                  <a:lnTo>
                    <a:pt x="25" y="34"/>
                  </a:lnTo>
                  <a:lnTo>
                    <a:pt x="22" y="35"/>
                  </a:lnTo>
                  <a:lnTo>
                    <a:pt x="18" y="36"/>
                  </a:lnTo>
                  <a:lnTo>
                    <a:pt x="15" y="35"/>
                  </a:lnTo>
                  <a:lnTo>
                    <a:pt x="12" y="34"/>
                  </a:lnTo>
                  <a:lnTo>
                    <a:pt x="8" y="32"/>
                  </a:lnTo>
                  <a:lnTo>
                    <a:pt x="6" y="30"/>
                  </a:lnTo>
                  <a:lnTo>
                    <a:pt x="4" y="28"/>
                  </a:lnTo>
                  <a:lnTo>
                    <a:pt x="1" y="24"/>
                  </a:lnTo>
                  <a:lnTo>
                    <a:pt x="0" y="21"/>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5544" name="任意多边形 235543"/>
            <p:cNvSpPr/>
            <p:nvPr/>
          </p:nvSpPr>
          <p:spPr>
            <a:xfrm>
              <a:off x="3204" y="1631"/>
              <a:ext cx="36" cy="36"/>
            </a:xfrm>
            <a:custGeom>
              <a:avLst/>
              <a:gdLst/>
              <a:ahLst/>
              <a:cxnLst/>
              <a:rect l="0" t="0" r="0" b="0"/>
              <a:pathLst>
                <a:path w="36" h="36">
                  <a:moveTo>
                    <a:pt x="0" y="18"/>
                  </a:moveTo>
                  <a:lnTo>
                    <a:pt x="0" y="14"/>
                  </a:lnTo>
                  <a:lnTo>
                    <a:pt x="1" y="10"/>
                  </a:lnTo>
                  <a:lnTo>
                    <a:pt x="4" y="8"/>
                  </a:lnTo>
                  <a:lnTo>
                    <a:pt x="6" y="5"/>
                  </a:lnTo>
                  <a:lnTo>
                    <a:pt x="8" y="2"/>
                  </a:lnTo>
                  <a:lnTo>
                    <a:pt x="11" y="1"/>
                  </a:lnTo>
                  <a:lnTo>
                    <a:pt x="15" y="0"/>
                  </a:lnTo>
                  <a:lnTo>
                    <a:pt x="18" y="0"/>
                  </a:lnTo>
                  <a:lnTo>
                    <a:pt x="22" y="0"/>
                  </a:lnTo>
                  <a:lnTo>
                    <a:pt x="25" y="1"/>
                  </a:lnTo>
                  <a:lnTo>
                    <a:pt x="28" y="2"/>
                  </a:lnTo>
                  <a:lnTo>
                    <a:pt x="31" y="5"/>
                  </a:lnTo>
                  <a:lnTo>
                    <a:pt x="33" y="8"/>
                  </a:lnTo>
                  <a:lnTo>
                    <a:pt x="35" y="10"/>
                  </a:lnTo>
                  <a:lnTo>
                    <a:pt x="36" y="14"/>
                  </a:lnTo>
                  <a:lnTo>
                    <a:pt x="36" y="18"/>
                  </a:lnTo>
                  <a:lnTo>
                    <a:pt x="36" y="18"/>
                  </a:lnTo>
                  <a:lnTo>
                    <a:pt x="36" y="22"/>
                  </a:lnTo>
                  <a:lnTo>
                    <a:pt x="35" y="25"/>
                  </a:lnTo>
                  <a:lnTo>
                    <a:pt x="33" y="28"/>
                  </a:lnTo>
                  <a:lnTo>
                    <a:pt x="31" y="31"/>
                  </a:lnTo>
                  <a:lnTo>
                    <a:pt x="28" y="33"/>
                  </a:lnTo>
                  <a:lnTo>
                    <a:pt x="25" y="34"/>
                  </a:lnTo>
                  <a:lnTo>
                    <a:pt x="22" y="35"/>
                  </a:lnTo>
                  <a:lnTo>
                    <a:pt x="18" y="36"/>
                  </a:lnTo>
                  <a:lnTo>
                    <a:pt x="15" y="35"/>
                  </a:lnTo>
                  <a:lnTo>
                    <a:pt x="11" y="34"/>
                  </a:lnTo>
                  <a:lnTo>
                    <a:pt x="8" y="33"/>
                  </a:lnTo>
                  <a:lnTo>
                    <a:pt x="6" y="31"/>
                  </a:lnTo>
                  <a:lnTo>
                    <a:pt x="4" y="28"/>
                  </a:lnTo>
                  <a:lnTo>
                    <a:pt x="1" y="25"/>
                  </a:lnTo>
                  <a:lnTo>
                    <a:pt x="0" y="22"/>
                  </a:lnTo>
                  <a:lnTo>
                    <a:pt x="0" y="18"/>
                  </a:lnTo>
                  <a:lnTo>
                    <a:pt x="0" y="18"/>
                  </a:lnTo>
                  <a:close/>
                </a:path>
              </a:pathLst>
            </a:custGeom>
            <a:solidFill>
              <a:srgbClr val="FFFFFF"/>
            </a:solidFill>
            <a:ln w="9525">
              <a:noFill/>
            </a:ln>
          </p:spPr>
          <p:txBody>
            <a:bodyPr/>
            <a:lstStyle/>
            <a:p>
              <a:endParaRPr lang="zh-CN" altLang="en-US"/>
            </a:p>
          </p:txBody>
        </p:sp>
        <p:sp>
          <p:nvSpPr>
            <p:cNvPr id="235545" name="任意多边形 235544"/>
            <p:cNvSpPr/>
            <p:nvPr/>
          </p:nvSpPr>
          <p:spPr>
            <a:xfrm>
              <a:off x="3204" y="1631"/>
              <a:ext cx="36" cy="36"/>
            </a:xfrm>
            <a:custGeom>
              <a:avLst/>
              <a:gdLst/>
              <a:ahLst/>
              <a:cxnLst/>
              <a:rect l="0" t="0" r="0" b="0"/>
              <a:pathLst>
                <a:path w="36" h="36">
                  <a:moveTo>
                    <a:pt x="0" y="18"/>
                  </a:moveTo>
                  <a:lnTo>
                    <a:pt x="0" y="14"/>
                  </a:lnTo>
                  <a:lnTo>
                    <a:pt x="1" y="10"/>
                  </a:lnTo>
                  <a:lnTo>
                    <a:pt x="4" y="8"/>
                  </a:lnTo>
                  <a:lnTo>
                    <a:pt x="6" y="5"/>
                  </a:lnTo>
                  <a:lnTo>
                    <a:pt x="8" y="2"/>
                  </a:lnTo>
                  <a:lnTo>
                    <a:pt x="11" y="1"/>
                  </a:lnTo>
                  <a:lnTo>
                    <a:pt x="15" y="0"/>
                  </a:lnTo>
                  <a:lnTo>
                    <a:pt x="18" y="0"/>
                  </a:lnTo>
                  <a:lnTo>
                    <a:pt x="22" y="0"/>
                  </a:lnTo>
                  <a:lnTo>
                    <a:pt x="25" y="1"/>
                  </a:lnTo>
                  <a:lnTo>
                    <a:pt x="28" y="2"/>
                  </a:lnTo>
                  <a:lnTo>
                    <a:pt x="31" y="5"/>
                  </a:lnTo>
                  <a:lnTo>
                    <a:pt x="33" y="8"/>
                  </a:lnTo>
                  <a:lnTo>
                    <a:pt x="35" y="10"/>
                  </a:lnTo>
                  <a:lnTo>
                    <a:pt x="36" y="14"/>
                  </a:lnTo>
                  <a:lnTo>
                    <a:pt x="36" y="18"/>
                  </a:lnTo>
                  <a:lnTo>
                    <a:pt x="36" y="18"/>
                  </a:lnTo>
                  <a:lnTo>
                    <a:pt x="36" y="22"/>
                  </a:lnTo>
                  <a:lnTo>
                    <a:pt x="35" y="25"/>
                  </a:lnTo>
                  <a:lnTo>
                    <a:pt x="33" y="28"/>
                  </a:lnTo>
                  <a:lnTo>
                    <a:pt x="31" y="31"/>
                  </a:lnTo>
                  <a:lnTo>
                    <a:pt x="28" y="33"/>
                  </a:lnTo>
                  <a:lnTo>
                    <a:pt x="25" y="34"/>
                  </a:lnTo>
                  <a:lnTo>
                    <a:pt x="22" y="35"/>
                  </a:lnTo>
                  <a:lnTo>
                    <a:pt x="18" y="36"/>
                  </a:lnTo>
                  <a:lnTo>
                    <a:pt x="15" y="35"/>
                  </a:lnTo>
                  <a:lnTo>
                    <a:pt x="11" y="34"/>
                  </a:lnTo>
                  <a:lnTo>
                    <a:pt x="8" y="33"/>
                  </a:lnTo>
                  <a:lnTo>
                    <a:pt x="6" y="31"/>
                  </a:lnTo>
                  <a:lnTo>
                    <a:pt x="4" y="28"/>
                  </a:lnTo>
                  <a:lnTo>
                    <a:pt x="1" y="25"/>
                  </a:lnTo>
                  <a:lnTo>
                    <a:pt x="0" y="22"/>
                  </a:lnTo>
                  <a:lnTo>
                    <a:pt x="0" y="18"/>
                  </a:lnTo>
                </a:path>
              </a:pathLst>
            </a:custGeom>
            <a:noFill/>
            <a:ln w="14288" cap="flat" cmpd="sng">
              <a:solidFill>
                <a:srgbClr val="000000"/>
              </a:solidFill>
              <a:prstDash val="solid"/>
              <a:headEnd type="none" w="med" len="med"/>
              <a:tailEnd type="none" w="med" len="med"/>
            </a:ln>
          </p:spPr>
          <p:txBody>
            <a:bodyPr/>
            <a:lstStyle/>
            <a:p>
              <a:endParaRPr lang="zh-CN" altLang="en-US"/>
            </a:p>
          </p:txBody>
        </p:sp>
        <p:sp>
          <p:nvSpPr>
            <p:cNvPr id="235546" name="直接连接符 235545"/>
            <p:cNvSpPr/>
            <p:nvPr/>
          </p:nvSpPr>
          <p:spPr>
            <a:xfrm flipH="1" flipV="1">
              <a:off x="4069" y="1649"/>
              <a:ext cx="4" cy="335"/>
            </a:xfrm>
            <a:prstGeom prst="line">
              <a:avLst/>
            </a:prstGeom>
            <a:ln w="14288" cap="flat" cmpd="sng">
              <a:solidFill>
                <a:srgbClr val="000000"/>
              </a:solidFill>
              <a:prstDash val="solid"/>
              <a:headEnd type="none" w="med" len="med"/>
              <a:tailEnd type="none" w="med" len="med"/>
            </a:ln>
          </p:spPr>
        </p:sp>
        <p:sp>
          <p:nvSpPr>
            <p:cNvPr id="235547" name="直接连接符 235546"/>
            <p:cNvSpPr/>
            <p:nvPr/>
          </p:nvSpPr>
          <p:spPr>
            <a:xfrm>
              <a:off x="3313" y="1649"/>
              <a:ext cx="86" cy="1"/>
            </a:xfrm>
            <a:prstGeom prst="line">
              <a:avLst/>
            </a:prstGeom>
            <a:ln w="4763" cap="flat" cmpd="sng">
              <a:solidFill>
                <a:srgbClr val="000000"/>
              </a:solidFill>
              <a:prstDash val="solid"/>
              <a:headEnd type="none" w="med" len="med"/>
              <a:tailEnd type="none" w="med" len="med"/>
            </a:ln>
          </p:spPr>
        </p:sp>
        <p:sp>
          <p:nvSpPr>
            <p:cNvPr id="235548" name="任意多边形 235547"/>
            <p:cNvSpPr/>
            <p:nvPr/>
          </p:nvSpPr>
          <p:spPr>
            <a:xfrm>
              <a:off x="3393" y="1628"/>
              <a:ext cx="65" cy="43"/>
            </a:xfrm>
            <a:custGeom>
              <a:avLst/>
              <a:gdLst/>
              <a:ahLst/>
              <a:cxnLst/>
              <a:rect l="0" t="0" r="0" b="0"/>
              <a:pathLst>
                <a:path w="65" h="43">
                  <a:moveTo>
                    <a:pt x="0" y="0"/>
                  </a:moveTo>
                  <a:lnTo>
                    <a:pt x="65" y="21"/>
                  </a:lnTo>
                  <a:lnTo>
                    <a:pt x="0" y="43"/>
                  </a:lnTo>
                  <a:lnTo>
                    <a:pt x="0" y="0"/>
                  </a:lnTo>
                  <a:lnTo>
                    <a:pt x="0" y="0"/>
                  </a:lnTo>
                  <a:close/>
                </a:path>
              </a:pathLst>
            </a:custGeom>
            <a:solidFill>
              <a:srgbClr val="000000"/>
            </a:solidFill>
            <a:ln w="9525">
              <a:noFill/>
            </a:ln>
          </p:spPr>
          <p:txBody>
            <a:bodyPr/>
            <a:lstStyle/>
            <a:p>
              <a:endParaRPr lang="zh-CN" altLang="en-US"/>
            </a:p>
          </p:txBody>
        </p:sp>
        <p:sp>
          <p:nvSpPr>
            <p:cNvPr id="235549" name="直接连接符 235548"/>
            <p:cNvSpPr/>
            <p:nvPr/>
          </p:nvSpPr>
          <p:spPr>
            <a:xfrm>
              <a:off x="3726" y="1649"/>
              <a:ext cx="86" cy="1"/>
            </a:xfrm>
            <a:prstGeom prst="line">
              <a:avLst/>
            </a:prstGeom>
            <a:ln w="4763" cap="flat" cmpd="sng">
              <a:solidFill>
                <a:srgbClr val="000000"/>
              </a:solidFill>
              <a:prstDash val="solid"/>
              <a:headEnd type="none" w="med" len="med"/>
              <a:tailEnd type="none" w="med" len="med"/>
            </a:ln>
          </p:spPr>
        </p:sp>
        <p:sp>
          <p:nvSpPr>
            <p:cNvPr id="235550" name="任意多边形 235549"/>
            <p:cNvSpPr/>
            <p:nvPr/>
          </p:nvSpPr>
          <p:spPr>
            <a:xfrm>
              <a:off x="3806" y="1628"/>
              <a:ext cx="65" cy="43"/>
            </a:xfrm>
            <a:custGeom>
              <a:avLst/>
              <a:gdLst/>
              <a:ahLst/>
              <a:cxnLst/>
              <a:rect l="0" t="0" r="0" b="0"/>
              <a:pathLst>
                <a:path w="65" h="43">
                  <a:moveTo>
                    <a:pt x="0" y="0"/>
                  </a:moveTo>
                  <a:lnTo>
                    <a:pt x="65" y="21"/>
                  </a:lnTo>
                  <a:lnTo>
                    <a:pt x="0" y="43"/>
                  </a:lnTo>
                  <a:lnTo>
                    <a:pt x="0" y="0"/>
                  </a:lnTo>
                  <a:lnTo>
                    <a:pt x="0" y="0"/>
                  </a:lnTo>
                  <a:close/>
                </a:path>
              </a:pathLst>
            </a:custGeom>
            <a:solidFill>
              <a:srgbClr val="000000"/>
            </a:solidFill>
            <a:ln w="9525">
              <a:noFill/>
            </a:ln>
          </p:spPr>
          <p:txBody>
            <a:bodyPr/>
            <a:lstStyle/>
            <a:p>
              <a:endParaRPr lang="zh-CN" altLang="en-US"/>
            </a:p>
          </p:txBody>
        </p:sp>
        <p:sp>
          <p:nvSpPr>
            <p:cNvPr id="235551" name="直接连接符 235550"/>
            <p:cNvSpPr/>
            <p:nvPr/>
          </p:nvSpPr>
          <p:spPr>
            <a:xfrm>
              <a:off x="3567" y="1664"/>
              <a:ext cx="1" cy="180"/>
            </a:xfrm>
            <a:prstGeom prst="line">
              <a:avLst/>
            </a:prstGeom>
            <a:ln w="4763" cap="flat" cmpd="sng">
              <a:solidFill>
                <a:srgbClr val="000000"/>
              </a:solidFill>
              <a:prstDash val="solid"/>
              <a:headEnd type="none" w="med" len="med"/>
              <a:tailEnd type="none" w="med" len="med"/>
            </a:ln>
          </p:spPr>
        </p:sp>
        <p:sp>
          <p:nvSpPr>
            <p:cNvPr id="235552" name="任意多边形 235551"/>
            <p:cNvSpPr/>
            <p:nvPr/>
          </p:nvSpPr>
          <p:spPr>
            <a:xfrm>
              <a:off x="3545" y="1838"/>
              <a:ext cx="42" cy="64"/>
            </a:xfrm>
            <a:custGeom>
              <a:avLst/>
              <a:gdLst/>
              <a:ahLst/>
              <a:cxnLst/>
              <a:rect l="0" t="0" r="0" b="0"/>
              <a:pathLst>
                <a:path w="42" h="64">
                  <a:moveTo>
                    <a:pt x="42" y="0"/>
                  </a:moveTo>
                  <a:lnTo>
                    <a:pt x="22" y="64"/>
                  </a:lnTo>
                  <a:lnTo>
                    <a:pt x="0" y="0"/>
                  </a:lnTo>
                  <a:lnTo>
                    <a:pt x="42" y="0"/>
                  </a:lnTo>
                  <a:lnTo>
                    <a:pt x="42" y="0"/>
                  </a:lnTo>
                  <a:close/>
                </a:path>
              </a:pathLst>
            </a:custGeom>
            <a:solidFill>
              <a:srgbClr val="000000"/>
            </a:solidFill>
            <a:ln w="9525">
              <a:noFill/>
            </a:ln>
          </p:spPr>
          <p:txBody>
            <a:bodyPr/>
            <a:lstStyle/>
            <a:p>
              <a:endParaRPr lang="zh-CN" altLang="en-US"/>
            </a:p>
          </p:txBody>
        </p:sp>
        <p:sp>
          <p:nvSpPr>
            <p:cNvPr id="235553" name="矩形 235552"/>
            <p:cNvSpPr/>
            <p:nvPr/>
          </p:nvSpPr>
          <p:spPr>
            <a:xfrm>
              <a:off x="3364" y="1448"/>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5554" name="矩形 235553"/>
            <p:cNvSpPr/>
            <p:nvPr/>
          </p:nvSpPr>
          <p:spPr>
            <a:xfrm>
              <a:off x="3401" y="1520"/>
              <a:ext cx="1" cy="230"/>
            </a:xfrm>
            <a:prstGeom prst="rect">
              <a:avLst/>
            </a:prstGeom>
            <a:noFill/>
            <a:ln w="9525">
              <a:noFill/>
            </a:ln>
          </p:spPr>
          <p:txBody>
            <a:bodyPr wrap="none" lIns="0" tIns="0" rIns="0" bIns="0">
              <a:spAutoFit/>
            </a:bodyPr>
            <a:lstStyle/>
            <a:p>
              <a:endParaRPr dirty="0">
                <a:latin typeface="Times New Roman" panose="02020603050405020304" pitchFamily="18" charset="0"/>
                <a:sym typeface="Wingdings" panose="05000000000000000000" pitchFamily="2" charset="2"/>
              </a:endParaRPr>
            </a:p>
          </p:txBody>
        </p:sp>
        <p:sp>
          <p:nvSpPr>
            <p:cNvPr id="235555" name="矩形 235554"/>
            <p:cNvSpPr/>
            <p:nvPr/>
          </p:nvSpPr>
          <p:spPr>
            <a:xfrm>
              <a:off x="3384" y="1334"/>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5556" name="矩形 235555"/>
            <p:cNvSpPr/>
            <p:nvPr/>
          </p:nvSpPr>
          <p:spPr>
            <a:xfrm>
              <a:off x="3798" y="1433"/>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5557" name="矩形 235556"/>
            <p:cNvSpPr/>
            <p:nvPr/>
          </p:nvSpPr>
          <p:spPr>
            <a:xfrm>
              <a:off x="3835" y="1506"/>
              <a:ext cx="49"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5558" name="矩形 235557"/>
            <p:cNvSpPr/>
            <p:nvPr/>
          </p:nvSpPr>
          <p:spPr>
            <a:xfrm>
              <a:off x="3879" y="1506"/>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5559" name="矩形 235558"/>
            <p:cNvSpPr/>
            <p:nvPr/>
          </p:nvSpPr>
          <p:spPr>
            <a:xfrm>
              <a:off x="3818" y="1321"/>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5560" name="矩形 235559"/>
            <p:cNvSpPr/>
            <p:nvPr/>
          </p:nvSpPr>
          <p:spPr>
            <a:xfrm>
              <a:off x="3626" y="1846"/>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5561" name="矩形 235560"/>
            <p:cNvSpPr/>
            <p:nvPr/>
          </p:nvSpPr>
          <p:spPr>
            <a:xfrm>
              <a:off x="3663" y="1918"/>
              <a:ext cx="53"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5562" name="矩形 235561"/>
            <p:cNvSpPr/>
            <p:nvPr/>
          </p:nvSpPr>
          <p:spPr>
            <a:xfrm>
              <a:off x="3715" y="1918"/>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5563" name="矩形 235562"/>
            <p:cNvSpPr/>
            <p:nvPr/>
          </p:nvSpPr>
          <p:spPr>
            <a:xfrm>
              <a:off x="3646" y="1732"/>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5564" name="矩形 235563"/>
            <p:cNvSpPr/>
            <p:nvPr/>
          </p:nvSpPr>
          <p:spPr>
            <a:xfrm>
              <a:off x="3146" y="2117"/>
              <a:ext cx="8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5565" name="矩形 235564"/>
            <p:cNvSpPr/>
            <p:nvPr/>
          </p:nvSpPr>
          <p:spPr>
            <a:xfrm>
              <a:off x="3189" y="1985"/>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5566" name="直接连接符 235565"/>
            <p:cNvSpPr/>
            <p:nvPr/>
          </p:nvSpPr>
          <p:spPr>
            <a:xfrm>
              <a:off x="3189" y="1759"/>
              <a:ext cx="73" cy="1"/>
            </a:xfrm>
            <a:prstGeom prst="line">
              <a:avLst/>
            </a:prstGeom>
            <a:ln w="14288" cap="flat" cmpd="sng">
              <a:solidFill>
                <a:srgbClr val="000000"/>
              </a:solidFill>
              <a:prstDash val="solid"/>
              <a:headEnd type="none" w="med" len="med"/>
              <a:tailEnd type="none" w="med" len="med"/>
            </a:ln>
          </p:spPr>
        </p:sp>
        <p:sp>
          <p:nvSpPr>
            <p:cNvPr id="235567" name="直接连接符 235566"/>
            <p:cNvSpPr/>
            <p:nvPr/>
          </p:nvSpPr>
          <p:spPr>
            <a:xfrm>
              <a:off x="3226" y="1722"/>
              <a:ext cx="1" cy="73"/>
            </a:xfrm>
            <a:prstGeom prst="line">
              <a:avLst/>
            </a:prstGeom>
            <a:ln w="14288" cap="flat" cmpd="sng">
              <a:solidFill>
                <a:srgbClr val="000000"/>
              </a:solidFill>
              <a:prstDash val="solid"/>
              <a:headEnd type="none" w="med" len="med"/>
              <a:tailEnd type="none" w="med" len="med"/>
            </a:ln>
          </p:spPr>
        </p:sp>
        <p:sp>
          <p:nvSpPr>
            <p:cNvPr id="235568" name="直接连接符 235567"/>
            <p:cNvSpPr/>
            <p:nvPr/>
          </p:nvSpPr>
          <p:spPr>
            <a:xfrm>
              <a:off x="4471" y="1649"/>
              <a:ext cx="1" cy="383"/>
            </a:xfrm>
            <a:prstGeom prst="line">
              <a:avLst/>
            </a:prstGeom>
            <a:ln w="14288" cap="flat" cmpd="sng">
              <a:solidFill>
                <a:srgbClr val="000000"/>
              </a:solidFill>
              <a:prstDash val="solid"/>
              <a:headEnd type="none" w="med" len="med"/>
              <a:tailEnd type="none" w="med" len="med"/>
            </a:ln>
          </p:spPr>
        </p:sp>
        <p:sp>
          <p:nvSpPr>
            <p:cNvPr id="235569" name="矩形 235568"/>
            <p:cNvSpPr/>
            <p:nvPr/>
          </p:nvSpPr>
          <p:spPr>
            <a:xfrm>
              <a:off x="4170" y="1759"/>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5570" name="矩形 235569"/>
            <p:cNvSpPr/>
            <p:nvPr/>
          </p:nvSpPr>
          <p:spPr>
            <a:xfrm>
              <a:off x="4207" y="1831"/>
              <a:ext cx="49"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5571" name="矩形 235570"/>
            <p:cNvSpPr/>
            <p:nvPr/>
          </p:nvSpPr>
          <p:spPr>
            <a:xfrm>
              <a:off x="4250" y="1831"/>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5572" name="矩形 235571"/>
            <p:cNvSpPr/>
            <p:nvPr/>
          </p:nvSpPr>
          <p:spPr>
            <a:xfrm>
              <a:off x="4190" y="1646"/>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5573" name="矩形 235572"/>
            <p:cNvSpPr/>
            <p:nvPr/>
          </p:nvSpPr>
          <p:spPr>
            <a:xfrm>
              <a:off x="4559" y="1759"/>
              <a:ext cx="44"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5574" name="矩形 235573"/>
            <p:cNvSpPr/>
            <p:nvPr/>
          </p:nvSpPr>
          <p:spPr>
            <a:xfrm>
              <a:off x="4596" y="1831"/>
              <a:ext cx="31"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5575" name="矩形 235574"/>
            <p:cNvSpPr/>
            <p:nvPr/>
          </p:nvSpPr>
          <p:spPr>
            <a:xfrm>
              <a:off x="4627" y="1831"/>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5576" name="矩形 235575"/>
            <p:cNvSpPr/>
            <p:nvPr/>
          </p:nvSpPr>
          <p:spPr>
            <a:xfrm>
              <a:off x="4579" y="1646"/>
              <a:ext cx="28"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5577" name="矩形 235576"/>
            <p:cNvSpPr/>
            <p:nvPr/>
          </p:nvSpPr>
          <p:spPr>
            <a:xfrm>
              <a:off x="4624" y="1715"/>
              <a:ext cx="28"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5578" name="矩形 235577"/>
            <p:cNvSpPr/>
            <p:nvPr/>
          </p:nvSpPr>
          <p:spPr>
            <a:xfrm>
              <a:off x="4240" y="1715"/>
              <a:ext cx="28"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5579" name="矩形 235578"/>
            <p:cNvSpPr/>
            <p:nvPr/>
          </p:nvSpPr>
          <p:spPr>
            <a:xfrm>
              <a:off x="4272" y="2065"/>
              <a:ext cx="28"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graphicFrame>
        <p:nvGraphicFramePr>
          <p:cNvPr id="235581" name="对象 235580"/>
          <p:cNvGraphicFramePr/>
          <p:nvPr>
            <p:extLst>
              <p:ext uri="{D42A27DB-BD31-4B8C-83A1-F6EECF244321}">
                <p14:modId xmlns:p14="http://schemas.microsoft.com/office/powerpoint/2010/main" val="1183494124"/>
              </p:ext>
            </p:extLst>
          </p:nvPr>
        </p:nvGraphicFramePr>
        <p:xfrm>
          <a:off x="2843213" y="2240414"/>
          <a:ext cx="1644650" cy="434975"/>
        </p:xfrm>
        <a:graphic>
          <a:graphicData uri="http://schemas.openxmlformats.org/presentationml/2006/ole">
            <mc:AlternateContent xmlns:mc="http://schemas.openxmlformats.org/markup-compatibility/2006">
              <mc:Choice xmlns:v="urn:schemas-microsoft-com:vml" Requires="v">
                <p:oleObj spid="_x0000_s46141" r:id="rId3" imgW="914400" imgH="241300" progId="Equation.3">
                  <p:embed/>
                </p:oleObj>
              </mc:Choice>
              <mc:Fallback>
                <p:oleObj r:id="rId3" imgW="914400" imgH="241300" progId="Equation.3">
                  <p:embed/>
                  <p:pic>
                    <p:nvPicPr>
                      <p:cNvPr id="0" name="图片 3217"/>
                      <p:cNvPicPr/>
                      <p:nvPr/>
                    </p:nvPicPr>
                    <p:blipFill>
                      <a:blip r:embed="rId4"/>
                      <a:stretch>
                        <a:fillRect/>
                      </a:stretch>
                    </p:blipFill>
                    <p:spPr>
                      <a:xfrm>
                        <a:off x="2843213" y="2240414"/>
                        <a:ext cx="1644650" cy="434975"/>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aphicFrame>
        <p:nvGraphicFramePr>
          <p:cNvPr id="235580" name="对象 235579"/>
          <p:cNvGraphicFramePr/>
          <p:nvPr>
            <p:extLst>
              <p:ext uri="{D42A27DB-BD31-4B8C-83A1-F6EECF244321}">
                <p14:modId xmlns:p14="http://schemas.microsoft.com/office/powerpoint/2010/main" val="1875498746"/>
              </p:ext>
            </p:extLst>
          </p:nvPr>
        </p:nvGraphicFramePr>
        <p:xfrm>
          <a:off x="2843213" y="2777845"/>
          <a:ext cx="3084512" cy="2011362"/>
        </p:xfrm>
        <a:graphic>
          <a:graphicData uri="http://schemas.openxmlformats.org/presentationml/2006/ole">
            <mc:AlternateContent xmlns:mc="http://schemas.openxmlformats.org/markup-compatibility/2006">
              <mc:Choice xmlns:v="urn:schemas-microsoft-com:vml" Requires="v">
                <p:oleObj spid="_x0000_s46142" r:id="rId5" imgW="1714500" imgH="1117600" progId="Equation.3">
                  <p:embed/>
                </p:oleObj>
              </mc:Choice>
              <mc:Fallback>
                <p:oleObj r:id="rId5" imgW="1714500" imgH="1117600" progId="Equation.3">
                  <p:embed/>
                  <p:pic>
                    <p:nvPicPr>
                      <p:cNvPr id="0" name="图片 3216"/>
                      <p:cNvPicPr/>
                      <p:nvPr/>
                    </p:nvPicPr>
                    <p:blipFill>
                      <a:blip r:embed="rId6"/>
                      <a:stretch>
                        <a:fillRect/>
                      </a:stretch>
                    </p:blipFill>
                    <p:spPr>
                      <a:xfrm>
                        <a:off x="2843213" y="2777845"/>
                        <a:ext cx="3084512" cy="201136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pSp>
        <p:nvGrpSpPr>
          <p:cNvPr id="235587" name="组合 235586"/>
          <p:cNvGrpSpPr/>
          <p:nvPr/>
        </p:nvGrpSpPr>
        <p:grpSpPr>
          <a:xfrm>
            <a:off x="746286" y="756889"/>
            <a:ext cx="7985859" cy="1065213"/>
            <a:chOff x="302" y="1265"/>
            <a:chExt cx="3854" cy="671"/>
          </a:xfrm>
        </p:grpSpPr>
        <p:graphicFrame>
          <p:nvGraphicFramePr>
            <p:cNvPr id="235582" name="对象 235581"/>
            <p:cNvGraphicFramePr/>
            <p:nvPr>
              <p:extLst>
                <p:ext uri="{D42A27DB-BD31-4B8C-83A1-F6EECF244321}">
                  <p14:modId xmlns:p14="http://schemas.microsoft.com/office/powerpoint/2010/main" val="2624134397"/>
                </p:ext>
              </p:extLst>
            </p:nvPr>
          </p:nvGraphicFramePr>
          <p:xfrm>
            <a:off x="789" y="1642"/>
            <a:ext cx="161" cy="242"/>
          </p:xfrm>
          <a:graphic>
            <a:graphicData uri="http://schemas.openxmlformats.org/presentationml/2006/ole">
              <mc:AlternateContent xmlns:mc="http://schemas.openxmlformats.org/markup-compatibility/2006">
                <mc:Choice xmlns:v="urn:schemas-microsoft-com:vml" Requires="v">
                  <p:oleObj spid="_x0000_s46143" r:id="rId7" imgW="127000" imgH="190500" progId="Equation.3">
                    <p:embed/>
                  </p:oleObj>
                </mc:Choice>
                <mc:Fallback>
                  <p:oleObj r:id="rId7" imgW="127000" imgH="190500" progId="Equation.3">
                    <p:embed/>
                    <p:pic>
                      <p:nvPicPr>
                        <p:cNvPr id="0" name="图片 3218"/>
                        <p:cNvPicPr/>
                        <p:nvPr/>
                      </p:nvPicPr>
                      <p:blipFill>
                        <a:blip r:embed="rId8"/>
                        <a:stretch>
                          <a:fillRect/>
                        </a:stretch>
                      </p:blipFill>
                      <p:spPr>
                        <a:xfrm>
                          <a:off x="789" y="1642"/>
                          <a:ext cx="161" cy="242"/>
                        </a:xfrm>
                        <a:prstGeom prst="rect">
                          <a:avLst/>
                        </a:prstGeom>
                        <a:noFill/>
                        <a:ln w="38100">
                          <a:noFill/>
                          <a:miter/>
                        </a:ln>
                      </p:spPr>
                    </p:pic>
                  </p:oleObj>
                </mc:Fallback>
              </mc:AlternateContent>
            </a:graphicData>
          </a:graphic>
        </p:graphicFrame>
        <p:sp>
          <p:nvSpPr>
            <p:cNvPr id="235583" name="矩形 235582"/>
            <p:cNvSpPr/>
            <p:nvPr/>
          </p:nvSpPr>
          <p:spPr>
            <a:xfrm>
              <a:off x="302" y="1265"/>
              <a:ext cx="3854" cy="671"/>
            </a:xfrm>
            <a:prstGeom prst="rect">
              <a:avLst/>
            </a:prstGeom>
            <a:noFill/>
            <a:ln w="19050">
              <a:noFill/>
            </a:ln>
          </p:spPr>
          <p:txBody>
            <a:bodyPr anchor="ctr">
              <a:spAutoFit/>
            </a:bodyPr>
            <a:lstStyle/>
            <a:p>
              <a:pPr>
                <a:lnSpc>
                  <a:spcPct val="140000"/>
                </a:lnSpc>
                <a:spcBef>
                  <a:spcPct val="0"/>
                </a:spcBef>
              </a:pPr>
              <a:r>
                <a:rPr lang="zh-CN" altLang="en-US" dirty="0">
                  <a:latin typeface="Times New Roman" panose="02020603050405020304" pitchFamily="18" charset="0"/>
                  <a:sym typeface="Wingdings" panose="05000000000000000000" pitchFamily="2" charset="2"/>
                </a:rPr>
                <a:t>由于并联谐振电路在谐振条件下阻抗为一高电阻</a:t>
              </a:r>
              <a:r>
                <a:rPr lang="en-US" altLang="zh-CN" i="1" dirty="0">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sym typeface="Wingdings" panose="05000000000000000000" pitchFamily="2" charset="2"/>
                </a:rPr>
                <a:t>，故信号源电流   在并联谐振电路上产生的电压与电流同相。</a:t>
              </a:r>
            </a:p>
          </p:txBody>
        </p:sp>
      </p:grpSp>
      <p:sp>
        <p:nvSpPr>
          <p:cNvPr id="235585" name="矩形 235584"/>
          <p:cNvSpPr/>
          <p:nvPr/>
        </p:nvSpPr>
        <p:spPr>
          <a:xfrm>
            <a:off x="699248" y="2102175"/>
            <a:ext cx="1879600" cy="1516063"/>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相并联的两条支路电流分别为：</a:t>
            </a:r>
          </a:p>
        </p:txBody>
      </p:sp>
      <p:sp>
        <p:nvSpPr>
          <p:cNvPr id="235586" name="矩形 235585"/>
          <p:cNvSpPr/>
          <p:nvPr/>
        </p:nvSpPr>
        <p:spPr>
          <a:xfrm>
            <a:off x="660400" y="4899025"/>
            <a:ext cx="8256587" cy="1516063"/>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都为总电流的</a:t>
            </a:r>
            <a:r>
              <a:rPr lang="en-US" altLang="zh-CN"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倍，而相位则近似相反，因此它们可以近似地看成为谐振回路内的回路电流。并联谐振电路在谐振时，回路内的谐振电流为电源电流的</a:t>
            </a:r>
            <a:r>
              <a:rPr lang="en-US" altLang="zh-CN"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倍，称为</a:t>
            </a:r>
            <a:r>
              <a:rPr lang="zh-CN" altLang="en-US" dirty="0">
                <a:solidFill>
                  <a:srgbClr val="FF3300"/>
                </a:solidFill>
                <a:latin typeface="Times New Roman" panose="02020603050405020304" pitchFamily="18" charset="0"/>
                <a:sym typeface="Wingdings" panose="05000000000000000000" pitchFamily="2" charset="2"/>
              </a:rPr>
              <a:t>电流谐振</a:t>
            </a:r>
            <a:r>
              <a:rPr lang="zh-CN" altLang="en-US" dirty="0">
                <a:latin typeface="Times New Roman" panose="02020603050405020304" pitchFamily="18" charset="0"/>
                <a:sym typeface="Wingdings" panose="05000000000000000000"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87"/>
                                        </p:tgtEl>
                                        <p:attrNameLst>
                                          <p:attrName>style.visibility</p:attrName>
                                        </p:attrNameLst>
                                      </p:cBhvr>
                                      <p:to>
                                        <p:strVal val="visible"/>
                                      </p:to>
                                    </p:set>
                                    <p:animEffect transition="in" filter="blinds(horizontal)">
                                      <p:cBhvr>
                                        <p:cTn id="7" dur="500"/>
                                        <p:tgtEl>
                                          <p:spTgt spid="23558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81"/>
                                        </p:tgtEl>
                                        <p:attrNameLst>
                                          <p:attrName>style.visibility</p:attrName>
                                        </p:attrNameLst>
                                      </p:cBhvr>
                                      <p:to>
                                        <p:strVal val="visible"/>
                                      </p:to>
                                    </p:set>
                                    <p:animEffect transition="in" filter="checkerboard(across)">
                                      <p:cBhvr>
                                        <p:cTn id="12" dur="500"/>
                                        <p:tgtEl>
                                          <p:spTgt spid="23558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35585"/>
                                        </p:tgtEl>
                                        <p:attrNameLst>
                                          <p:attrName>style.visibility</p:attrName>
                                        </p:attrNameLst>
                                      </p:cBhvr>
                                      <p:to>
                                        <p:strVal val="visible"/>
                                      </p:to>
                                    </p:set>
                                    <p:anim calcmode="lin" valueType="num">
                                      <p:cBhvr additive="base">
                                        <p:cTn id="17" dur="500" fill="hold"/>
                                        <p:tgtEl>
                                          <p:spTgt spid="235585"/>
                                        </p:tgtEl>
                                        <p:attrNameLst>
                                          <p:attrName>ppt_x</p:attrName>
                                        </p:attrNameLst>
                                      </p:cBhvr>
                                      <p:tavLst>
                                        <p:tav tm="0">
                                          <p:val>
                                            <p:strVal val="0-#ppt_w/2"/>
                                          </p:val>
                                        </p:tav>
                                        <p:tav tm="100000">
                                          <p:val>
                                            <p:strVal val="#ppt_x"/>
                                          </p:val>
                                        </p:tav>
                                      </p:tavLst>
                                    </p:anim>
                                    <p:anim calcmode="lin" valueType="num">
                                      <p:cBhvr additive="base">
                                        <p:cTn id="18" dur="500" fill="hold"/>
                                        <p:tgtEl>
                                          <p:spTgt spid="23558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5580"/>
                                        </p:tgtEl>
                                        <p:attrNameLst>
                                          <p:attrName>style.visibility</p:attrName>
                                        </p:attrNameLst>
                                      </p:cBhvr>
                                      <p:to>
                                        <p:strVal val="visible"/>
                                      </p:to>
                                    </p:set>
                                    <p:animEffect transition="in" filter="blinds(horizontal)">
                                      <p:cBhvr>
                                        <p:cTn id="23" dur="500"/>
                                        <p:tgtEl>
                                          <p:spTgt spid="23558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5586"/>
                                        </p:tgtEl>
                                        <p:attrNameLst>
                                          <p:attrName>style.visibility</p:attrName>
                                        </p:attrNameLst>
                                      </p:cBhvr>
                                      <p:to>
                                        <p:strVal val="visible"/>
                                      </p:to>
                                    </p:set>
                                    <p:animEffect transition="in" filter="blinds(horizontal)">
                                      <p:cBhvr>
                                        <p:cTn id="28" dur="500"/>
                                        <p:tgtEl>
                                          <p:spTgt spid="235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5" grpId="0"/>
      <p:bldP spid="2355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标题 200707" descr="新闻纸"/>
          <p:cNvSpPr>
            <a:spLocks noGrp="1"/>
          </p:cNvSpPr>
          <p:nvPr>
            <p:ph type="title"/>
          </p:nvPr>
        </p:nvSpPr>
        <p:spPr>
          <a:xfrm>
            <a:off x="2195513" y="239713"/>
            <a:ext cx="4452937" cy="739775"/>
          </a:xfrm>
          <a:blipFill rotWithShape="1">
            <a:blip r:embed="rId2"/>
          </a:blipFill>
          <a:ln/>
        </p:spPr>
        <p:txBody>
          <a:bodyPr vert="horz" wrap="square" lIns="91440" tIns="45720" rIns="91440" bIns="45720" anchor="ctr"/>
          <a:lstStyle/>
          <a:p>
            <a:r>
              <a:rPr lang="en-US" altLang="zh-CN" sz="3200" b="1" dirty="0">
                <a:solidFill>
                  <a:srgbClr val="000000"/>
                </a:solidFill>
                <a:latin typeface="宋体" panose="02010600030101010101" pitchFamily="2" charset="-122"/>
              </a:rPr>
              <a:t>7.1 </a:t>
            </a:r>
            <a:r>
              <a:rPr lang="zh-CN" altLang="en-US" sz="3200" b="1" dirty="0">
                <a:solidFill>
                  <a:srgbClr val="000000"/>
                </a:solidFill>
                <a:latin typeface="宋体" panose="02010600030101010101" pitchFamily="2" charset="-122"/>
              </a:rPr>
              <a:t>串联谐振电路</a:t>
            </a:r>
          </a:p>
        </p:txBody>
      </p:sp>
      <p:sp>
        <p:nvSpPr>
          <p:cNvPr id="200709" name="文本框 200708"/>
          <p:cNvSpPr txBox="1"/>
          <p:nvPr/>
        </p:nvSpPr>
        <p:spPr>
          <a:xfrm>
            <a:off x="463550" y="1181100"/>
            <a:ext cx="8242300" cy="968375"/>
          </a:xfrm>
          <a:prstGeom prst="rect">
            <a:avLst/>
          </a:prstGeom>
          <a:noFill/>
          <a:ln w="9525">
            <a:noFill/>
          </a:ln>
        </p:spPr>
        <p:txBody>
          <a:bodyPr>
            <a:spAutoFit/>
          </a:bodyPr>
          <a:lstStyle/>
          <a:p>
            <a:pPr indent="571500" algn="just">
              <a:lnSpc>
                <a:spcPct val="120000"/>
              </a:lnSpc>
              <a:spcBef>
                <a:spcPct val="0"/>
              </a:spcBef>
            </a:pPr>
            <a:r>
              <a:rPr lang="zh-CN" altLang="en-US" dirty="0">
                <a:latin typeface="Times New Roman" panose="02020603050405020304" pitchFamily="18" charset="0"/>
                <a:sym typeface="Wingdings" panose="05000000000000000000" pitchFamily="2" charset="2"/>
              </a:rPr>
              <a:t>谐振是正弦电路在特定条件下所产生的一种特殊物理现象，作为电路计算没有新内容，主要分析谐振电路的特点。</a:t>
            </a:r>
            <a:endParaRPr lang="zh-CN" altLang="en-US">
              <a:latin typeface="Times New Roman" panose="02020603050405020304" pitchFamily="18" charset="0"/>
              <a:sym typeface="Wingdings" panose="05000000000000000000" pitchFamily="2" charset="2"/>
            </a:endParaRPr>
          </a:p>
        </p:txBody>
      </p:sp>
      <p:sp>
        <p:nvSpPr>
          <p:cNvPr id="200710" name="矩形 200709"/>
          <p:cNvSpPr/>
          <p:nvPr/>
        </p:nvSpPr>
        <p:spPr>
          <a:xfrm>
            <a:off x="463550" y="2278063"/>
            <a:ext cx="7689850" cy="1406525"/>
          </a:xfrm>
          <a:prstGeom prst="rect">
            <a:avLst/>
          </a:prstGeom>
          <a:noFill/>
          <a:ln w="9525">
            <a:noFill/>
          </a:ln>
        </p:spPr>
        <p:txBody>
          <a:bodyPr>
            <a:spAutoFit/>
          </a:bodyPr>
          <a:lstStyle/>
          <a:p>
            <a:pPr indent="571500" algn="just">
              <a:lnSpc>
                <a:spcPct val="120000"/>
              </a:lnSpc>
              <a:spcBef>
                <a:spcPct val="0"/>
              </a:spcBef>
            </a:pPr>
            <a:r>
              <a:rPr lang="zh-CN" altLang="en-US" dirty="0">
                <a:latin typeface="Times New Roman" panose="02020603050405020304" pitchFamily="18" charset="0"/>
                <a:sym typeface="Wingdings" panose="05000000000000000000" pitchFamily="2" charset="2"/>
              </a:rPr>
              <a:t>对于任何含有电感和（或）电容的一端口网络，在一定的条件下端口呈现电阻性，即其端口电压与电流同相位，则称此一端口网络发生</a:t>
            </a:r>
            <a:r>
              <a:rPr lang="zh-CN" altLang="en-US" dirty="0">
                <a:solidFill>
                  <a:srgbClr val="FF3300"/>
                </a:solidFill>
                <a:latin typeface="Times New Roman" panose="02020603050405020304" pitchFamily="18" charset="0"/>
                <a:sym typeface="Wingdings" panose="05000000000000000000" pitchFamily="2" charset="2"/>
              </a:rPr>
              <a:t>谐振</a:t>
            </a:r>
            <a:r>
              <a:rPr lang="zh-CN" altLang="en-US" dirty="0">
                <a:latin typeface="Times New Roman" panose="02020603050405020304" pitchFamily="18" charset="0"/>
                <a:sym typeface="Wingdings" panose="05000000000000000000" pitchFamily="2" charset="2"/>
              </a:rPr>
              <a:t>（</a:t>
            </a:r>
            <a:r>
              <a:rPr lang="en-US" altLang="zh-CN">
                <a:solidFill>
                  <a:srgbClr val="3333FF"/>
                </a:solidFill>
                <a:latin typeface="Times New Roman" panose="02020603050405020304" pitchFamily="18" charset="0"/>
                <a:sym typeface="Wingdings" panose="05000000000000000000" pitchFamily="2" charset="2"/>
              </a:rPr>
              <a:t>resonance</a:t>
            </a:r>
            <a:r>
              <a:rPr lang="zh-CN" altLang="en-US" dirty="0">
                <a:latin typeface="Times New Roman" panose="02020603050405020304" pitchFamily="18" charset="0"/>
                <a:sym typeface="Wingdings" panose="05000000000000000000" pitchFamily="2" charset="2"/>
              </a:rPr>
              <a:t>）。</a:t>
            </a:r>
          </a:p>
        </p:txBody>
      </p:sp>
      <p:sp>
        <p:nvSpPr>
          <p:cNvPr id="200711" name="矩形 200710"/>
          <p:cNvSpPr/>
          <p:nvPr/>
        </p:nvSpPr>
        <p:spPr>
          <a:xfrm>
            <a:off x="463550" y="3862388"/>
            <a:ext cx="8012113" cy="968375"/>
          </a:xfrm>
          <a:prstGeom prst="rect">
            <a:avLst/>
          </a:prstGeom>
          <a:noFill/>
          <a:ln w="19050">
            <a:noFill/>
          </a:ln>
        </p:spPr>
        <p:txBody>
          <a:bodyPr>
            <a:spAutoFit/>
          </a:bodyPr>
          <a:lstStyle/>
          <a:p>
            <a:pPr>
              <a:lnSpc>
                <a:spcPct val="120000"/>
              </a:lnSpc>
              <a:spcBef>
                <a:spcPct val="0"/>
              </a:spcBef>
            </a:pPr>
            <a:r>
              <a:rPr lang="zh-CN" altLang="en-US" dirty="0">
                <a:latin typeface="Times New Roman" panose="02020603050405020304" pitchFamily="18" charset="0"/>
                <a:sym typeface="Wingdings" panose="05000000000000000000" pitchFamily="2" charset="2"/>
              </a:rPr>
              <a:t>当</a:t>
            </a:r>
            <a:r>
              <a:rPr lang="en-US" altLang="zh-CN" dirty="0">
                <a:latin typeface="Times New Roman" panose="02020603050405020304" pitchFamily="18" charset="0"/>
                <a:sym typeface="Wingdings" panose="05000000000000000000" pitchFamily="2" charset="2"/>
              </a:rPr>
              <a:t>LC</a:t>
            </a:r>
            <a:r>
              <a:rPr lang="zh-CN" altLang="en-US" dirty="0">
                <a:latin typeface="Times New Roman" panose="02020603050405020304" pitchFamily="18" charset="0"/>
                <a:sym typeface="Wingdings" panose="05000000000000000000" pitchFamily="2" charset="2"/>
              </a:rPr>
              <a:t>振荡回路和信号源串联相接时发生的谐振称为</a:t>
            </a:r>
            <a:r>
              <a:rPr lang="zh-CN" altLang="en-US" dirty="0">
                <a:solidFill>
                  <a:srgbClr val="FF3300"/>
                </a:solidFill>
                <a:latin typeface="Times New Roman" panose="02020603050405020304" pitchFamily="18" charset="0"/>
                <a:sym typeface="Wingdings" panose="05000000000000000000" pitchFamily="2" charset="2"/>
              </a:rPr>
              <a:t>串联谐振</a:t>
            </a:r>
            <a:r>
              <a:rPr lang="zh-CN" altLang="en-US" dirty="0">
                <a:latin typeface="Times New Roman" panose="02020603050405020304" pitchFamily="18" charset="0"/>
                <a:sym typeface="Wingdings" panose="05000000000000000000" pitchFamily="2" charset="2"/>
              </a:rPr>
              <a:t>（</a:t>
            </a:r>
            <a:r>
              <a:rPr lang="en-US" altLang="zh-CN">
                <a:solidFill>
                  <a:srgbClr val="3333FF"/>
                </a:solidFill>
                <a:latin typeface="Times New Roman" panose="02020603050405020304" pitchFamily="18" charset="0"/>
                <a:sym typeface="Wingdings" panose="05000000000000000000" pitchFamily="2" charset="2"/>
              </a:rPr>
              <a:t>series resonance</a:t>
            </a:r>
            <a:r>
              <a:rPr lang="zh-CN" altLang="en-US" dirty="0">
                <a:latin typeface="Times New Roman" panose="02020603050405020304" pitchFamily="18" charset="0"/>
                <a:sym typeface="Wingdings" panose="05000000000000000000" pitchFamily="2" charset="2"/>
              </a:rPr>
              <a:t>），对应的电路为</a:t>
            </a:r>
            <a:r>
              <a:rPr lang="zh-CN" altLang="en-US" dirty="0">
                <a:solidFill>
                  <a:srgbClr val="FF3300"/>
                </a:solidFill>
                <a:latin typeface="Times New Roman" panose="02020603050405020304" pitchFamily="18" charset="0"/>
                <a:sym typeface="Wingdings" panose="05000000000000000000" pitchFamily="2" charset="2"/>
              </a:rPr>
              <a:t>串联谐振电路</a:t>
            </a:r>
            <a:r>
              <a:rPr lang="en-US" altLang="zh-CN">
                <a:latin typeface="Times New Roman" panose="02020603050405020304" pitchFamily="18" charset="0"/>
                <a:sym typeface="Wingdings" panose="05000000000000000000" pitchFamily="2" charset="2"/>
              </a:rPr>
              <a:t>. </a:t>
            </a:r>
          </a:p>
        </p:txBody>
      </p:sp>
      <p:sp>
        <p:nvSpPr>
          <p:cNvPr id="200713" name="矩形 200712"/>
          <p:cNvSpPr/>
          <p:nvPr/>
        </p:nvSpPr>
        <p:spPr>
          <a:xfrm>
            <a:off x="0" y="2752725"/>
            <a:ext cx="9144000" cy="0"/>
          </a:xfrm>
          <a:prstGeom prst="rect">
            <a:avLst/>
          </a:prstGeom>
          <a:noFill/>
          <a:ln w="19050">
            <a:noFill/>
          </a:ln>
        </p:spPr>
        <p:txBody>
          <a:bodyPr/>
          <a:lstStyle/>
          <a:p>
            <a:endParaRPr lang="zh-CN" altLang="en-US"/>
          </a:p>
        </p:txBody>
      </p:sp>
      <p:grpSp>
        <p:nvGrpSpPr>
          <p:cNvPr id="200715" name="组合 200714"/>
          <p:cNvGrpSpPr>
            <a:grpSpLocks noChangeAspect="1"/>
          </p:cNvGrpSpPr>
          <p:nvPr/>
        </p:nvGrpSpPr>
        <p:grpSpPr>
          <a:xfrm>
            <a:off x="2471738" y="4594225"/>
            <a:ext cx="2511425" cy="1917700"/>
            <a:chOff x="1557" y="2894"/>
            <a:chExt cx="1582" cy="1208"/>
          </a:xfrm>
        </p:grpSpPr>
        <p:sp>
          <p:nvSpPr>
            <p:cNvPr id="200714" name="矩形 200713"/>
            <p:cNvSpPr>
              <a:spLocks noChangeAspect="1" noTextEdit="1"/>
            </p:cNvSpPr>
            <p:nvPr/>
          </p:nvSpPr>
          <p:spPr>
            <a:xfrm>
              <a:off x="1557" y="2894"/>
              <a:ext cx="1582" cy="1208"/>
            </a:xfrm>
            <a:prstGeom prst="rect">
              <a:avLst/>
            </a:prstGeom>
            <a:noFill/>
            <a:ln w="9525">
              <a:noFill/>
            </a:ln>
          </p:spPr>
          <p:txBody>
            <a:bodyPr/>
            <a:lstStyle/>
            <a:p>
              <a:endParaRPr lang="zh-CN" altLang="en-US"/>
            </a:p>
          </p:txBody>
        </p:sp>
        <p:sp>
          <p:nvSpPr>
            <p:cNvPr id="200716" name="直接连接符 200715"/>
            <p:cNvSpPr/>
            <p:nvPr/>
          </p:nvSpPr>
          <p:spPr>
            <a:xfrm flipV="1">
              <a:off x="2365" y="3859"/>
              <a:ext cx="1" cy="219"/>
            </a:xfrm>
            <a:prstGeom prst="line">
              <a:avLst/>
            </a:prstGeom>
            <a:ln w="22225" cap="flat" cmpd="sng">
              <a:solidFill>
                <a:srgbClr val="000000"/>
              </a:solidFill>
              <a:prstDash val="solid"/>
              <a:headEnd type="none" w="med" len="med"/>
              <a:tailEnd type="none" w="med" len="med"/>
            </a:ln>
          </p:spPr>
        </p:sp>
        <p:sp>
          <p:nvSpPr>
            <p:cNvPr id="200717" name="直接连接符 200716"/>
            <p:cNvSpPr/>
            <p:nvPr/>
          </p:nvSpPr>
          <p:spPr>
            <a:xfrm flipV="1">
              <a:off x="2437" y="3859"/>
              <a:ext cx="1" cy="219"/>
            </a:xfrm>
            <a:prstGeom prst="line">
              <a:avLst/>
            </a:prstGeom>
            <a:ln w="22225" cap="flat" cmpd="sng">
              <a:solidFill>
                <a:srgbClr val="000000"/>
              </a:solidFill>
              <a:prstDash val="solid"/>
              <a:headEnd type="none" w="med" len="med"/>
              <a:tailEnd type="none" w="med" len="med"/>
            </a:ln>
          </p:spPr>
        </p:sp>
        <p:sp>
          <p:nvSpPr>
            <p:cNvPr id="200718" name="直接连接符 200717"/>
            <p:cNvSpPr/>
            <p:nvPr/>
          </p:nvSpPr>
          <p:spPr>
            <a:xfrm flipV="1">
              <a:off x="2365" y="3859"/>
              <a:ext cx="1" cy="219"/>
            </a:xfrm>
            <a:prstGeom prst="line">
              <a:avLst/>
            </a:prstGeom>
            <a:ln w="22225" cap="flat" cmpd="sng">
              <a:solidFill>
                <a:srgbClr val="000000"/>
              </a:solidFill>
              <a:prstDash val="solid"/>
              <a:headEnd type="none" w="med" len="med"/>
              <a:tailEnd type="none" w="med" len="med"/>
            </a:ln>
          </p:spPr>
        </p:sp>
        <p:sp>
          <p:nvSpPr>
            <p:cNvPr id="200719" name="直接连接符 200718"/>
            <p:cNvSpPr/>
            <p:nvPr/>
          </p:nvSpPr>
          <p:spPr>
            <a:xfrm flipV="1">
              <a:off x="2437" y="3859"/>
              <a:ext cx="1" cy="219"/>
            </a:xfrm>
            <a:prstGeom prst="line">
              <a:avLst/>
            </a:prstGeom>
            <a:ln w="22225" cap="flat" cmpd="sng">
              <a:solidFill>
                <a:srgbClr val="000000"/>
              </a:solidFill>
              <a:prstDash val="solid"/>
              <a:headEnd type="none" w="med" len="med"/>
              <a:tailEnd type="none" w="med" len="med"/>
            </a:ln>
          </p:spPr>
        </p:sp>
        <p:sp>
          <p:nvSpPr>
            <p:cNvPr id="200720" name="直接连接符 200719"/>
            <p:cNvSpPr/>
            <p:nvPr/>
          </p:nvSpPr>
          <p:spPr>
            <a:xfrm>
              <a:off x="2451" y="3968"/>
              <a:ext cx="602" cy="1"/>
            </a:xfrm>
            <a:prstGeom prst="line">
              <a:avLst/>
            </a:prstGeom>
            <a:ln w="15875" cap="flat" cmpd="sng">
              <a:solidFill>
                <a:srgbClr val="000000"/>
              </a:solidFill>
              <a:prstDash val="solid"/>
              <a:headEnd type="none" w="med" len="med"/>
              <a:tailEnd type="none" w="med" len="med"/>
            </a:ln>
          </p:spPr>
        </p:sp>
        <p:sp>
          <p:nvSpPr>
            <p:cNvPr id="200721" name="直接连接符 200720"/>
            <p:cNvSpPr/>
            <p:nvPr/>
          </p:nvSpPr>
          <p:spPr>
            <a:xfrm>
              <a:off x="1874" y="3968"/>
              <a:ext cx="485" cy="1"/>
            </a:xfrm>
            <a:prstGeom prst="line">
              <a:avLst/>
            </a:prstGeom>
            <a:ln w="15875" cap="flat" cmpd="sng">
              <a:solidFill>
                <a:srgbClr val="000000"/>
              </a:solidFill>
              <a:prstDash val="solid"/>
              <a:headEnd type="none" w="med" len="med"/>
              <a:tailEnd type="none" w="med" len="med"/>
            </a:ln>
          </p:spPr>
        </p:sp>
        <p:sp>
          <p:nvSpPr>
            <p:cNvPr id="200722" name="矩形 200721"/>
            <p:cNvSpPr/>
            <p:nvPr/>
          </p:nvSpPr>
          <p:spPr>
            <a:xfrm>
              <a:off x="2362" y="3694"/>
              <a:ext cx="80" cy="154"/>
            </a:xfrm>
            <a:prstGeom prst="rect">
              <a:avLst/>
            </a:prstGeom>
            <a:noFill/>
            <a:ln w="9525">
              <a:noFill/>
            </a:ln>
          </p:spPr>
          <p:txBody>
            <a:bodyPr wrap="none" lIns="0" tIns="0" rIns="0" bIns="0">
              <a:spAutoFit/>
            </a:bodyPr>
            <a:lstStyle/>
            <a:p>
              <a:r>
                <a:rPr lang="en-US" altLang="zh-CN" sz="16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00723" name="矩形 200722"/>
            <p:cNvSpPr/>
            <p:nvPr/>
          </p:nvSpPr>
          <p:spPr>
            <a:xfrm>
              <a:off x="2646" y="3510"/>
              <a:ext cx="78"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00724" name="任意多边形 200723"/>
            <p:cNvSpPr/>
            <p:nvPr/>
          </p:nvSpPr>
          <p:spPr>
            <a:xfrm>
              <a:off x="2809" y="3386"/>
              <a:ext cx="41" cy="307"/>
            </a:xfrm>
            <a:custGeom>
              <a:avLst/>
              <a:gdLst/>
              <a:ahLst/>
              <a:cxnLst/>
              <a:rect l="0" t="0" r="0" b="0"/>
              <a:pathLst>
                <a:path w="41" h="307">
                  <a:moveTo>
                    <a:pt x="0" y="0"/>
                  </a:moveTo>
                  <a:lnTo>
                    <a:pt x="4" y="0"/>
                  </a:lnTo>
                  <a:lnTo>
                    <a:pt x="8" y="0"/>
                  </a:lnTo>
                  <a:lnTo>
                    <a:pt x="11" y="1"/>
                  </a:lnTo>
                  <a:lnTo>
                    <a:pt x="15" y="2"/>
                  </a:lnTo>
                  <a:lnTo>
                    <a:pt x="18" y="3"/>
                  </a:lnTo>
                  <a:lnTo>
                    <a:pt x="21" y="5"/>
                  </a:lnTo>
                  <a:lnTo>
                    <a:pt x="28" y="10"/>
                  </a:lnTo>
                  <a:lnTo>
                    <a:pt x="33" y="15"/>
                  </a:lnTo>
                  <a:lnTo>
                    <a:pt x="34" y="19"/>
                  </a:lnTo>
                  <a:lnTo>
                    <a:pt x="37" y="21"/>
                  </a:lnTo>
                  <a:lnTo>
                    <a:pt x="38" y="25"/>
                  </a:lnTo>
                  <a:lnTo>
                    <a:pt x="39" y="29"/>
                  </a:lnTo>
                  <a:lnTo>
                    <a:pt x="39" y="33"/>
                  </a:lnTo>
                  <a:lnTo>
                    <a:pt x="41" y="37"/>
                  </a:lnTo>
                  <a:lnTo>
                    <a:pt x="39" y="40"/>
                  </a:lnTo>
                  <a:lnTo>
                    <a:pt x="39" y="44"/>
                  </a:lnTo>
                  <a:lnTo>
                    <a:pt x="39" y="48"/>
                  </a:lnTo>
                  <a:lnTo>
                    <a:pt x="38" y="52"/>
                  </a:lnTo>
                  <a:lnTo>
                    <a:pt x="35" y="55"/>
                  </a:lnTo>
                  <a:lnTo>
                    <a:pt x="34" y="58"/>
                  </a:lnTo>
                  <a:lnTo>
                    <a:pt x="29" y="65"/>
                  </a:lnTo>
                  <a:lnTo>
                    <a:pt x="24" y="69"/>
                  </a:lnTo>
                  <a:lnTo>
                    <a:pt x="21" y="71"/>
                  </a:lnTo>
                  <a:lnTo>
                    <a:pt x="18" y="72"/>
                  </a:lnTo>
                  <a:lnTo>
                    <a:pt x="14" y="75"/>
                  </a:lnTo>
                  <a:lnTo>
                    <a:pt x="10" y="75"/>
                  </a:lnTo>
                  <a:lnTo>
                    <a:pt x="6" y="76"/>
                  </a:lnTo>
                  <a:lnTo>
                    <a:pt x="2" y="76"/>
                  </a:lnTo>
                  <a:lnTo>
                    <a:pt x="0" y="76"/>
                  </a:lnTo>
                  <a:lnTo>
                    <a:pt x="4" y="76"/>
                  </a:lnTo>
                  <a:lnTo>
                    <a:pt x="8" y="78"/>
                  </a:lnTo>
                  <a:lnTo>
                    <a:pt x="11" y="78"/>
                  </a:lnTo>
                  <a:lnTo>
                    <a:pt x="15" y="79"/>
                  </a:lnTo>
                  <a:lnTo>
                    <a:pt x="18" y="80"/>
                  </a:lnTo>
                  <a:lnTo>
                    <a:pt x="21" y="83"/>
                  </a:lnTo>
                  <a:lnTo>
                    <a:pt x="28" y="86"/>
                  </a:lnTo>
                  <a:lnTo>
                    <a:pt x="33" y="93"/>
                  </a:lnTo>
                  <a:lnTo>
                    <a:pt x="34" y="95"/>
                  </a:lnTo>
                  <a:lnTo>
                    <a:pt x="37" y="99"/>
                  </a:lnTo>
                  <a:lnTo>
                    <a:pt x="38" y="102"/>
                  </a:lnTo>
                  <a:lnTo>
                    <a:pt x="39" y="106"/>
                  </a:lnTo>
                  <a:lnTo>
                    <a:pt x="39" y="109"/>
                  </a:lnTo>
                  <a:lnTo>
                    <a:pt x="41" y="113"/>
                  </a:lnTo>
                  <a:lnTo>
                    <a:pt x="39" y="117"/>
                  </a:lnTo>
                  <a:lnTo>
                    <a:pt x="39" y="121"/>
                  </a:lnTo>
                  <a:lnTo>
                    <a:pt x="39" y="125"/>
                  </a:lnTo>
                  <a:lnTo>
                    <a:pt x="38" y="129"/>
                  </a:lnTo>
                  <a:lnTo>
                    <a:pt x="35" y="132"/>
                  </a:lnTo>
                  <a:lnTo>
                    <a:pt x="34" y="135"/>
                  </a:lnTo>
                  <a:lnTo>
                    <a:pt x="29" y="141"/>
                  </a:lnTo>
                  <a:lnTo>
                    <a:pt x="24" y="146"/>
                  </a:lnTo>
                  <a:lnTo>
                    <a:pt x="21" y="148"/>
                  </a:lnTo>
                  <a:lnTo>
                    <a:pt x="18" y="150"/>
                  </a:lnTo>
                  <a:lnTo>
                    <a:pt x="14" y="152"/>
                  </a:lnTo>
                  <a:lnTo>
                    <a:pt x="10" y="153"/>
                  </a:lnTo>
                  <a:lnTo>
                    <a:pt x="6" y="153"/>
                  </a:lnTo>
                  <a:lnTo>
                    <a:pt x="2" y="154"/>
                  </a:lnTo>
                  <a:lnTo>
                    <a:pt x="0" y="154"/>
                  </a:lnTo>
                  <a:lnTo>
                    <a:pt x="4" y="154"/>
                  </a:lnTo>
                  <a:lnTo>
                    <a:pt x="8" y="154"/>
                  </a:lnTo>
                  <a:lnTo>
                    <a:pt x="11" y="155"/>
                  </a:lnTo>
                  <a:lnTo>
                    <a:pt x="15" y="157"/>
                  </a:lnTo>
                  <a:lnTo>
                    <a:pt x="18" y="158"/>
                  </a:lnTo>
                  <a:lnTo>
                    <a:pt x="21" y="159"/>
                  </a:lnTo>
                  <a:lnTo>
                    <a:pt x="28" y="164"/>
                  </a:lnTo>
                  <a:lnTo>
                    <a:pt x="33" y="169"/>
                  </a:lnTo>
                  <a:lnTo>
                    <a:pt x="34" y="172"/>
                  </a:lnTo>
                  <a:lnTo>
                    <a:pt x="37" y="176"/>
                  </a:lnTo>
                  <a:lnTo>
                    <a:pt x="38" y="180"/>
                  </a:lnTo>
                  <a:lnTo>
                    <a:pt x="39" y="184"/>
                  </a:lnTo>
                  <a:lnTo>
                    <a:pt x="39" y="187"/>
                  </a:lnTo>
                  <a:lnTo>
                    <a:pt x="41" y="191"/>
                  </a:lnTo>
                  <a:lnTo>
                    <a:pt x="39" y="195"/>
                  </a:lnTo>
                  <a:lnTo>
                    <a:pt x="39" y="199"/>
                  </a:lnTo>
                  <a:lnTo>
                    <a:pt x="39" y="203"/>
                  </a:lnTo>
                  <a:lnTo>
                    <a:pt x="38" y="206"/>
                  </a:lnTo>
                  <a:lnTo>
                    <a:pt x="35" y="209"/>
                  </a:lnTo>
                  <a:lnTo>
                    <a:pt x="34" y="213"/>
                  </a:lnTo>
                  <a:lnTo>
                    <a:pt x="29" y="218"/>
                  </a:lnTo>
                  <a:lnTo>
                    <a:pt x="24" y="223"/>
                  </a:lnTo>
                  <a:lnTo>
                    <a:pt x="21" y="226"/>
                  </a:lnTo>
                  <a:lnTo>
                    <a:pt x="18" y="227"/>
                  </a:lnTo>
                  <a:lnTo>
                    <a:pt x="14" y="228"/>
                  </a:lnTo>
                  <a:lnTo>
                    <a:pt x="10" y="229"/>
                  </a:lnTo>
                  <a:lnTo>
                    <a:pt x="6" y="231"/>
                  </a:lnTo>
                  <a:lnTo>
                    <a:pt x="2" y="231"/>
                  </a:lnTo>
                  <a:lnTo>
                    <a:pt x="0" y="231"/>
                  </a:lnTo>
                  <a:lnTo>
                    <a:pt x="4" y="231"/>
                  </a:lnTo>
                  <a:lnTo>
                    <a:pt x="8" y="231"/>
                  </a:lnTo>
                  <a:lnTo>
                    <a:pt x="11" y="232"/>
                  </a:lnTo>
                  <a:lnTo>
                    <a:pt x="15" y="233"/>
                  </a:lnTo>
                  <a:lnTo>
                    <a:pt x="18" y="235"/>
                  </a:lnTo>
                  <a:lnTo>
                    <a:pt x="21" y="237"/>
                  </a:lnTo>
                  <a:lnTo>
                    <a:pt x="28" y="241"/>
                  </a:lnTo>
                  <a:lnTo>
                    <a:pt x="33" y="246"/>
                  </a:lnTo>
                  <a:lnTo>
                    <a:pt x="34" y="250"/>
                  </a:lnTo>
                  <a:lnTo>
                    <a:pt x="37" y="252"/>
                  </a:lnTo>
                  <a:lnTo>
                    <a:pt x="38" y="256"/>
                  </a:lnTo>
                  <a:lnTo>
                    <a:pt x="39" y="260"/>
                  </a:lnTo>
                  <a:lnTo>
                    <a:pt x="39" y="264"/>
                  </a:lnTo>
                  <a:lnTo>
                    <a:pt x="41" y="268"/>
                  </a:lnTo>
                  <a:lnTo>
                    <a:pt x="39" y="272"/>
                  </a:lnTo>
                  <a:lnTo>
                    <a:pt x="39" y="275"/>
                  </a:lnTo>
                  <a:lnTo>
                    <a:pt x="39" y="279"/>
                  </a:lnTo>
                  <a:lnTo>
                    <a:pt x="38" y="283"/>
                  </a:lnTo>
                  <a:lnTo>
                    <a:pt x="35" y="287"/>
                  </a:lnTo>
                  <a:lnTo>
                    <a:pt x="34" y="289"/>
                  </a:lnTo>
                  <a:lnTo>
                    <a:pt x="29" y="296"/>
                  </a:lnTo>
                  <a:lnTo>
                    <a:pt x="24" y="301"/>
                  </a:lnTo>
                  <a:lnTo>
                    <a:pt x="21" y="302"/>
                  </a:lnTo>
                  <a:lnTo>
                    <a:pt x="18" y="305"/>
                  </a:lnTo>
                  <a:lnTo>
                    <a:pt x="14" y="306"/>
                  </a:lnTo>
                  <a:lnTo>
                    <a:pt x="10" y="307"/>
                  </a:lnTo>
                  <a:lnTo>
                    <a:pt x="6" y="307"/>
                  </a:lnTo>
                  <a:lnTo>
                    <a:pt x="2" y="307"/>
                  </a:lnTo>
                  <a:lnTo>
                    <a:pt x="0" y="307"/>
                  </a:lnTo>
                </a:path>
              </a:pathLst>
            </a:custGeom>
            <a:noFill/>
            <a:ln w="28575" cap="flat" cmpd="sng">
              <a:solidFill>
                <a:srgbClr val="3366FF"/>
              </a:solidFill>
              <a:prstDash val="solid"/>
              <a:headEnd type="none" w="med" len="med"/>
              <a:tailEnd type="none" w="med" len="med"/>
            </a:ln>
          </p:spPr>
          <p:txBody>
            <a:bodyPr/>
            <a:lstStyle/>
            <a:p>
              <a:endParaRPr lang="zh-CN" altLang="en-US"/>
            </a:p>
          </p:txBody>
        </p:sp>
        <p:sp>
          <p:nvSpPr>
            <p:cNvPr id="200725" name="直接连接符 200724"/>
            <p:cNvSpPr/>
            <p:nvPr/>
          </p:nvSpPr>
          <p:spPr>
            <a:xfrm>
              <a:off x="2809" y="3693"/>
              <a:ext cx="1" cy="269"/>
            </a:xfrm>
            <a:prstGeom prst="line">
              <a:avLst/>
            </a:prstGeom>
            <a:ln w="15875" cap="flat" cmpd="sng">
              <a:solidFill>
                <a:srgbClr val="000000"/>
              </a:solidFill>
              <a:prstDash val="solid"/>
              <a:headEnd type="none" w="med" len="med"/>
              <a:tailEnd type="none" w="med" len="med"/>
            </a:ln>
          </p:spPr>
        </p:sp>
        <p:sp>
          <p:nvSpPr>
            <p:cNvPr id="200726" name="直接连接符 200725"/>
            <p:cNvSpPr/>
            <p:nvPr/>
          </p:nvSpPr>
          <p:spPr>
            <a:xfrm flipV="1">
              <a:off x="2809" y="3243"/>
              <a:ext cx="1" cy="143"/>
            </a:xfrm>
            <a:prstGeom prst="line">
              <a:avLst/>
            </a:prstGeom>
            <a:ln w="15875" cap="flat" cmpd="sng">
              <a:solidFill>
                <a:srgbClr val="000000"/>
              </a:solidFill>
              <a:prstDash val="solid"/>
              <a:headEnd type="none" w="med" len="med"/>
              <a:tailEnd type="none" w="med" len="med"/>
            </a:ln>
          </p:spPr>
        </p:sp>
        <p:sp>
          <p:nvSpPr>
            <p:cNvPr id="200727" name="直接连接符 200726"/>
            <p:cNvSpPr/>
            <p:nvPr/>
          </p:nvSpPr>
          <p:spPr>
            <a:xfrm>
              <a:off x="1874" y="3246"/>
              <a:ext cx="352" cy="3"/>
            </a:xfrm>
            <a:prstGeom prst="line">
              <a:avLst/>
            </a:prstGeom>
            <a:ln w="15875" cap="flat" cmpd="sng">
              <a:solidFill>
                <a:srgbClr val="000000"/>
              </a:solidFill>
              <a:prstDash val="solid"/>
              <a:headEnd type="none" w="med" len="med"/>
              <a:tailEnd type="none" w="med" len="med"/>
            </a:ln>
          </p:spPr>
        </p:sp>
        <p:sp>
          <p:nvSpPr>
            <p:cNvPr id="200728" name="矩形 200727"/>
            <p:cNvSpPr/>
            <p:nvPr/>
          </p:nvSpPr>
          <p:spPr>
            <a:xfrm>
              <a:off x="2226" y="3207"/>
              <a:ext cx="217" cy="84"/>
            </a:xfrm>
            <a:prstGeom prst="rect">
              <a:avLst/>
            </a:prstGeom>
            <a:solidFill>
              <a:srgbClr val="FFFFFF"/>
            </a:solidFill>
            <a:ln w="9525">
              <a:noFill/>
            </a:ln>
          </p:spPr>
          <p:txBody>
            <a:bodyPr/>
            <a:lstStyle/>
            <a:p>
              <a:endParaRPr lang="zh-CN" altLang="en-US"/>
            </a:p>
          </p:txBody>
        </p:sp>
        <p:sp>
          <p:nvSpPr>
            <p:cNvPr id="200729" name="矩形 200728"/>
            <p:cNvSpPr/>
            <p:nvPr/>
          </p:nvSpPr>
          <p:spPr>
            <a:xfrm>
              <a:off x="2226" y="3207"/>
              <a:ext cx="217" cy="84"/>
            </a:xfrm>
            <a:prstGeom prst="rect">
              <a:avLst/>
            </a:prstGeom>
            <a:solidFill>
              <a:srgbClr val="00FF00"/>
            </a:solidFill>
            <a:ln w="28575" cap="flat" cmpd="sng">
              <a:solidFill>
                <a:srgbClr val="000000"/>
              </a:solidFill>
              <a:prstDash val="solid"/>
              <a:miter/>
              <a:headEnd type="none" w="med" len="med"/>
              <a:tailEnd type="none" w="med" len="med"/>
            </a:ln>
          </p:spPr>
          <p:txBody>
            <a:bodyPr/>
            <a:lstStyle/>
            <a:p>
              <a:endParaRPr lang="zh-CN" altLang="en-US"/>
            </a:p>
          </p:txBody>
        </p:sp>
        <p:sp>
          <p:nvSpPr>
            <p:cNvPr id="200730" name="直接连接符 200729"/>
            <p:cNvSpPr/>
            <p:nvPr/>
          </p:nvSpPr>
          <p:spPr>
            <a:xfrm flipV="1">
              <a:off x="2443" y="3244"/>
              <a:ext cx="610" cy="5"/>
            </a:xfrm>
            <a:prstGeom prst="line">
              <a:avLst/>
            </a:prstGeom>
            <a:ln w="15875" cap="flat" cmpd="sng">
              <a:solidFill>
                <a:srgbClr val="000000"/>
              </a:solidFill>
              <a:prstDash val="solid"/>
              <a:headEnd type="none" w="med" len="med"/>
              <a:tailEnd type="none" w="med" len="med"/>
            </a:ln>
          </p:spPr>
        </p:sp>
        <p:sp>
          <p:nvSpPr>
            <p:cNvPr id="200731" name="矩形 200730"/>
            <p:cNvSpPr/>
            <p:nvPr/>
          </p:nvSpPr>
          <p:spPr>
            <a:xfrm>
              <a:off x="2281" y="3326"/>
              <a:ext cx="85"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00732" name="直接连接符 200731"/>
            <p:cNvSpPr/>
            <p:nvPr/>
          </p:nvSpPr>
          <p:spPr>
            <a:xfrm>
              <a:off x="1700" y="3479"/>
              <a:ext cx="82" cy="1"/>
            </a:xfrm>
            <a:prstGeom prst="line">
              <a:avLst/>
            </a:prstGeom>
            <a:ln w="15875" cap="flat" cmpd="sng">
              <a:solidFill>
                <a:srgbClr val="000000"/>
              </a:solidFill>
              <a:prstDash val="solid"/>
              <a:headEnd type="none" w="med" len="med"/>
              <a:tailEnd type="none" w="med" len="med"/>
            </a:ln>
          </p:spPr>
        </p:sp>
        <p:sp>
          <p:nvSpPr>
            <p:cNvPr id="200733" name="直接连接符 200732"/>
            <p:cNvSpPr/>
            <p:nvPr/>
          </p:nvSpPr>
          <p:spPr>
            <a:xfrm>
              <a:off x="1741" y="3438"/>
              <a:ext cx="1" cy="82"/>
            </a:xfrm>
            <a:prstGeom prst="line">
              <a:avLst/>
            </a:prstGeom>
            <a:ln w="15875" cap="flat" cmpd="sng">
              <a:solidFill>
                <a:srgbClr val="000000"/>
              </a:solidFill>
              <a:prstDash val="solid"/>
              <a:headEnd type="none" w="med" len="med"/>
              <a:tailEnd type="none" w="med" len="med"/>
            </a:ln>
          </p:spPr>
        </p:sp>
        <p:sp>
          <p:nvSpPr>
            <p:cNvPr id="200734" name="直接连接符 200733"/>
            <p:cNvSpPr/>
            <p:nvPr/>
          </p:nvSpPr>
          <p:spPr>
            <a:xfrm>
              <a:off x="1700" y="3840"/>
              <a:ext cx="80" cy="1"/>
            </a:xfrm>
            <a:prstGeom prst="line">
              <a:avLst/>
            </a:prstGeom>
            <a:ln w="15875" cap="flat" cmpd="sng">
              <a:solidFill>
                <a:srgbClr val="000000"/>
              </a:solidFill>
              <a:prstDash val="solid"/>
              <a:headEnd type="none" w="med" len="med"/>
              <a:tailEnd type="none" w="med" len="med"/>
            </a:ln>
          </p:spPr>
        </p:sp>
        <p:sp>
          <p:nvSpPr>
            <p:cNvPr id="200735" name="任意多边形 200734"/>
            <p:cNvSpPr/>
            <p:nvPr/>
          </p:nvSpPr>
          <p:spPr>
            <a:xfrm>
              <a:off x="1766" y="3586"/>
              <a:ext cx="200" cy="201"/>
            </a:xfrm>
            <a:custGeom>
              <a:avLst/>
              <a:gdLst/>
              <a:ahLst/>
              <a:cxnLst/>
              <a:rect l="0" t="0" r="0" b="0"/>
              <a:pathLst>
                <a:path w="200" h="201">
                  <a:moveTo>
                    <a:pt x="101" y="201"/>
                  </a:moveTo>
                  <a:lnTo>
                    <a:pt x="91" y="199"/>
                  </a:lnTo>
                  <a:lnTo>
                    <a:pt x="80" y="198"/>
                  </a:lnTo>
                  <a:lnTo>
                    <a:pt x="70" y="195"/>
                  </a:lnTo>
                  <a:lnTo>
                    <a:pt x="61" y="192"/>
                  </a:lnTo>
                  <a:lnTo>
                    <a:pt x="53" y="188"/>
                  </a:lnTo>
                  <a:lnTo>
                    <a:pt x="45" y="183"/>
                  </a:lnTo>
                  <a:lnTo>
                    <a:pt x="37" y="178"/>
                  </a:lnTo>
                  <a:lnTo>
                    <a:pt x="30" y="171"/>
                  </a:lnTo>
                  <a:lnTo>
                    <a:pt x="23" y="164"/>
                  </a:lnTo>
                  <a:lnTo>
                    <a:pt x="18" y="156"/>
                  </a:lnTo>
                  <a:lnTo>
                    <a:pt x="13" y="148"/>
                  </a:lnTo>
                  <a:lnTo>
                    <a:pt x="8" y="139"/>
                  </a:lnTo>
                  <a:lnTo>
                    <a:pt x="6" y="129"/>
                  </a:lnTo>
                  <a:lnTo>
                    <a:pt x="3" y="120"/>
                  </a:lnTo>
                  <a:lnTo>
                    <a:pt x="2" y="110"/>
                  </a:lnTo>
                  <a:lnTo>
                    <a:pt x="0" y="100"/>
                  </a:lnTo>
                  <a:lnTo>
                    <a:pt x="2" y="89"/>
                  </a:lnTo>
                  <a:lnTo>
                    <a:pt x="3" y="79"/>
                  </a:lnTo>
                  <a:lnTo>
                    <a:pt x="6" y="70"/>
                  </a:lnTo>
                  <a:lnTo>
                    <a:pt x="8" y="61"/>
                  </a:lnTo>
                  <a:lnTo>
                    <a:pt x="13" y="52"/>
                  </a:lnTo>
                  <a:lnTo>
                    <a:pt x="18" y="44"/>
                  </a:lnTo>
                  <a:lnTo>
                    <a:pt x="23" y="36"/>
                  </a:lnTo>
                  <a:lnTo>
                    <a:pt x="30" y="29"/>
                  </a:lnTo>
                  <a:lnTo>
                    <a:pt x="37" y="23"/>
                  </a:lnTo>
                  <a:lnTo>
                    <a:pt x="45" y="17"/>
                  </a:lnTo>
                  <a:lnTo>
                    <a:pt x="53" y="12"/>
                  </a:lnTo>
                  <a:lnTo>
                    <a:pt x="61" y="8"/>
                  </a:lnTo>
                  <a:lnTo>
                    <a:pt x="70" y="4"/>
                  </a:lnTo>
                  <a:lnTo>
                    <a:pt x="80" y="1"/>
                  </a:lnTo>
                  <a:lnTo>
                    <a:pt x="91" y="0"/>
                  </a:lnTo>
                  <a:lnTo>
                    <a:pt x="101" y="0"/>
                  </a:lnTo>
                  <a:lnTo>
                    <a:pt x="101" y="0"/>
                  </a:lnTo>
                  <a:lnTo>
                    <a:pt x="111" y="0"/>
                  </a:lnTo>
                  <a:lnTo>
                    <a:pt x="121" y="1"/>
                  </a:lnTo>
                  <a:lnTo>
                    <a:pt x="130" y="4"/>
                  </a:lnTo>
                  <a:lnTo>
                    <a:pt x="139" y="8"/>
                  </a:lnTo>
                  <a:lnTo>
                    <a:pt x="148" y="12"/>
                  </a:lnTo>
                  <a:lnTo>
                    <a:pt x="157" y="17"/>
                  </a:lnTo>
                  <a:lnTo>
                    <a:pt x="164" y="23"/>
                  </a:lnTo>
                  <a:lnTo>
                    <a:pt x="171" y="29"/>
                  </a:lnTo>
                  <a:lnTo>
                    <a:pt x="177" y="36"/>
                  </a:lnTo>
                  <a:lnTo>
                    <a:pt x="183" y="44"/>
                  </a:lnTo>
                  <a:lnTo>
                    <a:pt x="188" y="52"/>
                  </a:lnTo>
                  <a:lnTo>
                    <a:pt x="192" y="61"/>
                  </a:lnTo>
                  <a:lnTo>
                    <a:pt x="196" y="70"/>
                  </a:lnTo>
                  <a:lnTo>
                    <a:pt x="199" y="79"/>
                  </a:lnTo>
                  <a:lnTo>
                    <a:pt x="200" y="89"/>
                  </a:lnTo>
                  <a:lnTo>
                    <a:pt x="200" y="100"/>
                  </a:lnTo>
                  <a:lnTo>
                    <a:pt x="200" y="110"/>
                  </a:lnTo>
                  <a:lnTo>
                    <a:pt x="199" y="120"/>
                  </a:lnTo>
                  <a:lnTo>
                    <a:pt x="196" y="129"/>
                  </a:lnTo>
                  <a:lnTo>
                    <a:pt x="192" y="139"/>
                  </a:lnTo>
                  <a:lnTo>
                    <a:pt x="188" y="148"/>
                  </a:lnTo>
                  <a:lnTo>
                    <a:pt x="183" y="156"/>
                  </a:lnTo>
                  <a:lnTo>
                    <a:pt x="177" y="164"/>
                  </a:lnTo>
                  <a:lnTo>
                    <a:pt x="171" y="171"/>
                  </a:lnTo>
                  <a:lnTo>
                    <a:pt x="164" y="178"/>
                  </a:lnTo>
                  <a:lnTo>
                    <a:pt x="157" y="183"/>
                  </a:lnTo>
                  <a:lnTo>
                    <a:pt x="148" y="188"/>
                  </a:lnTo>
                  <a:lnTo>
                    <a:pt x="139" y="192"/>
                  </a:lnTo>
                  <a:lnTo>
                    <a:pt x="130" y="195"/>
                  </a:lnTo>
                  <a:lnTo>
                    <a:pt x="121" y="198"/>
                  </a:lnTo>
                  <a:lnTo>
                    <a:pt x="111" y="199"/>
                  </a:lnTo>
                  <a:lnTo>
                    <a:pt x="101" y="201"/>
                  </a:lnTo>
                  <a:close/>
                </a:path>
              </a:pathLst>
            </a:custGeom>
            <a:solidFill>
              <a:srgbClr val="FFFFFF"/>
            </a:solidFill>
            <a:ln w="9525">
              <a:noFill/>
            </a:ln>
          </p:spPr>
          <p:txBody>
            <a:bodyPr/>
            <a:lstStyle/>
            <a:p>
              <a:endParaRPr lang="zh-CN" altLang="en-US"/>
            </a:p>
          </p:txBody>
        </p:sp>
        <p:sp>
          <p:nvSpPr>
            <p:cNvPr id="200736" name="任意多边形 200735"/>
            <p:cNvSpPr/>
            <p:nvPr/>
          </p:nvSpPr>
          <p:spPr>
            <a:xfrm>
              <a:off x="1766" y="3586"/>
              <a:ext cx="200" cy="201"/>
            </a:xfrm>
            <a:custGeom>
              <a:avLst/>
              <a:gdLst/>
              <a:ahLst/>
              <a:cxnLst/>
              <a:rect l="0" t="0" r="0" b="0"/>
              <a:pathLst>
                <a:path w="200" h="201">
                  <a:moveTo>
                    <a:pt x="101" y="201"/>
                  </a:moveTo>
                  <a:lnTo>
                    <a:pt x="91" y="199"/>
                  </a:lnTo>
                  <a:lnTo>
                    <a:pt x="80" y="198"/>
                  </a:lnTo>
                  <a:lnTo>
                    <a:pt x="70" y="195"/>
                  </a:lnTo>
                  <a:lnTo>
                    <a:pt x="61" y="192"/>
                  </a:lnTo>
                  <a:lnTo>
                    <a:pt x="53" y="188"/>
                  </a:lnTo>
                  <a:lnTo>
                    <a:pt x="45" y="183"/>
                  </a:lnTo>
                  <a:lnTo>
                    <a:pt x="37" y="178"/>
                  </a:lnTo>
                  <a:lnTo>
                    <a:pt x="30" y="171"/>
                  </a:lnTo>
                  <a:lnTo>
                    <a:pt x="23" y="164"/>
                  </a:lnTo>
                  <a:lnTo>
                    <a:pt x="18" y="156"/>
                  </a:lnTo>
                  <a:lnTo>
                    <a:pt x="13" y="148"/>
                  </a:lnTo>
                  <a:lnTo>
                    <a:pt x="8" y="139"/>
                  </a:lnTo>
                  <a:lnTo>
                    <a:pt x="6" y="129"/>
                  </a:lnTo>
                  <a:lnTo>
                    <a:pt x="3" y="120"/>
                  </a:lnTo>
                  <a:lnTo>
                    <a:pt x="2" y="110"/>
                  </a:lnTo>
                  <a:lnTo>
                    <a:pt x="0" y="100"/>
                  </a:lnTo>
                  <a:lnTo>
                    <a:pt x="2" y="89"/>
                  </a:lnTo>
                  <a:lnTo>
                    <a:pt x="3" y="79"/>
                  </a:lnTo>
                  <a:lnTo>
                    <a:pt x="6" y="70"/>
                  </a:lnTo>
                  <a:lnTo>
                    <a:pt x="8" y="61"/>
                  </a:lnTo>
                  <a:lnTo>
                    <a:pt x="13" y="52"/>
                  </a:lnTo>
                  <a:lnTo>
                    <a:pt x="18" y="44"/>
                  </a:lnTo>
                  <a:lnTo>
                    <a:pt x="23" y="36"/>
                  </a:lnTo>
                  <a:lnTo>
                    <a:pt x="30" y="29"/>
                  </a:lnTo>
                  <a:lnTo>
                    <a:pt x="37" y="23"/>
                  </a:lnTo>
                  <a:lnTo>
                    <a:pt x="45" y="17"/>
                  </a:lnTo>
                  <a:lnTo>
                    <a:pt x="53" y="12"/>
                  </a:lnTo>
                  <a:lnTo>
                    <a:pt x="61" y="8"/>
                  </a:lnTo>
                  <a:lnTo>
                    <a:pt x="70" y="4"/>
                  </a:lnTo>
                  <a:lnTo>
                    <a:pt x="80" y="1"/>
                  </a:lnTo>
                  <a:lnTo>
                    <a:pt x="91" y="0"/>
                  </a:lnTo>
                  <a:lnTo>
                    <a:pt x="101" y="0"/>
                  </a:lnTo>
                  <a:lnTo>
                    <a:pt x="101" y="0"/>
                  </a:lnTo>
                  <a:lnTo>
                    <a:pt x="111" y="0"/>
                  </a:lnTo>
                  <a:lnTo>
                    <a:pt x="121" y="1"/>
                  </a:lnTo>
                  <a:lnTo>
                    <a:pt x="130" y="4"/>
                  </a:lnTo>
                  <a:lnTo>
                    <a:pt x="139" y="8"/>
                  </a:lnTo>
                  <a:lnTo>
                    <a:pt x="148" y="12"/>
                  </a:lnTo>
                  <a:lnTo>
                    <a:pt x="157" y="17"/>
                  </a:lnTo>
                  <a:lnTo>
                    <a:pt x="164" y="23"/>
                  </a:lnTo>
                  <a:lnTo>
                    <a:pt x="171" y="29"/>
                  </a:lnTo>
                  <a:lnTo>
                    <a:pt x="177" y="36"/>
                  </a:lnTo>
                  <a:lnTo>
                    <a:pt x="183" y="44"/>
                  </a:lnTo>
                  <a:lnTo>
                    <a:pt x="188" y="52"/>
                  </a:lnTo>
                  <a:lnTo>
                    <a:pt x="192" y="61"/>
                  </a:lnTo>
                  <a:lnTo>
                    <a:pt x="196" y="70"/>
                  </a:lnTo>
                  <a:lnTo>
                    <a:pt x="199" y="79"/>
                  </a:lnTo>
                  <a:lnTo>
                    <a:pt x="200" y="89"/>
                  </a:lnTo>
                  <a:lnTo>
                    <a:pt x="200" y="100"/>
                  </a:lnTo>
                  <a:lnTo>
                    <a:pt x="200" y="110"/>
                  </a:lnTo>
                  <a:lnTo>
                    <a:pt x="199" y="120"/>
                  </a:lnTo>
                  <a:lnTo>
                    <a:pt x="196" y="129"/>
                  </a:lnTo>
                  <a:lnTo>
                    <a:pt x="192" y="139"/>
                  </a:lnTo>
                  <a:lnTo>
                    <a:pt x="188" y="148"/>
                  </a:lnTo>
                  <a:lnTo>
                    <a:pt x="183" y="156"/>
                  </a:lnTo>
                  <a:lnTo>
                    <a:pt x="177" y="164"/>
                  </a:lnTo>
                  <a:lnTo>
                    <a:pt x="171" y="171"/>
                  </a:lnTo>
                  <a:lnTo>
                    <a:pt x="164" y="178"/>
                  </a:lnTo>
                  <a:lnTo>
                    <a:pt x="157" y="183"/>
                  </a:lnTo>
                  <a:lnTo>
                    <a:pt x="148" y="188"/>
                  </a:lnTo>
                  <a:lnTo>
                    <a:pt x="139" y="192"/>
                  </a:lnTo>
                  <a:lnTo>
                    <a:pt x="130" y="195"/>
                  </a:lnTo>
                  <a:lnTo>
                    <a:pt x="121" y="198"/>
                  </a:lnTo>
                  <a:lnTo>
                    <a:pt x="111" y="199"/>
                  </a:lnTo>
                  <a:lnTo>
                    <a:pt x="101" y="201"/>
                  </a:lnTo>
                </a:path>
              </a:pathLst>
            </a:custGeom>
            <a:solidFill>
              <a:srgbClr val="00FF00">
                <a:alpha val="100000"/>
              </a:srgbClr>
            </a:solidFill>
            <a:ln w="28575" cap="flat" cmpd="sng">
              <a:solidFill>
                <a:srgbClr val="000000">
                  <a:alpha val="100000"/>
                </a:srgbClr>
              </a:solidFill>
              <a:prstDash val="solid"/>
              <a:headEnd type="none" w="med" len="med"/>
              <a:tailEnd type="none" w="med" len="med"/>
            </a:ln>
          </p:spPr>
          <p:txBody>
            <a:bodyPr/>
            <a:lstStyle/>
            <a:p>
              <a:endParaRPr lang="zh-CN" altLang="en-US"/>
            </a:p>
          </p:txBody>
        </p:sp>
        <p:sp>
          <p:nvSpPr>
            <p:cNvPr id="200737" name="直接连接符 200736"/>
            <p:cNvSpPr/>
            <p:nvPr/>
          </p:nvSpPr>
          <p:spPr>
            <a:xfrm flipV="1">
              <a:off x="1867" y="3586"/>
              <a:ext cx="1" cy="201"/>
            </a:xfrm>
            <a:prstGeom prst="line">
              <a:avLst/>
            </a:prstGeom>
            <a:ln w="28575" cap="flat" cmpd="sng">
              <a:solidFill>
                <a:srgbClr val="000000"/>
              </a:solidFill>
              <a:prstDash val="solid"/>
              <a:headEnd type="none" w="med" len="med"/>
              <a:tailEnd type="none" w="med" len="med"/>
            </a:ln>
          </p:spPr>
        </p:sp>
        <p:sp>
          <p:nvSpPr>
            <p:cNvPr id="200738" name="直接连接符 200737"/>
            <p:cNvSpPr/>
            <p:nvPr/>
          </p:nvSpPr>
          <p:spPr>
            <a:xfrm>
              <a:off x="1867" y="3787"/>
              <a:ext cx="1" cy="175"/>
            </a:xfrm>
            <a:prstGeom prst="line">
              <a:avLst/>
            </a:prstGeom>
            <a:ln w="15875" cap="flat" cmpd="sng">
              <a:solidFill>
                <a:srgbClr val="000000"/>
              </a:solidFill>
              <a:prstDash val="solid"/>
              <a:headEnd type="none" w="med" len="med"/>
              <a:tailEnd type="none" w="med" len="med"/>
            </a:ln>
          </p:spPr>
        </p:sp>
        <p:sp>
          <p:nvSpPr>
            <p:cNvPr id="200739" name="直接连接符 200738"/>
            <p:cNvSpPr/>
            <p:nvPr/>
          </p:nvSpPr>
          <p:spPr>
            <a:xfrm>
              <a:off x="1867" y="3250"/>
              <a:ext cx="1" cy="336"/>
            </a:xfrm>
            <a:prstGeom prst="line">
              <a:avLst/>
            </a:prstGeom>
            <a:ln w="15875" cap="flat" cmpd="sng">
              <a:solidFill>
                <a:srgbClr val="000000"/>
              </a:solidFill>
              <a:prstDash val="solid"/>
              <a:headEnd type="none" w="med" len="med"/>
              <a:tailEnd type="none" w="med" len="med"/>
            </a:ln>
          </p:spPr>
        </p:sp>
        <p:sp>
          <p:nvSpPr>
            <p:cNvPr id="200740" name="任意多边形 200739"/>
            <p:cNvSpPr/>
            <p:nvPr/>
          </p:nvSpPr>
          <p:spPr>
            <a:xfrm>
              <a:off x="2565" y="3185"/>
              <a:ext cx="122" cy="123"/>
            </a:xfrm>
            <a:custGeom>
              <a:avLst/>
              <a:gdLst/>
              <a:ahLst/>
              <a:cxnLst/>
              <a:rect l="0" t="0" r="0" b="0"/>
              <a:pathLst>
                <a:path w="122" h="123">
                  <a:moveTo>
                    <a:pt x="122" y="61"/>
                  </a:moveTo>
                  <a:lnTo>
                    <a:pt x="121" y="55"/>
                  </a:lnTo>
                  <a:lnTo>
                    <a:pt x="121" y="49"/>
                  </a:lnTo>
                  <a:lnTo>
                    <a:pt x="118" y="44"/>
                  </a:lnTo>
                  <a:lnTo>
                    <a:pt x="117" y="37"/>
                  </a:lnTo>
                  <a:lnTo>
                    <a:pt x="114" y="32"/>
                  </a:lnTo>
                  <a:lnTo>
                    <a:pt x="111" y="27"/>
                  </a:lnTo>
                  <a:lnTo>
                    <a:pt x="108" y="22"/>
                  </a:lnTo>
                  <a:lnTo>
                    <a:pt x="103" y="18"/>
                  </a:lnTo>
                  <a:lnTo>
                    <a:pt x="99" y="14"/>
                  </a:lnTo>
                  <a:lnTo>
                    <a:pt x="94" y="10"/>
                  </a:lnTo>
                  <a:lnTo>
                    <a:pt x="89" y="8"/>
                  </a:lnTo>
                  <a:lnTo>
                    <a:pt x="84" y="5"/>
                  </a:lnTo>
                  <a:lnTo>
                    <a:pt x="79" y="3"/>
                  </a:lnTo>
                  <a:lnTo>
                    <a:pt x="72" y="1"/>
                  </a:lnTo>
                  <a:lnTo>
                    <a:pt x="66" y="0"/>
                  </a:lnTo>
                  <a:lnTo>
                    <a:pt x="61" y="0"/>
                  </a:lnTo>
                  <a:lnTo>
                    <a:pt x="55" y="0"/>
                  </a:lnTo>
                  <a:lnTo>
                    <a:pt x="48" y="1"/>
                  </a:lnTo>
                  <a:lnTo>
                    <a:pt x="42" y="3"/>
                  </a:lnTo>
                  <a:lnTo>
                    <a:pt x="37" y="5"/>
                  </a:lnTo>
                  <a:lnTo>
                    <a:pt x="32" y="8"/>
                  </a:lnTo>
                  <a:lnTo>
                    <a:pt x="27" y="10"/>
                  </a:lnTo>
                  <a:lnTo>
                    <a:pt x="22" y="14"/>
                  </a:lnTo>
                  <a:lnTo>
                    <a:pt x="18" y="18"/>
                  </a:lnTo>
                  <a:lnTo>
                    <a:pt x="13" y="22"/>
                  </a:lnTo>
                  <a:lnTo>
                    <a:pt x="10" y="27"/>
                  </a:lnTo>
                  <a:lnTo>
                    <a:pt x="6" y="32"/>
                  </a:lnTo>
                  <a:lnTo>
                    <a:pt x="4" y="37"/>
                  </a:lnTo>
                  <a:lnTo>
                    <a:pt x="3" y="44"/>
                  </a:lnTo>
                  <a:lnTo>
                    <a:pt x="0" y="49"/>
                  </a:lnTo>
                  <a:lnTo>
                    <a:pt x="0" y="55"/>
                  </a:lnTo>
                  <a:lnTo>
                    <a:pt x="0" y="61"/>
                  </a:lnTo>
                  <a:lnTo>
                    <a:pt x="0" y="68"/>
                  </a:lnTo>
                  <a:lnTo>
                    <a:pt x="0" y="74"/>
                  </a:lnTo>
                  <a:lnTo>
                    <a:pt x="3" y="79"/>
                  </a:lnTo>
                  <a:lnTo>
                    <a:pt x="4" y="86"/>
                  </a:lnTo>
                  <a:lnTo>
                    <a:pt x="6" y="91"/>
                  </a:lnTo>
                  <a:lnTo>
                    <a:pt x="10" y="96"/>
                  </a:lnTo>
                  <a:lnTo>
                    <a:pt x="13" y="100"/>
                  </a:lnTo>
                  <a:lnTo>
                    <a:pt x="18" y="105"/>
                  </a:lnTo>
                  <a:lnTo>
                    <a:pt x="22" y="109"/>
                  </a:lnTo>
                  <a:lnTo>
                    <a:pt x="27" y="113"/>
                  </a:lnTo>
                  <a:lnTo>
                    <a:pt x="32" y="115"/>
                  </a:lnTo>
                  <a:lnTo>
                    <a:pt x="37" y="118"/>
                  </a:lnTo>
                  <a:lnTo>
                    <a:pt x="42" y="120"/>
                  </a:lnTo>
                  <a:lnTo>
                    <a:pt x="48" y="121"/>
                  </a:lnTo>
                  <a:lnTo>
                    <a:pt x="55" y="123"/>
                  </a:lnTo>
                  <a:lnTo>
                    <a:pt x="61" y="123"/>
                  </a:lnTo>
                  <a:lnTo>
                    <a:pt x="66" y="123"/>
                  </a:lnTo>
                  <a:lnTo>
                    <a:pt x="72" y="121"/>
                  </a:lnTo>
                  <a:lnTo>
                    <a:pt x="79" y="120"/>
                  </a:lnTo>
                  <a:lnTo>
                    <a:pt x="84" y="118"/>
                  </a:lnTo>
                  <a:lnTo>
                    <a:pt x="89" y="115"/>
                  </a:lnTo>
                  <a:lnTo>
                    <a:pt x="94" y="113"/>
                  </a:lnTo>
                  <a:lnTo>
                    <a:pt x="99" y="109"/>
                  </a:lnTo>
                  <a:lnTo>
                    <a:pt x="103" y="105"/>
                  </a:lnTo>
                  <a:lnTo>
                    <a:pt x="108" y="100"/>
                  </a:lnTo>
                  <a:lnTo>
                    <a:pt x="111" y="96"/>
                  </a:lnTo>
                  <a:lnTo>
                    <a:pt x="114" y="91"/>
                  </a:lnTo>
                  <a:lnTo>
                    <a:pt x="117" y="86"/>
                  </a:lnTo>
                  <a:lnTo>
                    <a:pt x="118" y="79"/>
                  </a:lnTo>
                  <a:lnTo>
                    <a:pt x="121" y="74"/>
                  </a:lnTo>
                  <a:lnTo>
                    <a:pt x="121" y="68"/>
                  </a:lnTo>
                  <a:lnTo>
                    <a:pt x="122" y="61"/>
                  </a:lnTo>
                  <a:close/>
                </a:path>
              </a:pathLst>
            </a:custGeom>
            <a:solidFill>
              <a:srgbClr val="FFFFFF"/>
            </a:solidFill>
            <a:ln w="9525">
              <a:noFill/>
            </a:ln>
          </p:spPr>
          <p:txBody>
            <a:bodyPr/>
            <a:lstStyle/>
            <a:p>
              <a:endParaRPr lang="zh-CN" altLang="en-US"/>
            </a:p>
          </p:txBody>
        </p:sp>
        <p:sp>
          <p:nvSpPr>
            <p:cNvPr id="200741" name="任意多边形 200740"/>
            <p:cNvSpPr/>
            <p:nvPr/>
          </p:nvSpPr>
          <p:spPr>
            <a:xfrm>
              <a:off x="2565" y="3185"/>
              <a:ext cx="122" cy="123"/>
            </a:xfrm>
            <a:custGeom>
              <a:avLst/>
              <a:gdLst/>
              <a:ahLst/>
              <a:cxnLst/>
              <a:rect l="0" t="0" r="0" b="0"/>
              <a:pathLst>
                <a:path w="122" h="123">
                  <a:moveTo>
                    <a:pt x="122" y="61"/>
                  </a:moveTo>
                  <a:lnTo>
                    <a:pt x="121" y="55"/>
                  </a:lnTo>
                  <a:lnTo>
                    <a:pt x="121" y="49"/>
                  </a:lnTo>
                  <a:lnTo>
                    <a:pt x="118" y="44"/>
                  </a:lnTo>
                  <a:lnTo>
                    <a:pt x="117" y="37"/>
                  </a:lnTo>
                  <a:lnTo>
                    <a:pt x="114" y="32"/>
                  </a:lnTo>
                  <a:lnTo>
                    <a:pt x="111" y="27"/>
                  </a:lnTo>
                  <a:lnTo>
                    <a:pt x="108" y="22"/>
                  </a:lnTo>
                  <a:lnTo>
                    <a:pt x="103" y="18"/>
                  </a:lnTo>
                  <a:lnTo>
                    <a:pt x="99" y="14"/>
                  </a:lnTo>
                  <a:lnTo>
                    <a:pt x="94" y="10"/>
                  </a:lnTo>
                  <a:lnTo>
                    <a:pt x="89" y="8"/>
                  </a:lnTo>
                  <a:lnTo>
                    <a:pt x="84" y="5"/>
                  </a:lnTo>
                  <a:lnTo>
                    <a:pt x="79" y="3"/>
                  </a:lnTo>
                  <a:lnTo>
                    <a:pt x="72" y="1"/>
                  </a:lnTo>
                  <a:lnTo>
                    <a:pt x="66" y="0"/>
                  </a:lnTo>
                  <a:lnTo>
                    <a:pt x="61" y="0"/>
                  </a:lnTo>
                  <a:lnTo>
                    <a:pt x="55" y="0"/>
                  </a:lnTo>
                  <a:lnTo>
                    <a:pt x="48" y="1"/>
                  </a:lnTo>
                  <a:lnTo>
                    <a:pt x="42" y="3"/>
                  </a:lnTo>
                  <a:lnTo>
                    <a:pt x="37" y="5"/>
                  </a:lnTo>
                  <a:lnTo>
                    <a:pt x="32" y="8"/>
                  </a:lnTo>
                  <a:lnTo>
                    <a:pt x="27" y="10"/>
                  </a:lnTo>
                  <a:lnTo>
                    <a:pt x="22" y="14"/>
                  </a:lnTo>
                  <a:lnTo>
                    <a:pt x="18" y="18"/>
                  </a:lnTo>
                  <a:lnTo>
                    <a:pt x="13" y="22"/>
                  </a:lnTo>
                  <a:lnTo>
                    <a:pt x="10" y="27"/>
                  </a:lnTo>
                  <a:lnTo>
                    <a:pt x="6" y="32"/>
                  </a:lnTo>
                  <a:lnTo>
                    <a:pt x="4" y="37"/>
                  </a:lnTo>
                  <a:lnTo>
                    <a:pt x="3" y="44"/>
                  </a:lnTo>
                  <a:lnTo>
                    <a:pt x="0" y="49"/>
                  </a:lnTo>
                  <a:lnTo>
                    <a:pt x="0" y="55"/>
                  </a:lnTo>
                  <a:lnTo>
                    <a:pt x="0" y="61"/>
                  </a:lnTo>
                  <a:lnTo>
                    <a:pt x="0" y="68"/>
                  </a:lnTo>
                  <a:lnTo>
                    <a:pt x="0" y="74"/>
                  </a:lnTo>
                  <a:lnTo>
                    <a:pt x="3" y="79"/>
                  </a:lnTo>
                  <a:lnTo>
                    <a:pt x="4" y="86"/>
                  </a:lnTo>
                  <a:lnTo>
                    <a:pt x="6" y="91"/>
                  </a:lnTo>
                  <a:lnTo>
                    <a:pt x="10" y="96"/>
                  </a:lnTo>
                  <a:lnTo>
                    <a:pt x="13" y="100"/>
                  </a:lnTo>
                  <a:lnTo>
                    <a:pt x="18" y="105"/>
                  </a:lnTo>
                  <a:lnTo>
                    <a:pt x="22" y="109"/>
                  </a:lnTo>
                  <a:lnTo>
                    <a:pt x="27" y="113"/>
                  </a:lnTo>
                  <a:lnTo>
                    <a:pt x="32" y="115"/>
                  </a:lnTo>
                  <a:lnTo>
                    <a:pt x="37" y="118"/>
                  </a:lnTo>
                  <a:lnTo>
                    <a:pt x="42" y="120"/>
                  </a:lnTo>
                  <a:lnTo>
                    <a:pt x="48" y="121"/>
                  </a:lnTo>
                  <a:lnTo>
                    <a:pt x="55" y="123"/>
                  </a:lnTo>
                  <a:lnTo>
                    <a:pt x="61" y="123"/>
                  </a:lnTo>
                  <a:lnTo>
                    <a:pt x="66" y="123"/>
                  </a:lnTo>
                  <a:lnTo>
                    <a:pt x="72" y="121"/>
                  </a:lnTo>
                  <a:lnTo>
                    <a:pt x="79" y="120"/>
                  </a:lnTo>
                  <a:lnTo>
                    <a:pt x="84" y="118"/>
                  </a:lnTo>
                  <a:lnTo>
                    <a:pt x="89" y="115"/>
                  </a:lnTo>
                  <a:lnTo>
                    <a:pt x="94" y="113"/>
                  </a:lnTo>
                  <a:lnTo>
                    <a:pt x="99" y="109"/>
                  </a:lnTo>
                  <a:lnTo>
                    <a:pt x="103" y="105"/>
                  </a:lnTo>
                  <a:lnTo>
                    <a:pt x="108" y="100"/>
                  </a:lnTo>
                  <a:lnTo>
                    <a:pt x="111" y="96"/>
                  </a:lnTo>
                  <a:lnTo>
                    <a:pt x="114" y="91"/>
                  </a:lnTo>
                  <a:lnTo>
                    <a:pt x="117" y="86"/>
                  </a:lnTo>
                  <a:lnTo>
                    <a:pt x="118" y="79"/>
                  </a:lnTo>
                  <a:lnTo>
                    <a:pt x="121" y="74"/>
                  </a:lnTo>
                  <a:lnTo>
                    <a:pt x="121" y="68"/>
                  </a:lnTo>
                  <a:lnTo>
                    <a:pt x="122" y="61"/>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0742" name="矩形 200741"/>
            <p:cNvSpPr/>
            <p:nvPr/>
          </p:nvSpPr>
          <p:spPr>
            <a:xfrm>
              <a:off x="2604" y="3203"/>
              <a:ext cx="44" cy="106"/>
            </a:xfrm>
            <a:prstGeom prst="rect">
              <a:avLst/>
            </a:prstGeom>
            <a:noFill/>
            <a:ln w="9525">
              <a:noFill/>
            </a:ln>
          </p:spPr>
          <p:txBody>
            <a:bodyPr wrap="none" lIns="0" tIns="0" rIns="0" bIns="0">
              <a:spAutoFit/>
            </a:bodyPr>
            <a:lstStyle/>
            <a:p>
              <a:r>
                <a:rPr lang="en-US" altLang="zh-CN" sz="1100">
                  <a:solidFill>
                    <a:srgbClr val="000000"/>
                  </a:solidFill>
                  <a:latin typeface="宋体" panose="02010600030101010101" pitchFamily="2" charset="-122"/>
                  <a:sym typeface="Wingdings" panose="05000000000000000000" pitchFamily="2" charset="2"/>
                </a:rPr>
                <a:t>A</a:t>
              </a:r>
              <a:endParaRPr lang="en-US" altLang="zh-CN">
                <a:latin typeface="Times New Roman" panose="02020603050405020304" pitchFamily="18" charset="0"/>
                <a:sym typeface="Wingdings" panose="05000000000000000000" pitchFamily="2" charset="2"/>
              </a:endParaRPr>
            </a:p>
          </p:txBody>
        </p:sp>
        <p:sp>
          <p:nvSpPr>
            <p:cNvPr id="200743" name="任意多边形 200742"/>
            <p:cNvSpPr/>
            <p:nvPr/>
          </p:nvSpPr>
          <p:spPr>
            <a:xfrm>
              <a:off x="2987" y="3464"/>
              <a:ext cx="130" cy="130"/>
            </a:xfrm>
            <a:custGeom>
              <a:avLst/>
              <a:gdLst/>
              <a:ahLst/>
              <a:cxnLst/>
              <a:rect l="0" t="0" r="0" b="0"/>
              <a:pathLst>
                <a:path w="130" h="130">
                  <a:moveTo>
                    <a:pt x="130" y="65"/>
                  </a:moveTo>
                  <a:lnTo>
                    <a:pt x="130" y="57"/>
                  </a:lnTo>
                  <a:lnTo>
                    <a:pt x="129" y="51"/>
                  </a:lnTo>
                  <a:lnTo>
                    <a:pt x="127" y="44"/>
                  </a:lnTo>
                  <a:lnTo>
                    <a:pt x="125" y="39"/>
                  </a:lnTo>
                  <a:lnTo>
                    <a:pt x="123" y="33"/>
                  </a:lnTo>
                  <a:lnTo>
                    <a:pt x="119" y="28"/>
                  </a:lnTo>
                  <a:lnTo>
                    <a:pt x="115" y="23"/>
                  </a:lnTo>
                  <a:lnTo>
                    <a:pt x="111" y="17"/>
                  </a:lnTo>
                  <a:lnTo>
                    <a:pt x="106" y="14"/>
                  </a:lnTo>
                  <a:lnTo>
                    <a:pt x="101" y="10"/>
                  </a:lnTo>
                  <a:lnTo>
                    <a:pt x="96" y="7"/>
                  </a:lnTo>
                  <a:lnTo>
                    <a:pt x="90" y="5"/>
                  </a:lnTo>
                  <a:lnTo>
                    <a:pt x="85" y="2"/>
                  </a:lnTo>
                  <a:lnTo>
                    <a:pt x="78" y="1"/>
                  </a:lnTo>
                  <a:lnTo>
                    <a:pt x="72" y="0"/>
                  </a:lnTo>
                  <a:lnTo>
                    <a:pt x="66" y="0"/>
                  </a:lnTo>
                  <a:lnTo>
                    <a:pt x="58" y="0"/>
                  </a:lnTo>
                  <a:lnTo>
                    <a:pt x="52" y="1"/>
                  </a:lnTo>
                  <a:lnTo>
                    <a:pt x="45" y="2"/>
                  </a:lnTo>
                  <a:lnTo>
                    <a:pt x="40" y="5"/>
                  </a:lnTo>
                  <a:lnTo>
                    <a:pt x="34" y="7"/>
                  </a:lnTo>
                  <a:lnTo>
                    <a:pt x="29" y="10"/>
                  </a:lnTo>
                  <a:lnTo>
                    <a:pt x="24" y="14"/>
                  </a:lnTo>
                  <a:lnTo>
                    <a:pt x="19" y="17"/>
                  </a:lnTo>
                  <a:lnTo>
                    <a:pt x="15" y="23"/>
                  </a:lnTo>
                  <a:lnTo>
                    <a:pt x="11" y="28"/>
                  </a:lnTo>
                  <a:lnTo>
                    <a:pt x="9" y="33"/>
                  </a:lnTo>
                  <a:lnTo>
                    <a:pt x="5" y="39"/>
                  </a:lnTo>
                  <a:lnTo>
                    <a:pt x="3" y="44"/>
                  </a:lnTo>
                  <a:lnTo>
                    <a:pt x="1" y="51"/>
                  </a:lnTo>
                  <a:lnTo>
                    <a:pt x="1" y="57"/>
                  </a:lnTo>
                  <a:lnTo>
                    <a:pt x="0" y="65"/>
                  </a:lnTo>
                  <a:lnTo>
                    <a:pt x="1" y="71"/>
                  </a:lnTo>
                  <a:lnTo>
                    <a:pt x="1" y="77"/>
                  </a:lnTo>
                  <a:lnTo>
                    <a:pt x="3" y="84"/>
                  </a:lnTo>
                  <a:lnTo>
                    <a:pt x="5" y="90"/>
                  </a:lnTo>
                  <a:lnTo>
                    <a:pt x="9" y="95"/>
                  </a:lnTo>
                  <a:lnTo>
                    <a:pt x="11" y="100"/>
                  </a:lnTo>
                  <a:lnTo>
                    <a:pt x="15" y="106"/>
                  </a:lnTo>
                  <a:lnTo>
                    <a:pt x="19" y="111"/>
                  </a:lnTo>
                  <a:lnTo>
                    <a:pt x="24" y="114"/>
                  </a:lnTo>
                  <a:lnTo>
                    <a:pt x="29" y="118"/>
                  </a:lnTo>
                  <a:lnTo>
                    <a:pt x="34" y="122"/>
                  </a:lnTo>
                  <a:lnTo>
                    <a:pt x="40" y="125"/>
                  </a:lnTo>
                  <a:lnTo>
                    <a:pt x="45" y="127"/>
                  </a:lnTo>
                  <a:lnTo>
                    <a:pt x="52" y="128"/>
                  </a:lnTo>
                  <a:lnTo>
                    <a:pt x="58" y="130"/>
                  </a:lnTo>
                  <a:lnTo>
                    <a:pt x="66" y="130"/>
                  </a:lnTo>
                  <a:lnTo>
                    <a:pt x="72" y="130"/>
                  </a:lnTo>
                  <a:lnTo>
                    <a:pt x="78" y="128"/>
                  </a:lnTo>
                  <a:lnTo>
                    <a:pt x="85" y="127"/>
                  </a:lnTo>
                  <a:lnTo>
                    <a:pt x="90" y="125"/>
                  </a:lnTo>
                  <a:lnTo>
                    <a:pt x="96" y="122"/>
                  </a:lnTo>
                  <a:lnTo>
                    <a:pt x="101" y="118"/>
                  </a:lnTo>
                  <a:lnTo>
                    <a:pt x="106" y="114"/>
                  </a:lnTo>
                  <a:lnTo>
                    <a:pt x="111" y="111"/>
                  </a:lnTo>
                  <a:lnTo>
                    <a:pt x="115" y="106"/>
                  </a:lnTo>
                  <a:lnTo>
                    <a:pt x="119" y="100"/>
                  </a:lnTo>
                  <a:lnTo>
                    <a:pt x="123" y="95"/>
                  </a:lnTo>
                  <a:lnTo>
                    <a:pt x="125" y="90"/>
                  </a:lnTo>
                  <a:lnTo>
                    <a:pt x="127" y="84"/>
                  </a:lnTo>
                  <a:lnTo>
                    <a:pt x="129" y="77"/>
                  </a:lnTo>
                  <a:lnTo>
                    <a:pt x="130" y="71"/>
                  </a:lnTo>
                  <a:lnTo>
                    <a:pt x="130" y="65"/>
                  </a:lnTo>
                  <a:close/>
                </a:path>
              </a:pathLst>
            </a:custGeom>
            <a:solidFill>
              <a:srgbClr val="FFFFFF"/>
            </a:solidFill>
            <a:ln w="9525">
              <a:noFill/>
            </a:ln>
          </p:spPr>
          <p:txBody>
            <a:bodyPr/>
            <a:lstStyle/>
            <a:p>
              <a:endParaRPr lang="zh-CN" altLang="en-US"/>
            </a:p>
          </p:txBody>
        </p:sp>
        <p:sp>
          <p:nvSpPr>
            <p:cNvPr id="200744" name="任意多边形 200743"/>
            <p:cNvSpPr/>
            <p:nvPr/>
          </p:nvSpPr>
          <p:spPr>
            <a:xfrm>
              <a:off x="2987" y="3464"/>
              <a:ext cx="130" cy="130"/>
            </a:xfrm>
            <a:custGeom>
              <a:avLst/>
              <a:gdLst/>
              <a:ahLst/>
              <a:cxnLst/>
              <a:rect l="0" t="0" r="0" b="0"/>
              <a:pathLst>
                <a:path w="130" h="130">
                  <a:moveTo>
                    <a:pt x="130" y="65"/>
                  </a:moveTo>
                  <a:lnTo>
                    <a:pt x="130" y="57"/>
                  </a:lnTo>
                  <a:lnTo>
                    <a:pt x="129" y="51"/>
                  </a:lnTo>
                  <a:lnTo>
                    <a:pt x="127" y="44"/>
                  </a:lnTo>
                  <a:lnTo>
                    <a:pt x="125" y="39"/>
                  </a:lnTo>
                  <a:lnTo>
                    <a:pt x="123" y="33"/>
                  </a:lnTo>
                  <a:lnTo>
                    <a:pt x="119" y="28"/>
                  </a:lnTo>
                  <a:lnTo>
                    <a:pt x="115" y="23"/>
                  </a:lnTo>
                  <a:lnTo>
                    <a:pt x="111" y="17"/>
                  </a:lnTo>
                  <a:lnTo>
                    <a:pt x="106" y="14"/>
                  </a:lnTo>
                  <a:lnTo>
                    <a:pt x="101" y="10"/>
                  </a:lnTo>
                  <a:lnTo>
                    <a:pt x="96" y="7"/>
                  </a:lnTo>
                  <a:lnTo>
                    <a:pt x="90" y="5"/>
                  </a:lnTo>
                  <a:lnTo>
                    <a:pt x="85" y="2"/>
                  </a:lnTo>
                  <a:lnTo>
                    <a:pt x="78" y="1"/>
                  </a:lnTo>
                  <a:lnTo>
                    <a:pt x="72" y="0"/>
                  </a:lnTo>
                  <a:lnTo>
                    <a:pt x="66" y="0"/>
                  </a:lnTo>
                  <a:lnTo>
                    <a:pt x="58" y="0"/>
                  </a:lnTo>
                  <a:lnTo>
                    <a:pt x="52" y="1"/>
                  </a:lnTo>
                  <a:lnTo>
                    <a:pt x="45" y="2"/>
                  </a:lnTo>
                  <a:lnTo>
                    <a:pt x="40" y="5"/>
                  </a:lnTo>
                  <a:lnTo>
                    <a:pt x="34" y="7"/>
                  </a:lnTo>
                  <a:lnTo>
                    <a:pt x="29" y="10"/>
                  </a:lnTo>
                  <a:lnTo>
                    <a:pt x="24" y="14"/>
                  </a:lnTo>
                  <a:lnTo>
                    <a:pt x="19" y="17"/>
                  </a:lnTo>
                  <a:lnTo>
                    <a:pt x="15" y="23"/>
                  </a:lnTo>
                  <a:lnTo>
                    <a:pt x="11" y="28"/>
                  </a:lnTo>
                  <a:lnTo>
                    <a:pt x="9" y="33"/>
                  </a:lnTo>
                  <a:lnTo>
                    <a:pt x="5" y="39"/>
                  </a:lnTo>
                  <a:lnTo>
                    <a:pt x="3" y="44"/>
                  </a:lnTo>
                  <a:lnTo>
                    <a:pt x="1" y="51"/>
                  </a:lnTo>
                  <a:lnTo>
                    <a:pt x="1" y="57"/>
                  </a:lnTo>
                  <a:lnTo>
                    <a:pt x="0" y="65"/>
                  </a:lnTo>
                  <a:lnTo>
                    <a:pt x="1" y="71"/>
                  </a:lnTo>
                  <a:lnTo>
                    <a:pt x="1" y="77"/>
                  </a:lnTo>
                  <a:lnTo>
                    <a:pt x="3" y="84"/>
                  </a:lnTo>
                  <a:lnTo>
                    <a:pt x="5" y="90"/>
                  </a:lnTo>
                  <a:lnTo>
                    <a:pt x="9" y="95"/>
                  </a:lnTo>
                  <a:lnTo>
                    <a:pt x="11" y="100"/>
                  </a:lnTo>
                  <a:lnTo>
                    <a:pt x="15" y="106"/>
                  </a:lnTo>
                  <a:lnTo>
                    <a:pt x="19" y="111"/>
                  </a:lnTo>
                  <a:lnTo>
                    <a:pt x="24" y="114"/>
                  </a:lnTo>
                  <a:lnTo>
                    <a:pt x="29" y="118"/>
                  </a:lnTo>
                  <a:lnTo>
                    <a:pt x="34" y="122"/>
                  </a:lnTo>
                  <a:lnTo>
                    <a:pt x="40" y="125"/>
                  </a:lnTo>
                  <a:lnTo>
                    <a:pt x="45" y="127"/>
                  </a:lnTo>
                  <a:lnTo>
                    <a:pt x="52" y="128"/>
                  </a:lnTo>
                  <a:lnTo>
                    <a:pt x="58" y="130"/>
                  </a:lnTo>
                  <a:lnTo>
                    <a:pt x="66" y="130"/>
                  </a:lnTo>
                  <a:lnTo>
                    <a:pt x="72" y="130"/>
                  </a:lnTo>
                  <a:lnTo>
                    <a:pt x="78" y="128"/>
                  </a:lnTo>
                  <a:lnTo>
                    <a:pt x="85" y="127"/>
                  </a:lnTo>
                  <a:lnTo>
                    <a:pt x="90" y="125"/>
                  </a:lnTo>
                  <a:lnTo>
                    <a:pt x="96" y="122"/>
                  </a:lnTo>
                  <a:lnTo>
                    <a:pt x="101" y="118"/>
                  </a:lnTo>
                  <a:lnTo>
                    <a:pt x="106" y="114"/>
                  </a:lnTo>
                  <a:lnTo>
                    <a:pt x="111" y="111"/>
                  </a:lnTo>
                  <a:lnTo>
                    <a:pt x="115" y="106"/>
                  </a:lnTo>
                  <a:lnTo>
                    <a:pt x="119" y="100"/>
                  </a:lnTo>
                  <a:lnTo>
                    <a:pt x="123" y="95"/>
                  </a:lnTo>
                  <a:lnTo>
                    <a:pt x="125" y="90"/>
                  </a:lnTo>
                  <a:lnTo>
                    <a:pt x="127" y="84"/>
                  </a:lnTo>
                  <a:lnTo>
                    <a:pt x="129" y="77"/>
                  </a:lnTo>
                  <a:lnTo>
                    <a:pt x="130" y="71"/>
                  </a:lnTo>
                  <a:lnTo>
                    <a:pt x="130" y="65"/>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0745" name="矩形 200744"/>
            <p:cNvSpPr/>
            <p:nvPr/>
          </p:nvSpPr>
          <p:spPr>
            <a:xfrm>
              <a:off x="3031" y="3481"/>
              <a:ext cx="44" cy="106"/>
            </a:xfrm>
            <a:prstGeom prst="rect">
              <a:avLst/>
            </a:prstGeom>
            <a:noFill/>
            <a:ln w="9525">
              <a:noFill/>
            </a:ln>
          </p:spPr>
          <p:txBody>
            <a:bodyPr wrap="none" lIns="0" tIns="0" rIns="0" bIns="0">
              <a:spAutoFit/>
            </a:bodyPr>
            <a:lstStyle/>
            <a:p>
              <a:r>
                <a:rPr lang="en-US" altLang="zh-CN" sz="1100">
                  <a:solidFill>
                    <a:srgbClr val="000000"/>
                  </a:solidFill>
                  <a:latin typeface="宋体" panose="02010600030101010101" pitchFamily="2" charset="-122"/>
                  <a:sym typeface="Wingdings" panose="05000000000000000000" pitchFamily="2" charset="2"/>
                </a:rPr>
                <a:t>V</a:t>
              </a:r>
              <a:endParaRPr lang="en-US" altLang="zh-CN">
                <a:latin typeface="Times New Roman" panose="02020603050405020304" pitchFamily="18" charset="0"/>
                <a:sym typeface="Wingdings" panose="05000000000000000000" pitchFamily="2" charset="2"/>
              </a:endParaRPr>
            </a:p>
          </p:txBody>
        </p:sp>
        <p:sp>
          <p:nvSpPr>
            <p:cNvPr id="200746" name="直接连接符 200745"/>
            <p:cNvSpPr/>
            <p:nvPr/>
          </p:nvSpPr>
          <p:spPr>
            <a:xfrm flipV="1">
              <a:off x="3053" y="3243"/>
              <a:ext cx="1" cy="228"/>
            </a:xfrm>
            <a:prstGeom prst="line">
              <a:avLst/>
            </a:prstGeom>
            <a:ln w="15875" cap="flat" cmpd="sng">
              <a:solidFill>
                <a:srgbClr val="000000"/>
              </a:solidFill>
              <a:prstDash val="solid"/>
              <a:headEnd type="none" w="med" len="med"/>
              <a:tailEnd type="none" w="med" len="med"/>
            </a:ln>
          </p:spPr>
        </p:sp>
        <p:sp>
          <p:nvSpPr>
            <p:cNvPr id="200747" name="直接连接符 200746"/>
            <p:cNvSpPr/>
            <p:nvPr/>
          </p:nvSpPr>
          <p:spPr>
            <a:xfrm flipV="1">
              <a:off x="3053" y="3594"/>
              <a:ext cx="1" cy="368"/>
            </a:xfrm>
            <a:prstGeom prst="line">
              <a:avLst/>
            </a:prstGeom>
            <a:ln w="15875" cap="flat" cmpd="sng">
              <a:solidFill>
                <a:srgbClr val="000000"/>
              </a:solidFill>
              <a:prstDash val="solid"/>
              <a:headEnd type="none" w="med" len="med"/>
              <a:tailEnd type="none" w="med" len="med"/>
            </a:ln>
          </p:spPr>
        </p:sp>
        <p:sp>
          <p:nvSpPr>
            <p:cNvPr id="200748" name="任意多边形 200747"/>
            <p:cNvSpPr/>
            <p:nvPr/>
          </p:nvSpPr>
          <p:spPr>
            <a:xfrm>
              <a:off x="2098" y="3941"/>
              <a:ext cx="41" cy="41"/>
            </a:xfrm>
            <a:custGeom>
              <a:avLst/>
              <a:gdLst/>
              <a:ahLst/>
              <a:cxnLst/>
              <a:rect l="0" t="0" r="0" b="0"/>
              <a:pathLst>
                <a:path w="41" h="41">
                  <a:moveTo>
                    <a:pt x="0" y="21"/>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1"/>
                  </a:lnTo>
                  <a:lnTo>
                    <a:pt x="41" y="21"/>
                  </a:lnTo>
                  <a:lnTo>
                    <a:pt x="39" y="24"/>
                  </a:lnTo>
                  <a:lnTo>
                    <a:pt x="38" y="28"/>
                  </a:lnTo>
                  <a:lnTo>
                    <a:pt x="37" y="32"/>
                  </a:lnTo>
                  <a:lnTo>
                    <a:pt x="34" y="35"/>
                  </a:lnTo>
                  <a:lnTo>
                    <a:pt x="30" y="37"/>
                  </a:lnTo>
                  <a:lnTo>
                    <a:pt x="28" y="40"/>
                  </a:lnTo>
                  <a:lnTo>
                    <a:pt x="24" y="41"/>
                  </a:lnTo>
                  <a:lnTo>
                    <a:pt x="20" y="41"/>
                  </a:lnTo>
                  <a:lnTo>
                    <a:pt x="15" y="41"/>
                  </a:lnTo>
                  <a:lnTo>
                    <a:pt x="11" y="40"/>
                  </a:lnTo>
                  <a:lnTo>
                    <a:pt x="9" y="37"/>
                  </a:lnTo>
                  <a:lnTo>
                    <a:pt x="5" y="35"/>
                  </a:lnTo>
                  <a:lnTo>
                    <a:pt x="2" y="32"/>
                  </a:lnTo>
                  <a:lnTo>
                    <a:pt x="1" y="28"/>
                  </a:lnTo>
                  <a:lnTo>
                    <a:pt x="0" y="24"/>
                  </a:lnTo>
                  <a:lnTo>
                    <a:pt x="0" y="21"/>
                  </a:lnTo>
                  <a:close/>
                </a:path>
              </a:pathLst>
            </a:custGeom>
            <a:solidFill>
              <a:srgbClr val="000000"/>
            </a:solidFill>
            <a:ln w="9525">
              <a:noFill/>
            </a:ln>
          </p:spPr>
          <p:txBody>
            <a:bodyPr/>
            <a:lstStyle/>
            <a:p>
              <a:endParaRPr lang="zh-CN" altLang="en-US"/>
            </a:p>
          </p:txBody>
        </p:sp>
        <p:sp>
          <p:nvSpPr>
            <p:cNvPr id="200749" name="任意多边形 200748"/>
            <p:cNvSpPr/>
            <p:nvPr/>
          </p:nvSpPr>
          <p:spPr>
            <a:xfrm>
              <a:off x="2098" y="3941"/>
              <a:ext cx="41" cy="41"/>
            </a:xfrm>
            <a:custGeom>
              <a:avLst/>
              <a:gdLst/>
              <a:ahLst/>
              <a:cxnLst/>
              <a:rect l="0" t="0" r="0" b="0"/>
              <a:pathLst>
                <a:path w="41" h="41">
                  <a:moveTo>
                    <a:pt x="0" y="21"/>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1"/>
                  </a:lnTo>
                  <a:lnTo>
                    <a:pt x="41" y="21"/>
                  </a:lnTo>
                  <a:lnTo>
                    <a:pt x="39" y="24"/>
                  </a:lnTo>
                  <a:lnTo>
                    <a:pt x="38" y="28"/>
                  </a:lnTo>
                  <a:lnTo>
                    <a:pt x="37" y="32"/>
                  </a:lnTo>
                  <a:lnTo>
                    <a:pt x="34" y="35"/>
                  </a:lnTo>
                  <a:lnTo>
                    <a:pt x="30" y="37"/>
                  </a:lnTo>
                  <a:lnTo>
                    <a:pt x="28" y="40"/>
                  </a:lnTo>
                  <a:lnTo>
                    <a:pt x="24" y="41"/>
                  </a:lnTo>
                  <a:lnTo>
                    <a:pt x="20" y="41"/>
                  </a:lnTo>
                  <a:lnTo>
                    <a:pt x="15" y="41"/>
                  </a:lnTo>
                  <a:lnTo>
                    <a:pt x="11" y="40"/>
                  </a:lnTo>
                  <a:lnTo>
                    <a:pt x="9" y="37"/>
                  </a:lnTo>
                  <a:lnTo>
                    <a:pt x="5" y="35"/>
                  </a:lnTo>
                  <a:lnTo>
                    <a:pt x="2" y="32"/>
                  </a:lnTo>
                  <a:lnTo>
                    <a:pt x="1" y="28"/>
                  </a:lnTo>
                  <a:lnTo>
                    <a:pt x="0" y="24"/>
                  </a:lnTo>
                  <a:lnTo>
                    <a:pt x="0" y="21"/>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0750" name="任意多边形 200749"/>
            <p:cNvSpPr/>
            <p:nvPr/>
          </p:nvSpPr>
          <p:spPr>
            <a:xfrm>
              <a:off x="2098" y="3226"/>
              <a:ext cx="41" cy="41"/>
            </a:xfrm>
            <a:custGeom>
              <a:avLst/>
              <a:gdLst/>
              <a:ahLst/>
              <a:cxnLst/>
              <a:rect l="0" t="0" r="0" b="0"/>
              <a:pathLst>
                <a:path w="41" h="41">
                  <a:moveTo>
                    <a:pt x="0" y="20"/>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0"/>
                  </a:lnTo>
                  <a:lnTo>
                    <a:pt x="41" y="20"/>
                  </a:lnTo>
                  <a:lnTo>
                    <a:pt x="39" y="24"/>
                  </a:lnTo>
                  <a:lnTo>
                    <a:pt x="38" y="28"/>
                  </a:lnTo>
                  <a:lnTo>
                    <a:pt x="37" y="32"/>
                  </a:lnTo>
                  <a:lnTo>
                    <a:pt x="34" y="34"/>
                  </a:lnTo>
                  <a:lnTo>
                    <a:pt x="30" y="37"/>
                  </a:lnTo>
                  <a:lnTo>
                    <a:pt x="28" y="40"/>
                  </a:lnTo>
                  <a:lnTo>
                    <a:pt x="24" y="41"/>
                  </a:lnTo>
                  <a:lnTo>
                    <a:pt x="20" y="41"/>
                  </a:lnTo>
                  <a:lnTo>
                    <a:pt x="15" y="41"/>
                  </a:lnTo>
                  <a:lnTo>
                    <a:pt x="11" y="40"/>
                  </a:lnTo>
                  <a:lnTo>
                    <a:pt x="9" y="37"/>
                  </a:lnTo>
                  <a:lnTo>
                    <a:pt x="5" y="34"/>
                  </a:lnTo>
                  <a:lnTo>
                    <a:pt x="2" y="32"/>
                  </a:lnTo>
                  <a:lnTo>
                    <a:pt x="1" y="28"/>
                  </a:lnTo>
                  <a:lnTo>
                    <a:pt x="0" y="24"/>
                  </a:lnTo>
                  <a:lnTo>
                    <a:pt x="0" y="20"/>
                  </a:lnTo>
                  <a:close/>
                </a:path>
              </a:pathLst>
            </a:custGeom>
            <a:solidFill>
              <a:srgbClr val="000000"/>
            </a:solidFill>
            <a:ln w="9525">
              <a:noFill/>
            </a:ln>
          </p:spPr>
          <p:txBody>
            <a:bodyPr/>
            <a:lstStyle/>
            <a:p>
              <a:endParaRPr lang="zh-CN" altLang="en-US"/>
            </a:p>
          </p:txBody>
        </p:sp>
        <p:sp>
          <p:nvSpPr>
            <p:cNvPr id="200751" name="任意多边形 200750"/>
            <p:cNvSpPr/>
            <p:nvPr/>
          </p:nvSpPr>
          <p:spPr>
            <a:xfrm>
              <a:off x="2098" y="3226"/>
              <a:ext cx="41" cy="41"/>
            </a:xfrm>
            <a:custGeom>
              <a:avLst/>
              <a:gdLst/>
              <a:ahLst/>
              <a:cxnLst/>
              <a:rect l="0" t="0" r="0" b="0"/>
              <a:pathLst>
                <a:path w="41" h="41">
                  <a:moveTo>
                    <a:pt x="0" y="20"/>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0"/>
                  </a:lnTo>
                  <a:lnTo>
                    <a:pt x="41" y="20"/>
                  </a:lnTo>
                  <a:lnTo>
                    <a:pt x="39" y="24"/>
                  </a:lnTo>
                  <a:lnTo>
                    <a:pt x="38" y="28"/>
                  </a:lnTo>
                  <a:lnTo>
                    <a:pt x="37" y="32"/>
                  </a:lnTo>
                  <a:lnTo>
                    <a:pt x="34" y="34"/>
                  </a:lnTo>
                  <a:lnTo>
                    <a:pt x="30" y="37"/>
                  </a:lnTo>
                  <a:lnTo>
                    <a:pt x="28" y="40"/>
                  </a:lnTo>
                  <a:lnTo>
                    <a:pt x="24" y="41"/>
                  </a:lnTo>
                  <a:lnTo>
                    <a:pt x="20" y="41"/>
                  </a:lnTo>
                  <a:lnTo>
                    <a:pt x="15" y="41"/>
                  </a:lnTo>
                  <a:lnTo>
                    <a:pt x="11" y="40"/>
                  </a:lnTo>
                  <a:lnTo>
                    <a:pt x="9" y="37"/>
                  </a:lnTo>
                  <a:lnTo>
                    <a:pt x="5" y="34"/>
                  </a:lnTo>
                  <a:lnTo>
                    <a:pt x="2" y="32"/>
                  </a:lnTo>
                  <a:lnTo>
                    <a:pt x="1" y="28"/>
                  </a:lnTo>
                  <a:lnTo>
                    <a:pt x="0" y="24"/>
                  </a:lnTo>
                  <a:lnTo>
                    <a:pt x="0" y="2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0752" name="矩形 200751"/>
            <p:cNvSpPr/>
            <p:nvPr/>
          </p:nvSpPr>
          <p:spPr>
            <a:xfrm>
              <a:off x="1574" y="3632"/>
              <a:ext cx="85"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E</a:t>
              </a:r>
              <a:endParaRPr lang="en-US" altLang="zh-CN">
                <a:latin typeface="Times New Roman" panose="02020603050405020304" pitchFamily="18" charset="0"/>
                <a:sym typeface="Wingdings" panose="05000000000000000000" pitchFamily="2" charset="2"/>
              </a:endParaRPr>
            </a:p>
          </p:txBody>
        </p:sp>
        <p:sp>
          <p:nvSpPr>
            <p:cNvPr id="200753" name="矩形 200752"/>
            <p:cNvSpPr/>
            <p:nvPr/>
          </p:nvSpPr>
          <p:spPr>
            <a:xfrm>
              <a:off x="1614" y="3525"/>
              <a:ext cx="32"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00754" name="直接连接符 200753"/>
            <p:cNvSpPr/>
            <p:nvPr/>
          </p:nvSpPr>
          <p:spPr>
            <a:xfrm>
              <a:off x="1890" y="3243"/>
              <a:ext cx="80" cy="1"/>
            </a:xfrm>
            <a:prstGeom prst="line">
              <a:avLst/>
            </a:prstGeom>
            <a:ln w="6350" cap="flat" cmpd="sng">
              <a:solidFill>
                <a:srgbClr val="000000"/>
              </a:solidFill>
              <a:prstDash val="solid"/>
              <a:headEnd type="none" w="med" len="med"/>
              <a:tailEnd type="none" w="med" len="med"/>
            </a:ln>
          </p:spPr>
        </p:sp>
        <p:sp>
          <p:nvSpPr>
            <p:cNvPr id="200755" name="任意多边形 200754"/>
            <p:cNvSpPr/>
            <p:nvPr/>
          </p:nvSpPr>
          <p:spPr>
            <a:xfrm>
              <a:off x="1965" y="3218"/>
              <a:ext cx="72" cy="49"/>
            </a:xfrm>
            <a:custGeom>
              <a:avLst/>
              <a:gdLst/>
              <a:ahLst/>
              <a:cxnLst/>
              <a:rect l="0" t="0" r="0" b="0"/>
              <a:pathLst>
                <a:path w="72" h="49">
                  <a:moveTo>
                    <a:pt x="0" y="0"/>
                  </a:moveTo>
                  <a:lnTo>
                    <a:pt x="72" y="25"/>
                  </a:lnTo>
                  <a:lnTo>
                    <a:pt x="0" y="49"/>
                  </a:lnTo>
                  <a:lnTo>
                    <a:pt x="0" y="0"/>
                  </a:lnTo>
                  <a:close/>
                </a:path>
              </a:pathLst>
            </a:custGeom>
            <a:solidFill>
              <a:srgbClr val="000000"/>
            </a:solidFill>
            <a:ln w="9525">
              <a:noFill/>
            </a:ln>
          </p:spPr>
          <p:txBody>
            <a:bodyPr/>
            <a:lstStyle/>
            <a:p>
              <a:endParaRPr lang="zh-CN" altLang="en-US"/>
            </a:p>
          </p:txBody>
        </p:sp>
        <p:sp>
          <p:nvSpPr>
            <p:cNvPr id="200756" name="矩形 200755"/>
            <p:cNvSpPr/>
            <p:nvPr/>
          </p:nvSpPr>
          <p:spPr>
            <a:xfrm>
              <a:off x="1956" y="3040"/>
              <a:ext cx="50"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00757" name="矩形 200756"/>
            <p:cNvSpPr/>
            <p:nvPr/>
          </p:nvSpPr>
          <p:spPr>
            <a:xfrm>
              <a:off x="1980" y="2927"/>
              <a:ext cx="32"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sp>
        <p:nvSpPr>
          <p:cNvPr id="200758" name="矩形 200757"/>
          <p:cNvSpPr/>
          <p:nvPr/>
        </p:nvSpPr>
        <p:spPr>
          <a:xfrm>
            <a:off x="1206500" y="5068888"/>
            <a:ext cx="989013" cy="1187450"/>
          </a:xfrm>
          <a:prstGeom prst="rect">
            <a:avLst/>
          </a:prstGeom>
          <a:noFill/>
          <a:ln w="19050">
            <a:noFill/>
          </a:ln>
        </p:spPr>
        <p:txBody>
          <a:bodyPr>
            <a:spAutoFit/>
          </a:bodyPr>
          <a:lstStyle/>
          <a:p>
            <a:r>
              <a:rPr lang="zh-CN" altLang="en-US" dirty="0">
                <a:solidFill>
                  <a:srgbClr val="FF3300"/>
                </a:solidFill>
                <a:latin typeface="Times New Roman" panose="02020603050405020304" pitchFamily="18" charset="0"/>
                <a:sym typeface="Wingdings" panose="05000000000000000000" pitchFamily="2" charset="2"/>
              </a:rPr>
              <a:t>串联谐振电路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0709"/>
                                        </p:tgtEl>
                                        <p:attrNameLst>
                                          <p:attrName>style.visibility</p:attrName>
                                        </p:attrNameLst>
                                      </p:cBhvr>
                                      <p:to>
                                        <p:strVal val="visible"/>
                                      </p:to>
                                    </p:set>
                                    <p:animEffect transition="in" filter="blinds(horizontal)">
                                      <p:cBhvr>
                                        <p:cTn id="7" dur="500"/>
                                        <p:tgtEl>
                                          <p:spTgt spid="2007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0710"/>
                                        </p:tgtEl>
                                        <p:attrNameLst>
                                          <p:attrName>style.visibility</p:attrName>
                                        </p:attrNameLst>
                                      </p:cBhvr>
                                      <p:to>
                                        <p:strVal val="visible"/>
                                      </p:to>
                                    </p:set>
                                    <p:animEffect transition="in" filter="blinds(horizontal)">
                                      <p:cBhvr>
                                        <p:cTn id="12" dur="500"/>
                                        <p:tgtEl>
                                          <p:spTgt spid="2007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0711"/>
                                        </p:tgtEl>
                                        <p:attrNameLst>
                                          <p:attrName>style.visibility</p:attrName>
                                        </p:attrNameLst>
                                      </p:cBhvr>
                                      <p:to>
                                        <p:strVal val="visible"/>
                                      </p:to>
                                    </p:set>
                                    <p:animEffect transition="in" filter="blinds(horizontal)">
                                      <p:cBhvr>
                                        <p:cTn id="17" dur="500"/>
                                        <p:tgtEl>
                                          <p:spTgt spid="2007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0758"/>
                                        </p:tgtEl>
                                        <p:attrNameLst>
                                          <p:attrName>style.visibility</p:attrName>
                                        </p:attrNameLst>
                                      </p:cBhvr>
                                      <p:to>
                                        <p:strVal val="visible"/>
                                      </p:to>
                                    </p:set>
                                    <p:animEffect transition="in" filter="checkerboard(across)">
                                      <p:cBhvr>
                                        <p:cTn id="22" dur="500"/>
                                        <p:tgtEl>
                                          <p:spTgt spid="200758"/>
                                        </p:tgtEl>
                                      </p:cBhvr>
                                    </p:animEffect>
                                  </p:childTnLst>
                                </p:cTn>
                              </p:par>
                              <p:par>
                                <p:cTn id="23" presetID="5" presetClass="entr" presetSubtype="10" fill="hold" nodeType="withEffect">
                                  <p:stCondLst>
                                    <p:cond delay="0"/>
                                  </p:stCondLst>
                                  <p:childTnLst>
                                    <p:set>
                                      <p:cBhvr>
                                        <p:cTn id="24" dur="1" fill="hold">
                                          <p:stCondLst>
                                            <p:cond delay="0"/>
                                          </p:stCondLst>
                                        </p:cTn>
                                        <p:tgtEl>
                                          <p:spTgt spid="200715"/>
                                        </p:tgtEl>
                                        <p:attrNameLst>
                                          <p:attrName>style.visibility</p:attrName>
                                        </p:attrNameLst>
                                      </p:cBhvr>
                                      <p:to>
                                        <p:strVal val="visible"/>
                                      </p:to>
                                    </p:set>
                                    <p:animEffect transition="in" filter="checkerboard(across)">
                                      <p:cBhvr>
                                        <p:cTn id="25" dur="500"/>
                                        <p:tgtEl>
                                          <p:spTgt spid="200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p:bldP spid="200710" grpId="0"/>
      <p:bldP spid="200711" grpId="0"/>
      <p:bldP spid="20075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矩形 236547" descr="蓝色面巾纸"/>
          <p:cNvSpPr/>
          <p:nvPr/>
        </p:nvSpPr>
        <p:spPr>
          <a:xfrm>
            <a:off x="1203325" y="469900"/>
            <a:ext cx="6926263" cy="519113"/>
          </a:xfrm>
          <a:prstGeom prst="rect">
            <a:avLst/>
          </a:prstGeom>
          <a:blipFill rotWithShape="1">
            <a:blip r:embed="rId3"/>
          </a:blipFill>
          <a:ln w="19050">
            <a:noFill/>
          </a:ln>
        </p:spPr>
        <p:txBody>
          <a:bodyPr anchor="ctr">
            <a:spAutoFit/>
          </a:bodyPr>
          <a:lstStyle/>
          <a:p>
            <a:pPr algn="ctr" defTabSz="914400">
              <a:spcBef>
                <a:spcPct val="0"/>
              </a:spcBef>
              <a:tabLst>
                <a:tab pos="447675" algn="l"/>
              </a:tabLst>
            </a:pPr>
            <a:r>
              <a:rPr lang="en-US" altLang="zh-CN" sz="2800" dirty="0">
                <a:latin typeface="Times New Roman" panose="02020603050405020304" pitchFamily="18" charset="0"/>
                <a:sym typeface="Wingdings" panose="05000000000000000000" pitchFamily="2" charset="2"/>
              </a:rPr>
              <a:t>7.2.2  </a:t>
            </a:r>
            <a:r>
              <a:rPr lang="zh-CN" altLang="en-US" sz="2800" dirty="0">
                <a:latin typeface="Times New Roman" panose="02020603050405020304" pitchFamily="18" charset="0"/>
                <a:sym typeface="Wingdings" panose="05000000000000000000" pitchFamily="2" charset="2"/>
              </a:rPr>
              <a:t>并联谐振电路的选频特性与通频带</a:t>
            </a:r>
          </a:p>
        </p:txBody>
      </p:sp>
      <p:sp>
        <p:nvSpPr>
          <p:cNvPr id="236550" name="矩形 236549"/>
          <p:cNvSpPr/>
          <p:nvPr/>
        </p:nvSpPr>
        <p:spPr>
          <a:xfrm>
            <a:off x="590550" y="1195388"/>
            <a:ext cx="7772400" cy="2720975"/>
          </a:xfrm>
          <a:prstGeom prst="rect">
            <a:avLst/>
          </a:prstGeom>
          <a:noFill/>
          <a:ln w="19050">
            <a:noFill/>
          </a:ln>
        </p:spPr>
        <p:txBody>
          <a:bodyPr>
            <a:spAutoFit/>
          </a:bodyPr>
          <a:lstStyle/>
          <a:p>
            <a:pPr>
              <a:lnSpc>
                <a:spcPct val="120000"/>
              </a:lnSpc>
            </a:pPr>
            <a:r>
              <a:rPr lang="zh-CN" altLang="en-US" dirty="0">
                <a:latin typeface="Times New Roman" panose="02020603050405020304" pitchFamily="18" charset="0"/>
                <a:sym typeface="Wingdings" panose="05000000000000000000" pitchFamily="2" charset="2"/>
              </a:rPr>
              <a:t>并联谐振电路的</a:t>
            </a:r>
            <a:r>
              <a:rPr lang="zh-CN" altLang="en-US" dirty="0">
                <a:solidFill>
                  <a:srgbClr val="3333FF"/>
                </a:solidFill>
                <a:latin typeface="Times New Roman" panose="02020603050405020304" pitchFamily="18" charset="0"/>
                <a:sym typeface="Wingdings" panose="05000000000000000000" pitchFamily="2" charset="2"/>
              </a:rPr>
              <a:t>选频特性</a:t>
            </a:r>
            <a:r>
              <a:rPr lang="zh-CN" altLang="en-US" dirty="0">
                <a:latin typeface="Times New Roman" panose="02020603050405020304" pitchFamily="18" charset="0"/>
                <a:sym typeface="Wingdings" panose="05000000000000000000" pitchFamily="2" charset="2"/>
              </a:rPr>
              <a:t>表现在同一幅度而频率不同的信号电流通过的时候，产生幅度不同、相移也不同的电压。在谐振时，并联谐振电路的阻抗相当于一个高电阻，而在失谐时阻抗急剧减小。因此，</a:t>
            </a:r>
            <a:r>
              <a:rPr lang="zh-CN" altLang="en-US" dirty="0">
                <a:solidFill>
                  <a:srgbClr val="FF3300"/>
                </a:solidFill>
                <a:latin typeface="Times New Roman" panose="02020603050405020304" pitchFamily="18" charset="0"/>
                <a:sym typeface="Wingdings" panose="05000000000000000000" pitchFamily="2" charset="2"/>
              </a:rPr>
              <a:t>只有频率为电路的谐振频率或靠近谐振频率很窄一小段频带内的信号，能在谐振电路上产生较高的电压而被挑选出来</a:t>
            </a:r>
            <a:r>
              <a:rPr lang="zh-CN" altLang="en-US" dirty="0">
                <a:latin typeface="Times New Roman" panose="02020603050405020304" pitchFamily="18" charset="0"/>
                <a:sym typeface="Wingdings" panose="05000000000000000000" pitchFamily="2" charset="2"/>
              </a:rPr>
              <a:t>。</a:t>
            </a:r>
          </a:p>
        </p:txBody>
      </p:sp>
      <p:sp>
        <p:nvSpPr>
          <p:cNvPr id="236552" name="矩形 236551"/>
          <p:cNvSpPr/>
          <p:nvPr/>
        </p:nvSpPr>
        <p:spPr>
          <a:xfrm>
            <a:off x="0" y="2909888"/>
            <a:ext cx="9144000" cy="0"/>
          </a:xfrm>
          <a:prstGeom prst="rect">
            <a:avLst/>
          </a:prstGeom>
          <a:noFill/>
          <a:ln w="19050">
            <a:noFill/>
          </a:ln>
        </p:spPr>
        <p:txBody>
          <a:bodyPr/>
          <a:lstStyle/>
          <a:p>
            <a:endParaRPr lang="zh-CN" altLang="en-US"/>
          </a:p>
        </p:txBody>
      </p:sp>
      <p:grpSp>
        <p:nvGrpSpPr>
          <p:cNvPr id="236554" name="组合 236553"/>
          <p:cNvGrpSpPr>
            <a:grpSpLocks noChangeAspect="1"/>
          </p:cNvGrpSpPr>
          <p:nvPr/>
        </p:nvGrpSpPr>
        <p:grpSpPr>
          <a:xfrm>
            <a:off x="139700" y="4033838"/>
            <a:ext cx="2760663" cy="1662112"/>
            <a:chOff x="758" y="2875"/>
            <a:chExt cx="1739" cy="1047"/>
          </a:xfrm>
        </p:grpSpPr>
        <p:sp>
          <p:nvSpPr>
            <p:cNvPr id="236553" name="矩形 236552"/>
            <p:cNvSpPr>
              <a:spLocks noChangeAspect="1" noTextEdit="1"/>
            </p:cNvSpPr>
            <p:nvPr/>
          </p:nvSpPr>
          <p:spPr>
            <a:xfrm>
              <a:off x="758" y="2875"/>
              <a:ext cx="1739" cy="1047"/>
            </a:xfrm>
            <a:prstGeom prst="rect">
              <a:avLst/>
            </a:prstGeom>
            <a:noFill/>
            <a:ln w="9525">
              <a:noFill/>
            </a:ln>
          </p:spPr>
          <p:txBody>
            <a:bodyPr/>
            <a:lstStyle/>
            <a:p>
              <a:endParaRPr lang="zh-CN" altLang="en-US"/>
            </a:p>
          </p:txBody>
        </p:sp>
        <p:sp>
          <p:nvSpPr>
            <p:cNvPr id="236555" name="矩形 236554"/>
            <p:cNvSpPr/>
            <p:nvPr/>
          </p:nvSpPr>
          <p:spPr>
            <a:xfrm>
              <a:off x="1740" y="3334"/>
              <a:ext cx="60" cy="144"/>
            </a:xfrm>
            <a:prstGeom prst="rect">
              <a:avLst/>
            </a:prstGeom>
            <a:noFill/>
            <a:ln w="9525">
              <a:noFill/>
            </a:ln>
          </p:spPr>
          <p:txBody>
            <a:bodyPr wrap="none" lIns="0" tIns="0" rIns="0" bIns="0">
              <a:spAutoFit/>
            </a:bodyPr>
            <a:lstStyle/>
            <a:p>
              <a:r>
                <a:rPr lang="en-US" altLang="zh-CN" sz="1500" i="1">
                  <a:solidFill>
                    <a:srgbClr val="000000"/>
                  </a:solidFill>
                  <a:latin typeface="宋体" panose="02010600030101010101" pitchFamily="2" charset="-122"/>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6556" name="矩形 236555"/>
            <p:cNvSpPr/>
            <p:nvPr/>
          </p:nvSpPr>
          <p:spPr>
            <a:xfrm>
              <a:off x="2255" y="3280"/>
              <a:ext cx="74" cy="193"/>
            </a:xfrm>
            <a:prstGeom prst="rect">
              <a:avLst/>
            </a:prstGeom>
            <a:solidFill>
              <a:srgbClr val="FFFFFF"/>
            </a:solidFill>
            <a:ln w="9525">
              <a:noFill/>
            </a:ln>
          </p:spPr>
          <p:txBody>
            <a:bodyPr/>
            <a:lstStyle/>
            <a:p>
              <a:endParaRPr lang="zh-CN" altLang="en-US"/>
            </a:p>
          </p:txBody>
        </p:sp>
        <p:sp>
          <p:nvSpPr>
            <p:cNvPr id="236557" name="矩形 236556"/>
            <p:cNvSpPr/>
            <p:nvPr/>
          </p:nvSpPr>
          <p:spPr>
            <a:xfrm>
              <a:off x="2255" y="3280"/>
              <a:ext cx="74" cy="193"/>
            </a:xfrm>
            <a:prstGeom prst="rect">
              <a:avLst/>
            </a:prstGeom>
            <a:solidFill>
              <a:srgbClr val="00FF00"/>
            </a:solidFill>
            <a:ln w="25400" cap="flat" cmpd="sng">
              <a:solidFill>
                <a:srgbClr val="000000"/>
              </a:solidFill>
              <a:prstDash val="solid"/>
              <a:miter/>
              <a:headEnd type="none" w="med" len="med"/>
              <a:tailEnd type="none" w="med" len="med"/>
            </a:ln>
          </p:spPr>
          <p:txBody>
            <a:bodyPr/>
            <a:lstStyle/>
            <a:p>
              <a:endParaRPr lang="zh-CN" altLang="en-US"/>
            </a:p>
          </p:txBody>
        </p:sp>
        <p:sp>
          <p:nvSpPr>
            <p:cNvPr id="236558" name="直接连接符 236557"/>
            <p:cNvSpPr/>
            <p:nvPr/>
          </p:nvSpPr>
          <p:spPr>
            <a:xfrm>
              <a:off x="939" y="3902"/>
              <a:ext cx="1353" cy="1"/>
            </a:xfrm>
            <a:prstGeom prst="line">
              <a:avLst/>
            </a:prstGeom>
            <a:ln w="14288" cap="flat" cmpd="sng">
              <a:solidFill>
                <a:srgbClr val="000000"/>
              </a:solidFill>
              <a:prstDash val="solid"/>
              <a:headEnd type="none" w="med" len="med"/>
              <a:tailEnd type="none" w="med" len="med"/>
            </a:ln>
          </p:spPr>
        </p:sp>
        <p:sp>
          <p:nvSpPr>
            <p:cNvPr id="236559" name="直接连接符 236558"/>
            <p:cNvSpPr/>
            <p:nvPr/>
          </p:nvSpPr>
          <p:spPr>
            <a:xfrm>
              <a:off x="939" y="2894"/>
              <a:ext cx="1353" cy="1"/>
            </a:xfrm>
            <a:prstGeom prst="line">
              <a:avLst/>
            </a:prstGeom>
            <a:ln w="14288" cap="flat" cmpd="sng">
              <a:solidFill>
                <a:srgbClr val="000000"/>
              </a:solidFill>
              <a:prstDash val="solid"/>
              <a:headEnd type="none" w="med" len="med"/>
              <a:tailEnd type="none" w="med" len="med"/>
            </a:ln>
          </p:spPr>
        </p:sp>
        <p:sp>
          <p:nvSpPr>
            <p:cNvPr id="236560" name="直接连接符 236559"/>
            <p:cNvSpPr/>
            <p:nvPr/>
          </p:nvSpPr>
          <p:spPr>
            <a:xfrm>
              <a:off x="2292" y="3476"/>
              <a:ext cx="1" cy="420"/>
            </a:xfrm>
            <a:prstGeom prst="line">
              <a:avLst/>
            </a:prstGeom>
            <a:ln w="14288" cap="flat" cmpd="sng">
              <a:solidFill>
                <a:srgbClr val="000000"/>
              </a:solidFill>
              <a:prstDash val="solid"/>
              <a:headEnd type="none" w="med" len="med"/>
              <a:tailEnd type="none" w="med" len="med"/>
            </a:ln>
          </p:spPr>
        </p:sp>
        <p:sp>
          <p:nvSpPr>
            <p:cNvPr id="236561" name="矩形 236560"/>
            <p:cNvSpPr/>
            <p:nvPr/>
          </p:nvSpPr>
          <p:spPr>
            <a:xfrm>
              <a:off x="2129" y="3315"/>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6562" name="直接连接符 236561"/>
            <p:cNvSpPr/>
            <p:nvPr/>
          </p:nvSpPr>
          <p:spPr>
            <a:xfrm flipH="1">
              <a:off x="1292" y="3465"/>
              <a:ext cx="193" cy="1"/>
            </a:xfrm>
            <a:prstGeom prst="line">
              <a:avLst/>
            </a:prstGeom>
            <a:ln w="19050" cap="flat" cmpd="sng">
              <a:solidFill>
                <a:srgbClr val="000000"/>
              </a:solidFill>
              <a:prstDash val="solid"/>
              <a:headEnd type="none" w="med" len="med"/>
              <a:tailEnd type="none" w="med" len="med"/>
            </a:ln>
          </p:spPr>
        </p:sp>
        <p:sp>
          <p:nvSpPr>
            <p:cNvPr id="236563" name="直接连接符 236562"/>
            <p:cNvSpPr/>
            <p:nvPr/>
          </p:nvSpPr>
          <p:spPr>
            <a:xfrm flipH="1">
              <a:off x="1292" y="3401"/>
              <a:ext cx="193" cy="1"/>
            </a:xfrm>
            <a:prstGeom prst="line">
              <a:avLst/>
            </a:prstGeom>
            <a:ln w="19050" cap="flat" cmpd="sng">
              <a:solidFill>
                <a:srgbClr val="000000"/>
              </a:solidFill>
              <a:prstDash val="solid"/>
              <a:headEnd type="none" w="med" len="med"/>
              <a:tailEnd type="none" w="med" len="med"/>
            </a:ln>
          </p:spPr>
        </p:sp>
        <p:sp>
          <p:nvSpPr>
            <p:cNvPr id="236564" name="直接连接符 236563"/>
            <p:cNvSpPr/>
            <p:nvPr/>
          </p:nvSpPr>
          <p:spPr>
            <a:xfrm flipH="1">
              <a:off x="1292" y="3465"/>
              <a:ext cx="193" cy="1"/>
            </a:xfrm>
            <a:prstGeom prst="line">
              <a:avLst/>
            </a:prstGeom>
            <a:ln w="19050" cap="flat" cmpd="sng">
              <a:solidFill>
                <a:srgbClr val="000000"/>
              </a:solidFill>
              <a:prstDash val="solid"/>
              <a:headEnd type="none" w="med" len="med"/>
              <a:tailEnd type="none" w="med" len="med"/>
            </a:ln>
          </p:spPr>
        </p:sp>
        <p:sp>
          <p:nvSpPr>
            <p:cNvPr id="236565" name="直接连接符 236564"/>
            <p:cNvSpPr/>
            <p:nvPr/>
          </p:nvSpPr>
          <p:spPr>
            <a:xfrm flipH="1">
              <a:off x="1292" y="3401"/>
              <a:ext cx="193" cy="1"/>
            </a:xfrm>
            <a:prstGeom prst="line">
              <a:avLst/>
            </a:prstGeom>
            <a:ln w="19050" cap="flat" cmpd="sng">
              <a:solidFill>
                <a:srgbClr val="000000"/>
              </a:solidFill>
              <a:prstDash val="solid"/>
              <a:headEnd type="none" w="med" len="med"/>
              <a:tailEnd type="none" w="med" len="med"/>
            </a:ln>
          </p:spPr>
        </p:sp>
        <p:sp>
          <p:nvSpPr>
            <p:cNvPr id="236566" name="直接连接符 236565"/>
            <p:cNvSpPr/>
            <p:nvPr/>
          </p:nvSpPr>
          <p:spPr>
            <a:xfrm flipV="1">
              <a:off x="1389" y="2895"/>
              <a:ext cx="1" cy="494"/>
            </a:xfrm>
            <a:prstGeom prst="line">
              <a:avLst/>
            </a:prstGeom>
            <a:ln w="14288" cap="flat" cmpd="sng">
              <a:solidFill>
                <a:srgbClr val="000000"/>
              </a:solidFill>
              <a:prstDash val="solid"/>
              <a:headEnd type="none" w="med" len="med"/>
              <a:tailEnd type="none" w="med" len="med"/>
            </a:ln>
          </p:spPr>
        </p:sp>
        <p:sp>
          <p:nvSpPr>
            <p:cNvPr id="236567" name="直接连接符 236566"/>
            <p:cNvSpPr/>
            <p:nvPr/>
          </p:nvSpPr>
          <p:spPr>
            <a:xfrm flipV="1">
              <a:off x="1389" y="3471"/>
              <a:ext cx="1" cy="425"/>
            </a:xfrm>
            <a:prstGeom prst="line">
              <a:avLst/>
            </a:prstGeom>
            <a:ln w="14288" cap="flat" cmpd="sng">
              <a:solidFill>
                <a:srgbClr val="000000"/>
              </a:solidFill>
              <a:prstDash val="solid"/>
              <a:headEnd type="none" w="med" len="med"/>
              <a:tailEnd type="none" w="med" len="med"/>
            </a:ln>
          </p:spPr>
        </p:sp>
        <p:sp>
          <p:nvSpPr>
            <p:cNvPr id="236568" name="矩形 236567"/>
            <p:cNvSpPr/>
            <p:nvPr/>
          </p:nvSpPr>
          <p:spPr>
            <a:xfrm>
              <a:off x="1135" y="3383"/>
              <a:ext cx="75" cy="144"/>
            </a:xfrm>
            <a:prstGeom prst="rect">
              <a:avLst/>
            </a:prstGeom>
            <a:noFill/>
            <a:ln w="9525">
              <a:noFill/>
            </a:ln>
          </p:spPr>
          <p:txBody>
            <a:bodyPr wrap="none" lIns="0" tIns="0" rIns="0" bIns="0">
              <a:spAutoFit/>
            </a:bodyPr>
            <a:lstStyle/>
            <a:p>
              <a:r>
                <a:rPr lang="en-US" altLang="zh-CN" sz="15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6569" name="任意多边形 236568"/>
            <p:cNvSpPr/>
            <p:nvPr/>
          </p:nvSpPr>
          <p:spPr>
            <a:xfrm>
              <a:off x="1893" y="3231"/>
              <a:ext cx="36" cy="273"/>
            </a:xfrm>
            <a:custGeom>
              <a:avLst/>
              <a:gdLst/>
              <a:ahLst/>
              <a:cxnLst/>
              <a:rect l="0" t="0" r="0" b="0"/>
              <a:pathLst>
                <a:path w="36" h="273">
                  <a:moveTo>
                    <a:pt x="0" y="0"/>
                  </a:moveTo>
                  <a:lnTo>
                    <a:pt x="4" y="0"/>
                  </a:lnTo>
                  <a:lnTo>
                    <a:pt x="7" y="0"/>
                  </a:lnTo>
                  <a:lnTo>
                    <a:pt x="10" y="1"/>
                  </a:lnTo>
                  <a:lnTo>
                    <a:pt x="14" y="2"/>
                  </a:lnTo>
                  <a:lnTo>
                    <a:pt x="17" y="3"/>
                  </a:lnTo>
                  <a:lnTo>
                    <a:pt x="19" y="4"/>
                  </a:lnTo>
                  <a:lnTo>
                    <a:pt x="25" y="9"/>
                  </a:lnTo>
                  <a:lnTo>
                    <a:pt x="30" y="13"/>
                  </a:lnTo>
                  <a:lnTo>
                    <a:pt x="32" y="17"/>
                  </a:lnTo>
                  <a:lnTo>
                    <a:pt x="33" y="19"/>
                  </a:lnTo>
                  <a:lnTo>
                    <a:pt x="34" y="22"/>
                  </a:lnTo>
                  <a:lnTo>
                    <a:pt x="35" y="26"/>
                  </a:lnTo>
                  <a:lnTo>
                    <a:pt x="36" y="29"/>
                  </a:lnTo>
                  <a:lnTo>
                    <a:pt x="36" y="33"/>
                  </a:lnTo>
                  <a:lnTo>
                    <a:pt x="36" y="36"/>
                  </a:lnTo>
                  <a:lnTo>
                    <a:pt x="36" y="39"/>
                  </a:lnTo>
                  <a:lnTo>
                    <a:pt x="35" y="43"/>
                  </a:lnTo>
                  <a:lnTo>
                    <a:pt x="34" y="46"/>
                  </a:lnTo>
                  <a:lnTo>
                    <a:pt x="33" y="50"/>
                  </a:lnTo>
                  <a:lnTo>
                    <a:pt x="31" y="52"/>
                  </a:lnTo>
                  <a:lnTo>
                    <a:pt x="27" y="58"/>
                  </a:lnTo>
                  <a:lnTo>
                    <a:pt x="22" y="62"/>
                  </a:lnTo>
                  <a:lnTo>
                    <a:pt x="19" y="63"/>
                  </a:lnTo>
                  <a:lnTo>
                    <a:pt x="16" y="66"/>
                  </a:lnTo>
                  <a:lnTo>
                    <a:pt x="14" y="67"/>
                  </a:lnTo>
                  <a:lnTo>
                    <a:pt x="10" y="68"/>
                  </a:lnTo>
                  <a:lnTo>
                    <a:pt x="7" y="68"/>
                  </a:lnTo>
                  <a:lnTo>
                    <a:pt x="2" y="68"/>
                  </a:lnTo>
                  <a:lnTo>
                    <a:pt x="0" y="68"/>
                  </a:lnTo>
                  <a:lnTo>
                    <a:pt x="4" y="68"/>
                  </a:lnTo>
                  <a:lnTo>
                    <a:pt x="7" y="69"/>
                  </a:lnTo>
                  <a:lnTo>
                    <a:pt x="10" y="69"/>
                  </a:lnTo>
                  <a:lnTo>
                    <a:pt x="14" y="70"/>
                  </a:lnTo>
                  <a:lnTo>
                    <a:pt x="17" y="71"/>
                  </a:lnTo>
                  <a:lnTo>
                    <a:pt x="19" y="73"/>
                  </a:lnTo>
                  <a:lnTo>
                    <a:pt x="25" y="77"/>
                  </a:lnTo>
                  <a:lnTo>
                    <a:pt x="30" y="83"/>
                  </a:lnTo>
                  <a:lnTo>
                    <a:pt x="32" y="85"/>
                  </a:lnTo>
                  <a:lnTo>
                    <a:pt x="33" y="88"/>
                  </a:lnTo>
                  <a:lnTo>
                    <a:pt x="34" y="90"/>
                  </a:lnTo>
                  <a:lnTo>
                    <a:pt x="35" y="94"/>
                  </a:lnTo>
                  <a:lnTo>
                    <a:pt x="36" y="97"/>
                  </a:lnTo>
                  <a:lnTo>
                    <a:pt x="36" y="101"/>
                  </a:lnTo>
                  <a:lnTo>
                    <a:pt x="36" y="104"/>
                  </a:lnTo>
                  <a:lnTo>
                    <a:pt x="36" y="107"/>
                  </a:lnTo>
                  <a:lnTo>
                    <a:pt x="35" y="111"/>
                  </a:lnTo>
                  <a:lnTo>
                    <a:pt x="34" y="114"/>
                  </a:lnTo>
                  <a:lnTo>
                    <a:pt x="33" y="118"/>
                  </a:lnTo>
                  <a:lnTo>
                    <a:pt x="31" y="120"/>
                  </a:lnTo>
                  <a:lnTo>
                    <a:pt x="27" y="126"/>
                  </a:lnTo>
                  <a:lnTo>
                    <a:pt x="22" y="130"/>
                  </a:lnTo>
                  <a:lnTo>
                    <a:pt x="19" y="132"/>
                  </a:lnTo>
                  <a:lnTo>
                    <a:pt x="16" y="134"/>
                  </a:lnTo>
                  <a:lnTo>
                    <a:pt x="14" y="135"/>
                  </a:lnTo>
                  <a:lnTo>
                    <a:pt x="10" y="136"/>
                  </a:lnTo>
                  <a:lnTo>
                    <a:pt x="7" y="136"/>
                  </a:lnTo>
                  <a:lnTo>
                    <a:pt x="2" y="137"/>
                  </a:lnTo>
                  <a:lnTo>
                    <a:pt x="0" y="137"/>
                  </a:lnTo>
                  <a:lnTo>
                    <a:pt x="4" y="137"/>
                  </a:lnTo>
                  <a:lnTo>
                    <a:pt x="7" y="137"/>
                  </a:lnTo>
                  <a:lnTo>
                    <a:pt x="10" y="138"/>
                  </a:lnTo>
                  <a:lnTo>
                    <a:pt x="14" y="139"/>
                  </a:lnTo>
                  <a:lnTo>
                    <a:pt x="17" y="140"/>
                  </a:lnTo>
                  <a:lnTo>
                    <a:pt x="19" y="141"/>
                  </a:lnTo>
                  <a:lnTo>
                    <a:pt x="25" y="146"/>
                  </a:lnTo>
                  <a:lnTo>
                    <a:pt x="30" y="151"/>
                  </a:lnTo>
                  <a:lnTo>
                    <a:pt x="32" y="153"/>
                  </a:lnTo>
                  <a:lnTo>
                    <a:pt x="33" y="156"/>
                  </a:lnTo>
                  <a:lnTo>
                    <a:pt x="34" y="160"/>
                  </a:lnTo>
                  <a:lnTo>
                    <a:pt x="35" y="163"/>
                  </a:lnTo>
                  <a:lnTo>
                    <a:pt x="36" y="166"/>
                  </a:lnTo>
                  <a:lnTo>
                    <a:pt x="36" y="170"/>
                  </a:lnTo>
                  <a:lnTo>
                    <a:pt x="36" y="173"/>
                  </a:lnTo>
                  <a:lnTo>
                    <a:pt x="36" y="177"/>
                  </a:lnTo>
                  <a:lnTo>
                    <a:pt x="35" y="180"/>
                  </a:lnTo>
                  <a:lnTo>
                    <a:pt x="34" y="183"/>
                  </a:lnTo>
                  <a:lnTo>
                    <a:pt x="33" y="186"/>
                  </a:lnTo>
                  <a:lnTo>
                    <a:pt x="31" y="189"/>
                  </a:lnTo>
                  <a:lnTo>
                    <a:pt x="27" y="194"/>
                  </a:lnTo>
                  <a:lnTo>
                    <a:pt x="22" y="198"/>
                  </a:lnTo>
                  <a:lnTo>
                    <a:pt x="19" y="200"/>
                  </a:lnTo>
                  <a:lnTo>
                    <a:pt x="16" y="201"/>
                  </a:lnTo>
                  <a:lnTo>
                    <a:pt x="14" y="203"/>
                  </a:lnTo>
                  <a:lnTo>
                    <a:pt x="10" y="204"/>
                  </a:lnTo>
                  <a:lnTo>
                    <a:pt x="7" y="205"/>
                  </a:lnTo>
                  <a:lnTo>
                    <a:pt x="2" y="205"/>
                  </a:lnTo>
                  <a:lnTo>
                    <a:pt x="0" y="205"/>
                  </a:lnTo>
                  <a:lnTo>
                    <a:pt x="4" y="205"/>
                  </a:lnTo>
                  <a:lnTo>
                    <a:pt x="7" y="205"/>
                  </a:lnTo>
                  <a:lnTo>
                    <a:pt x="10" y="206"/>
                  </a:lnTo>
                  <a:lnTo>
                    <a:pt x="14" y="207"/>
                  </a:lnTo>
                  <a:lnTo>
                    <a:pt x="17" y="208"/>
                  </a:lnTo>
                  <a:lnTo>
                    <a:pt x="19" y="211"/>
                  </a:lnTo>
                  <a:lnTo>
                    <a:pt x="25" y="214"/>
                  </a:lnTo>
                  <a:lnTo>
                    <a:pt x="30" y="218"/>
                  </a:lnTo>
                  <a:lnTo>
                    <a:pt x="32" y="222"/>
                  </a:lnTo>
                  <a:lnTo>
                    <a:pt x="33" y="224"/>
                  </a:lnTo>
                  <a:lnTo>
                    <a:pt x="34" y="228"/>
                  </a:lnTo>
                  <a:lnTo>
                    <a:pt x="35" y="231"/>
                  </a:lnTo>
                  <a:lnTo>
                    <a:pt x="36" y="234"/>
                  </a:lnTo>
                  <a:lnTo>
                    <a:pt x="36" y="238"/>
                  </a:lnTo>
                  <a:lnTo>
                    <a:pt x="36" y="241"/>
                  </a:lnTo>
                  <a:lnTo>
                    <a:pt x="36" y="245"/>
                  </a:lnTo>
                  <a:lnTo>
                    <a:pt x="35" y="248"/>
                  </a:lnTo>
                  <a:lnTo>
                    <a:pt x="34" y="251"/>
                  </a:lnTo>
                  <a:lnTo>
                    <a:pt x="33" y="255"/>
                  </a:lnTo>
                  <a:lnTo>
                    <a:pt x="31" y="257"/>
                  </a:lnTo>
                  <a:lnTo>
                    <a:pt x="27" y="263"/>
                  </a:lnTo>
                  <a:lnTo>
                    <a:pt x="22" y="267"/>
                  </a:lnTo>
                  <a:lnTo>
                    <a:pt x="19" y="268"/>
                  </a:lnTo>
                  <a:lnTo>
                    <a:pt x="16" y="271"/>
                  </a:lnTo>
                  <a:lnTo>
                    <a:pt x="14" y="272"/>
                  </a:lnTo>
                  <a:lnTo>
                    <a:pt x="10" y="273"/>
                  </a:lnTo>
                  <a:lnTo>
                    <a:pt x="7" y="273"/>
                  </a:lnTo>
                  <a:lnTo>
                    <a:pt x="2" y="273"/>
                  </a:lnTo>
                  <a:lnTo>
                    <a:pt x="0" y="273"/>
                  </a:lnTo>
                </a:path>
              </a:pathLst>
            </a:custGeom>
            <a:noFill/>
            <a:ln w="25400" cap="flat" cmpd="sng">
              <a:solidFill>
                <a:schemeClr val="accent1"/>
              </a:solidFill>
              <a:prstDash val="solid"/>
              <a:headEnd type="none" w="med" len="med"/>
              <a:tailEnd type="none" w="med" len="med"/>
            </a:ln>
          </p:spPr>
          <p:txBody>
            <a:bodyPr/>
            <a:lstStyle/>
            <a:p>
              <a:endParaRPr lang="zh-CN" altLang="en-US"/>
            </a:p>
          </p:txBody>
        </p:sp>
        <p:sp>
          <p:nvSpPr>
            <p:cNvPr id="236570" name="直接连接符 236569"/>
            <p:cNvSpPr/>
            <p:nvPr/>
          </p:nvSpPr>
          <p:spPr>
            <a:xfrm>
              <a:off x="1893" y="3504"/>
              <a:ext cx="1" cy="392"/>
            </a:xfrm>
            <a:prstGeom prst="line">
              <a:avLst/>
            </a:prstGeom>
            <a:ln w="14288" cap="flat" cmpd="sng">
              <a:solidFill>
                <a:srgbClr val="000000"/>
              </a:solidFill>
              <a:prstDash val="solid"/>
              <a:headEnd type="none" w="med" len="med"/>
              <a:tailEnd type="none" w="med" len="med"/>
            </a:ln>
          </p:spPr>
        </p:sp>
        <p:sp>
          <p:nvSpPr>
            <p:cNvPr id="236571" name="直接连接符 236570"/>
            <p:cNvSpPr/>
            <p:nvPr/>
          </p:nvSpPr>
          <p:spPr>
            <a:xfrm flipH="1" flipV="1">
              <a:off x="1889" y="2895"/>
              <a:ext cx="4" cy="336"/>
            </a:xfrm>
            <a:prstGeom prst="line">
              <a:avLst/>
            </a:prstGeom>
            <a:ln w="14288" cap="flat" cmpd="sng">
              <a:solidFill>
                <a:srgbClr val="000000"/>
              </a:solidFill>
              <a:prstDash val="solid"/>
              <a:headEnd type="none" w="med" len="med"/>
              <a:tailEnd type="none" w="med" len="med"/>
            </a:ln>
          </p:spPr>
        </p:sp>
        <p:sp>
          <p:nvSpPr>
            <p:cNvPr id="236572" name="直接连接符 236571"/>
            <p:cNvSpPr/>
            <p:nvPr/>
          </p:nvSpPr>
          <p:spPr>
            <a:xfrm>
              <a:off x="2292" y="2895"/>
              <a:ext cx="1" cy="385"/>
            </a:xfrm>
            <a:prstGeom prst="line">
              <a:avLst/>
            </a:prstGeom>
            <a:ln w="14288" cap="flat" cmpd="sng">
              <a:solidFill>
                <a:srgbClr val="000000"/>
              </a:solidFill>
              <a:prstDash val="solid"/>
              <a:headEnd type="none" w="med" len="med"/>
              <a:tailEnd type="none" w="med" len="med"/>
            </a:ln>
          </p:spPr>
        </p:sp>
        <p:sp>
          <p:nvSpPr>
            <p:cNvPr id="236573" name="直接连接符 236572"/>
            <p:cNvSpPr/>
            <p:nvPr/>
          </p:nvSpPr>
          <p:spPr>
            <a:xfrm>
              <a:off x="2404" y="3170"/>
              <a:ext cx="73" cy="1"/>
            </a:xfrm>
            <a:prstGeom prst="line">
              <a:avLst/>
            </a:prstGeom>
            <a:ln w="14288" cap="flat" cmpd="sng">
              <a:solidFill>
                <a:srgbClr val="000000"/>
              </a:solidFill>
              <a:prstDash val="solid"/>
              <a:headEnd type="none" w="med" len="med"/>
              <a:tailEnd type="none" w="med" len="med"/>
            </a:ln>
          </p:spPr>
        </p:sp>
        <p:sp>
          <p:nvSpPr>
            <p:cNvPr id="236574" name="直接连接符 236573"/>
            <p:cNvSpPr/>
            <p:nvPr/>
          </p:nvSpPr>
          <p:spPr>
            <a:xfrm>
              <a:off x="2440" y="3132"/>
              <a:ext cx="1" cy="74"/>
            </a:xfrm>
            <a:prstGeom prst="line">
              <a:avLst/>
            </a:prstGeom>
            <a:ln w="14288" cap="flat" cmpd="sng">
              <a:solidFill>
                <a:srgbClr val="000000"/>
              </a:solidFill>
              <a:prstDash val="solid"/>
              <a:headEnd type="none" w="med" len="med"/>
              <a:tailEnd type="none" w="med" len="med"/>
            </a:ln>
          </p:spPr>
        </p:sp>
        <p:sp>
          <p:nvSpPr>
            <p:cNvPr id="236575" name="直接连接符 236574"/>
            <p:cNvSpPr/>
            <p:nvPr/>
          </p:nvSpPr>
          <p:spPr>
            <a:xfrm>
              <a:off x="2404" y="3618"/>
              <a:ext cx="71" cy="1"/>
            </a:xfrm>
            <a:prstGeom prst="line">
              <a:avLst/>
            </a:prstGeom>
            <a:ln w="14288" cap="flat" cmpd="sng">
              <a:solidFill>
                <a:srgbClr val="000000"/>
              </a:solidFill>
              <a:prstDash val="solid"/>
              <a:headEnd type="none" w="med" len="med"/>
              <a:tailEnd type="none" w="med" len="med"/>
            </a:ln>
          </p:spPr>
        </p:sp>
        <p:sp>
          <p:nvSpPr>
            <p:cNvPr id="236576" name="任意多边形 236575"/>
            <p:cNvSpPr/>
            <p:nvPr/>
          </p:nvSpPr>
          <p:spPr>
            <a:xfrm>
              <a:off x="845" y="3348"/>
              <a:ext cx="181" cy="181"/>
            </a:xfrm>
            <a:custGeom>
              <a:avLst/>
              <a:gdLst/>
              <a:ahLst/>
              <a:cxnLst/>
              <a:rect l="0" t="0" r="0" b="0"/>
              <a:pathLst>
                <a:path w="181" h="181">
                  <a:moveTo>
                    <a:pt x="0" y="90"/>
                  </a:moveTo>
                  <a:lnTo>
                    <a:pt x="0" y="81"/>
                  </a:lnTo>
                  <a:lnTo>
                    <a:pt x="1" y="72"/>
                  </a:lnTo>
                  <a:lnTo>
                    <a:pt x="4" y="63"/>
                  </a:lnTo>
                  <a:lnTo>
                    <a:pt x="7" y="55"/>
                  </a:lnTo>
                  <a:lnTo>
                    <a:pt x="10" y="47"/>
                  </a:lnTo>
                  <a:lnTo>
                    <a:pt x="15" y="39"/>
                  </a:lnTo>
                  <a:lnTo>
                    <a:pt x="21" y="32"/>
                  </a:lnTo>
                  <a:lnTo>
                    <a:pt x="26" y="26"/>
                  </a:lnTo>
                  <a:lnTo>
                    <a:pt x="33" y="20"/>
                  </a:lnTo>
                  <a:lnTo>
                    <a:pt x="40" y="14"/>
                  </a:lnTo>
                  <a:lnTo>
                    <a:pt x="48" y="10"/>
                  </a:lnTo>
                  <a:lnTo>
                    <a:pt x="56" y="6"/>
                  </a:lnTo>
                  <a:lnTo>
                    <a:pt x="64" y="3"/>
                  </a:lnTo>
                  <a:lnTo>
                    <a:pt x="73" y="1"/>
                  </a:lnTo>
                  <a:lnTo>
                    <a:pt x="82" y="0"/>
                  </a:lnTo>
                  <a:lnTo>
                    <a:pt x="91" y="0"/>
                  </a:lnTo>
                  <a:lnTo>
                    <a:pt x="100" y="0"/>
                  </a:lnTo>
                  <a:lnTo>
                    <a:pt x="109" y="1"/>
                  </a:lnTo>
                  <a:lnTo>
                    <a:pt x="118" y="3"/>
                  </a:lnTo>
                  <a:lnTo>
                    <a:pt x="126" y="6"/>
                  </a:lnTo>
                  <a:lnTo>
                    <a:pt x="134" y="10"/>
                  </a:lnTo>
                  <a:lnTo>
                    <a:pt x="142" y="14"/>
                  </a:lnTo>
                  <a:lnTo>
                    <a:pt x="149" y="20"/>
                  </a:lnTo>
                  <a:lnTo>
                    <a:pt x="154" y="26"/>
                  </a:lnTo>
                  <a:lnTo>
                    <a:pt x="161" y="32"/>
                  </a:lnTo>
                  <a:lnTo>
                    <a:pt x="166" y="39"/>
                  </a:lnTo>
                  <a:lnTo>
                    <a:pt x="170" y="47"/>
                  </a:lnTo>
                  <a:lnTo>
                    <a:pt x="174" y="55"/>
                  </a:lnTo>
                  <a:lnTo>
                    <a:pt x="177" y="63"/>
                  </a:lnTo>
                  <a:lnTo>
                    <a:pt x="179" y="72"/>
                  </a:lnTo>
                  <a:lnTo>
                    <a:pt x="180" y="81"/>
                  </a:lnTo>
                  <a:lnTo>
                    <a:pt x="181" y="90"/>
                  </a:lnTo>
                  <a:lnTo>
                    <a:pt x="181" y="90"/>
                  </a:lnTo>
                  <a:lnTo>
                    <a:pt x="180" y="99"/>
                  </a:lnTo>
                  <a:lnTo>
                    <a:pt x="179" y="108"/>
                  </a:lnTo>
                  <a:lnTo>
                    <a:pt x="177" y="117"/>
                  </a:lnTo>
                  <a:lnTo>
                    <a:pt x="174" y="125"/>
                  </a:lnTo>
                  <a:lnTo>
                    <a:pt x="170" y="133"/>
                  </a:lnTo>
                  <a:lnTo>
                    <a:pt x="166" y="141"/>
                  </a:lnTo>
                  <a:lnTo>
                    <a:pt x="161" y="148"/>
                  </a:lnTo>
                  <a:lnTo>
                    <a:pt x="154" y="154"/>
                  </a:lnTo>
                  <a:lnTo>
                    <a:pt x="149" y="160"/>
                  </a:lnTo>
                  <a:lnTo>
                    <a:pt x="142" y="165"/>
                  </a:lnTo>
                  <a:lnTo>
                    <a:pt x="134" y="169"/>
                  </a:lnTo>
                  <a:lnTo>
                    <a:pt x="126" y="173"/>
                  </a:lnTo>
                  <a:lnTo>
                    <a:pt x="118" y="176"/>
                  </a:lnTo>
                  <a:lnTo>
                    <a:pt x="109" y="179"/>
                  </a:lnTo>
                  <a:lnTo>
                    <a:pt x="100" y="180"/>
                  </a:lnTo>
                  <a:lnTo>
                    <a:pt x="91" y="181"/>
                  </a:lnTo>
                  <a:lnTo>
                    <a:pt x="82" y="180"/>
                  </a:lnTo>
                  <a:lnTo>
                    <a:pt x="73" y="179"/>
                  </a:lnTo>
                  <a:lnTo>
                    <a:pt x="64" y="176"/>
                  </a:lnTo>
                  <a:lnTo>
                    <a:pt x="56" y="173"/>
                  </a:lnTo>
                  <a:lnTo>
                    <a:pt x="48" y="169"/>
                  </a:lnTo>
                  <a:lnTo>
                    <a:pt x="40" y="165"/>
                  </a:lnTo>
                  <a:lnTo>
                    <a:pt x="33" y="160"/>
                  </a:lnTo>
                  <a:lnTo>
                    <a:pt x="26" y="154"/>
                  </a:lnTo>
                  <a:lnTo>
                    <a:pt x="21" y="148"/>
                  </a:lnTo>
                  <a:lnTo>
                    <a:pt x="15" y="141"/>
                  </a:lnTo>
                  <a:lnTo>
                    <a:pt x="10" y="133"/>
                  </a:lnTo>
                  <a:lnTo>
                    <a:pt x="7" y="125"/>
                  </a:lnTo>
                  <a:lnTo>
                    <a:pt x="4" y="117"/>
                  </a:lnTo>
                  <a:lnTo>
                    <a:pt x="1" y="108"/>
                  </a:lnTo>
                  <a:lnTo>
                    <a:pt x="0" y="99"/>
                  </a:lnTo>
                  <a:lnTo>
                    <a:pt x="0" y="90"/>
                  </a:lnTo>
                  <a:close/>
                </a:path>
              </a:pathLst>
            </a:custGeom>
            <a:solidFill>
              <a:srgbClr val="FFFFFF"/>
            </a:solidFill>
            <a:ln w="9525">
              <a:noFill/>
            </a:ln>
          </p:spPr>
          <p:txBody>
            <a:bodyPr/>
            <a:lstStyle/>
            <a:p>
              <a:endParaRPr lang="zh-CN" altLang="en-US"/>
            </a:p>
          </p:txBody>
        </p:sp>
        <p:sp>
          <p:nvSpPr>
            <p:cNvPr id="236577" name="任意多边形 236576"/>
            <p:cNvSpPr/>
            <p:nvPr/>
          </p:nvSpPr>
          <p:spPr>
            <a:xfrm>
              <a:off x="845" y="3348"/>
              <a:ext cx="181" cy="181"/>
            </a:xfrm>
            <a:custGeom>
              <a:avLst/>
              <a:gdLst/>
              <a:ahLst/>
              <a:cxnLst/>
              <a:rect l="0" t="0" r="0" b="0"/>
              <a:pathLst>
                <a:path w="181" h="181">
                  <a:moveTo>
                    <a:pt x="0" y="90"/>
                  </a:moveTo>
                  <a:lnTo>
                    <a:pt x="0" y="81"/>
                  </a:lnTo>
                  <a:lnTo>
                    <a:pt x="1" y="72"/>
                  </a:lnTo>
                  <a:lnTo>
                    <a:pt x="4" y="63"/>
                  </a:lnTo>
                  <a:lnTo>
                    <a:pt x="7" y="55"/>
                  </a:lnTo>
                  <a:lnTo>
                    <a:pt x="10" y="47"/>
                  </a:lnTo>
                  <a:lnTo>
                    <a:pt x="15" y="39"/>
                  </a:lnTo>
                  <a:lnTo>
                    <a:pt x="21" y="32"/>
                  </a:lnTo>
                  <a:lnTo>
                    <a:pt x="26" y="26"/>
                  </a:lnTo>
                  <a:lnTo>
                    <a:pt x="33" y="20"/>
                  </a:lnTo>
                  <a:lnTo>
                    <a:pt x="40" y="14"/>
                  </a:lnTo>
                  <a:lnTo>
                    <a:pt x="48" y="10"/>
                  </a:lnTo>
                  <a:lnTo>
                    <a:pt x="56" y="6"/>
                  </a:lnTo>
                  <a:lnTo>
                    <a:pt x="64" y="3"/>
                  </a:lnTo>
                  <a:lnTo>
                    <a:pt x="73" y="1"/>
                  </a:lnTo>
                  <a:lnTo>
                    <a:pt x="82" y="0"/>
                  </a:lnTo>
                  <a:lnTo>
                    <a:pt x="91" y="0"/>
                  </a:lnTo>
                  <a:lnTo>
                    <a:pt x="100" y="0"/>
                  </a:lnTo>
                  <a:lnTo>
                    <a:pt x="109" y="1"/>
                  </a:lnTo>
                  <a:lnTo>
                    <a:pt x="118" y="3"/>
                  </a:lnTo>
                  <a:lnTo>
                    <a:pt x="126" y="6"/>
                  </a:lnTo>
                  <a:lnTo>
                    <a:pt x="134" y="10"/>
                  </a:lnTo>
                  <a:lnTo>
                    <a:pt x="142" y="14"/>
                  </a:lnTo>
                  <a:lnTo>
                    <a:pt x="149" y="20"/>
                  </a:lnTo>
                  <a:lnTo>
                    <a:pt x="154" y="26"/>
                  </a:lnTo>
                  <a:lnTo>
                    <a:pt x="161" y="32"/>
                  </a:lnTo>
                  <a:lnTo>
                    <a:pt x="166" y="39"/>
                  </a:lnTo>
                  <a:lnTo>
                    <a:pt x="170" y="47"/>
                  </a:lnTo>
                  <a:lnTo>
                    <a:pt x="174" y="55"/>
                  </a:lnTo>
                  <a:lnTo>
                    <a:pt x="177" y="63"/>
                  </a:lnTo>
                  <a:lnTo>
                    <a:pt x="179" y="72"/>
                  </a:lnTo>
                  <a:lnTo>
                    <a:pt x="180" y="81"/>
                  </a:lnTo>
                  <a:lnTo>
                    <a:pt x="181" y="90"/>
                  </a:lnTo>
                  <a:lnTo>
                    <a:pt x="181" y="90"/>
                  </a:lnTo>
                  <a:lnTo>
                    <a:pt x="180" y="99"/>
                  </a:lnTo>
                  <a:lnTo>
                    <a:pt x="179" y="108"/>
                  </a:lnTo>
                  <a:lnTo>
                    <a:pt x="177" y="117"/>
                  </a:lnTo>
                  <a:lnTo>
                    <a:pt x="174" y="125"/>
                  </a:lnTo>
                  <a:lnTo>
                    <a:pt x="170" y="133"/>
                  </a:lnTo>
                  <a:lnTo>
                    <a:pt x="166" y="141"/>
                  </a:lnTo>
                  <a:lnTo>
                    <a:pt x="161" y="148"/>
                  </a:lnTo>
                  <a:lnTo>
                    <a:pt x="154" y="154"/>
                  </a:lnTo>
                  <a:lnTo>
                    <a:pt x="149" y="160"/>
                  </a:lnTo>
                  <a:lnTo>
                    <a:pt x="142" y="165"/>
                  </a:lnTo>
                  <a:lnTo>
                    <a:pt x="134" y="169"/>
                  </a:lnTo>
                  <a:lnTo>
                    <a:pt x="126" y="173"/>
                  </a:lnTo>
                  <a:lnTo>
                    <a:pt x="118" y="176"/>
                  </a:lnTo>
                  <a:lnTo>
                    <a:pt x="109" y="179"/>
                  </a:lnTo>
                  <a:lnTo>
                    <a:pt x="100" y="180"/>
                  </a:lnTo>
                  <a:lnTo>
                    <a:pt x="91" y="181"/>
                  </a:lnTo>
                  <a:lnTo>
                    <a:pt x="82" y="180"/>
                  </a:lnTo>
                  <a:lnTo>
                    <a:pt x="73" y="179"/>
                  </a:lnTo>
                  <a:lnTo>
                    <a:pt x="64" y="176"/>
                  </a:lnTo>
                  <a:lnTo>
                    <a:pt x="56" y="173"/>
                  </a:lnTo>
                  <a:lnTo>
                    <a:pt x="48" y="169"/>
                  </a:lnTo>
                  <a:lnTo>
                    <a:pt x="40" y="165"/>
                  </a:lnTo>
                  <a:lnTo>
                    <a:pt x="33" y="160"/>
                  </a:lnTo>
                  <a:lnTo>
                    <a:pt x="26" y="154"/>
                  </a:lnTo>
                  <a:lnTo>
                    <a:pt x="21" y="148"/>
                  </a:lnTo>
                  <a:lnTo>
                    <a:pt x="15" y="141"/>
                  </a:lnTo>
                  <a:lnTo>
                    <a:pt x="10" y="133"/>
                  </a:lnTo>
                  <a:lnTo>
                    <a:pt x="7" y="125"/>
                  </a:lnTo>
                  <a:lnTo>
                    <a:pt x="4" y="117"/>
                  </a:lnTo>
                  <a:lnTo>
                    <a:pt x="1" y="108"/>
                  </a:lnTo>
                  <a:lnTo>
                    <a:pt x="0" y="99"/>
                  </a:lnTo>
                  <a:lnTo>
                    <a:pt x="0" y="90"/>
                  </a:lnTo>
                </a:path>
              </a:pathLst>
            </a:custGeom>
            <a:solidFill>
              <a:srgbClr val="00FF00">
                <a:alpha val="100000"/>
              </a:srgbClr>
            </a:solidFill>
            <a:ln w="25400" cap="flat" cmpd="sng">
              <a:solidFill>
                <a:srgbClr val="000000"/>
              </a:solidFill>
              <a:prstDash val="solid"/>
              <a:headEnd type="none" w="med" len="med"/>
              <a:tailEnd type="none" w="med" len="med"/>
            </a:ln>
          </p:spPr>
          <p:txBody>
            <a:bodyPr/>
            <a:lstStyle/>
            <a:p>
              <a:endParaRPr lang="zh-CN" altLang="en-US"/>
            </a:p>
          </p:txBody>
        </p:sp>
        <p:sp>
          <p:nvSpPr>
            <p:cNvPr id="236578" name="直接连接符 236577"/>
            <p:cNvSpPr/>
            <p:nvPr/>
          </p:nvSpPr>
          <p:spPr>
            <a:xfrm>
              <a:off x="845" y="3438"/>
              <a:ext cx="181" cy="1"/>
            </a:xfrm>
            <a:prstGeom prst="line">
              <a:avLst/>
            </a:prstGeom>
            <a:ln w="25400" cap="flat" cmpd="sng">
              <a:solidFill>
                <a:srgbClr val="000000"/>
              </a:solidFill>
              <a:prstDash val="solid"/>
              <a:headEnd type="none" w="med" len="med"/>
              <a:tailEnd type="none" w="med" len="med"/>
            </a:ln>
          </p:spPr>
        </p:sp>
        <p:sp>
          <p:nvSpPr>
            <p:cNvPr id="236579" name="直接连接符 236578"/>
            <p:cNvSpPr/>
            <p:nvPr/>
          </p:nvSpPr>
          <p:spPr>
            <a:xfrm>
              <a:off x="936" y="2894"/>
              <a:ext cx="1" cy="454"/>
            </a:xfrm>
            <a:prstGeom prst="line">
              <a:avLst/>
            </a:prstGeom>
            <a:ln w="14288" cap="flat" cmpd="sng">
              <a:solidFill>
                <a:srgbClr val="000000"/>
              </a:solidFill>
              <a:prstDash val="solid"/>
              <a:headEnd type="none" w="med" len="med"/>
              <a:tailEnd type="none" w="med" len="med"/>
            </a:ln>
          </p:spPr>
        </p:sp>
        <p:sp>
          <p:nvSpPr>
            <p:cNvPr id="236580" name="直接连接符 236579"/>
            <p:cNvSpPr/>
            <p:nvPr/>
          </p:nvSpPr>
          <p:spPr>
            <a:xfrm>
              <a:off x="939" y="3538"/>
              <a:ext cx="1" cy="357"/>
            </a:xfrm>
            <a:prstGeom prst="line">
              <a:avLst/>
            </a:prstGeom>
            <a:ln w="14288" cap="flat" cmpd="sng">
              <a:solidFill>
                <a:srgbClr val="000000"/>
              </a:solidFill>
              <a:prstDash val="solid"/>
              <a:headEnd type="none" w="med" len="med"/>
              <a:tailEnd type="none" w="med" len="med"/>
            </a:ln>
          </p:spPr>
        </p:sp>
        <p:sp>
          <p:nvSpPr>
            <p:cNvPr id="236581" name="矩形 236580"/>
            <p:cNvSpPr/>
            <p:nvPr/>
          </p:nvSpPr>
          <p:spPr>
            <a:xfrm>
              <a:off x="773" y="3200"/>
              <a:ext cx="4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6582" name="矩形 236581"/>
            <p:cNvSpPr/>
            <p:nvPr/>
          </p:nvSpPr>
          <p:spPr>
            <a:xfrm>
              <a:off x="811" y="3273"/>
              <a:ext cx="31"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s</a:t>
              </a:r>
              <a:endParaRPr lang="en-US" altLang="zh-CN">
                <a:latin typeface="Times New Roman" panose="02020603050405020304" pitchFamily="18" charset="0"/>
                <a:sym typeface="Wingdings" panose="05000000000000000000" pitchFamily="2" charset="2"/>
              </a:endParaRPr>
            </a:p>
          </p:txBody>
        </p:sp>
        <p:sp>
          <p:nvSpPr>
            <p:cNvPr id="236583" name="矩形 236582"/>
            <p:cNvSpPr/>
            <p:nvPr/>
          </p:nvSpPr>
          <p:spPr>
            <a:xfrm>
              <a:off x="786" y="3091"/>
              <a:ext cx="6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6584" name="直接连接符 236583"/>
            <p:cNvSpPr/>
            <p:nvPr/>
          </p:nvSpPr>
          <p:spPr>
            <a:xfrm flipV="1">
              <a:off x="936" y="3298"/>
              <a:ext cx="1" cy="50"/>
            </a:xfrm>
            <a:prstGeom prst="line">
              <a:avLst/>
            </a:prstGeom>
            <a:ln w="25400" cap="flat" cmpd="sng">
              <a:solidFill>
                <a:srgbClr val="000000"/>
              </a:solidFill>
              <a:prstDash val="solid"/>
              <a:headEnd type="none" w="med" len="med"/>
              <a:tailEnd type="none" w="med" len="med"/>
            </a:ln>
          </p:spPr>
        </p:sp>
        <p:sp>
          <p:nvSpPr>
            <p:cNvPr id="236585" name="任意多边形 236584"/>
            <p:cNvSpPr/>
            <p:nvPr/>
          </p:nvSpPr>
          <p:spPr>
            <a:xfrm>
              <a:off x="914" y="3239"/>
              <a:ext cx="43" cy="64"/>
            </a:xfrm>
            <a:custGeom>
              <a:avLst/>
              <a:gdLst/>
              <a:ahLst/>
              <a:cxnLst/>
              <a:rect l="0" t="0" r="0" b="0"/>
              <a:pathLst>
                <a:path w="43" h="64">
                  <a:moveTo>
                    <a:pt x="0" y="64"/>
                  </a:moveTo>
                  <a:lnTo>
                    <a:pt x="22" y="0"/>
                  </a:lnTo>
                  <a:lnTo>
                    <a:pt x="43" y="64"/>
                  </a:lnTo>
                  <a:lnTo>
                    <a:pt x="0" y="64"/>
                  </a:lnTo>
                  <a:close/>
                </a:path>
              </a:pathLst>
            </a:custGeom>
            <a:solidFill>
              <a:srgbClr val="000000"/>
            </a:solidFill>
            <a:ln w="9525">
              <a:noFill/>
            </a:ln>
          </p:spPr>
          <p:txBody>
            <a:bodyPr/>
            <a:lstStyle/>
            <a:p>
              <a:endParaRPr lang="zh-CN" altLang="en-US"/>
            </a:p>
          </p:txBody>
        </p:sp>
        <p:sp>
          <p:nvSpPr>
            <p:cNvPr id="236586" name="矩形 236585"/>
            <p:cNvSpPr/>
            <p:nvPr/>
          </p:nvSpPr>
          <p:spPr>
            <a:xfrm>
              <a:off x="2389" y="3345"/>
              <a:ext cx="87" cy="144"/>
            </a:xfrm>
            <a:prstGeom prst="rect">
              <a:avLst/>
            </a:prstGeom>
            <a:noFill/>
            <a:ln w="9525">
              <a:noFill/>
            </a:ln>
          </p:spPr>
          <p:txBody>
            <a:bodyPr wrap="none" lIns="0" tIns="0" rIns="0" bIns="0">
              <a:spAutoFit/>
            </a:bodyPr>
            <a:lstStyle/>
            <a:p>
              <a:r>
                <a:rPr lang="en-US" altLang="zh-CN" sz="15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6587" name="矩形 236586"/>
            <p:cNvSpPr/>
            <p:nvPr/>
          </p:nvSpPr>
          <p:spPr>
            <a:xfrm>
              <a:off x="2421" y="3236"/>
              <a:ext cx="60" cy="144"/>
            </a:xfrm>
            <a:prstGeom prst="rect">
              <a:avLst/>
            </a:prstGeom>
            <a:noFill/>
            <a:ln w="9525">
              <a:noFill/>
            </a:ln>
          </p:spPr>
          <p:txBody>
            <a:bodyPr wrap="none" lIns="0" tIns="0" rIns="0" bIns="0">
              <a:spAutoFit/>
            </a:bodyPr>
            <a:lstStyle/>
            <a:p>
              <a:r>
                <a:rPr lang="en-US" altLang="zh-CN" sz="1500">
                  <a:solidFill>
                    <a:srgbClr val="000000"/>
                  </a:solidFill>
                  <a:latin typeface="宋体" panose="02010600030101010101" pitchFamily="2" charset="-12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sp>
        <p:nvSpPr>
          <p:cNvPr id="236588" name="矩形 236587"/>
          <p:cNvSpPr/>
          <p:nvPr/>
        </p:nvSpPr>
        <p:spPr>
          <a:xfrm>
            <a:off x="3141663" y="4537075"/>
            <a:ext cx="681037" cy="1311275"/>
          </a:xfrm>
          <a:prstGeom prst="rect">
            <a:avLst/>
          </a:prstGeom>
          <a:noFill/>
          <a:ln w="19050">
            <a:noFill/>
          </a:ln>
        </p:spPr>
        <p:txBody>
          <a:bodyPr anchor="ctr">
            <a:spAutoFit/>
          </a:bodyPr>
          <a:lstStyle/>
          <a:p>
            <a:pPr>
              <a:spcBef>
                <a:spcPct val="0"/>
              </a:spcBef>
            </a:pPr>
            <a:r>
              <a:rPr lang="zh-CN" altLang="en-US" sz="2000" dirty="0">
                <a:latin typeface="Times New Roman" panose="02020603050405020304" pitchFamily="18" charset="0"/>
                <a:sym typeface="Wingdings" panose="05000000000000000000" pitchFamily="2" charset="2"/>
              </a:rPr>
              <a:t>响应电压</a:t>
            </a:r>
          </a:p>
        </p:txBody>
      </p:sp>
      <p:graphicFrame>
        <p:nvGraphicFramePr>
          <p:cNvPr id="236589" name="对象 236588"/>
          <p:cNvGraphicFramePr/>
          <p:nvPr/>
        </p:nvGraphicFramePr>
        <p:xfrm>
          <a:off x="3794125" y="4184650"/>
          <a:ext cx="5214938" cy="2306638"/>
        </p:xfrm>
        <a:graphic>
          <a:graphicData uri="http://schemas.openxmlformats.org/presentationml/2006/ole">
            <mc:AlternateContent xmlns:mc="http://schemas.openxmlformats.org/markup-compatibility/2006">
              <mc:Choice xmlns:v="urn:schemas-microsoft-com:vml" Requires="v">
                <p:oleObj spid="_x0000_s47124" r:id="rId4" imgW="3454400" imgH="1536700" progId="Equation.3">
                  <p:embed/>
                </p:oleObj>
              </mc:Choice>
              <mc:Fallback>
                <p:oleObj r:id="rId4" imgW="3454400" imgH="1536700" progId="Equation.3">
                  <p:embed/>
                  <p:pic>
                    <p:nvPicPr>
                      <p:cNvPr id="0" name="图片 3220"/>
                      <p:cNvPicPr/>
                      <p:nvPr/>
                    </p:nvPicPr>
                    <p:blipFill>
                      <a:blip r:embed="rId5"/>
                      <a:stretch>
                        <a:fillRect/>
                      </a:stretch>
                    </p:blipFill>
                    <p:spPr>
                      <a:xfrm>
                        <a:off x="3794125" y="4184650"/>
                        <a:ext cx="5214938" cy="2306638"/>
                      </a:xfrm>
                      <a:prstGeom prst="rect">
                        <a:avLst/>
                      </a:prstGeom>
                      <a:solidFill>
                        <a:srgbClr val="99CCFF"/>
                      </a:solidFill>
                      <a:ln w="38100">
                        <a:noFill/>
                        <a:miter/>
                      </a:ln>
                    </p:spPr>
                  </p:pic>
                </p:oleObj>
              </mc:Fallback>
            </mc:AlternateContent>
          </a:graphicData>
        </a:graphic>
      </p:graphicFrame>
      <p:sp>
        <p:nvSpPr>
          <p:cNvPr id="236592" name="矩形 236591"/>
          <p:cNvSpPr/>
          <p:nvPr/>
        </p:nvSpPr>
        <p:spPr>
          <a:xfrm>
            <a:off x="466725" y="5789613"/>
            <a:ext cx="2103438" cy="701675"/>
          </a:xfrm>
          <a:prstGeom prst="rect">
            <a:avLst/>
          </a:prstGeom>
          <a:noFill/>
          <a:ln w="19050">
            <a:noFill/>
          </a:ln>
        </p:spPr>
        <p:txBody>
          <a:bodyPr>
            <a:spAutoFit/>
          </a:bodyPr>
          <a:lstStyle/>
          <a:p>
            <a:r>
              <a:rPr lang="zh-CN" altLang="en-US" sz="2000" dirty="0">
                <a:latin typeface="Times New Roman" panose="02020603050405020304" pitchFamily="18" charset="0"/>
                <a:sym typeface="Wingdings" panose="05000000000000000000" pitchFamily="2" charset="2"/>
              </a:rPr>
              <a:t>电流源激励下的并联谐振电路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50"/>
                                        </p:tgtEl>
                                        <p:attrNameLst>
                                          <p:attrName>style.visibility</p:attrName>
                                        </p:attrNameLst>
                                      </p:cBhvr>
                                      <p:to>
                                        <p:strVal val="visible"/>
                                      </p:to>
                                    </p:set>
                                    <p:animEffect transition="in" filter="blinds(horizontal)">
                                      <p:cBhvr>
                                        <p:cTn id="7" dur="500"/>
                                        <p:tgtEl>
                                          <p:spTgt spid="2365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6554"/>
                                        </p:tgtEl>
                                        <p:attrNameLst>
                                          <p:attrName>style.visibility</p:attrName>
                                        </p:attrNameLst>
                                      </p:cBhvr>
                                      <p:to>
                                        <p:strVal val="visible"/>
                                      </p:to>
                                    </p:set>
                                    <p:anim calcmode="lin" valueType="num">
                                      <p:cBhvr additive="base">
                                        <p:cTn id="12" dur="500" fill="hold"/>
                                        <p:tgtEl>
                                          <p:spTgt spid="236554"/>
                                        </p:tgtEl>
                                        <p:attrNameLst>
                                          <p:attrName>ppt_x</p:attrName>
                                        </p:attrNameLst>
                                      </p:cBhvr>
                                      <p:tavLst>
                                        <p:tav tm="0">
                                          <p:val>
                                            <p:strVal val="0-#ppt_w/2"/>
                                          </p:val>
                                        </p:tav>
                                        <p:tav tm="100000">
                                          <p:val>
                                            <p:strVal val="#ppt_x"/>
                                          </p:val>
                                        </p:tav>
                                      </p:tavLst>
                                    </p:anim>
                                    <p:anim calcmode="lin" valueType="num">
                                      <p:cBhvr additive="base">
                                        <p:cTn id="13" dur="500" fill="hold"/>
                                        <p:tgtEl>
                                          <p:spTgt spid="23655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36592"/>
                                        </p:tgtEl>
                                        <p:attrNameLst>
                                          <p:attrName>style.visibility</p:attrName>
                                        </p:attrNameLst>
                                      </p:cBhvr>
                                      <p:to>
                                        <p:strVal val="visible"/>
                                      </p:to>
                                    </p:set>
                                    <p:anim calcmode="lin" valueType="num">
                                      <p:cBhvr additive="base">
                                        <p:cTn id="16" dur="500" fill="hold"/>
                                        <p:tgtEl>
                                          <p:spTgt spid="236592"/>
                                        </p:tgtEl>
                                        <p:attrNameLst>
                                          <p:attrName>ppt_x</p:attrName>
                                        </p:attrNameLst>
                                      </p:cBhvr>
                                      <p:tavLst>
                                        <p:tav tm="0">
                                          <p:val>
                                            <p:strVal val="0-#ppt_w/2"/>
                                          </p:val>
                                        </p:tav>
                                        <p:tav tm="100000">
                                          <p:val>
                                            <p:strVal val="#ppt_x"/>
                                          </p:val>
                                        </p:tav>
                                      </p:tavLst>
                                    </p:anim>
                                    <p:anim calcmode="lin" valueType="num">
                                      <p:cBhvr additive="base">
                                        <p:cTn id="17" dur="500" fill="hold"/>
                                        <p:tgtEl>
                                          <p:spTgt spid="23659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588"/>
                                        </p:tgtEl>
                                        <p:attrNameLst>
                                          <p:attrName>style.visibility</p:attrName>
                                        </p:attrNameLst>
                                      </p:cBhvr>
                                      <p:to>
                                        <p:strVal val="visible"/>
                                      </p:to>
                                    </p:set>
                                    <p:animEffect transition="in" filter="blinds(horizontal)">
                                      <p:cBhvr>
                                        <p:cTn id="22" dur="500"/>
                                        <p:tgtEl>
                                          <p:spTgt spid="236588"/>
                                        </p:tgtEl>
                                      </p:cBhvr>
                                    </p:animEffect>
                                  </p:childTnLst>
                                </p:cTn>
                              </p:par>
                              <p:par>
                                <p:cTn id="23" presetID="3" presetClass="entr" presetSubtype="10" fill="hold" nodeType="withEffect">
                                  <p:stCondLst>
                                    <p:cond delay="0"/>
                                  </p:stCondLst>
                                  <p:childTnLst>
                                    <p:set>
                                      <p:cBhvr>
                                        <p:cTn id="24" dur="1" fill="hold">
                                          <p:stCondLst>
                                            <p:cond delay="0"/>
                                          </p:stCondLst>
                                        </p:cTn>
                                        <p:tgtEl>
                                          <p:spTgt spid="236589"/>
                                        </p:tgtEl>
                                        <p:attrNameLst>
                                          <p:attrName>style.visibility</p:attrName>
                                        </p:attrNameLst>
                                      </p:cBhvr>
                                      <p:to>
                                        <p:strVal val="visible"/>
                                      </p:to>
                                    </p:set>
                                    <p:animEffect transition="in" filter="blinds(horizontal)">
                                      <p:cBhvr>
                                        <p:cTn id="25" dur="500"/>
                                        <p:tgtEl>
                                          <p:spTgt spid="236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p:bldP spid="236588" grpId="0"/>
      <p:bldP spid="23659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574" name="对象 237573"/>
          <p:cNvGraphicFramePr/>
          <p:nvPr/>
        </p:nvGraphicFramePr>
        <p:xfrm>
          <a:off x="2765425" y="244475"/>
          <a:ext cx="2420938" cy="890588"/>
        </p:xfrm>
        <a:graphic>
          <a:graphicData uri="http://schemas.openxmlformats.org/presentationml/2006/ole">
            <mc:AlternateContent xmlns:mc="http://schemas.openxmlformats.org/markup-compatibility/2006">
              <mc:Choice xmlns:v="urn:schemas-microsoft-com:vml" Requires="v">
                <p:oleObj spid="_x0000_s48186" r:id="rId3" imgW="1345565" imgH="495300" progId="Equation.3">
                  <p:embed/>
                </p:oleObj>
              </mc:Choice>
              <mc:Fallback>
                <p:oleObj r:id="rId3" imgW="1345565" imgH="495300" progId="Equation.3">
                  <p:embed/>
                  <p:pic>
                    <p:nvPicPr>
                      <p:cNvPr id="0" name="图片 3221"/>
                      <p:cNvPicPr/>
                      <p:nvPr/>
                    </p:nvPicPr>
                    <p:blipFill>
                      <a:blip r:embed="rId4"/>
                      <a:stretch>
                        <a:fillRect/>
                      </a:stretch>
                    </p:blipFill>
                    <p:spPr>
                      <a:xfrm>
                        <a:off x="2765425" y="244475"/>
                        <a:ext cx="2420938" cy="890588"/>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aphicFrame>
        <p:nvGraphicFramePr>
          <p:cNvPr id="237573" name="对象 237572"/>
          <p:cNvGraphicFramePr/>
          <p:nvPr/>
        </p:nvGraphicFramePr>
        <p:xfrm>
          <a:off x="1897063" y="1793875"/>
          <a:ext cx="1644650" cy="846138"/>
        </p:xfrm>
        <a:graphic>
          <a:graphicData uri="http://schemas.openxmlformats.org/presentationml/2006/ole">
            <mc:AlternateContent xmlns:mc="http://schemas.openxmlformats.org/markup-compatibility/2006">
              <mc:Choice xmlns:v="urn:schemas-microsoft-com:vml" Requires="v">
                <p:oleObj spid="_x0000_s48187" r:id="rId5" imgW="914400" imgH="469900" progId="Equation.3">
                  <p:embed/>
                </p:oleObj>
              </mc:Choice>
              <mc:Fallback>
                <p:oleObj r:id="rId5" imgW="914400" imgH="469900" progId="Equation.3">
                  <p:embed/>
                  <p:pic>
                    <p:nvPicPr>
                      <p:cNvPr id="0" name="图片 3222"/>
                      <p:cNvPicPr/>
                      <p:nvPr/>
                    </p:nvPicPr>
                    <p:blipFill>
                      <a:blip r:embed="rId6"/>
                      <a:stretch>
                        <a:fillRect/>
                      </a:stretch>
                    </p:blipFill>
                    <p:spPr>
                      <a:xfrm>
                        <a:off x="1897063" y="1793875"/>
                        <a:ext cx="1644650" cy="846138"/>
                      </a:xfrm>
                      <a:prstGeom prst="rect">
                        <a:avLst/>
                      </a:prstGeom>
                      <a:solidFill>
                        <a:schemeClr val="accent1"/>
                      </a:solidFill>
                      <a:ln w="38100">
                        <a:noFill/>
                        <a:miter/>
                      </a:ln>
                    </p:spPr>
                  </p:pic>
                </p:oleObj>
              </mc:Fallback>
            </mc:AlternateContent>
          </a:graphicData>
        </a:graphic>
      </p:graphicFrame>
      <p:graphicFrame>
        <p:nvGraphicFramePr>
          <p:cNvPr id="237572" name="对象 237571"/>
          <p:cNvGraphicFramePr/>
          <p:nvPr/>
        </p:nvGraphicFramePr>
        <p:xfrm>
          <a:off x="4102100" y="1898650"/>
          <a:ext cx="1714500" cy="481013"/>
        </p:xfrm>
        <a:graphic>
          <a:graphicData uri="http://schemas.openxmlformats.org/presentationml/2006/ole">
            <mc:AlternateContent xmlns:mc="http://schemas.openxmlformats.org/markup-compatibility/2006">
              <mc:Choice xmlns:v="urn:schemas-microsoft-com:vml" Requires="v">
                <p:oleObj spid="_x0000_s48188" r:id="rId7" imgW="723900" imgH="203200" progId="Equation.3">
                  <p:embed/>
                </p:oleObj>
              </mc:Choice>
              <mc:Fallback>
                <p:oleObj r:id="rId7" imgW="723900" imgH="203200" progId="Equation.3">
                  <p:embed/>
                  <p:pic>
                    <p:nvPicPr>
                      <p:cNvPr id="0" name="图片 3219"/>
                      <p:cNvPicPr/>
                      <p:nvPr/>
                    </p:nvPicPr>
                    <p:blipFill>
                      <a:blip r:embed="rId8"/>
                      <a:stretch>
                        <a:fillRect/>
                      </a:stretch>
                    </p:blipFill>
                    <p:spPr>
                      <a:xfrm>
                        <a:off x="4102100" y="1898650"/>
                        <a:ext cx="1714500" cy="481013"/>
                      </a:xfrm>
                      <a:prstGeom prst="rect">
                        <a:avLst/>
                      </a:prstGeom>
                      <a:solidFill>
                        <a:srgbClr val="99CCFF"/>
                      </a:solidFill>
                      <a:ln w="38100">
                        <a:noFill/>
                        <a:miter/>
                      </a:ln>
                    </p:spPr>
                  </p:pic>
                </p:oleObj>
              </mc:Fallback>
            </mc:AlternateContent>
          </a:graphicData>
        </a:graphic>
      </p:graphicFrame>
      <p:sp>
        <p:nvSpPr>
          <p:cNvPr id="237575" name="矩形 237574"/>
          <p:cNvSpPr/>
          <p:nvPr/>
        </p:nvSpPr>
        <p:spPr>
          <a:xfrm>
            <a:off x="1185863" y="344488"/>
            <a:ext cx="936625" cy="457200"/>
          </a:xfrm>
          <a:prstGeom prst="rect">
            <a:avLst/>
          </a:prstGeom>
          <a:noFill/>
          <a:ln w="19050">
            <a:noFill/>
          </a:ln>
        </p:spPr>
        <p:txBody>
          <a:bodyPr anchor="ctr">
            <a:spAutoFit/>
          </a:bodyPr>
          <a:lstStyle/>
          <a:p>
            <a:pPr>
              <a:spcBef>
                <a:spcPct val="0"/>
              </a:spcBef>
            </a:pPr>
            <a:r>
              <a:rPr lang="zh-CN" altLang="en-US" dirty="0">
                <a:latin typeface="Times New Roman" panose="02020603050405020304" pitchFamily="18" charset="0"/>
                <a:sym typeface="Wingdings" panose="05000000000000000000" pitchFamily="2" charset="2"/>
              </a:rPr>
              <a:t>即                           </a:t>
            </a:r>
          </a:p>
        </p:txBody>
      </p:sp>
      <p:sp>
        <p:nvSpPr>
          <p:cNvPr id="237576" name="矩形 237575"/>
          <p:cNvSpPr/>
          <p:nvPr/>
        </p:nvSpPr>
        <p:spPr>
          <a:xfrm>
            <a:off x="206375" y="1246188"/>
            <a:ext cx="8763000" cy="457200"/>
          </a:xfrm>
          <a:prstGeom prst="rect">
            <a:avLst/>
          </a:prstGeom>
          <a:noFill/>
          <a:ln w="19050">
            <a:noFill/>
          </a:ln>
        </p:spPr>
        <p:txBody>
          <a:bodyPr wrap="none" anchor="ctr">
            <a:spAutoFit/>
          </a:bodyPr>
          <a:lstStyle/>
          <a:p>
            <a:pPr defTabSz="914400">
              <a:spcBef>
                <a:spcPct val="0"/>
              </a:spcBef>
              <a:tabLst>
                <a:tab pos="1343025" algn="l"/>
              </a:tabLst>
            </a:pPr>
            <a:r>
              <a:rPr lang="zh-CN" altLang="en-US" dirty="0">
                <a:latin typeface="Times New Roman" panose="02020603050405020304" pitchFamily="18" charset="0"/>
                <a:sym typeface="Wingdings" panose="05000000000000000000" pitchFamily="2" charset="2"/>
              </a:rPr>
              <a:t>并联谐振电路的谐振曲线的幅频特性与相位特性的方程式分别为</a:t>
            </a:r>
          </a:p>
        </p:txBody>
      </p:sp>
      <p:sp>
        <p:nvSpPr>
          <p:cNvPr id="237584" name="矩形 237583"/>
          <p:cNvSpPr/>
          <p:nvPr/>
        </p:nvSpPr>
        <p:spPr>
          <a:xfrm>
            <a:off x="458788" y="2774950"/>
            <a:ext cx="8293100" cy="1406525"/>
          </a:xfrm>
          <a:prstGeom prst="rect">
            <a:avLst/>
          </a:prstGeom>
          <a:noFill/>
          <a:ln w="19050">
            <a:noFill/>
          </a:ln>
        </p:spPr>
        <p:txBody>
          <a:bodyPr>
            <a:spAutoFit/>
          </a:bodyPr>
          <a:lstStyle/>
          <a:p>
            <a:pPr>
              <a:lnSpc>
                <a:spcPct val="120000"/>
              </a:lnSpc>
              <a:spcBef>
                <a:spcPct val="0"/>
              </a:spcBef>
            </a:pPr>
            <a:r>
              <a:rPr lang="zh-CN" altLang="en-US" dirty="0">
                <a:solidFill>
                  <a:srgbClr val="FF3300"/>
                </a:solidFill>
                <a:latin typeface="Times New Roman" panose="02020603050405020304" pitchFamily="18" charset="0"/>
                <a:sym typeface="Wingdings" panose="05000000000000000000" pitchFamily="2" charset="2"/>
              </a:rPr>
              <a:t>由此可见</a:t>
            </a:r>
            <a:r>
              <a:rPr lang="zh-CN" altLang="en-US" dirty="0">
                <a:latin typeface="Times New Roman" panose="02020603050405020304" pitchFamily="18" charset="0"/>
                <a:sym typeface="Wingdings" panose="05000000000000000000" pitchFamily="2" charset="2"/>
              </a:rPr>
              <a:t>：并联谐振电路的响应电压的相对幅度频率特性与串联谐振电路的响应电流的相对幅度频率特性的表达式在形式上完全相同，因而谐振曲线及相位特性曲线也完全相同。</a:t>
            </a:r>
          </a:p>
        </p:txBody>
      </p:sp>
      <p:sp>
        <p:nvSpPr>
          <p:cNvPr id="237586" name="矩形 237585"/>
          <p:cNvSpPr/>
          <p:nvPr/>
        </p:nvSpPr>
        <p:spPr>
          <a:xfrm>
            <a:off x="530225" y="4198938"/>
            <a:ext cx="8004175" cy="968375"/>
          </a:xfrm>
          <a:prstGeom prst="rect">
            <a:avLst/>
          </a:prstGeom>
          <a:noFill/>
          <a:ln w="19050">
            <a:noFill/>
          </a:ln>
        </p:spPr>
        <p:txBody>
          <a:bodyPr>
            <a:spAutoFit/>
          </a:bodyPr>
          <a:lstStyle/>
          <a:p>
            <a:pPr>
              <a:lnSpc>
                <a:spcPct val="120000"/>
              </a:lnSpc>
              <a:spcBef>
                <a:spcPct val="0"/>
              </a:spcBef>
            </a:pPr>
            <a:r>
              <a:rPr lang="zh-CN" altLang="en-US" dirty="0">
                <a:latin typeface="Times New Roman" panose="02020603050405020304" pitchFamily="18" charset="0"/>
                <a:sym typeface="Wingdings" panose="05000000000000000000" pitchFamily="2" charset="2"/>
              </a:rPr>
              <a:t>从选频能力上来看，</a:t>
            </a:r>
            <a:r>
              <a:rPr lang="en-US" altLang="zh-CN" dirty="0">
                <a:latin typeface="Times New Roman" panose="02020603050405020304" pitchFamily="18" charset="0"/>
                <a:sym typeface="Wingdings" panose="05000000000000000000" pitchFamily="2" charset="2"/>
              </a:rPr>
              <a:t>Q</a:t>
            </a:r>
            <a:r>
              <a:rPr lang="zh-CN" altLang="en-US" dirty="0">
                <a:latin typeface="Times New Roman" panose="02020603050405020304" pitchFamily="18" charset="0"/>
                <a:sym typeface="Wingdings" panose="05000000000000000000" pitchFamily="2" charset="2"/>
              </a:rPr>
              <a:t>值相同的串联谐振电路与并联谐振电路，具有相同的选择性。</a:t>
            </a:r>
          </a:p>
        </p:txBody>
      </p:sp>
      <p:sp>
        <p:nvSpPr>
          <p:cNvPr id="237588" name="矩形 237587"/>
          <p:cNvSpPr/>
          <p:nvPr/>
        </p:nvSpPr>
        <p:spPr>
          <a:xfrm>
            <a:off x="458788" y="5167313"/>
            <a:ext cx="8075612" cy="1311275"/>
          </a:xfrm>
          <a:prstGeom prst="rect">
            <a:avLst/>
          </a:prstGeom>
          <a:noFill/>
          <a:ln w="19050">
            <a:noFill/>
          </a:ln>
        </p:spPr>
        <p:txBody>
          <a:bodyPr anchor="ctr">
            <a:spAutoFit/>
          </a:bodyPr>
          <a:lstStyle/>
          <a:p>
            <a:pPr>
              <a:spcBef>
                <a:spcPct val="0"/>
              </a:spcBef>
            </a:pP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需要强调指出：这里对并联谐振电路之所以能得出形式上与串联谐振电路完全相似的计算公式，是由于分析的并联谐振电路采用了</a:t>
            </a:r>
            <a:r>
              <a:rPr lang="en-US" altLang="zh-CN" sz="2000" i="1">
                <a:solidFill>
                  <a:srgbClr val="3333FF"/>
                </a:solidFill>
                <a:latin typeface="Times New Roman" panose="02020603050405020304" pitchFamily="18" charset="0"/>
                <a:sym typeface="Wingdings" panose="05000000000000000000" pitchFamily="2" charset="2"/>
              </a:rPr>
              <a:t>r</a:t>
            </a: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a:solidFill>
                  <a:srgbClr val="3333FF"/>
                </a:solidFill>
                <a:latin typeface="Times New Roman" panose="02020603050405020304" pitchFamily="18" charset="0"/>
                <a:sym typeface="Wingdings" panose="05000000000000000000" pitchFamily="2" charset="2"/>
              </a:rPr>
              <a:t>L</a:t>
            </a: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a:solidFill>
                  <a:srgbClr val="3333FF"/>
                </a:solidFill>
                <a:latin typeface="Times New Roman" panose="02020603050405020304" pitchFamily="18" charset="0"/>
                <a:sym typeface="Wingdings" panose="05000000000000000000" pitchFamily="2" charset="2"/>
              </a:rPr>
              <a:t>C</a:t>
            </a: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三者相并联的这一典型电路。这一电路与串联谐振电路的</a:t>
            </a:r>
            <a:r>
              <a:rPr lang="en-US" altLang="zh-CN" sz="2000" i="1">
                <a:solidFill>
                  <a:srgbClr val="3333FF"/>
                </a:solidFill>
                <a:latin typeface="Times New Roman" panose="02020603050405020304" pitchFamily="18" charset="0"/>
                <a:sym typeface="Wingdings" panose="05000000000000000000" pitchFamily="2" charset="2"/>
              </a:rPr>
              <a:t>R</a:t>
            </a: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a:solidFill>
                  <a:srgbClr val="3333FF"/>
                </a:solidFill>
                <a:latin typeface="Times New Roman" panose="02020603050405020304" pitchFamily="18" charset="0"/>
                <a:sym typeface="Wingdings" panose="05000000000000000000" pitchFamily="2" charset="2"/>
              </a:rPr>
              <a:t>L</a:t>
            </a: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a:solidFill>
                  <a:srgbClr val="3333FF"/>
                </a:solidFill>
                <a:latin typeface="Times New Roman" panose="02020603050405020304" pitchFamily="18" charset="0"/>
                <a:sym typeface="Wingdings" panose="05000000000000000000" pitchFamily="2" charset="2"/>
              </a:rPr>
              <a:t>C</a:t>
            </a:r>
            <a:r>
              <a:rPr lang="zh-CN" altLang="en-US" sz="2000" dirty="0">
                <a:solidFill>
                  <a:srgbClr val="3333FF"/>
                </a:solidFill>
                <a:latin typeface="Times New Roman" panose="02020603050405020304" pitchFamily="18" charset="0"/>
                <a:cs typeface="Times New Roman" panose="02020603050405020304" pitchFamily="18" charset="0"/>
                <a:sym typeface="Wingdings" panose="05000000000000000000" pitchFamily="2" charset="2"/>
              </a:rPr>
              <a:t>三者相串联具有对偶形式。</a:t>
            </a:r>
            <a:r>
              <a:rPr lang="zh-CN" altLang="en-US" sz="2000" dirty="0">
                <a:solidFill>
                  <a:srgbClr val="3333FF"/>
                </a:solidFill>
                <a:latin typeface="Times New Roman" panose="02020603050405020304" pitchFamily="18" charset="0"/>
                <a:sym typeface="Wingdings" panose="05000000000000000000"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6"/>
                                        </p:tgtEl>
                                        <p:attrNameLst>
                                          <p:attrName>style.visibility</p:attrName>
                                        </p:attrNameLst>
                                      </p:cBhvr>
                                      <p:to>
                                        <p:strVal val="visible"/>
                                      </p:to>
                                    </p:set>
                                    <p:animEffect transition="in" filter="blinds(horizontal)">
                                      <p:cBhvr>
                                        <p:cTn id="7" dur="500"/>
                                        <p:tgtEl>
                                          <p:spTgt spid="237576"/>
                                        </p:tgtEl>
                                      </p:cBhvr>
                                    </p:animEffect>
                                  </p:childTnLst>
                                </p:cTn>
                              </p:par>
                              <p:par>
                                <p:cTn id="8" presetID="3" presetClass="entr" presetSubtype="10" fill="hold" nodeType="withEffect">
                                  <p:stCondLst>
                                    <p:cond delay="0"/>
                                  </p:stCondLst>
                                  <p:childTnLst>
                                    <p:set>
                                      <p:cBhvr>
                                        <p:cTn id="9" dur="1" fill="hold">
                                          <p:stCondLst>
                                            <p:cond delay="0"/>
                                          </p:stCondLst>
                                        </p:cTn>
                                        <p:tgtEl>
                                          <p:spTgt spid="237573"/>
                                        </p:tgtEl>
                                        <p:attrNameLst>
                                          <p:attrName>style.visibility</p:attrName>
                                        </p:attrNameLst>
                                      </p:cBhvr>
                                      <p:to>
                                        <p:strVal val="visible"/>
                                      </p:to>
                                    </p:set>
                                    <p:animEffect transition="in" filter="blinds(horizontal)">
                                      <p:cBhvr>
                                        <p:cTn id="10" dur="500"/>
                                        <p:tgtEl>
                                          <p:spTgt spid="237573"/>
                                        </p:tgtEl>
                                      </p:cBhvr>
                                    </p:animEffect>
                                  </p:childTnLst>
                                </p:cTn>
                              </p:par>
                              <p:par>
                                <p:cTn id="11" presetID="3" presetClass="entr" presetSubtype="10" fill="hold" nodeType="withEffect">
                                  <p:stCondLst>
                                    <p:cond delay="0"/>
                                  </p:stCondLst>
                                  <p:childTnLst>
                                    <p:set>
                                      <p:cBhvr>
                                        <p:cTn id="12" dur="1" fill="hold">
                                          <p:stCondLst>
                                            <p:cond delay="0"/>
                                          </p:stCondLst>
                                        </p:cTn>
                                        <p:tgtEl>
                                          <p:spTgt spid="237572"/>
                                        </p:tgtEl>
                                        <p:attrNameLst>
                                          <p:attrName>style.visibility</p:attrName>
                                        </p:attrNameLst>
                                      </p:cBhvr>
                                      <p:to>
                                        <p:strVal val="visible"/>
                                      </p:to>
                                    </p:set>
                                    <p:animEffect transition="in" filter="blinds(horizontal)">
                                      <p:cBhvr>
                                        <p:cTn id="13" dur="500"/>
                                        <p:tgtEl>
                                          <p:spTgt spid="23757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7584">
                                            <p:txEl>
                                              <p:pRg st="0" end="0"/>
                                            </p:txEl>
                                          </p:spTgt>
                                        </p:tgtEl>
                                        <p:attrNameLst>
                                          <p:attrName>style.visibility</p:attrName>
                                        </p:attrNameLst>
                                      </p:cBhvr>
                                      <p:to>
                                        <p:strVal val="visible"/>
                                      </p:to>
                                    </p:set>
                                    <p:animEffect transition="in" filter="blinds(horizontal)">
                                      <p:cBhvr>
                                        <p:cTn id="18" dur="500"/>
                                        <p:tgtEl>
                                          <p:spTgt spid="23758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37586"/>
                                        </p:tgtEl>
                                        <p:attrNameLst>
                                          <p:attrName>style.visibility</p:attrName>
                                        </p:attrNameLst>
                                      </p:cBhvr>
                                      <p:to>
                                        <p:strVal val="visible"/>
                                      </p:to>
                                    </p:set>
                                    <p:animEffect transition="in" filter="checkerboard(across)">
                                      <p:cBhvr>
                                        <p:cTn id="23" dur="500"/>
                                        <p:tgtEl>
                                          <p:spTgt spid="23758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37588"/>
                                        </p:tgtEl>
                                        <p:attrNameLst>
                                          <p:attrName>style.visibility</p:attrName>
                                        </p:attrNameLst>
                                      </p:cBhvr>
                                      <p:to>
                                        <p:strVal val="visible"/>
                                      </p:to>
                                    </p:set>
                                    <p:anim calcmode="lin" valueType="num">
                                      <p:cBhvr additive="base">
                                        <p:cTn id="28" dur="500" fill="hold"/>
                                        <p:tgtEl>
                                          <p:spTgt spid="237588"/>
                                        </p:tgtEl>
                                        <p:attrNameLst>
                                          <p:attrName>ppt_x</p:attrName>
                                        </p:attrNameLst>
                                      </p:cBhvr>
                                      <p:tavLst>
                                        <p:tav tm="0">
                                          <p:val>
                                            <p:strVal val="#ppt_x"/>
                                          </p:val>
                                        </p:tav>
                                        <p:tav tm="100000">
                                          <p:val>
                                            <p:strVal val="#ppt_x"/>
                                          </p:val>
                                        </p:tav>
                                      </p:tavLst>
                                    </p:anim>
                                    <p:anim calcmode="lin" valueType="num">
                                      <p:cBhvr additive="base">
                                        <p:cTn id="29" dur="500" fill="hold"/>
                                        <p:tgtEl>
                                          <p:spTgt spid="237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6" grpId="0"/>
      <p:bldP spid="237586" grpId="0"/>
      <p:bldP spid="23758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矩形 238595"/>
          <p:cNvSpPr/>
          <p:nvPr/>
        </p:nvSpPr>
        <p:spPr>
          <a:xfrm>
            <a:off x="2201863" y="196850"/>
            <a:ext cx="5235575" cy="457200"/>
          </a:xfrm>
          <a:prstGeom prst="rect">
            <a:avLst/>
          </a:prstGeom>
          <a:noFill/>
          <a:ln w="19050">
            <a:noFill/>
          </a:ln>
        </p:spPr>
        <p:txBody>
          <a:bodyPr wrap="none" anchor="ctr">
            <a:spAutoFit/>
          </a:bodyPr>
          <a:lstStyle/>
          <a:p>
            <a:pPr algn="ctr" defTabSz="914400">
              <a:spcBef>
                <a:spcPct val="0"/>
              </a:spcBef>
              <a:tabLst>
                <a:tab pos="704850" algn="l"/>
              </a:tabLst>
            </a:pPr>
            <a:r>
              <a:rPr lang="zh-CN" altLang="en-US" dirty="0">
                <a:latin typeface="Times New Roman" panose="02020603050405020304" pitchFamily="18" charset="0"/>
                <a:sym typeface="Wingdings" panose="05000000000000000000" pitchFamily="2" charset="2"/>
              </a:rPr>
              <a:t>表</a:t>
            </a:r>
            <a:r>
              <a:rPr lang="en-US" altLang="zh-CN" dirty="0">
                <a:latin typeface="Times New Roman" panose="02020603050405020304" pitchFamily="18" charset="0"/>
                <a:sym typeface="Wingdings" panose="05000000000000000000" pitchFamily="2" charset="2"/>
              </a:rPr>
              <a:t>4 – 1  </a:t>
            </a:r>
            <a:r>
              <a:rPr lang="zh-CN" altLang="en-US" dirty="0">
                <a:latin typeface="Times New Roman" panose="02020603050405020304" pitchFamily="18" charset="0"/>
                <a:sym typeface="Wingdings" panose="05000000000000000000" pitchFamily="2" charset="2"/>
              </a:rPr>
              <a:t>串联谐振电路与并联谐振比较</a:t>
            </a:r>
          </a:p>
        </p:txBody>
      </p:sp>
      <p:graphicFrame>
        <p:nvGraphicFramePr>
          <p:cNvPr id="239039" name="表格 239038"/>
          <p:cNvGraphicFramePr/>
          <p:nvPr/>
        </p:nvGraphicFramePr>
        <p:xfrm>
          <a:off x="357188" y="827088"/>
          <a:ext cx="8482013" cy="5876925"/>
        </p:xfrm>
        <a:graphic>
          <a:graphicData uri="http://schemas.openxmlformats.org/drawingml/2006/table">
            <a:tbl>
              <a:tblPr/>
              <a:tblGrid>
                <a:gridCol w="1050925">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gridCol w="3614738">
                  <a:extLst>
                    <a:ext uri="{9D8B030D-6E8A-4147-A177-3AD203B41FA5}">
                      <a16:colId xmlns:a16="http://schemas.microsoft.com/office/drawing/2014/main" val="20002"/>
                    </a:ext>
                  </a:extLst>
                </a:gridCol>
              </a:tblGrid>
              <a:tr h="4857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0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914400">
                        <a:spcBef>
                          <a:spcPct val="0"/>
                        </a:spcBef>
                        <a:buNone/>
                        <a:tabLst>
                          <a:tab pos="704850" algn="l"/>
                        </a:tabLst>
                      </a:pPr>
                      <a:r>
                        <a:rPr lang="zh-CN" altLang="en-US" sz="2400" b="1" dirty="0"/>
                        <a:t>串 联 谐 振</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914400">
                        <a:spcBef>
                          <a:spcPct val="0"/>
                        </a:spcBef>
                        <a:buNone/>
                        <a:tabLst>
                          <a:tab pos="704850" algn="l"/>
                        </a:tabLst>
                      </a:pPr>
                      <a:r>
                        <a:rPr lang="zh-CN" altLang="en-US" sz="2400" b="1" dirty="0"/>
                        <a:t>并 联 谐 振</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1125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914400">
                        <a:spcBef>
                          <a:spcPct val="0"/>
                        </a:spcBef>
                        <a:buNone/>
                        <a:tabLst>
                          <a:tab pos="704850" algn="l"/>
                        </a:tabLst>
                      </a:pPr>
                      <a:r>
                        <a:rPr lang="zh-CN" altLang="en-US" sz="2000" b="1" dirty="0"/>
                        <a:t>典 型 电 路</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99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914400">
                        <a:spcBef>
                          <a:spcPct val="0"/>
                        </a:spcBef>
                        <a:buNone/>
                        <a:tabLst>
                          <a:tab pos="704850" algn="l"/>
                        </a:tabLst>
                      </a:pPr>
                      <a:r>
                        <a:rPr lang="zh-CN" altLang="en-US" sz="2000" b="1" dirty="0"/>
                        <a:t>谐 振 频 率</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99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914400">
                        <a:spcBef>
                          <a:spcPct val="0"/>
                        </a:spcBef>
                        <a:buNone/>
                        <a:tabLst>
                          <a:tab pos="704850" algn="l"/>
                        </a:tabLst>
                      </a:pPr>
                      <a:r>
                        <a:rPr lang="zh-CN" altLang="en-US" sz="2000" b="1" dirty="0"/>
                        <a:t>品 质 因 数</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699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914400">
                        <a:spcBef>
                          <a:spcPct val="0"/>
                        </a:spcBef>
                        <a:buNone/>
                        <a:tabLst>
                          <a:tab pos="704850" algn="l"/>
                        </a:tabLst>
                      </a:pPr>
                      <a:r>
                        <a:rPr lang="zh-CN" altLang="en-US" sz="2000" b="1" dirty="0"/>
                        <a:t>谐 振 特 性</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6997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defTabSz="914400">
                        <a:spcBef>
                          <a:spcPct val="0"/>
                        </a:spcBef>
                        <a:buNone/>
                        <a:tabLst>
                          <a:tab pos="704850" algn="l"/>
                        </a:tabLst>
                      </a:pPr>
                      <a:r>
                        <a:rPr lang="zh-CN" altLang="en-US" sz="2000" b="1" dirty="0"/>
                        <a:t>频率响应特性</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endParaRPr lang="zh-CN" altLang="en-US"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38743" name="组合 238742"/>
          <p:cNvGrpSpPr>
            <a:grpSpLocks noChangeAspect="1"/>
          </p:cNvGrpSpPr>
          <p:nvPr/>
        </p:nvGrpSpPr>
        <p:grpSpPr>
          <a:xfrm>
            <a:off x="2201863" y="1411288"/>
            <a:ext cx="1133475" cy="971550"/>
            <a:chOff x="1387" y="889"/>
            <a:chExt cx="714" cy="612"/>
          </a:xfrm>
        </p:grpSpPr>
        <p:sp>
          <p:nvSpPr>
            <p:cNvPr id="238742" name="矩形 238741"/>
            <p:cNvSpPr>
              <a:spLocks noChangeAspect="1" noTextEdit="1"/>
            </p:cNvSpPr>
            <p:nvPr/>
          </p:nvSpPr>
          <p:spPr>
            <a:xfrm>
              <a:off x="1387" y="889"/>
              <a:ext cx="714" cy="612"/>
            </a:xfrm>
            <a:prstGeom prst="rect">
              <a:avLst/>
            </a:prstGeom>
            <a:noFill/>
            <a:ln w="9525">
              <a:noFill/>
            </a:ln>
          </p:spPr>
          <p:txBody>
            <a:bodyPr/>
            <a:lstStyle/>
            <a:p>
              <a:endParaRPr lang="zh-CN" altLang="en-US"/>
            </a:p>
          </p:txBody>
        </p:sp>
        <p:sp>
          <p:nvSpPr>
            <p:cNvPr id="238744" name="直接连接符 238743"/>
            <p:cNvSpPr/>
            <p:nvPr/>
          </p:nvSpPr>
          <p:spPr>
            <a:xfrm flipV="1">
              <a:off x="1838" y="1367"/>
              <a:ext cx="1" cy="121"/>
            </a:xfrm>
            <a:prstGeom prst="line">
              <a:avLst/>
            </a:prstGeom>
            <a:ln w="12700" cap="flat" cmpd="sng">
              <a:solidFill>
                <a:srgbClr val="000000"/>
              </a:solidFill>
              <a:prstDash val="solid"/>
              <a:headEnd type="none" w="med" len="med"/>
              <a:tailEnd type="none" w="med" len="med"/>
            </a:ln>
          </p:spPr>
        </p:sp>
        <p:sp>
          <p:nvSpPr>
            <p:cNvPr id="238745" name="直接连接符 238744"/>
            <p:cNvSpPr/>
            <p:nvPr/>
          </p:nvSpPr>
          <p:spPr>
            <a:xfrm flipV="1">
              <a:off x="1879" y="1367"/>
              <a:ext cx="1" cy="121"/>
            </a:xfrm>
            <a:prstGeom prst="line">
              <a:avLst/>
            </a:prstGeom>
            <a:ln w="12700" cap="flat" cmpd="sng">
              <a:solidFill>
                <a:srgbClr val="000000"/>
              </a:solidFill>
              <a:prstDash val="solid"/>
              <a:headEnd type="none" w="med" len="med"/>
              <a:tailEnd type="none" w="med" len="med"/>
            </a:ln>
          </p:spPr>
        </p:sp>
        <p:sp>
          <p:nvSpPr>
            <p:cNvPr id="238746" name="直接连接符 238745"/>
            <p:cNvSpPr/>
            <p:nvPr/>
          </p:nvSpPr>
          <p:spPr>
            <a:xfrm flipV="1">
              <a:off x="1838" y="1367"/>
              <a:ext cx="1" cy="121"/>
            </a:xfrm>
            <a:prstGeom prst="line">
              <a:avLst/>
            </a:prstGeom>
            <a:ln w="12700" cap="flat" cmpd="sng">
              <a:solidFill>
                <a:srgbClr val="000000"/>
              </a:solidFill>
              <a:prstDash val="solid"/>
              <a:headEnd type="none" w="med" len="med"/>
              <a:tailEnd type="none" w="med" len="med"/>
            </a:ln>
          </p:spPr>
        </p:sp>
        <p:sp>
          <p:nvSpPr>
            <p:cNvPr id="238747" name="直接连接符 238746"/>
            <p:cNvSpPr/>
            <p:nvPr/>
          </p:nvSpPr>
          <p:spPr>
            <a:xfrm flipV="1">
              <a:off x="1879" y="1367"/>
              <a:ext cx="1" cy="121"/>
            </a:xfrm>
            <a:prstGeom prst="line">
              <a:avLst/>
            </a:prstGeom>
            <a:ln w="12700" cap="flat" cmpd="sng">
              <a:solidFill>
                <a:srgbClr val="000000"/>
              </a:solidFill>
              <a:prstDash val="solid"/>
              <a:headEnd type="none" w="med" len="med"/>
              <a:tailEnd type="none" w="med" len="med"/>
            </a:ln>
          </p:spPr>
        </p:sp>
        <p:sp>
          <p:nvSpPr>
            <p:cNvPr id="238748" name="直接连接符 238747"/>
            <p:cNvSpPr/>
            <p:nvPr/>
          </p:nvSpPr>
          <p:spPr>
            <a:xfrm>
              <a:off x="1887" y="1428"/>
              <a:ext cx="177" cy="1"/>
            </a:xfrm>
            <a:prstGeom prst="line">
              <a:avLst/>
            </a:prstGeom>
            <a:ln w="9525" cap="flat" cmpd="sng">
              <a:solidFill>
                <a:srgbClr val="000000"/>
              </a:solidFill>
              <a:prstDash val="solid"/>
              <a:headEnd type="none" w="med" len="med"/>
              <a:tailEnd type="none" w="med" len="med"/>
            </a:ln>
          </p:spPr>
        </p:sp>
        <p:sp>
          <p:nvSpPr>
            <p:cNvPr id="238749" name="直接连接符 238748"/>
            <p:cNvSpPr/>
            <p:nvPr/>
          </p:nvSpPr>
          <p:spPr>
            <a:xfrm>
              <a:off x="1564" y="1428"/>
              <a:ext cx="272" cy="1"/>
            </a:xfrm>
            <a:prstGeom prst="line">
              <a:avLst/>
            </a:prstGeom>
            <a:ln w="9525" cap="flat" cmpd="sng">
              <a:solidFill>
                <a:srgbClr val="000000"/>
              </a:solidFill>
              <a:prstDash val="solid"/>
              <a:headEnd type="none" w="med" len="med"/>
              <a:tailEnd type="none" w="med" len="med"/>
            </a:ln>
          </p:spPr>
        </p:sp>
        <p:sp>
          <p:nvSpPr>
            <p:cNvPr id="238750" name="矩形 238749"/>
            <p:cNvSpPr/>
            <p:nvPr/>
          </p:nvSpPr>
          <p:spPr>
            <a:xfrm>
              <a:off x="1826" y="1254"/>
              <a:ext cx="50" cy="96"/>
            </a:xfrm>
            <a:prstGeom prst="rect">
              <a:avLst/>
            </a:prstGeom>
            <a:noFill/>
            <a:ln w="9525">
              <a:noFill/>
            </a:ln>
          </p:spPr>
          <p:txBody>
            <a:bodyPr wrap="none" lIns="0" tIns="0" rIns="0" bIns="0">
              <a:spAutoFit/>
            </a:bodyPr>
            <a:lstStyle/>
            <a:p>
              <a:r>
                <a:rPr lang="en-US" altLang="zh-CN" sz="10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sz="2800">
                <a:latin typeface="Times New Roman" panose="02020603050405020304" pitchFamily="18" charset="0"/>
                <a:sym typeface="Wingdings" panose="05000000000000000000" pitchFamily="2" charset="2"/>
              </a:endParaRPr>
            </a:p>
          </p:txBody>
        </p:sp>
        <p:sp>
          <p:nvSpPr>
            <p:cNvPr id="238751" name="矩形 238750"/>
            <p:cNvSpPr/>
            <p:nvPr/>
          </p:nvSpPr>
          <p:spPr>
            <a:xfrm>
              <a:off x="1996" y="1071"/>
              <a:ext cx="49"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L</a:t>
              </a:r>
              <a:endParaRPr lang="en-US" altLang="zh-CN" sz="2800">
                <a:latin typeface="Times New Roman" panose="02020603050405020304" pitchFamily="18" charset="0"/>
                <a:sym typeface="Wingdings" panose="05000000000000000000" pitchFamily="2" charset="2"/>
              </a:endParaRPr>
            </a:p>
          </p:txBody>
        </p:sp>
        <p:sp>
          <p:nvSpPr>
            <p:cNvPr id="238752" name="任意多边形 238751"/>
            <p:cNvSpPr/>
            <p:nvPr/>
          </p:nvSpPr>
          <p:spPr>
            <a:xfrm>
              <a:off x="2064" y="1008"/>
              <a:ext cx="23" cy="170"/>
            </a:xfrm>
            <a:custGeom>
              <a:avLst/>
              <a:gdLst/>
              <a:ahLst/>
              <a:cxnLst/>
              <a:rect l="0" t="0" r="0" b="0"/>
              <a:pathLst>
                <a:path w="46" h="340">
                  <a:moveTo>
                    <a:pt x="0" y="0"/>
                  </a:moveTo>
                  <a:lnTo>
                    <a:pt x="4" y="0"/>
                  </a:lnTo>
                  <a:lnTo>
                    <a:pt x="9" y="0"/>
                  </a:lnTo>
                  <a:lnTo>
                    <a:pt x="13" y="2"/>
                  </a:lnTo>
                  <a:lnTo>
                    <a:pt x="17" y="3"/>
                  </a:lnTo>
                  <a:lnTo>
                    <a:pt x="20" y="4"/>
                  </a:lnTo>
                  <a:lnTo>
                    <a:pt x="24" y="6"/>
                  </a:lnTo>
                  <a:lnTo>
                    <a:pt x="31" y="11"/>
                  </a:lnTo>
                  <a:lnTo>
                    <a:pt x="37" y="17"/>
                  </a:lnTo>
                  <a:lnTo>
                    <a:pt x="39" y="20"/>
                  </a:lnTo>
                  <a:lnTo>
                    <a:pt x="41" y="24"/>
                  </a:lnTo>
                  <a:lnTo>
                    <a:pt x="43" y="28"/>
                  </a:lnTo>
                  <a:lnTo>
                    <a:pt x="44" y="33"/>
                  </a:lnTo>
                  <a:lnTo>
                    <a:pt x="44" y="37"/>
                  </a:lnTo>
                  <a:lnTo>
                    <a:pt x="46" y="41"/>
                  </a:lnTo>
                  <a:lnTo>
                    <a:pt x="44" y="45"/>
                  </a:lnTo>
                  <a:lnTo>
                    <a:pt x="44" y="50"/>
                  </a:lnTo>
                  <a:lnTo>
                    <a:pt x="44" y="54"/>
                  </a:lnTo>
                  <a:lnTo>
                    <a:pt x="43" y="58"/>
                  </a:lnTo>
                  <a:lnTo>
                    <a:pt x="40" y="61"/>
                  </a:lnTo>
                  <a:lnTo>
                    <a:pt x="39" y="65"/>
                  </a:lnTo>
                  <a:lnTo>
                    <a:pt x="33" y="71"/>
                  </a:lnTo>
                  <a:lnTo>
                    <a:pt x="27" y="76"/>
                  </a:lnTo>
                  <a:lnTo>
                    <a:pt x="20" y="81"/>
                  </a:lnTo>
                  <a:lnTo>
                    <a:pt x="16" y="82"/>
                  </a:lnTo>
                  <a:lnTo>
                    <a:pt x="12" y="83"/>
                  </a:lnTo>
                  <a:lnTo>
                    <a:pt x="7" y="85"/>
                  </a:lnTo>
                  <a:lnTo>
                    <a:pt x="3" y="85"/>
                  </a:lnTo>
                  <a:lnTo>
                    <a:pt x="0" y="85"/>
                  </a:lnTo>
                  <a:lnTo>
                    <a:pt x="4" y="85"/>
                  </a:lnTo>
                  <a:lnTo>
                    <a:pt x="9" y="85"/>
                  </a:lnTo>
                  <a:lnTo>
                    <a:pt x="13" y="86"/>
                  </a:lnTo>
                  <a:lnTo>
                    <a:pt x="17" y="88"/>
                  </a:lnTo>
                  <a:lnTo>
                    <a:pt x="20" y="89"/>
                  </a:lnTo>
                  <a:lnTo>
                    <a:pt x="24" y="92"/>
                  </a:lnTo>
                  <a:lnTo>
                    <a:pt x="31" y="96"/>
                  </a:lnTo>
                  <a:lnTo>
                    <a:pt x="37" y="102"/>
                  </a:lnTo>
                  <a:lnTo>
                    <a:pt x="39" y="106"/>
                  </a:lnTo>
                  <a:lnTo>
                    <a:pt x="41" y="109"/>
                  </a:lnTo>
                  <a:lnTo>
                    <a:pt x="43" y="113"/>
                  </a:lnTo>
                  <a:lnTo>
                    <a:pt x="44" y="117"/>
                  </a:lnTo>
                  <a:lnTo>
                    <a:pt x="44" y="122"/>
                  </a:lnTo>
                  <a:lnTo>
                    <a:pt x="46" y="126"/>
                  </a:lnTo>
                  <a:lnTo>
                    <a:pt x="44" y="130"/>
                  </a:lnTo>
                  <a:lnTo>
                    <a:pt x="44" y="134"/>
                  </a:lnTo>
                  <a:lnTo>
                    <a:pt x="44" y="139"/>
                  </a:lnTo>
                  <a:lnTo>
                    <a:pt x="43" y="143"/>
                  </a:lnTo>
                  <a:lnTo>
                    <a:pt x="40" y="147"/>
                  </a:lnTo>
                  <a:lnTo>
                    <a:pt x="39" y="150"/>
                  </a:lnTo>
                  <a:lnTo>
                    <a:pt x="33" y="157"/>
                  </a:lnTo>
                  <a:lnTo>
                    <a:pt x="27" y="163"/>
                  </a:lnTo>
                  <a:lnTo>
                    <a:pt x="20" y="167"/>
                  </a:lnTo>
                  <a:lnTo>
                    <a:pt x="16" y="168"/>
                  </a:lnTo>
                  <a:lnTo>
                    <a:pt x="12" y="170"/>
                  </a:lnTo>
                  <a:lnTo>
                    <a:pt x="7" y="170"/>
                  </a:lnTo>
                  <a:lnTo>
                    <a:pt x="3" y="170"/>
                  </a:lnTo>
                  <a:lnTo>
                    <a:pt x="0" y="170"/>
                  </a:lnTo>
                  <a:lnTo>
                    <a:pt x="4" y="171"/>
                  </a:lnTo>
                  <a:lnTo>
                    <a:pt x="9" y="171"/>
                  </a:lnTo>
                  <a:lnTo>
                    <a:pt x="13" y="171"/>
                  </a:lnTo>
                  <a:lnTo>
                    <a:pt x="17" y="172"/>
                  </a:lnTo>
                  <a:lnTo>
                    <a:pt x="20" y="175"/>
                  </a:lnTo>
                  <a:lnTo>
                    <a:pt x="24" y="177"/>
                  </a:lnTo>
                  <a:lnTo>
                    <a:pt x="31" y="181"/>
                  </a:lnTo>
                  <a:lnTo>
                    <a:pt x="37" y="188"/>
                  </a:lnTo>
                  <a:lnTo>
                    <a:pt x="39" y="191"/>
                  </a:lnTo>
                  <a:lnTo>
                    <a:pt x="41" y="195"/>
                  </a:lnTo>
                  <a:lnTo>
                    <a:pt x="43" y="198"/>
                  </a:lnTo>
                  <a:lnTo>
                    <a:pt x="44" y="202"/>
                  </a:lnTo>
                  <a:lnTo>
                    <a:pt x="44" y="206"/>
                  </a:lnTo>
                  <a:lnTo>
                    <a:pt x="46" y="211"/>
                  </a:lnTo>
                  <a:lnTo>
                    <a:pt x="44" y="215"/>
                  </a:lnTo>
                  <a:lnTo>
                    <a:pt x="44" y="220"/>
                  </a:lnTo>
                  <a:lnTo>
                    <a:pt x="44" y="223"/>
                  </a:lnTo>
                  <a:lnTo>
                    <a:pt x="43" y="227"/>
                  </a:lnTo>
                  <a:lnTo>
                    <a:pt x="40" y="232"/>
                  </a:lnTo>
                  <a:lnTo>
                    <a:pt x="39" y="236"/>
                  </a:lnTo>
                  <a:lnTo>
                    <a:pt x="33" y="242"/>
                  </a:lnTo>
                  <a:lnTo>
                    <a:pt x="27" y="247"/>
                  </a:lnTo>
                  <a:lnTo>
                    <a:pt x="20" y="251"/>
                  </a:lnTo>
                  <a:lnTo>
                    <a:pt x="16" y="253"/>
                  </a:lnTo>
                  <a:lnTo>
                    <a:pt x="12" y="254"/>
                  </a:lnTo>
                  <a:lnTo>
                    <a:pt x="7" y="256"/>
                  </a:lnTo>
                  <a:lnTo>
                    <a:pt x="3" y="256"/>
                  </a:lnTo>
                  <a:lnTo>
                    <a:pt x="0" y="256"/>
                  </a:lnTo>
                  <a:lnTo>
                    <a:pt x="4" y="256"/>
                  </a:lnTo>
                  <a:lnTo>
                    <a:pt x="9" y="256"/>
                  </a:lnTo>
                  <a:lnTo>
                    <a:pt x="13" y="257"/>
                  </a:lnTo>
                  <a:lnTo>
                    <a:pt x="17" y="259"/>
                  </a:lnTo>
                  <a:lnTo>
                    <a:pt x="20" y="260"/>
                  </a:lnTo>
                  <a:lnTo>
                    <a:pt x="24" y="261"/>
                  </a:lnTo>
                  <a:lnTo>
                    <a:pt x="31" y="267"/>
                  </a:lnTo>
                  <a:lnTo>
                    <a:pt x="37" y="273"/>
                  </a:lnTo>
                  <a:lnTo>
                    <a:pt x="39" y="277"/>
                  </a:lnTo>
                  <a:lnTo>
                    <a:pt x="41" y="280"/>
                  </a:lnTo>
                  <a:lnTo>
                    <a:pt x="43" y="284"/>
                  </a:lnTo>
                  <a:lnTo>
                    <a:pt x="44" y="288"/>
                  </a:lnTo>
                  <a:lnTo>
                    <a:pt x="44" y="292"/>
                  </a:lnTo>
                  <a:lnTo>
                    <a:pt x="46" y="297"/>
                  </a:lnTo>
                  <a:lnTo>
                    <a:pt x="44" y="301"/>
                  </a:lnTo>
                  <a:lnTo>
                    <a:pt x="44" y="305"/>
                  </a:lnTo>
                  <a:lnTo>
                    <a:pt x="44" y="309"/>
                  </a:lnTo>
                  <a:lnTo>
                    <a:pt x="43" y="314"/>
                  </a:lnTo>
                  <a:lnTo>
                    <a:pt x="40" y="316"/>
                  </a:lnTo>
                  <a:lnTo>
                    <a:pt x="39" y="321"/>
                  </a:lnTo>
                  <a:lnTo>
                    <a:pt x="33" y="328"/>
                  </a:lnTo>
                  <a:lnTo>
                    <a:pt x="27" y="332"/>
                  </a:lnTo>
                  <a:lnTo>
                    <a:pt x="20" y="336"/>
                  </a:lnTo>
                  <a:lnTo>
                    <a:pt x="16" y="338"/>
                  </a:lnTo>
                  <a:lnTo>
                    <a:pt x="12" y="339"/>
                  </a:lnTo>
                  <a:lnTo>
                    <a:pt x="7" y="340"/>
                  </a:lnTo>
                  <a:lnTo>
                    <a:pt x="3" y="340"/>
                  </a:lnTo>
                  <a:lnTo>
                    <a:pt x="0" y="340"/>
                  </a:lnTo>
                </a:path>
              </a:pathLst>
            </a:custGeom>
            <a:solidFill>
              <a:schemeClr val="accent1">
                <a:alpha val="100000"/>
              </a:schemeClr>
            </a:solidFill>
            <a:ln w="15875" cap="flat" cmpd="sng">
              <a:solidFill>
                <a:srgbClr val="000000"/>
              </a:solidFill>
              <a:prstDash val="solid"/>
              <a:headEnd type="none" w="med" len="med"/>
              <a:tailEnd type="none" w="med" len="med"/>
            </a:ln>
          </p:spPr>
          <p:txBody>
            <a:bodyPr/>
            <a:lstStyle/>
            <a:p>
              <a:endParaRPr lang="zh-CN" altLang="en-US"/>
            </a:p>
          </p:txBody>
        </p:sp>
        <p:sp>
          <p:nvSpPr>
            <p:cNvPr id="238753" name="直接连接符 238752"/>
            <p:cNvSpPr/>
            <p:nvPr/>
          </p:nvSpPr>
          <p:spPr>
            <a:xfrm>
              <a:off x="2064" y="1178"/>
              <a:ext cx="1" cy="250"/>
            </a:xfrm>
            <a:prstGeom prst="line">
              <a:avLst/>
            </a:prstGeom>
            <a:ln w="9525" cap="flat" cmpd="sng">
              <a:solidFill>
                <a:srgbClr val="000000"/>
              </a:solidFill>
              <a:prstDash val="solid"/>
              <a:headEnd type="none" w="med" len="med"/>
              <a:tailEnd type="none" w="med" len="med"/>
            </a:ln>
          </p:spPr>
        </p:sp>
        <p:sp>
          <p:nvSpPr>
            <p:cNvPr id="238754" name="直接连接符 238753"/>
            <p:cNvSpPr/>
            <p:nvPr/>
          </p:nvSpPr>
          <p:spPr>
            <a:xfrm flipV="1">
              <a:off x="2064" y="929"/>
              <a:ext cx="1" cy="79"/>
            </a:xfrm>
            <a:prstGeom prst="line">
              <a:avLst/>
            </a:prstGeom>
            <a:ln w="9525" cap="flat" cmpd="sng">
              <a:solidFill>
                <a:srgbClr val="000000"/>
              </a:solidFill>
              <a:prstDash val="solid"/>
              <a:headEnd type="none" w="med" len="med"/>
              <a:tailEnd type="none" w="med" len="med"/>
            </a:ln>
          </p:spPr>
        </p:sp>
        <p:sp>
          <p:nvSpPr>
            <p:cNvPr id="238755" name="直接连接符 238754"/>
            <p:cNvSpPr/>
            <p:nvPr/>
          </p:nvSpPr>
          <p:spPr>
            <a:xfrm>
              <a:off x="1564" y="925"/>
              <a:ext cx="197" cy="1"/>
            </a:xfrm>
            <a:prstGeom prst="line">
              <a:avLst/>
            </a:prstGeom>
            <a:ln w="9525" cap="flat" cmpd="sng">
              <a:solidFill>
                <a:srgbClr val="000000"/>
              </a:solidFill>
              <a:prstDash val="solid"/>
              <a:headEnd type="none" w="med" len="med"/>
              <a:tailEnd type="none" w="med" len="med"/>
            </a:ln>
          </p:spPr>
        </p:sp>
        <p:sp>
          <p:nvSpPr>
            <p:cNvPr id="238756" name="矩形 238755"/>
            <p:cNvSpPr/>
            <p:nvPr/>
          </p:nvSpPr>
          <p:spPr>
            <a:xfrm>
              <a:off x="1761" y="903"/>
              <a:ext cx="121" cy="47"/>
            </a:xfrm>
            <a:prstGeom prst="rect">
              <a:avLst/>
            </a:prstGeom>
            <a:solidFill>
              <a:srgbClr val="FFFFFF"/>
            </a:solidFill>
            <a:ln w="9525">
              <a:noFill/>
            </a:ln>
          </p:spPr>
          <p:txBody>
            <a:bodyPr/>
            <a:lstStyle/>
            <a:p>
              <a:endParaRPr lang="zh-CN" altLang="en-US"/>
            </a:p>
          </p:txBody>
        </p:sp>
        <p:sp>
          <p:nvSpPr>
            <p:cNvPr id="238757" name="矩形 238756"/>
            <p:cNvSpPr/>
            <p:nvPr/>
          </p:nvSpPr>
          <p:spPr>
            <a:xfrm>
              <a:off x="1761" y="903"/>
              <a:ext cx="121" cy="47"/>
            </a:xfrm>
            <a:prstGeom prst="rect">
              <a:avLst/>
            </a:prstGeom>
            <a:solidFill>
              <a:srgbClr val="00FF00"/>
            </a:solidFill>
            <a:ln w="15875" cap="flat" cmpd="sng">
              <a:solidFill>
                <a:srgbClr val="000000"/>
              </a:solidFill>
              <a:prstDash val="solid"/>
              <a:miter/>
              <a:headEnd type="none" w="med" len="med"/>
              <a:tailEnd type="none" w="med" len="med"/>
            </a:ln>
          </p:spPr>
          <p:txBody>
            <a:bodyPr/>
            <a:lstStyle/>
            <a:p>
              <a:endParaRPr lang="zh-CN" altLang="en-US"/>
            </a:p>
          </p:txBody>
        </p:sp>
        <p:sp>
          <p:nvSpPr>
            <p:cNvPr id="238758" name="直接连接符 238757"/>
            <p:cNvSpPr/>
            <p:nvPr/>
          </p:nvSpPr>
          <p:spPr>
            <a:xfrm>
              <a:off x="1882" y="926"/>
              <a:ext cx="182" cy="1"/>
            </a:xfrm>
            <a:prstGeom prst="line">
              <a:avLst/>
            </a:prstGeom>
            <a:ln w="9525" cap="flat" cmpd="sng">
              <a:solidFill>
                <a:srgbClr val="000000"/>
              </a:solidFill>
              <a:prstDash val="solid"/>
              <a:headEnd type="none" w="med" len="med"/>
              <a:tailEnd type="none" w="med" len="med"/>
            </a:ln>
          </p:spPr>
        </p:sp>
        <p:sp>
          <p:nvSpPr>
            <p:cNvPr id="238759" name="矩形 238758"/>
            <p:cNvSpPr/>
            <p:nvPr/>
          </p:nvSpPr>
          <p:spPr>
            <a:xfrm>
              <a:off x="1792" y="963"/>
              <a:ext cx="53"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R</a:t>
              </a:r>
              <a:endParaRPr lang="en-US" altLang="zh-CN" sz="2800">
                <a:latin typeface="Times New Roman" panose="02020603050405020304" pitchFamily="18" charset="0"/>
                <a:sym typeface="Wingdings" panose="05000000000000000000" pitchFamily="2" charset="2"/>
              </a:endParaRPr>
            </a:p>
          </p:txBody>
        </p:sp>
        <p:sp>
          <p:nvSpPr>
            <p:cNvPr id="238760" name="直接连接符 238759"/>
            <p:cNvSpPr/>
            <p:nvPr/>
          </p:nvSpPr>
          <p:spPr>
            <a:xfrm>
              <a:off x="1474" y="1170"/>
              <a:ext cx="45" cy="1"/>
            </a:xfrm>
            <a:prstGeom prst="line">
              <a:avLst/>
            </a:prstGeom>
            <a:ln w="9525" cap="flat" cmpd="sng">
              <a:solidFill>
                <a:srgbClr val="000000"/>
              </a:solidFill>
              <a:prstDash val="solid"/>
              <a:headEnd type="none" w="med" len="med"/>
              <a:tailEnd type="none" w="med" len="med"/>
            </a:ln>
          </p:spPr>
        </p:sp>
        <p:sp>
          <p:nvSpPr>
            <p:cNvPr id="238761" name="直接连接符 238760"/>
            <p:cNvSpPr/>
            <p:nvPr/>
          </p:nvSpPr>
          <p:spPr>
            <a:xfrm>
              <a:off x="1496" y="1147"/>
              <a:ext cx="1" cy="46"/>
            </a:xfrm>
            <a:prstGeom prst="line">
              <a:avLst/>
            </a:prstGeom>
            <a:ln w="9525" cap="flat" cmpd="sng">
              <a:solidFill>
                <a:srgbClr val="000000"/>
              </a:solidFill>
              <a:prstDash val="solid"/>
              <a:headEnd type="none" w="med" len="med"/>
              <a:tailEnd type="none" w="med" len="med"/>
            </a:ln>
          </p:spPr>
        </p:sp>
        <p:sp>
          <p:nvSpPr>
            <p:cNvPr id="238762" name="直接连接符 238761"/>
            <p:cNvSpPr/>
            <p:nvPr/>
          </p:nvSpPr>
          <p:spPr>
            <a:xfrm>
              <a:off x="1474" y="1369"/>
              <a:ext cx="44" cy="1"/>
            </a:xfrm>
            <a:prstGeom prst="line">
              <a:avLst/>
            </a:prstGeom>
            <a:ln w="9525" cap="flat" cmpd="sng">
              <a:solidFill>
                <a:srgbClr val="000000"/>
              </a:solidFill>
              <a:prstDash val="solid"/>
              <a:headEnd type="none" w="med" len="med"/>
              <a:tailEnd type="none" w="med" len="med"/>
            </a:ln>
          </p:spPr>
        </p:sp>
        <p:sp>
          <p:nvSpPr>
            <p:cNvPr id="238763" name="任意多边形 238762"/>
            <p:cNvSpPr/>
            <p:nvPr/>
          </p:nvSpPr>
          <p:spPr>
            <a:xfrm>
              <a:off x="1510" y="1229"/>
              <a:ext cx="112" cy="111"/>
            </a:xfrm>
            <a:custGeom>
              <a:avLst/>
              <a:gdLst/>
              <a:ahLst/>
              <a:cxnLst/>
              <a:rect l="0" t="0" r="0" b="0"/>
              <a:pathLst>
                <a:path w="223" h="222">
                  <a:moveTo>
                    <a:pt x="111" y="222"/>
                  </a:moveTo>
                  <a:lnTo>
                    <a:pt x="99" y="221"/>
                  </a:lnTo>
                  <a:lnTo>
                    <a:pt x="89" y="219"/>
                  </a:lnTo>
                  <a:lnTo>
                    <a:pt x="78" y="216"/>
                  </a:lnTo>
                  <a:lnTo>
                    <a:pt x="68" y="212"/>
                  </a:lnTo>
                  <a:lnTo>
                    <a:pt x="58" y="208"/>
                  </a:lnTo>
                  <a:lnTo>
                    <a:pt x="48" y="202"/>
                  </a:lnTo>
                  <a:lnTo>
                    <a:pt x="40" y="197"/>
                  </a:lnTo>
                  <a:lnTo>
                    <a:pt x="33" y="190"/>
                  </a:lnTo>
                  <a:lnTo>
                    <a:pt x="26" y="181"/>
                  </a:lnTo>
                  <a:lnTo>
                    <a:pt x="18" y="173"/>
                  </a:lnTo>
                  <a:lnTo>
                    <a:pt x="13" y="163"/>
                  </a:lnTo>
                  <a:lnTo>
                    <a:pt x="9" y="154"/>
                  </a:lnTo>
                  <a:lnTo>
                    <a:pt x="4" y="143"/>
                  </a:lnTo>
                  <a:lnTo>
                    <a:pt x="1" y="133"/>
                  </a:lnTo>
                  <a:lnTo>
                    <a:pt x="0" y="122"/>
                  </a:lnTo>
                  <a:lnTo>
                    <a:pt x="0" y="111"/>
                  </a:lnTo>
                  <a:lnTo>
                    <a:pt x="0" y="99"/>
                  </a:lnTo>
                  <a:lnTo>
                    <a:pt x="1" y="88"/>
                  </a:lnTo>
                  <a:lnTo>
                    <a:pt x="4" y="78"/>
                  </a:lnTo>
                  <a:lnTo>
                    <a:pt x="9" y="68"/>
                  </a:lnTo>
                  <a:lnTo>
                    <a:pt x="13" y="58"/>
                  </a:lnTo>
                  <a:lnTo>
                    <a:pt x="18" y="48"/>
                  </a:lnTo>
                  <a:lnTo>
                    <a:pt x="26" y="40"/>
                  </a:lnTo>
                  <a:lnTo>
                    <a:pt x="33" y="33"/>
                  </a:lnTo>
                  <a:lnTo>
                    <a:pt x="40" y="26"/>
                  </a:lnTo>
                  <a:lnTo>
                    <a:pt x="48" y="19"/>
                  </a:lnTo>
                  <a:lnTo>
                    <a:pt x="58" y="13"/>
                  </a:lnTo>
                  <a:lnTo>
                    <a:pt x="68" y="9"/>
                  </a:lnTo>
                  <a:lnTo>
                    <a:pt x="78" y="5"/>
                  </a:lnTo>
                  <a:lnTo>
                    <a:pt x="89" y="2"/>
                  </a:lnTo>
                  <a:lnTo>
                    <a:pt x="99" y="0"/>
                  </a:lnTo>
                  <a:lnTo>
                    <a:pt x="111" y="0"/>
                  </a:lnTo>
                  <a:lnTo>
                    <a:pt x="111" y="0"/>
                  </a:lnTo>
                  <a:lnTo>
                    <a:pt x="122" y="0"/>
                  </a:lnTo>
                  <a:lnTo>
                    <a:pt x="133" y="2"/>
                  </a:lnTo>
                  <a:lnTo>
                    <a:pt x="145" y="5"/>
                  </a:lnTo>
                  <a:lnTo>
                    <a:pt x="155" y="9"/>
                  </a:lnTo>
                  <a:lnTo>
                    <a:pt x="165" y="13"/>
                  </a:lnTo>
                  <a:lnTo>
                    <a:pt x="173" y="19"/>
                  </a:lnTo>
                  <a:lnTo>
                    <a:pt x="182" y="26"/>
                  </a:lnTo>
                  <a:lnTo>
                    <a:pt x="190" y="33"/>
                  </a:lnTo>
                  <a:lnTo>
                    <a:pt x="197" y="40"/>
                  </a:lnTo>
                  <a:lnTo>
                    <a:pt x="203" y="48"/>
                  </a:lnTo>
                  <a:lnTo>
                    <a:pt x="209" y="58"/>
                  </a:lnTo>
                  <a:lnTo>
                    <a:pt x="214" y="68"/>
                  </a:lnTo>
                  <a:lnTo>
                    <a:pt x="217" y="78"/>
                  </a:lnTo>
                  <a:lnTo>
                    <a:pt x="220" y="88"/>
                  </a:lnTo>
                  <a:lnTo>
                    <a:pt x="221" y="99"/>
                  </a:lnTo>
                  <a:lnTo>
                    <a:pt x="223" y="111"/>
                  </a:lnTo>
                  <a:lnTo>
                    <a:pt x="221" y="122"/>
                  </a:lnTo>
                  <a:lnTo>
                    <a:pt x="220" y="133"/>
                  </a:lnTo>
                  <a:lnTo>
                    <a:pt x="217" y="143"/>
                  </a:lnTo>
                  <a:lnTo>
                    <a:pt x="214" y="154"/>
                  </a:lnTo>
                  <a:lnTo>
                    <a:pt x="209" y="163"/>
                  </a:lnTo>
                  <a:lnTo>
                    <a:pt x="203" y="173"/>
                  </a:lnTo>
                  <a:lnTo>
                    <a:pt x="197" y="181"/>
                  </a:lnTo>
                  <a:lnTo>
                    <a:pt x="190" y="190"/>
                  </a:lnTo>
                  <a:lnTo>
                    <a:pt x="182" y="197"/>
                  </a:lnTo>
                  <a:lnTo>
                    <a:pt x="173" y="202"/>
                  </a:lnTo>
                  <a:lnTo>
                    <a:pt x="165" y="208"/>
                  </a:lnTo>
                  <a:lnTo>
                    <a:pt x="155" y="212"/>
                  </a:lnTo>
                  <a:lnTo>
                    <a:pt x="145" y="216"/>
                  </a:lnTo>
                  <a:lnTo>
                    <a:pt x="133" y="219"/>
                  </a:lnTo>
                  <a:lnTo>
                    <a:pt x="122" y="221"/>
                  </a:lnTo>
                  <a:lnTo>
                    <a:pt x="111" y="222"/>
                  </a:lnTo>
                  <a:close/>
                </a:path>
              </a:pathLst>
            </a:custGeom>
            <a:solidFill>
              <a:srgbClr val="FFFFFF"/>
            </a:solidFill>
            <a:ln w="9525">
              <a:noFill/>
            </a:ln>
          </p:spPr>
          <p:txBody>
            <a:bodyPr/>
            <a:lstStyle/>
            <a:p>
              <a:endParaRPr lang="zh-CN" altLang="en-US"/>
            </a:p>
          </p:txBody>
        </p:sp>
        <p:sp>
          <p:nvSpPr>
            <p:cNvPr id="238764" name="任意多边形 238763"/>
            <p:cNvSpPr/>
            <p:nvPr/>
          </p:nvSpPr>
          <p:spPr>
            <a:xfrm>
              <a:off x="1510" y="1229"/>
              <a:ext cx="112" cy="111"/>
            </a:xfrm>
            <a:custGeom>
              <a:avLst/>
              <a:gdLst/>
              <a:ahLst/>
              <a:cxnLst/>
              <a:rect l="0" t="0" r="0" b="0"/>
              <a:pathLst>
                <a:path w="223" h="222">
                  <a:moveTo>
                    <a:pt x="111" y="222"/>
                  </a:moveTo>
                  <a:lnTo>
                    <a:pt x="99" y="221"/>
                  </a:lnTo>
                  <a:lnTo>
                    <a:pt x="89" y="219"/>
                  </a:lnTo>
                  <a:lnTo>
                    <a:pt x="78" y="216"/>
                  </a:lnTo>
                  <a:lnTo>
                    <a:pt x="68" y="212"/>
                  </a:lnTo>
                  <a:lnTo>
                    <a:pt x="58" y="208"/>
                  </a:lnTo>
                  <a:lnTo>
                    <a:pt x="48" y="202"/>
                  </a:lnTo>
                  <a:lnTo>
                    <a:pt x="40" y="197"/>
                  </a:lnTo>
                  <a:lnTo>
                    <a:pt x="33" y="190"/>
                  </a:lnTo>
                  <a:lnTo>
                    <a:pt x="26" y="181"/>
                  </a:lnTo>
                  <a:lnTo>
                    <a:pt x="18" y="173"/>
                  </a:lnTo>
                  <a:lnTo>
                    <a:pt x="13" y="163"/>
                  </a:lnTo>
                  <a:lnTo>
                    <a:pt x="9" y="154"/>
                  </a:lnTo>
                  <a:lnTo>
                    <a:pt x="4" y="143"/>
                  </a:lnTo>
                  <a:lnTo>
                    <a:pt x="1" y="133"/>
                  </a:lnTo>
                  <a:lnTo>
                    <a:pt x="0" y="122"/>
                  </a:lnTo>
                  <a:lnTo>
                    <a:pt x="0" y="111"/>
                  </a:lnTo>
                  <a:lnTo>
                    <a:pt x="0" y="99"/>
                  </a:lnTo>
                  <a:lnTo>
                    <a:pt x="1" y="88"/>
                  </a:lnTo>
                  <a:lnTo>
                    <a:pt x="4" y="78"/>
                  </a:lnTo>
                  <a:lnTo>
                    <a:pt x="9" y="68"/>
                  </a:lnTo>
                  <a:lnTo>
                    <a:pt x="13" y="58"/>
                  </a:lnTo>
                  <a:lnTo>
                    <a:pt x="18" y="48"/>
                  </a:lnTo>
                  <a:lnTo>
                    <a:pt x="26" y="40"/>
                  </a:lnTo>
                  <a:lnTo>
                    <a:pt x="33" y="33"/>
                  </a:lnTo>
                  <a:lnTo>
                    <a:pt x="40" y="26"/>
                  </a:lnTo>
                  <a:lnTo>
                    <a:pt x="48" y="19"/>
                  </a:lnTo>
                  <a:lnTo>
                    <a:pt x="58" y="13"/>
                  </a:lnTo>
                  <a:lnTo>
                    <a:pt x="68" y="9"/>
                  </a:lnTo>
                  <a:lnTo>
                    <a:pt x="78" y="5"/>
                  </a:lnTo>
                  <a:lnTo>
                    <a:pt x="89" y="2"/>
                  </a:lnTo>
                  <a:lnTo>
                    <a:pt x="99" y="0"/>
                  </a:lnTo>
                  <a:lnTo>
                    <a:pt x="111" y="0"/>
                  </a:lnTo>
                  <a:lnTo>
                    <a:pt x="111" y="0"/>
                  </a:lnTo>
                  <a:lnTo>
                    <a:pt x="122" y="0"/>
                  </a:lnTo>
                  <a:lnTo>
                    <a:pt x="133" y="2"/>
                  </a:lnTo>
                  <a:lnTo>
                    <a:pt x="145" y="5"/>
                  </a:lnTo>
                  <a:lnTo>
                    <a:pt x="155" y="9"/>
                  </a:lnTo>
                  <a:lnTo>
                    <a:pt x="165" y="13"/>
                  </a:lnTo>
                  <a:lnTo>
                    <a:pt x="173" y="19"/>
                  </a:lnTo>
                  <a:lnTo>
                    <a:pt x="182" y="26"/>
                  </a:lnTo>
                  <a:lnTo>
                    <a:pt x="190" y="33"/>
                  </a:lnTo>
                  <a:lnTo>
                    <a:pt x="197" y="40"/>
                  </a:lnTo>
                  <a:lnTo>
                    <a:pt x="203" y="48"/>
                  </a:lnTo>
                  <a:lnTo>
                    <a:pt x="209" y="58"/>
                  </a:lnTo>
                  <a:lnTo>
                    <a:pt x="214" y="68"/>
                  </a:lnTo>
                  <a:lnTo>
                    <a:pt x="217" y="78"/>
                  </a:lnTo>
                  <a:lnTo>
                    <a:pt x="220" y="88"/>
                  </a:lnTo>
                  <a:lnTo>
                    <a:pt x="221" y="99"/>
                  </a:lnTo>
                  <a:lnTo>
                    <a:pt x="223" y="111"/>
                  </a:lnTo>
                  <a:lnTo>
                    <a:pt x="221" y="122"/>
                  </a:lnTo>
                  <a:lnTo>
                    <a:pt x="220" y="133"/>
                  </a:lnTo>
                  <a:lnTo>
                    <a:pt x="217" y="143"/>
                  </a:lnTo>
                  <a:lnTo>
                    <a:pt x="214" y="154"/>
                  </a:lnTo>
                  <a:lnTo>
                    <a:pt x="209" y="163"/>
                  </a:lnTo>
                  <a:lnTo>
                    <a:pt x="203" y="173"/>
                  </a:lnTo>
                  <a:lnTo>
                    <a:pt x="197" y="181"/>
                  </a:lnTo>
                  <a:lnTo>
                    <a:pt x="190" y="190"/>
                  </a:lnTo>
                  <a:lnTo>
                    <a:pt x="182" y="197"/>
                  </a:lnTo>
                  <a:lnTo>
                    <a:pt x="173" y="202"/>
                  </a:lnTo>
                  <a:lnTo>
                    <a:pt x="165" y="208"/>
                  </a:lnTo>
                  <a:lnTo>
                    <a:pt x="155" y="212"/>
                  </a:lnTo>
                  <a:lnTo>
                    <a:pt x="145" y="216"/>
                  </a:lnTo>
                  <a:lnTo>
                    <a:pt x="133" y="219"/>
                  </a:lnTo>
                  <a:lnTo>
                    <a:pt x="122" y="221"/>
                  </a:lnTo>
                  <a:lnTo>
                    <a:pt x="111" y="222"/>
                  </a:lnTo>
                </a:path>
              </a:pathLst>
            </a:custGeom>
            <a:solidFill>
              <a:srgbClr val="00FF00">
                <a:alpha val="100000"/>
              </a:srgbClr>
            </a:solidFill>
            <a:ln w="15875" cap="flat" cmpd="sng">
              <a:solidFill>
                <a:srgbClr val="000000"/>
              </a:solidFill>
              <a:prstDash val="solid"/>
              <a:headEnd type="none" w="med" len="med"/>
              <a:tailEnd type="none" w="med" len="med"/>
            </a:ln>
          </p:spPr>
          <p:txBody>
            <a:bodyPr/>
            <a:lstStyle/>
            <a:p>
              <a:endParaRPr lang="zh-CN" altLang="en-US"/>
            </a:p>
          </p:txBody>
        </p:sp>
        <p:sp>
          <p:nvSpPr>
            <p:cNvPr id="238765" name="直接连接符 238764"/>
            <p:cNvSpPr/>
            <p:nvPr/>
          </p:nvSpPr>
          <p:spPr>
            <a:xfrm flipV="1">
              <a:off x="1566" y="1229"/>
              <a:ext cx="1" cy="111"/>
            </a:xfrm>
            <a:prstGeom prst="line">
              <a:avLst/>
            </a:prstGeom>
            <a:ln w="15875" cap="flat" cmpd="sng">
              <a:solidFill>
                <a:srgbClr val="000000"/>
              </a:solidFill>
              <a:prstDash val="solid"/>
              <a:headEnd type="none" w="med" len="med"/>
              <a:tailEnd type="none" w="med" len="med"/>
            </a:ln>
          </p:spPr>
        </p:sp>
        <p:sp>
          <p:nvSpPr>
            <p:cNvPr id="238766" name="直接连接符 238765"/>
            <p:cNvSpPr/>
            <p:nvPr/>
          </p:nvSpPr>
          <p:spPr>
            <a:xfrm>
              <a:off x="1560" y="927"/>
              <a:ext cx="6" cy="302"/>
            </a:xfrm>
            <a:prstGeom prst="line">
              <a:avLst/>
            </a:prstGeom>
            <a:ln w="9525" cap="flat" cmpd="sng">
              <a:solidFill>
                <a:srgbClr val="000000"/>
              </a:solidFill>
              <a:prstDash val="solid"/>
              <a:headEnd type="none" w="med" len="med"/>
              <a:tailEnd type="none" w="med" len="med"/>
            </a:ln>
          </p:spPr>
        </p:sp>
        <p:sp>
          <p:nvSpPr>
            <p:cNvPr id="238767" name="直接连接符 238766"/>
            <p:cNvSpPr/>
            <p:nvPr/>
          </p:nvSpPr>
          <p:spPr>
            <a:xfrm>
              <a:off x="1566" y="1340"/>
              <a:ext cx="3" cy="88"/>
            </a:xfrm>
            <a:prstGeom prst="line">
              <a:avLst/>
            </a:prstGeom>
            <a:ln w="9525" cap="flat" cmpd="sng">
              <a:solidFill>
                <a:srgbClr val="000000"/>
              </a:solidFill>
              <a:prstDash val="solid"/>
              <a:headEnd type="none" w="med" len="med"/>
              <a:tailEnd type="none" w="med" len="med"/>
            </a:ln>
          </p:spPr>
        </p:sp>
        <p:sp>
          <p:nvSpPr>
            <p:cNvPr id="238768" name="矩形 238767"/>
            <p:cNvSpPr/>
            <p:nvPr/>
          </p:nvSpPr>
          <p:spPr>
            <a:xfrm>
              <a:off x="1396" y="1234"/>
              <a:ext cx="53"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E</a:t>
              </a:r>
              <a:endParaRPr lang="en-US" altLang="zh-CN" sz="2800">
                <a:latin typeface="Times New Roman" panose="02020603050405020304" pitchFamily="18" charset="0"/>
                <a:sym typeface="Wingdings" panose="05000000000000000000" pitchFamily="2" charset="2"/>
              </a:endParaRPr>
            </a:p>
          </p:txBody>
        </p:sp>
        <p:sp>
          <p:nvSpPr>
            <p:cNvPr id="238769" name="矩形 238768"/>
            <p:cNvSpPr/>
            <p:nvPr/>
          </p:nvSpPr>
          <p:spPr>
            <a:xfrm>
              <a:off x="1440" y="1279"/>
              <a:ext cx="22" cy="67"/>
            </a:xfrm>
            <a:prstGeom prst="rect">
              <a:avLst/>
            </a:prstGeom>
            <a:noFill/>
            <a:ln w="9525">
              <a:noFill/>
            </a:ln>
          </p:spPr>
          <p:txBody>
            <a:bodyPr wrap="none" lIns="0" tIns="0" rIns="0" bIns="0">
              <a:spAutoFit/>
            </a:bodyPr>
            <a:lstStyle/>
            <a:p>
              <a:r>
                <a:rPr lang="en-US" altLang="zh-CN" sz="700" i="1">
                  <a:solidFill>
                    <a:srgbClr val="000000"/>
                  </a:solidFill>
                  <a:latin typeface="Times New Roman" panose="02020603050405020304" pitchFamily="18" charset="0"/>
                  <a:sym typeface="Wingdings" panose="05000000000000000000" pitchFamily="2" charset="2"/>
                </a:rPr>
                <a:t>s</a:t>
              </a:r>
              <a:endParaRPr lang="en-US" altLang="zh-CN" sz="2800">
                <a:latin typeface="Times New Roman" panose="02020603050405020304" pitchFamily="18" charset="0"/>
                <a:sym typeface="Wingdings" panose="05000000000000000000" pitchFamily="2" charset="2"/>
              </a:endParaRPr>
            </a:p>
          </p:txBody>
        </p:sp>
        <p:sp>
          <p:nvSpPr>
            <p:cNvPr id="238770" name="矩形 238769"/>
            <p:cNvSpPr/>
            <p:nvPr/>
          </p:nvSpPr>
          <p:spPr>
            <a:xfrm>
              <a:off x="1419" y="1163"/>
              <a:ext cx="2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a:t>
              </a:r>
              <a:endParaRPr lang="en-US" altLang="zh-CN" sz="2800">
                <a:latin typeface="Times New Roman" panose="02020603050405020304" pitchFamily="18" charset="0"/>
                <a:sym typeface="Wingdings" panose="05000000000000000000" pitchFamily="2" charset="2"/>
              </a:endParaRPr>
            </a:p>
          </p:txBody>
        </p:sp>
        <p:sp>
          <p:nvSpPr>
            <p:cNvPr id="238771" name="直接连接符 238770"/>
            <p:cNvSpPr/>
            <p:nvPr/>
          </p:nvSpPr>
          <p:spPr>
            <a:xfrm flipV="1">
              <a:off x="1564" y="1041"/>
              <a:ext cx="1" cy="75"/>
            </a:xfrm>
            <a:prstGeom prst="line">
              <a:avLst/>
            </a:prstGeom>
            <a:ln w="9525" cap="flat" cmpd="sng">
              <a:solidFill>
                <a:srgbClr val="000000"/>
              </a:solidFill>
              <a:prstDash val="solid"/>
              <a:headEnd type="none" w="med" len="med"/>
              <a:tailEnd type="none" w="med" len="med"/>
            </a:ln>
          </p:spPr>
        </p:sp>
        <p:sp>
          <p:nvSpPr>
            <p:cNvPr id="238772" name="任意多边形 238771"/>
            <p:cNvSpPr/>
            <p:nvPr/>
          </p:nvSpPr>
          <p:spPr>
            <a:xfrm>
              <a:off x="1547" y="994"/>
              <a:ext cx="34" cy="52"/>
            </a:xfrm>
            <a:custGeom>
              <a:avLst/>
              <a:gdLst/>
              <a:ahLst/>
              <a:cxnLst/>
              <a:rect l="0" t="0" r="0" b="0"/>
              <a:pathLst>
                <a:path w="70" h="103">
                  <a:moveTo>
                    <a:pt x="0" y="103"/>
                  </a:moveTo>
                  <a:lnTo>
                    <a:pt x="36" y="0"/>
                  </a:lnTo>
                  <a:lnTo>
                    <a:pt x="70" y="103"/>
                  </a:lnTo>
                  <a:lnTo>
                    <a:pt x="0" y="103"/>
                  </a:lnTo>
                  <a:close/>
                </a:path>
              </a:pathLst>
            </a:custGeom>
            <a:solidFill>
              <a:srgbClr val="000000"/>
            </a:solidFill>
            <a:ln w="9525">
              <a:noFill/>
            </a:ln>
          </p:spPr>
          <p:txBody>
            <a:bodyPr/>
            <a:lstStyle/>
            <a:p>
              <a:endParaRPr lang="zh-CN" altLang="en-US"/>
            </a:p>
          </p:txBody>
        </p:sp>
        <p:sp>
          <p:nvSpPr>
            <p:cNvPr id="238773" name="矩形 238772"/>
            <p:cNvSpPr/>
            <p:nvPr/>
          </p:nvSpPr>
          <p:spPr>
            <a:xfrm>
              <a:off x="1487" y="991"/>
              <a:ext cx="31"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I</a:t>
              </a:r>
              <a:endParaRPr lang="en-US" altLang="zh-CN" sz="2800">
                <a:latin typeface="Times New Roman" panose="02020603050405020304" pitchFamily="18" charset="0"/>
                <a:sym typeface="Wingdings" panose="05000000000000000000" pitchFamily="2" charset="2"/>
              </a:endParaRPr>
            </a:p>
          </p:txBody>
        </p:sp>
        <p:sp>
          <p:nvSpPr>
            <p:cNvPr id="238774" name="矩形 238773"/>
            <p:cNvSpPr/>
            <p:nvPr/>
          </p:nvSpPr>
          <p:spPr>
            <a:xfrm>
              <a:off x="1501" y="920"/>
              <a:ext cx="2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sym typeface="Wingdings" panose="05000000000000000000" pitchFamily="2" charset="2"/>
                </a:rPr>
                <a:t>.</a:t>
              </a:r>
              <a:endParaRPr lang="en-US" altLang="zh-CN" sz="2800">
                <a:latin typeface="Times New Roman" panose="02020603050405020304" pitchFamily="18" charset="0"/>
                <a:sym typeface="Wingdings" panose="05000000000000000000" pitchFamily="2" charset="2"/>
              </a:endParaRPr>
            </a:p>
          </p:txBody>
        </p:sp>
      </p:grpSp>
      <p:grpSp>
        <p:nvGrpSpPr>
          <p:cNvPr id="238779" name="组合 238778"/>
          <p:cNvGrpSpPr>
            <a:grpSpLocks noChangeAspect="1"/>
          </p:cNvGrpSpPr>
          <p:nvPr/>
        </p:nvGrpSpPr>
        <p:grpSpPr>
          <a:xfrm>
            <a:off x="6008688" y="1350963"/>
            <a:ext cx="1724025" cy="1038225"/>
            <a:chOff x="3785" y="851"/>
            <a:chExt cx="1086" cy="654"/>
          </a:xfrm>
        </p:grpSpPr>
        <p:sp>
          <p:nvSpPr>
            <p:cNvPr id="238778" name="矩形 238777"/>
            <p:cNvSpPr>
              <a:spLocks noChangeAspect="1" noTextEdit="1"/>
            </p:cNvSpPr>
            <p:nvPr/>
          </p:nvSpPr>
          <p:spPr>
            <a:xfrm>
              <a:off x="3785" y="851"/>
              <a:ext cx="1086" cy="654"/>
            </a:xfrm>
            <a:prstGeom prst="rect">
              <a:avLst/>
            </a:prstGeom>
            <a:noFill/>
            <a:ln w="9525">
              <a:noFill/>
            </a:ln>
          </p:spPr>
          <p:txBody>
            <a:bodyPr/>
            <a:lstStyle/>
            <a:p>
              <a:endParaRPr lang="zh-CN" altLang="en-US"/>
            </a:p>
          </p:txBody>
        </p:sp>
        <p:sp>
          <p:nvSpPr>
            <p:cNvPr id="238780" name="矩形 238779"/>
            <p:cNvSpPr/>
            <p:nvPr/>
          </p:nvSpPr>
          <p:spPr>
            <a:xfrm>
              <a:off x="4398" y="1138"/>
              <a:ext cx="40" cy="96"/>
            </a:xfrm>
            <a:prstGeom prst="rect">
              <a:avLst/>
            </a:prstGeom>
            <a:noFill/>
            <a:ln w="9525">
              <a:noFill/>
            </a:ln>
          </p:spPr>
          <p:txBody>
            <a:bodyPr wrap="none" lIns="0" tIns="0" rIns="0" bIns="0">
              <a:spAutoFit/>
            </a:bodyPr>
            <a:lstStyle/>
            <a:p>
              <a:r>
                <a:rPr lang="en-US" altLang="zh-CN" sz="1000" i="1">
                  <a:solidFill>
                    <a:srgbClr val="000000"/>
                  </a:solidFill>
                  <a:latin typeface="宋体" panose="02010600030101010101" pitchFamily="2" charset="-122"/>
                  <a:sym typeface="Wingdings" panose="05000000000000000000" pitchFamily="2" charset="2"/>
                </a:rPr>
                <a:t>L</a:t>
              </a:r>
              <a:endParaRPr lang="en-US" altLang="zh-CN" sz="2800">
                <a:latin typeface="Times New Roman" panose="02020603050405020304" pitchFamily="18" charset="0"/>
                <a:sym typeface="Wingdings" panose="05000000000000000000" pitchFamily="2" charset="2"/>
              </a:endParaRPr>
            </a:p>
          </p:txBody>
        </p:sp>
        <p:sp>
          <p:nvSpPr>
            <p:cNvPr id="238781" name="矩形 238780"/>
            <p:cNvSpPr/>
            <p:nvPr/>
          </p:nvSpPr>
          <p:spPr>
            <a:xfrm>
              <a:off x="4720" y="1104"/>
              <a:ext cx="46" cy="121"/>
            </a:xfrm>
            <a:prstGeom prst="rect">
              <a:avLst/>
            </a:prstGeom>
            <a:solidFill>
              <a:srgbClr val="FFFFFF"/>
            </a:solidFill>
            <a:ln w="9525">
              <a:noFill/>
            </a:ln>
          </p:spPr>
          <p:txBody>
            <a:bodyPr/>
            <a:lstStyle/>
            <a:p>
              <a:endParaRPr lang="zh-CN" altLang="en-US"/>
            </a:p>
          </p:txBody>
        </p:sp>
        <p:sp>
          <p:nvSpPr>
            <p:cNvPr id="238782" name="矩形 238781"/>
            <p:cNvSpPr/>
            <p:nvPr/>
          </p:nvSpPr>
          <p:spPr>
            <a:xfrm>
              <a:off x="4720" y="1104"/>
              <a:ext cx="46" cy="121"/>
            </a:xfrm>
            <a:prstGeom prst="rect">
              <a:avLst/>
            </a:prstGeom>
            <a:solidFill>
              <a:srgbClr val="00FF00"/>
            </a:solidFill>
            <a:ln w="15875" cap="flat" cmpd="sng">
              <a:solidFill>
                <a:srgbClr val="000000"/>
              </a:solidFill>
              <a:prstDash val="solid"/>
              <a:miter/>
              <a:headEnd type="none" w="med" len="med"/>
              <a:tailEnd type="none" w="med" len="med"/>
            </a:ln>
          </p:spPr>
          <p:txBody>
            <a:bodyPr/>
            <a:lstStyle/>
            <a:p>
              <a:endParaRPr lang="zh-CN" altLang="en-US"/>
            </a:p>
          </p:txBody>
        </p:sp>
        <p:sp>
          <p:nvSpPr>
            <p:cNvPr id="238783" name="直接连接符 238782"/>
            <p:cNvSpPr/>
            <p:nvPr/>
          </p:nvSpPr>
          <p:spPr>
            <a:xfrm>
              <a:off x="3898" y="1492"/>
              <a:ext cx="845" cy="1"/>
            </a:xfrm>
            <a:prstGeom prst="line">
              <a:avLst/>
            </a:prstGeom>
            <a:ln w="9525" cap="flat" cmpd="sng">
              <a:solidFill>
                <a:srgbClr val="000000"/>
              </a:solidFill>
              <a:prstDash val="solid"/>
              <a:headEnd type="none" w="med" len="med"/>
              <a:tailEnd type="none" w="med" len="med"/>
            </a:ln>
          </p:spPr>
        </p:sp>
        <p:sp>
          <p:nvSpPr>
            <p:cNvPr id="238784" name="直接连接符 238783"/>
            <p:cNvSpPr/>
            <p:nvPr/>
          </p:nvSpPr>
          <p:spPr>
            <a:xfrm>
              <a:off x="3898" y="863"/>
              <a:ext cx="845" cy="1"/>
            </a:xfrm>
            <a:prstGeom prst="line">
              <a:avLst/>
            </a:prstGeom>
            <a:ln w="9525" cap="flat" cmpd="sng">
              <a:solidFill>
                <a:srgbClr val="000000"/>
              </a:solidFill>
              <a:prstDash val="solid"/>
              <a:headEnd type="none" w="med" len="med"/>
              <a:tailEnd type="none" w="med" len="med"/>
            </a:ln>
          </p:spPr>
        </p:sp>
        <p:sp>
          <p:nvSpPr>
            <p:cNvPr id="238785" name="直接连接符 238784"/>
            <p:cNvSpPr/>
            <p:nvPr/>
          </p:nvSpPr>
          <p:spPr>
            <a:xfrm>
              <a:off x="4743" y="1226"/>
              <a:ext cx="1" cy="263"/>
            </a:xfrm>
            <a:prstGeom prst="line">
              <a:avLst/>
            </a:prstGeom>
            <a:ln w="9525" cap="flat" cmpd="sng">
              <a:solidFill>
                <a:srgbClr val="000000"/>
              </a:solidFill>
              <a:prstDash val="solid"/>
              <a:headEnd type="none" w="med" len="med"/>
              <a:tailEnd type="none" w="med" len="med"/>
            </a:ln>
          </p:spPr>
        </p:sp>
        <p:sp>
          <p:nvSpPr>
            <p:cNvPr id="238786" name="矩形 238785"/>
            <p:cNvSpPr/>
            <p:nvPr/>
          </p:nvSpPr>
          <p:spPr>
            <a:xfrm>
              <a:off x="4641" y="1126"/>
              <a:ext cx="31"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r</a:t>
              </a:r>
              <a:endParaRPr lang="en-US" altLang="zh-CN" sz="2800">
                <a:latin typeface="Times New Roman" panose="02020603050405020304" pitchFamily="18" charset="0"/>
                <a:sym typeface="Wingdings" panose="05000000000000000000" pitchFamily="2" charset="2"/>
              </a:endParaRPr>
            </a:p>
          </p:txBody>
        </p:sp>
        <p:sp>
          <p:nvSpPr>
            <p:cNvPr id="238787" name="直接连接符 238786"/>
            <p:cNvSpPr/>
            <p:nvPr/>
          </p:nvSpPr>
          <p:spPr>
            <a:xfrm flipH="1">
              <a:off x="4118" y="1220"/>
              <a:ext cx="121" cy="1"/>
            </a:xfrm>
            <a:prstGeom prst="line">
              <a:avLst/>
            </a:prstGeom>
            <a:ln w="12700" cap="flat" cmpd="sng">
              <a:solidFill>
                <a:srgbClr val="000000"/>
              </a:solidFill>
              <a:prstDash val="solid"/>
              <a:headEnd type="none" w="med" len="med"/>
              <a:tailEnd type="none" w="med" len="med"/>
            </a:ln>
          </p:spPr>
        </p:sp>
        <p:sp>
          <p:nvSpPr>
            <p:cNvPr id="238788" name="直接连接符 238787"/>
            <p:cNvSpPr/>
            <p:nvPr/>
          </p:nvSpPr>
          <p:spPr>
            <a:xfrm flipH="1">
              <a:off x="4118" y="1179"/>
              <a:ext cx="121" cy="1"/>
            </a:xfrm>
            <a:prstGeom prst="line">
              <a:avLst/>
            </a:prstGeom>
            <a:ln w="12700" cap="flat" cmpd="sng">
              <a:solidFill>
                <a:srgbClr val="000000"/>
              </a:solidFill>
              <a:prstDash val="solid"/>
              <a:headEnd type="none" w="med" len="med"/>
              <a:tailEnd type="none" w="med" len="med"/>
            </a:ln>
          </p:spPr>
        </p:sp>
        <p:sp>
          <p:nvSpPr>
            <p:cNvPr id="238789" name="直接连接符 238788"/>
            <p:cNvSpPr/>
            <p:nvPr/>
          </p:nvSpPr>
          <p:spPr>
            <a:xfrm flipH="1">
              <a:off x="4118" y="1220"/>
              <a:ext cx="121" cy="1"/>
            </a:xfrm>
            <a:prstGeom prst="line">
              <a:avLst/>
            </a:prstGeom>
            <a:ln w="12700" cap="flat" cmpd="sng">
              <a:solidFill>
                <a:srgbClr val="000000"/>
              </a:solidFill>
              <a:prstDash val="solid"/>
              <a:headEnd type="none" w="med" len="med"/>
              <a:tailEnd type="none" w="med" len="med"/>
            </a:ln>
          </p:spPr>
        </p:sp>
        <p:sp>
          <p:nvSpPr>
            <p:cNvPr id="238790" name="直接连接符 238789"/>
            <p:cNvSpPr/>
            <p:nvPr/>
          </p:nvSpPr>
          <p:spPr>
            <a:xfrm flipH="1">
              <a:off x="4118" y="1179"/>
              <a:ext cx="121" cy="1"/>
            </a:xfrm>
            <a:prstGeom prst="line">
              <a:avLst/>
            </a:prstGeom>
            <a:ln w="12700" cap="flat" cmpd="sng">
              <a:solidFill>
                <a:srgbClr val="000000"/>
              </a:solidFill>
              <a:prstDash val="solid"/>
              <a:headEnd type="none" w="med" len="med"/>
              <a:tailEnd type="none" w="med" len="med"/>
            </a:ln>
          </p:spPr>
        </p:sp>
        <p:sp>
          <p:nvSpPr>
            <p:cNvPr id="238791" name="直接连接符 238790"/>
            <p:cNvSpPr/>
            <p:nvPr/>
          </p:nvSpPr>
          <p:spPr>
            <a:xfrm flipV="1">
              <a:off x="4179" y="864"/>
              <a:ext cx="1" cy="308"/>
            </a:xfrm>
            <a:prstGeom prst="line">
              <a:avLst/>
            </a:prstGeom>
            <a:ln w="9525" cap="flat" cmpd="sng">
              <a:solidFill>
                <a:srgbClr val="000000"/>
              </a:solidFill>
              <a:prstDash val="solid"/>
              <a:headEnd type="none" w="med" len="med"/>
              <a:tailEnd type="none" w="med" len="med"/>
            </a:ln>
          </p:spPr>
        </p:sp>
        <p:sp>
          <p:nvSpPr>
            <p:cNvPr id="238792" name="直接连接符 238791"/>
            <p:cNvSpPr/>
            <p:nvPr/>
          </p:nvSpPr>
          <p:spPr>
            <a:xfrm flipV="1">
              <a:off x="4179" y="1223"/>
              <a:ext cx="1" cy="266"/>
            </a:xfrm>
            <a:prstGeom prst="line">
              <a:avLst/>
            </a:prstGeom>
            <a:ln w="9525" cap="flat" cmpd="sng">
              <a:solidFill>
                <a:srgbClr val="000000"/>
              </a:solidFill>
              <a:prstDash val="solid"/>
              <a:headEnd type="none" w="med" len="med"/>
              <a:tailEnd type="none" w="med" len="med"/>
            </a:ln>
          </p:spPr>
        </p:sp>
        <p:sp>
          <p:nvSpPr>
            <p:cNvPr id="238793" name="矩形 238792"/>
            <p:cNvSpPr/>
            <p:nvPr/>
          </p:nvSpPr>
          <p:spPr>
            <a:xfrm>
              <a:off x="4021" y="1168"/>
              <a:ext cx="50" cy="96"/>
            </a:xfrm>
            <a:prstGeom prst="rect">
              <a:avLst/>
            </a:prstGeom>
            <a:noFill/>
            <a:ln w="9525">
              <a:noFill/>
            </a:ln>
          </p:spPr>
          <p:txBody>
            <a:bodyPr wrap="none" lIns="0" tIns="0" rIns="0" bIns="0">
              <a:spAutoFit/>
            </a:bodyPr>
            <a:lstStyle/>
            <a:p>
              <a:r>
                <a:rPr lang="en-US" altLang="zh-CN" sz="10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sz="2800">
                <a:latin typeface="Times New Roman" panose="02020603050405020304" pitchFamily="18" charset="0"/>
                <a:sym typeface="Wingdings" panose="05000000000000000000" pitchFamily="2" charset="2"/>
              </a:endParaRPr>
            </a:p>
          </p:txBody>
        </p:sp>
        <p:sp>
          <p:nvSpPr>
            <p:cNvPr id="238794" name="任意多边形 238793"/>
            <p:cNvSpPr/>
            <p:nvPr/>
          </p:nvSpPr>
          <p:spPr>
            <a:xfrm>
              <a:off x="4494" y="1073"/>
              <a:ext cx="23" cy="171"/>
            </a:xfrm>
            <a:custGeom>
              <a:avLst/>
              <a:gdLst/>
              <a:ahLst/>
              <a:cxnLst/>
              <a:rect l="0" t="0" r="0" b="0"/>
              <a:pathLst>
                <a:path w="45" h="342">
                  <a:moveTo>
                    <a:pt x="0" y="0"/>
                  </a:moveTo>
                  <a:lnTo>
                    <a:pt x="4" y="0"/>
                  </a:lnTo>
                  <a:lnTo>
                    <a:pt x="8" y="0"/>
                  </a:lnTo>
                  <a:lnTo>
                    <a:pt x="13" y="2"/>
                  </a:lnTo>
                  <a:lnTo>
                    <a:pt x="17" y="3"/>
                  </a:lnTo>
                  <a:lnTo>
                    <a:pt x="21" y="5"/>
                  </a:lnTo>
                  <a:lnTo>
                    <a:pt x="24" y="6"/>
                  </a:lnTo>
                  <a:lnTo>
                    <a:pt x="31" y="12"/>
                  </a:lnTo>
                  <a:lnTo>
                    <a:pt x="37" y="17"/>
                  </a:lnTo>
                  <a:lnTo>
                    <a:pt x="39" y="22"/>
                  </a:lnTo>
                  <a:lnTo>
                    <a:pt x="41" y="25"/>
                  </a:lnTo>
                  <a:lnTo>
                    <a:pt x="42" y="29"/>
                  </a:lnTo>
                  <a:lnTo>
                    <a:pt x="44" y="33"/>
                  </a:lnTo>
                  <a:lnTo>
                    <a:pt x="45" y="37"/>
                  </a:lnTo>
                  <a:lnTo>
                    <a:pt x="45" y="42"/>
                  </a:lnTo>
                  <a:lnTo>
                    <a:pt x="45" y="46"/>
                  </a:lnTo>
                  <a:lnTo>
                    <a:pt x="45" y="50"/>
                  </a:lnTo>
                  <a:lnTo>
                    <a:pt x="44" y="54"/>
                  </a:lnTo>
                  <a:lnTo>
                    <a:pt x="42" y="59"/>
                  </a:lnTo>
                  <a:lnTo>
                    <a:pt x="41" y="63"/>
                  </a:lnTo>
                  <a:lnTo>
                    <a:pt x="38" y="66"/>
                  </a:lnTo>
                  <a:lnTo>
                    <a:pt x="34" y="73"/>
                  </a:lnTo>
                  <a:lnTo>
                    <a:pt x="27" y="78"/>
                  </a:lnTo>
                  <a:lnTo>
                    <a:pt x="24" y="80"/>
                  </a:lnTo>
                  <a:lnTo>
                    <a:pt x="20" y="83"/>
                  </a:lnTo>
                  <a:lnTo>
                    <a:pt x="17" y="84"/>
                  </a:lnTo>
                  <a:lnTo>
                    <a:pt x="13" y="85"/>
                  </a:lnTo>
                  <a:lnTo>
                    <a:pt x="8" y="85"/>
                  </a:lnTo>
                  <a:lnTo>
                    <a:pt x="3" y="85"/>
                  </a:lnTo>
                  <a:lnTo>
                    <a:pt x="0" y="85"/>
                  </a:lnTo>
                  <a:lnTo>
                    <a:pt x="4" y="85"/>
                  </a:lnTo>
                  <a:lnTo>
                    <a:pt x="8" y="87"/>
                  </a:lnTo>
                  <a:lnTo>
                    <a:pt x="13" y="87"/>
                  </a:lnTo>
                  <a:lnTo>
                    <a:pt x="17" y="88"/>
                  </a:lnTo>
                  <a:lnTo>
                    <a:pt x="21" y="90"/>
                  </a:lnTo>
                  <a:lnTo>
                    <a:pt x="24" y="93"/>
                  </a:lnTo>
                  <a:lnTo>
                    <a:pt x="31" y="97"/>
                  </a:lnTo>
                  <a:lnTo>
                    <a:pt x="37" y="104"/>
                  </a:lnTo>
                  <a:lnTo>
                    <a:pt x="39" y="107"/>
                  </a:lnTo>
                  <a:lnTo>
                    <a:pt x="41" y="111"/>
                  </a:lnTo>
                  <a:lnTo>
                    <a:pt x="42" y="114"/>
                  </a:lnTo>
                  <a:lnTo>
                    <a:pt x="44" y="118"/>
                  </a:lnTo>
                  <a:lnTo>
                    <a:pt x="45" y="122"/>
                  </a:lnTo>
                  <a:lnTo>
                    <a:pt x="45" y="126"/>
                  </a:lnTo>
                  <a:lnTo>
                    <a:pt x="45" y="131"/>
                  </a:lnTo>
                  <a:lnTo>
                    <a:pt x="45" y="135"/>
                  </a:lnTo>
                  <a:lnTo>
                    <a:pt x="44" y="139"/>
                  </a:lnTo>
                  <a:lnTo>
                    <a:pt x="42" y="143"/>
                  </a:lnTo>
                  <a:lnTo>
                    <a:pt x="41" y="148"/>
                  </a:lnTo>
                  <a:lnTo>
                    <a:pt x="38" y="151"/>
                  </a:lnTo>
                  <a:lnTo>
                    <a:pt x="34" y="158"/>
                  </a:lnTo>
                  <a:lnTo>
                    <a:pt x="27" y="163"/>
                  </a:lnTo>
                  <a:lnTo>
                    <a:pt x="24" y="166"/>
                  </a:lnTo>
                  <a:lnTo>
                    <a:pt x="20" y="168"/>
                  </a:lnTo>
                  <a:lnTo>
                    <a:pt x="17" y="169"/>
                  </a:lnTo>
                  <a:lnTo>
                    <a:pt x="13" y="170"/>
                  </a:lnTo>
                  <a:lnTo>
                    <a:pt x="8" y="170"/>
                  </a:lnTo>
                  <a:lnTo>
                    <a:pt x="3" y="172"/>
                  </a:lnTo>
                  <a:lnTo>
                    <a:pt x="0" y="172"/>
                  </a:lnTo>
                  <a:lnTo>
                    <a:pt x="4" y="172"/>
                  </a:lnTo>
                  <a:lnTo>
                    <a:pt x="8" y="172"/>
                  </a:lnTo>
                  <a:lnTo>
                    <a:pt x="13" y="173"/>
                  </a:lnTo>
                  <a:lnTo>
                    <a:pt x="17" y="175"/>
                  </a:lnTo>
                  <a:lnTo>
                    <a:pt x="21" y="176"/>
                  </a:lnTo>
                  <a:lnTo>
                    <a:pt x="24" y="177"/>
                  </a:lnTo>
                  <a:lnTo>
                    <a:pt x="31" y="183"/>
                  </a:lnTo>
                  <a:lnTo>
                    <a:pt x="37" y="189"/>
                  </a:lnTo>
                  <a:lnTo>
                    <a:pt x="39" y="192"/>
                  </a:lnTo>
                  <a:lnTo>
                    <a:pt x="41" y="196"/>
                  </a:lnTo>
                  <a:lnTo>
                    <a:pt x="42" y="200"/>
                  </a:lnTo>
                  <a:lnTo>
                    <a:pt x="44" y="204"/>
                  </a:lnTo>
                  <a:lnTo>
                    <a:pt x="45" y="209"/>
                  </a:lnTo>
                  <a:lnTo>
                    <a:pt x="45" y="213"/>
                  </a:lnTo>
                  <a:lnTo>
                    <a:pt x="45" y="217"/>
                  </a:lnTo>
                  <a:lnTo>
                    <a:pt x="45" y="221"/>
                  </a:lnTo>
                  <a:lnTo>
                    <a:pt x="44" y="226"/>
                  </a:lnTo>
                  <a:lnTo>
                    <a:pt x="42" y="230"/>
                  </a:lnTo>
                  <a:lnTo>
                    <a:pt x="41" y="233"/>
                  </a:lnTo>
                  <a:lnTo>
                    <a:pt x="38" y="237"/>
                  </a:lnTo>
                  <a:lnTo>
                    <a:pt x="34" y="243"/>
                  </a:lnTo>
                  <a:lnTo>
                    <a:pt x="27" y="248"/>
                  </a:lnTo>
                  <a:lnTo>
                    <a:pt x="24" y="251"/>
                  </a:lnTo>
                  <a:lnTo>
                    <a:pt x="20" y="252"/>
                  </a:lnTo>
                  <a:lnTo>
                    <a:pt x="17" y="254"/>
                  </a:lnTo>
                  <a:lnTo>
                    <a:pt x="13" y="255"/>
                  </a:lnTo>
                  <a:lnTo>
                    <a:pt x="8" y="257"/>
                  </a:lnTo>
                  <a:lnTo>
                    <a:pt x="3" y="257"/>
                  </a:lnTo>
                  <a:lnTo>
                    <a:pt x="0" y="257"/>
                  </a:lnTo>
                  <a:lnTo>
                    <a:pt x="4" y="257"/>
                  </a:lnTo>
                  <a:lnTo>
                    <a:pt x="8" y="257"/>
                  </a:lnTo>
                  <a:lnTo>
                    <a:pt x="13" y="258"/>
                  </a:lnTo>
                  <a:lnTo>
                    <a:pt x="17" y="260"/>
                  </a:lnTo>
                  <a:lnTo>
                    <a:pt x="21" y="261"/>
                  </a:lnTo>
                  <a:lnTo>
                    <a:pt x="24" y="264"/>
                  </a:lnTo>
                  <a:lnTo>
                    <a:pt x="31" y="268"/>
                  </a:lnTo>
                  <a:lnTo>
                    <a:pt x="37" y="274"/>
                  </a:lnTo>
                  <a:lnTo>
                    <a:pt x="39" y="278"/>
                  </a:lnTo>
                  <a:lnTo>
                    <a:pt x="41" y="281"/>
                  </a:lnTo>
                  <a:lnTo>
                    <a:pt x="42" y="285"/>
                  </a:lnTo>
                  <a:lnTo>
                    <a:pt x="44" y="289"/>
                  </a:lnTo>
                  <a:lnTo>
                    <a:pt x="45" y="294"/>
                  </a:lnTo>
                  <a:lnTo>
                    <a:pt x="45" y="298"/>
                  </a:lnTo>
                  <a:lnTo>
                    <a:pt x="45" y="302"/>
                  </a:lnTo>
                  <a:lnTo>
                    <a:pt x="45" y="306"/>
                  </a:lnTo>
                  <a:lnTo>
                    <a:pt x="44" y="311"/>
                  </a:lnTo>
                  <a:lnTo>
                    <a:pt x="42" y="315"/>
                  </a:lnTo>
                  <a:lnTo>
                    <a:pt x="41" y="319"/>
                  </a:lnTo>
                  <a:lnTo>
                    <a:pt x="38" y="322"/>
                  </a:lnTo>
                  <a:lnTo>
                    <a:pt x="34" y="329"/>
                  </a:lnTo>
                  <a:lnTo>
                    <a:pt x="27" y="335"/>
                  </a:lnTo>
                  <a:lnTo>
                    <a:pt x="24" y="336"/>
                  </a:lnTo>
                  <a:lnTo>
                    <a:pt x="20" y="339"/>
                  </a:lnTo>
                  <a:lnTo>
                    <a:pt x="17" y="340"/>
                  </a:lnTo>
                  <a:lnTo>
                    <a:pt x="13" y="342"/>
                  </a:lnTo>
                  <a:lnTo>
                    <a:pt x="8" y="342"/>
                  </a:lnTo>
                  <a:lnTo>
                    <a:pt x="3" y="342"/>
                  </a:lnTo>
                  <a:lnTo>
                    <a:pt x="0" y="342"/>
                  </a:lnTo>
                </a:path>
              </a:pathLst>
            </a:custGeom>
            <a:solidFill>
              <a:schemeClr val="accent1">
                <a:alpha val="100000"/>
              </a:schemeClr>
            </a:solidFill>
            <a:ln w="15875" cap="flat" cmpd="sng">
              <a:solidFill>
                <a:schemeClr val="tx1"/>
              </a:solidFill>
              <a:prstDash val="solid"/>
              <a:headEnd type="none" w="med" len="med"/>
              <a:tailEnd type="none" w="med" len="med"/>
            </a:ln>
          </p:spPr>
          <p:txBody>
            <a:bodyPr/>
            <a:lstStyle/>
            <a:p>
              <a:endParaRPr lang="zh-CN" altLang="en-US"/>
            </a:p>
          </p:txBody>
        </p:sp>
        <p:sp>
          <p:nvSpPr>
            <p:cNvPr id="238795" name="直接连接符 238794"/>
            <p:cNvSpPr/>
            <p:nvPr/>
          </p:nvSpPr>
          <p:spPr>
            <a:xfrm>
              <a:off x="4494" y="1244"/>
              <a:ext cx="1" cy="245"/>
            </a:xfrm>
            <a:prstGeom prst="line">
              <a:avLst/>
            </a:prstGeom>
            <a:ln w="9525" cap="flat" cmpd="sng">
              <a:solidFill>
                <a:srgbClr val="000000"/>
              </a:solidFill>
              <a:prstDash val="solid"/>
              <a:headEnd type="none" w="med" len="med"/>
              <a:tailEnd type="none" w="med" len="med"/>
            </a:ln>
          </p:spPr>
        </p:sp>
        <p:sp>
          <p:nvSpPr>
            <p:cNvPr id="238796" name="直接连接符 238795"/>
            <p:cNvSpPr/>
            <p:nvPr/>
          </p:nvSpPr>
          <p:spPr>
            <a:xfrm flipH="1" flipV="1">
              <a:off x="4491" y="864"/>
              <a:ext cx="3" cy="209"/>
            </a:xfrm>
            <a:prstGeom prst="line">
              <a:avLst/>
            </a:prstGeom>
            <a:ln w="9525" cap="flat" cmpd="sng">
              <a:solidFill>
                <a:srgbClr val="000000"/>
              </a:solidFill>
              <a:prstDash val="solid"/>
              <a:headEnd type="none" w="med" len="med"/>
              <a:tailEnd type="none" w="med" len="med"/>
            </a:ln>
          </p:spPr>
        </p:sp>
        <p:sp>
          <p:nvSpPr>
            <p:cNvPr id="238797" name="直接连接符 238796"/>
            <p:cNvSpPr/>
            <p:nvPr/>
          </p:nvSpPr>
          <p:spPr>
            <a:xfrm>
              <a:off x="4743" y="864"/>
              <a:ext cx="1" cy="240"/>
            </a:xfrm>
            <a:prstGeom prst="line">
              <a:avLst/>
            </a:prstGeom>
            <a:ln w="9525" cap="flat" cmpd="sng">
              <a:solidFill>
                <a:srgbClr val="000000"/>
              </a:solidFill>
              <a:prstDash val="solid"/>
              <a:headEnd type="none" w="med" len="med"/>
              <a:tailEnd type="none" w="med" len="med"/>
            </a:ln>
          </p:spPr>
        </p:sp>
        <p:sp>
          <p:nvSpPr>
            <p:cNvPr id="238798" name="直接连接符 238797"/>
            <p:cNvSpPr/>
            <p:nvPr/>
          </p:nvSpPr>
          <p:spPr>
            <a:xfrm>
              <a:off x="4813" y="1035"/>
              <a:ext cx="45" cy="1"/>
            </a:xfrm>
            <a:prstGeom prst="line">
              <a:avLst/>
            </a:prstGeom>
            <a:ln w="9525" cap="flat" cmpd="sng">
              <a:solidFill>
                <a:srgbClr val="000000"/>
              </a:solidFill>
              <a:prstDash val="solid"/>
              <a:headEnd type="none" w="med" len="med"/>
              <a:tailEnd type="none" w="med" len="med"/>
            </a:ln>
          </p:spPr>
        </p:sp>
        <p:sp>
          <p:nvSpPr>
            <p:cNvPr id="238799" name="直接连接符 238798"/>
            <p:cNvSpPr/>
            <p:nvPr/>
          </p:nvSpPr>
          <p:spPr>
            <a:xfrm>
              <a:off x="4836" y="1012"/>
              <a:ext cx="1" cy="46"/>
            </a:xfrm>
            <a:prstGeom prst="line">
              <a:avLst/>
            </a:prstGeom>
            <a:ln w="9525" cap="flat" cmpd="sng">
              <a:solidFill>
                <a:srgbClr val="000000"/>
              </a:solidFill>
              <a:prstDash val="solid"/>
              <a:headEnd type="none" w="med" len="med"/>
              <a:tailEnd type="none" w="med" len="med"/>
            </a:ln>
          </p:spPr>
        </p:sp>
        <p:sp>
          <p:nvSpPr>
            <p:cNvPr id="238800" name="直接连接符 238799"/>
            <p:cNvSpPr/>
            <p:nvPr/>
          </p:nvSpPr>
          <p:spPr>
            <a:xfrm>
              <a:off x="4813" y="1315"/>
              <a:ext cx="45" cy="1"/>
            </a:xfrm>
            <a:prstGeom prst="line">
              <a:avLst/>
            </a:prstGeom>
            <a:ln w="9525" cap="flat" cmpd="sng">
              <a:solidFill>
                <a:srgbClr val="000000"/>
              </a:solidFill>
              <a:prstDash val="solid"/>
              <a:headEnd type="none" w="med" len="med"/>
              <a:tailEnd type="none" w="med" len="med"/>
            </a:ln>
          </p:spPr>
        </p:sp>
        <p:sp>
          <p:nvSpPr>
            <p:cNvPr id="238801" name="任意多边形 238800"/>
            <p:cNvSpPr/>
            <p:nvPr/>
          </p:nvSpPr>
          <p:spPr>
            <a:xfrm>
              <a:off x="3839" y="1146"/>
              <a:ext cx="114" cy="113"/>
            </a:xfrm>
            <a:custGeom>
              <a:avLst/>
              <a:gdLst/>
              <a:ahLst/>
              <a:cxnLst/>
              <a:rect l="0" t="0" r="0" b="0"/>
              <a:pathLst>
                <a:path w="226" h="227">
                  <a:moveTo>
                    <a:pt x="0" y="114"/>
                  </a:moveTo>
                  <a:lnTo>
                    <a:pt x="0" y="102"/>
                  </a:lnTo>
                  <a:lnTo>
                    <a:pt x="1" y="91"/>
                  </a:lnTo>
                  <a:lnTo>
                    <a:pt x="4" y="80"/>
                  </a:lnTo>
                  <a:lnTo>
                    <a:pt x="8" y="70"/>
                  </a:lnTo>
                  <a:lnTo>
                    <a:pt x="13" y="60"/>
                  </a:lnTo>
                  <a:lnTo>
                    <a:pt x="18" y="50"/>
                  </a:lnTo>
                  <a:lnTo>
                    <a:pt x="25" y="41"/>
                  </a:lnTo>
                  <a:lnTo>
                    <a:pt x="32" y="33"/>
                  </a:lnTo>
                  <a:lnTo>
                    <a:pt x="41" y="26"/>
                  </a:lnTo>
                  <a:lnTo>
                    <a:pt x="49" y="19"/>
                  </a:lnTo>
                  <a:lnTo>
                    <a:pt x="59" y="13"/>
                  </a:lnTo>
                  <a:lnTo>
                    <a:pt x="69" y="9"/>
                  </a:lnTo>
                  <a:lnTo>
                    <a:pt x="79" y="5"/>
                  </a:lnTo>
                  <a:lnTo>
                    <a:pt x="91" y="2"/>
                  </a:lnTo>
                  <a:lnTo>
                    <a:pt x="102" y="0"/>
                  </a:lnTo>
                  <a:lnTo>
                    <a:pt x="113" y="0"/>
                  </a:lnTo>
                  <a:lnTo>
                    <a:pt x="124" y="0"/>
                  </a:lnTo>
                  <a:lnTo>
                    <a:pt x="136" y="2"/>
                  </a:lnTo>
                  <a:lnTo>
                    <a:pt x="147" y="5"/>
                  </a:lnTo>
                  <a:lnTo>
                    <a:pt x="157" y="9"/>
                  </a:lnTo>
                  <a:lnTo>
                    <a:pt x="167" y="13"/>
                  </a:lnTo>
                  <a:lnTo>
                    <a:pt x="177" y="19"/>
                  </a:lnTo>
                  <a:lnTo>
                    <a:pt x="185" y="26"/>
                  </a:lnTo>
                  <a:lnTo>
                    <a:pt x="192" y="33"/>
                  </a:lnTo>
                  <a:lnTo>
                    <a:pt x="201" y="41"/>
                  </a:lnTo>
                  <a:lnTo>
                    <a:pt x="207" y="50"/>
                  </a:lnTo>
                  <a:lnTo>
                    <a:pt x="212" y="60"/>
                  </a:lnTo>
                  <a:lnTo>
                    <a:pt x="216" y="70"/>
                  </a:lnTo>
                  <a:lnTo>
                    <a:pt x="221" y="80"/>
                  </a:lnTo>
                  <a:lnTo>
                    <a:pt x="224" y="91"/>
                  </a:lnTo>
                  <a:lnTo>
                    <a:pt x="225" y="102"/>
                  </a:lnTo>
                  <a:lnTo>
                    <a:pt x="226" y="114"/>
                  </a:lnTo>
                  <a:lnTo>
                    <a:pt x="226" y="114"/>
                  </a:lnTo>
                  <a:lnTo>
                    <a:pt x="225" y="125"/>
                  </a:lnTo>
                  <a:lnTo>
                    <a:pt x="224" y="136"/>
                  </a:lnTo>
                  <a:lnTo>
                    <a:pt x="221" y="148"/>
                  </a:lnTo>
                  <a:lnTo>
                    <a:pt x="216" y="157"/>
                  </a:lnTo>
                  <a:lnTo>
                    <a:pt x="212" y="167"/>
                  </a:lnTo>
                  <a:lnTo>
                    <a:pt x="207" y="177"/>
                  </a:lnTo>
                  <a:lnTo>
                    <a:pt x="201" y="186"/>
                  </a:lnTo>
                  <a:lnTo>
                    <a:pt x="192" y="193"/>
                  </a:lnTo>
                  <a:lnTo>
                    <a:pt x="185" y="201"/>
                  </a:lnTo>
                  <a:lnTo>
                    <a:pt x="177" y="207"/>
                  </a:lnTo>
                  <a:lnTo>
                    <a:pt x="167" y="213"/>
                  </a:lnTo>
                  <a:lnTo>
                    <a:pt x="157" y="217"/>
                  </a:lnTo>
                  <a:lnTo>
                    <a:pt x="147" y="221"/>
                  </a:lnTo>
                  <a:lnTo>
                    <a:pt x="136" y="224"/>
                  </a:lnTo>
                  <a:lnTo>
                    <a:pt x="124" y="225"/>
                  </a:lnTo>
                  <a:lnTo>
                    <a:pt x="113" y="227"/>
                  </a:lnTo>
                  <a:lnTo>
                    <a:pt x="102" y="225"/>
                  </a:lnTo>
                  <a:lnTo>
                    <a:pt x="91" y="224"/>
                  </a:lnTo>
                  <a:lnTo>
                    <a:pt x="79" y="221"/>
                  </a:lnTo>
                  <a:lnTo>
                    <a:pt x="69" y="217"/>
                  </a:lnTo>
                  <a:lnTo>
                    <a:pt x="59" y="213"/>
                  </a:lnTo>
                  <a:lnTo>
                    <a:pt x="49" y="207"/>
                  </a:lnTo>
                  <a:lnTo>
                    <a:pt x="41" y="201"/>
                  </a:lnTo>
                  <a:lnTo>
                    <a:pt x="32" y="193"/>
                  </a:lnTo>
                  <a:lnTo>
                    <a:pt x="25" y="186"/>
                  </a:lnTo>
                  <a:lnTo>
                    <a:pt x="18" y="177"/>
                  </a:lnTo>
                  <a:lnTo>
                    <a:pt x="13" y="167"/>
                  </a:lnTo>
                  <a:lnTo>
                    <a:pt x="8" y="157"/>
                  </a:lnTo>
                  <a:lnTo>
                    <a:pt x="4" y="148"/>
                  </a:lnTo>
                  <a:lnTo>
                    <a:pt x="1" y="136"/>
                  </a:lnTo>
                  <a:lnTo>
                    <a:pt x="0" y="125"/>
                  </a:lnTo>
                  <a:lnTo>
                    <a:pt x="0" y="114"/>
                  </a:lnTo>
                  <a:close/>
                </a:path>
              </a:pathLst>
            </a:custGeom>
            <a:solidFill>
              <a:srgbClr val="FFFFFF"/>
            </a:solidFill>
            <a:ln w="9525">
              <a:noFill/>
            </a:ln>
          </p:spPr>
          <p:txBody>
            <a:bodyPr/>
            <a:lstStyle/>
            <a:p>
              <a:endParaRPr lang="zh-CN" altLang="en-US"/>
            </a:p>
          </p:txBody>
        </p:sp>
        <p:sp>
          <p:nvSpPr>
            <p:cNvPr id="238802" name="任意多边形 238801"/>
            <p:cNvSpPr/>
            <p:nvPr/>
          </p:nvSpPr>
          <p:spPr>
            <a:xfrm>
              <a:off x="3839" y="1146"/>
              <a:ext cx="114" cy="113"/>
            </a:xfrm>
            <a:custGeom>
              <a:avLst/>
              <a:gdLst/>
              <a:ahLst/>
              <a:cxnLst/>
              <a:rect l="0" t="0" r="0" b="0"/>
              <a:pathLst>
                <a:path w="226" h="227">
                  <a:moveTo>
                    <a:pt x="0" y="114"/>
                  </a:moveTo>
                  <a:lnTo>
                    <a:pt x="0" y="102"/>
                  </a:lnTo>
                  <a:lnTo>
                    <a:pt x="1" y="91"/>
                  </a:lnTo>
                  <a:lnTo>
                    <a:pt x="4" y="80"/>
                  </a:lnTo>
                  <a:lnTo>
                    <a:pt x="8" y="70"/>
                  </a:lnTo>
                  <a:lnTo>
                    <a:pt x="13" y="60"/>
                  </a:lnTo>
                  <a:lnTo>
                    <a:pt x="18" y="50"/>
                  </a:lnTo>
                  <a:lnTo>
                    <a:pt x="25" y="41"/>
                  </a:lnTo>
                  <a:lnTo>
                    <a:pt x="32" y="33"/>
                  </a:lnTo>
                  <a:lnTo>
                    <a:pt x="41" y="26"/>
                  </a:lnTo>
                  <a:lnTo>
                    <a:pt x="49" y="19"/>
                  </a:lnTo>
                  <a:lnTo>
                    <a:pt x="59" y="13"/>
                  </a:lnTo>
                  <a:lnTo>
                    <a:pt x="69" y="9"/>
                  </a:lnTo>
                  <a:lnTo>
                    <a:pt x="79" y="5"/>
                  </a:lnTo>
                  <a:lnTo>
                    <a:pt x="91" y="2"/>
                  </a:lnTo>
                  <a:lnTo>
                    <a:pt x="102" y="0"/>
                  </a:lnTo>
                  <a:lnTo>
                    <a:pt x="113" y="0"/>
                  </a:lnTo>
                  <a:lnTo>
                    <a:pt x="124" y="0"/>
                  </a:lnTo>
                  <a:lnTo>
                    <a:pt x="136" y="2"/>
                  </a:lnTo>
                  <a:lnTo>
                    <a:pt x="147" y="5"/>
                  </a:lnTo>
                  <a:lnTo>
                    <a:pt x="157" y="9"/>
                  </a:lnTo>
                  <a:lnTo>
                    <a:pt x="167" y="13"/>
                  </a:lnTo>
                  <a:lnTo>
                    <a:pt x="177" y="19"/>
                  </a:lnTo>
                  <a:lnTo>
                    <a:pt x="185" y="26"/>
                  </a:lnTo>
                  <a:lnTo>
                    <a:pt x="192" y="33"/>
                  </a:lnTo>
                  <a:lnTo>
                    <a:pt x="201" y="41"/>
                  </a:lnTo>
                  <a:lnTo>
                    <a:pt x="207" y="50"/>
                  </a:lnTo>
                  <a:lnTo>
                    <a:pt x="212" y="60"/>
                  </a:lnTo>
                  <a:lnTo>
                    <a:pt x="216" y="70"/>
                  </a:lnTo>
                  <a:lnTo>
                    <a:pt x="221" y="80"/>
                  </a:lnTo>
                  <a:lnTo>
                    <a:pt x="224" y="91"/>
                  </a:lnTo>
                  <a:lnTo>
                    <a:pt x="225" y="102"/>
                  </a:lnTo>
                  <a:lnTo>
                    <a:pt x="226" y="114"/>
                  </a:lnTo>
                  <a:lnTo>
                    <a:pt x="226" y="114"/>
                  </a:lnTo>
                  <a:lnTo>
                    <a:pt x="225" y="125"/>
                  </a:lnTo>
                  <a:lnTo>
                    <a:pt x="224" y="136"/>
                  </a:lnTo>
                  <a:lnTo>
                    <a:pt x="221" y="148"/>
                  </a:lnTo>
                  <a:lnTo>
                    <a:pt x="216" y="157"/>
                  </a:lnTo>
                  <a:lnTo>
                    <a:pt x="212" y="167"/>
                  </a:lnTo>
                  <a:lnTo>
                    <a:pt x="207" y="177"/>
                  </a:lnTo>
                  <a:lnTo>
                    <a:pt x="201" y="186"/>
                  </a:lnTo>
                  <a:lnTo>
                    <a:pt x="192" y="193"/>
                  </a:lnTo>
                  <a:lnTo>
                    <a:pt x="185" y="201"/>
                  </a:lnTo>
                  <a:lnTo>
                    <a:pt x="177" y="207"/>
                  </a:lnTo>
                  <a:lnTo>
                    <a:pt x="167" y="213"/>
                  </a:lnTo>
                  <a:lnTo>
                    <a:pt x="157" y="217"/>
                  </a:lnTo>
                  <a:lnTo>
                    <a:pt x="147" y="221"/>
                  </a:lnTo>
                  <a:lnTo>
                    <a:pt x="136" y="224"/>
                  </a:lnTo>
                  <a:lnTo>
                    <a:pt x="124" y="225"/>
                  </a:lnTo>
                  <a:lnTo>
                    <a:pt x="113" y="227"/>
                  </a:lnTo>
                  <a:lnTo>
                    <a:pt x="102" y="225"/>
                  </a:lnTo>
                  <a:lnTo>
                    <a:pt x="91" y="224"/>
                  </a:lnTo>
                  <a:lnTo>
                    <a:pt x="79" y="221"/>
                  </a:lnTo>
                  <a:lnTo>
                    <a:pt x="69" y="217"/>
                  </a:lnTo>
                  <a:lnTo>
                    <a:pt x="59" y="213"/>
                  </a:lnTo>
                  <a:lnTo>
                    <a:pt x="49" y="207"/>
                  </a:lnTo>
                  <a:lnTo>
                    <a:pt x="41" y="201"/>
                  </a:lnTo>
                  <a:lnTo>
                    <a:pt x="32" y="193"/>
                  </a:lnTo>
                  <a:lnTo>
                    <a:pt x="25" y="186"/>
                  </a:lnTo>
                  <a:lnTo>
                    <a:pt x="18" y="177"/>
                  </a:lnTo>
                  <a:lnTo>
                    <a:pt x="13" y="167"/>
                  </a:lnTo>
                  <a:lnTo>
                    <a:pt x="8" y="157"/>
                  </a:lnTo>
                  <a:lnTo>
                    <a:pt x="4" y="148"/>
                  </a:lnTo>
                  <a:lnTo>
                    <a:pt x="1" y="136"/>
                  </a:lnTo>
                  <a:lnTo>
                    <a:pt x="0" y="125"/>
                  </a:lnTo>
                  <a:lnTo>
                    <a:pt x="0" y="114"/>
                  </a:lnTo>
                </a:path>
              </a:pathLst>
            </a:custGeom>
            <a:solidFill>
              <a:srgbClr val="00FF00">
                <a:alpha val="100000"/>
              </a:srgbClr>
            </a:solidFill>
            <a:ln w="15875" cap="flat" cmpd="sng">
              <a:solidFill>
                <a:srgbClr val="000000"/>
              </a:solidFill>
              <a:prstDash val="solid"/>
              <a:headEnd type="none" w="med" len="med"/>
              <a:tailEnd type="none" w="med" len="med"/>
            </a:ln>
          </p:spPr>
          <p:txBody>
            <a:bodyPr/>
            <a:lstStyle/>
            <a:p>
              <a:endParaRPr lang="zh-CN" altLang="en-US"/>
            </a:p>
          </p:txBody>
        </p:sp>
        <p:sp>
          <p:nvSpPr>
            <p:cNvPr id="238803" name="直接连接符 238802"/>
            <p:cNvSpPr/>
            <p:nvPr/>
          </p:nvSpPr>
          <p:spPr>
            <a:xfrm>
              <a:off x="3839" y="1203"/>
              <a:ext cx="114" cy="1"/>
            </a:xfrm>
            <a:prstGeom prst="line">
              <a:avLst/>
            </a:prstGeom>
            <a:ln w="15875" cap="flat" cmpd="sng">
              <a:solidFill>
                <a:srgbClr val="000000"/>
              </a:solidFill>
              <a:prstDash val="solid"/>
              <a:headEnd type="none" w="med" len="med"/>
              <a:tailEnd type="none" w="med" len="med"/>
            </a:ln>
          </p:spPr>
        </p:sp>
        <p:sp>
          <p:nvSpPr>
            <p:cNvPr id="238804" name="直接连接符 238803"/>
            <p:cNvSpPr/>
            <p:nvPr/>
          </p:nvSpPr>
          <p:spPr>
            <a:xfrm>
              <a:off x="3896" y="863"/>
              <a:ext cx="1" cy="283"/>
            </a:xfrm>
            <a:prstGeom prst="line">
              <a:avLst/>
            </a:prstGeom>
            <a:ln w="9525" cap="flat" cmpd="sng">
              <a:solidFill>
                <a:srgbClr val="000000"/>
              </a:solidFill>
              <a:prstDash val="solid"/>
              <a:headEnd type="none" w="med" len="med"/>
              <a:tailEnd type="none" w="med" len="med"/>
            </a:ln>
          </p:spPr>
        </p:sp>
        <p:sp>
          <p:nvSpPr>
            <p:cNvPr id="238805" name="直接连接符 238804"/>
            <p:cNvSpPr/>
            <p:nvPr/>
          </p:nvSpPr>
          <p:spPr>
            <a:xfrm>
              <a:off x="3898" y="1265"/>
              <a:ext cx="1" cy="223"/>
            </a:xfrm>
            <a:prstGeom prst="line">
              <a:avLst/>
            </a:prstGeom>
            <a:ln w="9525" cap="flat" cmpd="sng">
              <a:solidFill>
                <a:srgbClr val="000000"/>
              </a:solidFill>
              <a:prstDash val="solid"/>
              <a:headEnd type="none" w="med" len="med"/>
              <a:tailEnd type="none" w="med" len="med"/>
            </a:ln>
          </p:spPr>
        </p:sp>
        <p:sp>
          <p:nvSpPr>
            <p:cNvPr id="238806" name="矩形 238805"/>
            <p:cNvSpPr/>
            <p:nvPr/>
          </p:nvSpPr>
          <p:spPr>
            <a:xfrm>
              <a:off x="3794" y="1055"/>
              <a:ext cx="31"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I</a:t>
              </a:r>
              <a:endParaRPr lang="en-US" altLang="zh-CN" sz="2800">
                <a:latin typeface="Times New Roman" panose="02020603050405020304" pitchFamily="18" charset="0"/>
                <a:sym typeface="Wingdings" panose="05000000000000000000" pitchFamily="2" charset="2"/>
              </a:endParaRPr>
            </a:p>
          </p:txBody>
        </p:sp>
        <p:sp>
          <p:nvSpPr>
            <p:cNvPr id="238807" name="矩形 238806"/>
            <p:cNvSpPr/>
            <p:nvPr/>
          </p:nvSpPr>
          <p:spPr>
            <a:xfrm>
              <a:off x="3818" y="1100"/>
              <a:ext cx="22" cy="67"/>
            </a:xfrm>
            <a:prstGeom prst="rect">
              <a:avLst/>
            </a:prstGeom>
            <a:noFill/>
            <a:ln w="9525">
              <a:noFill/>
            </a:ln>
          </p:spPr>
          <p:txBody>
            <a:bodyPr wrap="none" lIns="0" tIns="0" rIns="0" bIns="0">
              <a:spAutoFit/>
            </a:bodyPr>
            <a:lstStyle/>
            <a:p>
              <a:r>
                <a:rPr lang="en-US" altLang="zh-CN" sz="700">
                  <a:solidFill>
                    <a:srgbClr val="000000"/>
                  </a:solidFill>
                  <a:latin typeface="Times New Roman" panose="02020603050405020304" pitchFamily="18" charset="0"/>
                  <a:sym typeface="Wingdings" panose="05000000000000000000" pitchFamily="2" charset="2"/>
                </a:rPr>
                <a:t>s</a:t>
              </a:r>
              <a:endParaRPr lang="en-US" altLang="zh-CN" sz="2800">
                <a:latin typeface="Times New Roman" panose="02020603050405020304" pitchFamily="18" charset="0"/>
                <a:sym typeface="Wingdings" panose="05000000000000000000" pitchFamily="2" charset="2"/>
              </a:endParaRPr>
            </a:p>
          </p:txBody>
        </p:sp>
        <p:sp>
          <p:nvSpPr>
            <p:cNvPr id="238808" name="矩形 238807"/>
            <p:cNvSpPr/>
            <p:nvPr/>
          </p:nvSpPr>
          <p:spPr>
            <a:xfrm>
              <a:off x="3803" y="986"/>
              <a:ext cx="40" cy="96"/>
            </a:xfrm>
            <a:prstGeom prst="rect">
              <a:avLst/>
            </a:prstGeom>
            <a:noFill/>
            <a:ln w="9525">
              <a:noFill/>
            </a:ln>
          </p:spPr>
          <p:txBody>
            <a:bodyPr wrap="none" lIns="0" tIns="0" rIns="0" bIns="0">
              <a:spAutoFit/>
            </a:bodyPr>
            <a:lstStyle/>
            <a:p>
              <a:r>
                <a:rPr lang="en-US" altLang="zh-CN" sz="1000">
                  <a:solidFill>
                    <a:srgbClr val="000000"/>
                  </a:solidFill>
                  <a:latin typeface="宋体" panose="02010600030101010101" pitchFamily="2" charset="-122"/>
                  <a:sym typeface="Wingdings" panose="05000000000000000000" pitchFamily="2" charset="2"/>
                </a:rPr>
                <a:t>.</a:t>
              </a:r>
              <a:endParaRPr lang="en-US" altLang="zh-CN" sz="2800">
                <a:latin typeface="Times New Roman" panose="02020603050405020304" pitchFamily="18" charset="0"/>
                <a:sym typeface="Wingdings" panose="05000000000000000000" pitchFamily="2" charset="2"/>
              </a:endParaRPr>
            </a:p>
          </p:txBody>
        </p:sp>
        <p:sp>
          <p:nvSpPr>
            <p:cNvPr id="238809" name="直接连接符 238808"/>
            <p:cNvSpPr/>
            <p:nvPr/>
          </p:nvSpPr>
          <p:spPr>
            <a:xfrm flipV="1">
              <a:off x="3896" y="1115"/>
              <a:ext cx="1" cy="31"/>
            </a:xfrm>
            <a:prstGeom prst="line">
              <a:avLst/>
            </a:prstGeom>
            <a:ln w="3175" cap="flat" cmpd="sng">
              <a:solidFill>
                <a:srgbClr val="000000"/>
              </a:solidFill>
              <a:prstDash val="solid"/>
              <a:headEnd type="none" w="med" len="med"/>
              <a:tailEnd type="none" w="med" len="med"/>
            </a:ln>
          </p:spPr>
        </p:sp>
        <p:sp>
          <p:nvSpPr>
            <p:cNvPr id="238810" name="任意多边形 238809"/>
            <p:cNvSpPr/>
            <p:nvPr/>
          </p:nvSpPr>
          <p:spPr>
            <a:xfrm>
              <a:off x="3883" y="1078"/>
              <a:ext cx="27" cy="41"/>
            </a:xfrm>
            <a:custGeom>
              <a:avLst/>
              <a:gdLst/>
              <a:ahLst/>
              <a:cxnLst/>
              <a:rect l="0" t="0" r="0" b="0"/>
              <a:pathLst>
                <a:path w="54" h="81">
                  <a:moveTo>
                    <a:pt x="0" y="81"/>
                  </a:moveTo>
                  <a:lnTo>
                    <a:pt x="27" y="0"/>
                  </a:lnTo>
                  <a:lnTo>
                    <a:pt x="54" y="81"/>
                  </a:lnTo>
                  <a:lnTo>
                    <a:pt x="0" y="81"/>
                  </a:lnTo>
                  <a:close/>
                </a:path>
              </a:pathLst>
            </a:custGeom>
            <a:solidFill>
              <a:srgbClr val="000000"/>
            </a:solidFill>
            <a:ln w="9525">
              <a:noFill/>
            </a:ln>
          </p:spPr>
          <p:txBody>
            <a:bodyPr/>
            <a:lstStyle/>
            <a:p>
              <a:endParaRPr lang="zh-CN" altLang="en-US"/>
            </a:p>
          </p:txBody>
        </p:sp>
        <p:sp>
          <p:nvSpPr>
            <p:cNvPr id="238811" name="矩形 238810"/>
            <p:cNvSpPr/>
            <p:nvPr/>
          </p:nvSpPr>
          <p:spPr>
            <a:xfrm>
              <a:off x="4804" y="1145"/>
              <a:ext cx="58"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sym typeface="Wingdings" panose="05000000000000000000" pitchFamily="2" charset="2"/>
                </a:rPr>
                <a:t>U</a:t>
              </a:r>
              <a:endParaRPr lang="en-US" altLang="zh-CN" sz="2800">
                <a:latin typeface="Times New Roman" panose="02020603050405020304" pitchFamily="18" charset="0"/>
                <a:sym typeface="Wingdings" panose="05000000000000000000" pitchFamily="2" charset="2"/>
              </a:endParaRPr>
            </a:p>
          </p:txBody>
        </p:sp>
        <p:sp>
          <p:nvSpPr>
            <p:cNvPr id="238812" name="矩形 238811"/>
            <p:cNvSpPr/>
            <p:nvPr/>
          </p:nvSpPr>
          <p:spPr>
            <a:xfrm>
              <a:off x="4824" y="1077"/>
              <a:ext cx="40" cy="96"/>
            </a:xfrm>
            <a:prstGeom prst="rect">
              <a:avLst/>
            </a:prstGeom>
            <a:noFill/>
            <a:ln w="9525">
              <a:noFill/>
            </a:ln>
          </p:spPr>
          <p:txBody>
            <a:bodyPr wrap="none" lIns="0" tIns="0" rIns="0" bIns="0">
              <a:spAutoFit/>
            </a:bodyPr>
            <a:lstStyle/>
            <a:p>
              <a:r>
                <a:rPr lang="en-US" altLang="zh-CN" sz="1000">
                  <a:solidFill>
                    <a:srgbClr val="000000"/>
                  </a:solidFill>
                  <a:latin typeface="宋体" panose="02010600030101010101" pitchFamily="2" charset="-122"/>
                  <a:sym typeface="Wingdings" panose="05000000000000000000" pitchFamily="2" charset="2"/>
                </a:rPr>
                <a:t>.</a:t>
              </a:r>
              <a:endParaRPr lang="en-US" altLang="zh-CN" sz="2800">
                <a:latin typeface="Times New Roman" panose="02020603050405020304" pitchFamily="18" charset="0"/>
                <a:sym typeface="Wingdings" panose="05000000000000000000" pitchFamily="2" charset="2"/>
              </a:endParaRPr>
            </a:p>
          </p:txBody>
        </p:sp>
      </p:grpSp>
      <p:sp>
        <p:nvSpPr>
          <p:cNvPr id="238833" name="矩形 238832"/>
          <p:cNvSpPr/>
          <p:nvPr/>
        </p:nvSpPr>
        <p:spPr>
          <a:xfrm>
            <a:off x="0" y="0"/>
            <a:ext cx="9144000" cy="0"/>
          </a:xfrm>
          <a:prstGeom prst="rect">
            <a:avLst/>
          </a:prstGeom>
          <a:noFill/>
          <a:ln w="19050">
            <a:noFill/>
          </a:ln>
        </p:spPr>
        <p:txBody>
          <a:bodyPr/>
          <a:lstStyle/>
          <a:p>
            <a:endParaRPr lang="zh-CN" altLang="en-US"/>
          </a:p>
        </p:txBody>
      </p:sp>
      <p:graphicFrame>
        <p:nvGraphicFramePr>
          <p:cNvPr id="238832" name="对象 238831"/>
          <p:cNvGraphicFramePr/>
          <p:nvPr/>
        </p:nvGraphicFramePr>
        <p:xfrm>
          <a:off x="2438400" y="2597150"/>
          <a:ext cx="1258888" cy="742950"/>
        </p:xfrm>
        <a:graphic>
          <a:graphicData uri="http://schemas.openxmlformats.org/presentationml/2006/ole">
            <mc:AlternateContent xmlns:mc="http://schemas.openxmlformats.org/markup-compatibility/2006">
              <mc:Choice xmlns:v="urn:schemas-microsoft-com:vml" Requires="v">
                <p:oleObj spid="_x0000_s49193" r:id="rId3" imgW="837565" imgH="495300" progId="Equation.3">
                  <p:embed/>
                </p:oleObj>
              </mc:Choice>
              <mc:Fallback>
                <p:oleObj r:id="rId3" imgW="837565" imgH="495300" progId="Equation.3">
                  <p:embed/>
                  <p:pic>
                    <p:nvPicPr>
                      <p:cNvPr id="0" name="图片 3224"/>
                      <p:cNvPicPr/>
                      <p:nvPr/>
                    </p:nvPicPr>
                    <p:blipFill>
                      <a:blip r:embed="rId4"/>
                      <a:stretch>
                        <a:fillRect/>
                      </a:stretch>
                    </p:blipFill>
                    <p:spPr>
                      <a:xfrm>
                        <a:off x="2438400" y="2597150"/>
                        <a:ext cx="1258888" cy="742950"/>
                      </a:xfrm>
                      <a:prstGeom prst="rect">
                        <a:avLst/>
                      </a:prstGeom>
                      <a:noFill/>
                      <a:ln w="38100">
                        <a:noFill/>
                        <a:miter/>
                      </a:ln>
                    </p:spPr>
                  </p:pic>
                </p:oleObj>
              </mc:Fallback>
            </mc:AlternateContent>
          </a:graphicData>
        </a:graphic>
      </p:graphicFrame>
      <p:graphicFrame>
        <p:nvGraphicFramePr>
          <p:cNvPr id="238834" name="对象 238833"/>
          <p:cNvGraphicFramePr/>
          <p:nvPr/>
        </p:nvGraphicFramePr>
        <p:xfrm>
          <a:off x="6161088" y="2613025"/>
          <a:ext cx="1258887" cy="742950"/>
        </p:xfrm>
        <a:graphic>
          <a:graphicData uri="http://schemas.openxmlformats.org/presentationml/2006/ole">
            <mc:AlternateContent xmlns:mc="http://schemas.openxmlformats.org/markup-compatibility/2006">
              <mc:Choice xmlns:v="urn:schemas-microsoft-com:vml" Requires="v">
                <p:oleObj spid="_x0000_s49194" r:id="rId5" imgW="837565" imgH="495300" progId="Equation.3">
                  <p:embed/>
                </p:oleObj>
              </mc:Choice>
              <mc:Fallback>
                <p:oleObj r:id="rId5" imgW="837565" imgH="495300" progId="Equation.3">
                  <p:embed/>
                  <p:pic>
                    <p:nvPicPr>
                      <p:cNvPr id="0" name="图片 3223"/>
                      <p:cNvPicPr/>
                      <p:nvPr/>
                    </p:nvPicPr>
                    <p:blipFill>
                      <a:blip r:embed="rId6"/>
                      <a:stretch>
                        <a:fillRect/>
                      </a:stretch>
                    </p:blipFill>
                    <p:spPr>
                      <a:xfrm>
                        <a:off x="6161088" y="2613025"/>
                        <a:ext cx="1258887" cy="742950"/>
                      </a:xfrm>
                      <a:prstGeom prst="rect">
                        <a:avLst/>
                      </a:prstGeom>
                      <a:noFill/>
                      <a:ln w="38100">
                        <a:noFill/>
                        <a:miter/>
                      </a:ln>
                    </p:spPr>
                  </p:pic>
                </p:oleObj>
              </mc:Fallback>
            </mc:AlternateContent>
          </a:graphicData>
        </a:graphic>
      </p:graphicFrame>
      <p:grpSp>
        <p:nvGrpSpPr>
          <p:cNvPr id="238850" name="组合 238849"/>
          <p:cNvGrpSpPr>
            <a:grpSpLocks noChangeAspect="1"/>
          </p:cNvGrpSpPr>
          <p:nvPr/>
        </p:nvGrpSpPr>
        <p:grpSpPr>
          <a:xfrm>
            <a:off x="2447280" y="4614863"/>
            <a:ext cx="1401763" cy="914400"/>
            <a:chOff x="1560" y="2907"/>
            <a:chExt cx="883" cy="576"/>
          </a:xfrm>
        </p:grpSpPr>
        <p:sp>
          <p:nvSpPr>
            <p:cNvPr id="238849" name="矩形 238848"/>
            <p:cNvSpPr>
              <a:spLocks noChangeAspect="1" noTextEdit="1"/>
            </p:cNvSpPr>
            <p:nvPr/>
          </p:nvSpPr>
          <p:spPr>
            <a:xfrm>
              <a:off x="1560" y="2907"/>
              <a:ext cx="883" cy="576"/>
            </a:xfrm>
            <a:prstGeom prst="rect">
              <a:avLst/>
            </a:prstGeom>
            <a:noFill/>
            <a:ln w="9525">
              <a:noFill/>
            </a:ln>
          </p:spPr>
          <p:txBody>
            <a:bodyPr/>
            <a:lstStyle/>
            <a:p>
              <a:endParaRPr lang="zh-CN" altLang="en-US"/>
            </a:p>
          </p:txBody>
        </p:sp>
        <p:sp>
          <p:nvSpPr>
            <p:cNvPr id="238851" name="直接连接符 238850"/>
            <p:cNvSpPr/>
            <p:nvPr/>
          </p:nvSpPr>
          <p:spPr>
            <a:xfrm>
              <a:off x="1832" y="3096"/>
              <a:ext cx="149" cy="1"/>
            </a:xfrm>
            <a:prstGeom prst="line">
              <a:avLst/>
            </a:prstGeom>
            <a:ln w="7938" cap="flat" cmpd="sng">
              <a:solidFill>
                <a:srgbClr val="000000"/>
              </a:solidFill>
              <a:prstDash val="solid"/>
              <a:headEnd type="none" w="med" len="med"/>
              <a:tailEnd type="none" w="med" len="med"/>
            </a:ln>
          </p:spPr>
        </p:sp>
        <p:sp>
          <p:nvSpPr>
            <p:cNvPr id="238852" name="矩形 238851"/>
            <p:cNvSpPr/>
            <p:nvPr/>
          </p:nvSpPr>
          <p:spPr>
            <a:xfrm>
              <a:off x="2377" y="3401"/>
              <a:ext cx="25"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s</a:t>
              </a:r>
              <a:endParaRPr lang="en-US" altLang="zh-CN">
                <a:latin typeface="Times New Roman" panose="02020603050405020304" pitchFamily="18" charset="0"/>
                <a:sym typeface="Wingdings" panose="05000000000000000000" pitchFamily="2" charset="2"/>
              </a:endParaRPr>
            </a:p>
          </p:txBody>
        </p:sp>
        <p:sp>
          <p:nvSpPr>
            <p:cNvPr id="238853" name="矩形 238852"/>
            <p:cNvSpPr/>
            <p:nvPr/>
          </p:nvSpPr>
          <p:spPr>
            <a:xfrm>
              <a:off x="1980" y="3401"/>
              <a:ext cx="43"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8854" name="矩形 238853"/>
            <p:cNvSpPr/>
            <p:nvPr/>
          </p:nvSpPr>
          <p:spPr>
            <a:xfrm>
              <a:off x="1682" y="3401"/>
              <a:ext cx="39"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8855" name="矩形 238854"/>
            <p:cNvSpPr/>
            <p:nvPr/>
          </p:nvSpPr>
          <p:spPr>
            <a:xfrm>
              <a:off x="1934" y="3019"/>
              <a:ext cx="25"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s</a:t>
              </a:r>
              <a:endParaRPr lang="en-US" altLang="zh-CN">
                <a:latin typeface="Times New Roman" panose="02020603050405020304" pitchFamily="18" charset="0"/>
                <a:sym typeface="Wingdings" panose="05000000000000000000" pitchFamily="2" charset="2"/>
              </a:endParaRPr>
            </a:p>
          </p:txBody>
        </p:sp>
        <p:sp>
          <p:nvSpPr>
            <p:cNvPr id="238856" name="矩形 238855"/>
            <p:cNvSpPr/>
            <p:nvPr/>
          </p:nvSpPr>
          <p:spPr>
            <a:xfrm>
              <a:off x="2183" y="3297"/>
              <a:ext cx="200"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QE</a:t>
              </a:r>
              <a:endParaRPr lang="en-US" altLang="zh-CN">
                <a:latin typeface="Times New Roman" panose="02020603050405020304" pitchFamily="18" charset="0"/>
                <a:sym typeface="Wingdings" panose="05000000000000000000" pitchFamily="2" charset="2"/>
              </a:endParaRPr>
            </a:p>
          </p:txBody>
        </p:sp>
        <p:sp>
          <p:nvSpPr>
            <p:cNvPr id="238857" name="矩形 238856"/>
            <p:cNvSpPr/>
            <p:nvPr/>
          </p:nvSpPr>
          <p:spPr>
            <a:xfrm>
              <a:off x="1866" y="3297"/>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8858" name="矩形 238857"/>
            <p:cNvSpPr/>
            <p:nvPr/>
          </p:nvSpPr>
          <p:spPr>
            <a:xfrm>
              <a:off x="1564" y="3297"/>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8859" name="矩形 238858"/>
            <p:cNvSpPr/>
            <p:nvPr/>
          </p:nvSpPr>
          <p:spPr>
            <a:xfrm>
              <a:off x="2335" y="3004"/>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8860" name="矩形 238859"/>
            <p:cNvSpPr/>
            <p:nvPr/>
          </p:nvSpPr>
          <p:spPr>
            <a:xfrm>
              <a:off x="2051" y="3004"/>
              <a:ext cx="88" cy="173"/>
            </a:xfrm>
            <a:prstGeom prst="rect">
              <a:avLst/>
            </a:prstGeom>
            <a:noFill/>
            <a:ln w="9525">
              <a:noFill/>
            </a:ln>
          </p:spPr>
          <p:txBody>
            <a:bodyPr wrap="none" lIns="0" tIns="0" rIns="0" bIns="0">
              <a:spAutoFit/>
            </a:bodyPr>
            <a:lstStyle/>
            <a:p>
              <a:r>
                <a:rPr lang="en-US" altLang="zh-CN" sz="1800" i="1" dirty="0">
                  <a:solidFill>
                    <a:srgbClr val="000000"/>
                  </a:solidFill>
                  <a:latin typeface="Times New Roman" panose="02020603050405020304" pitchFamily="18" charset="0"/>
                  <a:sym typeface="Wingdings" panose="05000000000000000000" pitchFamily="2" charset="2"/>
                </a:rPr>
                <a:t>Z</a:t>
              </a:r>
              <a:endParaRPr lang="en-US" altLang="zh-CN" dirty="0">
                <a:latin typeface="Times New Roman" panose="02020603050405020304" pitchFamily="18" charset="0"/>
                <a:sym typeface="Wingdings" panose="05000000000000000000" pitchFamily="2" charset="2"/>
              </a:endParaRPr>
            </a:p>
          </p:txBody>
        </p:sp>
        <p:sp>
          <p:nvSpPr>
            <p:cNvPr id="238861" name="矩形 238860"/>
            <p:cNvSpPr/>
            <p:nvPr/>
          </p:nvSpPr>
          <p:spPr>
            <a:xfrm>
              <a:off x="1865" y="3115"/>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8862" name="矩形 238861"/>
            <p:cNvSpPr/>
            <p:nvPr/>
          </p:nvSpPr>
          <p:spPr>
            <a:xfrm>
              <a:off x="1844" y="2915"/>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E</a:t>
              </a:r>
              <a:endParaRPr lang="en-US" altLang="zh-CN">
                <a:latin typeface="Times New Roman" panose="02020603050405020304" pitchFamily="18" charset="0"/>
                <a:sym typeface="Wingdings" panose="05000000000000000000" pitchFamily="2" charset="2"/>
              </a:endParaRPr>
            </a:p>
          </p:txBody>
        </p:sp>
        <p:sp>
          <p:nvSpPr>
            <p:cNvPr id="238863" name="矩形 238862"/>
            <p:cNvSpPr/>
            <p:nvPr/>
          </p:nvSpPr>
          <p:spPr>
            <a:xfrm>
              <a:off x="1581" y="3004"/>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8864" name="矩形 238863"/>
            <p:cNvSpPr/>
            <p:nvPr/>
          </p:nvSpPr>
          <p:spPr>
            <a:xfrm>
              <a:off x="2076" y="3280"/>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865" name="矩形 238864"/>
            <p:cNvSpPr/>
            <p:nvPr/>
          </p:nvSpPr>
          <p:spPr>
            <a:xfrm>
              <a:off x="1768" y="3280"/>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866" name="矩形 238865"/>
            <p:cNvSpPr/>
            <p:nvPr/>
          </p:nvSpPr>
          <p:spPr>
            <a:xfrm>
              <a:off x="2219" y="2987"/>
              <a:ext cx="79" cy="173"/>
            </a:xfrm>
            <a:prstGeom prst="rect">
              <a:avLst/>
            </a:prstGeom>
            <a:noFill/>
            <a:ln w="9525">
              <a:noFill/>
            </a:ln>
          </p:spPr>
          <p:txBody>
            <a:bodyPr wrap="none" lIns="0" tIns="0" rIns="0" bIns="0">
              <a:spAutoFit/>
            </a:bodyPr>
            <a:lstStyle/>
            <a:p>
              <a:r>
                <a:rPr lang="en-US" altLang="zh-CN" sz="1800" dirty="0">
                  <a:solidFill>
                    <a:srgbClr val="000000"/>
                  </a:solidFill>
                  <a:latin typeface="Symbol" panose="05050102010706020507" pitchFamily="18" charset="2"/>
                  <a:sym typeface="Wingdings" panose="05000000000000000000" pitchFamily="2" charset="2"/>
                </a:rPr>
                <a:t>=</a:t>
              </a:r>
              <a:endParaRPr lang="en-US" altLang="zh-CN" dirty="0">
                <a:latin typeface="Times New Roman" panose="02020603050405020304" pitchFamily="18" charset="0"/>
                <a:sym typeface="Wingdings" panose="05000000000000000000" pitchFamily="2" charset="2"/>
              </a:endParaRPr>
            </a:p>
          </p:txBody>
        </p:sp>
        <p:sp>
          <p:nvSpPr>
            <p:cNvPr id="238867" name="矩形 238866"/>
            <p:cNvSpPr/>
            <p:nvPr/>
          </p:nvSpPr>
          <p:spPr>
            <a:xfrm>
              <a:off x="1718" y="2987"/>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868" name="矩形 238867"/>
            <p:cNvSpPr/>
            <p:nvPr/>
          </p:nvSpPr>
          <p:spPr>
            <a:xfrm>
              <a:off x="2139" y="3108"/>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869" name="矩形 238868"/>
            <p:cNvSpPr/>
            <p:nvPr/>
          </p:nvSpPr>
          <p:spPr>
            <a:xfrm>
              <a:off x="1638" y="3108"/>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870" name="矩形 238869"/>
            <p:cNvSpPr/>
            <p:nvPr/>
          </p:nvSpPr>
          <p:spPr>
            <a:xfrm>
              <a:off x="1998" y="3004"/>
              <a:ext cx="36"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grpSp>
        <p:nvGrpSpPr>
          <p:cNvPr id="238872" name="组合 238871"/>
          <p:cNvGrpSpPr>
            <a:grpSpLocks noChangeAspect="1"/>
          </p:cNvGrpSpPr>
          <p:nvPr/>
        </p:nvGrpSpPr>
        <p:grpSpPr>
          <a:xfrm>
            <a:off x="2170113" y="3703638"/>
            <a:ext cx="1614487" cy="646112"/>
            <a:chOff x="1367" y="2333"/>
            <a:chExt cx="1017" cy="407"/>
          </a:xfrm>
        </p:grpSpPr>
        <p:sp>
          <p:nvSpPr>
            <p:cNvPr id="238871" name="矩形 238870"/>
            <p:cNvSpPr>
              <a:spLocks noChangeAspect="1" noTextEdit="1"/>
            </p:cNvSpPr>
            <p:nvPr/>
          </p:nvSpPr>
          <p:spPr>
            <a:xfrm>
              <a:off x="1367" y="2347"/>
              <a:ext cx="1017" cy="393"/>
            </a:xfrm>
            <a:prstGeom prst="rect">
              <a:avLst/>
            </a:prstGeom>
            <a:noFill/>
            <a:ln w="9525">
              <a:noFill/>
            </a:ln>
          </p:spPr>
          <p:txBody>
            <a:bodyPr/>
            <a:lstStyle/>
            <a:p>
              <a:endParaRPr lang="zh-CN" altLang="en-US"/>
            </a:p>
          </p:txBody>
        </p:sp>
        <p:sp>
          <p:nvSpPr>
            <p:cNvPr id="238873" name="直接连接符 238872"/>
            <p:cNvSpPr/>
            <p:nvPr/>
          </p:nvSpPr>
          <p:spPr>
            <a:xfrm>
              <a:off x="1632" y="2532"/>
              <a:ext cx="230" cy="1"/>
            </a:xfrm>
            <a:prstGeom prst="line">
              <a:avLst/>
            </a:prstGeom>
            <a:ln w="7938" cap="flat" cmpd="sng">
              <a:solidFill>
                <a:srgbClr val="000000"/>
              </a:solidFill>
              <a:prstDash val="solid"/>
              <a:headEnd type="none" w="med" len="med"/>
              <a:tailEnd type="none" w="med" len="med"/>
            </a:ln>
          </p:spPr>
        </p:sp>
        <p:sp>
          <p:nvSpPr>
            <p:cNvPr id="238874" name="直接连接符 238873"/>
            <p:cNvSpPr/>
            <p:nvPr/>
          </p:nvSpPr>
          <p:spPr>
            <a:xfrm>
              <a:off x="2013" y="2532"/>
              <a:ext cx="344" cy="1"/>
            </a:xfrm>
            <a:prstGeom prst="line">
              <a:avLst/>
            </a:prstGeom>
            <a:ln w="7938" cap="flat" cmpd="sng">
              <a:solidFill>
                <a:srgbClr val="000000"/>
              </a:solidFill>
              <a:prstDash val="solid"/>
              <a:headEnd type="none" w="med" len="med"/>
              <a:tailEnd type="none" w="med" len="med"/>
            </a:ln>
          </p:spPr>
        </p:sp>
        <p:sp>
          <p:nvSpPr>
            <p:cNvPr id="238875" name="矩形 238874"/>
            <p:cNvSpPr/>
            <p:nvPr/>
          </p:nvSpPr>
          <p:spPr>
            <a:xfrm>
              <a:off x="2249" y="2550"/>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8876" name="矩形 238875"/>
            <p:cNvSpPr/>
            <p:nvPr/>
          </p:nvSpPr>
          <p:spPr>
            <a:xfrm>
              <a:off x="2025" y="2550"/>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8877" name="矩形 238876"/>
            <p:cNvSpPr/>
            <p:nvPr/>
          </p:nvSpPr>
          <p:spPr>
            <a:xfrm>
              <a:off x="1705" y="2550"/>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8878" name="矩形 238877"/>
            <p:cNvSpPr/>
            <p:nvPr/>
          </p:nvSpPr>
          <p:spPr>
            <a:xfrm>
              <a:off x="1776" y="2350"/>
              <a:ext cx="8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8879" name="矩形 238878"/>
            <p:cNvSpPr/>
            <p:nvPr/>
          </p:nvSpPr>
          <p:spPr>
            <a:xfrm>
              <a:off x="1380" y="2439"/>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Q</a:t>
              </a:r>
              <a:endParaRPr lang="en-US" altLang="zh-CN">
                <a:latin typeface="Times New Roman" panose="02020603050405020304" pitchFamily="18" charset="0"/>
                <a:sym typeface="Wingdings" panose="05000000000000000000" pitchFamily="2" charset="2"/>
              </a:endParaRPr>
            </a:p>
          </p:txBody>
        </p:sp>
        <p:sp>
          <p:nvSpPr>
            <p:cNvPr id="238880" name="矩形 238879"/>
            <p:cNvSpPr/>
            <p:nvPr/>
          </p:nvSpPr>
          <p:spPr>
            <a:xfrm>
              <a:off x="2213" y="2654"/>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881" name="矩形 238880"/>
            <p:cNvSpPr/>
            <p:nvPr/>
          </p:nvSpPr>
          <p:spPr>
            <a:xfrm>
              <a:off x="1731" y="2454"/>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882" name="矩形 238881"/>
            <p:cNvSpPr/>
            <p:nvPr/>
          </p:nvSpPr>
          <p:spPr>
            <a:xfrm>
              <a:off x="2149" y="2350"/>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38883" name="矩形 238882"/>
            <p:cNvSpPr/>
            <p:nvPr/>
          </p:nvSpPr>
          <p:spPr>
            <a:xfrm>
              <a:off x="2112" y="2533"/>
              <a:ext cx="99"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w</a:t>
              </a:r>
              <a:endParaRPr lang="en-US" altLang="zh-CN">
                <a:latin typeface="Times New Roman" panose="02020603050405020304" pitchFamily="18" charset="0"/>
                <a:sym typeface="Wingdings" panose="05000000000000000000" pitchFamily="2" charset="2"/>
              </a:endParaRPr>
            </a:p>
          </p:txBody>
        </p:sp>
        <p:sp>
          <p:nvSpPr>
            <p:cNvPr id="238884" name="矩形 238883"/>
            <p:cNvSpPr/>
            <p:nvPr/>
          </p:nvSpPr>
          <p:spPr>
            <a:xfrm>
              <a:off x="1630" y="2333"/>
              <a:ext cx="99"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w</a:t>
              </a:r>
              <a:endParaRPr lang="en-US" altLang="zh-CN">
                <a:latin typeface="Times New Roman" panose="02020603050405020304" pitchFamily="18" charset="0"/>
                <a:sym typeface="Wingdings" panose="05000000000000000000" pitchFamily="2" charset="2"/>
              </a:endParaRPr>
            </a:p>
          </p:txBody>
        </p:sp>
        <p:sp>
          <p:nvSpPr>
            <p:cNvPr id="238885" name="矩形 238884"/>
            <p:cNvSpPr/>
            <p:nvPr/>
          </p:nvSpPr>
          <p:spPr>
            <a:xfrm>
              <a:off x="1899" y="2422"/>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886" name="矩形 238885"/>
            <p:cNvSpPr/>
            <p:nvPr/>
          </p:nvSpPr>
          <p:spPr>
            <a:xfrm>
              <a:off x="1518" y="2422"/>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grpSp>
        <p:nvGrpSpPr>
          <p:cNvPr id="238888" name="组合 238887"/>
          <p:cNvGrpSpPr>
            <a:grpSpLocks noChangeAspect="1"/>
          </p:cNvGrpSpPr>
          <p:nvPr/>
        </p:nvGrpSpPr>
        <p:grpSpPr>
          <a:xfrm>
            <a:off x="5518150" y="3703638"/>
            <a:ext cx="2927350" cy="646112"/>
            <a:chOff x="3476" y="2333"/>
            <a:chExt cx="1844" cy="407"/>
          </a:xfrm>
        </p:grpSpPr>
        <p:sp>
          <p:nvSpPr>
            <p:cNvPr id="238887" name="矩形 238886"/>
            <p:cNvSpPr>
              <a:spLocks noChangeAspect="1" noTextEdit="1"/>
            </p:cNvSpPr>
            <p:nvPr/>
          </p:nvSpPr>
          <p:spPr>
            <a:xfrm>
              <a:off x="3476" y="2347"/>
              <a:ext cx="1844" cy="393"/>
            </a:xfrm>
            <a:prstGeom prst="rect">
              <a:avLst/>
            </a:prstGeom>
            <a:noFill/>
            <a:ln w="9525">
              <a:noFill/>
            </a:ln>
          </p:spPr>
          <p:txBody>
            <a:bodyPr/>
            <a:lstStyle/>
            <a:p>
              <a:endParaRPr lang="zh-CN" altLang="en-US"/>
            </a:p>
          </p:txBody>
        </p:sp>
        <p:sp>
          <p:nvSpPr>
            <p:cNvPr id="238889" name="直接连接符 238888"/>
            <p:cNvSpPr/>
            <p:nvPr/>
          </p:nvSpPr>
          <p:spPr>
            <a:xfrm>
              <a:off x="3741" y="2532"/>
              <a:ext cx="244" cy="1"/>
            </a:xfrm>
            <a:prstGeom prst="line">
              <a:avLst/>
            </a:prstGeom>
            <a:ln w="7938" cap="flat" cmpd="sng">
              <a:solidFill>
                <a:srgbClr val="000000"/>
              </a:solidFill>
              <a:prstDash val="solid"/>
              <a:headEnd type="none" w="med" len="med"/>
              <a:tailEnd type="none" w="med" len="med"/>
            </a:ln>
          </p:spPr>
        </p:sp>
        <p:sp>
          <p:nvSpPr>
            <p:cNvPr id="238890" name="直接连接符 238889"/>
            <p:cNvSpPr/>
            <p:nvPr/>
          </p:nvSpPr>
          <p:spPr>
            <a:xfrm>
              <a:off x="4577" y="2532"/>
              <a:ext cx="339" cy="1"/>
            </a:xfrm>
            <a:prstGeom prst="line">
              <a:avLst/>
            </a:prstGeom>
            <a:ln w="7938" cap="flat" cmpd="sng">
              <a:solidFill>
                <a:srgbClr val="000000"/>
              </a:solidFill>
              <a:prstDash val="solid"/>
              <a:headEnd type="none" w="med" len="med"/>
              <a:tailEnd type="none" w="med" len="med"/>
            </a:ln>
          </p:spPr>
        </p:sp>
        <p:sp>
          <p:nvSpPr>
            <p:cNvPr id="238891" name="直接连接符 238890"/>
            <p:cNvSpPr/>
            <p:nvPr/>
          </p:nvSpPr>
          <p:spPr>
            <a:xfrm>
              <a:off x="5067" y="2532"/>
              <a:ext cx="230" cy="1"/>
            </a:xfrm>
            <a:prstGeom prst="line">
              <a:avLst/>
            </a:prstGeom>
            <a:ln w="7938" cap="flat" cmpd="sng">
              <a:solidFill>
                <a:srgbClr val="000000"/>
              </a:solidFill>
              <a:prstDash val="solid"/>
              <a:headEnd type="none" w="med" len="med"/>
              <a:tailEnd type="none" w="med" len="med"/>
            </a:ln>
          </p:spPr>
        </p:sp>
        <p:sp>
          <p:nvSpPr>
            <p:cNvPr id="238892" name="矩形 238891"/>
            <p:cNvSpPr/>
            <p:nvPr/>
          </p:nvSpPr>
          <p:spPr>
            <a:xfrm>
              <a:off x="5211" y="2550"/>
              <a:ext cx="8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8893" name="矩形 238892"/>
            <p:cNvSpPr/>
            <p:nvPr/>
          </p:nvSpPr>
          <p:spPr>
            <a:xfrm>
              <a:off x="5152" y="2350"/>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8894" name="矩形 238893"/>
            <p:cNvSpPr/>
            <p:nvPr/>
          </p:nvSpPr>
          <p:spPr>
            <a:xfrm>
              <a:off x="4830" y="2550"/>
              <a:ext cx="8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8895" name="矩形 238894"/>
            <p:cNvSpPr/>
            <p:nvPr/>
          </p:nvSpPr>
          <p:spPr>
            <a:xfrm>
              <a:off x="4580" y="2550"/>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G</a:t>
              </a:r>
              <a:endParaRPr lang="en-US" altLang="zh-CN">
                <a:latin typeface="Times New Roman" panose="02020603050405020304" pitchFamily="18" charset="0"/>
                <a:sym typeface="Wingdings" panose="05000000000000000000" pitchFamily="2" charset="2"/>
              </a:endParaRPr>
            </a:p>
          </p:txBody>
        </p:sp>
        <p:sp>
          <p:nvSpPr>
            <p:cNvPr id="238896" name="矩形 238895"/>
            <p:cNvSpPr/>
            <p:nvPr/>
          </p:nvSpPr>
          <p:spPr>
            <a:xfrm>
              <a:off x="4327" y="2439"/>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8897" name="矩形 238896"/>
            <p:cNvSpPr/>
            <p:nvPr/>
          </p:nvSpPr>
          <p:spPr>
            <a:xfrm>
              <a:off x="4134" y="2439"/>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8898" name="矩形 238897"/>
            <p:cNvSpPr/>
            <p:nvPr/>
          </p:nvSpPr>
          <p:spPr>
            <a:xfrm>
              <a:off x="3808" y="2550"/>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G</a:t>
              </a:r>
              <a:endParaRPr lang="en-US" altLang="zh-CN">
                <a:latin typeface="Times New Roman" panose="02020603050405020304" pitchFamily="18" charset="0"/>
                <a:sym typeface="Wingdings" panose="05000000000000000000" pitchFamily="2" charset="2"/>
              </a:endParaRPr>
            </a:p>
          </p:txBody>
        </p:sp>
        <p:sp>
          <p:nvSpPr>
            <p:cNvPr id="238899" name="矩形 238898"/>
            <p:cNvSpPr/>
            <p:nvPr/>
          </p:nvSpPr>
          <p:spPr>
            <a:xfrm>
              <a:off x="3876" y="2350"/>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8900" name="矩形 238899"/>
            <p:cNvSpPr/>
            <p:nvPr/>
          </p:nvSpPr>
          <p:spPr>
            <a:xfrm>
              <a:off x="3489" y="2439"/>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Q</a:t>
              </a:r>
              <a:endParaRPr lang="en-US" altLang="zh-CN">
                <a:latin typeface="Times New Roman" panose="02020603050405020304" pitchFamily="18" charset="0"/>
                <a:sym typeface="Wingdings" panose="05000000000000000000" pitchFamily="2" charset="2"/>
              </a:endParaRPr>
            </a:p>
          </p:txBody>
        </p:sp>
        <p:sp>
          <p:nvSpPr>
            <p:cNvPr id="238901" name="矩形 238900"/>
            <p:cNvSpPr/>
            <p:nvPr/>
          </p:nvSpPr>
          <p:spPr>
            <a:xfrm>
              <a:off x="5166" y="2654"/>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902" name="矩形 238901"/>
            <p:cNvSpPr/>
            <p:nvPr/>
          </p:nvSpPr>
          <p:spPr>
            <a:xfrm>
              <a:off x="4785" y="2654"/>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903" name="矩形 238902"/>
            <p:cNvSpPr/>
            <p:nvPr/>
          </p:nvSpPr>
          <p:spPr>
            <a:xfrm>
              <a:off x="4291" y="2543"/>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904" name="矩形 238903"/>
            <p:cNvSpPr/>
            <p:nvPr/>
          </p:nvSpPr>
          <p:spPr>
            <a:xfrm>
              <a:off x="3840" y="2454"/>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905" name="矩形 238904"/>
            <p:cNvSpPr/>
            <p:nvPr/>
          </p:nvSpPr>
          <p:spPr>
            <a:xfrm>
              <a:off x="4710" y="2350"/>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38906" name="矩形 238905"/>
            <p:cNvSpPr/>
            <p:nvPr/>
          </p:nvSpPr>
          <p:spPr>
            <a:xfrm>
              <a:off x="5065" y="2533"/>
              <a:ext cx="99"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w</a:t>
              </a:r>
              <a:endParaRPr lang="en-US" altLang="zh-CN">
                <a:latin typeface="Times New Roman" panose="02020603050405020304" pitchFamily="18" charset="0"/>
                <a:sym typeface="Wingdings" panose="05000000000000000000" pitchFamily="2" charset="2"/>
              </a:endParaRPr>
            </a:p>
          </p:txBody>
        </p:sp>
        <p:sp>
          <p:nvSpPr>
            <p:cNvPr id="238907" name="矩形 238906"/>
            <p:cNvSpPr/>
            <p:nvPr/>
          </p:nvSpPr>
          <p:spPr>
            <a:xfrm>
              <a:off x="4684" y="2533"/>
              <a:ext cx="99"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w</a:t>
              </a:r>
              <a:endParaRPr lang="en-US" altLang="zh-CN">
                <a:latin typeface="Times New Roman" panose="02020603050405020304" pitchFamily="18" charset="0"/>
                <a:sym typeface="Wingdings" panose="05000000000000000000" pitchFamily="2" charset="2"/>
              </a:endParaRPr>
            </a:p>
          </p:txBody>
        </p:sp>
        <p:sp>
          <p:nvSpPr>
            <p:cNvPr id="238908" name="矩形 238907"/>
            <p:cNvSpPr/>
            <p:nvPr/>
          </p:nvSpPr>
          <p:spPr>
            <a:xfrm>
              <a:off x="4190" y="2422"/>
              <a:ext cx="99"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w</a:t>
              </a:r>
              <a:endParaRPr lang="en-US" altLang="zh-CN">
                <a:latin typeface="Times New Roman" panose="02020603050405020304" pitchFamily="18" charset="0"/>
                <a:sym typeface="Wingdings" panose="05000000000000000000" pitchFamily="2" charset="2"/>
              </a:endParaRPr>
            </a:p>
          </p:txBody>
        </p:sp>
        <p:sp>
          <p:nvSpPr>
            <p:cNvPr id="238909" name="矩形 238908"/>
            <p:cNvSpPr/>
            <p:nvPr/>
          </p:nvSpPr>
          <p:spPr>
            <a:xfrm>
              <a:off x="3740" y="2333"/>
              <a:ext cx="99"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w</a:t>
              </a:r>
              <a:endParaRPr lang="en-US" altLang="zh-CN">
                <a:latin typeface="Times New Roman" panose="02020603050405020304" pitchFamily="18" charset="0"/>
                <a:sym typeface="Wingdings" panose="05000000000000000000" pitchFamily="2" charset="2"/>
              </a:endParaRPr>
            </a:p>
          </p:txBody>
        </p:sp>
        <p:sp>
          <p:nvSpPr>
            <p:cNvPr id="238910" name="矩形 238909"/>
            <p:cNvSpPr/>
            <p:nvPr/>
          </p:nvSpPr>
          <p:spPr>
            <a:xfrm>
              <a:off x="4953" y="2422"/>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11" name="矩形 238910"/>
            <p:cNvSpPr/>
            <p:nvPr/>
          </p:nvSpPr>
          <p:spPr>
            <a:xfrm>
              <a:off x="4464" y="2422"/>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12" name="矩形 238911"/>
            <p:cNvSpPr/>
            <p:nvPr/>
          </p:nvSpPr>
          <p:spPr>
            <a:xfrm>
              <a:off x="4023" y="2422"/>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13" name="矩形 238912"/>
            <p:cNvSpPr/>
            <p:nvPr/>
          </p:nvSpPr>
          <p:spPr>
            <a:xfrm>
              <a:off x="3627" y="2422"/>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grpSp>
        <p:nvGrpSpPr>
          <p:cNvPr id="238948" name="组合 238947"/>
          <p:cNvGrpSpPr>
            <a:grpSpLocks noChangeAspect="1"/>
          </p:cNvGrpSpPr>
          <p:nvPr/>
        </p:nvGrpSpPr>
        <p:grpSpPr>
          <a:xfrm>
            <a:off x="5394325" y="4627563"/>
            <a:ext cx="2909888" cy="914400"/>
            <a:chOff x="3398" y="2915"/>
            <a:chExt cx="1833" cy="576"/>
          </a:xfrm>
        </p:grpSpPr>
        <p:sp>
          <p:nvSpPr>
            <p:cNvPr id="238947" name="矩形 238946"/>
            <p:cNvSpPr>
              <a:spLocks noChangeAspect="1" noTextEdit="1"/>
            </p:cNvSpPr>
            <p:nvPr/>
          </p:nvSpPr>
          <p:spPr>
            <a:xfrm>
              <a:off x="3398" y="2915"/>
              <a:ext cx="1833" cy="576"/>
            </a:xfrm>
            <a:prstGeom prst="rect">
              <a:avLst/>
            </a:prstGeom>
            <a:noFill/>
            <a:ln w="9525">
              <a:noFill/>
            </a:ln>
          </p:spPr>
          <p:txBody>
            <a:bodyPr/>
            <a:lstStyle/>
            <a:p>
              <a:endParaRPr lang="zh-CN" altLang="en-US"/>
            </a:p>
          </p:txBody>
        </p:sp>
        <p:sp>
          <p:nvSpPr>
            <p:cNvPr id="238949" name="直接连接符 238948"/>
            <p:cNvSpPr/>
            <p:nvPr/>
          </p:nvSpPr>
          <p:spPr>
            <a:xfrm>
              <a:off x="3711" y="3103"/>
              <a:ext cx="118" cy="1"/>
            </a:xfrm>
            <a:prstGeom prst="line">
              <a:avLst/>
            </a:prstGeom>
            <a:ln w="7938" cap="flat" cmpd="sng">
              <a:solidFill>
                <a:srgbClr val="000000"/>
              </a:solidFill>
              <a:prstDash val="solid"/>
              <a:headEnd type="none" w="med" len="med"/>
              <a:tailEnd type="none" w="med" len="med"/>
            </a:ln>
          </p:spPr>
        </p:sp>
        <p:sp>
          <p:nvSpPr>
            <p:cNvPr id="238950" name="直接连接符 238949"/>
            <p:cNvSpPr/>
            <p:nvPr/>
          </p:nvSpPr>
          <p:spPr>
            <a:xfrm>
              <a:off x="4879" y="3103"/>
              <a:ext cx="116" cy="1"/>
            </a:xfrm>
            <a:prstGeom prst="line">
              <a:avLst/>
            </a:prstGeom>
            <a:ln w="7938" cap="flat" cmpd="sng">
              <a:solidFill>
                <a:srgbClr val="000000"/>
              </a:solidFill>
              <a:prstDash val="solid"/>
              <a:headEnd type="none" w="med" len="med"/>
              <a:tailEnd type="none" w="med" len="med"/>
            </a:ln>
          </p:spPr>
        </p:sp>
        <p:sp>
          <p:nvSpPr>
            <p:cNvPr id="238951" name="矩形 238950"/>
            <p:cNvSpPr/>
            <p:nvPr/>
          </p:nvSpPr>
          <p:spPr>
            <a:xfrm>
              <a:off x="4102" y="3410"/>
              <a:ext cx="25"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s</a:t>
              </a:r>
              <a:endParaRPr lang="en-US" altLang="zh-CN">
                <a:latin typeface="Times New Roman" panose="02020603050405020304" pitchFamily="18" charset="0"/>
                <a:sym typeface="Wingdings" panose="05000000000000000000" pitchFamily="2" charset="2"/>
              </a:endParaRPr>
            </a:p>
          </p:txBody>
        </p:sp>
        <p:sp>
          <p:nvSpPr>
            <p:cNvPr id="238952" name="矩形 238951"/>
            <p:cNvSpPr/>
            <p:nvPr/>
          </p:nvSpPr>
          <p:spPr>
            <a:xfrm>
              <a:off x="3747" y="3410"/>
              <a:ext cx="39"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38953" name="矩形 238952"/>
            <p:cNvSpPr/>
            <p:nvPr/>
          </p:nvSpPr>
          <p:spPr>
            <a:xfrm>
              <a:off x="3475" y="3410"/>
              <a:ext cx="43"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38954" name="矩形 238953"/>
            <p:cNvSpPr/>
            <p:nvPr/>
          </p:nvSpPr>
          <p:spPr>
            <a:xfrm>
              <a:off x="4093" y="3115"/>
              <a:ext cx="25"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s</a:t>
              </a:r>
              <a:endParaRPr lang="en-US" altLang="zh-CN">
                <a:latin typeface="Times New Roman" panose="02020603050405020304" pitchFamily="18" charset="0"/>
                <a:sym typeface="Wingdings" panose="05000000000000000000" pitchFamily="2" charset="2"/>
              </a:endParaRPr>
            </a:p>
          </p:txBody>
        </p:sp>
        <p:sp>
          <p:nvSpPr>
            <p:cNvPr id="238955" name="矩形 238954"/>
            <p:cNvSpPr/>
            <p:nvPr/>
          </p:nvSpPr>
          <p:spPr>
            <a:xfrm>
              <a:off x="3781" y="3026"/>
              <a:ext cx="25"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s</a:t>
              </a:r>
              <a:endParaRPr lang="en-US" altLang="zh-CN">
                <a:latin typeface="Times New Roman" panose="02020603050405020304" pitchFamily="18" charset="0"/>
                <a:sym typeface="Wingdings" panose="05000000000000000000" pitchFamily="2" charset="2"/>
              </a:endParaRPr>
            </a:p>
          </p:txBody>
        </p:sp>
        <p:sp>
          <p:nvSpPr>
            <p:cNvPr id="238956" name="矩形 238955"/>
            <p:cNvSpPr/>
            <p:nvPr/>
          </p:nvSpPr>
          <p:spPr>
            <a:xfrm>
              <a:off x="3940" y="3306"/>
              <a:ext cx="160"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QI</a:t>
              </a:r>
              <a:endParaRPr lang="en-US" altLang="zh-CN">
                <a:latin typeface="Times New Roman" panose="02020603050405020304" pitchFamily="18" charset="0"/>
                <a:sym typeface="Wingdings" panose="05000000000000000000" pitchFamily="2" charset="2"/>
              </a:endParaRPr>
            </a:p>
          </p:txBody>
        </p:sp>
        <p:sp>
          <p:nvSpPr>
            <p:cNvPr id="238957" name="矩形 238956"/>
            <p:cNvSpPr/>
            <p:nvPr/>
          </p:nvSpPr>
          <p:spPr>
            <a:xfrm>
              <a:off x="3687" y="3306"/>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8958" name="矩形 238957"/>
            <p:cNvSpPr/>
            <p:nvPr/>
          </p:nvSpPr>
          <p:spPr>
            <a:xfrm>
              <a:off x="3419" y="3306"/>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8959" name="矩形 238958"/>
            <p:cNvSpPr/>
            <p:nvPr/>
          </p:nvSpPr>
          <p:spPr>
            <a:xfrm>
              <a:off x="5144" y="3011"/>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38960" name="矩形 238959"/>
            <p:cNvSpPr/>
            <p:nvPr/>
          </p:nvSpPr>
          <p:spPr>
            <a:xfrm>
              <a:off x="4882" y="3122"/>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G</a:t>
              </a:r>
              <a:endParaRPr lang="en-US" altLang="zh-CN">
                <a:latin typeface="Times New Roman" panose="02020603050405020304" pitchFamily="18" charset="0"/>
                <a:sym typeface="Wingdings" panose="05000000000000000000" pitchFamily="2" charset="2"/>
              </a:endParaRPr>
            </a:p>
          </p:txBody>
        </p:sp>
        <p:sp>
          <p:nvSpPr>
            <p:cNvPr id="238961" name="矩形 238960"/>
            <p:cNvSpPr/>
            <p:nvPr/>
          </p:nvSpPr>
          <p:spPr>
            <a:xfrm>
              <a:off x="4597" y="3011"/>
              <a:ext cx="8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Z</a:t>
              </a:r>
              <a:endParaRPr lang="en-US" altLang="zh-CN">
                <a:latin typeface="Times New Roman" panose="02020603050405020304" pitchFamily="18" charset="0"/>
                <a:sym typeface="Wingdings" panose="05000000000000000000" pitchFamily="2" charset="2"/>
              </a:endParaRPr>
            </a:p>
          </p:txBody>
        </p:sp>
        <p:sp>
          <p:nvSpPr>
            <p:cNvPr id="238962" name="矩形 238961"/>
            <p:cNvSpPr/>
            <p:nvPr/>
          </p:nvSpPr>
          <p:spPr>
            <a:xfrm>
              <a:off x="4436" y="3011"/>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G</a:t>
              </a:r>
              <a:endParaRPr lang="en-US" altLang="zh-CN">
                <a:latin typeface="Times New Roman" panose="02020603050405020304" pitchFamily="18" charset="0"/>
                <a:sym typeface="Wingdings" panose="05000000000000000000" pitchFamily="2" charset="2"/>
              </a:endParaRPr>
            </a:p>
          </p:txBody>
        </p:sp>
        <p:sp>
          <p:nvSpPr>
            <p:cNvPr id="238963" name="矩形 238962"/>
            <p:cNvSpPr/>
            <p:nvPr/>
          </p:nvSpPr>
          <p:spPr>
            <a:xfrm>
              <a:off x="4177" y="3011"/>
              <a:ext cx="8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Y</a:t>
              </a:r>
              <a:endParaRPr lang="en-US" altLang="zh-CN">
                <a:latin typeface="Times New Roman" panose="02020603050405020304" pitchFamily="18" charset="0"/>
                <a:sym typeface="Wingdings" panose="05000000000000000000" pitchFamily="2" charset="2"/>
              </a:endParaRPr>
            </a:p>
          </p:txBody>
        </p:sp>
        <p:sp>
          <p:nvSpPr>
            <p:cNvPr id="238964" name="矩形 238963"/>
            <p:cNvSpPr/>
            <p:nvPr/>
          </p:nvSpPr>
          <p:spPr>
            <a:xfrm>
              <a:off x="3978" y="3011"/>
              <a:ext cx="112" cy="173"/>
            </a:xfrm>
            <a:prstGeom prst="rect">
              <a:avLst/>
            </a:prstGeom>
            <a:noFill/>
            <a:ln w="9525">
              <a:noFill/>
            </a:ln>
          </p:spPr>
          <p:txBody>
            <a:bodyPr wrap="none" lIns="0" tIns="0" rIns="0" bIns="0">
              <a:spAutoFit/>
            </a:bodyPr>
            <a:lstStyle/>
            <a:p>
              <a:r>
                <a:rPr lang="en-US" altLang="zh-CN" sz="1800" i="1" dirty="0" err="1">
                  <a:solidFill>
                    <a:srgbClr val="000000"/>
                  </a:solidFill>
                  <a:latin typeface="Times New Roman" panose="02020603050405020304" pitchFamily="18" charset="0"/>
                  <a:sym typeface="Wingdings" panose="05000000000000000000" pitchFamily="2" charset="2"/>
                </a:rPr>
                <a:t>rI</a:t>
              </a:r>
              <a:endParaRPr lang="en-US" altLang="zh-CN">
                <a:latin typeface="Times New Roman" panose="02020603050405020304" pitchFamily="18" charset="0"/>
                <a:sym typeface="Wingdings" panose="05000000000000000000" pitchFamily="2" charset="2"/>
              </a:endParaRPr>
            </a:p>
          </p:txBody>
        </p:sp>
        <p:sp>
          <p:nvSpPr>
            <p:cNvPr id="238965" name="矩形 238964"/>
            <p:cNvSpPr/>
            <p:nvPr/>
          </p:nvSpPr>
          <p:spPr>
            <a:xfrm>
              <a:off x="3715" y="3122"/>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G</a:t>
              </a:r>
              <a:endParaRPr lang="en-US" altLang="zh-CN">
                <a:latin typeface="Times New Roman" panose="02020603050405020304" pitchFamily="18" charset="0"/>
                <a:sym typeface="Wingdings" panose="05000000000000000000" pitchFamily="2" charset="2"/>
              </a:endParaRPr>
            </a:p>
          </p:txBody>
        </p:sp>
        <p:sp>
          <p:nvSpPr>
            <p:cNvPr id="238966" name="矩形 238965"/>
            <p:cNvSpPr/>
            <p:nvPr/>
          </p:nvSpPr>
          <p:spPr>
            <a:xfrm>
              <a:off x="3722" y="2922"/>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8967" name="矩形 238966"/>
            <p:cNvSpPr/>
            <p:nvPr/>
          </p:nvSpPr>
          <p:spPr>
            <a:xfrm>
              <a:off x="3402" y="3011"/>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8968" name="矩形 238967"/>
            <p:cNvSpPr/>
            <p:nvPr/>
          </p:nvSpPr>
          <p:spPr>
            <a:xfrm>
              <a:off x="3833" y="3289"/>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69" name="矩形 238968"/>
            <p:cNvSpPr/>
            <p:nvPr/>
          </p:nvSpPr>
          <p:spPr>
            <a:xfrm>
              <a:off x="3571" y="3289"/>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70" name="矩形 238969"/>
            <p:cNvSpPr/>
            <p:nvPr/>
          </p:nvSpPr>
          <p:spPr>
            <a:xfrm>
              <a:off x="5033" y="2994"/>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71" name="矩形 238970"/>
            <p:cNvSpPr/>
            <p:nvPr/>
          </p:nvSpPr>
          <p:spPr>
            <a:xfrm>
              <a:off x="4766" y="2994"/>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72" name="矩形 238971"/>
            <p:cNvSpPr/>
            <p:nvPr/>
          </p:nvSpPr>
          <p:spPr>
            <a:xfrm>
              <a:off x="4329" y="2994"/>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73" name="矩形 238972"/>
            <p:cNvSpPr/>
            <p:nvPr/>
          </p:nvSpPr>
          <p:spPr>
            <a:xfrm>
              <a:off x="3866" y="2994"/>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74" name="矩形 238973"/>
            <p:cNvSpPr/>
            <p:nvPr/>
          </p:nvSpPr>
          <p:spPr>
            <a:xfrm>
              <a:off x="3597" y="2994"/>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75" name="矩形 238974"/>
            <p:cNvSpPr/>
            <p:nvPr/>
          </p:nvSpPr>
          <p:spPr>
            <a:xfrm>
              <a:off x="4901" y="2922"/>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38976" name="矩形 238975"/>
            <p:cNvSpPr/>
            <p:nvPr/>
          </p:nvSpPr>
          <p:spPr>
            <a:xfrm>
              <a:off x="4545" y="3011"/>
              <a:ext cx="36"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77" name="矩形 238976"/>
            <p:cNvSpPr/>
            <p:nvPr/>
          </p:nvSpPr>
          <p:spPr>
            <a:xfrm>
              <a:off x="4135" y="3011"/>
              <a:ext cx="36"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8978" name="矩形 238977"/>
            <p:cNvSpPr/>
            <p:nvPr/>
          </p:nvSpPr>
          <p:spPr>
            <a:xfrm>
              <a:off x="4685" y="3115"/>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979" name="矩形 238978"/>
            <p:cNvSpPr/>
            <p:nvPr/>
          </p:nvSpPr>
          <p:spPr>
            <a:xfrm>
              <a:off x="4249" y="3115"/>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sp>
          <p:nvSpPr>
            <p:cNvPr id="238980" name="矩形 238979"/>
            <p:cNvSpPr/>
            <p:nvPr/>
          </p:nvSpPr>
          <p:spPr>
            <a:xfrm>
              <a:off x="3517" y="3115"/>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grpSp>
      <p:grpSp>
        <p:nvGrpSpPr>
          <p:cNvPr id="238982" name="组合 238981"/>
          <p:cNvGrpSpPr>
            <a:grpSpLocks noChangeAspect="1"/>
          </p:cNvGrpSpPr>
          <p:nvPr/>
        </p:nvGrpSpPr>
        <p:grpSpPr>
          <a:xfrm>
            <a:off x="1709738" y="5921375"/>
            <a:ext cx="3136900" cy="639763"/>
            <a:chOff x="1077" y="3730"/>
            <a:chExt cx="1976" cy="403"/>
          </a:xfrm>
        </p:grpSpPr>
        <p:sp>
          <p:nvSpPr>
            <p:cNvPr id="238981" name="矩形 238980"/>
            <p:cNvSpPr>
              <a:spLocks noChangeAspect="1" noTextEdit="1"/>
            </p:cNvSpPr>
            <p:nvPr/>
          </p:nvSpPr>
          <p:spPr>
            <a:xfrm>
              <a:off x="1077" y="3730"/>
              <a:ext cx="1976" cy="403"/>
            </a:xfrm>
            <a:prstGeom prst="rect">
              <a:avLst/>
            </a:prstGeom>
            <a:noFill/>
            <a:ln w="9525">
              <a:noFill/>
            </a:ln>
          </p:spPr>
          <p:txBody>
            <a:bodyPr/>
            <a:lstStyle/>
            <a:p>
              <a:endParaRPr lang="zh-CN" altLang="en-US"/>
            </a:p>
          </p:txBody>
        </p:sp>
        <p:sp>
          <p:nvSpPr>
            <p:cNvPr id="238983" name="直接连接符 238982"/>
            <p:cNvSpPr/>
            <p:nvPr/>
          </p:nvSpPr>
          <p:spPr>
            <a:xfrm>
              <a:off x="1096" y="3915"/>
              <a:ext cx="121" cy="1"/>
            </a:xfrm>
            <a:prstGeom prst="line">
              <a:avLst/>
            </a:prstGeom>
            <a:ln w="7938" cap="flat" cmpd="sng">
              <a:solidFill>
                <a:srgbClr val="000000"/>
              </a:solidFill>
              <a:prstDash val="solid"/>
              <a:headEnd type="none" w="med" len="med"/>
              <a:tailEnd type="none" w="med" len="med"/>
            </a:ln>
          </p:spPr>
        </p:sp>
        <p:sp>
          <p:nvSpPr>
            <p:cNvPr id="238984" name="直接连接符 238983"/>
            <p:cNvSpPr/>
            <p:nvPr/>
          </p:nvSpPr>
          <p:spPr>
            <a:xfrm flipV="1">
              <a:off x="1380" y="4041"/>
              <a:ext cx="19" cy="10"/>
            </a:xfrm>
            <a:prstGeom prst="line">
              <a:avLst/>
            </a:prstGeom>
            <a:ln w="7938" cap="flat" cmpd="sng">
              <a:solidFill>
                <a:srgbClr val="000000"/>
              </a:solidFill>
              <a:prstDash val="solid"/>
              <a:headEnd type="none" w="med" len="med"/>
              <a:tailEnd type="none" w="med" len="med"/>
            </a:ln>
          </p:spPr>
        </p:sp>
        <p:sp>
          <p:nvSpPr>
            <p:cNvPr id="238985" name="直接连接符 238984"/>
            <p:cNvSpPr/>
            <p:nvPr/>
          </p:nvSpPr>
          <p:spPr>
            <a:xfrm>
              <a:off x="1399" y="4043"/>
              <a:ext cx="28" cy="61"/>
            </a:xfrm>
            <a:prstGeom prst="line">
              <a:avLst/>
            </a:prstGeom>
            <a:ln w="15875" cap="flat" cmpd="sng">
              <a:solidFill>
                <a:srgbClr val="000000"/>
              </a:solidFill>
              <a:prstDash val="solid"/>
              <a:headEnd type="none" w="med" len="med"/>
              <a:tailEnd type="none" w="med" len="med"/>
            </a:ln>
          </p:spPr>
        </p:sp>
        <p:sp>
          <p:nvSpPr>
            <p:cNvPr id="238986" name="直接连接符 238985"/>
            <p:cNvSpPr/>
            <p:nvPr/>
          </p:nvSpPr>
          <p:spPr>
            <a:xfrm flipV="1">
              <a:off x="1429" y="3932"/>
              <a:ext cx="35" cy="172"/>
            </a:xfrm>
            <a:prstGeom prst="line">
              <a:avLst/>
            </a:prstGeom>
            <a:ln w="7938" cap="flat" cmpd="sng">
              <a:solidFill>
                <a:srgbClr val="000000"/>
              </a:solidFill>
              <a:prstDash val="solid"/>
              <a:headEnd type="none" w="med" len="med"/>
              <a:tailEnd type="none" w="med" len="med"/>
            </a:ln>
          </p:spPr>
        </p:sp>
        <p:sp>
          <p:nvSpPr>
            <p:cNvPr id="238987" name="直接连接符 238986"/>
            <p:cNvSpPr/>
            <p:nvPr/>
          </p:nvSpPr>
          <p:spPr>
            <a:xfrm>
              <a:off x="1464" y="3932"/>
              <a:ext cx="323" cy="1"/>
            </a:xfrm>
            <a:prstGeom prst="line">
              <a:avLst/>
            </a:prstGeom>
            <a:ln w="7938" cap="flat" cmpd="sng">
              <a:solidFill>
                <a:srgbClr val="000000"/>
              </a:solidFill>
              <a:prstDash val="solid"/>
              <a:headEnd type="none" w="med" len="med"/>
              <a:tailEnd type="none" w="med" len="med"/>
            </a:ln>
          </p:spPr>
        </p:sp>
        <p:sp>
          <p:nvSpPr>
            <p:cNvPr id="238988" name="直接连接符 238987"/>
            <p:cNvSpPr/>
            <p:nvPr/>
          </p:nvSpPr>
          <p:spPr>
            <a:xfrm>
              <a:off x="1368" y="3915"/>
              <a:ext cx="428" cy="1"/>
            </a:xfrm>
            <a:prstGeom prst="line">
              <a:avLst/>
            </a:prstGeom>
            <a:ln w="7938" cap="flat" cmpd="sng">
              <a:solidFill>
                <a:srgbClr val="000000"/>
              </a:solidFill>
              <a:prstDash val="solid"/>
              <a:headEnd type="none" w="med" len="med"/>
              <a:tailEnd type="none" w="med" len="med"/>
            </a:ln>
          </p:spPr>
        </p:sp>
        <p:sp>
          <p:nvSpPr>
            <p:cNvPr id="238989" name="矩形 238988"/>
            <p:cNvSpPr/>
            <p:nvPr/>
          </p:nvSpPr>
          <p:spPr>
            <a:xfrm>
              <a:off x="2945" y="3806"/>
              <a:ext cx="71"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x</a:t>
              </a:r>
              <a:endParaRPr lang="en-US" altLang="zh-CN">
                <a:latin typeface="Times New Roman" panose="02020603050405020304" pitchFamily="18" charset="0"/>
                <a:sym typeface="Wingdings" panose="05000000000000000000" pitchFamily="2" charset="2"/>
              </a:endParaRPr>
            </a:p>
          </p:txBody>
        </p:sp>
        <p:sp>
          <p:nvSpPr>
            <p:cNvPr id="238990" name="矩形 238989"/>
            <p:cNvSpPr/>
            <p:nvPr/>
          </p:nvSpPr>
          <p:spPr>
            <a:xfrm>
              <a:off x="2358" y="3806"/>
              <a:ext cx="87"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j</a:t>
              </a:r>
              <a:endParaRPr lang="en-US" altLang="zh-CN">
                <a:latin typeface="Times New Roman" panose="02020603050405020304" pitchFamily="18" charset="0"/>
                <a:sym typeface="Wingdings" panose="05000000000000000000" pitchFamily="2" charset="2"/>
              </a:endParaRPr>
            </a:p>
          </p:txBody>
        </p:sp>
        <p:sp>
          <p:nvSpPr>
            <p:cNvPr id="238991" name="矩形 238990"/>
            <p:cNvSpPr/>
            <p:nvPr/>
          </p:nvSpPr>
          <p:spPr>
            <a:xfrm>
              <a:off x="2081" y="3806"/>
              <a:ext cx="87"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j</a:t>
              </a:r>
              <a:endParaRPr lang="en-US" altLang="zh-CN">
                <a:latin typeface="Times New Roman" panose="02020603050405020304" pitchFamily="18" charset="0"/>
                <a:sym typeface="Wingdings" panose="05000000000000000000" pitchFamily="2" charset="2"/>
              </a:endParaRPr>
            </a:p>
          </p:txBody>
        </p:sp>
        <p:sp>
          <p:nvSpPr>
            <p:cNvPr id="238992" name="矩形 238991"/>
            <p:cNvSpPr/>
            <p:nvPr/>
          </p:nvSpPr>
          <p:spPr>
            <a:xfrm>
              <a:off x="1852" y="3806"/>
              <a:ext cx="87"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j</a:t>
              </a:r>
              <a:endParaRPr lang="en-US" altLang="zh-CN">
                <a:latin typeface="Times New Roman" panose="02020603050405020304" pitchFamily="18" charset="0"/>
                <a:sym typeface="Wingdings" panose="05000000000000000000" pitchFamily="2" charset="2"/>
              </a:endParaRPr>
            </a:p>
          </p:txBody>
        </p:sp>
        <p:sp>
          <p:nvSpPr>
            <p:cNvPr id="238993" name="矩形 238992"/>
            <p:cNvSpPr/>
            <p:nvPr/>
          </p:nvSpPr>
          <p:spPr>
            <a:xfrm>
              <a:off x="1639" y="3925"/>
              <a:ext cx="71"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x</a:t>
              </a:r>
              <a:endParaRPr lang="en-US" altLang="zh-CN">
                <a:latin typeface="Times New Roman" panose="02020603050405020304" pitchFamily="18" charset="0"/>
                <a:sym typeface="Wingdings" panose="05000000000000000000" pitchFamily="2" charset="2"/>
              </a:endParaRPr>
            </a:p>
          </p:txBody>
        </p:sp>
        <p:sp>
          <p:nvSpPr>
            <p:cNvPr id="238994" name="矩形 238993"/>
            <p:cNvSpPr/>
            <p:nvPr/>
          </p:nvSpPr>
          <p:spPr>
            <a:xfrm>
              <a:off x="2641" y="3823"/>
              <a:ext cx="304" cy="173"/>
            </a:xfrm>
            <a:prstGeom prst="rect">
              <a:avLst/>
            </a:prstGeom>
            <a:noFill/>
            <a:ln w="9525">
              <a:noFill/>
            </a:ln>
          </p:spPr>
          <p:txBody>
            <a:bodyPr wrap="none" lIns="0" tIns="0" rIns="0" bIns="0">
              <a:spAutoFit/>
            </a:bodyPr>
            <a:lstStyle/>
            <a:p>
              <a:r>
                <a:rPr lang="en-US" altLang="zh-CN" sz="1800" i="1" dirty="0" err="1">
                  <a:solidFill>
                    <a:srgbClr val="000000"/>
                  </a:solidFill>
                  <a:latin typeface="Times New Roman" panose="02020603050405020304" pitchFamily="18" charset="0"/>
                  <a:sym typeface="Wingdings" panose="05000000000000000000" pitchFamily="2" charset="2"/>
                </a:rPr>
                <a:t>arctg</a:t>
              </a:r>
              <a:endParaRPr lang="en-US" altLang="zh-CN">
                <a:latin typeface="Times New Roman" panose="02020603050405020304" pitchFamily="18" charset="0"/>
                <a:sym typeface="Wingdings" panose="05000000000000000000" pitchFamily="2" charset="2"/>
              </a:endParaRPr>
            </a:p>
          </p:txBody>
        </p:sp>
        <p:sp>
          <p:nvSpPr>
            <p:cNvPr id="238995" name="矩形 238994"/>
            <p:cNvSpPr/>
            <p:nvPr/>
          </p:nvSpPr>
          <p:spPr>
            <a:xfrm>
              <a:off x="1108" y="3933"/>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8996" name="矩形 238995"/>
            <p:cNvSpPr/>
            <p:nvPr/>
          </p:nvSpPr>
          <p:spPr>
            <a:xfrm>
              <a:off x="1128" y="3734"/>
              <a:ext cx="5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8997" name="矩形 238996"/>
            <p:cNvSpPr/>
            <p:nvPr/>
          </p:nvSpPr>
          <p:spPr>
            <a:xfrm>
              <a:off x="2453" y="3927"/>
              <a:ext cx="25"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8998" name="矩形 238997"/>
            <p:cNvSpPr/>
            <p:nvPr/>
          </p:nvSpPr>
          <p:spPr>
            <a:xfrm>
              <a:off x="2168" y="3927"/>
              <a:ext cx="46"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8999" name="矩形 238998"/>
            <p:cNvSpPr/>
            <p:nvPr/>
          </p:nvSpPr>
          <p:spPr>
            <a:xfrm>
              <a:off x="2530" y="3806"/>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00" name="矩形 238999"/>
            <p:cNvSpPr/>
            <p:nvPr/>
          </p:nvSpPr>
          <p:spPr>
            <a:xfrm>
              <a:off x="2265" y="3806"/>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01" name="矩形 239000"/>
            <p:cNvSpPr/>
            <p:nvPr/>
          </p:nvSpPr>
          <p:spPr>
            <a:xfrm>
              <a:off x="1981" y="3806"/>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02" name="矩形 239001"/>
            <p:cNvSpPr/>
            <p:nvPr/>
          </p:nvSpPr>
          <p:spPr>
            <a:xfrm>
              <a:off x="1542" y="3925"/>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03" name="矩形 239002"/>
            <p:cNvSpPr/>
            <p:nvPr/>
          </p:nvSpPr>
          <p:spPr>
            <a:xfrm>
              <a:off x="1254" y="3806"/>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04" name="矩形 239003"/>
            <p:cNvSpPr/>
            <p:nvPr/>
          </p:nvSpPr>
          <p:spPr>
            <a:xfrm>
              <a:off x="1813" y="3823"/>
              <a:ext cx="36"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05" name="矩形 239004"/>
            <p:cNvSpPr/>
            <p:nvPr/>
          </p:nvSpPr>
          <p:spPr>
            <a:xfrm>
              <a:off x="1457" y="3942"/>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39006" name="矩形 239005"/>
            <p:cNvSpPr/>
            <p:nvPr/>
          </p:nvSpPr>
          <p:spPr>
            <a:xfrm>
              <a:off x="1546" y="3734"/>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39007" name="矩形 239006"/>
            <p:cNvSpPr/>
            <p:nvPr/>
          </p:nvSpPr>
          <p:spPr>
            <a:xfrm>
              <a:off x="1734" y="3945"/>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2</a:t>
              </a:r>
              <a:endParaRPr lang="en-US" altLang="zh-CN">
                <a:latin typeface="Times New Roman" panose="02020603050405020304" pitchFamily="18" charset="0"/>
                <a:sym typeface="Wingdings" panose="05000000000000000000" pitchFamily="2" charset="2"/>
              </a:endParaRPr>
            </a:p>
          </p:txBody>
        </p:sp>
        <p:sp>
          <p:nvSpPr>
            <p:cNvPr id="239008" name="矩形 239007"/>
            <p:cNvSpPr/>
            <p:nvPr/>
          </p:nvSpPr>
          <p:spPr>
            <a:xfrm>
              <a:off x="1165" y="4037"/>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0</a:t>
              </a:r>
              <a:endParaRPr lang="en-US" altLang="zh-CN">
                <a:latin typeface="Times New Roman" panose="02020603050405020304" pitchFamily="18" charset="0"/>
                <a:sym typeface="Wingdings" panose="05000000000000000000" pitchFamily="2" charset="2"/>
              </a:endParaRPr>
            </a:p>
          </p:txBody>
        </p:sp>
      </p:grpSp>
      <p:grpSp>
        <p:nvGrpSpPr>
          <p:cNvPr id="239010" name="组合 239009"/>
          <p:cNvGrpSpPr>
            <a:grpSpLocks noChangeAspect="1"/>
          </p:cNvGrpSpPr>
          <p:nvPr/>
        </p:nvGrpSpPr>
        <p:grpSpPr>
          <a:xfrm>
            <a:off x="5516563" y="5878513"/>
            <a:ext cx="3198812" cy="639762"/>
            <a:chOff x="3475" y="3703"/>
            <a:chExt cx="2015" cy="403"/>
          </a:xfrm>
        </p:grpSpPr>
        <p:sp>
          <p:nvSpPr>
            <p:cNvPr id="239009" name="矩形 239008"/>
            <p:cNvSpPr>
              <a:spLocks noChangeAspect="1" noTextEdit="1"/>
            </p:cNvSpPr>
            <p:nvPr/>
          </p:nvSpPr>
          <p:spPr>
            <a:xfrm>
              <a:off x="3475" y="3703"/>
              <a:ext cx="2015" cy="403"/>
            </a:xfrm>
            <a:prstGeom prst="rect">
              <a:avLst/>
            </a:prstGeom>
            <a:noFill/>
            <a:ln w="9525">
              <a:noFill/>
            </a:ln>
          </p:spPr>
          <p:txBody>
            <a:bodyPr/>
            <a:lstStyle/>
            <a:p>
              <a:endParaRPr lang="zh-CN" altLang="en-US"/>
            </a:p>
          </p:txBody>
        </p:sp>
        <p:sp>
          <p:nvSpPr>
            <p:cNvPr id="239011" name="直接连接符 239010"/>
            <p:cNvSpPr/>
            <p:nvPr/>
          </p:nvSpPr>
          <p:spPr>
            <a:xfrm>
              <a:off x="3494" y="3888"/>
              <a:ext cx="163" cy="1"/>
            </a:xfrm>
            <a:prstGeom prst="line">
              <a:avLst/>
            </a:prstGeom>
            <a:ln w="7938" cap="flat" cmpd="sng">
              <a:solidFill>
                <a:srgbClr val="000000"/>
              </a:solidFill>
              <a:prstDash val="solid"/>
              <a:headEnd type="none" w="med" len="med"/>
              <a:tailEnd type="none" w="med" len="med"/>
            </a:ln>
          </p:spPr>
        </p:sp>
        <p:sp>
          <p:nvSpPr>
            <p:cNvPr id="239012" name="直接连接符 239011"/>
            <p:cNvSpPr/>
            <p:nvPr/>
          </p:nvSpPr>
          <p:spPr>
            <a:xfrm flipV="1">
              <a:off x="3820" y="4014"/>
              <a:ext cx="19" cy="10"/>
            </a:xfrm>
            <a:prstGeom prst="line">
              <a:avLst/>
            </a:prstGeom>
            <a:ln w="7938" cap="flat" cmpd="sng">
              <a:solidFill>
                <a:srgbClr val="000000"/>
              </a:solidFill>
              <a:prstDash val="solid"/>
              <a:headEnd type="none" w="med" len="med"/>
              <a:tailEnd type="none" w="med" len="med"/>
            </a:ln>
          </p:spPr>
        </p:sp>
        <p:sp>
          <p:nvSpPr>
            <p:cNvPr id="239013" name="直接连接符 239012"/>
            <p:cNvSpPr/>
            <p:nvPr/>
          </p:nvSpPr>
          <p:spPr>
            <a:xfrm>
              <a:off x="3839" y="4016"/>
              <a:ext cx="28" cy="61"/>
            </a:xfrm>
            <a:prstGeom prst="line">
              <a:avLst/>
            </a:prstGeom>
            <a:ln w="15875" cap="flat" cmpd="sng">
              <a:solidFill>
                <a:srgbClr val="000000"/>
              </a:solidFill>
              <a:prstDash val="solid"/>
              <a:headEnd type="none" w="med" len="med"/>
              <a:tailEnd type="none" w="med" len="med"/>
            </a:ln>
          </p:spPr>
        </p:sp>
        <p:sp>
          <p:nvSpPr>
            <p:cNvPr id="239014" name="直接连接符 239013"/>
            <p:cNvSpPr/>
            <p:nvPr/>
          </p:nvSpPr>
          <p:spPr>
            <a:xfrm flipV="1">
              <a:off x="3869" y="3905"/>
              <a:ext cx="35" cy="172"/>
            </a:xfrm>
            <a:prstGeom prst="line">
              <a:avLst/>
            </a:prstGeom>
            <a:ln w="7938" cap="flat" cmpd="sng">
              <a:solidFill>
                <a:srgbClr val="000000"/>
              </a:solidFill>
              <a:prstDash val="solid"/>
              <a:headEnd type="none" w="med" len="med"/>
              <a:tailEnd type="none" w="med" len="med"/>
            </a:ln>
          </p:spPr>
        </p:sp>
        <p:sp>
          <p:nvSpPr>
            <p:cNvPr id="239015" name="直接连接符 239014"/>
            <p:cNvSpPr/>
            <p:nvPr/>
          </p:nvSpPr>
          <p:spPr>
            <a:xfrm>
              <a:off x="3904" y="3905"/>
              <a:ext cx="323" cy="1"/>
            </a:xfrm>
            <a:prstGeom prst="line">
              <a:avLst/>
            </a:prstGeom>
            <a:ln w="7938" cap="flat" cmpd="sng">
              <a:solidFill>
                <a:srgbClr val="000000"/>
              </a:solidFill>
              <a:prstDash val="solid"/>
              <a:headEnd type="none" w="med" len="med"/>
              <a:tailEnd type="none" w="med" len="med"/>
            </a:ln>
          </p:spPr>
        </p:sp>
        <p:sp>
          <p:nvSpPr>
            <p:cNvPr id="239016" name="直接连接符 239015"/>
            <p:cNvSpPr/>
            <p:nvPr/>
          </p:nvSpPr>
          <p:spPr>
            <a:xfrm>
              <a:off x="3808" y="3888"/>
              <a:ext cx="428" cy="1"/>
            </a:xfrm>
            <a:prstGeom prst="line">
              <a:avLst/>
            </a:prstGeom>
            <a:ln w="7938" cap="flat" cmpd="sng">
              <a:solidFill>
                <a:srgbClr val="000000"/>
              </a:solidFill>
              <a:prstDash val="solid"/>
              <a:headEnd type="none" w="med" len="med"/>
              <a:tailEnd type="none" w="med" len="med"/>
            </a:ln>
          </p:spPr>
        </p:sp>
        <p:sp>
          <p:nvSpPr>
            <p:cNvPr id="239017" name="矩形 239016"/>
            <p:cNvSpPr/>
            <p:nvPr/>
          </p:nvSpPr>
          <p:spPr>
            <a:xfrm>
              <a:off x="5385" y="3779"/>
              <a:ext cx="71"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x</a:t>
              </a:r>
              <a:endParaRPr lang="en-US" altLang="zh-CN">
                <a:latin typeface="Times New Roman" panose="02020603050405020304" pitchFamily="18" charset="0"/>
                <a:sym typeface="Wingdings" panose="05000000000000000000" pitchFamily="2" charset="2"/>
              </a:endParaRPr>
            </a:p>
          </p:txBody>
        </p:sp>
        <p:sp>
          <p:nvSpPr>
            <p:cNvPr id="239018" name="矩形 239017"/>
            <p:cNvSpPr/>
            <p:nvPr/>
          </p:nvSpPr>
          <p:spPr>
            <a:xfrm>
              <a:off x="4779" y="3779"/>
              <a:ext cx="87"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j</a:t>
              </a:r>
              <a:endParaRPr lang="en-US" altLang="zh-CN">
                <a:latin typeface="Times New Roman" panose="02020603050405020304" pitchFamily="18" charset="0"/>
                <a:sym typeface="Wingdings" panose="05000000000000000000" pitchFamily="2" charset="2"/>
              </a:endParaRPr>
            </a:p>
          </p:txBody>
        </p:sp>
        <p:sp>
          <p:nvSpPr>
            <p:cNvPr id="239019" name="矩形 239018"/>
            <p:cNvSpPr/>
            <p:nvPr/>
          </p:nvSpPr>
          <p:spPr>
            <a:xfrm>
              <a:off x="4522" y="3779"/>
              <a:ext cx="87"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j</a:t>
              </a:r>
              <a:endParaRPr lang="en-US" altLang="zh-CN">
                <a:latin typeface="Times New Roman" panose="02020603050405020304" pitchFamily="18" charset="0"/>
                <a:sym typeface="Wingdings" panose="05000000000000000000" pitchFamily="2" charset="2"/>
              </a:endParaRPr>
            </a:p>
          </p:txBody>
        </p:sp>
        <p:sp>
          <p:nvSpPr>
            <p:cNvPr id="239020" name="矩形 239019"/>
            <p:cNvSpPr/>
            <p:nvPr/>
          </p:nvSpPr>
          <p:spPr>
            <a:xfrm>
              <a:off x="4292" y="3779"/>
              <a:ext cx="87"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j</a:t>
              </a:r>
              <a:endParaRPr lang="en-US" altLang="zh-CN">
                <a:latin typeface="Times New Roman" panose="02020603050405020304" pitchFamily="18" charset="0"/>
                <a:sym typeface="Wingdings" panose="05000000000000000000" pitchFamily="2" charset="2"/>
              </a:endParaRPr>
            </a:p>
          </p:txBody>
        </p:sp>
        <p:sp>
          <p:nvSpPr>
            <p:cNvPr id="239021" name="矩形 239020"/>
            <p:cNvSpPr/>
            <p:nvPr/>
          </p:nvSpPr>
          <p:spPr>
            <a:xfrm>
              <a:off x="4080" y="3898"/>
              <a:ext cx="71" cy="173"/>
            </a:xfrm>
            <a:prstGeom prst="rect">
              <a:avLst/>
            </a:prstGeom>
            <a:noFill/>
            <a:ln w="9525">
              <a:noFill/>
            </a:ln>
          </p:spPr>
          <p:txBody>
            <a:bodyPr wrap="none" lIns="0" tIns="0" rIns="0" bIns="0">
              <a:spAutoFit/>
            </a:bodyPr>
            <a:lstStyle/>
            <a:p>
              <a:r>
                <a:rPr lang="en-US" altLang="zh-CN" sz="1800" i="1">
                  <a:solidFill>
                    <a:srgbClr val="000000"/>
                  </a:solidFill>
                  <a:latin typeface="Symbol" panose="05050102010706020507" pitchFamily="18" charset="2"/>
                  <a:sym typeface="Wingdings" panose="05000000000000000000" pitchFamily="2" charset="2"/>
                </a:rPr>
                <a:t>x</a:t>
              </a:r>
              <a:endParaRPr lang="en-US" altLang="zh-CN">
                <a:latin typeface="Times New Roman" panose="02020603050405020304" pitchFamily="18" charset="0"/>
                <a:sym typeface="Wingdings" panose="05000000000000000000" pitchFamily="2" charset="2"/>
              </a:endParaRPr>
            </a:p>
          </p:txBody>
        </p:sp>
        <p:sp>
          <p:nvSpPr>
            <p:cNvPr id="239022" name="矩形 239021"/>
            <p:cNvSpPr/>
            <p:nvPr/>
          </p:nvSpPr>
          <p:spPr>
            <a:xfrm>
              <a:off x="5082" y="3796"/>
              <a:ext cx="304" cy="173"/>
            </a:xfrm>
            <a:prstGeom prst="rect">
              <a:avLst/>
            </a:prstGeom>
            <a:noFill/>
            <a:ln w="9525">
              <a:noFill/>
            </a:ln>
          </p:spPr>
          <p:txBody>
            <a:bodyPr wrap="none" lIns="0" tIns="0" rIns="0" bIns="0">
              <a:spAutoFit/>
            </a:bodyPr>
            <a:lstStyle/>
            <a:p>
              <a:r>
                <a:rPr lang="en-US" altLang="zh-CN" sz="1800" i="1" dirty="0" err="1">
                  <a:solidFill>
                    <a:srgbClr val="000000"/>
                  </a:solidFill>
                  <a:latin typeface="Times New Roman" panose="02020603050405020304" pitchFamily="18" charset="0"/>
                  <a:sym typeface="Wingdings" panose="05000000000000000000" pitchFamily="2" charset="2"/>
                </a:rPr>
                <a:t>arctg</a:t>
              </a:r>
              <a:endParaRPr lang="en-US" altLang="zh-CN">
                <a:latin typeface="Times New Roman" panose="02020603050405020304" pitchFamily="18" charset="0"/>
                <a:sym typeface="Wingdings" panose="05000000000000000000" pitchFamily="2" charset="2"/>
              </a:endParaRPr>
            </a:p>
          </p:txBody>
        </p:sp>
        <p:sp>
          <p:nvSpPr>
            <p:cNvPr id="239023" name="矩形 239022"/>
            <p:cNvSpPr/>
            <p:nvPr/>
          </p:nvSpPr>
          <p:spPr>
            <a:xfrm>
              <a:off x="3488" y="3906"/>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9024" name="矩形 239023"/>
            <p:cNvSpPr/>
            <p:nvPr/>
          </p:nvSpPr>
          <p:spPr>
            <a:xfrm>
              <a:off x="3509" y="3707"/>
              <a:ext cx="104"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9025" name="矩形 239024"/>
            <p:cNvSpPr/>
            <p:nvPr/>
          </p:nvSpPr>
          <p:spPr>
            <a:xfrm>
              <a:off x="4866" y="3900"/>
              <a:ext cx="46"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U</a:t>
              </a:r>
              <a:endParaRPr lang="en-US" altLang="zh-CN">
                <a:latin typeface="Times New Roman" panose="02020603050405020304" pitchFamily="18" charset="0"/>
                <a:sym typeface="Wingdings" panose="05000000000000000000" pitchFamily="2" charset="2"/>
              </a:endParaRPr>
            </a:p>
          </p:txBody>
        </p:sp>
        <p:sp>
          <p:nvSpPr>
            <p:cNvPr id="239026" name="矩形 239025"/>
            <p:cNvSpPr/>
            <p:nvPr/>
          </p:nvSpPr>
          <p:spPr>
            <a:xfrm>
              <a:off x="4616" y="3900"/>
              <a:ext cx="25"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39027" name="矩形 239026"/>
            <p:cNvSpPr/>
            <p:nvPr/>
          </p:nvSpPr>
          <p:spPr>
            <a:xfrm>
              <a:off x="3603" y="4010"/>
              <a:ext cx="32" cy="77"/>
            </a:xfrm>
            <a:prstGeom prst="rect">
              <a:avLst/>
            </a:prstGeom>
            <a:noFill/>
            <a:ln w="9525">
              <a:noFill/>
            </a:ln>
          </p:spPr>
          <p:txBody>
            <a:bodyPr wrap="none" lIns="0" tIns="0" rIns="0" bIns="0">
              <a:spAutoFit/>
            </a:bodyPr>
            <a:lstStyle/>
            <a:p>
              <a:r>
                <a:rPr lang="en-US" altLang="zh-CN" sz="800" i="1">
                  <a:solidFill>
                    <a:srgbClr val="000000"/>
                  </a:solidFill>
                  <a:latin typeface="Times New Roman" panose="02020603050405020304" pitchFamily="18" charset="0"/>
                  <a:sym typeface="Wingdings" panose="05000000000000000000" pitchFamily="2" charset="2"/>
                </a:rPr>
                <a:t>o</a:t>
              </a:r>
              <a:endParaRPr lang="en-US" altLang="zh-CN">
                <a:latin typeface="Times New Roman" panose="02020603050405020304" pitchFamily="18" charset="0"/>
                <a:sym typeface="Wingdings" panose="05000000000000000000" pitchFamily="2" charset="2"/>
              </a:endParaRPr>
            </a:p>
          </p:txBody>
        </p:sp>
        <p:sp>
          <p:nvSpPr>
            <p:cNvPr id="239028" name="矩形 239027"/>
            <p:cNvSpPr/>
            <p:nvPr/>
          </p:nvSpPr>
          <p:spPr>
            <a:xfrm>
              <a:off x="4970" y="3779"/>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29" name="矩形 239028"/>
            <p:cNvSpPr/>
            <p:nvPr/>
          </p:nvSpPr>
          <p:spPr>
            <a:xfrm>
              <a:off x="4686" y="3779"/>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30" name="矩形 239029"/>
            <p:cNvSpPr/>
            <p:nvPr/>
          </p:nvSpPr>
          <p:spPr>
            <a:xfrm>
              <a:off x="4422" y="3779"/>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31" name="矩形 239030"/>
            <p:cNvSpPr/>
            <p:nvPr/>
          </p:nvSpPr>
          <p:spPr>
            <a:xfrm>
              <a:off x="3982" y="3898"/>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32" name="矩形 239031"/>
            <p:cNvSpPr/>
            <p:nvPr/>
          </p:nvSpPr>
          <p:spPr>
            <a:xfrm>
              <a:off x="3694" y="3779"/>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33" name="矩形 239032"/>
            <p:cNvSpPr/>
            <p:nvPr/>
          </p:nvSpPr>
          <p:spPr>
            <a:xfrm>
              <a:off x="4253" y="3796"/>
              <a:ext cx="36"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39034" name="矩形 239033"/>
            <p:cNvSpPr/>
            <p:nvPr/>
          </p:nvSpPr>
          <p:spPr>
            <a:xfrm>
              <a:off x="3897" y="3915"/>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39035" name="矩形 239034"/>
            <p:cNvSpPr/>
            <p:nvPr/>
          </p:nvSpPr>
          <p:spPr>
            <a:xfrm>
              <a:off x="3986" y="3707"/>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239036" name="矩形 239035"/>
            <p:cNvSpPr/>
            <p:nvPr/>
          </p:nvSpPr>
          <p:spPr>
            <a:xfrm>
              <a:off x="4174" y="3918"/>
              <a:ext cx="32" cy="77"/>
            </a:xfrm>
            <a:prstGeom prst="rect">
              <a:avLst/>
            </a:prstGeom>
            <a:noFill/>
            <a:ln w="9525">
              <a:noFill/>
            </a:ln>
          </p:spPr>
          <p:txBody>
            <a:bodyPr wrap="none" lIns="0" tIns="0" rIns="0" bIns="0">
              <a:spAutoFit/>
            </a:bodyPr>
            <a:lstStyle/>
            <a:p>
              <a:r>
                <a:rPr lang="en-US" altLang="zh-CN" sz="800">
                  <a:solidFill>
                    <a:srgbClr val="000000"/>
                  </a:solidFill>
                  <a:latin typeface="Times New Roman" panose="02020603050405020304" pitchFamily="18" charset="0"/>
                  <a:sym typeface="Wingdings" panose="05000000000000000000" pitchFamily="2" charset="2"/>
                </a:rPr>
                <a:t>2</a:t>
              </a:r>
              <a:endParaRPr lang="en-US" altLang="zh-CN">
                <a:latin typeface="Times New Roman" panose="02020603050405020304" pitchFamily="18" charset="0"/>
                <a:sym typeface="Wingdings" panose="05000000000000000000" pitchFamily="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9039"/>
                                        </p:tgtEl>
                                        <p:attrNameLst>
                                          <p:attrName>style.visibility</p:attrName>
                                        </p:attrNameLst>
                                      </p:cBhvr>
                                      <p:to>
                                        <p:strVal val="visible"/>
                                      </p:to>
                                    </p:set>
                                    <p:animEffect transition="in" filter="blinds(horizontal)">
                                      <p:cBhvr>
                                        <p:cTn id="7" dur="500"/>
                                        <p:tgtEl>
                                          <p:spTgt spid="2390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8743"/>
                                        </p:tgtEl>
                                        <p:attrNameLst>
                                          <p:attrName>style.visibility</p:attrName>
                                        </p:attrNameLst>
                                      </p:cBhvr>
                                      <p:to>
                                        <p:strVal val="visible"/>
                                      </p:to>
                                    </p:set>
                                    <p:anim calcmode="lin" valueType="num">
                                      <p:cBhvr additive="base">
                                        <p:cTn id="12" dur="500" fill="hold"/>
                                        <p:tgtEl>
                                          <p:spTgt spid="238743"/>
                                        </p:tgtEl>
                                        <p:attrNameLst>
                                          <p:attrName>ppt_x</p:attrName>
                                        </p:attrNameLst>
                                      </p:cBhvr>
                                      <p:tavLst>
                                        <p:tav tm="0">
                                          <p:val>
                                            <p:strVal val="0-#ppt_w/2"/>
                                          </p:val>
                                        </p:tav>
                                        <p:tav tm="100000">
                                          <p:val>
                                            <p:strVal val="#ppt_x"/>
                                          </p:val>
                                        </p:tav>
                                      </p:tavLst>
                                    </p:anim>
                                    <p:anim calcmode="lin" valueType="num">
                                      <p:cBhvr additive="base">
                                        <p:cTn id="13" dur="500" fill="hold"/>
                                        <p:tgtEl>
                                          <p:spTgt spid="2387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38779"/>
                                        </p:tgtEl>
                                        <p:attrNameLst>
                                          <p:attrName>style.visibility</p:attrName>
                                        </p:attrNameLst>
                                      </p:cBhvr>
                                      <p:to>
                                        <p:strVal val="visible"/>
                                      </p:to>
                                    </p:set>
                                    <p:anim calcmode="lin" valueType="num">
                                      <p:cBhvr additive="base">
                                        <p:cTn id="18" dur="500" fill="hold"/>
                                        <p:tgtEl>
                                          <p:spTgt spid="238779"/>
                                        </p:tgtEl>
                                        <p:attrNameLst>
                                          <p:attrName>ppt_x</p:attrName>
                                        </p:attrNameLst>
                                      </p:cBhvr>
                                      <p:tavLst>
                                        <p:tav tm="0">
                                          <p:val>
                                            <p:strVal val="1+#ppt_w/2"/>
                                          </p:val>
                                        </p:tav>
                                        <p:tav tm="100000">
                                          <p:val>
                                            <p:strVal val="#ppt_x"/>
                                          </p:val>
                                        </p:tav>
                                      </p:tavLst>
                                    </p:anim>
                                    <p:anim calcmode="lin" valueType="num">
                                      <p:cBhvr additive="base">
                                        <p:cTn id="19" dur="500" fill="hold"/>
                                        <p:tgtEl>
                                          <p:spTgt spid="23877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38832"/>
                                        </p:tgtEl>
                                        <p:attrNameLst>
                                          <p:attrName>style.visibility</p:attrName>
                                        </p:attrNameLst>
                                      </p:cBhvr>
                                      <p:to>
                                        <p:strVal val="visible"/>
                                      </p:to>
                                    </p:set>
                                    <p:anim calcmode="lin" valueType="num">
                                      <p:cBhvr additive="base">
                                        <p:cTn id="24" dur="500" fill="hold"/>
                                        <p:tgtEl>
                                          <p:spTgt spid="238832"/>
                                        </p:tgtEl>
                                        <p:attrNameLst>
                                          <p:attrName>ppt_x</p:attrName>
                                        </p:attrNameLst>
                                      </p:cBhvr>
                                      <p:tavLst>
                                        <p:tav tm="0">
                                          <p:val>
                                            <p:strVal val="0-#ppt_w/2"/>
                                          </p:val>
                                        </p:tav>
                                        <p:tav tm="100000">
                                          <p:val>
                                            <p:strVal val="#ppt_x"/>
                                          </p:val>
                                        </p:tav>
                                      </p:tavLst>
                                    </p:anim>
                                    <p:anim calcmode="lin" valueType="num">
                                      <p:cBhvr additive="base">
                                        <p:cTn id="25" dur="500" fill="hold"/>
                                        <p:tgtEl>
                                          <p:spTgt spid="23883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238834"/>
                                        </p:tgtEl>
                                        <p:attrNameLst>
                                          <p:attrName>style.visibility</p:attrName>
                                        </p:attrNameLst>
                                      </p:cBhvr>
                                      <p:to>
                                        <p:strVal val="visible"/>
                                      </p:to>
                                    </p:set>
                                    <p:anim calcmode="lin" valueType="num">
                                      <p:cBhvr additive="base">
                                        <p:cTn id="30" dur="500" fill="hold"/>
                                        <p:tgtEl>
                                          <p:spTgt spid="238834"/>
                                        </p:tgtEl>
                                        <p:attrNameLst>
                                          <p:attrName>ppt_x</p:attrName>
                                        </p:attrNameLst>
                                      </p:cBhvr>
                                      <p:tavLst>
                                        <p:tav tm="0">
                                          <p:val>
                                            <p:strVal val="1+#ppt_w/2"/>
                                          </p:val>
                                        </p:tav>
                                        <p:tav tm="100000">
                                          <p:val>
                                            <p:strVal val="#ppt_x"/>
                                          </p:val>
                                        </p:tav>
                                      </p:tavLst>
                                    </p:anim>
                                    <p:anim calcmode="lin" valueType="num">
                                      <p:cBhvr additive="base">
                                        <p:cTn id="31" dur="500" fill="hold"/>
                                        <p:tgtEl>
                                          <p:spTgt spid="23883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38872"/>
                                        </p:tgtEl>
                                        <p:attrNameLst>
                                          <p:attrName>style.visibility</p:attrName>
                                        </p:attrNameLst>
                                      </p:cBhvr>
                                      <p:to>
                                        <p:strVal val="visible"/>
                                      </p:to>
                                    </p:set>
                                    <p:anim calcmode="lin" valueType="num">
                                      <p:cBhvr additive="base">
                                        <p:cTn id="36" dur="500" fill="hold"/>
                                        <p:tgtEl>
                                          <p:spTgt spid="238872"/>
                                        </p:tgtEl>
                                        <p:attrNameLst>
                                          <p:attrName>ppt_x</p:attrName>
                                        </p:attrNameLst>
                                      </p:cBhvr>
                                      <p:tavLst>
                                        <p:tav tm="0">
                                          <p:val>
                                            <p:strVal val="0-#ppt_w/2"/>
                                          </p:val>
                                        </p:tav>
                                        <p:tav tm="100000">
                                          <p:val>
                                            <p:strVal val="#ppt_x"/>
                                          </p:val>
                                        </p:tav>
                                      </p:tavLst>
                                    </p:anim>
                                    <p:anim calcmode="lin" valueType="num">
                                      <p:cBhvr additive="base">
                                        <p:cTn id="37" dur="500" fill="hold"/>
                                        <p:tgtEl>
                                          <p:spTgt spid="23887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238888"/>
                                        </p:tgtEl>
                                        <p:attrNameLst>
                                          <p:attrName>style.visibility</p:attrName>
                                        </p:attrNameLst>
                                      </p:cBhvr>
                                      <p:to>
                                        <p:strVal val="visible"/>
                                      </p:to>
                                    </p:set>
                                    <p:anim calcmode="lin" valueType="num">
                                      <p:cBhvr additive="base">
                                        <p:cTn id="42" dur="500" fill="hold"/>
                                        <p:tgtEl>
                                          <p:spTgt spid="238888"/>
                                        </p:tgtEl>
                                        <p:attrNameLst>
                                          <p:attrName>ppt_x</p:attrName>
                                        </p:attrNameLst>
                                      </p:cBhvr>
                                      <p:tavLst>
                                        <p:tav tm="0">
                                          <p:val>
                                            <p:strVal val="1+#ppt_w/2"/>
                                          </p:val>
                                        </p:tav>
                                        <p:tav tm="100000">
                                          <p:val>
                                            <p:strVal val="#ppt_x"/>
                                          </p:val>
                                        </p:tav>
                                      </p:tavLst>
                                    </p:anim>
                                    <p:anim calcmode="lin" valueType="num">
                                      <p:cBhvr additive="base">
                                        <p:cTn id="43" dur="500" fill="hold"/>
                                        <p:tgtEl>
                                          <p:spTgt spid="23888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38850"/>
                                        </p:tgtEl>
                                        <p:attrNameLst>
                                          <p:attrName>style.visibility</p:attrName>
                                        </p:attrNameLst>
                                      </p:cBhvr>
                                      <p:to>
                                        <p:strVal val="visible"/>
                                      </p:to>
                                    </p:set>
                                    <p:anim calcmode="lin" valueType="num">
                                      <p:cBhvr additive="base">
                                        <p:cTn id="48" dur="500" fill="hold"/>
                                        <p:tgtEl>
                                          <p:spTgt spid="238850"/>
                                        </p:tgtEl>
                                        <p:attrNameLst>
                                          <p:attrName>ppt_x</p:attrName>
                                        </p:attrNameLst>
                                      </p:cBhvr>
                                      <p:tavLst>
                                        <p:tav tm="0">
                                          <p:val>
                                            <p:strVal val="0-#ppt_w/2"/>
                                          </p:val>
                                        </p:tav>
                                        <p:tav tm="100000">
                                          <p:val>
                                            <p:strVal val="#ppt_x"/>
                                          </p:val>
                                        </p:tav>
                                      </p:tavLst>
                                    </p:anim>
                                    <p:anim calcmode="lin" valueType="num">
                                      <p:cBhvr additive="base">
                                        <p:cTn id="49" dur="500" fill="hold"/>
                                        <p:tgtEl>
                                          <p:spTgt spid="23885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238948"/>
                                        </p:tgtEl>
                                        <p:attrNameLst>
                                          <p:attrName>style.visibility</p:attrName>
                                        </p:attrNameLst>
                                      </p:cBhvr>
                                      <p:to>
                                        <p:strVal val="visible"/>
                                      </p:to>
                                    </p:set>
                                    <p:anim calcmode="lin" valueType="num">
                                      <p:cBhvr additive="base">
                                        <p:cTn id="54" dur="500" fill="hold"/>
                                        <p:tgtEl>
                                          <p:spTgt spid="238948"/>
                                        </p:tgtEl>
                                        <p:attrNameLst>
                                          <p:attrName>ppt_x</p:attrName>
                                        </p:attrNameLst>
                                      </p:cBhvr>
                                      <p:tavLst>
                                        <p:tav tm="0">
                                          <p:val>
                                            <p:strVal val="1+#ppt_w/2"/>
                                          </p:val>
                                        </p:tav>
                                        <p:tav tm="100000">
                                          <p:val>
                                            <p:strVal val="#ppt_x"/>
                                          </p:val>
                                        </p:tav>
                                      </p:tavLst>
                                    </p:anim>
                                    <p:anim calcmode="lin" valueType="num">
                                      <p:cBhvr additive="base">
                                        <p:cTn id="55" dur="500" fill="hold"/>
                                        <p:tgtEl>
                                          <p:spTgt spid="23894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238982"/>
                                        </p:tgtEl>
                                        <p:attrNameLst>
                                          <p:attrName>style.visibility</p:attrName>
                                        </p:attrNameLst>
                                      </p:cBhvr>
                                      <p:to>
                                        <p:strVal val="visible"/>
                                      </p:to>
                                    </p:set>
                                    <p:anim calcmode="lin" valueType="num">
                                      <p:cBhvr additive="base">
                                        <p:cTn id="60" dur="500" fill="hold"/>
                                        <p:tgtEl>
                                          <p:spTgt spid="238982"/>
                                        </p:tgtEl>
                                        <p:attrNameLst>
                                          <p:attrName>ppt_x</p:attrName>
                                        </p:attrNameLst>
                                      </p:cBhvr>
                                      <p:tavLst>
                                        <p:tav tm="0">
                                          <p:val>
                                            <p:strVal val="0-#ppt_w/2"/>
                                          </p:val>
                                        </p:tav>
                                        <p:tav tm="100000">
                                          <p:val>
                                            <p:strVal val="#ppt_x"/>
                                          </p:val>
                                        </p:tav>
                                      </p:tavLst>
                                    </p:anim>
                                    <p:anim calcmode="lin" valueType="num">
                                      <p:cBhvr additive="base">
                                        <p:cTn id="61" dur="500" fill="hold"/>
                                        <p:tgtEl>
                                          <p:spTgt spid="238982"/>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239010"/>
                                        </p:tgtEl>
                                        <p:attrNameLst>
                                          <p:attrName>style.visibility</p:attrName>
                                        </p:attrNameLst>
                                      </p:cBhvr>
                                      <p:to>
                                        <p:strVal val="visible"/>
                                      </p:to>
                                    </p:set>
                                    <p:anim calcmode="lin" valueType="num">
                                      <p:cBhvr additive="base">
                                        <p:cTn id="66" dur="500" fill="hold"/>
                                        <p:tgtEl>
                                          <p:spTgt spid="239010"/>
                                        </p:tgtEl>
                                        <p:attrNameLst>
                                          <p:attrName>ppt_x</p:attrName>
                                        </p:attrNameLst>
                                      </p:cBhvr>
                                      <p:tavLst>
                                        <p:tav tm="0">
                                          <p:val>
                                            <p:strVal val="1+#ppt_w/2"/>
                                          </p:val>
                                        </p:tav>
                                        <p:tav tm="100000">
                                          <p:val>
                                            <p:strVal val="#ppt_x"/>
                                          </p:val>
                                        </p:tav>
                                      </p:tavLst>
                                    </p:anim>
                                    <p:anim calcmode="lin" valueType="num">
                                      <p:cBhvr additive="base">
                                        <p:cTn id="67" dur="500" fill="hold"/>
                                        <p:tgtEl>
                                          <p:spTgt spid="2390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1" name="文本框 188420"/>
          <p:cNvSpPr txBox="1"/>
          <p:nvPr/>
        </p:nvSpPr>
        <p:spPr>
          <a:xfrm>
            <a:off x="533400" y="1123950"/>
            <a:ext cx="6311900" cy="457200"/>
          </a:xfrm>
          <a:prstGeom prst="rect">
            <a:avLst/>
          </a:prstGeom>
          <a:noFill/>
          <a:ln w="9525">
            <a:noFill/>
          </a:ln>
        </p:spPr>
        <p:txBody>
          <a:bodyPr wrap="none" anchor="t">
            <a:spAutoFit/>
          </a:bodyPr>
          <a:lstStyle/>
          <a:p>
            <a:pPr>
              <a:spcBef>
                <a:spcPct val="0"/>
              </a:spcBef>
            </a:pPr>
            <a:r>
              <a:rPr lang="zh-CN" altLang="en-US" dirty="0">
                <a:latin typeface="Times New Roman" panose="02020603050405020304" pitchFamily="18" charset="0"/>
                <a:sym typeface="Wingdings" panose="05000000000000000000" pitchFamily="2" charset="2"/>
              </a:rPr>
              <a:t>讨论由纯电感和纯电容所构成的串并联电路：</a:t>
            </a:r>
            <a:endParaRPr lang="zh-CN" altLang="en-US">
              <a:latin typeface="Times New Roman" panose="02020603050405020304" pitchFamily="18" charset="0"/>
              <a:sym typeface="Wingdings" panose="05000000000000000000" pitchFamily="2" charset="2"/>
            </a:endParaRPr>
          </a:p>
        </p:txBody>
      </p:sp>
      <p:sp>
        <p:nvSpPr>
          <p:cNvPr id="188422" name="文本框 188421"/>
          <p:cNvSpPr txBox="1"/>
          <p:nvPr/>
        </p:nvSpPr>
        <p:spPr>
          <a:xfrm>
            <a:off x="2389140" y="2801632"/>
            <a:ext cx="574827" cy="461665"/>
          </a:xfrm>
          <a:prstGeom prst="rect">
            <a:avLst/>
          </a:prstGeom>
          <a:noFill/>
          <a:ln w="9525">
            <a:noFill/>
          </a:ln>
        </p:spPr>
        <p:txBody>
          <a:bodyPr wrap="square" anchor="t">
            <a:spAutoFit/>
          </a:bodyPr>
          <a:lstStyle/>
          <a:p>
            <a:pPr>
              <a:spcBef>
                <a:spcPct val="0"/>
              </a:spcBef>
            </a:pPr>
            <a:r>
              <a:rPr lang="en-US" altLang="zh-CN" dirty="0">
                <a:latin typeface="Times New Roman" panose="02020603050405020304" pitchFamily="18" charset="0"/>
                <a:sym typeface="Wingdings" panose="05000000000000000000" pitchFamily="2" charset="2"/>
              </a:rPr>
              <a:t>(a)</a:t>
            </a:r>
          </a:p>
        </p:txBody>
      </p:sp>
      <p:sp>
        <p:nvSpPr>
          <p:cNvPr id="188423" name="文本框 188422"/>
          <p:cNvSpPr txBox="1"/>
          <p:nvPr/>
        </p:nvSpPr>
        <p:spPr>
          <a:xfrm>
            <a:off x="6075687" y="2789660"/>
            <a:ext cx="1229251" cy="461665"/>
          </a:xfrm>
          <a:prstGeom prst="rect">
            <a:avLst/>
          </a:prstGeom>
          <a:noFill/>
          <a:ln w="9525">
            <a:noFill/>
          </a:ln>
        </p:spPr>
        <p:txBody>
          <a:bodyPr wrap="square" anchor="t">
            <a:spAutoFit/>
          </a:bodyPr>
          <a:lstStyle/>
          <a:p>
            <a:pPr>
              <a:spcBef>
                <a:spcPct val="0"/>
              </a:spcBef>
            </a:pPr>
            <a:r>
              <a:rPr lang="en-US" altLang="zh-CN" dirty="0">
                <a:latin typeface="Times New Roman" panose="02020603050405020304" pitchFamily="18" charset="0"/>
                <a:sym typeface="Wingdings" panose="05000000000000000000" pitchFamily="2" charset="2"/>
              </a:rPr>
              <a:t>(b)</a:t>
            </a:r>
          </a:p>
        </p:txBody>
      </p:sp>
      <p:sp>
        <p:nvSpPr>
          <p:cNvPr id="188433" name="文本框 188432"/>
          <p:cNvSpPr txBox="1"/>
          <p:nvPr/>
        </p:nvSpPr>
        <p:spPr>
          <a:xfrm>
            <a:off x="1977850" y="1503363"/>
            <a:ext cx="502129" cy="461665"/>
          </a:xfrm>
          <a:prstGeom prst="rect">
            <a:avLst/>
          </a:prstGeom>
          <a:noFill/>
          <a:ln w="9525">
            <a:noFill/>
          </a:ln>
        </p:spPr>
        <p:txBody>
          <a:bodyPr wrap="square" anchor="t">
            <a:spAutoFit/>
          </a:bodyPr>
          <a:lstStyle/>
          <a:p>
            <a:pPr>
              <a:spcBef>
                <a:spcPct val="0"/>
              </a:spcBef>
            </a:pPr>
            <a:r>
              <a:rPr lang="en-US" altLang="zh-CN" i="1">
                <a:latin typeface="Times New Roman" panose="02020603050405020304" pitchFamily="18" charset="0"/>
                <a:sym typeface="Wingdings" panose="05000000000000000000" pitchFamily="2" charset="2"/>
              </a:rPr>
              <a:t>L</a:t>
            </a:r>
            <a:r>
              <a:rPr lang="en-US" altLang="zh-CN" baseline="-25000">
                <a:latin typeface="Times New Roman" panose="02020603050405020304" pitchFamily="18" charset="0"/>
                <a:sym typeface="Wingdings" panose="05000000000000000000" pitchFamily="2" charset="2"/>
              </a:rPr>
              <a:t>3</a:t>
            </a:r>
            <a:endParaRPr lang="en-US" altLang="zh-CN">
              <a:latin typeface="Times New Roman" panose="02020603050405020304" pitchFamily="18" charset="0"/>
              <a:sym typeface="Wingdings" panose="05000000000000000000" pitchFamily="2" charset="2"/>
            </a:endParaRPr>
          </a:p>
        </p:txBody>
      </p:sp>
      <p:grpSp>
        <p:nvGrpSpPr>
          <p:cNvPr id="188478" name="组合 188477"/>
          <p:cNvGrpSpPr/>
          <p:nvPr/>
        </p:nvGrpSpPr>
        <p:grpSpPr>
          <a:xfrm>
            <a:off x="1431750" y="1979613"/>
            <a:ext cx="3131113" cy="883045"/>
            <a:chOff x="712" y="1362"/>
            <a:chExt cx="1852" cy="840"/>
          </a:xfrm>
        </p:grpSpPr>
        <p:sp>
          <p:nvSpPr>
            <p:cNvPr id="188425" name="直接连接符 188424"/>
            <p:cNvSpPr/>
            <p:nvPr/>
          </p:nvSpPr>
          <p:spPr>
            <a:xfrm>
              <a:off x="1680" y="1992"/>
              <a:ext cx="0" cy="192"/>
            </a:xfrm>
            <a:prstGeom prst="line">
              <a:avLst/>
            </a:prstGeom>
            <a:ln w="19050" cap="flat" cmpd="sng">
              <a:solidFill>
                <a:schemeClr val="tx1"/>
              </a:solidFill>
              <a:prstDash val="solid"/>
              <a:headEnd type="none" w="med" len="med"/>
              <a:tailEnd type="none" w="med" len="med"/>
            </a:ln>
          </p:spPr>
        </p:sp>
        <p:sp>
          <p:nvSpPr>
            <p:cNvPr id="188426" name="直接连接符 188425"/>
            <p:cNvSpPr/>
            <p:nvPr/>
          </p:nvSpPr>
          <p:spPr>
            <a:xfrm flipV="1">
              <a:off x="1680" y="1404"/>
              <a:ext cx="0" cy="218"/>
            </a:xfrm>
            <a:prstGeom prst="line">
              <a:avLst/>
            </a:prstGeom>
            <a:ln w="19050" cap="flat" cmpd="sng">
              <a:solidFill>
                <a:schemeClr val="tx1"/>
              </a:solidFill>
              <a:prstDash val="solid"/>
              <a:headEnd type="none" w="med" len="med"/>
              <a:tailEnd type="none" w="med" len="med"/>
            </a:ln>
          </p:spPr>
        </p:sp>
        <p:sp>
          <p:nvSpPr>
            <p:cNvPr id="188427" name="直接连接符 188426"/>
            <p:cNvSpPr/>
            <p:nvPr/>
          </p:nvSpPr>
          <p:spPr>
            <a:xfrm>
              <a:off x="1392" y="1404"/>
              <a:ext cx="768" cy="0"/>
            </a:xfrm>
            <a:prstGeom prst="line">
              <a:avLst/>
            </a:prstGeom>
            <a:ln w="19050" cap="flat" cmpd="sng">
              <a:solidFill>
                <a:schemeClr val="tx1"/>
              </a:solidFill>
              <a:prstDash val="solid"/>
              <a:headEnd type="none" w="med" len="med"/>
              <a:tailEnd type="none" w="med" len="med"/>
            </a:ln>
          </p:spPr>
        </p:sp>
        <p:sp>
          <p:nvSpPr>
            <p:cNvPr id="188428" name="直接连接符 188427"/>
            <p:cNvSpPr/>
            <p:nvPr/>
          </p:nvSpPr>
          <p:spPr>
            <a:xfrm flipH="1">
              <a:off x="780" y="1410"/>
              <a:ext cx="240" cy="0"/>
            </a:xfrm>
            <a:prstGeom prst="line">
              <a:avLst/>
            </a:prstGeom>
            <a:ln w="19050" cap="flat" cmpd="sng">
              <a:solidFill>
                <a:schemeClr val="tx1"/>
              </a:solidFill>
              <a:prstDash val="solid"/>
              <a:headEnd type="none" w="med" len="med"/>
              <a:tailEnd type="none" w="med" len="med"/>
            </a:ln>
          </p:spPr>
        </p:sp>
        <p:sp>
          <p:nvSpPr>
            <p:cNvPr id="188429" name="直接连接符 188428"/>
            <p:cNvSpPr/>
            <p:nvPr/>
          </p:nvSpPr>
          <p:spPr>
            <a:xfrm>
              <a:off x="774" y="2172"/>
              <a:ext cx="1392" cy="0"/>
            </a:xfrm>
            <a:prstGeom prst="line">
              <a:avLst/>
            </a:prstGeom>
            <a:ln w="19050" cap="flat" cmpd="sng">
              <a:solidFill>
                <a:schemeClr val="tx1"/>
              </a:solidFill>
              <a:prstDash val="solid"/>
              <a:headEnd type="none" w="med" len="med"/>
              <a:tailEnd type="none" w="med" len="med"/>
            </a:ln>
          </p:spPr>
        </p:sp>
        <p:sp>
          <p:nvSpPr>
            <p:cNvPr id="188430" name="直接连接符 188429"/>
            <p:cNvSpPr/>
            <p:nvPr/>
          </p:nvSpPr>
          <p:spPr>
            <a:xfrm>
              <a:off x="2160" y="1404"/>
              <a:ext cx="0" cy="336"/>
            </a:xfrm>
            <a:prstGeom prst="line">
              <a:avLst/>
            </a:prstGeom>
            <a:ln w="19050" cap="flat" cmpd="sng">
              <a:solidFill>
                <a:schemeClr val="tx1"/>
              </a:solidFill>
              <a:prstDash val="solid"/>
              <a:headEnd type="none" w="med" len="med"/>
              <a:tailEnd type="none" w="med" len="med"/>
            </a:ln>
          </p:spPr>
        </p:sp>
        <p:sp>
          <p:nvSpPr>
            <p:cNvPr id="188431" name="直接连接符 188430"/>
            <p:cNvSpPr/>
            <p:nvPr/>
          </p:nvSpPr>
          <p:spPr>
            <a:xfrm>
              <a:off x="2160" y="1836"/>
              <a:ext cx="0" cy="336"/>
            </a:xfrm>
            <a:prstGeom prst="line">
              <a:avLst/>
            </a:prstGeom>
            <a:ln w="19050" cap="flat" cmpd="sng">
              <a:solidFill>
                <a:schemeClr val="tx1"/>
              </a:solidFill>
              <a:prstDash val="solid"/>
              <a:headEnd type="none" w="med" len="med"/>
              <a:tailEnd type="none" w="med" len="med"/>
            </a:ln>
          </p:spPr>
        </p:sp>
        <p:sp>
          <p:nvSpPr>
            <p:cNvPr id="188432" name="文本框 188431"/>
            <p:cNvSpPr txBox="1"/>
            <p:nvPr/>
          </p:nvSpPr>
          <p:spPr>
            <a:xfrm>
              <a:off x="1398" y="1674"/>
              <a:ext cx="297"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L</a:t>
              </a:r>
              <a:r>
                <a:rPr lang="en-US" altLang="zh-CN" baseline="-25000">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188434" name="文本框 188433"/>
            <p:cNvSpPr txBox="1"/>
            <p:nvPr/>
          </p:nvSpPr>
          <p:spPr>
            <a:xfrm>
              <a:off x="2256" y="1644"/>
              <a:ext cx="308"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C</a:t>
              </a:r>
              <a:r>
                <a:rPr lang="en-US" altLang="zh-CN" baseline="-25000">
                  <a:latin typeface="Times New Roman" panose="02020603050405020304" pitchFamily="18" charset="0"/>
                  <a:sym typeface="Wingdings" panose="05000000000000000000" pitchFamily="2" charset="2"/>
                </a:rPr>
                <a:t>2</a:t>
              </a:r>
              <a:endParaRPr lang="en-US" altLang="zh-CN">
                <a:latin typeface="Times New Roman" panose="02020603050405020304" pitchFamily="18" charset="0"/>
                <a:sym typeface="Wingdings" panose="05000000000000000000" pitchFamily="2" charset="2"/>
              </a:endParaRPr>
            </a:p>
          </p:txBody>
        </p:sp>
        <p:grpSp>
          <p:nvGrpSpPr>
            <p:cNvPr id="188435" name="组合 188434"/>
            <p:cNvGrpSpPr/>
            <p:nvPr/>
          </p:nvGrpSpPr>
          <p:grpSpPr>
            <a:xfrm>
              <a:off x="2028" y="1743"/>
              <a:ext cx="258" cy="93"/>
              <a:chOff x="1351" y="3976"/>
              <a:chExt cx="174" cy="93"/>
            </a:xfrm>
          </p:grpSpPr>
          <p:sp>
            <p:nvSpPr>
              <p:cNvPr id="188436" name="直接连接符 188435"/>
              <p:cNvSpPr/>
              <p:nvPr/>
            </p:nvSpPr>
            <p:spPr>
              <a:xfrm>
                <a:off x="1351" y="3976"/>
                <a:ext cx="174" cy="1"/>
              </a:xfrm>
              <a:prstGeom prst="line">
                <a:avLst/>
              </a:prstGeom>
              <a:ln w="28575" cap="flat" cmpd="sng">
                <a:solidFill>
                  <a:srgbClr val="000000"/>
                </a:solidFill>
                <a:prstDash val="solid"/>
                <a:headEnd type="none" w="med" len="med"/>
                <a:tailEnd type="none" w="med" len="med"/>
              </a:ln>
            </p:spPr>
          </p:sp>
          <p:sp>
            <p:nvSpPr>
              <p:cNvPr id="188437" name="直接连接符 188436"/>
              <p:cNvSpPr/>
              <p:nvPr/>
            </p:nvSpPr>
            <p:spPr>
              <a:xfrm>
                <a:off x="1351" y="4068"/>
                <a:ext cx="174" cy="1"/>
              </a:xfrm>
              <a:prstGeom prst="line">
                <a:avLst/>
              </a:prstGeom>
              <a:ln w="28575" cap="flat" cmpd="sng">
                <a:solidFill>
                  <a:srgbClr val="000000"/>
                </a:solidFill>
                <a:prstDash val="solid"/>
                <a:headEnd type="none" w="med" len="med"/>
                <a:tailEnd type="none" w="med" len="med"/>
              </a:ln>
            </p:spPr>
          </p:sp>
        </p:grpSp>
        <p:grpSp>
          <p:nvGrpSpPr>
            <p:cNvPr id="188438" name="组合 188437"/>
            <p:cNvGrpSpPr/>
            <p:nvPr/>
          </p:nvGrpSpPr>
          <p:grpSpPr>
            <a:xfrm>
              <a:off x="1019" y="1362"/>
              <a:ext cx="379" cy="57"/>
              <a:chOff x="1200" y="1584"/>
              <a:chExt cx="379" cy="45"/>
            </a:xfrm>
          </p:grpSpPr>
          <p:sp>
            <p:nvSpPr>
              <p:cNvPr id="188439" name="任意多边形 188438"/>
              <p:cNvSpPr/>
              <p:nvPr/>
            </p:nvSpPr>
            <p:spPr>
              <a:xfrm rot="5400000" flipH="1" flipV="1">
                <a:off x="1223"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40" name="任意多边形 188439"/>
              <p:cNvSpPr/>
              <p:nvPr/>
            </p:nvSpPr>
            <p:spPr>
              <a:xfrm rot="5400000" flipH="1" flipV="1">
                <a:off x="1319"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41" name="任意多边形 188440"/>
              <p:cNvSpPr/>
              <p:nvPr/>
            </p:nvSpPr>
            <p:spPr>
              <a:xfrm rot="5400000" flipH="1" flipV="1">
                <a:off x="1415"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42" name="任意多边形 188441"/>
              <p:cNvSpPr/>
              <p:nvPr/>
            </p:nvSpPr>
            <p:spPr>
              <a:xfrm rot="5400000" flipH="1" flipV="1">
                <a:off x="1511"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grpSp>
        <p:sp>
          <p:nvSpPr>
            <p:cNvPr id="188443" name="椭圆 188442"/>
            <p:cNvSpPr/>
            <p:nvPr/>
          </p:nvSpPr>
          <p:spPr>
            <a:xfrm>
              <a:off x="712" y="2134"/>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88444" name="椭圆 188443"/>
            <p:cNvSpPr/>
            <p:nvPr/>
          </p:nvSpPr>
          <p:spPr>
            <a:xfrm>
              <a:off x="712" y="1374"/>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nvGrpSpPr>
            <p:cNvPr id="188445" name="组合 188444"/>
            <p:cNvGrpSpPr/>
            <p:nvPr/>
          </p:nvGrpSpPr>
          <p:grpSpPr>
            <a:xfrm rot="5400000">
              <a:off x="1518" y="1784"/>
              <a:ext cx="379" cy="57"/>
              <a:chOff x="1200" y="1584"/>
              <a:chExt cx="379" cy="45"/>
            </a:xfrm>
          </p:grpSpPr>
          <p:sp>
            <p:nvSpPr>
              <p:cNvPr id="188446" name="任意多边形 188445"/>
              <p:cNvSpPr/>
              <p:nvPr/>
            </p:nvSpPr>
            <p:spPr>
              <a:xfrm rot="5400000" flipH="1" flipV="1">
                <a:off x="1223"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47" name="任意多边形 188446"/>
              <p:cNvSpPr/>
              <p:nvPr/>
            </p:nvSpPr>
            <p:spPr>
              <a:xfrm rot="5400000" flipH="1" flipV="1">
                <a:off x="1319"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48" name="任意多边形 188447"/>
              <p:cNvSpPr/>
              <p:nvPr/>
            </p:nvSpPr>
            <p:spPr>
              <a:xfrm rot="5400000" flipH="1" flipV="1">
                <a:off x="1415"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49" name="任意多边形 188448"/>
              <p:cNvSpPr/>
              <p:nvPr/>
            </p:nvSpPr>
            <p:spPr>
              <a:xfrm rot="5400000" flipH="1" flipV="1">
                <a:off x="1511"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grpSp>
      </p:grpSp>
      <p:sp>
        <p:nvSpPr>
          <p:cNvPr id="188460" name="文本框 188459"/>
          <p:cNvSpPr txBox="1"/>
          <p:nvPr/>
        </p:nvSpPr>
        <p:spPr>
          <a:xfrm>
            <a:off x="5597350" y="1398588"/>
            <a:ext cx="520725" cy="461665"/>
          </a:xfrm>
          <a:prstGeom prst="rect">
            <a:avLst/>
          </a:prstGeom>
          <a:noFill/>
          <a:ln w="9525">
            <a:noFill/>
          </a:ln>
        </p:spPr>
        <p:txBody>
          <a:bodyPr wrap="square" anchor="t">
            <a:spAutoFit/>
          </a:bodyPr>
          <a:lstStyle/>
          <a:p>
            <a:pPr>
              <a:spcBef>
                <a:spcPct val="0"/>
              </a:spcBef>
            </a:pPr>
            <a:r>
              <a:rPr lang="en-US" altLang="zh-CN" i="1">
                <a:latin typeface="Times New Roman" panose="02020603050405020304" pitchFamily="18" charset="0"/>
                <a:sym typeface="Wingdings" panose="05000000000000000000" pitchFamily="2" charset="2"/>
              </a:rPr>
              <a:t>C</a:t>
            </a:r>
            <a:r>
              <a:rPr lang="en-US" altLang="zh-CN" baseline="-25000">
                <a:latin typeface="Times New Roman" panose="02020603050405020304" pitchFamily="18" charset="0"/>
                <a:sym typeface="Wingdings" panose="05000000000000000000" pitchFamily="2" charset="2"/>
              </a:rPr>
              <a:t>3</a:t>
            </a:r>
            <a:endParaRPr lang="en-US" altLang="zh-CN">
              <a:latin typeface="Times New Roman" panose="02020603050405020304" pitchFamily="18" charset="0"/>
              <a:sym typeface="Wingdings" panose="05000000000000000000" pitchFamily="2" charset="2"/>
            </a:endParaRPr>
          </a:p>
        </p:txBody>
      </p:sp>
      <p:grpSp>
        <p:nvGrpSpPr>
          <p:cNvPr id="188479" name="组合 188478"/>
          <p:cNvGrpSpPr/>
          <p:nvPr/>
        </p:nvGrpSpPr>
        <p:grpSpPr>
          <a:xfrm>
            <a:off x="5222701" y="1836738"/>
            <a:ext cx="2745642" cy="979760"/>
            <a:chOff x="3100" y="1272"/>
            <a:chExt cx="1624" cy="932"/>
          </a:xfrm>
        </p:grpSpPr>
        <p:sp>
          <p:nvSpPr>
            <p:cNvPr id="188451" name="直接连接符 188450"/>
            <p:cNvSpPr/>
            <p:nvPr/>
          </p:nvSpPr>
          <p:spPr>
            <a:xfrm>
              <a:off x="3840" y="1979"/>
              <a:ext cx="0" cy="205"/>
            </a:xfrm>
            <a:prstGeom prst="line">
              <a:avLst/>
            </a:prstGeom>
            <a:ln w="19050" cap="flat" cmpd="sng">
              <a:solidFill>
                <a:schemeClr val="tx1"/>
              </a:solidFill>
              <a:prstDash val="solid"/>
              <a:headEnd type="none" w="med" len="med"/>
              <a:tailEnd type="none" w="med" len="med"/>
            </a:ln>
          </p:spPr>
        </p:sp>
        <p:sp>
          <p:nvSpPr>
            <p:cNvPr id="188452" name="直接连接符 188451"/>
            <p:cNvSpPr/>
            <p:nvPr/>
          </p:nvSpPr>
          <p:spPr>
            <a:xfrm flipV="1">
              <a:off x="3839" y="1404"/>
              <a:ext cx="1" cy="197"/>
            </a:xfrm>
            <a:prstGeom prst="line">
              <a:avLst/>
            </a:prstGeom>
            <a:ln w="19050" cap="flat" cmpd="sng">
              <a:solidFill>
                <a:schemeClr val="tx1"/>
              </a:solidFill>
              <a:prstDash val="solid"/>
              <a:headEnd type="none" w="med" len="med"/>
              <a:tailEnd type="none" w="med" len="med"/>
            </a:ln>
          </p:spPr>
        </p:sp>
        <p:sp>
          <p:nvSpPr>
            <p:cNvPr id="188453" name="直接连接符 188452"/>
            <p:cNvSpPr/>
            <p:nvPr/>
          </p:nvSpPr>
          <p:spPr>
            <a:xfrm>
              <a:off x="3552" y="1404"/>
              <a:ext cx="768" cy="0"/>
            </a:xfrm>
            <a:prstGeom prst="line">
              <a:avLst/>
            </a:prstGeom>
            <a:ln w="19050" cap="flat" cmpd="sng">
              <a:solidFill>
                <a:schemeClr val="tx1"/>
              </a:solidFill>
              <a:prstDash val="solid"/>
              <a:headEnd type="none" w="med" len="med"/>
              <a:tailEnd type="none" w="med" len="med"/>
            </a:ln>
          </p:spPr>
        </p:sp>
        <p:sp>
          <p:nvSpPr>
            <p:cNvPr id="188454" name="直接连接符 188453"/>
            <p:cNvSpPr/>
            <p:nvPr/>
          </p:nvSpPr>
          <p:spPr>
            <a:xfrm flipH="1">
              <a:off x="3168" y="1404"/>
              <a:ext cx="288" cy="0"/>
            </a:xfrm>
            <a:prstGeom prst="line">
              <a:avLst/>
            </a:prstGeom>
            <a:ln w="19050" cap="flat" cmpd="sng">
              <a:solidFill>
                <a:schemeClr val="tx1"/>
              </a:solidFill>
              <a:prstDash val="solid"/>
              <a:headEnd type="none" w="med" len="med"/>
              <a:tailEnd type="none" w="med" len="med"/>
            </a:ln>
          </p:spPr>
        </p:sp>
        <p:sp>
          <p:nvSpPr>
            <p:cNvPr id="188455" name="直接连接符 188454"/>
            <p:cNvSpPr/>
            <p:nvPr/>
          </p:nvSpPr>
          <p:spPr>
            <a:xfrm>
              <a:off x="4320" y="1404"/>
              <a:ext cx="0" cy="348"/>
            </a:xfrm>
            <a:prstGeom prst="line">
              <a:avLst/>
            </a:prstGeom>
            <a:ln w="19050" cap="flat" cmpd="sng">
              <a:solidFill>
                <a:schemeClr val="tx1"/>
              </a:solidFill>
              <a:prstDash val="solid"/>
              <a:headEnd type="none" w="med" len="med"/>
              <a:tailEnd type="none" w="med" len="med"/>
            </a:ln>
          </p:spPr>
        </p:sp>
        <p:sp>
          <p:nvSpPr>
            <p:cNvPr id="188456" name="直接连接符 188455"/>
            <p:cNvSpPr/>
            <p:nvPr/>
          </p:nvSpPr>
          <p:spPr>
            <a:xfrm>
              <a:off x="4320" y="1836"/>
              <a:ext cx="0" cy="336"/>
            </a:xfrm>
            <a:prstGeom prst="line">
              <a:avLst/>
            </a:prstGeom>
            <a:ln w="19050" cap="flat" cmpd="sng">
              <a:solidFill>
                <a:schemeClr val="tx1"/>
              </a:solidFill>
              <a:prstDash val="solid"/>
              <a:headEnd type="none" w="med" len="med"/>
              <a:tailEnd type="none" w="med" len="med"/>
            </a:ln>
          </p:spPr>
        </p:sp>
        <p:sp>
          <p:nvSpPr>
            <p:cNvPr id="188457" name="直接连接符 188456"/>
            <p:cNvSpPr/>
            <p:nvPr/>
          </p:nvSpPr>
          <p:spPr>
            <a:xfrm flipH="1">
              <a:off x="3168" y="2172"/>
              <a:ext cx="1152" cy="0"/>
            </a:xfrm>
            <a:prstGeom prst="line">
              <a:avLst/>
            </a:prstGeom>
            <a:ln w="19050" cap="flat" cmpd="sng">
              <a:solidFill>
                <a:schemeClr val="tx1"/>
              </a:solidFill>
              <a:prstDash val="solid"/>
              <a:headEnd type="none" w="med" len="med"/>
              <a:tailEnd type="none" w="med" len="med"/>
            </a:ln>
          </p:spPr>
        </p:sp>
        <p:sp>
          <p:nvSpPr>
            <p:cNvPr id="188458" name="文本框 188457"/>
            <p:cNvSpPr txBox="1"/>
            <p:nvPr/>
          </p:nvSpPr>
          <p:spPr>
            <a:xfrm>
              <a:off x="3552" y="1644"/>
              <a:ext cx="297"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L</a:t>
              </a:r>
              <a:r>
                <a:rPr lang="en-US" altLang="zh-CN" baseline="-25000">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188459" name="文本框 188458"/>
            <p:cNvSpPr txBox="1"/>
            <p:nvPr/>
          </p:nvSpPr>
          <p:spPr>
            <a:xfrm>
              <a:off x="4416" y="1644"/>
              <a:ext cx="308"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C</a:t>
              </a:r>
              <a:r>
                <a:rPr lang="en-US" altLang="zh-CN" baseline="-25000">
                  <a:latin typeface="Times New Roman" panose="02020603050405020304" pitchFamily="18" charset="0"/>
                  <a:sym typeface="Wingdings" panose="05000000000000000000" pitchFamily="2" charset="2"/>
                </a:rPr>
                <a:t>2</a:t>
              </a:r>
              <a:endParaRPr lang="en-US" altLang="zh-CN">
                <a:latin typeface="Times New Roman" panose="02020603050405020304" pitchFamily="18" charset="0"/>
                <a:sym typeface="Wingdings" panose="05000000000000000000" pitchFamily="2" charset="2"/>
              </a:endParaRPr>
            </a:p>
          </p:txBody>
        </p:sp>
        <p:grpSp>
          <p:nvGrpSpPr>
            <p:cNvPr id="188461" name="组合 188460"/>
            <p:cNvGrpSpPr/>
            <p:nvPr/>
          </p:nvGrpSpPr>
          <p:grpSpPr>
            <a:xfrm rot="5400000">
              <a:off x="3685" y="1762"/>
              <a:ext cx="379" cy="57"/>
              <a:chOff x="1200" y="1584"/>
              <a:chExt cx="379" cy="45"/>
            </a:xfrm>
          </p:grpSpPr>
          <p:sp>
            <p:nvSpPr>
              <p:cNvPr id="188462" name="任意多边形 188461"/>
              <p:cNvSpPr/>
              <p:nvPr/>
            </p:nvSpPr>
            <p:spPr>
              <a:xfrm rot="5400000" flipH="1" flipV="1">
                <a:off x="1223"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63" name="任意多边形 188462"/>
              <p:cNvSpPr/>
              <p:nvPr/>
            </p:nvSpPr>
            <p:spPr>
              <a:xfrm rot="5400000" flipH="1" flipV="1">
                <a:off x="1319"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64" name="任意多边形 188463"/>
              <p:cNvSpPr/>
              <p:nvPr/>
            </p:nvSpPr>
            <p:spPr>
              <a:xfrm rot="5400000" flipH="1" flipV="1">
                <a:off x="1415"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188465" name="任意多边形 188464"/>
              <p:cNvSpPr/>
              <p:nvPr/>
            </p:nvSpPr>
            <p:spPr>
              <a:xfrm rot="5400000" flipH="1" flipV="1">
                <a:off x="1511"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grpSp>
        <p:sp>
          <p:nvSpPr>
            <p:cNvPr id="188466" name="椭圆 188465"/>
            <p:cNvSpPr/>
            <p:nvPr/>
          </p:nvSpPr>
          <p:spPr>
            <a:xfrm>
              <a:off x="3100" y="1366"/>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88467" name="椭圆 188466"/>
            <p:cNvSpPr/>
            <p:nvPr/>
          </p:nvSpPr>
          <p:spPr>
            <a:xfrm>
              <a:off x="3100" y="2136"/>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nvGrpSpPr>
            <p:cNvPr id="188468" name="组合 188467"/>
            <p:cNvGrpSpPr/>
            <p:nvPr/>
          </p:nvGrpSpPr>
          <p:grpSpPr>
            <a:xfrm>
              <a:off x="4194" y="1739"/>
              <a:ext cx="258" cy="93"/>
              <a:chOff x="1351" y="3976"/>
              <a:chExt cx="174" cy="93"/>
            </a:xfrm>
          </p:grpSpPr>
          <p:sp>
            <p:nvSpPr>
              <p:cNvPr id="188469" name="直接连接符 188468"/>
              <p:cNvSpPr/>
              <p:nvPr/>
            </p:nvSpPr>
            <p:spPr>
              <a:xfrm>
                <a:off x="1351" y="3976"/>
                <a:ext cx="174" cy="1"/>
              </a:xfrm>
              <a:prstGeom prst="line">
                <a:avLst/>
              </a:prstGeom>
              <a:ln w="28575" cap="flat" cmpd="sng">
                <a:solidFill>
                  <a:srgbClr val="000000"/>
                </a:solidFill>
                <a:prstDash val="solid"/>
                <a:headEnd type="none" w="med" len="med"/>
                <a:tailEnd type="none" w="med" len="med"/>
              </a:ln>
            </p:spPr>
          </p:sp>
          <p:sp>
            <p:nvSpPr>
              <p:cNvPr id="188470" name="直接连接符 188469"/>
              <p:cNvSpPr/>
              <p:nvPr/>
            </p:nvSpPr>
            <p:spPr>
              <a:xfrm>
                <a:off x="1351" y="4068"/>
                <a:ext cx="174" cy="1"/>
              </a:xfrm>
              <a:prstGeom prst="line">
                <a:avLst/>
              </a:prstGeom>
              <a:ln w="28575" cap="flat" cmpd="sng">
                <a:solidFill>
                  <a:srgbClr val="000000"/>
                </a:solidFill>
                <a:prstDash val="solid"/>
                <a:headEnd type="none" w="med" len="med"/>
                <a:tailEnd type="none" w="med" len="med"/>
              </a:ln>
            </p:spPr>
          </p:sp>
        </p:grpSp>
        <p:grpSp>
          <p:nvGrpSpPr>
            <p:cNvPr id="188471" name="组合 188470"/>
            <p:cNvGrpSpPr/>
            <p:nvPr/>
          </p:nvGrpSpPr>
          <p:grpSpPr>
            <a:xfrm rot="5400000">
              <a:off x="3379" y="1354"/>
              <a:ext cx="258" cy="93"/>
              <a:chOff x="1351" y="3976"/>
              <a:chExt cx="174" cy="93"/>
            </a:xfrm>
          </p:grpSpPr>
          <p:sp>
            <p:nvSpPr>
              <p:cNvPr id="188472" name="直接连接符 188471"/>
              <p:cNvSpPr/>
              <p:nvPr/>
            </p:nvSpPr>
            <p:spPr>
              <a:xfrm>
                <a:off x="1351" y="3976"/>
                <a:ext cx="174" cy="1"/>
              </a:xfrm>
              <a:prstGeom prst="line">
                <a:avLst/>
              </a:prstGeom>
              <a:ln w="28575" cap="flat" cmpd="sng">
                <a:solidFill>
                  <a:srgbClr val="000000"/>
                </a:solidFill>
                <a:prstDash val="solid"/>
                <a:headEnd type="none" w="med" len="med"/>
                <a:tailEnd type="none" w="med" len="med"/>
              </a:ln>
            </p:spPr>
          </p:sp>
          <p:sp>
            <p:nvSpPr>
              <p:cNvPr id="188473" name="直接连接符 188472"/>
              <p:cNvSpPr/>
              <p:nvPr/>
            </p:nvSpPr>
            <p:spPr>
              <a:xfrm>
                <a:off x="1351" y="4068"/>
                <a:ext cx="174" cy="1"/>
              </a:xfrm>
              <a:prstGeom prst="line">
                <a:avLst/>
              </a:prstGeom>
              <a:ln w="28575" cap="flat" cmpd="sng">
                <a:solidFill>
                  <a:srgbClr val="000000"/>
                </a:solidFill>
                <a:prstDash val="solid"/>
                <a:headEnd type="none" w="med" len="med"/>
                <a:tailEnd type="none" w="med" len="med"/>
              </a:ln>
            </p:spPr>
          </p:sp>
        </p:grpSp>
      </p:grpSp>
      <p:sp>
        <p:nvSpPr>
          <p:cNvPr id="188474" name="文本框 188473"/>
          <p:cNvSpPr txBox="1"/>
          <p:nvPr/>
        </p:nvSpPr>
        <p:spPr>
          <a:xfrm>
            <a:off x="533400" y="3251882"/>
            <a:ext cx="8226425" cy="795667"/>
          </a:xfrm>
          <a:prstGeom prst="rect">
            <a:avLst/>
          </a:prstGeom>
          <a:noFill/>
          <a:ln w="19050">
            <a:noFill/>
          </a:ln>
        </p:spPr>
        <p:txBody>
          <a:bodyPr anchor="ctr">
            <a:spAutoFit/>
          </a:bodyPr>
          <a:lstStyle/>
          <a:p>
            <a:pPr indent="571500" algn="just">
              <a:lnSpc>
                <a:spcPct val="120000"/>
              </a:lnSpc>
            </a:pPr>
            <a:r>
              <a:rPr lang="zh-CN" altLang="en-US" sz="2000" dirty="0">
                <a:latin typeface="Times New Roman" panose="02020603050405020304" pitchFamily="18" charset="0"/>
                <a:sym typeface="Wingdings" panose="05000000000000000000" pitchFamily="2" charset="2"/>
              </a:rPr>
              <a:t>上述电路既可以发生串联谐振</a:t>
            </a:r>
            <a:r>
              <a:rPr lang="en-US" altLang="zh-CN" sz="2000" dirty="0">
                <a:latin typeface="Times New Roman" panose="02020603050405020304" pitchFamily="18" charset="0"/>
                <a:sym typeface="Wingdings" panose="05000000000000000000" pitchFamily="2" charset="2"/>
              </a:rPr>
              <a:t>(</a:t>
            </a:r>
            <a:r>
              <a:rPr lang="en-US" altLang="zh-CN" sz="2000" i="1" dirty="0">
                <a:latin typeface="Times New Roman" panose="02020603050405020304" pitchFamily="18" charset="0"/>
                <a:sym typeface="Wingdings" panose="05000000000000000000" pitchFamily="2" charset="2"/>
              </a:rPr>
              <a:t>Z</a:t>
            </a:r>
            <a:r>
              <a:rPr lang="en-US" altLang="zh-CN" sz="2000" dirty="0">
                <a:latin typeface="Times New Roman" panose="02020603050405020304" pitchFamily="18" charset="0"/>
                <a:sym typeface="Wingdings" panose="05000000000000000000" pitchFamily="2" charset="2"/>
              </a:rPr>
              <a:t>=0)</a:t>
            </a:r>
            <a:r>
              <a:rPr lang="zh-CN" altLang="en-US" sz="2000" dirty="0">
                <a:latin typeface="Times New Roman" panose="02020603050405020304" pitchFamily="18" charset="0"/>
                <a:sym typeface="Wingdings" panose="05000000000000000000" pitchFamily="2" charset="2"/>
              </a:rPr>
              <a:t>，又可以发生并联谐振</a:t>
            </a:r>
            <a:r>
              <a:rPr lang="en-US" altLang="zh-CN" sz="2000" dirty="0">
                <a:latin typeface="Times New Roman" panose="02020603050405020304" pitchFamily="18" charset="0"/>
                <a:sym typeface="Wingdings" panose="05000000000000000000" pitchFamily="2" charset="2"/>
              </a:rPr>
              <a:t>(</a:t>
            </a:r>
            <a:r>
              <a:rPr lang="en-US" altLang="zh-CN" sz="2000" i="1" dirty="0">
                <a:latin typeface="Times New Roman" panose="02020603050405020304" pitchFamily="18" charset="0"/>
                <a:sym typeface="Wingdings" panose="05000000000000000000" pitchFamily="2" charset="2"/>
              </a:rPr>
              <a:t>Z</a:t>
            </a:r>
            <a:r>
              <a:rPr lang="en-US" altLang="zh-CN" sz="2000" dirty="0">
                <a:latin typeface="Times New Roman" panose="02020603050405020304" pitchFamily="18" charset="0"/>
                <a:sym typeface="Wingdings" panose="05000000000000000000" pitchFamily="2" charset="2"/>
              </a:rPr>
              <a:t>=</a:t>
            </a:r>
            <a:r>
              <a:rPr lang="en-US" altLang="zh-CN" sz="2000" dirty="0">
                <a:latin typeface="Times New Roman" panose="02020603050405020304" pitchFamily="18" charset="0"/>
                <a:sym typeface="Symbol" panose="05050102010706020507" pitchFamily="18" charset="2"/>
              </a:rPr>
              <a:t></a:t>
            </a:r>
            <a:r>
              <a:rPr lang="zh-CN" altLang="en-US" sz="2000" dirty="0">
                <a:latin typeface="Times New Roman" panose="02020603050405020304" pitchFamily="18" charset="0"/>
                <a:sym typeface="Symbol" panose="05050102010706020507" pitchFamily="18" charset="2"/>
              </a:rPr>
              <a:t>，或</a:t>
            </a:r>
            <a:r>
              <a:rPr lang="en-US" altLang="zh-CN" sz="2000" dirty="0">
                <a:latin typeface="Times New Roman" panose="02020603050405020304" pitchFamily="18" charset="0"/>
                <a:sym typeface="Symbol" panose="05050102010706020507" pitchFamily="18" charset="2"/>
              </a:rPr>
              <a:t>Y=0</a:t>
            </a:r>
            <a:r>
              <a:rPr lang="en-US" altLang="zh-CN" sz="2000" dirty="0">
                <a:latin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sym typeface="Wingdings" panose="05000000000000000000" pitchFamily="2" charset="2"/>
              </a:rPr>
              <a:t>。可通过求入端阻抗来确定串、并联谐振频率。</a:t>
            </a:r>
          </a:p>
        </p:txBody>
      </p:sp>
      <p:sp>
        <p:nvSpPr>
          <p:cNvPr id="188475" name="文本框 188474"/>
          <p:cNvSpPr txBox="1"/>
          <p:nvPr/>
        </p:nvSpPr>
        <p:spPr>
          <a:xfrm>
            <a:off x="570706" y="3936357"/>
            <a:ext cx="8002587" cy="1164999"/>
          </a:xfrm>
          <a:prstGeom prst="rect">
            <a:avLst/>
          </a:prstGeom>
          <a:noFill/>
          <a:ln w="19050">
            <a:noFill/>
          </a:ln>
        </p:spPr>
        <p:txBody>
          <a:bodyPr anchor="ctr">
            <a:spAutoFit/>
          </a:bodyPr>
          <a:lstStyle/>
          <a:p>
            <a:pPr indent="571500" algn="just">
              <a:lnSpc>
                <a:spcPct val="120000"/>
              </a:lnSpc>
            </a:pPr>
            <a:r>
              <a:rPr lang="zh-CN" altLang="en-US" sz="2000" dirty="0">
                <a:sym typeface="Wingdings" panose="05000000000000000000" pitchFamily="2" charset="2"/>
              </a:rPr>
              <a:t>对</a:t>
            </a:r>
            <a:r>
              <a:rPr lang="en-US" altLang="zh-CN" sz="2000" dirty="0">
                <a:sym typeface="Wingdings" panose="05000000000000000000" pitchFamily="2" charset="2"/>
              </a:rPr>
              <a:t>(a)</a:t>
            </a:r>
            <a:r>
              <a:rPr lang="zh-CN" altLang="en-US" sz="2000" dirty="0">
                <a:sym typeface="Wingdings" panose="05000000000000000000" pitchFamily="2" charset="2"/>
              </a:rPr>
              <a:t>电路，</a:t>
            </a:r>
            <a:r>
              <a:rPr lang="en-US" altLang="zh-CN" sz="2000" i="1" dirty="0">
                <a:sym typeface="Wingdings" panose="05000000000000000000" pitchFamily="2" charset="2"/>
              </a:rPr>
              <a:t>L</a:t>
            </a:r>
            <a:r>
              <a:rPr lang="en-US" altLang="zh-CN" sz="2000" baseline="-25000" dirty="0">
                <a:sym typeface="Wingdings" panose="05000000000000000000" pitchFamily="2" charset="2"/>
              </a:rPr>
              <a:t>1</a:t>
            </a:r>
            <a:r>
              <a:rPr lang="zh-CN" altLang="en-US" sz="2000" dirty="0">
                <a:sym typeface="Wingdings" panose="05000000000000000000" pitchFamily="2" charset="2"/>
              </a:rPr>
              <a:t>、</a:t>
            </a:r>
            <a:r>
              <a:rPr lang="en-US" altLang="zh-CN" sz="2000" i="1" dirty="0">
                <a:sym typeface="Wingdings" panose="05000000000000000000" pitchFamily="2" charset="2"/>
              </a:rPr>
              <a:t>C</a:t>
            </a:r>
            <a:r>
              <a:rPr lang="en-US" altLang="zh-CN" sz="2000" baseline="-25000" dirty="0">
                <a:sym typeface="Wingdings" panose="05000000000000000000" pitchFamily="2" charset="2"/>
              </a:rPr>
              <a:t>2</a:t>
            </a:r>
            <a:r>
              <a:rPr lang="zh-CN" altLang="en-US" sz="2000" dirty="0">
                <a:sym typeface="Wingdings" panose="05000000000000000000" pitchFamily="2" charset="2"/>
              </a:rPr>
              <a:t>并联，在低频时呈感性。随着频率增加，在某一角频率</a:t>
            </a:r>
            <a:r>
              <a:rPr lang="en-US" altLang="zh-CN" sz="2000" i="1" dirty="0">
                <a:latin typeface="Symbol" panose="05050102010706020507" pitchFamily="18" charset="2"/>
                <a:sym typeface="Wingdings" panose="05000000000000000000" pitchFamily="2" charset="2"/>
              </a:rPr>
              <a:t>w</a:t>
            </a:r>
            <a:r>
              <a:rPr lang="en-US" altLang="zh-CN" sz="2000" baseline="-25000" dirty="0">
                <a:sym typeface="Wingdings" panose="05000000000000000000" pitchFamily="2" charset="2"/>
              </a:rPr>
              <a:t>1</a:t>
            </a:r>
            <a:r>
              <a:rPr lang="zh-CN" altLang="en-US" sz="2000" dirty="0">
                <a:sym typeface="Wingdings" panose="05000000000000000000" pitchFamily="2" charset="2"/>
              </a:rPr>
              <a:t>下发生并联谐振。</a:t>
            </a:r>
            <a:r>
              <a:rPr lang="en-US" altLang="zh-CN" sz="2000" i="1" dirty="0">
                <a:latin typeface="Symbol" panose="05050102010706020507" pitchFamily="18" charset="2"/>
                <a:sym typeface="Wingdings" panose="05000000000000000000" pitchFamily="2" charset="2"/>
              </a:rPr>
              <a:t>w</a:t>
            </a:r>
            <a:r>
              <a:rPr lang="en-US" altLang="zh-CN" sz="2000" dirty="0">
                <a:sym typeface="Wingdings" panose="05000000000000000000" pitchFamily="2" charset="2"/>
              </a:rPr>
              <a:t> &gt;</a:t>
            </a:r>
            <a:r>
              <a:rPr lang="en-US" altLang="zh-CN" sz="2000" i="1" dirty="0">
                <a:latin typeface="Symbol" panose="05050102010706020507" pitchFamily="18" charset="2"/>
                <a:sym typeface="Wingdings" panose="05000000000000000000" pitchFamily="2" charset="2"/>
              </a:rPr>
              <a:t>w</a:t>
            </a:r>
            <a:r>
              <a:rPr lang="en-US" altLang="zh-CN" sz="2000" baseline="-25000" dirty="0">
                <a:sym typeface="Wingdings" panose="05000000000000000000" pitchFamily="2" charset="2"/>
              </a:rPr>
              <a:t>1</a:t>
            </a:r>
            <a:r>
              <a:rPr lang="zh-CN" altLang="zh-CN" sz="2000" dirty="0">
                <a:sym typeface="Wingdings" panose="05000000000000000000" pitchFamily="2" charset="2"/>
              </a:rPr>
              <a:t>时，并联部分呈容性，在</a:t>
            </a:r>
            <a:r>
              <a:rPr lang="zh-CN" altLang="en-US" sz="2000" dirty="0">
                <a:sym typeface="Wingdings" panose="05000000000000000000" pitchFamily="2" charset="2"/>
              </a:rPr>
              <a:t>某一角频率</a:t>
            </a:r>
            <a:r>
              <a:rPr lang="en-US" altLang="zh-CN" sz="2000" i="1" dirty="0">
                <a:latin typeface="Symbol" panose="05050102010706020507" pitchFamily="18" charset="2"/>
                <a:sym typeface="Wingdings" panose="05000000000000000000" pitchFamily="2" charset="2"/>
              </a:rPr>
              <a:t>w</a:t>
            </a:r>
            <a:r>
              <a:rPr lang="en-US" altLang="zh-CN" sz="2000" baseline="-25000" dirty="0">
                <a:sym typeface="Wingdings" panose="05000000000000000000" pitchFamily="2" charset="2"/>
              </a:rPr>
              <a:t>2</a:t>
            </a:r>
            <a:r>
              <a:rPr lang="zh-CN" altLang="en-US" sz="2000" dirty="0">
                <a:sym typeface="Wingdings" panose="05000000000000000000" pitchFamily="2" charset="2"/>
              </a:rPr>
              <a:t>下可与</a:t>
            </a:r>
            <a:r>
              <a:rPr lang="en-US" altLang="zh-CN" sz="2000" i="1" dirty="0">
                <a:sym typeface="Wingdings" panose="05000000000000000000" pitchFamily="2" charset="2"/>
              </a:rPr>
              <a:t>L</a:t>
            </a:r>
            <a:r>
              <a:rPr lang="en-US" altLang="zh-CN" sz="2000" baseline="-25000" dirty="0">
                <a:sym typeface="Wingdings" panose="05000000000000000000" pitchFamily="2" charset="2"/>
              </a:rPr>
              <a:t>3</a:t>
            </a:r>
            <a:r>
              <a:rPr lang="zh-CN" altLang="en-US" sz="2000" dirty="0">
                <a:sym typeface="Wingdings" panose="05000000000000000000" pitchFamily="2" charset="2"/>
              </a:rPr>
              <a:t>发生串联谐振。</a:t>
            </a:r>
          </a:p>
        </p:txBody>
      </p:sp>
      <p:sp>
        <p:nvSpPr>
          <p:cNvPr id="188476" name="矩形 188475" descr="蓝色面巾纸"/>
          <p:cNvSpPr/>
          <p:nvPr/>
        </p:nvSpPr>
        <p:spPr>
          <a:xfrm>
            <a:off x="2074863" y="498475"/>
            <a:ext cx="4735512" cy="519113"/>
          </a:xfrm>
          <a:prstGeom prst="rect">
            <a:avLst/>
          </a:prstGeom>
          <a:blipFill rotWithShape="1">
            <a:blip r:embed="rId2"/>
          </a:blipFill>
          <a:ln w="19050">
            <a:noFill/>
          </a:ln>
        </p:spPr>
        <p:txBody>
          <a:bodyPr anchor="ctr">
            <a:spAutoFit/>
          </a:bodyPr>
          <a:lstStyle/>
          <a:p>
            <a:pPr algn="ctr" defTabSz="914400">
              <a:spcBef>
                <a:spcPct val="0"/>
              </a:spcBef>
              <a:tabLst>
                <a:tab pos="447675" algn="l"/>
              </a:tabLst>
            </a:pPr>
            <a:r>
              <a:rPr lang="en-US" altLang="zh-CN" sz="2800" dirty="0">
                <a:latin typeface="Times New Roman" panose="02020603050405020304" pitchFamily="18" charset="0"/>
                <a:sym typeface="Wingdings" panose="05000000000000000000" pitchFamily="2" charset="2"/>
              </a:rPr>
              <a:t>7.2.4  </a:t>
            </a:r>
            <a:r>
              <a:rPr lang="zh-CN" altLang="en-US" sz="2800" dirty="0">
                <a:latin typeface="Times New Roman" panose="02020603050405020304" pitchFamily="18" charset="0"/>
                <a:sym typeface="Wingdings" panose="05000000000000000000" pitchFamily="2" charset="2"/>
              </a:rPr>
              <a:t>串并联电路的谐振</a:t>
            </a:r>
          </a:p>
        </p:txBody>
      </p:sp>
      <p:sp>
        <p:nvSpPr>
          <p:cNvPr id="58" name="文本框 57">
            <a:extLst>
              <a:ext uri="{FF2B5EF4-FFF2-40B4-BE49-F238E27FC236}">
                <a16:creationId xmlns:a16="http://schemas.microsoft.com/office/drawing/2014/main" id="{407B8E01-95E3-437D-A6D1-D19A61ADD713}"/>
              </a:ext>
            </a:extLst>
          </p:cNvPr>
          <p:cNvSpPr txBox="1"/>
          <p:nvPr/>
        </p:nvSpPr>
        <p:spPr>
          <a:xfrm>
            <a:off x="512376" y="5060714"/>
            <a:ext cx="8002587" cy="1164999"/>
          </a:xfrm>
          <a:prstGeom prst="rect">
            <a:avLst/>
          </a:prstGeom>
          <a:noFill/>
          <a:ln w="19050">
            <a:noFill/>
          </a:ln>
        </p:spPr>
        <p:txBody>
          <a:bodyPr anchor="ctr">
            <a:spAutoFit/>
          </a:bodyPr>
          <a:lstStyle/>
          <a:p>
            <a:pPr indent="571500" algn="just">
              <a:lnSpc>
                <a:spcPct val="120000"/>
              </a:lnSpc>
            </a:pPr>
            <a:r>
              <a:rPr lang="zh-CN" altLang="en-US" sz="2000" dirty="0">
                <a:sym typeface="Wingdings" panose="05000000000000000000" pitchFamily="2" charset="2"/>
              </a:rPr>
              <a:t>对</a:t>
            </a:r>
            <a:r>
              <a:rPr lang="en-US" altLang="zh-CN" sz="2000" dirty="0">
                <a:sym typeface="Wingdings" panose="05000000000000000000" pitchFamily="2" charset="2"/>
              </a:rPr>
              <a:t>(b)</a:t>
            </a:r>
            <a:r>
              <a:rPr lang="zh-CN" altLang="en-US" sz="2000" dirty="0">
                <a:sym typeface="Wingdings" panose="05000000000000000000" pitchFamily="2" charset="2"/>
              </a:rPr>
              <a:t>电路可作类似定性分析。</a:t>
            </a:r>
            <a:r>
              <a:rPr lang="en-US" altLang="zh-CN" sz="2000" i="1" dirty="0">
                <a:sym typeface="Wingdings" panose="05000000000000000000" pitchFamily="2" charset="2"/>
              </a:rPr>
              <a:t>L</a:t>
            </a:r>
            <a:r>
              <a:rPr lang="en-US" altLang="zh-CN" sz="2000" baseline="-25000" dirty="0">
                <a:sym typeface="Wingdings" panose="05000000000000000000" pitchFamily="2" charset="2"/>
              </a:rPr>
              <a:t>1</a:t>
            </a:r>
            <a:r>
              <a:rPr lang="zh-CN" altLang="en-US" sz="2000" dirty="0">
                <a:sym typeface="Wingdings" panose="05000000000000000000" pitchFamily="2" charset="2"/>
              </a:rPr>
              <a:t>、</a:t>
            </a:r>
            <a:r>
              <a:rPr lang="en-US" altLang="zh-CN" sz="2000" i="1" dirty="0">
                <a:sym typeface="Wingdings" panose="05000000000000000000" pitchFamily="2" charset="2"/>
              </a:rPr>
              <a:t>C</a:t>
            </a:r>
            <a:r>
              <a:rPr lang="en-US" altLang="zh-CN" sz="2000" baseline="-25000" dirty="0">
                <a:sym typeface="Wingdings" panose="05000000000000000000" pitchFamily="2" charset="2"/>
              </a:rPr>
              <a:t>2</a:t>
            </a:r>
            <a:r>
              <a:rPr lang="zh-CN" altLang="en-US" sz="2000" dirty="0">
                <a:sym typeface="Wingdings" panose="05000000000000000000" pitchFamily="2" charset="2"/>
              </a:rPr>
              <a:t>并联，在低频时呈感性。在某一角频率</a:t>
            </a:r>
            <a:r>
              <a:rPr lang="en-US" altLang="zh-CN" sz="2000" i="1" dirty="0">
                <a:latin typeface="Symbol" panose="05050102010706020507" pitchFamily="18" charset="2"/>
                <a:sym typeface="Wingdings" panose="05000000000000000000" pitchFamily="2" charset="2"/>
              </a:rPr>
              <a:t>w</a:t>
            </a:r>
            <a:r>
              <a:rPr lang="en-US" altLang="zh-CN" sz="2000" baseline="-25000" dirty="0">
                <a:sym typeface="Wingdings" panose="05000000000000000000" pitchFamily="2" charset="2"/>
              </a:rPr>
              <a:t>1</a:t>
            </a:r>
            <a:r>
              <a:rPr lang="zh-CN" altLang="en-US" sz="2000" dirty="0">
                <a:sym typeface="Wingdings" panose="05000000000000000000" pitchFamily="2" charset="2"/>
              </a:rPr>
              <a:t>下可与</a:t>
            </a:r>
            <a:r>
              <a:rPr lang="en-US" altLang="zh-CN" sz="2000" i="1" dirty="0">
                <a:sym typeface="Wingdings" panose="05000000000000000000" pitchFamily="2" charset="2"/>
              </a:rPr>
              <a:t>C</a:t>
            </a:r>
            <a:r>
              <a:rPr lang="en-US" altLang="zh-CN" sz="2000" baseline="-25000" dirty="0">
                <a:sym typeface="Wingdings" panose="05000000000000000000" pitchFamily="2" charset="2"/>
              </a:rPr>
              <a:t>3</a:t>
            </a:r>
            <a:r>
              <a:rPr lang="zh-CN" altLang="en-US" sz="2000" dirty="0">
                <a:sym typeface="Wingdings" panose="05000000000000000000" pitchFamily="2" charset="2"/>
              </a:rPr>
              <a:t>发生串联谐振。</a:t>
            </a:r>
            <a:r>
              <a:rPr lang="en-US" altLang="zh-CN" sz="2000" i="1" dirty="0">
                <a:latin typeface="Symbol" panose="05050102010706020507" pitchFamily="18" charset="2"/>
                <a:sym typeface="Wingdings" panose="05000000000000000000" pitchFamily="2" charset="2"/>
              </a:rPr>
              <a:t>w</a:t>
            </a:r>
            <a:r>
              <a:rPr lang="en-US" altLang="zh-CN" sz="2000" dirty="0">
                <a:sym typeface="Wingdings" panose="05000000000000000000" pitchFamily="2" charset="2"/>
              </a:rPr>
              <a:t> &gt;</a:t>
            </a:r>
            <a:r>
              <a:rPr lang="en-US" altLang="zh-CN" sz="2000" i="1" dirty="0">
                <a:latin typeface="Symbol" panose="05050102010706020507" pitchFamily="18" charset="2"/>
                <a:sym typeface="Wingdings" panose="05000000000000000000" pitchFamily="2" charset="2"/>
              </a:rPr>
              <a:t>w</a:t>
            </a:r>
            <a:r>
              <a:rPr lang="en-US" altLang="zh-CN" sz="2000" baseline="-25000" dirty="0">
                <a:sym typeface="Wingdings" panose="05000000000000000000" pitchFamily="2" charset="2"/>
              </a:rPr>
              <a:t>1</a:t>
            </a:r>
            <a:r>
              <a:rPr lang="zh-CN" altLang="zh-CN" sz="2000" dirty="0">
                <a:sym typeface="Wingdings" panose="05000000000000000000" pitchFamily="2" charset="2"/>
              </a:rPr>
              <a:t>时，</a:t>
            </a:r>
            <a:r>
              <a:rPr lang="zh-CN" altLang="en-US" sz="2000" dirty="0">
                <a:sym typeface="Wingdings" panose="05000000000000000000" pitchFamily="2" charset="2"/>
              </a:rPr>
              <a:t>随着频率增加，</a:t>
            </a:r>
            <a:r>
              <a:rPr lang="zh-CN" altLang="zh-CN" sz="2000" dirty="0">
                <a:sym typeface="Wingdings" panose="05000000000000000000" pitchFamily="2" charset="2"/>
              </a:rPr>
              <a:t>并联部分可由感性变为容性，在</a:t>
            </a:r>
            <a:r>
              <a:rPr lang="zh-CN" altLang="en-US" sz="2000" dirty="0">
                <a:sym typeface="Wingdings" panose="05000000000000000000" pitchFamily="2" charset="2"/>
              </a:rPr>
              <a:t>某一角频率</a:t>
            </a:r>
            <a:r>
              <a:rPr lang="en-US" altLang="zh-CN" sz="2000" i="1" dirty="0">
                <a:latin typeface="Symbol" panose="05050102010706020507" pitchFamily="18" charset="2"/>
                <a:sym typeface="Wingdings" panose="05000000000000000000" pitchFamily="2" charset="2"/>
              </a:rPr>
              <a:t>w</a:t>
            </a:r>
            <a:r>
              <a:rPr lang="en-US" altLang="zh-CN" sz="2000" baseline="-25000" dirty="0">
                <a:sym typeface="Wingdings" panose="05000000000000000000" pitchFamily="2" charset="2"/>
              </a:rPr>
              <a:t>2</a:t>
            </a:r>
            <a:r>
              <a:rPr lang="zh-CN" altLang="en-US" sz="2000" dirty="0">
                <a:sym typeface="Wingdings" panose="05000000000000000000" pitchFamily="2" charset="2"/>
              </a:rPr>
              <a:t>下发生并联谐振。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188421"/>
                                        </p:tgtEl>
                                        <p:attrNameLst>
                                          <p:attrName>style.visibility</p:attrName>
                                        </p:attrNameLst>
                                      </p:cBhvr>
                                      <p:to>
                                        <p:strVal val="visible"/>
                                      </p:to>
                                    </p:set>
                                    <p:animEffect transition="in" filter="checkerboard(down)">
                                      <p:cBhvr>
                                        <p:cTn id="7" dur="500"/>
                                        <p:tgtEl>
                                          <p:spTgt spid="1884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88422"/>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884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lt">
                                    <p:tmPct val="100000"/>
                                  </p:iterate>
                                  <p:childTnLst>
                                    <p:set>
                                      <p:cBhvr>
                                        <p:cTn id="17" dur="1" fill="hold">
                                          <p:stCondLst>
                                            <p:cond delay="0"/>
                                          </p:stCondLst>
                                        </p:cTn>
                                        <p:tgtEl>
                                          <p:spTgt spid="188474"/>
                                        </p:tgtEl>
                                        <p:attrNameLst>
                                          <p:attrName>style.visibility</p:attrName>
                                        </p:attrNameLst>
                                      </p:cBhvr>
                                      <p:to>
                                        <p:strVal val="visible"/>
                                      </p:to>
                                    </p:set>
                                    <p:animEffect transition="in" filter="wipe(left)">
                                      <p:cBhvr>
                                        <p:cTn id="18" dur="75"/>
                                        <p:tgtEl>
                                          <p:spTgt spid="18847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lt">
                                    <p:tmPct val="100000"/>
                                  </p:iterate>
                                  <p:childTnLst>
                                    <p:set>
                                      <p:cBhvr>
                                        <p:cTn id="22" dur="1" fill="hold">
                                          <p:stCondLst>
                                            <p:cond delay="0"/>
                                          </p:stCondLst>
                                        </p:cTn>
                                        <p:tgtEl>
                                          <p:spTgt spid="188475"/>
                                        </p:tgtEl>
                                        <p:attrNameLst>
                                          <p:attrName>style.visibility</p:attrName>
                                        </p:attrNameLst>
                                      </p:cBhvr>
                                      <p:to>
                                        <p:strVal val="visible"/>
                                      </p:to>
                                    </p:set>
                                    <p:animEffect transition="in" filter="wipe(left)">
                                      <p:cBhvr>
                                        <p:cTn id="23" dur="75"/>
                                        <p:tgtEl>
                                          <p:spTgt spid="188475"/>
                                        </p:tgtEl>
                                      </p:cBhvr>
                                    </p:animEffect>
                                  </p:childTnLst>
                                </p:cTn>
                              </p:par>
                            </p:childTnLst>
                          </p:cTn>
                        </p:par>
                        <p:par>
                          <p:cTn id="24" fill="hold">
                            <p:stCondLst>
                              <p:cond delay="6000"/>
                            </p:stCondLst>
                            <p:childTnLst>
                              <p:par>
                                <p:cTn id="25" presetID="22" presetClass="entr" presetSubtype="8"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p:bldP spid="188422" grpId="0"/>
      <p:bldP spid="188423" grpId="0"/>
      <p:bldP spid="188474" grpId="0"/>
      <p:bldP spid="188475" grpId="0"/>
      <p:bldP spid="5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文本框 189442"/>
          <p:cNvSpPr txBox="1"/>
          <p:nvPr/>
        </p:nvSpPr>
        <p:spPr>
          <a:xfrm>
            <a:off x="563562" y="1006476"/>
            <a:ext cx="1717675" cy="457200"/>
          </a:xfrm>
          <a:prstGeom prst="rect">
            <a:avLst/>
          </a:prstGeom>
          <a:noFill/>
          <a:ln w="19050">
            <a:noFill/>
          </a:ln>
        </p:spPr>
        <p:txBody>
          <a:bodyPr wrap="none" anchor="ctr">
            <a:spAutoFit/>
          </a:bodyPr>
          <a:lstStyle/>
          <a:p>
            <a:pPr algn="ctr"/>
            <a:r>
              <a:rPr lang="zh-CN" altLang="en-US" dirty="0">
                <a:solidFill>
                  <a:srgbClr val="FF3300"/>
                </a:solidFill>
                <a:latin typeface="Times New Roman" panose="02020603050405020304" pitchFamily="18" charset="0"/>
                <a:sym typeface="Wingdings" panose="05000000000000000000" pitchFamily="2" charset="2"/>
              </a:rPr>
              <a:t>定量分析：</a:t>
            </a:r>
          </a:p>
        </p:txBody>
      </p:sp>
      <p:graphicFrame>
        <p:nvGraphicFramePr>
          <p:cNvPr id="189445" name="对象 189444"/>
          <p:cNvGraphicFramePr/>
          <p:nvPr>
            <p:extLst>
              <p:ext uri="{D42A27DB-BD31-4B8C-83A1-F6EECF244321}">
                <p14:modId xmlns:p14="http://schemas.microsoft.com/office/powerpoint/2010/main" val="2169814712"/>
              </p:ext>
            </p:extLst>
          </p:nvPr>
        </p:nvGraphicFramePr>
        <p:xfrm>
          <a:off x="1124585" y="2795744"/>
          <a:ext cx="7278688" cy="2603500"/>
        </p:xfrm>
        <a:graphic>
          <a:graphicData uri="http://schemas.openxmlformats.org/presentationml/2006/ole">
            <mc:AlternateContent xmlns:mc="http://schemas.openxmlformats.org/markup-compatibility/2006">
              <mc:Choice xmlns:v="urn:schemas-microsoft-com:vml" Requires="v">
                <p:oleObj spid="_x0000_s55335" r:id="rId3" imgW="3378200" imgH="1282700" progId="Equation.3">
                  <p:embed/>
                </p:oleObj>
              </mc:Choice>
              <mc:Fallback>
                <p:oleObj r:id="rId3" imgW="3378200" imgH="1282700" progId="Equation.3">
                  <p:embed/>
                  <p:pic>
                    <p:nvPicPr>
                      <p:cNvPr id="0" name="图片 3236"/>
                      <p:cNvPicPr/>
                      <p:nvPr/>
                    </p:nvPicPr>
                    <p:blipFill>
                      <a:blip r:embed="rId4"/>
                      <a:stretch>
                        <a:fillRect/>
                      </a:stretch>
                    </p:blipFill>
                    <p:spPr>
                      <a:xfrm>
                        <a:off x="1124585" y="2795744"/>
                        <a:ext cx="7278688" cy="2603500"/>
                      </a:xfrm>
                      <a:prstGeom prst="rect">
                        <a:avLst/>
                      </a:prstGeom>
                      <a:noFill/>
                      <a:ln w="38100">
                        <a:noFill/>
                        <a:miter/>
                      </a:ln>
                    </p:spPr>
                  </p:pic>
                </p:oleObj>
              </mc:Fallback>
            </mc:AlternateContent>
          </a:graphicData>
        </a:graphic>
      </p:graphicFrame>
      <p:sp>
        <p:nvSpPr>
          <p:cNvPr id="189448" name="动作按钮: 后退或前一项 189447">
            <a:hlinkClick r:id="" action="ppaction://hlinkshowjump?jump=previousslide"/>
          </p:cNvPr>
          <p:cNvSpPr/>
          <p:nvPr/>
        </p:nvSpPr>
        <p:spPr>
          <a:xfrm>
            <a:off x="8043863" y="6253163"/>
            <a:ext cx="530225" cy="585787"/>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89449" name="动作按钮: 前进或下一项 189448">
            <a:hlinkClick r:id="" action="ppaction://hlinkshowjump?jump=nextslide"/>
          </p:cNvPr>
          <p:cNvSpPr/>
          <p:nvPr/>
        </p:nvSpPr>
        <p:spPr>
          <a:xfrm>
            <a:off x="8594725" y="6253163"/>
            <a:ext cx="530225" cy="585787"/>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35" name="文本框 34">
            <a:extLst>
              <a:ext uri="{FF2B5EF4-FFF2-40B4-BE49-F238E27FC236}">
                <a16:creationId xmlns:a16="http://schemas.microsoft.com/office/drawing/2014/main" id="{9B2977E6-F6E8-4A04-AA6F-1AE6E6775116}"/>
              </a:ext>
            </a:extLst>
          </p:cNvPr>
          <p:cNvSpPr txBox="1"/>
          <p:nvPr/>
        </p:nvSpPr>
        <p:spPr>
          <a:xfrm>
            <a:off x="5308926" y="2334079"/>
            <a:ext cx="614773" cy="461665"/>
          </a:xfrm>
          <a:prstGeom prst="rect">
            <a:avLst/>
          </a:prstGeom>
          <a:noFill/>
          <a:ln w="9525">
            <a:noFill/>
          </a:ln>
        </p:spPr>
        <p:txBody>
          <a:bodyPr wrap="square" anchor="t">
            <a:spAutoFit/>
          </a:bodyPr>
          <a:lstStyle/>
          <a:p>
            <a:pPr>
              <a:spcBef>
                <a:spcPct val="0"/>
              </a:spcBef>
            </a:pPr>
            <a:r>
              <a:rPr lang="en-US" altLang="zh-CN" dirty="0">
                <a:latin typeface="Times New Roman" panose="02020603050405020304" pitchFamily="18" charset="0"/>
                <a:sym typeface="Wingdings" panose="05000000000000000000" pitchFamily="2" charset="2"/>
              </a:rPr>
              <a:t>(a)</a:t>
            </a:r>
          </a:p>
        </p:txBody>
      </p:sp>
      <p:sp>
        <p:nvSpPr>
          <p:cNvPr id="36" name="文本框 35">
            <a:extLst>
              <a:ext uri="{FF2B5EF4-FFF2-40B4-BE49-F238E27FC236}">
                <a16:creationId xmlns:a16="http://schemas.microsoft.com/office/drawing/2014/main" id="{39151ABD-84D5-4456-9407-B8C3001263A3}"/>
              </a:ext>
            </a:extLst>
          </p:cNvPr>
          <p:cNvSpPr txBox="1"/>
          <p:nvPr/>
        </p:nvSpPr>
        <p:spPr>
          <a:xfrm>
            <a:off x="4763806" y="643556"/>
            <a:ext cx="537023" cy="461665"/>
          </a:xfrm>
          <a:prstGeom prst="rect">
            <a:avLst/>
          </a:prstGeom>
          <a:noFill/>
          <a:ln w="9525">
            <a:noFill/>
          </a:ln>
        </p:spPr>
        <p:txBody>
          <a:bodyPr wrap="square" anchor="t">
            <a:spAutoFit/>
          </a:bodyPr>
          <a:lstStyle/>
          <a:p>
            <a:pPr>
              <a:spcBef>
                <a:spcPct val="0"/>
              </a:spcBef>
            </a:pPr>
            <a:r>
              <a:rPr lang="en-US" altLang="zh-CN" i="1">
                <a:latin typeface="Times New Roman" panose="02020603050405020304" pitchFamily="18" charset="0"/>
                <a:sym typeface="Wingdings" panose="05000000000000000000" pitchFamily="2" charset="2"/>
              </a:rPr>
              <a:t>L</a:t>
            </a:r>
            <a:r>
              <a:rPr lang="en-US" altLang="zh-CN" baseline="-25000">
                <a:latin typeface="Times New Roman" panose="02020603050405020304" pitchFamily="18" charset="0"/>
                <a:sym typeface="Wingdings" panose="05000000000000000000" pitchFamily="2" charset="2"/>
              </a:rPr>
              <a:t>3</a:t>
            </a:r>
            <a:endParaRPr lang="en-US" altLang="zh-CN">
              <a:latin typeface="Times New Roman" panose="02020603050405020304" pitchFamily="18" charset="0"/>
              <a:sym typeface="Wingdings" panose="05000000000000000000" pitchFamily="2" charset="2"/>
            </a:endParaRPr>
          </a:p>
        </p:txBody>
      </p:sp>
      <p:grpSp>
        <p:nvGrpSpPr>
          <p:cNvPr id="37" name="组合 36">
            <a:extLst>
              <a:ext uri="{FF2B5EF4-FFF2-40B4-BE49-F238E27FC236}">
                <a16:creationId xmlns:a16="http://schemas.microsoft.com/office/drawing/2014/main" id="{2DE37135-7449-4FE0-AE92-BDB812723D94}"/>
              </a:ext>
            </a:extLst>
          </p:cNvPr>
          <p:cNvGrpSpPr/>
          <p:nvPr/>
        </p:nvGrpSpPr>
        <p:grpSpPr>
          <a:xfrm>
            <a:off x="4217706" y="1119806"/>
            <a:ext cx="3348703" cy="1166240"/>
            <a:chOff x="712" y="1362"/>
            <a:chExt cx="1852" cy="840"/>
          </a:xfrm>
        </p:grpSpPr>
        <p:sp>
          <p:nvSpPr>
            <p:cNvPr id="38" name="直接连接符 37">
              <a:extLst>
                <a:ext uri="{FF2B5EF4-FFF2-40B4-BE49-F238E27FC236}">
                  <a16:creationId xmlns:a16="http://schemas.microsoft.com/office/drawing/2014/main" id="{77698DA4-476B-43DB-BD75-F1E360BABC45}"/>
                </a:ext>
              </a:extLst>
            </p:cNvPr>
            <p:cNvSpPr/>
            <p:nvPr/>
          </p:nvSpPr>
          <p:spPr>
            <a:xfrm>
              <a:off x="1680" y="1992"/>
              <a:ext cx="0" cy="192"/>
            </a:xfrm>
            <a:prstGeom prst="line">
              <a:avLst/>
            </a:prstGeom>
            <a:ln w="19050" cap="flat" cmpd="sng">
              <a:solidFill>
                <a:schemeClr val="tx1"/>
              </a:solidFill>
              <a:prstDash val="solid"/>
              <a:headEnd type="none" w="med" len="med"/>
              <a:tailEnd type="none" w="med" len="med"/>
            </a:ln>
          </p:spPr>
        </p:sp>
        <p:sp>
          <p:nvSpPr>
            <p:cNvPr id="39" name="直接连接符 38">
              <a:extLst>
                <a:ext uri="{FF2B5EF4-FFF2-40B4-BE49-F238E27FC236}">
                  <a16:creationId xmlns:a16="http://schemas.microsoft.com/office/drawing/2014/main" id="{E24E7830-987B-41EB-A491-0A9591EDF480}"/>
                </a:ext>
              </a:extLst>
            </p:cNvPr>
            <p:cNvSpPr/>
            <p:nvPr/>
          </p:nvSpPr>
          <p:spPr>
            <a:xfrm flipV="1">
              <a:off x="1680" y="1404"/>
              <a:ext cx="0" cy="218"/>
            </a:xfrm>
            <a:prstGeom prst="line">
              <a:avLst/>
            </a:prstGeom>
            <a:ln w="19050" cap="flat" cmpd="sng">
              <a:solidFill>
                <a:schemeClr val="tx1"/>
              </a:solidFill>
              <a:prstDash val="solid"/>
              <a:headEnd type="none" w="med" len="med"/>
              <a:tailEnd type="none" w="med" len="med"/>
            </a:ln>
          </p:spPr>
        </p:sp>
        <p:sp>
          <p:nvSpPr>
            <p:cNvPr id="40" name="直接连接符 39">
              <a:extLst>
                <a:ext uri="{FF2B5EF4-FFF2-40B4-BE49-F238E27FC236}">
                  <a16:creationId xmlns:a16="http://schemas.microsoft.com/office/drawing/2014/main" id="{602109B0-3ED8-4293-8304-6DF176FB4E2F}"/>
                </a:ext>
              </a:extLst>
            </p:cNvPr>
            <p:cNvSpPr/>
            <p:nvPr/>
          </p:nvSpPr>
          <p:spPr>
            <a:xfrm>
              <a:off x="1392" y="1404"/>
              <a:ext cx="768" cy="0"/>
            </a:xfrm>
            <a:prstGeom prst="line">
              <a:avLst/>
            </a:prstGeom>
            <a:ln w="19050" cap="flat" cmpd="sng">
              <a:solidFill>
                <a:schemeClr val="tx1"/>
              </a:solidFill>
              <a:prstDash val="solid"/>
              <a:headEnd type="none" w="med" len="med"/>
              <a:tailEnd type="none" w="med" len="med"/>
            </a:ln>
          </p:spPr>
        </p:sp>
        <p:sp>
          <p:nvSpPr>
            <p:cNvPr id="41" name="直接连接符 40">
              <a:extLst>
                <a:ext uri="{FF2B5EF4-FFF2-40B4-BE49-F238E27FC236}">
                  <a16:creationId xmlns:a16="http://schemas.microsoft.com/office/drawing/2014/main" id="{79632B92-90A9-41D7-9557-3CF02A4956FE}"/>
                </a:ext>
              </a:extLst>
            </p:cNvPr>
            <p:cNvSpPr/>
            <p:nvPr/>
          </p:nvSpPr>
          <p:spPr>
            <a:xfrm flipH="1">
              <a:off x="780" y="1410"/>
              <a:ext cx="240" cy="0"/>
            </a:xfrm>
            <a:prstGeom prst="line">
              <a:avLst/>
            </a:prstGeom>
            <a:ln w="19050" cap="flat" cmpd="sng">
              <a:solidFill>
                <a:schemeClr val="tx1"/>
              </a:solidFill>
              <a:prstDash val="solid"/>
              <a:headEnd type="none" w="med" len="med"/>
              <a:tailEnd type="none" w="med" len="med"/>
            </a:ln>
          </p:spPr>
        </p:sp>
        <p:sp>
          <p:nvSpPr>
            <p:cNvPr id="42" name="直接连接符 41">
              <a:extLst>
                <a:ext uri="{FF2B5EF4-FFF2-40B4-BE49-F238E27FC236}">
                  <a16:creationId xmlns:a16="http://schemas.microsoft.com/office/drawing/2014/main" id="{A23CE53F-8AA7-488C-8E76-5AA0B7135AE1}"/>
                </a:ext>
              </a:extLst>
            </p:cNvPr>
            <p:cNvSpPr/>
            <p:nvPr/>
          </p:nvSpPr>
          <p:spPr>
            <a:xfrm>
              <a:off x="774" y="2172"/>
              <a:ext cx="1392" cy="0"/>
            </a:xfrm>
            <a:prstGeom prst="line">
              <a:avLst/>
            </a:prstGeom>
            <a:ln w="19050" cap="flat" cmpd="sng">
              <a:solidFill>
                <a:schemeClr val="tx1"/>
              </a:solidFill>
              <a:prstDash val="solid"/>
              <a:headEnd type="none" w="med" len="med"/>
              <a:tailEnd type="none" w="med" len="med"/>
            </a:ln>
          </p:spPr>
        </p:sp>
        <p:sp>
          <p:nvSpPr>
            <p:cNvPr id="43" name="直接连接符 42">
              <a:extLst>
                <a:ext uri="{FF2B5EF4-FFF2-40B4-BE49-F238E27FC236}">
                  <a16:creationId xmlns:a16="http://schemas.microsoft.com/office/drawing/2014/main" id="{1C12DB7E-84C2-4DB5-B4E0-8DA1DD002AF0}"/>
                </a:ext>
              </a:extLst>
            </p:cNvPr>
            <p:cNvSpPr/>
            <p:nvPr/>
          </p:nvSpPr>
          <p:spPr>
            <a:xfrm>
              <a:off x="2160" y="1404"/>
              <a:ext cx="0" cy="336"/>
            </a:xfrm>
            <a:prstGeom prst="line">
              <a:avLst/>
            </a:prstGeom>
            <a:ln w="19050" cap="flat" cmpd="sng">
              <a:solidFill>
                <a:schemeClr val="tx1"/>
              </a:solidFill>
              <a:prstDash val="solid"/>
              <a:headEnd type="none" w="med" len="med"/>
              <a:tailEnd type="none" w="med" len="med"/>
            </a:ln>
          </p:spPr>
        </p:sp>
        <p:sp>
          <p:nvSpPr>
            <p:cNvPr id="44" name="直接连接符 43">
              <a:extLst>
                <a:ext uri="{FF2B5EF4-FFF2-40B4-BE49-F238E27FC236}">
                  <a16:creationId xmlns:a16="http://schemas.microsoft.com/office/drawing/2014/main" id="{C21F2D4F-4E44-46DB-8741-D70ABE45190C}"/>
                </a:ext>
              </a:extLst>
            </p:cNvPr>
            <p:cNvSpPr/>
            <p:nvPr/>
          </p:nvSpPr>
          <p:spPr>
            <a:xfrm>
              <a:off x="2160" y="1836"/>
              <a:ext cx="0" cy="336"/>
            </a:xfrm>
            <a:prstGeom prst="line">
              <a:avLst/>
            </a:prstGeom>
            <a:ln w="19050" cap="flat" cmpd="sng">
              <a:solidFill>
                <a:schemeClr val="tx1"/>
              </a:solidFill>
              <a:prstDash val="solid"/>
              <a:headEnd type="none" w="med" len="med"/>
              <a:tailEnd type="none" w="med" len="med"/>
            </a:ln>
          </p:spPr>
        </p:sp>
        <p:sp>
          <p:nvSpPr>
            <p:cNvPr id="45" name="文本框 44">
              <a:extLst>
                <a:ext uri="{FF2B5EF4-FFF2-40B4-BE49-F238E27FC236}">
                  <a16:creationId xmlns:a16="http://schemas.microsoft.com/office/drawing/2014/main" id="{528096AC-2C16-4239-A608-FD3B83417A36}"/>
                </a:ext>
              </a:extLst>
            </p:cNvPr>
            <p:cNvSpPr txBox="1"/>
            <p:nvPr/>
          </p:nvSpPr>
          <p:spPr>
            <a:xfrm>
              <a:off x="1398" y="1674"/>
              <a:ext cx="297"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L</a:t>
              </a:r>
              <a:r>
                <a:rPr lang="en-US" altLang="zh-CN" baseline="-25000">
                  <a:latin typeface="Times New Roman" panose="02020603050405020304" pitchFamily="18" charset="0"/>
                  <a:sym typeface="Wingdings" panose="05000000000000000000" pitchFamily="2" charset="2"/>
                </a:rPr>
                <a:t>1</a:t>
              </a:r>
              <a:endParaRPr lang="en-US" altLang="zh-CN">
                <a:latin typeface="Times New Roman" panose="02020603050405020304" pitchFamily="18" charset="0"/>
                <a:sym typeface="Wingdings" panose="05000000000000000000" pitchFamily="2" charset="2"/>
              </a:endParaRPr>
            </a:p>
          </p:txBody>
        </p:sp>
        <p:sp>
          <p:nvSpPr>
            <p:cNvPr id="46" name="文本框 45">
              <a:extLst>
                <a:ext uri="{FF2B5EF4-FFF2-40B4-BE49-F238E27FC236}">
                  <a16:creationId xmlns:a16="http://schemas.microsoft.com/office/drawing/2014/main" id="{647EC580-30F9-46B4-A1F7-F54ABF8A8D56}"/>
                </a:ext>
              </a:extLst>
            </p:cNvPr>
            <p:cNvSpPr txBox="1"/>
            <p:nvPr/>
          </p:nvSpPr>
          <p:spPr>
            <a:xfrm>
              <a:off x="2256" y="1644"/>
              <a:ext cx="308"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C</a:t>
              </a:r>
              <a:r>
                <a:rPr lang="en-US" altLang="zh-CN" baseline="-25000">
                  <a:latin typeface="Times New Roman" panose="02020603050405020304" pitchFamily="18" charset="0"/>
                  <a:sym typeface="Wingdings" panose="05000000000000000000" pitchFamily="2" charset="2"/>
                </a:rPr>
                <a:t>2</a:t>
              </a:r>
              <a:endParaRPr lang="en-US" altLang="zh-CN">
                <a:latin typeface="Times New Roman" panose="02020603050405020304" pitchFamily="18" charset="0"/>
                <a:sym typeface="Wingdings" panose="05000000000000000000" pitchFamily="2" charset="2"/>
              </a:endParaRPr>
            </a:p>
          </p:txBody>
        </p:sp>
        <p:grpSp>
          <p:nvGrpSpPr>
            <p:cNvPr id="47" name="组合 46">
              <a:extLst>
                <a:ext uri="{FF2B5EF4-FFF2-40B4-BE49-F238E27FC236}">
                  <a16:creationId xmlns:a16="http://schemas.microsoft.com/office/drawing/2014/main" id="{2D33653C-0D79-4F3B-B2E5-41F940A44715}"/>
                </a:ext>
              </a:extLst>
            </p:cNvPr>
            <p:cNvGrpSpPr/>
            <p:nvPr/>
          </p:nvGrpSpPr>
          <p:grpSpPr>
            <a:xfrm>
              <a:off x="2028" y="1743"/>
              <a:ext cx="258" cy="93"/>
              <a:chOff x="1351" y="3976"/>
              <a:chExt cx="174" cy="93"/>
            </a:xfrm>
          </p:grpSpPr>
          <p:sp>
            <p:nvSpPr>
              <p:cNvPr id="60" name="直接连接符 59">
                <a:extLst>
                  <a:ext uri="{FF2B5EF4-FFF2-40B4-BE49-F238E27FC236}">
                    <a16:creationId xmlns:a16="http://schemas.microsoft.com/office/drawing/2014/main" id="{54F72AAE-9D9E-4AC1-A172-EE4B165B14F9}"/>
                  </a:ext>
                </a:extLst>
              </p:cNvPr>
              <p:cNvSpPr/>
              <p:nvPr/>
            </p:nvSpPr>
            <p:spPr>
              <a:xfrm>
                <a:off x="1351" y="3976"/>
                <a:ext cx="174" cy="1"/>
              </a:xfrm>
              <a:prstGeom prst="line">
                <a:avLst/>
              </a:prstGeom>
              <a:ln w="28575" cap="flat" cmpd="sng">
                <a:solidFill>
                  <a:srgbClr val="000000"/>
                </a:solidFill>
                <a:prstDash val="solid"/>
                <a:headEnd type="none" w="med" len="med"/>
                <a:tailEnd type="none" w="med" len="med"/>
              </a:ln>
            </p:spPr>
          </p:sp>
          <p:sp>
            <p:nvSpPr>
              <p:cNvPr id="61" name="直接连接符 60">
                <a:extLst>
                  <a:ext uri="{FF2B5EF4-FFF2-40B4-BE49-F238E27FC236}">
                    <a16:creationId xmlns:a16="http://schemas.microsoft.com/office/drawing/2014/main" id="{1B885E59-0D65-44F0-87A6-14538693640F}"/>
                  </a:ext>
                </a:extLst>
              </p:cNvPr>
              <p:cNvSpPr/>
              <p:nvPr/>
            </p:nvSpPr>
            <p:spPr>
              <a:xfrm>
                <a:off x="1351" y="4068"/>
                <a:ext cx="174" cy="1"/>
              </a:xfrm>
              <a:prstGeom prst="line">
                <a:avLst/>
              </a:prstGeom>
              <a:ln w="28575" cap="flat" cmpd="sng">
                <a:solidFill>
                  <a:srgbClr val="000000"/>
                </a:solidFill>
                <a:prstDash val="solid"/>
                <a:headEnd type="none" w="med" len="med"/>
                <a:tailEnd type="none" w="med" len="med"/>
              </a:ln>
            </p:spPr>
          </p:sp>
        </p:grpSp>
        <p:grpSp>
          <p:nvGrpSpPr>
            <p:cNvPr id="48" name="组合 47">
              <a:extLst>
                <a:ext uri="{FF2B5EF4-FFF2-40B4-BE49-F238E27FC236}">
                  <a16:creationId xmlns:a16="http://schemas.microsoft.com/office/drawing/2014/main" id="{17D0C442-0897-4E33-889D-1055D92A7628}"/>
                </a:ext>
              </a:extLst>
            </p:cNvPr>
            <p:cNvGrpSpPr/>
            <p:nvPr/>
          </p:nvGrpSpPr>
          <p:grpSpPr>
            <a:xfrm>
              <a:off x="1019" y="1362"/>
              <a:ext cx="379" cy="57"/>
              <a:chOff x="1200" y="1584"/>
              <a:chExt cx="379" cy="45"/>
            </a:xfrm>
          </p:grpSpPr>
          <p:sp>
            <p:nvSpPr>
              <p:cNvPr id="56" name="任意多边形 188438">
                <a:extLst>
                  <a:ext uri="{FF2B5EF4-FFF2-40B4-BE49-F238E27FC236}">
                    <a16:creationId xmlns:a16="http://schemas.microsoft.com/office/drawing/2014/main" id="{DE4E0882-0356-484B-A952-DDC10196A354}"/>
                  </a:ext>
                </a:extLst>
              </p:cNvPr>
              <p:cNvSpPr/>
              <p:nvPr/>
            </p:nvSpPr>
            <p:spPr>
              <a:xfrm rot="5400000" flipH="1" flipV="1">
                <a:off x="1223"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57" name="任意多边形 188439">
                <a:extLst>
                  <a:ext uri="{FF2B5EF4-FFF2-40B4-BE49-F238E27FC236}">
                    <a16:creationId xmlns:a16="http://schemas.microsoft.com/office/drawing/2014/main" id="{0E618B34-8941-46DB-9F19-52172B6401BB}"/>
                  </a:ext>
                </a:extLst>
              </p:cNvPr>
              <p:cNvSpPr/>
              <p:nvPr/>
            </p:nvSpPr>
            <p:spPr>
              <a:xfrm rot="5400000" flipH="1" flipV="1">
                <a:off x="1319"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58" name="任意多边形 188440">
                <a:extLst>
                  <a:ext uri="{FF2B5EF4-FFF2-40B4-BE49-F238E27FC236}">
                    <a16:creationId xmlns:a16="http://schemas.microsoft.com/office/drawing/2014/main" id="{439D60CC-6B0F-4A72-AFFE-EBD507374CFC}"/>
                  </a:ext>
                </a:extLst>
              </p:cNvPr>
              <p:cNvSpPr/>
              <p:nvPr/>
            </p:nvSpPr>
            <p:spPr>
              <a:xfrm rot="5400000" flipH="1" flipV="1">
                <a:off x="1415"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59" name="任意多边形 188441">
                <a:extLst>
                  <a:ext uri="{FF2B5EF4-FFF2-40B4-BE49-F238E27FC236}">
                    <a16:creationId xmlns:a16="http://schemas.microsoft.com/office/drawing/2014/main" id="{E3BB7C07-5825-4585-85C1-C9BF9A42DFD8}"/>
                  </a:ext>
                </a:extLst>
              </p:cNvPr>
              <p:cNvSpPr/>
              <p:nvPr/>
            </p:nvSpPr>
            <p:spPr>
              <a:xfrm rot="5400000" flipH="1" flipV="1">
                <a:off x="1511"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grpSp>
        <p:sp>
          <p:nvSpPr>
            <p:cNvPr id="49" name="椭圆 48">
              <a:extLst>
                <a:ext uri="{FF2B5EF4-FFF2-40B4-BE49-F238E27FC236}">
                  <a16:creationId xmlns:a16="http://schemas.microsoft.com/office/drawing/2014/main" id="{8CC3B57A-A2AE-46FD-83F1-07D409BC857D}"/>
                </a:ext>
              </a:extLst>
            </p:cNvPr>
            <p:cNvSpPr/>
            <p:nvPr/>
          </p:nvSpPr>
          <p:spPr>
            <a:xfrm>
              <a:off x="712" y="2134"/>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50" name="椭圆 49">
              <a:extLst>
                <a:ext uri="{FF2B5EF4-FFF2-40B4-BE49-F238E27FC236}">
                  <a16:creationId xmlns:a16="http://schemas.microsoft.com/office/drawing/2014/main" id="{9850F7E2-E7E2-48EE-93BF-CD29911998B1}"/>
                </a:ext>
              </a:extLst>
            </p:cNvPr>
            <p:cNvSpPr/>
            <p:nvPr/>
          </p:nvSpPr>
          <p:spPr>
            <a:xfrm>
              <a:off x="712" y="1374"/>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nvGrpSpPr>
            <p:cNvPr id="51" name="组合 50">
              <a:extLst>
                <a:ext uri="{FF2B5EF4-FFF2-40B4-BE49-F238E27FC236}">
                  <a16:creationId xmlns:a16="http://schemas.microsoft.com/office/drawing/2014/main" id="{A718C155-5154-46AC-8A6C-5B9B0B69CAD4}"/>
                </a:ext>
              </a:extLst>
            </p:cNvPr>
            <p:cNvGrpSpPr/>
            <p:nvPr/>
          </p:nvGrpSpPr>
          <p:grpSpPr>
            <a:xfrm rot="5400000">
              <a:off x="1518" y="1784"/>
              <a:ext cx="379" cy="57"/>
              <a:chOff x="1200" y="1584"/>
              <a:chExt cx="379" cy="45"/>
            </a:xfrm>
          </p:grpSpPr>
          <p:sp>
            <p:nvSpPr>
              <p:cNvPr id="52" name="任意多边形 188445">
                <a:extLst>
                  <a:ext uri="{FF2B5EF4-FFF2-40B4-BE49-F238E27FC236}">
                    <a16:creationId xmlns:a16="http://schemas.microsoft.com/office/drawing/2014/main" id="{FF543627-DF22-4879-A201-B329717B31A4}"/>
                  </a:ext>
                </a:extLst>
              </p:cNvPr>
              <p:cNvSpPr/>
              <p:nvPr/>
            </p:nvSpPr>
            <p:spPr>
              <a:xfrm rot="5400000" flipH="1" flipV="1">
                <a:off x="1223"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53" name="任意多边形 188446">
                <a:extLst>
                  <a:ext uri="{FF2B5EF4-FFF2-40B4-BE49-F238E27FC236}">
                    <a16:creationId xmlns:a16="http://schemas.microsoft.com/office/drawing/2014/main" id="{0EBC297B-C1F0-4378-921B-9799B31D296C}"/>
                  </a:ext>
                </a:extLst>
              </p:cNvPr>
              <p:cNvSpPr/>
              <p:nvPr/>
            </p:nvSpPr>
            <p:spPr>
              <a:xfrm rot="5400000" flipH="1" flipV="1">
                <a:off x="1319"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54" name="任意多边形 188447">
                <a:extLst>
                  <a:ext uri="{FF2B5EF4-FFF2-40B4-BE49-F238E27FC236}">
                    <a16:creationId xmlns:a16="http://schemas.microsoft.com/office/drawing/2014/main" id="{8E13CDA6-D9AA-4A31-B4D2-41864DE07A4E}"/>
                  </a:ext>
                </a:extLst>
              </p:cNvPr>
              <p:cNvSpPr/>
              <p:nvPr/>
            </p:nvSpPr>
            <p:spPr>
              <a:xfrm rot="5400000" flipH="1" flipV="1">
                <a:off x="1415"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sp>
            <p:nvSpPr>
              <p:cNvPr id="55" name="任意多边形 188448">
                <a:extLst>
                  <a:ext uri="{FF2B5EF4-FFF2-40B4-BE49-F238E27FC236}">
                    <a16:creationId xmlns:a16="http://schemas.microsoft.com/office/drawing/2014/main" id="{5F978904-C607-4744-B76C-11F1D1974F71}"/>
                  </a:ext>
                </a:extLst>
              </p:cNvPr>
              <p:cNvSpPr/>
              <p:nvPr/>
            </p:nvSpPr>
            <p:spPr>
              <a:xfrm rot="5400000" flipH="1" flipV="1">
                <a:off x="1511"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rgbClr val="FF00FF"/>
                </a:solidFill>
                <a:prstDash val="solid"/>
                <a:headEnd type="none" w="med" len="med"/>
                <a:tailEnd type="none" w="med" len="me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 calcmode="lin" valueType="num">
                                      <p:cBhvr>
                                        <p:cTn id="7" dur="1000" fill="hold"/>
                                        <p:tgtEl>
                                          <p:spTgt spid="189443"/>
                                        </p:tgtEl>
                                        <p:attrNameLst>
                                          <p:attrName>ppt_w</p:attrName>
                                        </p:attrNameLst>
                                      </p:cBhvr>
                                      <p:tavLst>
                                        <p:tav tm="0">
                                          <p:val>
                                            <p:fltVal val="0"/>
                                          </p:val>
                                        </p:tav>
                                        <p:tav tm="100000">
                                          <p:val>
                                            <p:strVal val="#ppt_w"/>
                                          </p:val>
                                        </p:tav>
                                      </p:tavLst>
                                    </p:anim>
                                    <p:anim calcmode="lin" valueType="num">
                                      <p:cBhvr>
                                        <p:cTn id="8" dur="1000" fill="hold"/>
                                        <p:tgtEl>
                                          <p:spTgt spid="189443"/>
                                        </p:tgtEl>
                                        <p:attrNameLst>
                                          <p:attrName>ppt_h</p:attrName>
                                        </p:attrNameLst>
                                      </p:cBhvr>
                                      <p:tavLst>
                                        <p:tav tm="0">
                                          <p:val>
                                            <p:fltVal val="0"/>
                                          </p:val>
                                        </p:tav>
                                        <p:tav tm="100000">
                                          <p:val>
                                            <p:strVal val="#ppt_h"/>
                                          </p:val>
                                        </p:tav>
                                      </p:tavLst>
                                    </p:anim>
                                    <p:anim calcmode="lin" valueType="num">
                                      <p:cBhvr>
                                        <p:cTn id="9" dur="1000" fill="hold"/>
                                        <p:tgtEl>
                                          <p:spTgt spid="18944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944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8" presetClass="entr" presetSubtype="6" fill="hold" nodeType="afterEffect">
                                  <p:stCondLst>
                                    <p:cond delay="0"/>
                                  </p:stCondLst>
                                  <p:childTnLst>
                                    <p:set>
                                      <p:cBhvr>
                                        <p:cTn id="13" dur="1" fill="hold">
                                          <p:stCondLst>
                                            <p:cond delay="0"/>
                                          </p:stCondLst>
                                        </p:cTn>
                                        <p:tgtEl>
                                          <p:spTgt spid="189445"/>
                                        </p:tgtEl>
                                        <p:attrNameLst>
                                          <p:attrName>style.visibility</p:attrName>
                                        </p:attrNameLst>
                                      </p:cBhvr>
                                      <p:to>
                                        <p:strVal val="visible"/>
                                      </p:to>
                                    </p:set>
                                    <p:animEffect transition="in" filter="strips(downRight)">
                                      <p:cBhvr>
                                        <p:cTn id="14" dur="500"/>
                                        <p:tgtEl>
                                          <p:spTgt spid="189445"/>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文本框 190465"/>
          <p:cNvSpPr txBox="1"/>
          <p:nvPr/>
        </p:nvSpPr>
        <p:spPr>
          <a:xfrm>
            <a:off x="1773238" y="1633171"/>
            <a:ext cx="1403350" cy="457200"/>
          </a:xfrm>
          <a:prstGeom prst="rect">
            <a:avLst/>
          </a:prstGeom>
          <a:noFill/>
          <a:ln w="19050">
            <a:noFill/>
          </a:ln>
        </p:spPr>
        <p:txBody>
          <a:bodyPr wrap="none" anchor="ctr">
            <a:spAutoFit/>
          </a:bodyPr>
          <a:lstStyle/>
          <a:p>
            <a:pPr algn="ctr"/>
            <a:r>
              <a:rPr lang="zh-CN" altLang="en-US" dirty="0">
                <a:latin typeface="Times New Roman" panose="02020603050405020304" pitchFamily="18" charset="0"/>
                <a:sym typeface="Wingdings" panose="05000000000000000000" pitchFamily="2" charset="2"/>
              </a:rPr>
              <a:t>可解得：</a:t>
            </a:r>
          </a:p>
        </p:txBody>
      </p:sp>
      <p:graphicFrame>
        <p:nvGraphicFramePr>
          <p:cNvPr id="190467" name="对象 190466"/>
          <p:cNvGraphicFramePr/>
          <p:nvPr>
            <p:extLst>
              <p:ext uri="{D42A27DB-BD31-4B8C-83A1-F6EECF244321}">
                <p14:modId xmlns:p14="http://schemas.microsoft.com/office/powerpoint/2010/main" val="4084664793"/>
              </p:ext>
            </p:extLst>
          </p:nvPr>
        </p:nvGraphicFramePr>
        <p:xfrm>
          <a:off x="2901950" y="1971308"/>
          <a:ext cx="2166937" cy="433387"/>
        </p:xfrm>
        <a:graphic>
          <a:graphicData uri="http://schemas.openxmlformats.org/presentationml/2006/ole">
            <mc:AlternateContent xmlns:mc="http://schemas.openxmlformats.org/markup-compatibility/2006">
              <mc:Choice xmlns:v="urn:schemas-microsoft-com:vml" Requires="v">
                <p:oleObj spid="_x0000_s56397" r:id="rId3" imgW="1065530" imgH="215900" progId="Equation.3">
                  <p:embed/>
                </p:oleObj>
              </mc:Choice>
              <mc:Fallback>
                <p:oleObj r:id="rId3" imgW="1065530" imgH="215900" progId="Equation.3">
                  <p:embed/>
                  <p:pic>
                    <p:nvPicPr>
                      <p:cNvPr id="0" name="图片 3238"/>
                      <p:cNvPicPr/>
                      <p:nvPr/>
                    </p:nvPicPr>
                    <p:blipFill>
                      <a:blip r:embed="rId4"/>
                      <a:stretch>
                        <a:fillRect/>
                      </a:stretch>
                    </p:blipFill>
                    <p:spPr>
                      <a:xfrm>
                        <a:off x="2901950" y="1971308"/>
                        <a:ext cx="2166937" cy="433387"/>
                      </a:xfrm>
                      <a:prstGeom prst="rect">
                        <a:avLst/>
                      </a:prstGeom>
                      <a:noFill/>
                      <a:ln w="38100">
                        <a:noFill/>
                        <a:miter/>
                      </a:ln>
                    </p:spPr>
                  </p:pic>
                </p:oleObj>
              </mc:Fallback>
            </mc:AlternateContent>
          </a:graphicData>
        </a:graphic>
      </p:graphicFrame>
      <p:graphicFrame>
        <p:nvGraphicFramePr>
          <p:cNvPr id="190468" name="对象 190467"/>
          <p:cNvGraphicFramePr/>
          <p:nvPr>
            <p:extLst>
              <p:ext uri="{D42A27DB-BD31-4B8C-83A1-F6EECF244321}">
                <p14:modId xmlns:p14="http://schemas.microsoft.com/office/powerpoint/2010/main" val="97153780"/>
              </p:ext>
            </p:extLst>
          </p:nvPr>
        </p:nvGraphicFramePr>
        <p:xfrm>
          <a:off x="1866900" y="2441208"/>
          <a:ext cx="3867150" cy="987426"/>
        </p:xfrm>
        <a:graphic>
          <a:graphicData uri="http://schemas.openxmlformats.org/presentationml/2006/ole">
            <mc:AlternateContent xmlns:mc="http://schemas.openxmlformats.org/markup-compatibility/2006">
              <mc:Choice xmlns:v="urn:schemas-microsoft-com:vml" Requires="v">
                <p:oleObj spid="_x0000_s56398" r:id="rId5" imgW="1828165" imgH="482600" progId="Equation.3">
                  <p:embed/>
                </p:oleObj>
              </mc:Choice>
              <mc:Fallback>
                <p:oleObj r:id="rId5" imgW="1828165" imgH="482600" progId="Equation.3">
                  <p:embed/>
                  <p:pic>
                    <p:nvPicPr>
                      <p:cNvPr id="0" name="图片 3239"/>
                      <p:cNvPicPr/>
                      <p:nvPr/>
                    </p:nvPicPr>
                    <p:blipFill>
                      <a:blip r:embed="rId6"/>
                      <a:stretch>
                        <a:fillRect/>
                      </a:stretch>
                    </p:blipFill>
                    <p:spPr>
                      <a:xfrm>
                        <a:off x="1866900" y="2441208"/>
                        <a:ext cx="3867150" cy="987426"/>
                      </a:xfrm>
                      <a:prstGeom prst="rect">
                        <a:avLst/>
                      </a:prstGeom>
                      <a:solidFill>
                        <a:srgbClr val="00FFCC"/>
                      </a:solidFill>
                      <a:ln w="38100">
                        <a:noFill/>
                        <a:miter/>
                      </a:ln>
                      <a:effectLst>
                        <a:prstShdw prst="shdw17" dist="17961" dir="2699999">
                          <a:srgbClr val="00FFCC">
                            <a:gamma/>
                            <a:shade val="60000"/>
                            <a:invGamma/>
                          </a:srgbClr>
                        </a:prstShdw>
                      </a:effectLst>
                    </p:spPr>
                  </p:pic>
                </p:oleObj>
              </mc:Fallback>
            </mc:AlternateContent>
          </a:graphicData>
        </a:graphic>
      </p:graphicFrame>
      <p:sp>
        <p:nvSpPr>
          <p:cNvPr id="190469" name="文本框 190468"/>
          <p:cNvSpPr txBox="1"/>
          <p:nvPr/>
        </p:nvSpPr>
        <p:spPr>
          <a:xfrm>
            <a:off x="948415" y="3548639"/>
            <a:ext cx="4751622" cy="461665"/>
          </a:xfrm>
          <a:prstGeom prst="rect">
            <a:avLst/>
          </a:prstGeom>
          <a:noFill/>
          <a:ln w="19050">
            <a:noFill/>
          </a:ln>
        </p:spPr>
        <p:txBody>
          <a:bodyPr wrap="none" anchor="ctr">
            <a:spAutoFit/>
          </a:bodyPr>
          <a:lstStyle/>
          <a:p>
            <a:pPr algn="ctr"/>
            <a:r>
              <a:rPr lang="en-US" altLang="zh-CN" dirty="0">
                <a:latin typeface="Times New Roman" panose="02020603050405020304" pitchFamily="18" charset="0"/>
                <a:sym typeface="Wingdings" panose="05000000000000000000" pitchFamily="2" charset="2"/>
              </a:rPr>
              <a:t>2</a:t>
            </a:r>
            <a:r>
              <a:rPr lang="zh-CN" altLang="en-US" dirty="0">
                <a:latin typeface="Times New Roman" panose="02020603050405020304" pitchFamily="18" charset="0"/>
                <a:sym typeface="Wingdings" panose="05000000000000000000" pitchFamily="2" charset="2"/>
              </a:rPr>
              <a:t>、当</a:t>
            </a:r>
            <a:r>
              <a:rPr lang="en-US" altLang="zh-CN" i="1" dirty="0">
                <a:latin typeface="Times New Roman" panose="02020603050405020304" pitchFamily="18" charset="0"/>
                <a:sym typeface="Wingdings" panose="05000000000000000000" pitchFamily="2" charset="2"/>
              </a:rPr>
              <a:t>Y</a:t>
            </a:r>
            <a:r>
              <a:rPr lang="en-US" altLang="zh-CN" dirty="0">
                <a:latin typeface="Times New Roman" panose="02020603050405020304" pitchFamily="18" charset="0"/>
                <a:sym typeface="Wingdings" panose="05000000000000000000" pitchFamily="2" charset="2"/>
              </a:rPr>
              <a:t>(</a:t>
            </a:r>
            <a:r>
              <a:rPr lang="en-US" altLang="zh-CN" i="1" dirty="0">
                <a:latin typeface="Symbol" panose="05050102010706020507" pitchFamily="18" charset="2"/>
                <a:sym typeface="Wingdings" panose="05000000000000000000" pitchFamily="2" charset="2"/>
              </a:rPr>
              <a:t>w</a:t>
            </a:r>
            <a:r>
              <a:rPr lang="en-US" altLang="zh-CN" dirty="0">
                <a:latin typeface="Times New Roman" panose="02020603050405020304" pitchFamily="18" charset="0"/>
                <a:sym typeface="Wingdings" panose="05000000000000000000" pitchFamily="2" charset="2"/>
              </a:rPr>
              <a:t> )=0</a:t>
            </a:r>
            <a:r>
              <a:rPr lang="zh-CN" altLang="en-US" dirty="0">
                <a:latin typeface="Times New Roman" panose="02020603050405020304" pitchFamily="18" charset="0"/>
                <a:sym typeface="Wingdings" panose="05000000000000000000" pitchFamily="2" charset="2"/>
              </a:rPr>
              <a:t>，即分母为零，有：</a:t>
            </a:r>
          </a:p>
        </p:txBody>
      </p:sp>
      <p:graphicFrame>
        <p:nvGraphicFramePr>
          <p:cNvPr id="190470" name="对象 190469"/>
          <p:cNvGraphicFramePr/>
          <p:nvPr>
            <p:extLst>
              <p:ext uri="{D42A27DB-BD31-4B8C-83A1-F6EECF244321}">
                <p14:modId xmlns:p14="http://schemas.microsoft.com/office/powerpoint/2010/main" val="2944887587"/>
              </p:ext>
            </p:extLst>
          </p:nvPr>
        </p:nvGraphicFramePr>
        <p:xfrm>
          <a:off x="2692401" y="4019183"/>
          <a:ext cx="1987550" cy="461963"/>
        </p:xfrm>
        <a:graphic>
          <a:graphicData uri="http://schemas.openxmlformats.org/presentationml/2006/ole">
            <mc:AlternateContent xmlns:mc="http://schemas.openxmlformats.org/markup-compatibility/2006">
              <mc:Choice xmlns:v="urn:schemas-microsoft-com:vml" Requires="v">
                <p:oleObj spid="_x0000_s56399" r:id="rId7" imgW="977900" imgH="228600" progId="Equation.3">
                  <p:embed/>
                </p:oleObj>
              </mc:Choice>
              <mc:Fallback>
                <p:oleObj r:id="rId7" imgW="977900" imgH="228600" progId="Equation.3">
                  <p:embed/>
                  <p:pic>
                    <p:nvPicPr>
                      <p:cNvPr id="0" name="图片 3240"/>
                      <p:cNvPicPr/>
                      <p:nvPr/>
                    </p:nvPicPr>
                    <p:blipFill>
                      <a:blip r:embed="rId8"/>
                      <a:stretch>
                        <a:fillRect/>
                      </a:stretch>
                    </p:blipFill>
                    <p:spPr>
                      <a:xfrm>
                        <a:off x="2692401" y="4019183"/>
                        <a:ext cx="1987550" cy="461963"/>
                      </a:xfrm>
                      <a:prstGeom prst="rect">
                        <a:avLst/>
                      </a:prstGeom>
                      <a:noFill/>
                      <a:ln w="38100">
                        <a:noFill/>
                        <a:miter/>
                      </a:ln>
                    </p:spPr>
                  </p:pic>
                </p:oleObj>
              </mc:Fallback>
            </mc:AlternateContent>
          </a:graphicData>
        </a:graphic>
      </p:graphicFrame>
      <p:graphicFrame>
        <p:nvGraphicFramePr>
          <p:cNvPr id="190471" name="对象 190470"/>
          <p:cNvGraphicFramePr/>
          <p:nvPr>
            <p:extLst>
              <p:ext uri="{D42A27DB-BD31-4B8C-83A1-F6EECF244321}">
                <p14:modId xmlns:p14="http://schemas.microsoft.com/office/powerpoint/2010/main" val="1792107527"/>
              </p:ext>
            </p:extLst>
          </p:nvPr>
        </p:nvGraphicFramePr>
        <p:xfrm>
          <a:off x="1951038" y="4526781"/>
          <a:ext cx="3911408" cy="992973"/>
        </p:xfrm>
        <a:graphic>
          <a:graphicData uri="http://schemas.openxmlformats.org/presentationml/2006/ole">
            <mc:AlternateContent xmlns:mc="http://schemas.openxmlformats.org/markup-compatibility/2006">
              <mc:Choice xmlns:v="urn:schemas-microsoft-com:vml" Requires="v">
                <p:oleObj spid="_x0000_s56400" r:id="rId9" imgW="1689100" imgH="469900" progId="Equation.3">
                  <p:embed/>
                </p:oleObj>
              </mc:Choice>
              <mc:Fallback>
                <p:oleObj r:id="rId9" imgW="1689100" imgH="469900" progId="Equation.3">
                  <p:embed/>
                  <p:pic>
                    <p:nvPicPr>
                      <p:cNvPr id="0" name="图片 3241"/>
                      <p:cNvPicPr/>
                      <p:nvPr/>
                    </p:nvPicPr>
                    <p:blipFill>
                      <a:blip r:embed="rId10"/>
                      <a:stretch>
                        <a:fillRect/>
                      </a:stretch>
                    </p:blipFill>
                    <p:spPr>
                      <a:xfrm>
                        <a:off x="1951038" y="4526781"/>
                        <a:ext cx="3911408" cy="992973"/>
                      </a:xfrm>
                      <a:prstGeom prst="rect">
                        <a:avLst/>
                      </a:prstGeom>
                      <a:solidFill>
                        <a:srgbClr val="99CCFF"/>
                      </a:solidFill>
                      <a:ln w="38100">
                        <a:noFill/>
                        <a:miter/>
                      </a:ln>
                    </p:spPr>
                  </p:pic>
                </p:oleObj>
              </mc:Fallback>
            </mc:AlternateContent>
          </a:graphicData>
        </a:graphic>
      </p:graphicFrame>
      <p:sp>
        <p:nvSpPr>
          <p:cNvPr id="190472" name="文本框 190471"/>
          <p:cNvSpPr txBox="1"/>
          <p:nvPr/>
        </p:nvSpPr>
        <p:spPr>
          <a:xfrm>
            <a:off x="1879601" y="5722510"/>
            <a:ext cx="796925" cy="457200"/>
          </a:xfrm>
          <a:prstGeom prst="rect">
            <a:avLst/>
          </a:prstGeom>
          <a:noFill/>
          <a:ln w="19050">
            <a:noFill/>
          </a:ln>
        </p:spPr>
        <p:txBody>
          <a:bodyPr wrap="none" anchor="ctr">
            <a:spAutoFit/>
          </a:bodyPr>
          <a:lstStyle/>
          <a:p>
            <a:pPr algn="ctr"/>
            <a:r>
              <a:rPr lang="zh-CN" altLang="en-US" dirty="0">
                <a:latin typeface="Times New Roman" panose="02020603050405020304" pitchFamily="18" charset="0"/>
                <a:sym typeface="Wingdings" panose="05000000000000000000" pitchFamily="2" charset="2"/>
              </a:rPr>
              <a:t>可见</a:t>
            </a:r>
            <a:endParaRPr lang="zh-CN" altLang="en-US" baseline="-25000">
              <a:latin typeface="Times New Roman" panose="02020603050405020304" pitchFamily="18" charset="0"/>
              <a:sym typeface="Wingdings" panose="05000000000000000000" pitchFamily="2" charset="2"/>
            </a:endParaRPr>
          </a:p>
        </p:txBody>
      </p:sp>
      <p:sp>
        <p:nvSpPr>
          <p:cNvPr id="190476" name="矩形 190475"/>
          <p:cNvSpPr/>
          <p:nvPr/>
        </p:nvSpPr>
        <p:spPr>
          <a:xfrm>
            <a:off x="3260726" y="5746323"/>
            <a:ext cx="1131888" cy="457200"/>
          </a:xfrm>
          <a:prstGeom prst="rect">
            <a:avLst/>
          </a:prstGeom>
          <a:solidFill>
            <a:srgbClr val="00FFCC"/>
          </a:solidFill>
          <a:ln w="9525">
            <a:noFill/>
          </a:ln>
          <a:effectLst>
            <a:prstShdw prst="shdw17" dist="17961" dir="2699999">
              <a:srgbClr val="00FFCC">
                <a:gamma/>
                <a:shade val="60000"/>
                <a:invGamma/>
              </a:srgbClr>
            </a:prstShdw>
          </a:effectLst>
        </p:spPr>
        <p:txBody>
          <a:bodyPr/>
          <a:lstStyle/>
          <a:p>
            <a:r>
              <a:rPr lang="en-US" altLang="zh-CN" i="1">
                <a:latin typeface="Symbol" panose="05050102010706020507" pitchFamily="18" charset="2"/>
                <a:sym typeface="Wingdings" panose="05000000000000000000" pitchFamily="2" charset="2"/>
              </a:rPr>
              <a:t>w</a:t>
            </a:r>
            <a:r>
              <a:rPr lang="en-US" altLang="zh-CN">
                <a:latin typeface="Times New Roman" panose="02020603050405020304" pitchFamily="18" charset="0"/>
                <a:sym typeface="Wingdings" panose="05000000000000000000" pitchFamily="2" charset="2"/>
              </a:rPr>
              <a:t> </a:t>
            </a:r>
            <a:r>
              <a:rPr lang="en-US" altLang="zh-CN" baseline="-25000">
                <a:latin typeface="Times New Roman" panose="02020603050405020304" pitchFamily="18" charset="0"/>
                <a:sym typeface="Wingdings" panose="05000000000000000000" pitchFamily="2" charset="2"/>
              </a:rPr>
              <a:t>1</a:t>
            </a:r>
            <a:r>
              <a:rPr lang="en-US" altLang="zh-CN">
                <a:latin typeface="Times New Roman" panose="02020603050405020304" pitchFamily="18" charset="0"/>
                <a:sym typeface="Wingdings" panose="05000000000000000000" pitchFamily="2" charset="2"/>
              </a:rPr>
              <a:t>&lt;</a:t>
            </a:r>
            <a:r>
              <a:rPr lang="en-US" altLang="zh-CN" i="1">
                <a:latin typeface="Symbol" panose="05050102010706020507" pitchFamily="18" charset="2"/>
                <a:sym typeface="Wingdings" panose="05000000000000000000" pitchFamily="2" charset="2"/>
              </a:rPr>
              <a:t>w </a:t>
            </a:r>
            <a:r>
              <a:rPr lang="en-US" altLang="zh-CN" baseline="-25000">
                <a:latin typeface="Times New Roman" panose="02020603050405020304" pitchFamily="18" charset="0"/>
                <a:sym typeface="Wingdings" panose="05000000000000000000" pitchFamily="2" charset="2"/>
              </a:rPr>
              <a:t>2</a:t>
            </a:r>
          </a:p>
        </p:txBody>
      </p:sp>
      <p:sp>
        <p:nvSpPr>
          <p:cNvPr id="12" name="文本框 11">
            <a:extLst>
              <a:ext uri="{FF2B5EF4-FFF2-40B4-BE49-F238E27FC236}">
                <a16:creationId xmlns:a16="http://schemas.microsoft.com/office/drawing/2014/main" id="{DA439BDF-6907-47E3-83DC-0174109BBB28}"/>
              </a:ext>
            </a:extLst>
          </p:cNvPr>
          <p:cNvSpPr txBox="1"/>
          <p:nvPr/>
        </p:nvSpPr>
        <p:spPr>
          <a:xfrm>
            <a:off x="953177" y="460158"/>
            <a:ext cx="4751622" cy="461665"/>
          </a:xfrm>
          <a:prstGeom prst="rect">
            <a:avLst/>
          </a:prstGeom>
          <a:noFill/>
          <a:ln w="19050">
            <a:noFill/>
          </a:ln>
        </p:spPr>
        <p:txBody>
          <a:bodyPr wrap="none" anchor="ctr">
            <a:spAutoFit/>
          </a:bodyPr>
          <a:lstStyle/>
          <a:p>
            <a:pPr algn="ctr"/>
            <a:r>
              <a:rPr lang="en-US" altLang="zh-CN" dirty="0">
                <a:latin typeface="Times New Roman" panose="02020603050405020304" pitchFamily="18" charset="0"/>
                <a:sym typeface="Wingdings" panose="05000000000000000000" pitchFamily="2" charset="2"/>
              </a:rPr>
              <a:t>1</a:t>
            </a:r>
            <a:r>
              <a:rPr lang="zh-CN" altLang="en-US" dirty="0">
                <a:latin typeface="Times New Roman" panose="02020603050405020304" pitchFamily="18" charset="0"/>
                <a:sym typeface="Wingdings" panose="05000000000000000000" pitchFamily="2" charset="2"/>
              </a:rPr>
              <a:t>、当</a:t>
            </a:r>
            <a:r>
              <a:rPr lang="en-US" altLang="zh-CN" i="1" dirty="0">
                <a:latin typeface="Times New Roman" panose="02020603050405020304" pitchFamily="18" charset="0"/>
                <a:sym typeface="Wingdings" panose="05000000000000000000" pitchFamily="2" charset="2"/>
              </a:rPr>
              <a:t>Z</a:t>
            </a:r>
            <a:r>
              <a:rPr lang="en-US" altLang="zh-CN" dirty="0">
                <a:latin typeface="Times New Roman" panose="02020603050405020304" pitchFamily="18" charset="0"/>
                <a:sym typeface="Wingdings" panose="05000000000000000000" pitchFamily="2" charset="2"/>
              </a:rPr>
              <a:t>(</a:t>
            </a:r>
            <a:r>
              <a:rPr lang="en-US" altLang="zh-CN" i="1" dirty="0">
                <a:latin typeface="Symbol" panose="05050102010706020507" pitchFamily="18" charset="2"/>
                <a:sym typeface="Wingdings" panose="05000000000000000000" pitchFamily="2" charset="2"/>
              </a:rPr>
              <a:t>w</a:t>
            </a:r>
            <a:r>
              <a:rPr lang="en-US" altLang="zh-CN" dirty="0">
                <a:latin typeface="Times New Roman" panose="02020603050405020304" pitchFamily="18" charset="0"/>
                <a:sym typeface="Wingdings" panose="05000000000000000000" pitchFamily="2" charset="2"/>
              </a:rPr>
              <a:t> )=0</a:t>
            </a:r>
            <a:r>
              <a:rPr lang="zh-CN" altLang="en-US" dirty="0">
                <a:latin typeface="Times New Roman" panose="02020603050405020304" pitchFamily="18" charset="0"/>
                <a:sym typeface="Wingdings" panose="05000000000000000000" pitchFamily="2" charset="2"/>
              </a:rPr>
              <a:t>，即分子为零，有：</a:t>
            </a:r>
          </a:p>
        </p:txBody>
      </p:sp>
      <p:graphicFrame>
        <p:nvGraphicFramePr>
          <p:cNvPr id="13" name="对象 12">
            <a:extLst>
              <a:ext uri="{FF2B5EF4-FFF2-40B4-BE49-F238E27FC236}">
                <a16:creationId xmlns:a16="http://schemas.microsoft.com/office/drawing/2014/main" id="{951C58C1-B371-4F9F-A895-FE37D1FBDB3A}"/>
              </a:ext>
            </a:extLst>
          </p:cNvPr>
          <p:cNvGraphicFramePr/>
          <p:nvPr>
            <p:extLst>
              <p:ext uri="{D42A27DB-BD31-4B8C-83A1-F6EECF244321}">
                <p14:modId xmlns:p14="http://schemas.microsoft.com/office/powerpoint/2010/main" val="2096957045"/>
              </p:ext>
            </p:extLst>
          </p:nvPr>
        </p:nvGraphicFramePr>
        <p:xfrm>
          <a:off x="2071688" y="1013252"/>
          <a:ext cx="3662362" cy="485775"/>
        </p:xfrm>
        <a:graphic>
          <a:graphicData uri="http://schemas.openxmlformats.org/presentationml/2006/ole">
            <mc:AlternateContent xmlns:mc="http://schemas.openxmlformats.org/markup-compatibility/2006">
              <mc:Choice xmlns:v="urn:schemas-microsoft-com:vml" Requires="v">
                <p:oleObj spid="_x0000_s56401" r:id="rId11" imgW="1802765" imgH="241300" progId="Equation.3">
                  <p:embed/>
                </p:oleObj>
              </mc:Choice>
              <mc:Fallback>
                <p:oleObj r:id="rId11" imgW="1802765" imgH="241300" progId="Equation.3">
                  <p:embed/>
                  <p:pic>
                    <p:nvPicPr>
                      <p:cNvPr id="189447" name="对象 189446"/>
                      <p:cNvPicPr/>
                      <p:nvPr/>
                    </p:nvPicPr>
                    <p:blipFill>
                      <a:blip r:embed="rId12"/>
                      <a:stretch>
                        <a:fillRect/>
                      </a:stretch>
                    </p:blipFill>
                    <p:spPr>
                      <a:xfrm>
                        <a:off x="2071688" y="1013252"/>
                        <a:ext cx="3662362" cy="485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0466"/>
                                        </p:tgtEl>
                                        <p:attrNameLst>
                                          <p:attrName>style.visibility</p:attrName>
                                        </p:attrNameLst>
                                      </p:cBhvr>
                                      <p:to>
                                        <p:strVal val="visible"/>
                                      </p:to>
                                    </p:set>
                                    <p:anim calcmode="lin" valueType="num">
                                      <p:cBhvr additive="base">
                                        <p:cTn id="7" dur="500" fill="hold"/>
                                        <p:tgtEl>
                                          <p:spTgt spid="190466"/>
                                        </p:tgtEl>
                                        <p:attrNameLst>
                                          <p:attrName>ppt_x</p:attrName>
                                        </p:attrNameLst>
                                      </p:cBhvr>
                                      <p:tavLst>
                                        <p:tav tm="0">
                                          <p:val>
                                            <p:strVal val="0-#ppt_w/2"/>
                                          </p:val>
                                        </p:tav>
                                        <p:tav tm="100000">
                                          <p:val>
                                            <p:strVal val="#ppt_x"/>
                                          </p:val>
                                        </p:tav>
                                      </p:tavLst>
                                    </p:anim>
                                    <p:anim calcmode="lin" valueType="num">
                                      <p:cBhvr additive="base">
                                        <p:cTn id="8" dur="500" fill="hold"/>
                                        <p:tgtEl>
                                          <p:spTgt spid="1904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90467"/>
                                        </p:tgtEl>
                                        <p:attrNameLst>
                                          <p:attrName>style.visibility</p:attrName>
                                        </p:attrNameLst>
                                      </p:cBhvr>
                                      <p:to>
                                        <p:strVal val="visible"/>
                                      </p:to>
                                    </p:set>
                                    <p:animEffect transition="in" filter="strips(downRight)">
                                      <p:cBhvr>
                                        <p:cTn id="13" dur="500"/>
                                        <p:tgtEl>
                                          <p:spTgt spid="19046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0468"/>
                                        </p:tgtEl>
                                        <p:attrNameLst>
                                          <p:attrName>style.visibility</p:attrName>
                                        </p:attrNameLst>
                                      </p:cBhvr>
                                      <p:to>
                                        <p:strVal val="visible"/>
                                      </p:to>
                                    </p:set>
                                    <p:animEffect transition="in" filter="dissolve">
                                      <p:cBhvr>
                                        <p:cTn id="18" dur="500"/>
                                        <p:tgtEl>
                                          <p:spTgt spid="19046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90469"/>
                                        </p:tgtEl>
                                        <p:attrNameLst>
                                          <p:attrName>style.visibility</p:attrName>
                                        </p:attrNameLst>
                                      </p:cBhvr>
                                      <p:to>
                                        <p:strVal val="visible"/>
                                      </p:to>
                                    </p:set>
                                    <p:animEffect transition="in" filter="strips(downRight)">
                                      <p:cBhvr>
                                        <p:cTn id="23" dur="500"/>
                                        <p:tgtEl>
                                          <p:spTgt spid="190469"/>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190470"/>
                                        </p:tgtEl>
                                        <p:attrNameLst>
                                          <p:attrName>style.visibility</p:attrName>
                                        </p:attrNameLst>
                                      </p:cBhvr>
                                      <p:to>
                                        <p:strVal val="visible"/>
                                      </p:to>
                                    </p:set>
                                    <p:animEffect transition="in" filter="strips(downRight)">
                                      <p:cBhvr>
                                        <p:cTn id="28" dur="500"/>
                                        <p:tgtEl>
                                          <p:spTgt spid="19047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90471"/>
                                        </p:tgtEl>
                                        <p:attrNameLst>
                                          <p:attrName>style.visibility</p:attrName>
                                        </p:attrNameLst>
                                      </p:cBhvr>
                                      <p:to>
                                        <p:strVal val="visible"/>
                                      </p:to>
                                    </p:set>
                                    <p:animEffect transition="in" filter="dissolve">
                                      <p:cBhvr>
                                        <p:cTn id="33" dur="500"/>
                                        <p:tgtEl>
                                          <p:spTgt spid="19047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0472"/>
                                        </p:tgtEl>
                                        <p:attrNameLst>
                                          <p:attrName>style.visibility</p:attrName>
                                        </p:attrNameLst>
                                      </p:cBhvr>
                                      <p:to>
                                        <p:strVal val="visible"/>
                                      </p:to>
                                    </p:set>
                                    <p:animEffect transition="in" filter="blinds(horizontal)">
                                      <p:cBhvr>
                                        <p:cTn id="38" dur="500"/>
                                        <p:tgtEl>
                                          <p:spTgt spid="19047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90476"/>
                                        </p:tgtEl>
                                        <p:attrNameLst>
                                          <p:attrName>style.visibility</p:attrName>
                                        </p:attrNameLst>
                                      </p:cBhvr>
                                      <p:to>
                                        <p:strVal val="visible"/>
                                      </p:to>
                                    </p:set>
                                    <p:animEffect transition="in" filter="blinds(horizontal)">
                                      <p:cBhvr>
                                        <p:cTn id="41" dur="500"/>
                                        <p:tgtEl>
                                          <p:spTgt spid="190476"/>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strips(downRight)">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strips(downRigh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p:bldP spid="190469" grpId="0"/>
      <p:bldP spid="190472" grpId="0"/>
      <p:bldP spid="190476" grpId="0" animBg="1"/>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标题 197634"/>
          <p:cNvSpPr>
            <a:spLocks noGrp="1"/>
          </p:cNvSpPr>
          <p:nvPr>
            <p:ph type="title"/>
          </p:nvPr>
        </p:nvSpPr>
        <p:spPr>
          <a:xfrm>
            <a:off x="685800" y="2192338"/>
            <a:ext cx="7772400" cy="1143000"/>
          </a:xfrm>
          <a:ln/>
        </p:spPr>
        <p:txBody>
          <a:bodyPr anchor="ctr"/>
          <a:lstStyle/>
          <a:p>
            <a:r>
              <a:rPr lang="zh-CN" altLang="en-US" dirty="0">
                <a:solidFill>
                  <a:srgbClr val="3333FF"/>
                </a:solidFill>
              </a:rPr>
              <a:t>本章结束</a:t>
            </a:r>
            <a:endParaRPr lang="zh-CN" altLang="en-US">
              <a:solidFill>
                <a:srgbClr val="3333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矩形 202755" descr="蓝色面巾纸"/>
          <p:cNvSpPr/>
          <p:nvPr/>
        </p:nvSpPr>
        <p:spPr>
          <a:xfrm>
            <a:off x="1955800" y="527050"/>
            <a:ext cx="5314950" cy="519113"/>
          </a:xfrm>
          <a:prstGeom prst="rect">
            <a:avLst/>
          </a:prstGeom>
          <a:blipFill rotWithShape="1">
            <a:blip r:embed="rId2"/>
          </a:blipFill>
          <a:ln w="19050">
            <a:noFill/>
          </a:ln>
        </p:spPr>
        <p:txBody>
          <a:bodyPr anchor="ctr">
            <a:spAutoFit/>
          </a:bodyPr>
          <a:lstStyle/>
          <a:p>
            <a:pPr algn="ctr" defTabSz="914400">
              <a:spcBef>
                <a:spcPct val="0"/>
              </a:spcBef>
              <a:tabLst>
                <a:tab pos="447675" algn="l"/>
              </a:tabLst>
            </a:pPr>
            <a:r>
              <a:rPr lang="en-US" altLang="zh-CN" sz="2800" dirty="0">
                <a:latin typeface="Times New Roman" panose="02020603050405020304" pitchFamily="18" charset="0"/>
                <a:sym typeface="Wingdings" panose="05000000000000000000" pitchFamily="2" charset="2"/>
              </a:rPr>
              <a:t>7.1.1  </a:t>
            </a:r>
            <a:r>
              <a:rPr lang="zh-CN" altLang="en-US" sz="2800" dirty="0">
                <a:latin typeface="Times New Roman" panose="02020603050405020304" pitchFamily="18" charset="0"/>
                <a:sym typeface="Wingdings" panose="05000000000000000000" pitchFamily="2" charset="2"/>
              </a:rPr>
              <a:t>串联谐振电路的谐振现象</a:t>
            </a:r>
          </a:p>
        </p:txBody>
      </p:sp>
      <p:grpSp>
        <p:nvGrpSpPr>
          <p:cNvPr id="202757" name="组合 202756"/>
          <p:cNvGrpSpPr>
            <a:grpSpLocks noChangeAspect="1"/>
          </p:cNvGrpSpPr>
          <p:nvPr/>
        </p:nvGrpSpPr>
        <p:grpSpPr>
          <a:xfrm>
            <a:off x="317500" y="1046163"/>
            <a:ext cx="2511425" cy="1917700"/>
            <a:chOff x="1557" y="2894"/>
            <a:chExt cx="1582" cy="1208"/>
          </a:xfrm>
        </p:grpSpPr>
        <p:sp>
          <p:nvSpPr>
            <p:cNvPr id="202758" name="矩形 202757"/>
            <p:cNvSpPr>
              <a:spLocks noChangeAspect="1" noTextEdit="1"/>
            </p:cNvSpPr>
            <p:nvPr/>
          </p:nvSpPr>
          <p:spPr>
            <a:xfrm>
              <a:off x="1557" y="2894"/>
              <a:ext cx="1582" cy="1208"/>
            </a:xfrm>
            <a:prstGeom prst="rect">
              <a:avLst/>
            </a:prstGeom>
            <a:noFill/>
            <a:ln w="9525">
              <a:noFill/>
            </a:ln>
          </p:spPr>
          <p:txBody>
            <a:bodyPr/>
            <a:lstStyle/>
            <a:p>
              <a:endParaRPr lang="zh-CN" altLang="en-US"/>
            </a:p>
          </p:txBody>
        </p:sp>
        <p:sp>
          <p:nvSpPr>
            <p:cNvPr id="202759" name="直接连接符 202758"/>
            <p:cNvSpPr/>
            <p:nvPr/>
          </p:nvSpPr>
          <p:spPr>
            <a:xfrm flipV="1">
              <a:off x="2365" y="3859"/>
              <a:ext cx="1" cy="219"/>
            </a:xfrm>
            <a:prstGeom prst="line">
              <a:avLst/>
            </a:prstGeom>
            <a:ln w="22225" cap="flat" cmpd="sng">
              <a:solidFill>
                <a:srgbClr val="000000"/>
              </a:solidFill>
              <a:prstDash val="solid"/>
              <a:headEnd type="none" w="med" len="med"/>
              <a:tailEnd type="none" w="med" len="med"/>
            </a:ln>
          </p:spPr>
        </p:sp>
        <p:sp>
          <p:nvSpPr>
            <p:cNvPr id="202760" name="直接连接符 202759"/>
            <p:cNvSpPr/>
            <p:nvPr/>
          </p:nvSpPr>
          <p:spPr>
            <a:xfrm flipV="1">
              <a:off x="2437" y="3859"/>
              <a:ext cx="1" cy="219"/>
            </a:xfrm>
            <a:prstGeom prst="line">
              <a:avLst/>
            </a:prstGeom>
            <a:ln w="22225" cap="flat" cmpd="sng">
              <a:solidFill>
                <a:srgbClr val="000000"/>
              </a:solidFill>
              <a:prstDash val="solid"/>
              <a:headEnd type="none" w="med" len="med"/>
              <a:tailEnd type="none" w="med" len="med"/>
            </a:ln>
          </p:spPr>
        </p:sp>
        <p:sp>
          <p:nvSpPr>
            <p:cNvPr id="202761" name="直接连接符 202760"/>
            <p:cNvSpPr/>
            <p:nvPr/>
          </p:nvSpPr>
          <p:spPr>
            <a:xfrm flipV="1">
              <a:off x="2365" y="3859"/>
              <a:ext cx="1" cy="219"/>
            </a:xfrm>
            <a:prstGeom prst="line">
              <a:avLst/>
            </a:prstGeom>
            <a:ln w="22225" cap="flat" cmpd="sng">
              <a:solidFill>
                <a:srgbClr val="000000"/>
              </a:solidFill>
              <a:prstDash val="solid"/>
              <a:headEnd type="none" w="med" len="med"/>
              <a:tailEnd type="none" w="med" len="med"/>
            </a:ln>
          </p:spPr>
        </p:sp>
        <p:sp>
          <p:nvSpPr>
            <p:cNvPr id="202762" name="直接连接符 202761"/>
            <p:cNvSpPr/>
            <p:nvPr/>
          </p:nvSpPr>
          <p:spPr>
            <a:xfrm flipV="1">
              <a:off x="2437" y="3859"/>
              <a:ext cx="1" cy="219"/>
            </a:xfrm>
            <a:prstGeom prst="line">
              <a:avLst/>
            </a:prstGeom>
            <a:ln w="22225" cap="flat" cmpd="sng">
              <a:solidFill>
                <a:srgbClr val="000000"/>
              </a:solidFill>
              <a:prstDash val="solid"/>
              <a:headEnd type="none" w="med" len="med"/>
              <a:tailEnd type="none" w="med" len="med"/>
            </a:ln>
          </p:spPr>
        </p:sp>
        <p:sp>
          <p:nvSpPr>
            <p:cNvPr id="202763" name="直接连接符 202762"/>
            <p:cNvSpPr/>
            <p:nvPr/>
          </p:nvSpPr>
          <p:spPr>
            <a:xfrm>
              <a:off x="2451" y="3968"/>
              <a:ext cx="602" cy="1"/>
            </a:xfrm>
            <a:prstGeom prst="line">
              <a:avLst/>
            </a:prstGeom>
            <a:ln w="15875" cap="flat" cmpd="sng">
              <a:solidFill>
                <a:srgbClr val="000000"/>
              </a:solidFill>
              <a:prstDash val="solid"/>
              <a:headEnd type="none" w="med" len="med"/>
              <a:tailEnd type="none" w="med" len="med"/>
            </a:ln>
          </p:spPr>
        </p:sp>
        <p:sp>
          <p:nvSpPr>
            <p:cNvPr id="202764" name="直接连接符 202763"/>
            <p:cNvSpPr/>
            <p:nvPr/>
          </p:nvSpPr>
          <p:spPr>
            <a:xfrm>
              <a:off x="1874" y="3968"/>
              <a:ext cx="485" cy="1"/>
            </a:xfrm>
            <a:prstGeom prst="line">
              <a:avLst/>
            </a:prstGeom>
            <a:ln w="15875" cap="flat" cmpd="sng">
              <a:solidFill>
                <a:srgbClr val="000000"/>
              </a:solidFill>
              <a:prstDash val="solid"/>
              <a:headEnd type="none" w="med" len="med"/>
              <a:tailEnd type="none" w="med" len="med"/>
            </a:ln>
          </p:spPr>
        </p:sp>
        <p:sp>
          <p:nvSpPr>
            <p:cNvPr id="202765" name="矩形 202764"/>
            <p:cNvSpPr/>
            <p:nvPr/>
          </p:nvSpPr>
          <p:spPr>
            <a:xfrm>
              <a:off x="2362" y="3694"/>
              <a:ext cx="80" cy="154"/>
            </a:xfrm>
            <a:prstGeom prst="rect">
              <a:avLst/>
            </a:prstGeom>
            <a:noFill/>
            <a:ln w="9525">
              <a:noFill/>
            </a:ln>
          </p:spPr>
          <p:txBody>
            <a:bodyPr wrap="none" lIns="0" tIns="0" rIns="0" bIns="0">
              <a:spAutoFit/>
            </a:bodyPr>
            <a:lstStyle/>
            <a:p>
              <a:r>
                <a:rPr lang="en-US" altLang="zh-CN" sz="16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02766" name="矩形 202765"/>
            <p:cNvSpPr/>
            <p:nvPr/>
          </p:nvSpPr>
          <p:spPr>
            <a:xfrm>
              <a:off x="2646" y="3510"/>
              <a:ext cx="78"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02767" name="任意多边形 202766"/>
            <p:cNvSpPr/>
            <p:nvPr/>
          </p:nvSpPr>
          <p:spPr>
            <a:xfrm>
              <a:off x="2809" y="3386"/>
              <a:ext cx="41" cy="307"/>
            </a:xfrm>
            <a:custGeom>
              <a:avLst/>
              <a:gdLst/>
              <a:ahLst/>
              <a:cxnLst/>
              <a:rect l="0" t="0" r="0" b="0"/>
              <a:pathLst>
                <a:path w="41" h="307">
                  <a:moveTo>
                    <a:pt x="0" y="0"/>
                  </a:moveTo>
                  <a:lnTo>
                    <a:pt x="4" y="0"/>
                  </a:lnTo>
                  <a:lnTo>
                    <a:pt x="8" y="0"/>
                  </a:lnTo>
                  <a:lnTo>
                    <a:pt x="11" y="1"/>
                  </a:lnTo>
                  <a:lnTo>
                    <a:pt x="15" y="2"/>
                  </a:lnTo>
                  <a:lnTo>
                    <a:pt x="18" y="3"/>
                  </a:lnTo>
                  <a:lnTo>
                    <a:pt x="21" y="5"/>
                  </a:lnTo>
                  <a:lnTo>
                    <a:pt x="28" y="10"/>
                  </a:lnTo>
                  <a:lnTo>
                    <a:pt x="33" y="15"/>
                  </a:lnTo>
                  <a:lnTo>
                    <a:pt x="34" y="19"/>
                  </a:lnTo>
                  <a:lnTo>
                    <a:pt x="37" y="21"/>
                  </a:lnTo>
                  <a:lnTo>
                    <a:pt x="38" y="25"/>
                  </a:lnTo>
                  <a:lnTo>
                    <a:pt x="39" y="29"/>
                  </a:lnTo>
                  <a:lnTo>
                    <a:pt x="39" y="33"/>
                  </a:lnTo>
                  <a:lnTo>
                    <a:pt x="41" y="37"/>
                  </a:lnTo>
                  <a:lnTo>
                    <a:pt x="39" y="40"/>
                  </a:lnTo>
                  <a:lnTo>
                    <a:pt x="39" y="44"/>
                  </a:lnTo>
                  <a:lnTo>
                    <a:pt x="39" y="48"/>
                  </a:lnTo>
                  <a:lnTo>
                    <a:pt x="38" y="52"/>
                  </a:lnTo>
                  <a:lnTo>
                    <a:pt x="35" y="55"/>
                  </a:lnTo>
                  <a:lnTo>
                    <a:pt x="34" y="58"/>
                  </a:lnTo>
                  <a:lnTo>
                    <a:pt x="29" y="65"/>
                  </a:lnTo>
                  <a:lnTo>
                    <a:pt x="24" y="69"/>
                  </a:lnTo>
                  <a:lnTo>
                    <a:pt x="21" y="71"/>
                  </a:lnTo>
                  <a:lnTo>
                    <a:pt x="18" y="72"/>
                  </a:lnTo>
                  <a:lnTo>
                    <a:pt x="14" y="75"/>
                  </a:lnTo>
                  <a:lnTo>
                    <a:pt x="10" y="75"/>
                  </a:lnTo>
                  <a:lnTo>
                    <a:pt x="6" y="76"/>
                  </a:lnTo>
                  <a:lnTo>
                    <a:pt x="2" y="76"/>
                  </a:lnTo>
                  <a:lnTo>
                    <a:pt x="0" y="76"/>
                  </a:lnTo>
                  <a:lnTo>
                    <a:pt x="4" y="76"/>
                  </a:lnTo>
                  <a:lnTo>
                    <a:pt x="8" y="78"/>
                  </a:lnTo>
                  <a:lnTo>
                    <a:pt x="11" y="78"/>
                  </a:lnTo>
                  <a:lnTo>
                    <a:pt x="15" y="79"/>
                  </a:lnTo>
                  <a:lnTo>
                    <a:pt x="18" y="80"/>
                  </a:lnTo>
                  <a:lnTo>
                    <a:pt x="21" y="83"/>
                  </a:lnTo>
                  <a:lnTo>
                    <a:pt x="28" y="86"/>
                  </a:lnTo>
                  <a:lnTo>
                    <a:pt x="33" y="93"/>
                  </a:lnTo>
                  <a:lnTo>
                    <a:pt x="34" y="95"/>
                  </a:lnTo>
                  <a:lnTo>
                    <a:pt x="37" y="99"/>
                  </a:lnTo>
                  <a:lnTo>
                    <a:pt x="38" y="102"/>
                  </a:lnTo>
                  <a:lnTo>
                    <a:pt x="39" y="106"/>
                  </a:lnTo>
                  <a:lnTo>
                    <a:pt x="39" y="109"/>
                  </a:lnTo>
                  <a:lnTo>
                    <a:pt x="41" y="113"/>
                  </a:lnTo>
                  <a:lnTo>
                    <a:pt x="39" y="117"/>
                  </a:lnTo>
                  <a:lnTo>
                    <a:pt x="39" y="121"/>
                  </a:lnTo>
                  <a:lnTo>
                    <a:pt x="39" y="125"/>
                  </a:lnTo>
                  <a:lnTo>
                    <a:pt x="38" y="129"/>
                  </a:lnTo>
                  <a:lnTo>
                    <a:pt x="35" y="132"/>
                  </a:lnTo>
                  <a:lnTo>
                    <a:pt x="34" y="135"/>
                  </a:lnTo>
                  <a:lnTo>
                    <a:pt x="29" y="141"/>
                  </a:lnTo>
                  <a:lnTo>
                    <a:pt x="24" y="146"/>
                  </a:lnTo>
                  <a:lnTo>
                    <a:pt x="21" y="148"/>
                  </a:lnTo>
                  <a:lnTo>
                    <a:pt x="18" y="150"/>
                  </a:lnTo>
                  <a:lnTo>
                    <a:pt x="14" y="152"/>
                  </a:lnTo>
                  <a:lnTo>
                    <a:pt x="10" y="153"/>
                  </a:lnTo>
                  <a:lnTo>
                    <a:pt x="6" y="153"/>
                  </a:lnTo>
                  <a:lnTo>
                    <a:pt x="2" y="154"/>
                  </a:lnTo>
                  <a:lnTo>
                    <a:pt x="0" y="154"/>
                  </a:lnTo>
                  <a:lnTo>
                    <a:pt x="4" y="154"/>
                  </a:lnTo>
                  <a:lnTo>
                    <a:pt x="8" y="154"/>
                  </a:lnTo>
                  <a:lnTo>
                    <a:pt x="11" y="155"/>
                  </a:lnTo>
                  <a:lnTo>
                    <a:pt x="15" y="157"/>
                  </a:lnTo>
                  <a:lnTo>
                    <a:pt x="18" y="158"/>
                  </a:lnTo>
                  <a:lnTo>
                    <a:pt x="21" y="159"/>
                  </a:lnTo>
                  <a:lnTo>
                    <a:pt x="28" y="164"/>
                  </a:lnTo>
                  <a:lnTo>
                    <a:pt x="33" y="169"/>
                  </a:lnTo>
                  <a:lnTo>
                    <a:pt x="34" y="172"/>
                  </a:lnTo>
                  <a:lnTo>
                    <a:pt x="37" y="176"/>
                  </a:lnTo>
                  <a:lnTo>
                    <a:pt x="38" y="180"/>
                  </a:lnTo>
                  <a:lnTo>
                    <a:pt x="39" y="184"/>
                  </a:lnTo>
                  <a:lnTo>
                    <a:pt x="39" y="187"/>
                  </a:lnTo>
                  <a:lnTo>
                    <a:pt x="41" y="191"/>
                  </a:lnTo>
                  <a:lnTo>
                    <a:pt x="39" y="195"/>
                  </a:lnTo>
                  <a:lnTo>
                    <a:pt x="39" y="199"/>
                  </a:lnTo>
                  <a:lnTo>
                    <a:pt x="39" y="203"/>
                  </a:lnTo>
                  <a:lnTo>
                    <a:pt x="38" y="206"/>
                  </a:lnTo>
                  <a:lnTo>
                    <a:pt x="35" y="209"/>
                  </a:lnTo>
                  <a:lnTo>
                    <a:pt x="34" y="213"/>
                  </a:lnTo>
                  <a:lnTo>
                    <a:pt x="29" y="218"/>
                  </a:lnTo>
                  <a:lnTo>
                    <a:pt x="24" y="223"/>
                  </a:lnTo>
                  <a:lnTo>
                    <a:pt x="21" y="226"/>
                  </a:lnTo>
                  <a:lnTo>
                    <a:pt x="18" y="227"/>
                  </a:lnTo>
                  <a:lnTo>
                    <a:pt x="14" y="228"/>
                  </a:lnTo>
                  <a:lnTo>
                    <a:pt x="10" y="229"/>
                  </a:lnTo>
                  <a:lnTo>
                    <a:pt x="6" y="231"/>
                  </a:lnTo>
                  <a:lnTo>
                    <a:pt x="2" y="231"/>
                  </a:lnTo>
                  <a:lnTo>
                    <a:pt x="0" y="231"/>
                  </a:lnTo>
                  <a:lnTo>
                    <a:pt x="4" y="231"/>
                  </a:lnTo>
                  <a:lnTo>
                    <a:pt x="8" y="231"/>
                  </a:lnTo>
                  <a:lnTo>
                    <a:pt x="11" y="232"/>
                  </a:lnTo>
                  <a:lnTo>
                    <a:pt x="15" y="233"/>
                  </a:lnTo>
                  <a:lnTo>
                    <a:pt x="18" y="235"/>
                  </a:lnTo>
                  <a:lnTo>
                    <a:pt x="21" y="237"/>
                  </a:lnTo>
                  <a:lnTo>
                    <a:pt x="28" y="241"/>
                  </a:lnTo>
                  <a:lnTo>
                    <a:pt x="33" y="246"/>
                  </a:lnTo>
                  <a:lnTo>
                    <a:pt x="34" y="250"/>
                  </a:lnTo>
                  <a:lnTo>
                    <a:pt x="37" y="252"/>
                  </a:lnTo>
                  <a:lnTo>
                    <a:pt x="38" y="256"/>
                  </a:lnTo>
                  <a:lnTo>
                    <a:pt x="39" y="260"/>
                  </a:lnTo>
                  <a:lnTo>
                    <a:pt x="39" y="264"/>
                  </a:lnTo>
                  <a:lnTo>
                    <a:pt x="41" y="268"/>
                  </a:lnTo>
                  <a:lnTo>
                    <a:pt x="39" y="272"/>
                  </a:lnTo>
                  <a:lnTo>
                    <a:pt x="39" y="275"/>
                  </a:lnTo>
                  <a:lnTo>
                    <a:pt x="39" y="279"/>
                  </a:lnTo>
                  <a:lnTo>
                    <a:pt x="38" y="283"/>
                  </a:lnTo>
                  <a:lnTo>
                    <a:pt x="35" y="287"/>
                  </a:lnTo>
                  <a:lnTo>
                    <a:pt x="34" y="289"/>
                  </a:lnTo>
                  <a:lnTo>
                    <a:pt x="29" y="296"/>
                  </a:lnTo>
                  <a:lnTo>
                    <a:pt x="24" y="301"/>
                  </a:lnTo>
                  <a:lnTo>
                    <a:pt x="21" y="302"/>
                  </a:lnTo>
                  <a:lnTo>
                    <a:pt x="18" y="305"/>
                  </a:lnTo>
                  <a:lnTo>
                    <a:pt x="14" y="306"/>
                  </a:lnTo>
                  <a:lnTo>
                    <a:pt x="10" y="307"/>
                  </a:lnTo>
                  <a:lnTo>
                    <a:pt x="6" y="307"/>
                  </a:lnTo>
                  <a:lnTo>
                    <a:pt x="2" y="307"/>
                  </a:lnTo>
                  <a:lnTo>
                    <a:pt x="0" y="307"/>
                  </a:lnTo>
                </a:path>
              </a:pathLst>
            </a:custGeom>
            <a:noFill/>
            <a:ln w="28575" cap="flat" cmpd="sng">
              <a:solidFill>
                <a:srgbClr val="3366FF"/>
              </a:solidFill>
              <a:prstDash val="solid"/>
              <a:headEnd type="none" w="med" len="med"/>
              <a:tailEnd type="none" w="med" len="med"/>
            </a:ln>
          </p:spPr>
          <p:txBody>
            <a:bodyPr/>
            <a:lstStyle/>
            <a:p>
              <a:endParaRPr lang="zh-CN" altLang="en-US"/>
            </a:p>
          </p:txBody>
        </p:sp>
        <p:sp>
          <p:nvSpPr>
            <p:cNvPr id="202768" name="直接连接符 202767"/>
            <p:cNvSpPr/>
            <p:nvPr/>
          </p:nvSpPr>
          <p:spPr>
            <a:xfrm>
              <a:off x="2809" y="3693"/>
              <a:ext cx="1" cy="269"/>
            </a:xfrm>
            <a:prstGeom prst="line">
              <a:avLst/>
            </a:prstGeom>
            <a:ln w="15875" cap="flat" cmpd="sng">
              <a:solidFill>
                <a:srgbClr val="000000"/>
              </a:solidFill>
              <a:prstDash val="solid"/>
              <a:headEnd type="none" w="med" len="med"/>
              <a:tailEnd type="none" w="med" len="med"/>
            </a:ln>
          </p:spPr>
        </p:sp>
        <p:sp>
          <p:nvSpPr>
            <p:cNvPr id="202769" name="直接连接符 202768"/>
            <p:cNvSpPr/>
            <p:nvPr/>
          </p:nvSpPr>
          <p:spPr>
            <a:xfrm flipV="1">
              <a:off x="2809" y="3243"/>
              <a:ext cx="1" cy="143"/>
            </a:xfrm>
            <a:prstGeom prst="line">
              <a:avLst/>
            </a:prstGeom>
            <a:ln w="15875" cap="flat" cmpd="sng">
              <a:solidFill>
                <a:srgbClr val="000000"/>
              </a:solidFill>
              <a:prstDash val="solid"/>
              <a:headEnd type="none" w="med" len="med"/>
              <a:tailEnd type="none" w="med" len="med"/>
            </a:ln>
          </p:spPr>
        </p:sp>
        <p:sp>
          <p:nvSpPr>
            <p:cNvPr id="202770" name="直接连接符 202769"/>
            <p:cNvSpPr/>
            <p:nvPr/>
          </p:nvSpPr>
          <p:spPr>
            <a:xfrm>
              <a:off x="1874" y="3246"/>
              <a:ext cx="352" cy="3"/>
            </a:xfrm>
            <a:prstGeom prst="line">
              <a:avLst/>
            </a:prstGeom>
            <a:ln w="15875" cap="flat" cmpd="sng">
              <a:solidFill>
                <a:srgbClr val="000000"/>
              </a:solidFill>
              <a:prstDash val="solid"/>
              <a:headEnd type="none" w="med" len="med"/>
              <a:tailEnd type="none" w="med" len="med"/>
            </a:ln>
          </p:spPr>
        </p:sp>
        <p:sp>
          <p:nvSpPr>
            <p:cNvPr id="202771" name="矩形 202770"/>
            <p:cNvSpPr/>
            <p:nvPr/>
          </p:nvSpPr>
          <p:spPr>
            <a:xfrm>
              <a:off x="2226" y="3207"/>
              <a:ext cx="217" cy="84"/>
            </a:xfrm>
            <a:prstGeom prst="rect">
              <a:avLst/>
            </a:prstGeom>
            <a:solidFill>
              <a:srgbClr val="FFFFFF"/>
            </a:solidFill>
            <a:ln w="9525">
              <a:noFill/>
            </a:ln>
          </p:spPr>
          <p:txBody>
            <a:bodyPr/>
            <a:lstStyle/>
            <a:p>
              <a:endParaRPr lang="zh-CN" altLang="en-US"/>
            </a:p>
          </p:txBody>
        </p:sp>
        <p:sp>
          <p:nvSpPr>
            <p:cNvPr id="202772" name="矩形 202771"/>
            <p:cNvSpPr/>
            <p:nvPr/>
          </p:nvSpPr>
          <p:spPr>
            <a:xfrm>
              <a:off x="2226" y="3207"/>
              <a:ext cx="217" cy="84"/>
            </a:xfrm>
            <a:prstGeom prst="rect">
              <a:avLst/>
            </a:prstGeom>
            <a:solidFill>
              <a:srgbClr val="00FF00"/>
            </a:solidFill>
            <a:ln w="28575" cap="flat" cmpd="sng">
              <a:solidFill>
                <a:srgbClr val="000000"/>
              </a:solidFill>
              <a:prstDash val="solid"/>
              <a:miter/>
              <a:headEnd type="none" w="med" len="med"/>
              <a:tailEnd type="none" w="med" len="med"/>
            </a:ln>
          </p:spPr>
          <p:txBody>
            <a:bodyPr/>
            <a:lstStyle/>
            <a:p>
              <a:endParaRPr lang="zh-CN" altLang="en-US"/>
            </a:p>
          </p:txBody>
        </p:sp>
        <p:sp>
          <p:nvSpPr>
            <p:cNvPr id="202773" name="直接连接符 202772"/>
            <p:cNvSpPr/>
            <p:nvPr/>
          </p:nvSpPr>
          <p:spPr>
            <a:xfrm flipV="1">
              <a:off x="2443" y="3244"/>
              <a:ext cx="610" cy="5"/>
            </a:xfrm>
            <a:prstGeom prst="line">
              <a:avLst/>
            </a:prstGeom>
            <a:ln w="15875" cap="flat" cmpd="sng">
              <a:solidFill>
                <a:srgbClr val="000000"/>
              </a:solidFill>
              <a:prstDash val="solid"/>
              <a:headEnd type="none" w="med" len="med"/>
              <a:tailEnd type="none" w="med" len="med"/>
            </a:ln>
          </p:spPr>
        </p:sp>
        <p:sp>
          <p:nvSpPr>
            <p:cNvPr id="202774" name="矩形 202773"/>
            <p:cNvSpPr/>
            <p:nvPr/>
          </p:nvSpPr>
          <p:spPr>
            <a:xfrm>
              <a:off x="2281" y="3326"/>
              <a:ext cx="85"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02775" name="直接连接符 202774"/>
            <p:cNvSpPr/>
            <p:nvPr/>
          </p:nvSpPr>
          <p:spPr>
            <a:xfrm>
              <a:off x="1700" y="3479"/>
              <a:ext cx="82" cy="1"/>
            </a:xfrm>
            <a:prstGeom prst="line">
              <a:avLst/>
            </a:prstGeom>
            <a:ln w="15875" cap="flat" cmpd="sng">
              <a:solidFill>
                <a:srgbClr val="000000"/>
              </a:solidFill>
              <a:prstDash val="solid"/>
              <a:headEnd type="none" w="med" len="med"/>
              <a:tailEnd type="none" w="med" len="med"/>
            </a:ln>
          </p:spPr>
        </p:sp>
        <p:sp>
          <p:nvSpPr>
            <p:cNvPr id="202776" name="直接连接符 202775"/>
            <p:cNvSpPr/>
            <p:nvPr/>
          </p:nvSpPr>
          <p:spPr>
            <a:xfrm>
              <a:off x="1741" y="3438"/>
              <a:ext cx="1" cy="82"/>
            </a:xfrm>
            <a:prstGeom prst="line">
              <a:avLst/>
            </a:prstGeom>
            <a:ln w="15875" cap="flat" cmpd="sng">
              <a:solidFill>
                <a:srgbClr val="000000"/>
              </a:solidFill>
              <a:prstDash val="solid"/>
              <a:headEnd type="none" w="med" len="med"/>
              <a:tailEnd type="none" w="med" len="med"/>
            </a:ln>
          </p:spPr>
        </p:sp>
        <p:sp>
          <p:nvSpPr>
            <p:cNvPr id="202777" name="直接连接符 202776"/>
            <p:cNvSpPr/>
            <p:nvPr/>
          </p:nvSpPr>
          <p:spPr>
            <a:xfrm>
              <a:off x="1700" y="3840"/>
              <a:ext cx="80" cy="1"/>
            </a:xfrm>
            <a:prstGeom prst="line">
              <a:avLst/>
            </a:prstGeom>
            <a:ln w="15875" cap="flat" cmpd="sng">
              <a:solidFill>
                <a:srgbClr val="000000"/>
              </a:solidFill>
              <a:prstDash val="solid"/>
              <a:headEnd type="none" w="med" len="med"/>
              <a:tailEnd type="none" w="med" len="med"/>
            </a:ln>
          </p:spPr>
        </p:sp>
        <p:sp>
          <p:nvSpPr>
            <p:cNvPr id="202778" name="任意多边形 202777"/>
            <p:cNvSpPr/>
            <p:nvPr/>
          </p:nvSpPr>
          <p:spPr>
            <a:xfrm>
              <a:off x="1766" y="3586"/>
              <a:ext cx="200" cy="201"/>
            </a:xfrm>
            <a:custGeom>
              <a:avLst/>
              <a:gdLst/>
              <a:ahLst/>
              <a:cxnLst/>
              <a:rect l="0" t="0" r="0" b="0"/>
              <a:pathLst>
                <a:path w="200" h="201">
                  <a:moveTo>
                    <a:pt x="101" y="201"/>
                  </a:moveTo>
                  <a:lnTo>
                    <a:pt x="91" y="199"/>
                  </a:lnTo>
                  <a:lnTo>
                    <a:pt x="80" y="198"/>
                  </a:lnTo>
                  <a:lnTo>
                    <a:pt x="70" y="195"/>
                  </a:lnTo>
                  <a:lnTo>
                    <a:pt x="61" y="192"/>
                  </a:lnTo>
                  <a:lnTo>
                    <a:pt x="53" y="188"/>
                  </a:lnTo>
                  <a:lnTo>
                    <a:pt x="45" y="183"/>
                  </a:lnTo>
                  <a:lnTo>
                    <a:pt x="37" y="178"/>
                  </a:lnTo>
                  <a:lnTo>
                    <a:pt x="30" y="171"/>
                  </a:lnTo>
                  <a:lnTo>
                    <a:pt x="23" y="164"/>
                  </a:lnTo>
                  <a:lnTo>
                    <a:pt x="18" y="156"/>
                  </a:lnTo>
                  <a:lnTo>
                    <a:pt x="13" y="148"/>
                  </a:lnTo>
                  <a:lnTo>
                    <a:pt x="8" y="139"/>
                  </a:lnTo>
                  <a:lnTo>
                    <a:pt x="6" y="129"/>
                  </a:lnTo>
                  <a:lnTo>
                    <a:pt x="3" y="120"/>
                  </a:lnTo>
                  <a:lnTo>
                    <a:pt x="2" y="110"/>
                  </a:lnTo>
                  <a:lnTo>
                    <a:pt x="0" y="100"/>
                  </a:lnTo>
                  <a:lnTo>
                    <a:pt x="2" y="89"/>
                  </a:lnTo>
                  <a:lnTo>
                    <a:pt x="3" y="79"/>
                  </a:lnTo>
                  <a:lnTo>
                    <a:pt x="6" y="70"/>
                  </a:lnTo>
                  <a:lnTo>
                    <a:pt x="8" y="61"/>
                  </a:lnTo>
                  <a:lnTo>
                    <a:pt x="13" y="52"/>
                  </a:lnTo>
                  <a:lnTo>
                    <a:pt x="18" y="44"/>
                  </a:lnTo>
                  <a:lnTo>
                    <a:pt x="23" y="36"/>
                  </a:lnTo>
                  <a:lnTo>
                    <a:pt x="30" y="29"/>
                  </a:lnTo>
                  <a:lnTo>
                    <a:pt x="37" y="23"/>
                  </a:lnTo>
                  <a:lnTo>
                    <a:pt x="45" y="17"/>
                  </a:lnTo>
                  <a:lnTo>
                    <a:pt x="53" y="12"/>
                  </a:lnTo>
                  <a:lnTo>
                    <a:pt x="61" y="8"/>
                  </a:lnTo>
                  <a:lnTo>
                    <a:pt x="70" y="4"/>
                  </a:lnTo>
                  <a:lnTo>
                    <a:pt x="80" y="1"/>
                  </a:lnTo>
                  <a:lnTo>
                    <a:pt x="91" y="0"/>
                  </a:lnTo>
                  <a:lnTo>
                    <a:pt x="101" y="0"/>
                  </a:lnTo>
                  <a:lnTo>
                    <a:pt x="101" y="0"/>
                  </a:lnTo>
                  <a:lnTo>
                    <a:pt x="111" y="0"/>
                  </a:lnTo>
                  <a:lnTo>
                    <a:pt x="121" y="1"/>
                  </a:lnTo>
                  <a:lnTo>
                    <a:pt x="130" y="4"/>
                  </a:lnTo>
                  <a:lnTo>
                    <a:pt x="139" y="8"/>
                  </a:lnTo>
                  <a:lnTo>
                    <a:pt x="148" y="12"/>
                  </a:lnTo>
                  <a:lnTo>
                    <a:pt x="157" y="17"/>
                  </a:lnTo>
                  <a:lnTo>
                    <a:pt x="164" y="23"/>
                  </a:lnTo>
                  <a:lnTo>
                    <a:pt x="171" y="29"/>
                  </a:lnTo>
                  <a:lnTo>
                    <a:pt x="177" y="36"/>
                  </a:lnTo>
                  <a:lnTo>
                    <a:pt x="183" y="44"/>
                  </a:lnTo>
                  <a:lnTo>
                    <a:pt x="188" y="52"/>
                  </a:lnTo>
                  <a:lnTo>
                    <a:pt x="192" y="61"/>
                  </a:lnTo>
                  <a:lnTo>
                    <a:pt x="196" y="70"/>
                  </a:lnTo>
                  <a:lnTo>
                    <a:pt x="199" y="79"/>
                  </a:lnTo>
                  <a:lnTo>
                    <a:pt x="200" y="89"/>
                  </a:lnTo>
                  <a:lnTo>
                    <a:pt x="200" y="100"/>
                  </a:lnTo>
                  <a:lnTo>
                    <a:pt x="200" y="110"/>
                  </a:lnTo>
                  <a:lnTo>
                    <a:pt x="199" y="120"/>
                  </a:lnTo>
                  <a:lnTo>
                    <a:pt x="196" y="129"/>
                  </a:lnTo>
                  <a:lnTo>
                    <a:pt x="192" y="139"/>
                  </a:lnTo>
                  <a:lnTo>
                    <a:pt x="188" y="148"/>
                  </a:lnTo>
                  <a:lnTo>
                    <a:pt x="183" y="156"/>
                  </a:lnTo>
                  <a:lnTo>
                    <a:pt x="177" y="164"/>
                  </a:lnTo>
                  <a:lnTo>
                    <a:pt x="171" y="171"/>
                  </a:lnTo>
                  <a:lnTo>
                    <a:pt x="164" y="178"/>
                  </a:lnTo>
                  <a:lnTo>
                    <a:pt x="157" y="183"/>
                  </a:lnTo>
                  <a:lnTo>
                    <a:pt x="148" y="188"/>
                  </a:lnTo>
                  <a:lnTo>
                    <a:pt x="139" y="192"/>
                  </a:lnTo>
                  <a:lnTo>
                    <a:pt x="130" y="195"/>
                  </a:lnTo>
                  <a:lnTo>
                    <a:pt x="121" y="198"/>
                  </a:lnTo>
                  <a:lnTo>
                    <a:pt x="111" y="199"/>
                  </a:lnTo>
                  <a:lnTo>
                    <a:pt x="101" y="201"/>
                  </a:lnTo>
                  <a:close/>
                </a:path>
              </a:pathLst>
            </a:custGeom>
            <a:solidFill>
              <a:srgbClr val="FFFFFF"/>
            </a:solidFill>
            <a:ln w="9525">
              <a:noFill/>
            </a:ln>
          </p:spPr>
          <p:txBody>
            <a:bodyPr/>
            <a:lstStyle/>
            <a:p>
              <a:endParaRPr lang="zh-CN" altLang="en-US"/>
            </a:p>
          </p:txBody>
        </p:sp>
        <p:sp>
          <p:nvSpPr>
            <p:cNvPr id="202779" name="任意多边形 202778"/>
            <p:cNvSpPr/>
            <p:nvPr/>
          </p:nvSpPr>
          <p:spPr>
            <a:xfrm>
              <a:off x="1766" y="3586"/>
              <a:ext cx="200" cy="201"/>
            </a:xfrm>
            <a:custGeom>
              <a:avLst/>
              <a:gdLst/>
              <a:ahLst/>
              <a:cxnLst/>
              <a:rect l="0" t="0" r="0" b="0"/>
              <a:pathLst>
                <a:path w="200" h="201">
                  <a:moveTo>
                    <a:pt x="101" y="201"/>
                  </a:moveTo>
                  <a:lnTo>
                    <a:pt x="91" y="199"/>
                  </a:lnTo>
                  <a:lnTo>
                    <a:pt x="80" y="198"/>
                  </a:lnTo>
                  <a:lnTo>
                    <a:pt x="70" y="195"/>
                  </a:lnTo>
                  <a:lnTo>
                    <a:pt x="61" y="192"/>
                  </a:lnTo>
                  <a:lnTo>
                    <a:pt x="53" y="188"/>
                  </a:lnTo>
                  <a:lnTo>
                    <a:pt x="45" y="183"/>
                  </a:lnTo>
                  <a:lnTo>
                    <a:pt x="37" y="178"/>
                  </a:lnTo>
                  <a:lnTo>
                    <a:pt x="30" y="171"/>
                  </a:lnTo>
                  <a:lnTo>
                    <a:pt x="23" y="164"/>
                  </a:lnTo>
                  <a:lnTo>
                    <a:pt x="18" y="156"/>
                  </a:lnTo>
                  <a:lnTo>
                    <a:pt x="13" y="148"/>
                  </a:lnTo>
                  <a:lnTo>
                    <a:pt x="8" y="139"/>
                  </a:lnTo>
                  <a:lnTo>
                    <a:pt x="6" y="129"/>
                  </a:lnTo>
                  <a:lnTo>
                    <a:pt x="3" y="120"/>
                  </a:lnTo>
                  <a:lnTo>
                    <a:pt x="2" y="110"/>
                  </a:lnTo>
                  <a:lnTo>
                    <a:pt x="0" y="100"/>
                  </a:lnTo>
                  <a:lnTo>
                    <a:pt x="2" y="89"/>
                  </a:lnTo>
                  <a:lnTo>
                    <a:pt x="3" y="79"/>
                  </a:lnTo>
                  <a:lnTo>
                    <a:pt x="6" y="70"/>
                  </a:lnTo>
                  <a:lnTo>
                    <a:pt x="8" y="61"/>
                  </a:lnTo>
                  <a:lnTo>
                    <a:pt x="13" y="52"/>
                  </a:lnTo>
                  <a:lnTo>
                    <a:pt x="18" y="44"/>
                  </a:lnTo>
                  <a:lnTo>
                    <a:pt x="23" y="36"/>
                  </a:lnTo>
                  <a:lnTo>
                    <a:pt x="30" y="29"/>
                  </a:lnTo>
                  <a:lnTo>
                    <a:pt x="37" y="23"/>
                  </a:lnTo>
                  <a:lnTo>
                    <a:pt x="45" y="17"/>
                  </a:lnTo>
                  <a:lnTo>
                    <a:pt x="53" y="12"/>
                  </a:lnTo>
                  <a:lnTo>
                    <a:pt x="61" y="8"/>
                  </a:lnTo>
                  <a:lnTo>
                    <a:pt x="70" y="4"/>
                  </a:lnTo>
                  <a:lnTo>
                    <a:pt x="80" y="1"/>
                  </a:lnTo>
                  <a:lnTo>
                    <a:pt x="91" y="0"/>
                  </a:lnTo>
                  <a:lnTo>
                    <a:pt x="101" y="0"/>
                  </a:lnTo>
                  <a:lnTo>
                    <a:pt x="101" y="0"/>
                  </a:lnTo>
                  <a:lnTo>
                    <a:pt x="111" y="0"/>
                  </a:lnTo>
                  <a:lnTo>
                    <a:pt x="121" y="1"/>
                  </a:lnTo>
                  <a:lnTo>
                    <a:pt x="130" y="4"/>
                  </a:lnTo>
                  <a:lnTo>
                    <a:pt x="139" y="8"/>
                  </a:lnTo>
                  <a:lnTo>
                    <a:pt x="148" y="12"/>
                  </a:lnTo>
                  <a:lnTo>
                    <a:pt x="157" y="17"/>
                  </a:lnTo>
                  <a:lnTo>
                    <a:pt x="164" y="23"/>
                  </a:lnTo>
                  <a:lnTo>
                    <a:pt x="171" y="29"/>
                  </a:lnTo>
                  <a:lnTo>
                    <a:pt x="177" y="36"/>
                  </a:lnTo>
                  <a:lnTo>
                    <a:pt x="183" y="44"/>
                  </a:lnTo>
                  <a:lnTo>
                    <a:pt x="188" y="52"/>
                  </a:lnTo>
                  <a:lnTo>
                    <a:pt x="192" y="61"/>
                  </a:lnTo>
                  <a:lnTo>
                    <a:pt x="196" y="70"/>
                  </a:lnTo>
                  <a:lnTo>
                    <a:pt x="199" y="79"/>
                  </a:lnTo>
                  <a:lnTo>
                    <a:pt x="200" y="89"/>
                  </a:lnTo>
                  <a:lnTo>
                    <a:pt x="200" y="100"/>
                  </a:lnTo>
                  <a:lnTo>
                    <a:pt x="200" y="110"/>
                  </a:lnTo>
                  <a:lnTo>
                    <a:pt x="199" y="120"/>
                  </a:lnTo>
                  <a:lnTo>
                    <a:pt x="196" y="129"/>
                  </a:lnTo>
                  <a:lnTo>
                    <a:pt x="192" y="139"/>
                  </a:lnTo>
                  <a:lnTo>
                    <a:pt x="188" y="148"/>
                  </a:lnTo>
                  <a:lnTo>
                    <a:pt x="183" y="156"/>
                  </a:lnTo>
                  <a:lnTo>
                    <a:pt x="177" y="164"/>
                  </a:lnTo>
                  <a:lnTo>
                    <a:pt x="171" y="171"/>
                  </a:lnTo>
                  <a:lnTo>
                    <a:pt x="164" y="178"/>
                  </a:lnTo>
                  <a:lnTo>
                    <a:pt x="157" y="183"/>
                  </a:lnTo>
                  <a:lnTo>
                    <a:pt x="148" y="188"/>
                  </a:lnTo>
                  <a:lnTo>
                    <a:pt x="139" y="192"/>
                  </a:lnTo>
                  <a:lnTo>
                    <a:pt x="130" y="195"/>
                  </a:lnTo>
                  <a:lnTo>
                    <a:pt x="121" y="198"/>
                  </a:lnTo>
                  <a:lnTo>
                    <a:pt x="111" y="199"/>
                  </a:lnTo>
                  <a:lnTo>
                    <a:pt x="101" y="201"/>
                  </a:lnTo>
                </a:path>
              </a:pathLst>
            </a:custGeom>
            <a:solidFill>
              <a:srgbClr val="00FF00">
                <a:alpha val="100000"/>
              </a:srgbClr>
            </a:solidFill>
            <a:ln w="28575" cap="flat" cmpd="sng">
              <a:solidFill>
                <a:srgbClr val="000000">
                  <a:alpha val="100000"/>
                </a:srgbClr>
              </a:solidFill>
              <a:prstDash val="solid"/>
              <a:headEnd type="none" w="med" len="med"/>
              <a:tailEnd type="none" w="med" len="med"/>
            </a:ln>
          </p:spPr>
          <p:txBody>
            <a:bodyPr/>
            <a:lstStyle/>
            <a:p>
              <a:endParaRPr lang="zh-CN" altLang="en-US"/>
            </a:p>
          </p:txBody>
        </p:sp>
        <p:sp>
          <p:nvSpPr>
            <p:cNvPr id="202780" name="直接连接符 202779"/>
            <p:cNvSpPr/>
            <p:nvPr/>
          </p:nvSpPr>
          <p:spPr>
            <a:xfrm flipV="1">
              <a:off x="1867" y="3586"/>
              <a:ext cx="1" cy="201"/>
            </a:xfrm>
            <a:prstGeom prst="line">
              <a:avLst/>
            </a:prstGeom>
            <a:ln w="28575" cap="flat" cmpd="sng">
              <a:solidFill>
                <a:srgbClr val="000000"/>
              </a:solidFill>
              <a:prstDash val="solid"/>
              <a:headEnd type="none" w="med" len="med"/>
              <a:tailEnd type="none" w="med" len="med"/>
            </a:ln>
          </p:spPr>
        </p:sp>
        <p:sp>
          <p:nvSpPr>
            <p:cNvPr id="202781" name="直接连接符 202780"/>
            <p:cNvSpPr/>
            <p:nvPr/>
          </p:nvSpPr>
          <p:spPr>
            <a:xfrm>
              <a:off x="1867" y="3787"/>
              <a:ext cx="1" cy="175"/>
            </a:xfrm>
            <a:prstGeom prst="line">
              <a:avLst/>
            </a:prstGeom>
            <a:ln w="15875" cap="flat" cmpd="sng">
              <a:solidFill>
                <a:srgbClr val="000000"/>
              </a:solidFill>
              <a:prstDash val="solid"/>
              <a:headEnd type="none" w="med" len="med"/>
              <a:tailEnd type="none" w="med" len="med"/>
            </a:ln>
          </p:spPr>
        </p:sp>
        <p:sp>
          <p:nvSpPr>
            <p:cNvPr id="202782" name="直接连接符 202781"/>
            <p:cNvSpPr/>
            <p:nvPr/>
          </p:nvSpPr>
          <p:spPr>
            <a:xfrm>
              <a:off x="1867" y="3250"/>
              <a:ext cx="1" cy="336"/>
            </a:xfrm>
            <a:prstGeom prst="line">
              <a:avLst/>
            </a:prstGeom>
            <a:ln w="15875" cap="flat" cmpd="sng">
              <a:solidFill>
                <a:srgbClr val="000000"/>
              </a:solidFill>
              <a:prstDash val="solid"/>
              <a:headEnd type="none" w="med" len="med"/>
              <a:tailEnd type="none" w="med" len="med"/>
            </a:ln>
          </p:spPr>
        </p:sp>
        <p:sp>
          <p:nvSpPr>
            <p:cNvPr id="202783" name="任意多边形 202782"/>
            <p:cNvSpPr/>
            <p:nvPr/>
          </p:nvSpPr>
          <p:spPr>
            <a:xfrm>
              <a:off x="2565" y="3185"/>
              <a:ext cx="122" cy="123"/>
            </a:xfrm>
            <a:custGeom>
              <a:avLst/>
              <a:gdLst/>
              <a:ahLst/>
              <a:cxnLst/>
              <a:rect l="0" t="0" r="0" b="0"/>
              <a:pathLst>
                <a:path w="122" h="123">
                  <a:moveTo>
                    <a:pt x="122" y="61"/>
                  </a:moveTo>
                  <a:lnTo>
                    <a:pt x="121" y="55"/>
                  </a:lnTo>
                  <a:lnTo>
                    <a:pt x="121" y="49"/>
                  </a:lnTo>
                  <a:lnTo>
                    <a:pt x="118" y="44"/>
                  </a:lnTo>
                  <a:lnTo>
                    <a:pt x="117" y="37"/>
                  </a:lnTo>
                  <a:lnTo>
                    <a:pt x="114" y="32"/>
                  </a:lnTo>
                  <a:lnTo>
                    <a:pt x="111" y="27"/>
                  </a:lnTo>
                  <a:lnTo>
                    <a:pt x="108" y="22"/>
                  </a:lnTo>
                  <a:lnTo>
                    <a:pt x="103" y="18"/>
                  </a:lnTo>
                  <a:lnTo>
                    <a:pt x="99" y="14"/>
                  </a:lnTo>
                  <a:lnTo>
                    <a:pt x="94" y="10"/>
                  </a:lnTo>
                  <a:lnTo>
                    <a:pt x="89" y="8"/>
                  </a:lnTo>
                  <a:lnTo>
                    <a:pt x="84" y="5"/>
                  </a:lnTo>
                  <a:lnTo>
                    <a:pt x="79" y="3"/>
                  </a:lnTo>
                  <a:lnTo>
                    <a:pt x="72" y="1"/>
                  </a:lnTo>
                  <a:lnTo>
                    <a:pt x="66" y="0"/>
                  </a:lnTo>
                  <a:lnTo>
                    <a:pt x="61" y="0"/>
                  </a:lnTo>
                  <a:lnTo>
                    <a:pt x="55" y="0"/>
                  </a:lnTo>
                  <a:lnTo>
                    <a:pt x="48" y="1"/>
                  </a:lnTo>
                  <a:lnTo>
                    <a:pt x="42" y="3"/>
                  </a:lnTo>
                  <a:lnTo>
                    <a:pt x="37" y="5"/>
                  </a:lnTo>
                  <a:lnTo>
                    <a:pt x="32" y="8"/>
                  </a:lnTo>
                  <a:lnTo>
                    <a:pt x="27" y="10"/>
                  </a:lnTo>
                  <a:lnTo>
                    <a:pt x="22" y="14"/>
                  </a:lnTo>
                  <a:lnTo>
                    <a:pt x="18" y="18"/>
                  </a:lnTo>
                  <a:lnTo>
                    <a:pt x="13" y="22"/>
                  </a:lnTo>
                  <a:lnTo>
                    <a:pt x="10" y="27"/>
                  </a:lnTo>
                  <a:lnTo>
                    <a:pt x="6" y="32"/>
                  </a:lnTo>
                  <a:lnTo>
                    <a:pt x="4" y="37"/>
                  </a:lnTo>
                  <a:lnTo>
                    <a:pt x="3" y="44"/>
                  </a:lnTo>
                  <a:lnTo>
                    <a:pt x="0" y="49"/>
                  </a:lnTo>
                  <a:lnTo>
                    <a:pt x="0" y="55"/>
                  </a:lnTo>
                  <a:lnTo>
                    <a:pt x="0" y="61"/>
                  </a:lnTo>
                  <a:lnTo>
                    <a:pt x="0" y="68"/>
                  </a:lnTo>
                  <a:lnTo>
                    <a:pt x="0" y="74"/>
                  </a:lnTo>
                  <a:lnTo>
                    <a:pt x="3" y="79"/>
                  </a:lnTo>
                  <a:lnTo>
                    <a:pt x="4" y="86"/>
                  </a:lnTo>
                  <a:lnTo>
                    <a:pt x="6" y="91"/>
                  </a:lnTo>
                  <a:lnTo>
                    <a:pt x="10" y="96"/>
                  </a:lnTo>
                  <a:lnTo>
                    <a:pt x="13" y="100"/>
                  </a:lnTo>
                  <a:lnTo>
                    <a:pt x="18" y="105"/>
                  </a:lnTo>
                  <a:lnTo>
                    <a:pt x="22" y="109"/>
                  </a:lnTo>
                  <a:lnTo>
                    <a:pt x="27" y="113"/>
                  </a:lnTo>
                  <a:lnTo>
                    <a:pt x="32" y="115"/>
                  </a:lnTo>
                  <a:lnTo>
                    <a:pt x="37" y="118"/>
                  </a:lnTo>
                  <a:lnTo>
                    <a:pt x="42" y="120"/>
                  </a:lnTo>
                  <a:lnTo>
                    <a:pt x="48" y="121"/>
                  </a:lnTo>
                  <a:lnTo>
                    <a:pt x="55" y="123"/>
                  </a:lnTo>
                  <a:lnTo>
                    <a:pt x="61" y="123"/>
                  </a:lnTo>
                  <a:lnTo>
                    <a:pt x="66" y="123"/>
                  </a:lnTo>
                  <a:lnTo>
                    <a:pt x="72" y="121"/>
                  </a:lnTo>
                  <a:lnTo>
                    <a:pt x="79" y="120"/>
                  </a:lnTo>
                  <a:lnTo>
                    <a:pt x="84" y="118"/>
                  </a:lnTo>
                  <a:lnTo>
                    <a:pt x="89" y="115"/>
                  </a:lnTo>
                  <a:lnTo>
                    <a:pt x="94" y="113"/>
                  </a:lnTo>
                  <a:lnTo>
                    <a:pt x="99" y="109"/>
                  </a:lnTo>
                  <a:lnTo>
                    <a:pt x="103" y="105"/>
                  </a:lnTo>
                  <a:lnTo>
                    <a:pt x="108" y="100"/>
                  </a:lnTo>
                  <a:lnTo>
                    <a:pt x="111" y="96"/>
                  </a:lnTo>
                  <a:lnTo>
                    <a:pt x="114" y="91"/>
                  </a:lnTo>
                  <a:lnTo>
                    <a:pt x="117" y="86"/>
                  </a:lnTo>
                  <a:lnTo>
                    <a:pt x="118" y="79"/>
                  </a:lnTo>
                  <a:lnTo>
                    <a:pt x="121" y="74"/>
                  </a:lnTo>
                  <a:lnTo>
                    <a:pt x="121" y="68"/>
                  </a:lnTo>
                  <a:lnTo>
                    <a:pt x="122" y="61"/>
                  </a:lnTo>
                  <a:close/>
                </a:path>
              </a:pathLst>
            </a:custGeom>
            <a:solidFill>
              <a:srgbClr val="FFFFFF"/>
            </a:solidFill>
            <a:ln w="9525">
              <a:noFill/>
            </a:ln>
          </p:spPr>
          <p:txBody>
            <a:bodyPr/>
            <a:lstStyle/>
            <a:p>
              <a:endParaRPr lang="zh-CN" altLang="en-US"/>
            </a:p>
          </p:txBody>
        </p:sp>
        <p:sp>
          <p:nvSpPr>
            <p:cNvPr id="202784" name="任意多边形 202783"/>
            <p:cNvSpPr/>
            <p:nvPr/>
          </p:nvSpPr>
          <p:spPr>
            <a:xfrm>
              <a:off x="2565" y="3185"/>
              <a:ext cx="122" cy="123"/>
            </a:xfrm>
            <a:custGeom>
              <a:avLst/>
              <a:gdLst/>
              <a:ahLst/>
              <a:cxnLst/>
              <a:rect l="0" t="0" r="0" b="0"/>
              <a:pathLst>
                <a:path w="122" h="123">
                  <a:moveTo>
                    <a:pt x="122" y="61"/>
                  </a:moveTo>
                  <a:lnTo>
                    <a:pt x="121" y="55"/>
                  </a:lnTo>
                  <a:lnTo>
                    <a:pt x="121" y="49"/>
                  </a:lnTo>
                  <a:lnTo>
                    <a:pt x="118" y="44"/>
                  </a:lnTo>
                  <a:lnTo>
                    <a:pt x="117" y="37"/>
                  </a:lnTo>
                  <a:lnTo>
                    <a:pt x="114" y="32"/>
                  </a:lnTo>
                  <a:lnTo>
                    <a:pt x="111" y="27"/>
                  </a:lnTo>
                  <a:lnTo>
                    <a:pt x="108" y="22"/>
                  </a:lnTo>
                  <a:lnTo>
                    <a:pt x="103" y="18"/>
                  </a:lnTo>
                  <a:lnTo>
                    <a:pt x="99" y="14"/>
                  </a:lnTo>
                  <a:lnTo>
                    <a:pt x="94" y="10"/>
                  </a:lnTo>
                  <a:lnTo>
                    <a:pt x="89" y="8"/>
                  </a:lnTo>
                  <a:lnTo>
                    <a:pt x="84" y="5"/>
                  </a:lnTo>
                  <a:lnTo>
                    <a:pt x="79" y="3"/>
                  </a:lnTo>
                  <a:lnTo>
                    <a:pt x="72" y="1"/>
                  </a:lnTo>
                  <a:lnTo>
                    <a:pt x="66" y="0"/>
                  </a:lnTo>
                  <a:lnTo>
                    <a:pt x="61" y="0"/>
                  </a:lnTo>
                  <a:lnTo>
                    <a:pt x="55" y="0"/>
                  </a:lnTo>
                  <a:lnTo>
                    <a:pt x="48" y="1"/>
                  </a:lnTo>
                  <a:lnTo>
                    <a:pt x="42" y="3"/>
                  </a:lnTo>
                  <a:lnTo>
                    <a:pt x="37" y="5"/>
                  </a:lnTo>
                  <a:lnTo>
                    <a:pt x="32" y="8"/>
                  </a:lnTo>
                  <a:lnTo>
                    <a:pt x="27" y="10"/>
                  </a:lnTo>
                  <a:lnTo>
                    <a:pt x="22" y="14"/>
                  </a:lnTo>
                  <a:lnTo>
                    <a:pt x="18" y="18"/>
                  </a:lnTo>
                  <a:lnTo>
                    <a:pt x="13" y="22"/>
                  </a:lnTo>
                  <a:lnTo>
                    <a:pt x="10" y="27"/>
                  </a:lnTo>
                  <a:lnTo>
                    <a:pt x="6" y="32"/>
                  </a:lnTo>
                  <a:lnTo>
                    <a:pt x="4" y="37"/>
                  </a:lnTo>
                  <a:lnTo>
                    <a:pt x="3" y="44"/>
                  </a:lnTo>
                  <a:lnTo>
                    <a:pt x="0" y="49"/>
                  </a:lnTo>
                  <a:lnTo>
                    <a:pt x="0" y="55"/>
                  </a:lnTo>
                  <a:lnTo>
                    <a:pt x="0" y="61"/>
                  </a:lnTo>
                  <a:lnTo>
                    <a:pt x="0" y="68"/>
                  </a:lnTo>
                  <a:lnTo>
                    <a:pt x="0" y="74"/>
                  </a:lnTo>
                  <a:lnTo>
                    <a:pt x="3" y="79"/>
                  </a:lnTo>
                  <a:lnTo>
                    <a:pt x="4" y="86"/>
                  </a:lnTo>
                  <a:lnTo>
                    <a:pt x="6" y="91"/>
                  </a:lnTo>
                  <a:lnTo>
                    <a:pt x="10" y="96"/>
                  </a:lnTo>
                  <a:lnTo>
                    <a:pt x="13" y="100"/>
                  </a:lnTo>
                  <a:lnTo>
                    <a:pt x="18" y="105"/>
                  </a:lnTo>
                  <a:lnTo>
                    <a:pt x="22" y="109"/>
                  </a:lnTo>
                  <a:lnTo>
                    <a:pt x="27" y="113"/>
                  </a:lnTo>
                  <a:lnTo>
                    <a:pt x="32" y="115"/>
                  </a:lnTo>
                  <a:lnTo>
                    <a:pt x="37" y="118"/>
                  </a:lnTo>
                  <a:lnTo>
                    <a:pt x="42" y="120"/>
                  </a:lnTo>
                  <a:lnTo>
                    <a:pt x="48" y="121"/>
                  </a:lnTo>
                  <a:lnTo>
                    <a:pt x="55" y="123"/>
                  </a:lnTo>
                  <a:lnTo>
                    <a:pt x="61" y="123"/>
                  </a:lnTo>
                  <a:lnTo>
                    <a:pt x="66" y="123"/>
                  </a:lnTo>
                  <a:lnTo>
                    <a:pt x="72" y="121"/>
                  </a:lnTo>
                  <a:lnTo>
                    <a:pt x="79" y="120"/>
                  </a:lnTo>
                  <a:lnTo>
                    <a:pt x="84" y="118"/>
                  </a:lnTo>
                  <a:lnTo>
                    <a:pt x="89" y="115"/>
                  </a:lnTo>
                  <a:lnTo>
                    <a:pt x="94" y="113"/>
                  </a:lnTo>
                  <a:lnTo>
                    <a:pt x="99" y="109"/>
                  </a:lnTo>
                  <a:lnTo>
                    <a:pt x="103" y="105"/>
                  </a:lnTo>
                  <a:lnTo>
                    <a:pt x="108" y="100"/>
                  </a:lnTo>
                  <a:lnTo>
                    <a:pt x="111" y="96"/>
                  </a:lnTo>
                  <a:lnTo>
                    <a:pt x="114" y="91"/>
                  </a:lnTo>
                  <a:lnTo>
                    <a:pt x="117" y="86"/>
                  </a:lnTo>
                  <a:lnTo>
                    <a:pt x="118" y="79"/>
                  </a:lnTo>
                  <a:lnTo>
                    <a:pt x="121" y="74"/>
                  </a:lnTo>
                  <a:lnTo>
                    <a:pt x="121" y="68"/>
                  </a:lnTo>
                  <a:lnTo>
                    <a:pt x="122" y="61"/>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2785" name="矩形 202784"/>
            <p:cNvSpPr/>
            <p:nvPr/>
          </p:nvSpPr>
          <p:spPr>
            <a:xfrm>
              <a:off x="2604" y="3203"/>
              <a:ext cx="44" cy="106"/>
            </a:xfrm>
            <a:prstGeom prst="rect">
              <a:avLst/>
            </a:prstGeom>
            <a:noFill/>
            <a:ln w="9525">
              <a:noFill/>
            </a:ln>
          </p:spPr>
          <p:txBody>
            <a:bodyPr wrap="none" lIns="0" tIns="0" rIns="0" bIns="0">
              <a:spAutoFit/>
            </a:bodyPr>
            <a:lstStyle/>
            <a:p>
              <a:r>
                <a:rPr lang="en-US" altLang="zh-CN" sz="1100">
                  <a:solidFill>
                    <a:srgbClr val="000000"/>
                  </a:solidFill>
                  <a:latin typeface="宋体" panose="02010600030101010101" pitchFamily="2" charset="-122"/>
                  <a:sym typeface="Wingdings" panose="05000000000000000000" pitchFamily="2" charset="2"/>
                </a:rPr>
                <a:t>A</a:t>
              </a:r>
              <a:endParaRPr lang="en-US" altLang="zh-CN">
                <a:latin typeface="Times New Roman" panose="02020603050405020304" pitchFamily="18" charset="0"/>
                <a:sym typeface="Wingdings" panose="05000000000000000000" pitchFamily="2" charset="2"/>
              </a:endParaRPr>
            </a:p>
          </p:txBody>
        </p:sp>
        <p:sp>
          <p:nvSpPr>
            <p:cNvPr id="202786" name="任意多边形 202785"/>
            <p:cNvSpPr/>
            <p:nvPr/>
          </p:nvSpPr>
          <p:spPr>
            <a:xfrm>
              <a:off x="2987" y="3464"/>
              <a:ext cx="130" cy="130"/>
            </a:xfrm>
            <a:custGeom>
              <a:avLst/>
              <a:gdLst/>
              <a:ahLst/>
              <a:cxnLst/>
              <a:rect l="0" t="0" r="0" b="0"/>
              <a:pathLst>
                <a:path w="130" h="130">
                  <a:moveTo>
                    <a:pt x="130" y="65"/>
                  </a:moveTo>
                  <a:lnTo>
                    <a:pt x="130" y="57"/>
                  </a:lnTo>
                  <a:lnTo>
                    <a:pt x="129" y="51"/>
                  </a:lnTo>
                  <a:lnTo>
                    <a:pt x="127" y="44"/>
                  </a:lnTo>
                  <a:lnTo>
                    <a:pt x="125" y="39"/>
                  </a:lnTo>
                  <a:lnTo>
                    <a:pt x="123" y="33"/>
                  </a:lnTo>
                  <a:lnTo>
                    <a:pt x="119" y="28"/>
                  </a:lnTo>
                  <a:lnTo>
                    <a:pt x="115" y="23"/>
                  </a:lnTo>
                  <a:lnTo>
                    <a:pt x="111" y="17"/>
                  </a:lnTo>
                  <a:lnTo>
                    <a:pt x="106" y="14"/>
                  </a:lnTo>
                  <a:lnTo>
                    <a:pt x="101" y="10"/>
                  </a:lnTo>
                  <a:lnTo>
                    <a:pt x="96" y="7"/>
                  </a:lnTo>
                  <a:lnTo>
                    <a:pt x="90" y="5"/>
                  </a:lnTo>
                  <a:lnTo>
                    <a:pt x="85" y="2"/>
                  </a:lnTo>
                  <a:lnTo>
                    <a:pt x="78" y="1"/>
                  </a:lnTo>
                  <a:lnTo>
                    <a:pt x="72" y="0"/>
                  </a:lnTo>
                  <a:lnTo>
                    <a:pt x="66" y="0"/>
                  </a:lnTo>
                  <a:lnTo>
                    <a:pt x="58" y="0"/>
                  </a:lnTo>
                  <a:lnTo>
                    <a:pt x="52" y="1"/>
                  </a:lnTo>
                  <a:lnTo>
                    <a:pt x="45" y="2"/>
                  </a:lnTo>
                  <a:lnTo>
                    <a:pt x="40" y="5"/>
                  </a:lnTo>
                  <a:lnTo>
                    <a:pt x="34" y="7"/>
                  </a:lnTo>
                  <a:lnTo>
                    <a:pt x="29" y="10"/>
                  </a:lnTo>
                  <a:lnTo>
                    <a:pt x="24" y="14"/>
                  </a:lnTo>
                  <a:lnTo>
                    <a:pt x="19" y="17"/>
                  </a:lnTo>
                  <a:lnTo>
                    <a:pt x="15" y="23"/>
                  </a:lnTo>
                  <a:lnTo>
                    <a:pt x="11" y="28"/>
                  </a:lnTo>
                  <a:lnTo>
                    <a:pt x="9" y="33"/>
                  </a:lnTo>
                  <a:lnTo>
                    <a:pt x="5" y="39"/>
                  </a:lnTo>
                  <a:lnTo>
                    <a:pt x="3" y="44"/>
                  </a:lnTo>
                  <a:lnTo>
                    <a:pt x="1" y="51"/>
                  </a:lnTo>
                  <a:lnTo>
                    <a:pt x="1" y="57"/>
                  </a:lnTo>
                  <a:lnTo>
                    <a:pt x="0" y="65"/>
                  </a:lnTo>
                  <a:lnTo>
                    <a:pt x="1" y="71"/>
                  </a:lnTo>
                  <a:lnTo>
                    <a:pt x="1" y="77"/>
                  </a:lnTo>
                  <a:lnTo>
                    <a:pt x="3" y="84"/>
                  </a:lnTo>
                  <a:lnTo>
                    <a:pt x="5" y="90"/>
                  </a:lnTo>
                  <a:lnTo>
                    <a:pt x="9" y="95"/>
                  </a:lnTo>
                  <a:lnTo>
                    <a:pt x="11" y="100"/>
                  </a:lnTo>
                  <a:lnTo>
                    <a:pt x="15" y="106"/>
                  </a:lnTo>
                  <a:lnTo>
                    <a:pt x="19" y="111"/>
                  </a:lnTo>
                  <a:lnTo>
                    <a:pt x="24" y="114"/>
                  </a:lnTo>
                  <a:lnTo>
                    <a:pt x="29" y="118"/>
                  </a:lnTo>
                  <a:lnTo>
                    <a:pt x="34" y="122"/>
                  </a:lnTo>
                  <a:lnTo>
                    <a:pt x="40" y="125"/>
                  </a:lnTo>
                  <a:lnTo>
                    <a:pt x="45" y="127"/>
                  </a:lnTo>
                  <a:lnTo>
                    <a:pt x="52" y="128"/>
                  </a:lnTo>
                  <a:lnTo>
                    <a:pt x="58" y="130"/>
                  </a:lnTo>
                  <a:lnTo>
                    <a:pt x="66" y="130"/>
                  </a:lnTo>
                  <a:lnTo>
                    <a:pt x="72" y="130"/>
                  </a:lnTo>
                  <a:lnTo>
                    <a:pt x="78" y="128"/>
                  </a:lnTo>
                  <a:lnTo>
                    <a:pt x="85" y="127"/>
                  </a:lnTo>
                  <a:lnTo>
                    <a:pt x="90" y="125"/>
                  </a:lnTo>
                  <a:lnTo>
                    <a:pt x="96" y="122"/>
                  </a:lnTo>
                  <a:lnTo>
                    <a:pt x="101" y="118"/>
                  </a:lnTo>
                  <a:lnTo>
                    <a:pt x="106" y="114"/>
                  </a:lnTo>
                  <a:lnTo>
                    <a:pt x="111" y="111"/>
                  </a:lnTo>
                  <a:lnTo>
                    <a:pt x="115" y="106"/>
                  </a:lnTo>
                  <a:lnTo>
                    <a:pt x="119" y="100"/>
                  </a:lnTo>
                  <a:lnTo>
                    <a:pt x="123" y="95"/>
                  </a:lnTo>
                  <a:lnTo>
                    <a:pt x="125" y="90"/>
                  </a:lnTo>
                  <a:lnTo>
                    <a:pt x="127" y="84"/>
                  </a:lnTo>
                  <a:lnTo>
                    <a:pt x="129" y="77"/>
                  </a:lnTo>
                  <a:lnTo>
                    <a:pt x="130" y="71"/>
                  </a:lnTo>
                  <a:lnTo>
                    <a:pt x="130" y="65"/>
                  </a:lnTo>
                  <a:close/>
                </a:path>
              </a:pathLst>
            </a:custGeom>
            <a:solidFill>
              <a:srgbClr val="FFFFFF"/>
            </a:solidFill>
            <a:ln w="9525">
              <a:noFill/>
            </a:ln>
          </p:spPr>
          <p:txBody>
            <a:bodyPr/>
            <a:lstStyle/>
            <a:p>
              <a:endParaRPr lang="zh-CN" altLang="en-US"/>
            </a:p>
          </p:txBody>
        </p:sp>
        <p:sp>
          <p:nvSpPr>
            <p:cNvPr id="202787" name="任意多边形 202786"/>
            <p:cNvSpPr/>
            <p:nvPr/>
          </p:nvSpPr>
          <p:spPr>
            <a:xfrm>
              <a:off x="2987" y="3464"/>
              <a:ext cx="130" cy="130"/>
            </a:xfrm>
            <a:custGeom>
              <a:avLst/>
              <a:gdLst/>
              <a:ahLst/>
              <a:cxnLst/>
              <a:rect l="0" t="0" r="0" b="0"/>
              <a:pathLst>
                <a:path w="130" h="130">
                  <a:moveTo>
                    <a:pt x="130" y="65"/>
                  </a:moveTo>
                  <a:lnTo>
                    <a:pt x="130" y="57"/>
                  </a:lnTo>
                  <a:lnTo>
                    <a:pt x="129" y="51"/>
                  </a:lnTo>
                  <a:lnTo>
                    <a:pt x="127" y="44"/>
                  </a:lnTo>
                  <a:lnTo>
                    <a:pt x="125" y="39"/>
                  </a:lnTo>
                  <a:lnTo>
                    <a:pt x="123" y="33"/>
                  </a:lnTo>
                  <a:lnTo>
                    <a:pt x="119" y="28"/>
                  </a:lnTo>
                  <a:lnTo>
                    <a:pt x="115" y="23"/>
                  </a:lnTo>
                  <a:lnTo>
                    <a:pt x="111" y="17"/>
                  </a:lnTo>
                  <a:lnTo>
                    <a:pt x="106" y="14"/>
                  </a:lnTo>
                  <a:lnTo>
                    <a:pt x="101" y="10"/>
                  </a:lnTo>
                  <a:lnTo>
                    <a:pt x="96" y="7"/>
                  </a:lnTo>
                  <a:lnTo>
                    <a:pt x="90" y="5"/>
                  </a:lnTo>
                  <a:lnTo>
                    <a:pt x="85" y="2"/>
                  </a:lnTo>
                  <a:lnTo>
                    <a:pt x="78" y="1"/>
                  </a:lnTo>
                  <a:lnTo>
                    <a:pt x="72" y="0"/>
                  </a:lnTo>
                  <a:lnTo>
                    <a:pt x="66" y="0"/>
                  </a:lnTo>
                  <a:lnTo>
                    <a:pt x="58" y="0"/>
                  </a:lnTo>
                  <a:lnTo>
                    <a:pt x="52" y="1"/>
                  </a:lnTo>
                  <a:lnTo>
                    <a:pt x="45" y="2"/>
                  </a:lnTo>
                  <a:lnTo>
                    <a:pt x="40" y="5"/>
                  </a:lnTo>
                  <a:lnTo>
                    <a:pt x="34" y="7"/>
                  </a:lnTo>
                  <a:lnTo>
                    <a:pt x="29" y="10"/>
                  </a:lnTo>
                  <a:lnTo>
                    <a:pt x="24" y="14"/>
                  </a:lnTo>
                  <a:lnTo>
                    <a:pt x="19" y="17"/>
                  </a:lnTo>
                  <a:lnTo>
                    <a:pt x="15" y="23"/>
                  </a:lnTo>
                  <a:lnTo>
                    <a:pt x="11" y="28"/>
                  </a:lnTo>
                  <a:lnTo>
                    <a:pt x="9" y="33"/>
                  </a:lnTo>
                  <a:lnTo>
                    <a:pt x="5" y="39"/>
                  </a:lnTo>
                  <a:lnTo>
                    <a:pt x="3" y="44"/>
                  </a:lnTo>
                  <a:lnTo>
                    <a:pt x="1" y="51"/>
                  </a:lnTo>
                  <a:lnTo>
                    <a:pt x="1" y="57"/>
                  </a:lnTo>
                  <a:lnTo>
                    <a:pt x="0" y="65"/>
                  </a:lnTo>
                  <a:lnTo>
                    <a:pt x="1" y="71"/>
                  </a:lnTo>
                  <a:lnTo>
                    <a:pt x="1" y="77"/>
                  </a:lnTo>
                  <a:lnTo>
                    <a:pt x="3" y="84"/>
                  </a:lnTo>
                  <a:lnTo>
                    <a:pt x="5" y="90"/>
                  </a:lnTo>
                  <a:lnTo>
                    <a:pt x="9" y="95"/>
                  </a:lnTo>
                  <a:lnTo>
                    <a:pt x="11" y="100"/>
                  </a:lnTo>
                  <a:lnTo>
                    <a:pt x="15" y="106"/>
                  </a:lnTo>
                  <a:lnTo>
                    <a:pt x="19" y="111"/>
                  </a:lnTo>
                  <a:lnTo>
                    <a:pt x="24" y="114"/>
                  </a:lnTo>
                  <a:lnTo>
                    <a:pt x="29" y="118"/>
                  </a:lnTo>
                  <a:lnTo>
                    <a:pt x="34" y="122"/>
                  </a:lnTo>
                  <a:lnTo>
                    <a:pt x="40" y="125"/>
                  </a:lnTo>
                  <a:lnTo>
                    <a:pt x="45" y="127"/>
                  </a:lnTo>
                  <a:lnTo>
                    <a:pt x="52" y="128"/>
                  </a:lnTo>
                  <a:lnTo>
                    <a:pt x="58" y="130"/>
                  </a:lnTo>
                  <a:lnTo>
                    <a:pt x="66" y="130"/>
                  </a:lnTo>
                  <a:lnTo>
                    <a:pt x="72" y="130"/>
                  </a:lnTo>
                  <a:lnTo>
                    <a:pt x="78" y="128"/>
                  </a:lnTo>
                  <a:lnTo>
                    <a:pt x="85" y="127"/>
                  </a:lnTo>
                  <a:lnTo>
                    <a:pt x="90" y="125"/>
                  </a:lnTo>
                  <a:lnTo>
                    <a:pt x="96" y="122"/>
                  </a:lnTo>
                  <a:lnTo>
                    <a:pt x="101" y="118"/>
                  </a:lnTo>
                  <a:lnTo>
                    <a:pt x="106" y="114"/>
                  </a:lnTo>
                  <a:lnTo>
                    <a:pt x="111" y="111"/>
                  </a:lnTo>
                  <a:lnTo>
                    <a:pt x="115" y="106"/>
                  </a:lnTo>
                  <a:lnTo>
                    <a:pt x="119" y="100"/>
                  </a:lnTo>
                  <a:lnTo>
                    <a:pt x="123" y="95"/>
                  </a:lnTo>
                  <a:lnTo>
                    <a:pt x="125" y="90"/>
                  </a:lnTo>
                  <a:lnTo>
                    <a:pt x="127" y="84"/>
                  </a:lnTo>
                  <a:lnTo>
                    <a:pt x="129" y="77"/>
                  </a:lnTo>
                  <a:lnTo>
                    <a:pt x="130" y="71"/>
                  </a:lnTo>
                  <a:lnTo>
                    <a:pt x="130" y="65"/>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2788" name="矩形 202787"/>
            <p:cNvSpPr/>
            <p:nvPr/>
          </p:nvSpPr>
          <p:spPr>
            <a:xfrm>
              <a:off x="3031" y="3481"/>
              <a:ext cx="44" cy="106"/>
            </a:xfrm>
            <a:prstGeom prst="rect">
              <a:avLst/>
            </a:prstGeom>
            <a:noFill/>
            <a:ln w="9525">
              <a:noFill/>
            </a:ln>
          </p:spPr>
          <p:txBody>
            <a:bodyPr wrap="none" lIns="0" tIns="0" rIns="0" bIns="0">
              <a:spAutoFit/>
            </a:bodyPr>
            <a:lstStyle/>
            <a:p>
              <a:r>
                <a:rPr lang="en-US" altLang="zh-CN" sz="1100">
                  <a:solidFill>
                    <a:srgbClr val="000000"/>
                  </a:solidFill>
                  <a:latin typeface="宋体" panose="02010600030101010101" pitchFamily="2" charset="-122"/>
                  <a:sym typeface="Wingdings" panose="05000000000000000000" pitchFamily="2" charset="2"/>
                </a:rPr>
                <a:t>V</a:t>
              </a:r>
              <a:endParaRPr lang="en-US" altLang="zh-CN">
                <a:latin typeface="Times New Roman" panose="02020603050405020304" pitchFamily="18" charset="0"/>
                <a:sym typeface="Wingdings" panose="05000000000000000000" pitchFamily="2" charset="2"/>
              </a:endParaRPr>
            </a:p>
          </p:txBody>
        </p:sp>
        <p:sp>
          <p:nvSpPr>
            <p:cNvPr id="202789" name="直接连接符 202788"/>
            <p:cNvSpPr/>
            <p:nvPr/>
          </p:nvSpPr>
          <p:spPr>
            <a:xfrm flipV="1">
              <a:off x="3053" y="3243"/>
              <a:ext cx="1" cy="228"/>
            </a:xfrm>
            <a:prstGeom prst="line">
              <a:avLst/>
            </a:prstGeom>
            <a:ln w="15875" cap="flat" cmpd="sng">
              <a:solidFill>
                <a:srgbClr val="000000"/>
              </a:solidFill>
              <a:prstDash val="solid"/>
              <a:headEnd type="none" w="med" len="med"/>
              <a:tailEnd type="none" w="med" len="med"/>
            </a:ln>
          </p:spPr>
        </p:sp>
        <p:sp>
          <p:nvSpPr>
            <p:cNvPr id="202790" name="直接连接符 202789"/>
            <p:cNvSpPr/>
            <p:nvPr/>
          </p:nvSpPr>
          <p:spPr>
            <a:xfrm flipV="1">
              <a:off x="3053" y="3594"/>
              <a:ext cx="1" cy="368"/>
            </a:xfrm>
            <a:prstGeom prst="line">
              <a:avLst/>
            </a:prstGeom>
            <a:ln w="15875" cap="flat" cmpd="sng">
              <a:solidFill>
                <a:srgbClr val="000000"/>
              </a:solidFill>
              <a:prstDash val="solid"/>
              <a:headEnd type="none" w="med" len="med"/>
              <a:tailEnd type="none" w="med" len="med"/>
            </a:ln>
          </p:spPr>
        </p:sp>
        <p:sp>
          <p:nvSpPr>
            <p:cNvPr id="202791" name="任意多边形 202790"/>
            <p:cNvSpPr/>
            <p:nvPr/>
          </p:nvSpPr>
          <p:spPr>
            <a:xfrm>
              <a:off x="2098" y="3941"/>
              <a:ext cx="41" cy="41"/>
            </a:xfrm>
            <a:custGeom>
              <a:avLst/>
              <a:gdLst/>
              <a:ahLst/>
              <a:cxnLst/>
              <a:rect l="0" t="0" r="0" b="0"/>
              <a:pathLst>
                <a:path w="41" h="41">
                  <a:moveTo>
                    <a:pt x="0" y="21"/>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1"/>
                  </a:lnTo>
                  <a:lnTo>
                    <a:pt x="41" y="21"/>
                  </a:lnTo>
                  <a:lnTo>
                    <a:pt x="39" y="24"/>
                  </a:lnTo>
                  <a:lnTo>
                    <a:pt x="38" y="28"/>
                  </a:lnTo>
                  <a:lnTo>
                    <a:pt x="37" y="32"/>
                  </a:lnTo>
                  <a:lnTo>
                    <a:pt x="34" y="35"/>
                  </a:lnTo>
                  <a:lnTo>
                    <a:pt x="30" y="37"/>
                  </a:lnTo>
                  <a:lnTo>
                    <a:pt x="28" y="40"/>
                  </a:lnTo>
                  <a:lnTo>
                    <a:pt x="24" y="41"/>
                  </a:lnTo>
                  <a:lnTo>
                    <a:pt x="20" y="41"/>
                  </a:lnTo>
                  <a:lnTo>
                    <a:pt x="15" y="41"/>
                  </a:lnTo>
                  <a:lnTo>
                    <a:pt x="11" y="40"/>
                  </a:lnTo>
                  <a:lnTo>
                    <a:pt x="9" y="37"/>
                  </a:lnTo>
                  <a:lnTo>
                    <a:pt x="5" y="35"/>
                  </a:lnTo>
                  <a:lnTo>
                    <a:pt x="2" y="32"/>
                  </a:lnTo>
                  <a:lnTo>
                    <a:pt x="1" y="28"/>
                  </a:lnTo>
                  <a:lnTo>
                    <a:pt x="0" y="24"/>
                  </a:lnTo>
                  <a:lnTo>
                    <a:pt x="0" y="21"/>
                  </a:lnTo>
                  <a:close/>
                </a:path>
              </a:pathLst>
            </a:custGeom>
            <a:solidFill>
              <a:srgbClr val="000000"/>
            </a:solidFill>
            <a:ln w="9525">
              <a:noFill/>
            </a:ln>
          </p:spPr>
          <p:txBody>
            <a:bodyPr/>
            <a:lstStyle/>
            <a:p>
              <a:endParaRPr lang="zh-CN" altLang="en-US"/>
            </a:p>
          </p:txBody>
        </p:sp>
        <p:sp>
          <p:nvSpPr>
            <p:cNvPr id="202792" name="任意多边形 202791"/>
            <p:cNvSpPr/>
            <p:nvPr/>
          </p:nvSpPr>
          <p:spPr>
            <a:xfrm>
              <a:off x="2098" y="3941"/>
              <a:ext cx="41" cy="41"/>
            </a:xfrm>
            <a:custGeom>
              <a:avLst/>
              <a:gdLst/>
              <a:ahLst/>
              <a:cxnLst/>
              <a:rect l="0" t="0" r="0" b="0"/>
              <a:pathLst>
                <a:path w="41" h="41">
                  <a:moveTo>
                    <a:pt x="0" y="21"/>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1"/>
                  </a:lnTo>
                  <a:lnTo>
                    <a:pt x="41" y="21"/>
                  </a:lnTo>
                  <a:lnTo>
                    <a:pt x="39" y="24"/>
                  </a:lnTo>
                  <a:lnTo>
                    <a:pt x="38" y="28"/>
                  </a:lnTo>
                  <a:lnTo>
                    <a:pt x="37" y="32"/>
                  </a:lnTo>
                  <a:lnTo>
                    <a:pt x="34" y="35"/>
                  </a:lnTo>
                  <a:lnTo>
                    <a:pt x="30" y="37"/>
                  </a:lnTo>
                  <a:lnTo>
                    <a:pt x="28" y="40"/>
                  </a:lnTo>
                  <a:lnTo>
                    <a:pt x="24" y="41"/>
                  </a:lnTo>
                  <a:lnTo>
                    <a:pt x="20" y="41"/>
                  </a:lnTo>
                  <a:lnTo>
                    <a:pt x="15" y="41"/>
                  </a:lnTo>
                  <a:lnTo>
                    <a:pt x="11" y="40"/>
                  </a:lnTo>
                  <a:lnTo>
                    <a:pt x="9" y="37"/>
                  </a:lnTo>
                  <a:lnTo>
                    <a:pt x="5" y="35"/>
                  </a:lnTo>
                  <a:lnTo>
                    <a:pt x="2" y="32"/>
                  </a:lnTo>
                  <a:lnTo>
                    <a:pt x="1" y="28"/>
                  </a:lnTo>
                  <a:lnTo>
                    <a:pt x="0" y="24"/>
                  </a:lnTo>
                  <a:lnTo>
                    <a:pt x="0" y="21"/>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2793" name="任意多边形 202792"/>
            <p:cNvSpPr/>
            <p:nvPr/>
          </p:nvSpPr>
          <p:spPr>
            <a:xfrm>
              <a:off x="2098" y="3226"/>
              <a:ext cx="41" cy="41"/>
            </a:xfrm>
            <a:custGeom>
              <a:avLst/>
              <a:gdLst/>
              <a:ahLst/>
              <a:cxnLst/>
              <a:rect l="0" t="0" r="0" b="0"/>
              <a:pathLst>
                <a:path w="41" h="41">
                  <a:moveTo>
                    <a:pt x="0" y="20"/>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0"/>
                  </a:lnTo>
                  <a:lnTo>
                    <a:pt x="41" y="20"/>
                  </a:lnTo>
                  <a:lnTo>
                    <a:pt x="39" y="24"/>
                  </a:lnTo>
                  <a:lnTo>
                    <a:pt x="38" y="28"/>
                  </a:lnTo>
                  <a:lnTo>
                    <a:pt x="37" y="32"/>
                  </a:lnTo>
                  <a:lnTo>
                    <a:pt x="34" y="34"/>
                  </a:lnTo>
                  <a:lnTo>
                    <a:pt x="30" y="37"/>
                  </a:lnTo>
                  <a:lnTo>
                    <a:pt x="28" y="40"/>
                  </a:lnTo>
                  <a:lnTo>
                    <a:pt x="24" y="41"/>
                  </a:lnTo>
                  <a:lnTo>
                    <a:pt x="20" y="41"/>
                  </a:lnTo>
                  <a:lnTo>
                    <a:pt x="15" y="41"/>
                  </a:lnTo>
                  <a:lnTo>
                    <a:pt x="11" y="40"/>
                  </a:lnTo>
                  <a:lnTo>
                    <a:pt x="9" y="37"/>
                  </a:lnTo>
                  <a:lnTo>
                    <a:pt x="5" y="34"/>
                  </a:lnTo>
                  <a:lnTo>
                    <a:pt x="2" y="32"/>
                  </a:lnTo>
                  <a:lnTo>
                    <a:pt x="1" y="28"/>
                  </a:lnTo>
                  <a:lnTo>
                    <a:pt x="0" y="24"/>
                  </a:lnTo>
                  <a:lnTo>
                    <a:pt x="0" y="20"/>
                  </a:lnTo>
                  <a:close/>
                </a:path>
              </a:pathLst>
            </a:custGeom>
            <a:solidFill>
              <a:srgbClr val="000000"/>
            </a:solidFill>
            <a:ln w="9525">
              <a:noFill/>
            </a:ln>
          </p:spPr>
          <p:txBody>
            <a:bodyPr/>
            <a:lstStyle/>
            <a:p>
              <a:endParaRPr lang="zh-CN" altLang="en-US"/>
            </a:p>
          </p:txBody>
        </p:sp>
        <p:sp>
          <p:nvSpPr>
            <p:cNvPr id="202794" name="任意多边形 202793"/>
            <p:cNvSpPr/>
            <p:nvPr/>
          </p:nvSpPr>
          <p:spPr>
            <a:xfrm>
              <a:off x="2098" y="3226"/>
              <a:ext cx="41" cy="41"/>
            </a:xfrm>
            <a:custGeom>
              <a:avLst/>
              <a:gdLst/>
              <a:ahLst/>
              <a:cxnLst/>
              <a:rect l="0" t="0" r="0" b="0"/>
              <a:pathLst>
                <a:path w="41" h="41">
                  <a:moveTo>
                    <a:pt x="0" y="20"/>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0"/>
                  </a:lnTo>
                  <a:lnTo>
                    <a:pt x="41" y="20"/>
                  </a:lnTo>
                  <a:lnTo>
                    <a:pt x="39" y="24"/>
                  </a:lnTo>
                  <a:lnTo>
                    <a:pt x="38" y="28"/>
                  </a:lnTo>
                  <a:lnTo>
                    <a:pt x="37" y="32"/>
                  </a:lnTo>
                  <a:lnTo>
                    <a:pt x="34" y="34"/>
                  </a:lnTo>
                  <a:lnTo>
                    <a:pt x="30" y="37"/>
                  </a:lnTo>
                  <a:lnTo>
                    <a:pt x="28" y="40"/>
                  </a:lnTo>
                  <a:lnTo>
                    <a:pt x="24" y="41"/>
                  </a:lnTo>
                  <a:lnTo>
                    <a:pt x="20" y="41"/>
                  </a:lnTo>
                  <a:lnTo>
                    <a:pt x="15" y="41"/>
                  </a:lnTo>
                  <a:lnTo>
                    <a:pt x="11" y="40"/>
                  </a:lnTo>
                  <a:lnTo>
                    <a:pt x="9" y="37"/>
                  </a:lnTo>
                  <a:lnTo>
                    <a:pt x="5" y="34"/>
                  </a:lnTo>
                  <a:lnTo>
                    <a:pt x="2" y="32"/>
                  </a:lnTo>
                  <a:lnTo>
                    <a:pt x="1" y="28"/>
                  </a:lnTo>
                  <a:lnTo>
                    <a:pt x="0" y="24"/>
                  </a:lnTo>
                  <a:lnTo>
                    <a:pt x="0" y="2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2795" name="矩形 202794"/>
            <p:cNvSpPr/>
            <p:nvPr/>
          </p:nvSpPr>
          <p:spPr>
            <a:xfrm>
              <a:off x="1574" y="3632"/>
              <a:ext cx="85"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E</a:t>
              </a:r>
              <a:endParaRPr lang="en-US" altLang="zh-CN">
                <a:latin typeface="Times New Roman" panose="02020603050405020304" pitchFamily="18" charset="0"/>
                <a:sym typeface="Wingdings" panose="05000000000000000000" pitchFamily="2" charset="2"/>
              </a:endParaRPr>
            </a:p>
          </p:txBody>
        </p:sp>
        <p:sp>
          <p:nvSpPr>
            <p:cNvPr id="202796" name="矩形 202795"/>
            <p:cNvSpPr/>
            <p:nvPr/>
          </p:nvSpPr>
          <p:spPr>
            <a:xfrm>
              <a:off x="1614" y="3525"/>
              <a:ext cx="32"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02797" name="直接连接符 202796"/>
            <p:cNvSpPr/>
            <p:nvPr/>
          </p:nvSpPr>
          <p:spPr>
            <a:xfrm>
              <a:off x="1890" y="3243"/>
              <a:ext cx="80" cy="1"/>
            </a:xfrm>
            <a:prstGeom prst="line">
              <a:avLst/>
            </a:prstGeom>
            <a:ln w="6350" cap="flat" cmpd="sng">
              <a:solidFill>
                <a:srgbClr val="000000"/>
              </a:solidFill>
              <a:prstDash val="solid"/>
              <a:headEnd type="none" w="med" len="med"/>
              <a:tailEnd type="none" w="med" len="med"/>
            </a:ln>
          </p:spPr>
        </p:sp>
        <p:sp>
          <p:nvSpPr>
            <p:cNvPr id="202798" name="任意多边形 202797"/>
            <p:cNvSpPr/>
            <p:nvPr/>
          </p:nvSpPr>
          <p:spPr>
            <a:xfrm>
              <a:off x="1965" y="3218"/>
              <a:ext cx="72" cy="49"/>
            </a:xfrm>
            <a:custGeom>
              <a:avLst/>
              <a:gdLst/>
              <a:ahLst/>
              <a:cxnLst/>
              <a:rect l="0" t="0" r="0" b="0"/>
              <a:pathLst>
                <a:path w="72" h="49">
                  <a:moveTo>
                    <a:pt x="0" y="0"/>
                  </a:moveTo>
                  <a:lnTo>
                    <a:pt x="72" y="25"/>
                  </a:lnTo>
                  <a:lnTo>
                    <a:pt x="0" y="49"/>
                  </a:lnTo>
                  <a:lnTo>
                    <a:pt x="0" y="0"/>
                  </a:lnTo>
                  <a:close/>
                </a:path>
              </a:pathLst>
            </a:custGeom>
            <a:solidFill>
              <a:srgbClr val="000000"/>
            </a:solidFill>
            <a:ln w="9525">
              <a:noFill/>
            </a:ln>
          </p:spPr>
          <p:txBody>
            <a:bodyPr/>
            <a:lstStyle/>
            <a:p>
              <a:endParaRPr lang="zh-CN" altLang="en-US"/>
            </a:p>
          </p:txBody>
        </p:sp>
        <p:sp>
          <p:nvSpPr>
            <p:cNvPr id="202799" name="矩形 202798"/>
            <p:cNvSpPr/>
            <p:nvPr/>
          </p:nvSpPr>
          <p:spPr>
            <a:xfrm>
              <a:off x="1956" y="3040"/>
              <a:ext cx="50"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02800" name="矩形 202799"/>
            <p:cNvSpPr/>
            <p:nvPr/>
          </p:nvSpPr>
          <p:spPr>
            <a:xfrm>
              <a:off x="1980" y="2927"/>
              <a:ext cx="32"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sp>
        <p:nvSpPr>
          <p:cNvPr id="202802" name="矩形 202801"/>
          <p:cNvSpPr/>
          <p:nvPr/>
        </p:nvSpPr>
        <p:spPr>
          <a:xfrm>
            <a:off x="3032125" y="1422400"/>
            <a:ext cx="5880100" cy="1516063"/>
          </a:xfrm>
          <a:prstGeom prst="rect">
            <a:avLst/>
          </a:prstGeom>
          <a:noFill/>
          <a:ln w="19050">
            <a:noFill/>
          </a:ln>
        </p:spPr>
        <p:txBody>
          <a:bodyPr anchor="ctr">
            <a:spAutoFit/>
          </a:bodyPr>
          <a:lstStyle/>
          <a:p>
            <a:pPr>
              <a:lnSpc>
                <a:spcPct val="130000"/>
              </a:lnSpc>
              <a:spcBef>
                <a:spcPct val="0"/>
              </a:spcBef>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电路元件是串联的，回路的等效电阻一般就用串联形式的</a:t>
            </a:r>
            <a:r>
              <a:rPr lang="en-US" altLang="zh-CN" i="1">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表示。</a:t>
            </a:r>
            <a:r>
              <a:rPr lang="zh-CN" altLang="en-US" dirty="0">
                <a:latin typeface="Times New Roman" panose="02020603050405020304" pitchFamily="18" charset="0"/>
                <a:cs typeface="Times New Roman" panose="02020603050405020304" pitchFamily="18" charset="0"/>
                <a:sym typeface="Symbol" panose="05050102010706020507" pitchFamily="18" charset="2"/>
              </a:rPr>
              <a:t>交流电流表测电路中的电流，交流电压表测元件上的电压</a:t>
            </a:r>
            <a:r>
              <a:rPr lang="zh-CN" altLang="en-US" dirty="0">
                <a:latin typeface="Times New Roman" panose="02020603050405020304" pitchFamily="18" charset="0"/>
                <a:sym typeface="Symbol" panose="05050102010706020507" pitchFamily="18" charset="2"/>
              </a:rPr>
              <a:t> </a:t>
            </a:r>
          </a:p>
        </p:txBody>
      </p:sp>
      <p:sp>
        <p:nvSpPr>
          <p:cNvPr id="202804" name="矩形 202803"/>
          <p:cNvSpPr/>
          <p:nvPr/>
        </p:nvSpPr>
        <p:spPr>
          <a:xfrm>
            <a:off x="674688" y="2963863"/>
            <a:ext cx="7923212" cy="2465387"/>
          </a:xfrm>
          <a:prstGeom prst="rect">
            <a:avLst/>
          </a:prstGeom>
          <a:noFill/>
          <a:ln w="19050">
            <a:noFill/>
          </a:ln>
        </p:spPr>
        <p:txBody>
          <a:bodyPr anchor="ctr">
            <a:spAutoFit/>
          </a:bodyPr>
          <a:lstStyle/>
          <a:p>
            <a:pPr defTabSz="914400">
              <a:lnSpc>
                <a:spcPct val="130000"/>
              </a:lnSpc>
              <a:spcBef>
                <a:spcPct val="0"/>
              </a:spcBef>
              <a:tabLst>
                <a:tab pos="447675" algn="l"/>
              </a:tabLst>
            </a:pPr>
            <a:r>
              <a:rPr lang="zh-CN" altLang="en-US" dirty="0">
                <a:latin typeface="Times New Roman" panose="02020603050405020304" pitchFamily="18" charset="0"/>
                <a:sym typeface="Wingdings" panose="05000000000000000000" pitchFamily="2" charset="2"/>
              </a:rPr>
              <a:t>当改变信号源频率时（必须保证信号源的输出电压为恒定值），发现在某一频率</a:t>
            </a:r>
            <a:r>
              <a:rPr lang="en-US" altLang="zh-CN" i="1">
                <a:latin typeface="Times New Roman" panose="02020603050405020304" pitchFamily="18" charset="0"/>
                <a:sym typeface="Wingdings" panose="05000000000000000000" pitchFamily="2" charset="2"/>
              </a:rPr>
              <a:t>f</a:t>
            </a:r>
            <a:r>
              <a:rPr lang="en-US" altLang="zh-CN" baseline="-30000">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Wingdings" panose="05000000000000000000" pitchFamily="2" charset="2"/>
              </a:rPr>
              <a:t>时电流表的指示最大。这时若用电压表测量电感线圈两端的电压和电容器两端的电压，就会发现二电压大体相等并且比信号源电压大许多倍。当信号源频率高于或低于频率</a:t>
            </a:r>
            <a:r>
              <a:rPr lang="en-US" altLang="zh-CN" i="1">
                <a:latin typeface="Times New Roman" panose="02020603050405020304" pitchFamily="18" charset="0"/>
                <a:sym typeface="Wingdings" panose="05000000000000000000" pitchFamily="2" charset="2"/>
              </a:rPr>
              <a:t>f</a:t>
            </a:r>
            <a:r>
              <a:rPr lang="en-US" altLang="zh-CN" baseline="-30000">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Wingdings" panose="05000000000000000000" pitchFamily="2" charset="2"/>
              </a:rPr>
              <a:t>时，电路的电流明显减小。</a:t>
            </a:r>
          </a:p>
        </p:txBody>
      </p:sp>
      <p:sp>
        <p:nvSpPr>
          <p:cNvPr id="202805" name="矩形 202804"/>
          <p:cNvSpPr/>
          <p:nvPr/>
        </p:nvSpPr>
        <p:spPr>
          <a:xfrm>
            <a:off x="674688" y="5429250"/>
            <a:ext cx="7642225" cy="1041400"/>
          </a:xfrm>
          <a:prstGeom prst="rect">
            <a:avLst/>
          </a:prstGeom>
          <a:noFill/>
          <a:ln w="19050">
            <a:noFill/>
          </a:ln>
        </p:spPr>
        <p:txBody>
          <a:bodyPr>
            <a:spAutoFit/>
          </a:bodyPr>
          <a:lstStyle/>
          <a:p>
            <a:pPr>
              <a:lnSpc>
                <a:spcPct val="130000"/>
              </a:lnSpc>
              <a:spcBef>
                <a:spcPct val="0"/>
              </a:spcBef>
            </a:pPr>
            <a:r>
              <a:rPr lang="zh-CN" altLang="en-US" dirty="0">
                <a:latin typeface="Times New Roman" panose="02020603050405020304" pitchFamily="18" charset="0"/>
                <a:sym typeface="Wingdings" panose="05000000000000000000" pitchFamily="2" charset="2"/>
              </a:rPr>
              <a:t>该电路在某一信号源频率</a:t>
            </a:r>
            <a:r>
              <a:rPr lang="en-US" altLang="zh-CN" i="1">
                <a:latin typeface="Times New Roman" panose="02020603050405020304" pitchFamily="18" charset="0"/>
                <a:sym typeface="Wingdings" panose="05000000000000000000" pitchFamily="2" charset="2"/>
              </a:rPr>
              <a:t>f</a:t>
            </a:r>
            <a:r>
              <a:rPr lang="en-US" altLang="zh-CN" sz="1600">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Wingdings" panose="05000000000000000000" pitchFamily="2" charset="2"/>
              </a:rPr>
              <a:t>时出现最大电流的现象，就称为这一电路在频率</a:t>
            </a:r>
            <a:r>
              <a:rPr lang="en-US" altLang="zh-CN" i="1">
                <a:latin typeface="Times New Roman" panose="02020603050405020304" pitchFamily="18" charset="0"/>
                <a:sym typeface="Wingdings" panose="05000000000000000000" pitchFamily="2" charset="2"/>
              </a:rPr>
              <a:t>f</a:t>
            </a:r>
            <a:r>
              <a:rPr lang="en-US" altLang="zh-CN" sz="1600">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Wingdings" panose="05000000000000000000" pitchFamily="2" charset="2"/>
              </a:rPr>
              <a:t>发生了</a:t>
            </a:r>
            <a:r>
              <a:rPr lang="zh-CN" altLang="en-US" dirty="0">
                <a:solidFill>
                  <a:srgbClr val="FF3300"/>
                </a:solidFill>
                <a:latin typeface="Times New Roman" panose="02020603050405020304" pitchFamily="18" charset="0"/>
                <a:sym typeface="Wingdings" panose="05000000000000000000" pitchFamily="2" charset="2"/>
              </a:rPr>
              <a:t>串联谐振</a:t>
            </a:r>
            <a:r>
              <a:rPr lang="zh-CN" altLang="en-US" dirty="0">
                <a:latin typeface="Times New Roman" panose="02020603050405020304" pitchFamily="18" charset="0"/>
                <a:sym typeface="Wingdings" panose="05000000000000000000" pitchFamily="2"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2757"/>
                                        </p:tgtEl>
                                        <p:attrNameLst>
                                          <p:attrName>style.visibility</p:attrName>
                                        </p:attrNameLst>
                                      </p:cBhvr>
                                      <p:to>
                                        <p:strVal val="visible"/>
                                      </p:to>
                                    </p:set>
                                    <p:animEffect transition="in" filter="blinds(horizontal)">
                                      <p:cBhvr>
                                        <p:cTn id="7" dur="500"/>
                                        <p:tgtEl>
                                          <p:spTgt spid="2027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2802"/>
                                        </p:tgtEl>
                                        <p:attrNameLst>
                                          <p:attrName>style.visibility</p:attrName>
                                        </p:attrNameLst>
                                      </p:cBhvr>
                                      <p:to>
                                        <p:strVal val="visible"/>
                                      </p:to>
                                    </p:set>
                                    <p:animEffect transition="in" filter="blinds(horizontal)">
                                      <p:cBhvr>
                                        <p:cTn id="10" dur="500"/>
                                        <p:tgtEl>
                                          <p:spTgt spid="20280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2804"/>
                                        </p:tgtEl>
                                        <p:attrNameLst>
                                          <p:attrName>style.visibility</p:attrName>
                                        </p:attrNameLst>
                                      </p:cBhvr>
                                      <p:to>
                                        <p:strVal val="visible"/>
                                      </p:to>
                                    </p:set>
                                    <p:animEffect transition="in" filter="blinds(horizontal)">
                                      <p:cBhvr>
                                        <p:cTn id="15" dur="500"/>
                                        <p:tgtEl>
                                          <p:spTgt spid="202804"/>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02805"/>
                                        </p:tgtEl>
                                        <p:attrNameLst>
                                          <p:attrName>style.visibility</p:attrName>
                                        </p:attrNameLst>
                                      </p:cBhvr>
                                      <p:to>
                                        <p:strVal val="visible"/>
                                      </p:to>
                                    </p:set>
                                    <p:animEffect transition="in" filter="checkerboard(across)">
                                      <p:cBhvr>
                                        <p:cTn id="20" dur="500"/>
                                        <p:tgtEl>
                                          <p:spTgt spid="202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2" grpId="0"/>
      <p:bldP spid="202804" grpId="0"/>
      <p:bldP spid="2028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矩形 203779" descr="蓝色面巾纸"/>
          <p:cNvSpPr/>
          <p:nvPr/>
        </p:nvSpPr>
        <p:spPr>
          <a:xfrm>
            <a:off x="2009775" y="323850"/>
            <a:ext cx="5154613" cy="519113"/>
          </a:xfrm>
          <a:prstGeom prst="rect">
            <a:avLst/>
          </a:prstGeom>
          <a:blipFill rotWithShape="1">
            <a:blip r:embed="rId3"/>
          </a:blipFill>
          <a:ln w="19050">
            <a:noFill/>
          </a:ln>
        </p:spPr>
        <p:txBody>
          <a:bodyPr anchor="ctr">
            <a:spAutoFit/>
          </a:bodyPr>
          <a:lstStyle/>
          <a:p>
            <a:pPr algn="ctr" defTabSz="914400">
              <a:spcBef>
                <a:spcPct val="0"/>
              </a:spcBef>
              <a:tabLst>
                <a:tab pos="447675" algn="l"/>
              </a:tabLst>
            </a:pPr>
            <a:r>
              <a:rPr lang="en-US" altLang="zh-CN" sz="2800" dirty="0">
                <a:latin typeface="Times New Roman" panose="02020603050405020304" pitchFamily="18" charset="0"/>
                <a:sym typeface="Wingdings" panose="05000000000000000000" pitchFamily="2" charset="2"/>
              </a:rPr>
              <a:t>7.1.2  </a:t>
            </a:r>
            <a:r>
              <a:rPr lang="zh-CN" altLang="en-US" sz="2800" dirty="0">
                <a:latin typeface="Times New Roman" panose="02020603050405020304" pitchFamily="18" charset="0"/>
                <a:sym typeface="Wingdings" panose="05000000000000000000" pitchFamily="2" charset="2"/>
              </a:rPr>
              <a:t>发生串联谐振的条件</a:t>
            </a:r>
          </a:p>
        </p:txBody>
      </p:sp>
      <p:grpSp>
        <p:nvGrpSpPr>
          <p:cNvPr id="203781" name="组合 203780"/>
          <p:cNvGrpSpPr>
            <a:grpSpLocks noChangeAspect="1"/>
          </p:cNvGrpSpPr>
          <p:nvPr/>
        </p:nvGrpSpPr>
        <p:grpSpPr>
          <a:xfrm>
            <a:off x="215900" y="611188"/>
            <a:ext cx="2511425" cy="1917700"/>
            <a:chOff x="1557" y="2894"/>
            <a:chExt cx="1582" cy="1208"/>
          </a:xfrm>
        </p:grpSpPr>
        <p:sp>
          <p:nvSpPr>
            <p:cNvPr id="203782" name="矩形 203781"/>
            <p:cNvSpPr>
              <a:spLocks noChangeAspect="1" noTextEdit="1"/>
            </p:cNvSpPr>
            <p:nvPr/>
          </p:nvSpPr>
          <p:spPr>
            <a:xfrm>
              <a:off x="1557" y="2894"/>
              <a:ext cx="1582" cy="1208"/>
            </a:xfrm>
            <a:prstGeom prst="rect">
              <a:avLst/>
            </a:prstGeom>
            <a:noFill/>
            <a:ln w="9525">
              <a:noFill/>
            </a:ln>
          </p:spPr>
          <p:txBody>
            <a:bodyPr/>
            <a:lstStyle/>
            <a:p>
              <a:endParaRPr lang="zh-CN" altLang="en-US"/>
            </a:p>
          </p:txBody>
        </p:sp>
        <p:sp>
          <p:nvSpPr>
            <p:cNvPr id="203783" name="直接连接符 203782"/>
            <p:cNvSpPr/>
            <p:nvPr/>
          </p:nvSpPr>
          <p:spPr>
            <a:xfrm flipV="1">
              <a:off x="2365" y="3859"/>
              <a:ext cx="1" cy="219"/>
            </a:xfrm>
            <a:prstGeom prst="line">
              <a:avLst/>
            </a:prstGeom>
            <a:ln w="22225" cap="flat" cmpd="sng">
              <a:solidFill>
                <a:srgbClr val="000000"/>
              </a:solidFill>
              <a:prstDash val="solid"/>
              <a:headEnd type="none" w="med" len="med"/>
              <a:tailEnd type="none" w="med" len="med"/>
            </a:ln>
          </p:spPr>
        </p:sp>
        <p:sp>
          <p:nvSpPr>
            <p:cNvPr id="203784" name="直接连接符 203783"/>
            <p:cNvSpPr/>
            <p:nvPr/>
          </p:nvSpPr>
          <p:spPr>
            <a:xfrm flipV="1">
              <a:off x="2437" y="3859"/>
              <a:ext cx="1" cy="219"/>
            </a:xfrm>
            <a:prstGeom prst="line">
              <a:avLst/>
            </a:prstGeom>
            <a:ln w="22225" cap="flat" cmpd="sng">
              <a:solidFill>
                <a:srgbClr val="000000"/>
              </a:solidFill>
              <a:prstDash val="solid"/>
              <a:headEnd type="none" w="med" len="med"/>
              <a:tailEnd type="none" w="med" len="med"/>
            </a:ln>
          </p:spPr>
        </p:sp>
        <p:sp>
          <p:nvSpPr>
            <p:cNvPr id="203785" name="直接连接符 203784"/>
            <p:cNvSpPr/>
            <p:nvPr/>
          </p:nvSpPr>
          <p:spPr>
            <a:xfrm flipV="1">
              <a:off x="2365" y="3859"/>
              <a:ext cx="1" cy="219"/>
            </a:xfrm>
            <a:prstGeom prst="line">
              <a:avLst/>
            </a:prstGeom>
            <a:ln w="22225" cap="flat" cmpd="sng">
              <a:solidFill>
                <a:srgbClr val="000000"/>
              </a:solidFill>
              <a:prstDash val="solid"/>
              <a:headEnd type="none" w="med" len="med"/>
              <a:tailEnd type="none" w="med" len="med"/>
            </a:ln>
          </p:spPr>
        </p:sp>
        <p:sp>
          <p:nvSpPr>
            <p:cNvPr id="203786" name="直接连接符 203785"/>
            <p:cNvSpPr/>
            <p:nvPr/>
          </p:nvSpPr>
          <p:spPr>
            <a:xfrm flipV="1">
              <a:off x="2437" y="3859"/>
              <a:ext cx="1" cy="219"/>
            </a:xfrm>
            <a:prstGeom prst="line">
              <a:avLst/>
            </a:prstGeom>
            <a:ln w="22225" cap="flat" cmpd="sng">
              <a:solidFill>
                <a:srgbClr val="000000"/>
              </a:solidFill>
              <a:prstDash val="solid"/>
              <a:headEnd type="none" w="med" len="med"/>
              <a:tailEnd type="none" w="med" len="med"/>
            </a:ln>
          </p:spPr>
        </p:sp>
        <p:sp>
          <p:nvSpPr>
            <p:cNvPr id="203787" name="直接连接符 203786"/>
            <p:cNvSpPr/>
            <p:nvPr/>
          </p:nvSpPr>
          <p:spPr>
            <a:xfrm>
              <a:off x="2451" y="3968"/>
              <a:ext cx="602" cy="1"/>
            </a:xfrm>
            <a:prstGeom prst="line">
              <a:avLst/>
            </a:prstGeom>
            <a:ln w="15875" cap="flat" cmpd="sng">
              <a:solidFill>
                <a:srgbClr val="000000"/>
              </a:solidFill>
              <a:prstDash val="solid"/>
              <a:headEnd type="none" w="med" len="med"/>
              <a:tailEnd type="none" w="med" len="med"/>
            </a:ln>
          </p:spPr>
        </p:sp>
        <p:sp>
          <p:nvSpPr>
            <p:cNvPr id="203788" name="直接连接符 203787"/>
            <p:cNvSpPr/>
            <p:nvPr/>
          </p:nvSpPr>
          <p:spPr>
            <a:xfrm>
              <a:off x="1874" y="3968"/>
              <a:ext cx="485" cy="1"/>
            </a:xfrm>
            <a:prstGeom prst="line">
              <a:avLst/>
            </a:prstGeom>
            <a:ln w="15875" cap="flat" cmpd="sng">
              <a:solidFill>
                <a:srgbClr val="000000"/>
              </a:solidFill>
              <a:prstDash val="solid"/>
              <a:headEnd type="none" w="med" len="med"/>
              <a:tailEnd type="none" w="med" len="med"/>
            </a:ln>
          </p:spPr>
        </p:sp>
        <p:sp>
          <p:nvSpPr>
            <p:cNvPr id="203789" name="矩形 203788"/>
            <p:cNvSpPr/>
            <p:nvPr/>
          </p:nvSpPr>
          <p:spPr>
            <a:xfrm>
              <a:off x="2362" y="3694"/>
              <a:ext cx="80" cy="154"/>
            </a:xfrm>
            <a:prstGeom prst="rect">
              <a:avLst/>
            </a:prstGeom>
            <a:noFill/>
            <a:ln w="9525">
              <a:noFill/>
            </a:ln>
          </p:spPr>
          <p:txBody>
            <a:bodyPr wrap="none" lIns="0" tIns="0" rIns="0" bIns="0">
              <a:spAutoFit/>
            </a:bodyPr>
            <a:lstStyle/>
            <a:p>
              <a:r>
                <a:rPr lang="en-US" altLang="zh-CN" sz="16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03790" name="矩形 203789"/>
            <p:cNvSpPr/>
            <p:nvPr/>
          </p:nvSpPr>
          <p:spPr>
            <a:xfrm>
              <a:off x="2646" y="3510"/>
              <a:ext cx="78"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03791" name="任意多边形 203790"/>
            <p:cNvSpPr/>
            <p:nvPr/>
          </p:nvSpPr>
          <p:spPr>
            <a:xfrm>
              <a:off x="2809" y="3386"/>
              <a:ext cx="41" cy="307"/>
            </a:xfrm>
            <a:custGeom>
              <a:avLst/>
              <a:gdLst/>
              <a:ahLst/>
              <a:cxnLst/>
              <a:rect l="0" t="0" r="0" b="0"/>
              <a:pathLst>
                <a:path w="41" h="307">
                  <a:moveTo>
                    <a:pt x="0" y="0"/>
                  </a:moveTo>
                  <a:lnTo>
                    <a:pt x="4" y="0"/>
                  </a:lnTo>
                  <a:lnTo>
                    <a:pt x="8" y="0"/>
                  </a:lnTo>
                  <a:lnTo>
                    <a:pt x="11" y="1"/>
                  </a:lnTo>
                  <a:lnTo>
                    <a:pt x="15" y="2"/>
                  </a:lnTo>
                  <a:lnTo>
                    <a:pt x="18" y="3"/>
                  </a:lnTo>
                  <a:lnTo>
                    <a:pt x="21" y="5"/>
                  </a:lnTo>
                  <a:lnTo>
                    <a:pt x="28" y="10"/>
                  </a:lnTo>
                  <a:lnTo>
                    <a:pt x="33" y="15"/>
                  </a:lnTo>
                  <a:lnTo>
                    <a:pt x="34" y="19"/>
                  </a:lnTo>
                  <a:lnTo>
                    <a:pt x="37" y="21"/>
                  </a:lnTo>
                  <a:lnTo>
                    <a:pt x="38" y="25"/>
                  </a:lnTo>
                  <a:lnTo>
                    <a:pt x="39" y="29"/>
                  </a:lnTo>
                  <a:lnTo>
                    <a:pt x="39" y="33"/>
                  </a:lnTo>
                  <a:lnTo>
                    <a:pt x="41" y="37"/>
                  </a:lnTo>
                  <a:lnTo>
                    <a:pt x="39" y="40"/>
                  </a:lnTo>
                  <a:lnTo>
                    <a:pt x="39" y="44"/>
                  </a:lnTo>
                  <a:lnTo>
                    <a:pt x="39" y="48"/>
                  </a:lnTo>
                  <a:lnTo>
                    <a:pt x="38" y="52"/>
                  </a:lnTo>
                  <a:lnTo>
                    <a:pt x="35" y="55"/>
                  </a:lnTo>
                  <a:lnTo>
                    <a:pt x="34" y="58"/>
                  </a:lnTo>
                  <a:lnTo>
                    <a:pt x="29" y="65"/>
                  </a:lnTo>
                  <a:lnTo>
                    <a:pt x="24" y="69"/>
                  </a:lnTo>
                  <a:lnTo>
                    <a:pt x="21" y="71"/>
                  </a:lnTo>
                  <a:lnTo>
                    <a:pt x="18" y="72"/>
                  </a:lnTo>
                  <a:lnTo>
                    <a:pt x="14" y="75"/>
                  </a:lnTo>
                  <a:lnTo>
                    <a:pt x="10" y="75"/>
                  </a:lnTo>
                  <a:lnTo>
                    <a:pt x="6" y="76"/>
                  </a:lnTo>
                  <a:lnTo>
                    <a:pt x="2" y="76"/>
                  </a:lnTo>
                  <a:lnTo>
                    <a:pt x="0" y="76"/>
                  </a:lnTo>
                  <a:lnTo>
                    <a:pt x="4" y="76"/>
                  </a:lnTo>
                  <a:lnTo>
                    <a:pt x="8" y="78"/>
                  </a:lnTo>
                  <a:lnTo>
                    <a:pt x="11" y="78"/>
                  </a:lnTo>
                  <a:lnTo>
                    <a:pt x="15" y="79"/>
                  </a:lnTo>
                  <a:lnTo>
                    <a:pt x="18" y="80"/>
                  </a:lnTo>
                  <a:lnTo>
                    <a:pt x="21" y="83"/>
                  </a:lnTo>
                  <a:lnTo>
                    <a:pt x="28" y="86"/>
                  </a:lnTo>
                  <a:lnTo>
                    <a:pt x="33" y="93"/>
                  </a:lnTo>
                  <a:lnTo>
                    <a:pt x="34" y="95"/>
                  </a:lnTo>
                  <a:lnTo>
                    <a:pt x="37" y="99"/>
                  </a:lnTo>
                  <a:lnTo>
                    <a:pt x="38" y="102"/>
                  </a:lnTo>
                  <a:lnTo>
                    <a:pt x="39" y="106"/>
                  </a:lnTo>
                  <a:lnTo>
                    <a:pt x="39" y="109"/>
                  </a:lnTo>
                  <a:lnTo>
                    <a:pt x="41" y="113"/>
                  </a:lnTo>
                  <a:lnTo>
                    <a:pt x="39" y="117"/>
                  </a:lnTo>
                  <a:lnTo>
                    <a:pt x="39" y="121"/>
                  </a:lnTo>
                  <a:lnTo>
                    <a:pt x="39" y="125"/>
                  </a:lnTo>
                  <a:lnTo>
                    <a:pt x="38" y="129"/>
                  </a:lnTo>
                  <a:lnTo>
                    <a:pt x="35" y="132"/>
                  </a:lnTo>
                  <a:lnTo>
                    <a:pt x="34" y="135"/>
                  </a:lnTo>
                  <a:lnTo>
                    <a:pt x="29" y="141"/>
                  </a:lnTo>
                  <a:lnTo>
                    <a:pt x="24" y="146"/>
                  </a:lnTo>
                  <a:lnTo>
                    <a:pt x="21" y="148"/>
                  </a:lnTo>
                  <a:lnTo>
                    <a:pt x="18" y="150"/>
                  </a:lnTo>
                  <a:lnTo>
                    <a:pt x="14" y="152"/>
                  </a:lnTo>
                  <a:lnTo>
                    <a:pt x="10" y="153"/>
                  </a:lnTo>
                  <a:lnTo>
                    <a:pt x="6" y="153"/>
                  </a:lnTo>
                  <a:lnTo>
                    <a:pt x="2" y="154"/>
                  </a:lnTo>
                  <a:lnTo>
                    <a:pt x="0" y="154"/>
                  </a:lnTo>
                  <a:lnTo>
                    <a:pt x="4" y="154"/>
                  </a:lnTo>
                  <a:lnTo>
                    <a:pt x="8" y="154"/>
                  </a:lnTo>
                  <a:lnTo>
                    <a:pt x="11" y="155"/>
                  </a:lnTo>
                  <a:lnTo>
                    <a:pt x="15" y="157"/>
                  </a:lnTo>
                  <a:lnTo>
                    <a:pt x="18" y="158"/>
                  </a:lnTo>
                  <a:lnTo>
                    <a:pt x="21" y="159"/>
                  </a:lnTo>
                  <a:lnTo>
                    <a:pt x="28" y="164"/>
                  </a:lnTo>
                  <a:lnTo>
                    <a:pt x="33" y="169"/>
                  </a:lnTo>
                  <a:lnTo>
                    <a:pt x="34" y="172"/>
                  </a:lnTo>
                  <a:lnTo>
                    <a:pt x="37" y="176"/>
                  </a:lnTo>
                  <a:lnTo>
                    <a:pt x="38" y="180"/>
                  </a:lnTo>
                  <a:lnTo>
                    <a:pt x="39" y="184"/>
                  </a:lnTo>
                  <a:lnTo>
                    <a:pt x="39" y="187"/>
                  </a:lnTo>
                  <a:lnTo>
                    <a:pt x="41" y="191"/>
                  </a:lnTo>
                  <a:lnTo>
                    <a:pt x="39" y="195"/>
                  </a:lnTo>
                  <a:lnTo>
                    <a:pt x="39" y="199"/>
                  </a:lnTo>
                  <a:lnTo>
                    <a:pt x="39" y="203"/>
                  </a:lnTo>
                  <a:lnTo>
                    <a:pt x="38" y="206"/>
                  </a:lnTo>
                  <a:lnTo>
                    <a:pt x="35" y="209"/>
                  </a:lnTo>
                  <a:lnTo>
                    <a:pt x="34" y="213"/>
                  </a:lnTo>
                  <a:lnTo>
                    <a:pt x="29" y="218"/>
                  </a:lnTo>
                  <a:lnTo>
                    <a:pt x="24" y="223"/>
                  </a:lnTo>
                  <a:lnTo>
                    <a:pt x="21" y="226"/>
                  </a:lnTo>
                  <a:lnTo>
                    <a:pt x="18" y="227"/>
                  </a:lnTo>
                  <a:lnTo>
                    <a:pt x="14" y="228"/>
                  </a:lnTo>
                  <a:lnTo>
                    <a:pt x="10" y="229"/>
                  </a:lnTo>
                  <a:lnTo>
                    <a:pt x="6" y="231"/>
                  </a:lnTo>
                  <a:lnTo>
                    <a:pt x="2" y="231"/>
                  </a:lnTo>
                  <a:lnTo>
                    <a:pt x="0" y="231"/>
                  </a:lnTo>
                  <a:lnTo>
                    <a:pt x="4" y="231"/>
                  </a:lnTo>
                  <a:lnTo>
                    <a:pt x="8" y="231"/>
                  </a:lnTo>
                  <a:lnTo>
                    <a:pt x="11" y="232"/>
                  </a:lnTo>
                  <a:lnTo>
                    <a:pt x="15" y="233"/>
                  </a:lnTo>
                  <a:lnTo>
                    <a:pt x="18" y="235"/>
                  </a:lnTo>
                  <a:lnTo>
                    <a:pt x="21" y="237"/>
                  </a:lnTo>
                  <a:lnTo>
                    <a:pt x="28" y="241"/>
                  </a:lnTo>
                  <a:lnTo>
                    <a:pt x="33" y="246"/>
                  </a:lnTo>
                  <a:lnTo>
                    <a:pt x="34" y="250"/>
                  </a:lnTo>
                  <a:lnTo>
                    <a:pt x="37" y="252"/>
                  </a:lnTo>
                  <a:lnTo>
                    <a:pt x="38" y="256"/>
                  </a:lnTo>
                  <a:lnTo>
                    <a:pt x="39" y="260"/>
                  </a:lnTo>
                  <a:lnTo>
                    <a:pt x="39" y="264"/>
                  </a:lnTo>
                  <a:lnTo>
                    <a:pt x="41" y="268"/>
                  </a:lnTo>
                  <a:lnTo>
                    <a:pt x="39" y="272"/>
                  </a:lnTo>
                  <a:lnTo>
                    <a:pt x="39" y="275"/>
                  </a:lnTo>
                  <a:lnTo>
                    <a:pt x="39" y="279"/>
                  </a:lnTo>
                  <a:lnTo>
                    <a:pt x="38" y="283"/>
                  </a:lnTo>
                  <a:lnTo>
                    <a:pt x="35" y="287"/>
                  </a:lnTo>
                  <a:lnTo>
                    <a:pt x="34" y="289"/>
                  </a:lnTo>
                  <a:lnTo>
                    <a:pt x="29" y="296"/>
                  </a:lnTo>
                  <a:lnTo>
                    <a:pt x="24" y="301"/>
                  </a:lnTo>
                  <a:lnTo>
                    <a:pt x="21" y="302"/>
                  </a:lnTo>
                  <a:lnTo>
                    <a:pt x="18" y="305"/>
                  </a:lnTo>
                  <a:lnTo>
                    <a:pt x="14" y="306"/>
                  </a:lnTo>
                  <a:lnTo>
                    <a:pt x="10" y="307"/>
                  </a:lnTo>
                  <a:lnTo>
                    <a:pt x="6" y="307"/>
                  </a:lnTo>
                  <a:lnTo>
                    <a:pt x="2" y="307"/>
                  </a:lnTo>
                  <a:lnTo>
                    <a:pt x="0" y="307"/>
                  </a:lnTo>
                </a:path>
              </a:pathLst>
            </a:custGeom>
            <a:noFill/>
            <a:ln w="28575" cap="flat" cmpd="sng">
              <a:solidFill>
                <a:srgbClr val="3366FF"/>
              </a:solidFill>
              <a:prstDash val="solid"/>
              <a:headEnd type="none" w="med" len="med"/>
              <a:tailEnd type="none" w="med" len="med"/>
            </a:ln>
          </p:spPr>
          <p:txBody>
            <a:bodyPr/>
            <a:lstStyle/>
            <a:p>
              <a:endParaRPr lang="zh-CN" altLang="en-US"/>
            </a:p>
          </p:txBody>
        </p:sp>
        <p:sp>
          <p:nvSpPr>
            <p:cNvPr id="203792" name="直接连接符 203791"/>
            <p:cNvSpPr/>
            <p:nvPr/>
          </p:nvSpPr>
          <p:spPr>
            <a:xfrm>
              <a:off x="2809" y="3693"/>
              <a:ext cx="1" cy="269"/>
            </a:xfrm>
            <a:prstGeom prst="line">
              <a:avLst/>
            </a:prstGeom>
            <a:ln w="15875" cap="flat" cmpd="sng">
              <a:solidFill>
                <a:srgbClr val="000000"/>
              </a:solidFill>
              <a:prstDash val="solid"/>
              <a:headEnd type="none" w="med" len="med"/>
              <a:tailEnd type="none" w="med" len="med"/>
            </a:ln>
          </p:spPr>
        </p:sp>
        <p:sp>
          <p:nvSpPr>
            <p:cNvPr id="203793" name="直接连接符 203792"/>
            <p:cNvSpPr/>
            <p:nvPr/>
          </p:nvSpPr>
          <p:spPr>
            <a:xfrm flipV="1">
              <a:off x="2809" y="3243"/>
              <a:ext cx="1" cy="143"/>
            </a:xfrm>
            <a:prstGeom prst="line">
              <a:avLst/>
            </a:prstGeom>
            <a:ln w="15875" cap="flat" cmpd="sng">
              <a:solidFill>
                <a:srgbClr val="000000"/>
              </a:solidFill>
              <a:prstDash val="solid"/>
              <a:headEnd type="none" w="med" len="med"/>
              <a:tailEnd type="none" w="med" len="med"/>
            </a:ln>
          </p:spPr>
        </p:sp>
        <p:sp>
          <p:nvSpPr>
            <p:cNvPr id="203794" name="直接连接符 203793"/>
            <p:cNvSpPr/>
            <p:nvPr/>
          </p:nvSpPr>
          <p:spPr>
            <a:xfrm>
              <a:off x="1874" y="3246"/>
              <a:ext cx="352" cy="3"/>
            </a:xfrm>
            <a:prstGeom prst="line">
              <a:avLst/>
            </a:prstGeom>
            <a:ln w="15875" cap="flat" cmpd="sng">
              <a:solidFill>
                <a:srgbClr val="000000"/>
              </a:solidFill>
              <a:prstDash val="solid"/>
              <a:headEnd type="none" w="med" len="med"/>
              <a:tailEnd type="none" w="med" len="med"/>
            </a:ln>
          </p:spPr>
        </p:sp>
        <p:sp>
          <p:nvSpPr>
            <p:cNvPr id="203795" name="矩形 203794"/>
            <p:cNvSpPr/>
            <p:nvPr/>
          </p:nvSpPr>
          <p:spPr>
            <a:xfrm>
              <a:off x="2226" y="3207"/>
              <a:ext cx="217" cy="84"/>
            </a:xfrm>
            <a:prstGeom prst="rect">
              <a:avLst/>
            </a:prstGeom>
            <a:solidFill>
              <a:srgbClr val="FFFFFF"/>
            </a:solidFill>
            <a:ln w="9525">
              <a:noFill/>
            </a:ln>
          </p:spPr>
          <p:txBody>
            <a:bodyPr/>
            <a:lstStyle/>
            <a:p>
              <a:endParaRPr lang="zh-CN" altLang="en-US"/>
            </a:p>
          </p:txBody>
        </p:sp>
        <p:sp>
          <p:nvSpPr>
            <p:cNvPr id="203796" name="矩形 203795"/>
            <p:cNvSpPr/>
            <p:nvPr/>
          </p:nvSpPr>
          <p:spPr>
            <a:xfrm>
              <a:off x="2226" y="3207"/>
              <a:ext cx="217" cy="84"/>
            </a:xfrm>
            <a:prstGeom prst="rect">
              <a:avLst/>
            </a:prstGeom>
            <a:solidFill>
              <a:srgbClr val="00FF00"/>
            </a:solidFill>
            <a:ln w="28575" cap="flat" cmpd="sng">
              <a:solidFill>
                <a:srgbClr val="000000"/>
              </a:solidFill>
              <a:prstDash val="solid"/>
              <a:miter/>
              <a:headEnd type="none" w="med" len="med"/>
              <a:tailEnd type="none" w="med" len="med"/>
            </a:ln>
          </p:spPr>
          <p:txBody>
            <a:bodyPr/>
            <a:lstStyle/>
            <a:p>
              <a:endParaRPr lang="zh-CN" altLang="en-US"/>
            </a:p>
          </p:txBody>
        </p:sp>
        <p:sp>
          <p:nvSpPr>
            <p:cNvPr id="203797" name="直接连接符 203796"/>
            <p:cNvSpPr/>
            <p:nvPr/>
          </p:nvSpPr>
          <p:spPr>
            <a:xfrm flipV="1">
              <a:off x="2443" y="3244"/>
              <a:ext cx="610" cy="5"/>
            </a:xfrm>
            <a:prstGeom prst="line">
              <a:avLst/>
            </a:prstGeom>
            <a:ln w="15875" cap="flat" cmpd="sng">
              <a:solidFill>
                <a:srgbClr val="000000"/>
              </a:solidFill>
              <a:prstDash val="solid"/>
              <a:headEnd type="none" w="med" len="med"/>
              <a:tailEnd type="none" w="med" len="med"/>
            </a:ln>
          </p:spPr>
        </p:sp>
        <p:sp>
          <p:nvSpPr>
            <p:cNvPr id="203798" name="矩形 203797"/>
            <p:cNvSpPr/>
            <p:nvPr/>
          </p:nvSpPr>
          <p:spPr>
            <a:xfrm>
              <a:off x="2281" y="3326"/>
              <a:ext cx="85"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03799" name="直接连接符 203798"/>
            <p:cNvSpPr/>
            <p:nvPr/>
          </p:nvSpPr>
          <p:spPr>
            <a:xfrm>
              <a:off x="1700" y="3479"/>
              <a:ext cx="82" cy="1"/>
            </a:xfrm>
            <a:prstGeom prst="line">
              <a:avLst/>
            </a:prstGeom>
            <a:ln w="15875" cap="flat" cmpd="sng">
              <a:solidFill>
                <a:srgbClr val="000000"/>
              </a:solidFill>
              <a:prstDash val="solid"/>
              <a:headEnd type="none" w="med" len="med"/>
              <a:tailEnd type="none" w="med" len="med"/>
            </a:ln>
          </p:spPr>
        </p:sp>
        <p:sp>
          <p:nvSpPr>
            <p:cNvPr id="203800" name="直接连接符 203799"/>
            <p:cNvSpPr/>
            <p:nvPr/>
          </p:nvSpPr>
          <p:spPr>
            <a:xfrm>
              <a:off x="1741" y="3438"/>
              <a:ext cx="1" cy="82"/>
            </a:xfrm>
            <a:prstGeom prst="line">
              <a:avLst/>
            </a:prstGeom>
            <a:ln w="15875" cap="flat" cmpd="sng">
              <a:solidFill>
                <a:srgbClr val="000000"/>
              </a:solidFill>
              <a:prstDash val="solid"/>
              <a:headEnd type="none" w="med" len="med"/>
              <a:tailEnd type="none" w="med" len="med"/>
            </a:ln>
          </p:spPr>
        </p:sp>
        <p:sp>
          <p:nvSpPr>
            <p:cNvPr id="203801" name="直接连接符 203800"/>
            <p:cNvSpPr/>
            <p:nvPr/>
          </p:nvSpPr>
          <p:spPr>
            <a:xfrm>
              <a:off x="1700" y="3840"/>
              <a:ext cx="80" cy="1"/>
            </a:xfrm>
            <a:prstGeom prst="line">
              <a:avLst/>
            </a:prstGeom>
            <a:ln w="15875" cap="flat" cmpd="sng">
              <a:solidFill>
                <a:srgbClr val="000000"/>
              </a:solidFill>
              <a:prstDash val="solid"/>
              <a:headEnd type="none" w="med" len="med"/>
              <a:tailEnd type="none" w="med" len="med"/>
            </a:ln>
          </p:spPr>
        </p:sp>
        <p:sp>
          <p:nvSpPr>
            <p:cNvPr id="203802" name="任意多边形 203801"/>
            <p:cNvSpPr/>
            <p:nvPr/>
          </p:nvSpPr>
          <p:spPr>
            <a:xfrm>
              <a:off x="1766" y="3586"/>
              <a:ext cx="200" cy="201"/>
            </a:xfrm>
            <a:custGeom>
              <a:avLst/>
              <a:gdLst/>
              <a:ahLst/>
              <a:cxnLst/>
              <a:rect l="0" t="0" r="0" b="0"/>
              <a:pathLst>
                <a:path w="200" h="201">
                  <a:moveTo>
                    <a:pt x="101" y="201"/>
                  </a:moveTo>
                  <a:lnTo>
                    <a:pt x="91" y="199"/>
                  </a:lnTo>
                  <a:lnTo>
                    <a:pt x="80" y="198"/>
                  </a:lnTo>
                  <a:lnTo>
                    <a:pt x="70" y="195"/>
                  </a:lnTo>
                  <a:lnTo>
                    <a:pt x="61" y="192"/>
                  </a:lnTo>
                  <a:lnTo>
                    <a:pt x="53" y="188"/>
                  </a:lnTo>
                  <a:lnTo>
                    <a:pt x="45" y="183"/>
                  </a:lnTo>
                  <a:lnTo>
                    <a:pt x="37" y="178"/>
                  </a:lnTo>
                  <a:lnTo>
                    <a:pt x="30" y="171"/>
                  </a:lnTo>
                  <a:lnTo>
                    <a:pt x="23" y="164"/>
                  </a:lnTo>
                  <a:lnTo>
                    <a:pt x="18" y="156"/>
                  </a:lnTo>
                  <a:lnTo>
                    <a:pt x="13" y="148"/>
                  </a:lnTo>
                  <a:lnTo>
                    <a:pt x="8" y="139"/>
                  </a:lnTo>
                  <a:lnTo>
                    <a:pt x="6" y="129"/>
                  </a:lnTo>
                  <a:lnTo>
                    <a:pt x="3" y="120"/>
                  </a:lnTo>
                  <a:lnTo>
                    <a:pt x="2" y="110"/>
                  </a:lnTo>
                  <a:lnTo>
                    <a:pt x="0" y="100"/>
                  </a:lnTo>
                  <a:lnTo>
                    <a:pt x="2" y="89"/>
                  </a:lnTo>
                  <a:lnTo>
                    <a:pt x="3" y="79"/>
                  </a:lnTo>
                  <a:lnTo>
                    <a:pt x="6" y="70"/>
                  </a:lnTo>
                  <a:lnTo>
                    <a:pt x="8" y="61"/>
                  </a:lnTo>
                  <a:lnTo>
                    <a:pt x="13" y="52"/>
                  </a:lnTo>
                  <a:lnTo>
                    <a:pt x="18" y="44"/>
                  </a:lnTo>
                  <a:lnTo>
                    <a:pt x="23" y="36"/>
                  </a:lnTo>
                  <a:lnTo>
                    <a:pt x="30" y="29"/>
                  </a:lnTo>
                  <a:lnTo>
                    <a:pt x="37" y="23"/>
                  </a:lnTo>
                  <a:lnTo>
                    <a:pt x="45" y="17"/>
                  </a:lnTo>
                  <a:lnTo>
                    <a:pt x="53" y="12"/>
                  </a:lnTo>
                  <a:lnTo>
                    <a:pt x="61" y="8"/>
                  </a:lnTo>
                  <a:lnTo>
                    <a:pt x="70" y="4"/>
                  </a:lnTo>
                  <a:lnTo>
                    <a:pt x="80" y="1"/>
                  </a:lnTo>
                  <a:lnTo>
                    <a:pt x="91" y="0"/>
                  </a:lnTo>
                  <a:lnTo>
                    <a:pt x="101" y="0"/>
                  </a:lnTo>
                  <a:lnTo>
                    <a:pt x="101" y="0"/>
                  </a:lnTo>
                  <a:lnTo>
                    <a:pt x="111" y="0"/>
                  </a:lnTo>
                  <a:lnTo>
                    <a:pt x="121" y="1"/>
                  </a:lnTo>
                  <a:lnTo>
                    <a:pt x="130" y="4"/>
                  </a:lnTo>
                  <a:lnTo>
                    <a:pt x="139" y="8"/>
                  </a:lnTo>
                  <a:lnTo>
                    <a:pt x="148" y="12"/>
                  </a:lnTo>
                  <a:lnTo>
                    <a:pt x="157" y="17"/>
                  </a:lnTo>
                  <a:lnTo>
                    <a:pt x="164" y="23"/>
                  </a:lnTo>
                  <a:lnTo>
                    <a:pt x="171" y="29"/>
                  </a:lnTo>
                  <a:lnTo>
                    <a:pt x="177" y="36"/>
                  </a:lnTo>
                  <a:lnTo>
                    <a:pt x="183" y="44"/>
                  </a:lnTo>
                  <a:lnTo>
                    <a:pt x="188" y="52"/>
                  </a:lnTo>
                  <a:lnTo>
                    <a:pt x="192" y="61"/>
                  </a:lnTo>
                  <a:lnTo>
                    <a:pt x="196" y="70"/>
                  </a:lnTo>
                  <a:lnTo>
                    <a:pt x="199" y="79"/>
                  </a:lnTo>
                  <a:lnTo>
                    <a:pt x="200" y="89"/>
                  </a:lnTo>
                  <a:lnTo>
                    <a:pt x="200" y="100"/>
                  </a:lnTo>
                  <a:lnTo>
                    <a:pt x="200" y="110"/>
                  </a:lnTo>
                  <a:lnTo>
                    <a:pt x="199" y="120"/>
                  </a:lnTo>
                  <a:lnTo>
                    <a:pt x="196" y="129"/>
                  </a:lnTo>
                  <a:lnTo>
                    <a:pt x="192" y="139"/>
                  </a:lnTo>
                  <a:lnTo>
                    <a:pt x="188" y="148"/>
                  </a:lnTo>
                  <a:lnTo>
                    <a:pt x="183" y="156"/>
                  </a:lnTo>
                  <a:lnTo>
                    <a:pt x="177" y="164"/>
                  </a:lnTo>
                  <a:lnTo>
                    <a:pt x="171" y="171"/>
                  </a:lnTo>
                  <a:lnTo>
                    <a:pt x="164" y="178"/>
                  </a:lnTo>
                  <a:lnTo>
                    <a:pt x="157" y="183"/>
                  </a:lnTo>
                  <a:lnTo>
                    <a:pt x="148" y="188"/>
                  </a:lnTo>
                  <a:lnTo>
                    <a:pt x="139" y="192"/>
                  </a:lnTo>
                  <a:lnTo>
                    <a:pt x="130" y="195"/>
                  </a:lnTo>
                  <a:lnTo>
                    <a:pt x="121" y="198"/>
                  </a:lnTo>
                  <a:lnTo>
                    <a:pt x="111" y="199"/>
                  </a:lnTo>
                  <a:lnTo>
                    <a:pt x="101" y="201"/>
                  </a:lnTo>
                  <a:close/>
                </a:path>
              </a:pathLst>
            </a:custGeom>
            <a:solidFill>
              <a:srgbClr val="FFFFFF"/>
            </a:solidFill>
            <a:ln w="9525">
              <a:noFill/>
            </a:ln>
          </p:spPr>
          <p:txBody>
            <a:bodyPr/>
            <a:lstStyle/>
            <a:p>
              <a:endParaRPr lang="zh-CN" altLang="en-US"/>
            </a:p>
          </p:txBody>
        </p:sp>
        <p:sp>
          <p:nvSpPr>
            <p:cNvPr id="203803" name="任意多边形 203802"/>
            <p:cNvSpPr/>
            <p:nvPr/>
          </p:nvSpPr>
          <p:spPr>
            <a:xfrm>
              <a:off x="1766" y="3586"/>
              <a:ext cx="200" cy="201"/>
            </a:xfrm>
            <a:custGeom>
              <a:avLst/>
              <a:gdLst/>
              <a:ahLst/>
              <a:cxnLst/>
              <a:rect l="0" t="0" r="0" b="0"/>
              <a:pathLst>
                <a:path w="200" h="201">
                  <a:moveTo>
                    <a:pt x="101" y="201"/>
                  </a:moveTo>
                  <a:lnTo>
                    <a:pt x="91" y="199"/>
                  </a:lnTo>
                  <a:lnTo>
                    <a:pt x="80" y="198"/>
                  </a:lnTo>
                  <a:lnTo>
                    <a:pt x="70" y="195"/>
                  </a:lnTo>
                  <a:lnTo>
                    <a:pt x="61" y="192"/>
                  </a:lnTo>
                  <a:lnTo>
                    <a:pt x="53" y="188"/>
                  </a:lnTo>
                  <a:lnTo>
                    <a:pt x="45" y="183"/>
                  </a:lnTo>
                  <a:lnTo>
                    <a:pt x="37" y="178"/>
                  </a:lnTo>
                  <a:lnTo>
                    <a:pt x="30" y="171"/>
                  </a:lnTo>
                  <a:lnTo>
                    <a:pt x="23" y="164"/>
                  </a:lnTo>
                  <a:lnTo>
                    <a:pt x="18" y="156"/>
                  </a:lnTo>
                  <a:lnTo>
                    <a:pt x="13" y="148"/>
                  </a:lnTo>
                  <a:lnTo>
                    <a:pt x="8" y="139"/>
                  </a:lnTo>
                  <a:lnTo>
                    <a:pt x="6" y="129"/>
                  </a:lnTo>
                  <a:lnTo>
                    <a:pt x="3" y="120"/>
                  </a:lnTo>
                  <a:lnTo>
                    <a:pt x="2" y="110"/>
                  </a:lnTo>
                  <a:lnTo>
                    <a:pt x="0" y="100"/>
                  </a:lnTo>
                  <a:lnTo>
                    <a:pt x="2" y="89"/>
                  </a:lnTo>
                  <a:lnTo>
                    <a:pt x="3" y="79"/>
                  </a:lnTo>
                  <a:lnTo>
                    <a:pt x="6" y="70"/>
                  </a:lnTo>
                  <a:lnTo>
                    <a:pt x="8" y="61"/>
                  </a:lnTo>
                  <a:lnTo>
                    <a:pt x="13" y="52"/>
                  </a:lnTo>
                  <a:lnTo>
                    <a:pt x="18" y="44"/>
                  </a:lnTo>
                  <a:lnTo>
                    <a:pt x="23" y="36"/>
                  </a:lnTo>
                  <a:lnTo>
                    <a:pt x="30" y="29"/>
                  </a:lnTo>
                  <a:lnTo>
                    <a:pt x="37" y="23"/>
                  </a:lnTo>
                  <a:lnTo>
                    <a:pt x="45" y="17"/>
                  </a:lnTo>
                  <a:lnTo>
                    <a:pt x="53" y="12"/>
                  </a:lnTo>
                  <a:lnTo>
                    <a:pt x="61" y="8"/>
                  </a:lnTo>
                  <a:lnTo>
                    <a:pt x="70" y="4"/>
                  </a:lnTo>
                  <a:lnTo>
                    <a:pt x="80" y="1"/>
                  </a:lnTo>
                  <a:lnTo>
                    <a:pt x="91" y="0"/>
                  </a:lnTo>
                  <a:lnTo>
                    <a:pt x="101" y="0"/>
                  </a:lnTo>
                  <a:lnTo>
                    <a:pt x="101" y="0"/>
                  </a:lnTo>
                  <a:lnTo>
                    <a:pt x="111" y="0"/>
                  </a:lnTo>
                  <a:lnTo>
                    <a:pt x="121" y="1"/>
                  </a:lnTo>
                  <a:lnTo>
                    <a:pt x="130" y="4"/>
                  </a:lnTo>
                  <a:lnTo>
                    <a:pt x="139" y="8"/>
                  </a:lnTo>
                  <a:lnTo>
                    <a:pt x="148" y="12"/>
                  </a:lnTo>
                  <a:lnTo>
                    <a:pt x="157" y="17"/>
                  </a:lnTo>
                  <a:lnTo>
                    <a:pt x="164" y="23"/>
                  </a:lnTo>
                  <a:lnTo>
                    <a:pt x="171" y="29"/>
                  </a:lnTo>
                  <a:lnTo>
                    <a:pt x="177" y="36"/>
                  </a:lnTo>
                  <a:lnTo>
                    <a:pt x="183" y="44"/>
                  </a:lnTo>
                  <a:lnTo>
                    <a:pt x="188" y="52"/>
                  </a:lnTo>
                  <a:lnTo>
                    <a:pt x="192" y="61"/>
                  </a:lnTo>
                  <a:lnTo>
                    <a:pt x="196" y="70"/>
                  </a:lnTo>
                  <a:lnTo>
                    <a:pt x="199" y="79"/>
                  </a:lnTo>
                  <a:lnTo>
                    <a:pt x="200" y="89"/>
                  </a:lnTo>
                  <a:lnTo>
                    <a:pt x="200" y="100"/>
                  </a:lnTo>
                  <a:lnTo>
                    <a:pt x="200" y="110"/>
                  </a:lnTo>
                  <a:lnTo>
                    <a:pt x="199" y="120"/>
                  </a:lnTo>
                  <a:lnTo>
                    <a:pt x="196" y="129"/>
                  </a:lnTo>
                  <a:lnTo>
                    <a:pt x="192" y="139"/>
                  </a:lnTo>
                  <a:lnTo>
                    <a:pt x="188" y="148"/>
                  </a:lnTo>
                  <a:lnTo>
                    <a:pt x="183" y="156"/>
                  </a:lnTo>
                  <a:lnTo>
                    <a:pt x="177" y="164"/>
                  </a:lnTo>
                  <a:lnTo>
                    <a:pt x="171" y="171"/>
                  </a:lnTo>
                  <a:lnTo>
                    <a:pt x="164" y="178"/>
                  </a:lnTo>
                  <a:lnTo>
                    <a:pt x="157" y="183"/>
                  </a:lnTo>
                  <a:lnTo>
                    <a:pt x="148" y="188"/>
                  </a:lnTo>
                  <a:lnTo>
                    <a:pt x="139" y="192"/>
                  </a:lnTo>
                  <a:lnTo>
                    <a:pt x="130" y="195"/>
                  </a:lnTo>
                  <a:lnTo>
                    <a:pt x="121" y="198"/>
                  </a:lnTo>
                  <a:lnTo>
                    <a:pt x="111" y="199"/>
                  </a:lnTo>
                  <a:lnTo>
                    <a:pt x="101" y="201"/>
                  </a:lnTo>
                </a:path>
              </a:pathLst>
            </a:custGeom>
            <a:solidFill>
              <a:srgbClr val="00FF00">
                <a:alpha val="100000"/>
              </a:srgbClr>
            </a:solidFill>
            <a:ln w="28575" cap="flat" cmpd="sng">
              <a:solidFill>
                <a:srgbClr val="000000">
                  <a:alpha val="100000"/>
                </a:srgbClr>
              </a:solidFill>
              <a:prstDash val="solid"/>
              <a:headEnd type="none" w="med" len="med"/>
              <a:tailEnd type="none" w="med" len="med"/>
            </a:ln>
          </p:spPr>
          <p:txBody>
            <a:bodyPr/>
            <a:lstStyle/>
            <a:p>
              <a:endParaRPr lang="zh-CN" altLang="en-US"/>
            </a:p>
          </p:txBody>
        </p:sp>
        <p:sp>
          <p:nvSpPr>
            <p:cNvPr id="203804" name="直接连接符 203803"/>
            <p:cNvSpPr/>
            <p:nvPr/>
          </p:nvSpPr>
          <p:spPr>
            <a:xfrm flipV="1">
              <a:off x="1867" y="3586"/>
              <a:ext cx="1" cy="201"/>
            </a:xfrm>
            <a:prstGeom prst="line">
              <a:avLst/>
            </a:prstGeom>
            <a:ln w="28575" cap="flat" cmpd="sng">
              <a:solidFill>
                <a:srgbClr val="000000"/>
              </a:solidFill>
              <a:prstDash val="solid"/>
              <a:headEnd type="none" w="med" len="med"/>
              <a:tailEnd type="none" w="med" len="med"/>
            </a:ln>
          </p:spPr>
        </p:sp>
        <p:sp>
          <p:nvSpPr>
            <p:cNvPr id="203805" name="直接连接符 203804"/>
            <p:cNvSpPr/>
            <p:nvPr/>
          </p:nvSpPr>
          <p:spPr>
            <a:xfrm>
              <a:off x="1867" y="3787"/>
              <a:ext cx="1" cy="175"/>
            </a:xfrm>
            <a:prstGeom prst="line">
              <a:avLst/>
            </a:prstGeom>
            <a:ln w="15875" cap="flat" cmpd="sng">
              <a:solidFill>
                <a:srgbClr val="000000"/>
              </a:solidFill>
              <a:prstDash val="solid"/>
              <a:headEnd type="none" w="med" len="med"/>
              <a:tailEnd type="none" w="med" len="med"/>
            </a:ln>
          </p:spPr>
        </p:sp>
        <p:sp>
          <p:nvSpPr>
            <p:cNvPr id="203806" name="直接连接符 203805"/>
            <p:cNvSpPr/>
            <p:nvPr/>
          </p:nvSpPr>
          <p:spPr>
            <a:xfrm>
              <a:off x="1867" y="3250"/>
              <a:ext cx="1" cy="336"/>
            </a:xfrm>
            <a:prstGeom prst="line">
              <a:avLst/>
            </a:prstGeom>
            <a:ln w="15875" cap="flat" cmpd="sng">
              <a:solidFill>
                <a:srgbClr val="000000"/>
              </a:solidFill>
              <a:prstDash val="solid"/>
              <a:headEnd type="none" w="med" len="med"/>
              <a:tailEnd type="none" w="med" len="med"/>
            </a:ln>
          </p:spPr>
        </p:sp>
        <p:sp>
          <p:nvSpPr>
            <p:cNvPr id="203807" name="任意多边形 203806"/>
            <p:cNvSpPr/>
            <p:nvPr/>
          </p:nvSpPr>
          <p:spPr>
            <a:xfrm>
              <a:off x="2565" y="3185"/>
              <a:ext cx="122" cy="123"/>
            </a:xfrm>
            <a:custGeom>
              <a:avLst/>
              <a:gdLst/>
              <a:ahLst/>
              <a:cxnLst/>
              <a:rect l="0" t="0" r="0" b="0"/>
              <a:pathLst>
                <a:path w="122" h="123">
                  <a:moveTo>
                    <a:pt x="122" y="61"/>
                  </a:moveTo>
                  <a:lnTo>
                    <a:pt x="121" y="55"/>
                  </a:lnTo>
                  <a:lnTo>
                    <a:pt x="121" y="49"/>
                  </a:lnTo>
                  <a:lnTo>
                    <a:pt x="118" y="44"/>
                  </a:lnTo>
                  <a:lnTo>
                    <a:pt x="117" y="37"/>
                  </a:lnTo>
                  <a:lnTo>
                    <a:pt x="114" y="32"/>
                  </a:lnTo>
                  <a:lnTo>
                    <a:pt x="111" y="27"/>
                  </a:lnTo>
                  <a:lnTo>
                    <a:pt x="108" y="22"/>
                  </a:lnTo>
                  <a:lnTo>
                    <a:pt x="103" y="18"/>
                  </a:lnTo>
                  <a:lnTo>
                    <a:pt x="99" y="14"/>
                  </a:lnTo>
                  <a:lnTo>
                    <a:pt x="94" y="10"/>
                  </a:lnTo>
                  <a:lnTo>
                    <a:pt x="89" y="8"/>
                  </a:lnTo>
                  <a:lnTo>
                    <a:pt x="84" y="5"/>
                  </a:lnTo>
                  <a:lnTo>
                    <a:pt x="79" y="3"/>
                  </a:lnTo>
                  <a:lnTo>
                    <a:pt x="72" y="1"/>
                  </a:lnTo>
                  <a:lnTo>
                    <a:pt x="66" y="0"/>
                  </a:lnTo>
                  <a:lnTo>
                    <a:pt x="61" y="0"/>
                  </a:lnTo>
                  <a:lnTo>
                    <a:pt x="55" y="0"/>
                  </a:lnTo>
                  <a:lnTo>
                    <a:pt x="48" y="1"/>
                  </a:lnTo>
                  <a:lnTo>
                    <a:pt x="42" y="3"/>
                  </a:lnTo>
                  <a:lnTo>
                    <a:pt x="37" y="5"/>
                  </a:lnTo>
                  <a:lnTo>
                    <a:pt x="32" y="8"/>
                  </a:lnTo>
                  <a:lnTo>
                    <a:pt x="27" y="10"/>
                  </a:lnTo>
                  <a:lnTo>
                    <a:pt x="22" y="14"/>
                  </a:lnTo>
                  <a:lnTo>
                    <a:pt x="18" y="18"/>
                  </a:lnTo>
                  <a:lnTo>
                    <a:pt x="13" y="22"/>
                  </a:lnTo>
                  <a:lnTo>
                    <a:pt x="10" y="27"/>
                  </a:lnTo>
                  <a:lnTo>
                    <a:pt x="6" y="32"/>
                  </a:lnTo>
                  <a:lnTo>
                    <a:pt x="4" y="37"/>
                  </a:lnTo>
                  <a:lnTo>
                    <a:pt x="3" y="44"/>
                  </a:lnTo>
                  <a:lnTo>
                    <a:pt x="0" y="49"/>
                  </a:lnTo>
                  <a:lnTo>
                    <a:pt x="0" y="55"/>
                  </a:lnTo>
                  <a:lnTo>
                    <a:pt x="0" y="61"/>
                  </a:lnTo>
                  <a:lnTo>
                    <a:pt x="0" y="68"/>
                  </a:lnTo>
                  <a:lnTo>
                    <a:pt x="0" y="74"/>
                  </a:lnTo>
                  <a:lnTo>
                    <a:pt x="3" y="79"/>
                  </a:lnTo>
                  <a:lnTo>
                    <a:pt x="4" y="86"/>
                  </a:lnTo>
                  <a:lnTo>
                    <a:pt x="6" y="91"/>
                  </a:lnTo>
                  <a:lnTo>
                    <a:pt x="10" y="96"/>
                  </a:lnTo>
                  <a:lnTo>
                    <a:pt x="13" y="100"/>
                  </a:lnTo>
                  <a:lnTo>
                    <a:pt x="18" y="105"/>
                  </a:lnTo>
                  <a:lnTo>
                    <a:pt x="22" y="109"/>
                  </a:lnTo>
                  <a:lnTo>
                    <a:pt x="27" y="113"/>
                  </a:lnTo>
                  <a:lnTo>
                    <a:pt x="32" y="115"/>
                  </a:lnTo>
                  <a:lnTo>
                    <a:pt x="37" y="118"/>
                  </a:lnTo>
                  <a:lnTo>
                    <a:pt x="42" y="120"/>
                  </a:lnTo>
                  <a:lnTo>
                    <a:pt x="48" y="121"/>
                  </a:lnTo>
                  <a:lnTo>
                    <a:pt x="55" y="123"/>
                  </a:lnTo>
                  <a:lnTo>
                    <a:pt x="61" y="123"/>
                  </a:lnTo>
                  <a:lnTo>
                    <a:pt x="66" y="123"/>
                  </a:lnTo>
                  <a:lnTo>
                    <a:pt x="72" y="121"/>
                  </a:lnTo>
                  <a:lnTo>
                    <a:pt x="79" y="120"/>
                  </a:lnTo>
                  <a:lnTo>
                    <a:pt x="84" y="118"/>
                  </a:lnTo>
                  <a:lnTo>
                    <a:pt x="89" y="115"/>
                  </a:lnTo>
                  <a:lnTo>
                    <a:pt x="94" y="113"/>
                  </a:lnTo>
                  <a:lnTo>
                    <a:pt x="99" y="109"/>
                  </a:lnTo>
                  <a:lnTo>
                    <a:pt x="103" y="105"/>
                  </a:lnTo>
                  <a:lnTo>
                    <a:pt x="108" y="100"/>
                  </a:lnTo>
                  <a:lnTo>
                    <a:pt x="111" y="96"/>
                  </a:lnTo>
                  <a:lnTo>
                    <a:pt x="114" y="91"/>
                  </a:lnTo>
                  <a:lnTo>
                    <a:pt x="117" y="86"/>
                  </a:lnTo>
                  <a:lnTo>
                    <a:pt x="118" y="79"/>
                  </a:lnTo>
                  <a:lnTo>
                    <a:pt x="121" y="74"/>
                  </a:lnTo>
                  <a:lnTo>
                    <a:pt x="121" y="68"/>
                  </a:lnTo>
                  <a:lnTo>
                    <a:pt x="122" y="61"/>
                  </a:lnTo>
                  <a:close/>
                </a:path>
              </a:pathLst>
            </a:custGeom>
            <a:solidFill>
              <a:srgbClr val="FFFFFF"/>
            </a:solidFill>
            <a:ln w="9525">
              <a:noFill/>
            </a:ln>
          </p:spPr>
          <p:txBody>
            <a:bodyPr/>
            <a:lstStyle/>
            <a:p>
              <a:endParaRPr lang="zh-CN" altLang="en-US"/>
            </a:p>
          </p:txBody>
        </p:sp>
        <p:sp>
          <p:nvSpPr>
            <p:cNvPr id="203808" name="任意多边形 203807"/>
            <p:cNvSpPr/>
            <p:nvPr/>
          </p:nvSpPr>
          <p:spPr>
            <a:xfrm>
              <a:off x="2565" y="3185"/>
              <a:ext cx="122" cy="123"/>
            </a:xfrm>
            <a:custGeom>
              <a:avLst/>
              <a:gdLst/>
              <a:ahLst/>
              <a:cxnLst/>
              <a:rect l="0" t="0" r="0" b="0"/>
              <a:pathLst>
                <a:path w="122" h="123">
                  <a:moveTo>
                    <a:pt x="122" y="61"/>
                  </a:moveTo>
                  <a:lnTo>
                    <a:pt x="121" y="55"/>
                  </a:lnTo>
                  <a:lnTo>
                    <a:pt x="121" y="49"/>
                  </a:lnTo>
                  <a:lnTo>
                    <a:pt x="118" y="44"/>
                  </a:lnTo>
                  <a:lnTo>
                    <a:pt x="117" y="37"/>
                  </a:lnTo>
                  <a:lnTo>
                    <a:pt x="114" y="32"/>
                  </a:lnTo>
                  <a:lnTo>
                    <a:pt x="111" y="27"/>
                  </a:lnTo>
                  <a:lnTo>
                    <a:pt x="108" y="22"/>
                  </a:lnTo>
                  <a:lnTo>
                    <a:pt x="103" y="18"/>
                  </a:lnTo>
                  <a:lnTo>
                    <a:pt x="99" y="14"/>
                  </a:lnTo>
                  <a:lnTo>
                    <a:pt x="94" y="10"/>
                  </a:lnTo>
                  <a:lnTo>
                    <a:pt x="89" y="8"/>
                  </a:lnTo>
                  <a:lnTo>
                    <a:pt x="84" y="5"/>
                  </a:lnTo>
                  <a:lnTo>
                    <a:pt x="79" y="3"/>
                  </a:lnTo>
                  <a:lnTo>
                    <a:pt x="72" y="1"/>
                  </a:lnTo>
                  <a:lnTo>
                    <a:pt x="66" y="0"/>
                  </a:lnTo>
                  <a:lnTo>
                    <a:pt x="61" y="0"/>
                  </a:lnTo>
                  <a:lnTo>
                    <a:pt x="55" y="0"/>
                  </a:lnTo>
                  <a:lnTo>
                    <a:pt x="48" y="1"/>
                  </a:lnTo>
                  <a:lnTo>
                    <a:pt x="42" y="3"/>
                  </a:lnTo>
                  <a:lnTo>
                    <a:pt x="37" y="5"/>
                  </a:lnTo>
                  <a:lnTo>
                    <a:pt x="32" y="8"/>
                  </a:lnTo>
                  <a:lnTo>
                    <a:pt x="27" y="10"/>
                  </a:lnTo>
                  <a:lnTo>
                    <a:pt x="22" y="14"/>
                  </a:lnTo>
                  <a:lnTo>
                    <a:pt x="18" y="18"/>
                  </a:lnTo>
                  <a:lnTo>
                    <a:pt x="13" y="22"/>
                  </a:lnTo>
                  <a:lnTo>
                    <a:pt x="10" y="27"/>
                  </a:lnTo>
                  <a:lnTo>
                    <a:pt x="6" y="32"/>
                  </a:lnTo>
                  <a:lnTo>
                    <a:pt x="4" y="37"/>
                  </a:lnTo>
                  <a:lnTo>
                    <a:pt x="3" y="44"/>
                  </a:lnTo>
                  <a:lnTo>
                    <a:pt x="0" y="49"/>
                  </a:lnTo>
                  <a:lnTo>
                    <a:pt x="0" y="55"/>
                  </a:lnTo>
                  <a:lnTo>
                    <a:pt x="0" y="61"/>
                  </a:lnTo>
                  <a:lnTo>
                    <a:pt x="0" y="68"/>
                  </a:lnTo>
                  <a:lnTo>
                    <a:pt x="0" y="74"/>
                  </a:lnTo>
                  <a:lnTo>
                    <a:pt x="3" y="79"/>
                  </a:lnTo>
                  <a:lnTo>
                    <a:pt x="4" y="86"/>
                  </a:lnTo>
                  <a:lnTo>
                    <a:pt x="6" y="91"/>
                  </a:lnTo>
                  <a:lnTo>
                    <a:pt x="10" y="96"/>
                  </a:lnTo>
                  <a:lnTo>
                    <a:pt x="13" y="100"/>
                  </a:lnTo>
                  <a:lnTo>
                    <a:pt x="18" y="105"/>
                  </a:lnTo>
                  <a:lnTo>
                    <a:pt x="22" y="109"/>
                  </a:lnTo>
                  <a:lnTo>
                    <a:pt x="27" y="113"/>
                  </a:lnTo>
                  <a:lnTo>
                    <a:pt x="32" y="115"/>
                  </a:lnTo>
                  <a:lnTo>
                    <a:pt x="37" y="118"/>
                  </a:lnTo>
                  <a:lnTo>
                    <a:pt x="42" y="120"/>
                  </a:lnTo>
                  <a:lnTo>
                    <a:pt x="48" y="121"/>
                  </a:lnTo>
                  <a:lnTo>
                    <a:pt x="55" y="123"/>
                  </a:lnTo>
                  <a:lnTo>
                    <a:pt x="61" y="123"/>
                  </a:lnTo>
                  <a:lnTo>
                    <a:pt x="66" y="123"/>
                  </a:lnTo>
                  <a:lnTo>
                    <a:pt x="72" y="121"/>
                  </a:lnTo>
                  <a:lnTo>
                    <a:pt x="79" y="120"/>
                  </a:lnTo>
                  <a:lnTo>
                    <a:pt x="84" y="118"/>
                  </a:lnTo>
                  <a:lnTo>
                    <a:pt x="89" y="115"/>
                  </a:lnTo>
                  <a:lnTo>
                    <a:pt x="94" y="113"/>
                  </a:lnTo>
                  <a:lnTo>
                    <a:pt x="99" y="109"/>
                  </a:lnTo>
                  <a:lnTo>
                    <a:pt x="103" y="105"/>
                  </a:lnTo>
                  <a:lnTo>
                    <a:pt x="108" y="100"/>
                  </a:lnTo>
                  <a:lnTo>
                    <a:pt x="111" y="96"/>
                  </a:lnTo>
                  <a:lnTo>
                    <a:pt x="114" y="91"/>
                  </a:lnTo>
                  <a:lnTo>
                    <a:pt x="117" y="86"/>
                  </a:lnTo>
                  <a:lnTo>
                    <a:pt x="118" y="79"/>
                  </a:lnTo>
                  <a:lnTo>
                    <a:pt x="121" y="74"/>
                  </a:lnTo>
                  <a:lnTo>
                    <a:pt x="121" y="68"/>
                  </a:lnTo>
                  <a:lnTo>
                    <a:pt x="122" y="61"/>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3809" name="矩形 203808"/>
            <p:cNvSpPr/>
            <p:nvPr/>
          </p:nvSpPr>
          <p:spPr>
            <a:xfrm>
              <a:off x="2604" y="3203"/>
              <a:ext cx="44" cy="106"/>
            </a:xfrm>
            <a:prstGeom prst="rect">
              <a:avLst/>
            </a:prstGeom>
            <a:noFill/>
            <a:ln w="9525">
              <a:noFill/>
            </a:ln>
          </p:spPr>
          <p:txBody>
            <a:bodyPr wrap="none" lIns="0" tIns="0" rIns="0" bIns="0">
              <a:spAutoFit/>
            </a:bodyPr>
            <a:lstStyle/>
            <a:p>
              <a:r>
                <a:rPr lang="en-US" altLang="zh-CN" sz="1100">
                  <a:solidFill>
                    <a:srgbClr val="000000"/>
                  </a:solidFill>
                  <a:latin typeface="宋体" panose="02010600030101010101" pitchFamily="2" charset="-122"/>
                  <a:sym typeface="Wingdings" panose="05000000000000000000" pitchFamily="2" charset="2"/>
                </a:rPr>
                <a:t>A</a:t>
              </a:r>
              <a:endParaRPr lang="en-US" altLang="zh-CN">
                <a:latin typeface="Times New Roman" panose="02020603050405020304" pitchFamily="18" charset="0"/>
                <a:sym typeface="Wingdings" panose="05000000000000000000" pitchFamily="2" charset="2"/>
              </a:endParaRPr>
            </a:p>
          </p:txBody>
        </p:sp>
        <p:sp>
          <p:nvSpPr>
            <p:cNvPr id="203810" name="任意多边形 203809"/>
            <p:cNvSpPr/>
            <p:nvPr/>
          </p:nvSpPr>
          <p:spPr>
            <a:xfrm>
              <a:off x="2987" y="3464"/>
              <a:ext cx="130" cy="130"/>
            </a:xfrm>
            <a:custGeom>
              <a:avLst/>
              <a:gdLst/>
              <a:ahLst/>
              <a:cxnLst/>
              <a:rect l="0" t="0" r="0" b="0"/>
              <a:pathLst>
                <a:path w="130" h="130">
                  <a:moveTo>
                    <a:pt x="130" y="65"/>
                  </a:moveTo>
                  <a:lnTo>
                    <a:pt x="130" y="57"/>
                  </a:lnTo>
                  <a:lnTo>
                    <a:pt x="129" y="51"/>
                  </a:lnTo>
                  <a:lnTo>
                    <a:pt x="127" y="44"/>
                  </a:lnTo>
                  <a:lnTo>
                    <a:pt x="125" y="39"/>
                  </a:lnTo>
                  <a:lnTo>
                    <a:pt x="123" y="33"/>
                  </a:lnTo>
                  <a:lnTo>
                    <a:pt x="119" y="28"/>
                  </a:lnTo>
                  <a:lnTo>
                    <a:pt x="115" y="23"/>
                  </a:lnTo>
                  <a:lnTo>
                    <a:pt x="111" y="17"/>
                  </a:lnTo>
                  <a:lnTo>
                    <a:pt x="106" y="14"/>
                  </a:lnTo>
                  <a:lnTo>
                    <a:pt x="101" y="10"/>
                  </a:lnTo>
                  <a:lnTo>
                    <a:pt x="96" y="7"/>
                  </a:lnTo>
                  <a:lnTo>
                    <a:pt x="90" y="5"/>
                  </a:lnTo>
                  <a:lnTo>
                    <a:pt x="85" y="2"/>
                  </a:lnTo>
                  <a:lnTo>
                    <a:pt x="78" y="1"/>
                  </a:lnTo>
                  <a:lnTo>
                    <a:pt x="72" y="0"/>
                  </a:lnTo>
                  <a:lnTo>
                    <a:pt x="66" y="0"/>
                  </a:lnTo>
                  <a:lnTo>
                    <a:pt x="58" y="0"/>
                  </a:lnTo>
                  <a:lnTo>
                    <a:pt x="52" y="1"/>
                  </a:lnTo>
                  <a:lnTo>
                    <a:pt x="45" y="2"/>
                  </a:lnTo>
                  <a:lnTo>
                    <a:pt x="40" y="5"/>
                  </a:lnTo>
                  <a:lnTo>
                    <a:pt x="34" y="7"/>
                  </a:lnTo>
                  <a:lnTo>
                    <a:pt x="29" y="10"/>
                  </a:lnTo>
                  <a:lnTo>
                    <a:pt x="24" y="14"/>
                  </a:lnTo>
                  <a:lnTo>
                    <a:pt x="19" y="17"/>
                  </a:lnTo>
                  <a:lnTo>
                    <a:pt x="15" y="23"/>
                  </a:lnTo>
                  <a:lnTo>
                    <a:pt x="11" y="28"/>
                  </a:lnTo>
                  <a:lnTo>
                    <a:pt x="9" y="33"/>
                  </a:lnTo>
                  <a:lnTo>
                    <a:pt x="5" y="39"/>
                  </a:lnTo>
                  <a:lnTo>
                    <a:pt x="3" y="44"/>
                  </a:lnTo>
                  <a:lnTo>
                    <a:pt x="1" y="51"/>
                  </a:lnTo>
                  <a:lnTo>
                    <a:pt x="1" y="57"/>
                  </a:lnTo>
                  <a:lnTo>
                    <a:pt x="0" y="65"/>
                  </a:lnTo>
                  <a:lnTo>
                    <a:pt x="1" y="71"/>
                  </a:lnTo>
                  <a:lnTo>
                    <a:pt x="1" y="77"/>
                  </a:lnTo>
                  <a:lnTo>
                    <a:pt x="3" y="84"/>
                  </a:lnTo>
                  <a:lnTo>
                    <a:pt x="5" y="90"/>
                  </a:lnTo>
                  <a:lnTo>
                    <a:pt x="9" y="95"/>
                  </a:lnTo>
                  <a:lnTo>
                    <a:pt x="11" y="100"/>
                  </a:lnTo>
                  <a:lnTo>
                    <a:pt x="15" y="106"/>
                  </a:lnTo>
                  <a:lnTo>
                    <a:pt x="19" y="111"/>
                  </a:lnTo>
                  <a:lnTo>
                    <a:pt x="24" y="114"/>
                  </a:lnTo>
                  <a:lnTo>
                    <a:pt x="29" y="118"/>
                  </a:lnTo>
                  <a:lnTo>
                    <a:pt x="34" y="122"/>
                  </a:lnTo>
                  <a:lnTo>
                    <a:pt x="40" y="125"/>
                  </a:lnTo>
                  <a:lnTo>
                    <a:pt x="45" y="127"/>
                  </a:lnTo>
                  <a:lnTo>
                    <a:pt x="52" y="128"/>
                  </a:lnTo>
                  <a:lnTo>
                    <a:pt x="58" y="130"/>
                  </a:lnTo>
                  <a:lnTo>
                    <a:pt x="66" y="130"/>
                  </a:lnTo>
                  <a:lnTo>
                    <a:pt x="72" y="130"/>
                  </a:lnTo>
                  <a:lnTo>
                    <a:pt x="78" y="128"/>
                  </a:lnTo>
                  <a:lnTo>
                    <a:pt x="85" y="127"/>
                  </a:lnTo>
                  <a:lnTo>
                    <a:pt x="90" y="125"/>
                  </a:lnTo>
                  <a:lnTo>
                    <a:pt x="96" y="122"/>
                  </a:lnTo>
                  <a:lnTo>
                    <a:pt x="101" y="118"/>
                  </a:lnTo>
                  <a:lnTo>
                    <a:pt x="106" y="114"/>
                  </a:lnTo>
                  <a:lnTo>
                    <a:pt x="111" y="111"/>
                  </a:lnTo>
                  <a:lnTo>
                    <a:pt x="115" y="106"/>
                  </a:lnTo>
                  <a:lnTo>
                    <a:pt x="119" y="100"/>
                  </a:lnTo>
                  <a:lnTo>
                    <a:pt x="123" y="95"/>
                  </a:lnTo>
                  <a:lnTo>
                    <a:pt x="125" y="90"/>
                  </a:lnTo>
                  <a:lnTo>
                    <a:pt x="127" y="84"/>
                  </a:lnTo>
                  <a:lnTo>
                    <a:pt x="129" y="77"/>
                  </a:lnTo>
                  <a:lnTo>
                    <a:pt x="130" y="71"/>
                  </a:lnTo>
                  <a:lnTo>
                    <a:pt x="130" y="65"/>
                  </a:lnTo>
                  <a:close/>
                </a:path>
              </a:pathLst>
            </a:custGeom>
            <a:solidFill>
              <a:srgbClr val="FFFFFF"/>
            </a:solidFill>
            <a:ln w="9525">
              <a:noFill/>
            </a:ln>
          </p:spPr>
          <p:txBody>
            <a:bodyPr/>
            <a:lstStyle/>
            <a:p>
              <a:endParaRPr lang="zh-CN" altLang="en-US"/>
            </a:p>
          </p:txBody>
        </p:sp>
        <p:sp>
          <p:nvSpPr>
            <p:cNvPr id="203811" name="任意多边形 203810"/>
            <p:cNvSpPr/>
            <p:nvPr/>
          </p:nvSpPr>
          <p:spPr>
            <a:xfrm>
              <a:off x="2987" y="3464"/>
              <a:ext cx="130" cy="130"/>
            </a:xfrm>
            <a:custGeom>
              <a:avLst/>
              <a:gdLst/>
              <a:ahLst/>
              <a:cxnLst/>
              <a:rect l="0" t="0" r="0" b="0"/>
              <a:pathLst>
                <a:path w="130" h="130">
                  <a:moveTo>
                    <a:pt x="130" y="65"/>
                  </a:moveTo>
                  <a:lnTo>
                    <a:pt x="130" y="57"/>
                  </a:lnTo>
                  <a:lnTo>
                    <a:pt x="129" y="51"/>
                  </a:lnTo>
                  <a:lnTo>
                    <a:pt x="127" y="44"/>
                  </a:lnTo>
                  <a:lnTo>
                    <a:pt x="125" y="39"/>
                  </a:lnTo>
                  <a:lnTo>
                    <a:pt x="123" y="33"/>
                  </a:lnTo>
                  <a:lnTo>
                    <a:pt x="119" y="28"/>
                  </a:lnTo>
                  <a:lnTo>
                    <a:pt x="115" y="23"/>
                  </a:lnTo>
                  <a:lnTo>
                    <a:pt x="111" y="17"/>
                  </a:lnTo>
                  <a:lnTo>
                    <a:pt x="106" y="14"/>
                  </a:lnTo>
                  <a:lnTo>
                    <a:pt x="101" y="10"/>
                  </a:lnTo>
                  <a:lnTo>
                    <a:pt x="96" y="7"/>
                  </a:lnTo>
                  <a:lnTo>
                    <a:pt x="90" y="5"/>
                  </a:lnTo>
                  <a:lnTo>
                    <a:pt x="85" y="2"/>
                  </a:lnTo>
                  <a:lnTo>
                    <a:pt x="78" y="1"/>
                  </a:lnTo>
                  <a:lnTo>
                    <a:pt x="72" y="0"/>
                  </a:lnTo>
                  <a:lnTo>
                    <a:pt x="66" y="0"/>
                  </a:lnTo>
                  <a:lnTo>
                    <a:pt x="58" y="0"/>
                  </a:lnTo>
                  <a:lnTo>
                    <a:pt x="52" y="1"/>
                  </a:lnTo>
                  <a:lnTo>
                    <a:pt x="45" y="2"/>
                  </a:lnTo>
                  <a:lnTo>
                    <a:pt x="40" y="5"/>
                  </a:lnTo>
                  <a:lnTo>
                    <a:pt x="34" y="7"/>
                  </a:lnTo>
                  <a:lnTo>
                    <a:pt x="29" y="10"/>
                  </a:lnTo>
                  <a:lnTo>
                    <a:pt x="24" y="14"/>
                  </a:lnTo>
                  <a:lnTo>
                    <a:pt x="19" y="17"/>
                  </a:lnTo>
                  <a:lnTo>
                    <a:pt x="15" y="23"/>
                  </a:lnTo>
                  <a:lnTo>
                    <a:pt x="11" y="28"/>
                  </a:lnTo>
                  <a:lnTo>
                    <a:pt x="9" y="33"/>
                  </a:lnTo>
                  <a:lnTo>
                    <a:pt x="5" y="39"/>
                  </a:lnTo>
                  <a:lnTo>
                    <a:pt x="3" y="44"/>
                  </a:lnTo>
                  <a:lnTo>
                    <a:pt x="1" y="51"/>
                  </a:lnTo>
                  <a:lnTo>
                    <a:pt x="1" y="57"/>
                  </a:lnTo>
                  <a:lnTo>
                    <a:pt x="0" y="65"/>
                  </a:lnTo>
                  <a:lnTo>
                    <a:pt x="1" y="71"/>
                  </a:lnTo>
                  <a:lnTo>
                    <a:pt x="1" y="77"/>
                  </a:lnTo>
                  <a:lnTo>
                    <a:pt x="3" y="84"/>
                  </a:lnTo>
                  <a:lnTo>
                    <a:pt x="5" y="90"/>
                  </a:lnTo>
                  <a:lnTo>
                    <a:pt x="9" y="95"/>
                  </a:lnTo>
                  <a:lnTo>
                    <a:pt x="11" y="100"/>
                  </a:lnTo>
                  <a:lnTo>
                    <a:pt x="15" y="106"/>
                  </a:lnTo>
                  <a:lnTo>
                    <a:pt x="19" y="111"/>
                  </a:lnTo>
                  <a:lnTo>
                    <a:pt x="24" y="114"/>
                  </a:lnTo>
                  <a:lnTo>
                    <a:pt x="29" y="118"/>
                  </a:lnTo>
                  <a:lnTo>
                    <a:pt x="34" y="122"/>
                  </a:lnTo>
                  <a:lnTo>
                    <a:pt x="40" y="125"/>
                  </a:lnTo>
                  <a:lnTo>
                    <a:pt x="45" y="127"/>
                  </a:lnTo>
                  <a:lnTo>
                    <a:pt x="52" y="128"/>
                  </a:lnTo>
                  <a:lnTo>
                    <a:pt x="58" y="130"/>
                  </a:lnTo>
                  <a:lnTo>
                    <a:pt x="66" y="130"/>
                  </a:lnTo>
                  <a:lnTo>
                    <a:pt x="72" y="130"/>
                  </a:lnTo>
                  <a:lnTo>
                    <a:pt x="78" y="128"/>
                  </a:lnTo>
                  <a:lnTo>
                    <a:pt x="85" y="127"/>
                  </a:lnTo>
                  <a:lnTo>
                    <a:pt x="90" y="125"/>
                  </a:lnTo>
                  <a:lnTo>
                    <a:pt x="96" y="122"/>
                  </a:lnTo>
                  <a:lnTo>
                    <a:pt x="101" y="118"/>
                  </a:lnTo>
                  <a:lnTo>
                    <a:pt x="106" y="114"/>
                  </a:lnTo>
                  <a:lnTo>
                    <a:pt x="111" y="111"/>
                  </a:lnTo>
                  <a:lnTo>
                    <a:pt x="115" y="106"/>
                  </a:lnTo>
                  <a:lnTo>
                    <a:pt x="119" y="100"/>
                  </a:lnTo>
                  <a:lnTo>
                    <a:pt x="123" y="95"/>
                  </a:lnTo>
                  <a:lnTo>
                    <a:pt x="125" y="90"/>
                  </a:lnTo>
                  <a:lnTo>
                    <a:pt x="127" y="84"/>
                  </a:lnTo>
                  <a:lnTo>
                    <a:pt x="129" y="77"/>
                  </a:lnTo>
                  <a:lnTo>
                    <a:pt x="130" y="71"/>
                  </a:lnTo>
                  <a:lnTo>
                    <a:pt x="130" y="65"/>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3812" name="矩形 203811"/>
            <p:cNvSpPr/>
            <p:nvPr/>
          </p:nvSpPr>
          <p:spPr>
            <a:xfrm>
              <a:off x="3031" y="3481"/>
              <a:ext cx="44" cy="106"/>
            </a:xfrm>
            <a:prstGeom prst="rect">
              <a:avLst/>
            </a:prstGeom>
            <a:noFill/>
            <a:ln w="9525">
              <a:noFill/>
            </a:ln>
          </p:spPr>
          <p:txBody>
            <a:bodyPr wrap="none" lIns="0" tIns="0" rIns="0" bIns="0">
              <a:spAutoFit/>
            </a:bodyPr>
            <a:lstStyle/>
            <a:p>
              <a:r>
                <a:rPr lang="en-US" altLang="zh-CN" sz="1100">
                  <a:solidFill>
                    <a:srgbClr val="000000"/>
                  </a:solidFill>
                  <a:latin typeface="宋体" panose="02010600030101010101" pitchFamily="2" charset="-122"/>
                  <a:sym typeface="Wingdings" panose="05000000000000000000" pitchFamily="2" charset="2"/>
                </a:rPr>
                <a:t>V</a:t>
              </a:r>
              <a:endParaRPr lang="en-US" altLang="zh-CN">
                <a:latin typeface="Times New Roman" panose="02020603050405020304" pitchFamily="18" charset="0"/>
                <a:sym typeface="Wingdings" panose="05000000000000000000" pitchFamily="2" charset="2"/>
              </a:endParaRPr>
            </a:p>
          </p:txBody>
        </p:sp>
        <p:sp>
          <p:nvSpPr>
            <p:cNvPr id="203813" name="直接连接符 203812"/>
            <p:cNvSpPr/>
            <p:nvPr/>
          </p:nvSpPr>
          <p:spPr>
            <a:xfrm flipV="1">
              <a:off x="3053" y="3243"/>
              <a:ext cx="1" cy="228"/>
            </a:xfrm>
            <a:prstGeom prst="line">
              <a:avLst/>
            </a:prstGeom>
            <a:ln w="15875" cap="flat" cmpd="sng">
              <a:solidFill>
                <a:srgbClr val="000000"/>
              </a:solidFill>
              <a:prstDash val="solid"/>
              <a:headEnd type="none" w="med" len="med"/>
              <a:tailEnd type="none" w="med" len="med"/>
            </a:ln>
          </p:spPr>
        </p:sp>
        <p:sp>
          <p:nvSpPr>
            <p:cNvPr id="203814" name="直接连接符 203813"/>
            <p:cNvSpPr/>
            <p:nvPr/>
          </p:nvSpPr>
          <p:spPr>
            <a:xfrm flipV="1">
              <a:off x="3053" y="3594"/>
              <a:ext cx="1" cy="368"/>
            </a:xfrm>
            <a:prstGeom prst="line">
              <a:avLst/>
            </a:prstGeom>
            <a:ln w="15875" cap="flat" cmpd="sng">
              <a:solidFill>
                <a:srgbClr val="000000"/>
              </a:solidFill>
              <a:prstDash val="solid"/>
              <a:headEnd type="none" w="med" len="med"/>
              <a:tailEnd type="none" w="med" len="med"/>
            </a:ln>
          </p:spPr>
        </p:sp>
        <p:sp>
          <p:nvSpPr>
            <p:cNvPr id="203815" name="任意多边形 203814"/>
            <p:cNvSpPr/>
            <p:nvPr/>
          </p:nvSpPr>
          <p:spPr>
            <a:xfrm>
              <a:off x="2098" y="3941"/>
              <a:ext cx="41" cy="41"/>
            </a:xfrm>
            <a:custGeom>
              <a:avLst/>
              <a:gdLst/>
              <a:ahLst/>
              <a:cxnLst/>
              <a:rect l="0" t="0" r="0" b="0"/>
              <a:pathLst>
                <a:path w="41" h="41">
                  <a:moveTo>
                    <a:pt x="0" y="21"/>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1"/>
                  </a:lnTo>
                  <a:lnTo>
                    <a:pt x="41" y="21"/>
                  </a:lnTo>
                  <a:lnTo>
                    <a:pt x="39" y="24"/>
                  </a:lnTo>
                  <a:lnTo>
                    <a:pt x="38" y="28"/>
                  </a:lnTo>
                  <a:lnTo>
                    <a:pt x="37" y="32"/>
                  </a:lnTo>
                  <a:lnTo>
                    <a:pt x="34" y="35"/>
                  </a:lnTo>
                  <a:lnTo>
                    <a:pt x="30" y="37"/>
                  </a:lnTo>
                  <a:lnTo>
                    <a:pt x="28" y="40"/>
                  </a:lnTo>
                  <a:lnTo>
                    <a:pt x="24" y="41"/>
                  </a:lnTo>
                  <a:lnTo>
                    <a:pt x="20" y="41"/>
                  </a:lnTo>
                  <a:lnTo>
                    <a:pt x="15" y="41"/>
                  </a:lnTo>
                  <a:lnTo>
                    <a:pt x="11" y="40"/>
                  </a:lnTo>
                  <a:lnTo>
                    <a:pt x="9" y="37"/>
                  </a:lnTo>
                  <a:lnTo>
                    <a:pt x="5" y="35"/>
                  </a:lnTo>
                  <a:lnTo>
                    <a:pt x="2" y="32"/>
                  </a:lnTo>
                  <a:lnTo>
                    <a:pt x="1" y="28"/>
                  </a:lnTo>
                  <a:lnTo>
                    <a:pt x="0" y="24"/>
                  </a:lnTo>
                  <a:lnTo>
                    <a:pt x="0" y="21"/>
                  </a:lnTo>
                  <a:close/>
                </a:path>
              </a:pathLst>
            </a:custGeom>
            <a:solidFill>
              <a:srgbClr val="000000"/>
            </a:solidFill>
            <a:ln w="9525">
              <a:noFill/>
            </a:ln>
          </p:spPr>
          <p:txBody>
            <a:bodyPr/>
            <a:lstStyle/>
            <a:p>
              <a:endParaRPr lang="zh-CN" altLang="en-US"/>
            </a:p>
          </p:txBody>
        </p:sp>
        <p:sp>
          <p:nvSpPr>
            <p:cNvPr id="203816" name="任意多边形 203815"/>
            <p:cNvSpPr/>
            <p:nvPr/>
          </p:nvSpPr>
          <p:spPr>
            <a:xfrm>
              <a:off x="2098" y="3941"/>
              <a:ext cx="41" cy="41"/>
            </a:xfrm>
            <a:custGeom>
              <a:avLst/>
              <a:gdLst/>
              <a:ahLst/>
              <a:cxnLst/>
              <a:rect l="0" t="0" r="0" b="0"/>
              <a:pathLst>
                <a:path w="41" h="41">
                  <a:moveTo>
                    <a:pt x="0" y="21"/>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1"/>
                  </a:lnTo>
                  <a:lnTo>
                    <a:pt x="41" y="21"/>
                  </a:lnTo>
                  <a:lnTo>
                    <a:pt x="39" y="24"/>
                  </a:lnTo>
                  <a:lnTo>
                    <a:pt x="38" y="28"/>
                  </a:lnTo>
                  <a:lnTo>
                    <a:pt x="37" y="32"/>
                  </a:lnTo>
                  <a:lnTo>
                    <a:pt x="34" y="35"/>
                  </a:lnTo>
                  <a:lnTo>
                    <a:pt x="30" y="37"/>
                  </a:lnTo>
                  <a:lnTo>
                    <a:pt x="28" y="40"/>
                  </a:lnTo>
                  <a:lnTo>
                    <a:pt x="24" y="41"/>
                  </a:lnTo>
                  <a:lnTo>
                    <a:pt x="20" y="41"/>
                  </a:lnTo>
                  <a:lnTo>
                    <a:pt x="15" y="41"/>
                  </a:lnTo>
                  <a:lnTo>
                    <a:pt x="11" y="40"/>
                  </a:lnTo>
                  <a:lnTo>
                    <a:pt x="9" y="37"/>
                  </a:lnTo>
                  <a:lnTo>
                    <a:pt x="5" y="35"/>
                  </a:lnTo>
                  <a:lnTo>
                    <a:pt x="2" y="32"/>
                  </a:lnTo>
                  <a:lnTo>
                    <a:pt x="1" y="28"/>
                  </a:lnTo>
                  <a:lnTo>
                    <a:pt x="0" y="24"/>
                  </a:lnTo>
                  <a:lnTo>
                    <a:pt x="0" y="21"/>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3817" name="任意多边形 203816"/>
            <p:cNvSpPr/>
            <p:nvPr/>
          </p:nvSpPr>
          <p:spPr>
            <a:xfrm>
              <a:off x="2098" y="3226"/>
              <a:ext cx="41" cy="41"/>
            </a:xfrm>
            <a:custGeom>
              <a:avLst/>
              <a:gdLst/>
              <a:ahLst/>
              <a:cxnLst/>
              <a:rect l="0" t="0" r="0" b="0"/>
              <a:pathLst>
                <a:path w="41" h="41">
                  <a:moveTo>
                    <a:pt x="0" y="20"/>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0"/>
                  </a:lnTo>
                  <a:lnTo>
                    <a:pt x="41" y="20"/>
                  </a:lnTo>
                  <a:lnTo>
                    <a:pt x="39" y="24"/>
                  </a:lnTo>
                  <a:lnTo>
                    <a:pt x="38" y="28"/>
                  </a:lnTo>
                  <a:lnTo>
                    <a:pt x="37" y="32"/>
                  </a:lnTo>
                  <a:lnTo>
                    <a:pt x="34" y="34"/>
                  </a:lnTo>
                  <a:lnTo>
                    <a:pt x="30" y="37"/>
                  </a:lnTo>
                  <a:lnTo>
                    <a:pt x="28" y="40"/>
                  </a:lnTo>
                  <a:lnTo>
                    <a:pt x="24" y="41"/>
                  </a:lnTo>
                  <a:lnTo>
                    <a:pt x="20" y="41"/>
                  </a:lnTo>
                  <a:lnTo>
                    <a:pt x="15" y="41"/>
                  </a:lnTo>
                  <a:lnTo>
                    <a:pt x="11" y="40"/>
                  </a:lnTo>
                  <a:lnTo>
                    <a:pt x="9" y="37"/>
                  </a:lnTo>
                  <a:lnTo>
                    <a:pt x="5" y="34"/>
                  </a:lnTo>
                  <a:lnTo>
                    <a:pt x="2" y="32"/>
                  </a:lnTo>
                  <a:lnTo>
                    <a:pt x="1" y="28"/>
                  </a:lnTo>
                  <a:lnTo>
                    <a:pt x="0" y="24"/>
                  </a:lnTo>
                  <a:lnTo>
                    <a:pt x="0" y="20"/>
                  </a:lnTo>
                  <a:close/>
                </a:path>
              </a:pathLst>
            </a:custGeom>
            <a:solidFill>
              <a:srgbClr val="000000"/>
            </a:solidFill>
            <a:ln w="9525">
              <a:noFill/>
            </a:ln>
          </p:spPr>
          <p:txBody>
            <a:bodyPr/>
            <a:lstStyle/>
            <a:p>
              <a:endParaRPr lang="zh-CN" altLang="en-US"/>
            </a:p>
          </p:txBody>
        </p:sp>
        <p:sp>
          <p:nvSpPr>
            <p:cNvPr id="203818" name="任意多边形 203817"/>
            <p:cNvSpPr/>
            <p:nvPr/>
          </p:nvSpPr>
          <p:spPr>
            <a:xfrm>
              <a:off x="2098" y="3226"/>
              <a:ext cx="41" cy="41"/>
            </a:xfrm>
            <a:custGeom>
              <a:avLst/>
              <a:gdLst/>
              <a:ahLst/>
              <a:cxnLst/>
              <a:rect l="0" t="0" r="0" b="0"/>
              <a:pathLst>
                <a:path w="41" h="41">
                  <a:moveTo>
                    <a:pt x="0" y="20"/>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0"/>
                  </a:lnTo>
                  <a:lnTo>
                    <a:pt x="41" y="20"/>
                  </a:lnTo>
                  <a:lnTo>
                    <a:pt x="39" y="24"/>
                  </a:lnTo>
                  <a:lnTo>
                    <a:pt x="38" y="28"/>
                  </a:lnTo>
                  <a:lnTo>
                    <a:pt x="37" y="32"/>
                  </a:lnTo>
                  <a:lnTo>
                    <a:pt x="34" y="34"/>
                  </a:lnTo>
                  <a:lnTo>
                    <a:pt x="30" y="37"/>
                  </a:lnTo>
                  <a:lnTo>
                    <a:pt x="28" y="40"/>
                  </a:lnTo>
                  <a:lnTo>
                    <a:pt x="24" y="41"/>
                  </a:lnTo>
                  <a:lnTo>
                    <a:pt x="20" y="41"/>
                  </a:lnTo>
                  <a:lnTo>
                    <a:pt x="15" y="41"/>
                  </a:lnTo>
                  <a:lnTo>
                    <a:pt x="11" y="40"/>
                  </a:lnTo>
                  <a:lnTo>
                    <a:pt x="9" y="37"/>
                  </a:lnTo>
                  <a:lnTo>
                    <a:pt x="5" y="34"/>
                  </a:lnTo>
                  <a:lnTo>
                    <a:pt x="2" y="32"/>
                  </a:lnTo>
                  <a:lnTo>
                    <a:pt x="1" y="28"/>
                  </a:lnTo>
                  <a:lnTo>
                    <a:pt x="0" y="24"/>
                  </a:lnTo>
                  <a:lnTo>
                    <a:pt x="0" y="2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3819" name="矩形 203818"/>
            <p:cNvSpPr/>
            <p:nvPr/>
          </p:nvSpPr>
          <p:spPr>
            <a:xfrm>
              <a:off x="1574" y="3632"/>
              <a:ext cx="85"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E</a:t>
              </a:r>
              <a:endParaRPr lang="en-US" altLang="zh-CN">
                <a:latin typeface="Times New Roman" panose="02020603050405020304" pitchFamily="18" charset="0"/>
                <a:sym typeface="Wingdings" panose="05000000000000000000" pitchFamily="2" charset="2"/>
              </a:endParaRPr>
            </a:p>
          </p:txBody>
        </p:sp>
        <p:sp>
          <p:nvSpPr>
            <p:cNvPr id="203820" name="矩形 203819"/>
            <p:cNvSpPr/>
            <p:nvPr/>
          </p:nvSpPr>
          <p:spPr>
            <a:xfrm>
              <a:off x="1614" y="3525"/>
              <a:ext cx="32"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03821" name="直接连接符 203820"/>
            <p:cNvSpPr/>
            <p:nvPr/>
          </p:nvSpPr>
          <p:spPr>
            <a:xfrm>
              <a:off x="1890" y="3243"/>
              <a:ext cx="80" cy="1"/>
            </a:xfrm>
            <a:prstGeom prst="line">
              <a:avLst/>
            </a:prstGeom>
            <a:ln w="6350" cap="flat" cmpd="sng">
              <a:solidFill>
                <a:srgbClr val="000000"/>
              </a:solidFill>
              <a:prstDash val="solid"/>
              <a:headEnd type="none" w="med" len="med"/>
              <a:tailEnd type="none" w="med" len="med"/>
            </a:ln>
          </p:spPr>
        </p:sp>
        <p:sp>
          <p:nvSpPr>
            <p:cNvPr id="203822" name="任意多边形 203821"/>
            <p:cNvSpPr/>
            <p:nvPr/>
          </p:nvSpPr>
          <p:spPr>
            <a:xfrm>
              <a:off x="1965" y="3218"/>
              <a:ext cx="72" cy="49"/>
            </a:xfrm>
            <a:custGeom>
              <a:avLst/>
              <a:gdLst/>
              <a:ahLst/>
              <a:cxnLst/>
              <a:rect l="0" t="0" r="0" b="0"/>
              <a:pathLst>
                <a:path w="72" h="49">
                  <a:moveTo>
                    <a:pt x="0" y="0"/>
                  </a:moveTo>
                  <a:lnTo>
                    <a:pt x="72" y="25"/>
                  </a:lnTo>
                  <a:lnTo>
                    <a:pt x="0" y="49"/>
                  </a:lnTo>
                  <a:lnTo>
                    <a:pt x="0" y="0"/>
                  </a:lnTo>
                  <a:close/>
                </a:path>
              </a:pathLst>
            </a:custGeom>
            <a:solidFill>
              <a:srgbClr val="000000"/>
            </a:solidFill>
            <a:ln w="9525">
              <a:noFill/>
            </a:ln>
          </p:spPr>
          <p:txBody>
            <a:bodyPr/>
            <a:lstStyle/>
            <a:p>
              <a:endParaRPr lang="zh-CN" altLang="en-US"/>
            </a:p>
          </p:txBody>
        </p:sp>
        <p:sp>
          <p:nvSpPr>
            <p:cNvPr id="203823" name="矩形 203822"/>
            <p:cNvSpPr/>
            <p:nvPr/>
          </p:nvSpPr>
          <p:spPr>
            <a:xfrm>
              <a:off x="1956" y="3040"/>
              <a:ext cx="50"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03824" name="矩形 203823"/>
            <p:cNvSpPr/>
            <p:nvPr/>
          </p:nvSpPr>
          <p:spPr>
            <a:xfrm>
              <a:off x="1980" y="2927"/>
              <a:ext cx="32"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sp>
        <p:nvSpPr>
          <p:cNvPr id="203825" name="矩形 203824"/>
          <p:cNvSpPr/>
          <p:nvPr/>
        </p:nvSpPr>
        <p:spPr>
          <a:xfrm>
            <a:off x="3446463" y="1295400"/>
            <a:ext cx="1792287" cy="457200"/>
          </a:xfrm>
          <a:prstGeom prst="rect">
            <a:avLst/>
          </a:prstGeom>
          <a:noFill/>
          <a:ln w="19050">
            <a:noFill/>
          </a:ln>
        </p:spPr>
        <p:txBody>
          <a:bodyPr wrap="none" anchor="ctr">
            <a:spAutoFit/>
          </a:bodyPr>
          <a:lstStyle/>
          <a:p>
            <a:pPr>
              <a:spcBef>
                <a:spcPct val="0"/>
              </a:spcBef>
            </a:pPr>
            <a:r>
              <a:rPr lang="zh-CN" altLang="en-US" dirty="0">
                <a:latin typeface="Times New Roman" panose="02020603050405020304" pitchFamily="18" charset="0"/>
                <a:sym typeface="Wingdings" panose="05000000000000000000" pitchFamily="2" charset="2"/>
              </a:rPr>
              <a:t>设电压源为 </a:t>
            </a:r>
          </a:p>
        </p:txBody>
      </p:sp>
      <p:sp>
        <p:nvSpPr>
          <p:cNvPr id="203827" name="矩形 203826"/>
          <p:cNvSpPr/>
          <p:nvPr/>
        </p:nvSpPr>
        <p:spPr>
          <a:xfrm>
            <a:off x="0" y="3314700"/>
            <a:ext cx="9144000" cy="0"/>
          </a:xfrm>
          <a:prstGeom prst="rect">
            <a:avLst/>
          </a:prstGeom>
          <a:noFill/>
          <a:ln w="19050">
            <a:noFill/>
          </a:ln>
        </p:spPr>
        <p:txBody>
          <a:bodyPr/>
          <a:lstStyle/>
          <a:p>
            <a:endParaRPr lang="zh-CN" altLang="en-US"/>
          </a:p>
        </p:txBody>
      </p:sp>
      <p:graphicFrame>
        <p:nvGraphicFramePr>
          <p:cNvPr id="203826" name="对象 203825"/>
          <p:cNvGraphicFramePr/>
          <p:nvPr/>
        </p:nvGraphicFramePr>
        <p:xfrm>
          <a:off x="5184775" y="1330325"/>
          <a:ext cx="1828800" cy="411163"/>
        </p:xfrm>
        <a:graphic>
          <a:graphicData uri="http://schemas.openxmlformats.org/presentationml/2006/ole">
            <mc:AlternateContent xmlns:mc="http://schemas.openxmlformats.org/markup-compatibility/2006">
              <mc:Choice xmlns:v="urn:schemas-microsoft-com:vml" Requires="v">
                <p:oleObj spid="_x0000_s24653" r:id="rId4" imgW="1016000" imgH="228600" progId="Equation.DSMT4">
                  <p:embed/>
                </p:oleObj>
              </mc:Choice>
              <mc:Fallback>
                <p:oleObj r:id="rId4" imgW="1016000" imgH="228600" progId="Equation.DSMT4">
                  <p:embed/>
                  <p:pic>
                    <p:nvPicPr>
                      <p:cNvPr id="0" name="图片 3182"/>
                      <p:cNvPicPr/>
                      <p:nvPr/>
                    </p:nvPicPr>
                    <p:blipFill>
                      <a:blip r:embed="rId5"/>
                      <a:stretch>
                        <a:fillRect/>
                      </a:stretch>
                    </p:blipFill>
                    <p:spPr>
                      <a:xfrm>
                        <a:off x="5184775" y="1330325"/>
                        <a:ext cx="1828800" cy="411163"/>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203828" name="矩形 203827"/>
          <p:cNvSpPr/>
          <p:nvPr/>
        </p:nvSpPr>
        <p:spPr>
          <a:xfrm>
            <a:off x="3522663" y="1998663"/>
            <a:ext cx="3324225" cy="457200"/>
          </a:xfrm>
          <a:prstGeom prst="rect">
            <a:avLst/>
          </a:prstGeom>
          <a:noFill/>
          <a:ln w="19050">
            <a:noFill/>
          </a:ln>
        </p:spPr>
        <p:txBody>
          <a:bodyPr wrap="none" anchor="ctr">
            <a:spAutoFit/>
          </a:bodyPr>
          <a:lstStyle/>
          <a:p>
            <a:pPr>
              <a:spcBef>
                <a:spcPct val="0"/>
              </a:spcBef>
            </a:pPr>
            <a:r>
              <a:rPr lang="zh-CN" altLang="en-US" dirty="0">
                <a:latin typeface="Times New Roman" panose="02020603050405020304" pitchFamily="18" charset="0"/>
                <a:sym typeface="Wingdings" panose="05000000000000000000" pitchFamily="2" charset="2"/>
              </a:rPr>
              <a:t>则电路中的响应电流为 </a:t>
            </a:r>
          </a:p>
        </p:txBody>
      </p:sp>
      <p:graphicFrame>
        <p:nvGraphicFramePr>
          <p:cNvPr id="203831" name="对象 203830"/>
          <p:cNvGraphicFramePr/>
          <p:nvPr/>
        </p:nvGraphicFramePr>
        <p:xfrm>
          <a:off x="1074738" y="2528888"/>
          <a:ext cx="6878637" cy="1393825"/>
        </p:xfrm>
        <a:graphic>
          <a:graphicData uri="http://schemas.openxmlformats.org/presentationml/2006/ole">
            <mc:AlternateContent xmlns:mc="http://schemas.openxmlformats.org/markup-compatibility/2006">
              <mc:Choice xmlns:v="urn:schemas-microsoft-com:vml" Requires="v">
                <p:oleObj spid="_x0000_s24654" r:id="rId6" imgW="3822700" imgH="774700" progId="Equation.DSMT4">
                  <p:embed/>
                </p:oleObj>
              </mc:Choice>
              <mc:Fallback>
                <p:oleObj r:id="rId6" imgW="3822700" imgH="774700" progId="Equation.DSMT4">
                  <p:embed/>
                  <p:pic>
                    <p:nvPicPr>
                      <p:cNvPr id="0" name="图片 3185"/>
                      <p:cNvPicPr/>
                      <p:nvPr/>
                    </p:nvPicPr>
                    <p:blipFill>
                      <a:blip r:embed="rId7"/>
                      <a:stretch>
                        <a:fillRect/>
                      </a:stretch>
                    </p:blipFill>
                    <p:spPr>
                      <a:xfrm>
                        <a:off x="1074738" y="2528888"/>
                        <a:ext cx="6878637" cy="1393825"/>
                      </a:xfrm>
                      <a:prstGeom prst="rect">
                        <a:avLst/>
                      </a:prstGeom>
                      <a:solidFill>
                        <a:srgbClr val="99CCFF"/>
                      </a:solidFill>
                      <a:ln w="38100">
                        <a:noFill/>
                        <a:miter/>
                      </a:ln>
                    </p:spPr>
                  </p:pic>
                </p:oleObj>
              </mc:Fallback>
            </mc:AlternateContent>
          </a:graphicData>
        </a:graphic>
      </p:graphicFrame>
      <p:graphicFrame>
        <p:nvGraphicFramePr>
          <p:cNvPr id="203830" name="对象 203829"/>
          <p:cNvGraphicFramePr/>
          <p:nvPr/>
        </p:nvGraphicFramePr>
        <p:xfrm>
          <a:off x="2692400" y="4065588"/>
          <a:ext cx="2673350" cy="1141412"/>
        </p:xfrm>
        <a:graphic>
          <a:graphicData uri="http://schemas.openxmlformats.org/presentationml/2006/ole">
            <mc:AlternateContent xmlns:mc="http://schemas.openxmlformats.org/markup-compatibility/2006">
              <mc:Choice xmlns:v="urn:schemas-microsoft-com:vml" Requires="v">
                <p:oleObj spid="_x0000_s24655" r:id="rId8" imgW="1485265" imgH="635000" progId="Equation.DSMT4">
                  <p:embed/>
                </p:oleObj>
              </mc:Choice>
              <mc:Fallback>
                <p:oleObj r:id="rId8" imgW="1485265" imgH="635000" progId="Equation.DSMT4">
                  <p:embed/>
                  <p:pic>
                    <p:nvPicPr>
                      <p:cNvPr id="0" name="图片 3183"/>
                      <p:cNvPicPr/>
                      <p:nvPr/>
                    </p:nvPicPr>
                    <p:blipFill>
                      <a:blip r:embed="rId9"/>
                      <a:stretch>
                        <a:fillRect/>
                      </a:stretch>
                    </p:blipFill>
                    <p:spPr>
                      <a:xfrm>
                        <a:off x="2692400" y="4065588"/>
                        <a:ext cx="2673350" cy="1141412"/>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graphicFrame>
        <p:nvGraphicFramePr>
          <p:cNvPr id="203829" name="对象 203828"/>
          <p:cNvGraphicFramePr/>
          <p:nvPr/>
        </p:nvGraphicFramePr>
        <p:xfrm>
          <a:off x="2727325" y="5319713"/>
          <a:ext cx="2170113" cy="1050925"/>
        </p:xfrm>
        <a:graphic>
          <a:graphicData uri="http://schemas.openxmlformats.org/presentationml/2006/ole">
            <mc:AlternateContent xmlns:mc="http://schemas.openxmlformats.org/markup-compatibility/2006">
              <mc:Choice xmlns:v="urn:schemas-microsoft-com:vml" Requires="v">
                <p:oleObj spid="_x0000_s24656" r:id="rId10" imgW="1205865" imgH="584200" progId="Equation.DSMT4">
                  <p:embed/>
                </p:oleObj>
              </mc:Choice>
              <mc:Fallback>
                <p:oleObj r:id="rId10" imgW="1205865" imgH="584200" progId="Equation.DSMT4">
                  <p:embed/>
                  <p:pic>
                    <p:nvPicPr>
                      <p:cNvPr id="0" name="图片 3184"/>
                      <p:cNvPicPr/>
                      <p:nvPr/>
                    </p:nvPicPr>
                    <p:blipFill>
                      <a:blip r:embed="rId11"/>
                      <a:stretch>
                        <a:fillRect/>
                      </a:stretch>
                    </p:blipFill>
                    <p:spPr>
                      <a:xfrm>
                        <a:off x="2727325" y="5319713"/>
                        <a:ext cx="2170113" cy="1050925"/>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203833" name="矩形 203832"/>
          <p:cNvSpPr/>
          <p:nvPr/>
        </p:nvSpPr>
        <p:spPr>
          <a:xfrm>
            <a:off x="1039813" y="4521200"/>
            <a:ext cx="923925" cy="457200"/>
          </a:xfrm>
          <a:prstGeom prst="rect">
            <a:avLst/>
          </a:prstGeom>
          <a:noFill/>
          <a:ln w="19050">
            <a:noFill/>
          </a:ln>
        </p:spPr>
        <p:txBody>
          <a:bodyPr wrap="none" anchor="ctr">
            <a:spAutoFit/>
          </a:bodyPr>
          <a:lstStyle/>
          <a:p>
            <a:pPr>
              <a:spcBef>
                <a:spcPct val="0"/>
              </a:spcBef>
            </a:pPr>
            <a:r>
              <a:rPr lang="zh-CN" altLang="en-US" dirty="0">
                <a:latin typeface="Times New Roman" panose="02020603050405020304" pitchFamily="18" charset="0"/>
                <a:sym typeface="Wingdings" panose="05000000000000000000" pitchFamily="2" charset="2"/>
              </a:rPr>
              <a:t>式中</a:t>
            </a:r>
          </a:p>
        </p:txBody>
      </p:sp>
      <p:sp>
        <p:nvSpPr>
          <p:cNvPr id="203836" name="矩形 203835"/>
          <p:cNvSpPr/>
          <p:nvPr/>
        </p:nvSpPr>
        <p:spPr>
          <a:xfrm>
            <a:off x="5699125" y="4292600"/>
            <a:ext cx="2941638" cy="457200"/>
          </a:xfrm>
          <a:prstGeom prst="rect">
            <a:avLst/>
          </a:prstGeom>
          <a:noFill/>
          <a:ln w="19050">
            <a:noFill/>
          </a:ln>
        </p:spPr>
        <p:txBody>
          <a:bodyPr wrap="none" anchor="t">
            <a:spAutoFit/>
          </a:bodyPr>
          <a:lstStyle/>
          <a:p>
            <a:r>
              <a:rPr lang="zh-CN" altLang="en-US" dirty="0">
                <a:latin typeface="Times New Roman" panose="02020603050405020304" pitchFamily="18" charset="0"/>
                <a:sym typeface="Wingdings" panose="05000000000000000000" pitchFamily="2" charset="2"/>
              </a:rPr>
              <a:t>响应电流的幅频特性</a:t>
            </a:r>
          </a:p>
        </p:txBody>
      </p:sp>
      <p:sp>
        <p:nvSpPr>
          <p:cNvPr id="203837" name="矩形 203836"/>
          <p:cNvSpPr/>
          <p:nvPr/>
        </p:nvSpPr>
        <p:spPr>
          <a:xfrm>
            <a:off x="5699125" y="5711825"/>
            <a:ext cx="2941638" cy="457200"/>
          </a:xfrm>
          <a:prstGeom prst="rect">
            <a:avLst/>
          </a:prstGeom>
          <a:noFill/>
          <a:ln w="19050">
            <a:noFill/>
          </a:ln>
        </p:spPr>
        <p:txBody>
          <a:bodyPr wrap="none" anchor="t">
            <a:spAutoFit/>
          </a:bodyPr>
          <a:lstStyle/>
          <a:p>
            <a:r>
              <a:rPr lang="zh-CN" altLang="en-US" dirty="0">
                <a:latin typeface="Times New Roman" panose="02020603050405020304" pitchFamily="18" charset="0"/>
                <a:sym typeface="Wingdings" panose="05000000000000000000" pitchFamily="2" charset="2"/>
              </a:rPr>
              <a:t>响应电流的相频特性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3781"/>
                                        </p:tgtEl>
                                        <p:attrNameLst>
                                          <p:attrName>style.visibility</p:attrName>
                                        </p:attrNameLst>
                                      </p:cBhvr>
                                      <p:to>
                                        <p:strVal val="visible"/>
                                      </p:to>
                                    </p:set>
                                    <p:animEffect transition="in" filter="blinds(horizontal)">
                                      <p:cBhvr>
                                        <p:cTn id="7" dur="500"/>
                                        <p:tgtEl>
                                          <p:spTgt spid="20378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3825"/>
                                        </p:tgtEl>
                                        <p:attrNameLst>
                                          <p:attrName>style.visibility</p:attrName>
                                        </p:attrNameLst>
                                      </p:cBhvr>
                                      <p:to>
                                        <p:strVal val="visible"/>
                                      </p:to>
                                    </p:set>
                                    <p:animEffect transition="in" filter="blinds(horizontal)">
                                      <p:cBhvr>
                                        <p:cTn id="10" dur="500"/>
                                        <p:tgtEl>
                                          <p:spTgt spid="203825"/>
                                        </p:tgtEl>
                                      </p:cBhvr>
                                    </p:animEffect>
                                  </p:childTnLst>
                                </p:cTn>
                              </p:par>
                              <p:par>
                                <p:cTn id="11" presetID="3" presetClass="entr" presetSubtype="10" fill="hold" nodeType="withEffect">
                                  <p:stCondLst>
                                    <p:cond delay="0"/>
                                  </p:stCondLst>
                                  <p:childTnLst>
                                    <p:set>
                                      <p:cBhvr>
                                        <p:cTn id="12" dur="1" fill="hold">
                                          <p:stCondLst>
                                            <p:cond delay="0"/>
                                          </p:stCondLst>
                                        </p:cTn>
                                        <p:tgtEl>
                                          <p:spTgt spid="203826"/>
                                        </p:tgtEl>
                                        <p:attrNameLst>
                                          <p:attrName>style.visibility</p:attrName>
                                        </p:attrNameLst>
                                      </p:cBhvr>
                                      <p:to>
                                        <p:strVal val="visible"/>
                                      </p:to>
                                    </p:set>
                                    <p:animEffect transition="in" filter="blinds(horizontal)">
                                      <p:cBhvr>
                                        <p:cTn id="13" dur="500"/>
                                        <p:tgtEl>
                                          <p:spTgt spid="20382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03828"/>
                                        </p:tgtEl>
                                        <p:attrNameLst>
                                          <p:attrName>style.visibility</p:attrName>
                                        </p:attrNameLst>
                                      </p:cBhvr>
                                      <p:to>
                                        <p:strVal val="visible"/>
                                      </p:to>
                                    </p:set>
                                    <p:animEffect transition="in" filter="blinds(horizontal)">
                                      <p:cBhvr>
                                        <p:cTn id="18" dur="500"/>
                                        <p:tgtEl>
                                          <p:spTgt spid="203828"/>
                                        </p:tgtEl>
                                      </p:cBhvr>
                                    </p:animEffect>
                                  </p:childTnLst>
                                </p:cTn>
                              </p:par>
                              <p:par>
                                <p:cTn id="19" presetID="3" presetClass="entr" presetSubtype="10" fill="hold" nodeType="withEffect">
                                  <p:stCondLst>
                                    <p:cond delay="0"/>
                                  </p:stCondLst>
                                  <p:childTnLst>
                                    <p:set>
                                      <p:cBhvr>
                                        <p:cTn id="20" dur="1" fill="hold">
                                          <p:stCondLst>
                                            <p:cond delay="0"/>
                                          </p:stCondLst>
                                        </p:cTn>
                                        <p:tgtEl>
                                          <p:spTgt spid="203831"/>
                                        </p:tgtEl>
                                        <p:attrNameLst>
                                          <p:attrName>style.visibility</p:attrName>
                                        </p:attrNameLst>
                                      </p:cBhvr>
                                      <p:to>
                                        <p:strVal val="visible"/>
                                      </p:to>
                                    </p:set>
                                    <p:animEffect transition="in" filter="blinds(horizontal)">
                                      <p:cBhvr>
                                        <p:cTn id="21" dur="500"/>
                                        <p:tgtEl>
                                          <p:spTgt spid="20383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3833"/>
                                        </p:tgtEl>
                                        <p:attrNameLst>
                                          <p:attrName>style.visibility</p:attrName>
                                        </p:attrNameLst>
                                      </p:cBhvr>
                                      <p:to>
                                        <p:strVal val="visible"/>
                                      </p:to>
                                    </p:set>
                                    <p:animEffect transition="in" filter="blinds(horizontal)">
                                      <p:cBhvr>
                                        <p:cTn id="26" dur="500"/>
                                        <p:tgtEl>
                                          <p:spTgt spid="203833"/>
                                        </p:tgtEl>
                                      </p:cBhvr>
                                    </p:animEffect>
                                  </p:childTnLst>
                                </p:cTn>
                              </p:par>
                              <p:par>
                                <p:cTn id="27" presetID="3" presetClass="entr" presetSubtype="10" fill="hold" nodeType="withEffect">
                                  <p:stCondLst>
                                    <p:cond delay="0"/>
                                  </p:stCondLst>
                                  <p:childTnLst>
                                    <p:set>
                                      <p:cBhvr>
                                        <p:cTn id="28" dur="1" fill="hold">
                                          <p:stCondLst>
                                            <p:cond delay="0"/>
                                          </p:stCondLst>
                                        </p:cTn>
                                        <p:tgtEl>
                                          <p:spTgt spid="203830"/>
                                        </p:tgtEl>
                                        <p:attrNameLst>
                                          <p:attrName>style.visibility</p:attrName>
                                        </p:attrNameLst>
                                      </p:cBhvr>
                                      <p:to>
                                        <p:strVal val="visible"/>
                                      </p:to>
                                    </p:set>
                                    <p:animEffect transition="in" filter="blinds(horizontal)">
                                      <p:cBhvr>
                                        <p:cTn id="29" dur="500"/>
                                        <p:tgtEl>
                                          <p:spTgt spid="20383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03836"/>
                                        </p:tgtEl>
                                        <p:attrNameLst>
                                          <p:attrName>style.visibility</p:attrName>
                                        </p:attrNameLst>
                                      </p:cBhvr>
                                      <p:to>
                                        <p:strVal val="visible"/>
                                      </p:to>
                                    </p:set>
                                    <p:anim calcmode="lin" valueType="num">
                                      <p:cBhvr additive="base">
                                        <p:cTn id="34" dur="500" fill="hold"/>
                                        <p:tgtEl>
                                          <p:spTgt spid="203836"/>
                                        </p:tgtEl>
                                        <p:attrNameLst>
                                          <p:attrName>ppt_x</p:attrName>
                                        </p:attrNameLst>
                                      </p:cBhvr>
                                      <p:tavLst>
                                        <p:tav tm="0">
                                          <p:val>
                                            <p:strVal val="1+#ppt_w/2"/>
                                          </p:val>
                                        </p:tav>
                                        <p:tav tm="100000">
                                          <p:val>
                                            <p:strVal val="#ppt_x"/>
                                          </p:val>
                                        </p:tav>
                                      </p:tavLst>
                                    </p:anim>
                                    <p:anim calcmode="lin" valueType="num">
                                      <p:cBhvr additive="base">
                                        <p:cTn id="35" dur="500" fill="hold"/>
                                        <p:tgtEl>
                                          <p:spTgt spid="20383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3829"/>
                                        </p:tgtEl>
                                        <p:attrNameLst>
                                          <p:attrName>style.visibility</p:attrName>
                                        </p:attrNameLst>
                                      </p:cBhvr>
                                      <p:to>
                                        <p:strVal val="visible"/>
                                      </p:to>
                                    </p:set>
                                    <p:animEffect transition="in" filter="blinds(horizontal)">
                                      <p:cBhvr>
                                        <p:cTn id="40" dur="500"/>
                                        <p:tgtEl>
                                          <p:spTgt spid="20382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203837"/>
                                        </p:tgtEl>
                                        <p:attrNameLst>
                                          <p:attrName>style.visibility</p:attrName>
                                        </p:attrNameLst>
                                      </p:cBhvr>
                                      <p:to>
                                        <p:strVal val="visible"/>
                                      </p:to>
                                    </p:set>
                                    <p:anim calcmode="lin" valueType="num">
                                      <p:cBhvr additive="base">
                                        <p:cTn id="45" dur="500" fill="hold"/>
                                        <p:tgtEl>
                                          <p:spTgt spid="203837"/>
                                        </p:tgtEl>
                                        <p:attrNameLst>
                                          <p:attrName>ppt_x</p:attrName>
                                        </p:attrNameLst>
                                      </p:cBhvr>
                                      <p:tavLst>
                                        <p:tav tm="0">
                                          <p:val>
                                            <p:strVal val="1+#ppt_w/2"/>
                                          </p:val>
                                        </p:tav>
                                        <p:tav tm="100000">
                                          <p:val>
                                            <p:strVal val="#ppt_x"/>
                                          </p:val>
                                        </p:tav>
                                      </p:tavLst>
                                    </p:anim>
                                    <p:anim calcmode="lin" valueType="num">
                                      <p:cBhvr additive="base">
                                        <p:cTn id="46" dur="500" fill="hold"/>
                                        <p:tgtEl>
                                          <p:spTgt spid="2038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25" grpId="0"/>
      <p:bldP spid="203828" grpId="0"/>
      <p:bldP spid="203833" grpId="0"/>
      <p:bldP spid="203836" grpId="0"/>
      <p:bldP spid="2038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5" name="矩形 204804"/>
          <p:cNvSpPr/>
          <p:nvPr/>
        </p:nvSpPr>
        <p:spPr>
          <a:xfrm>
            <a:off x="3154363" y="1003300"/>
            <a:ext cx="5127625" cy="1516063"/>
          </a:xfrm>
          <a:prstGeom prst="rect">
            <a:avLst/>
          </a:prstGeom>
          <a:noFill/>
          <a:ln w="19050">
            <a:noFill/>
          </a:ln>
        </p:spPr>
        <p:txBody>
          <a:bodyPr anchor="ctr">
            <a:spAutoFit/>
          </a:bodyPr>
          <a:lstStyle/>
          <a:p>
            <a:pPr defTabSz="914400">
              <a:lnSpc>
                <a:spcPct val="130000"/>
              </a:lnSpc>
              <a:spcBef>
                <a:spcPct val="0"/>
              </a:spcBef>
              <a:tabLst>
                <a:tab pos="152400" algn="l"/>
                <a:tab pos="3514725" algn="l"/>
              </a:tabLst>
            </a:pPr>
            <a:r>
              <a:rPr lang="zh-CN" altLang="en-US" dirty="0">
                <a:latin typeface="Times New Roman" panose="02020603050405020304" pitchFamily="18" charset="0"/>
                <a:sym typeface="Wingdings" panose="05000000000000000000" pitchFamily="2" charset="2"/>
              </a:rPr>
              <a:t>当信号源的频率</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Wingdings" panose="05000000000000000000" pitchFamily="2" charset="2"/>
              </a:rPr>
              <a:t> </a:t>
            </a:r>
            <a:r>
              <a:rPr lang="zh-CN" altLang="en-US" dirty="0">
                <a:latin typeface="Times New Roman" panose="02020603050405020304" pitchFamily="18" charset="0"/>
                <a:sym typeface="Symbol" panose="05050102010706020507" pitchFamily="18" charset="2"/>
              </a:rPr>
              <a:t>等于</a:t>
            </a:r>
            <a:r>
              <a:rPr lang="en-US" altLang="zh-CN" i="1">
                <a:latin typeface="Times New Roman" panose="02020603050405020304" pitchFamily="18" charset="0"/>
                <a:sym typeface="Symbol" panose="05050102010706020507" pitchFamily="18" charset="2"/>
              </a:rPr>
              <a:t>LC</a:t>
            </a:r>
            <a:r>
              <a:rPr lang="zh-CN" altLang="en-US" dirty="0">
                <a:latin typeface="Times New Roman" panose="02020603050405020304" pitchFamily="18" charset="0"/>
                <a:sym typeface="Symbol" panose="05050102010706020507" pitchFamily="18" charset="2"/>
              </a:rPr>
              <a:t>回路的自由振荡频率</a:t>
            </a:r>
            <a:r>
              <a:rPr lang="en-US" altLang="zh-CN" i="1" dirty="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Symbol" panose="05050102010706020507" pitchFamily="18" charset="2"/>
              </a:rPr>
              <a:t>时，电路的串联总阻抗或串联谐振阻抗</a:t>
            </a:r>
          </a:p>
        </p:txBody>
      </p:sp>
      <p:graphicFrame>
        <p:nvGraphicFramePr>
          <p:cNvPr id="204804" name="对象 204803"/>
          <p:cNvGraphicFramePr/>
          <p:nvPr/>
        </p:nvGraphicFramePr>
        <p:xfrm>
          <a:off x="2349500" y="3013075"/>
          <a:ext cx="4095750" cy="781050"/>
        </p:xfrm>
        <a:graphic>
          <a:graphicData uri="http://schemas.openxmlformats.org/presentationml/2006/ole">
            <mc:AlternateContent xmlns:mc="http://schemas.openxmlformats.org/markup-compatibility/2006">
              <mc:Choice xmlns:v="urn:schemas-microsoft-com:vml" Requires="v">
                <p:oleObj spid="_x0000_s25620" r:id="rId3" imgW="2247900" imgH="431800" progId="Equation.DSMT4">
                  <p:embed/>
                </p:oleObj>
              </mc:Choice>
              <mc:Fallback>
                <p:oleObj r:id="rId3" imgW="2247900" imgH="431800" progId="Equation.DSMT4">
                  <p:embed/>
                  <p:pic>
                    <p:nvPicPr>
                      <p:cNvPr id="0" name="图片 3186"/>
                      <p:cNvPicPr/>
                      <p:nvPr/>
                    </p:nvPicPr>
                    <p:blipFill>
                      <a:blip r:embed="rId4"/>
                      <a:stretch>
                        <a:fillRect/>
                      </a:stretch>
                    </p:blipFill>
                    <p:spPr>
                      <a:xfrm>
                        <a:off x="2349500" y="3013075"/>
                        <a:ext cx="4095750" cy="781050"/>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mc:AlternateContent xmlns:mc="http://schemas.openxmlformats.org/markup-compatibility/2006" xmlns:a14="http://schemas.microsoft.com/office/drawing/2010/main">
        <mc:Choice Requires="a14">
          <p:sp>
            <p:nvSpPr>
              <p:cNvPr id="204806" name="矩形 204805"/>
              <p:cNvSpPr/>
              <p:nvPr/>
            </p:nvSpPr>
            <p:spPr>
              <a:xfrm>
                <a:off x="685800" y="4191717"/>
                <a:ext cx="7881938" cy="1755930"/>
              </a:xfrm>
              <a:prstGeom prst="rect">
                <a:avLst/>
              </a:prstGeom>
              <a:noFill/>
              <a:ln w="19050">
                <a:noFill/>
              </a:ln>
            </p:spPr>
            <p:txBody>
              <a:bodyPr anchor="ctr">
                <a:spAutoFit/>
              </a:bodyPr>
              <a:lstStyle/>
              <a:p>
                <a:pPr defTabSz="914400">
                  <a:lnSpc>
                    <a:spcPct val="130000"/>
                  </a:lnSpc>
                  <a:spcBef>
                    <a:spcPct val="0"/>
                  </a:spcBef>
                  <a:tabLst>
                    <a:tab pos="152400" algn="l"/>
                    <a:tab pos="3514725" algn="l"/>
                  </a:tabLst>
                </a:pPr>
                <a:r>
                  <a:rPr lang="zh-CN" altLang="en-US" dirty="0">
                    <a:latin typeface="Times New Roman" panose="02020603050405020304" pitchFamily="18" charset="0"/>
                    <a:sym typeface="Wingdings" panose="05000000000000000000" pitchFamily="2" charset="2"/>
                  </a:rPr>
                  <a:t>为一纯电阻</a:t>
                </a:r>
                <a:r>
                  <a:rPr lang="en-US" altLang="zh-CN" dirty="0">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sym typeface="Wingdings" panose="05000000000000000000" pitchFamily="2" charset="2"/>
                  </a:rPr>
                  <a:t>，因而响应电流与信号源电压相位相同，达到这一条件，就称电路发生</a:t>
                </a:r>
                <a:r>
                  <a:rPr lang="zh-CN" altLang="en-US" dirty="0">
                    <a:solidFill>
                      <a:srgbClr val="FF3300"/>
                    </a:solidFill>
                    <a:latin typeface="Times New Roman" panose="02020603050405020304" pitchFamily="18" charset="0"/>
                    <a:sym typeface="Wingdings" panose="05000000000000000000" pitchFamily="2" charset="2"/>
                  </a:rPr>
                  <a:t>串联谐振</a:t>
                </a:r>
                <a:r>
                  <a:rPr lang="zh-CN" altLang="en-US" dirty="0">
                    <a:latin typeface="Times New Roman" panose="02020603050405020304" pitchFamily="18" charset="0"/>
                    <a:sym typeface="Wingdings" panose="05000000000000000000" pitchFamily="2" charset="2"/>
                  </a:rPr>
                  <a:t>，这一频率就称为串联谐振电路的</a:t>
                </a:r>
                <a:r>
                  <a:rPr lang="zh-CN" altLang="en-US" dirty="0">
                    <a:solidFill>
                      <a:srgbClr val="FF3300"/>
                    </a:solidFill>
                    <a:latin typeface="Times New Roman" panose="02020603050405020304" pitchFamily="18" charset="0"/>
                    <a:sym typeface="Wingdings" panose="05000000000000000000" pitchFamily="2" charset="2"/>
                  </a:rPr>
                  <a:t>谐振频率</a:t>
                </a:r>
                <a:r>
                  <a:rPr lang="zh-CN" altLang="en-US" dirty="0">
                    <a:latin typeface="Times New Roman" panose="02020603050405020304" pitchFamily="18" charset="0"/>
                    <a:sym typeface="Wingdings" panose="05000000000000000000" pitchFamily="2" charset="2"/>
                  </a:rPr>
                  <a:t>。</a:t>
                </a:r>
                <a:r>
                  <a:rPr lang="el-GR" altLang="zh-CN" i="1" dirty="0">
                    <a:solidFill>
                      <a:srgbClr val="FF0000"/>
                    </a:solidFill>
                    <a:sym typeface="Wingdings" panose="05000000000000000000" pitchFamily="2" charset="2"/>
                  </a:rPr>
                  <a:t>ω</a:t>
                </a:r>
                <a:r>
                  <a:rPr lang="en-US" altLang="zh-CN" i="1" baseline="-25000" dirty="0">
                    <a:solidFill>
                      <a:srgbClr val="FF0000"/>
                    </a:solidFill>
                    <a:sym typeface="Wingdings" panose="05000000000000000000" pitchFamily="2" charset="2"/>
                  </a:rPr>
                  <a:t>0</a:t>
                </a:r>
                <a:r>
                  <a:rPr lang="en-US" altLang="zh-CN" i="1" dirty="0">
                    <a:solidFill>
                      <a:srgbClr val="FF0000"/>
                    </a:solidFill>
                    <a:sym typeface="Wingdings" panose="05000000000000000000" pitchFamily="2" charset="2"/>
                  </a:rPr>
                  <a:t>=</a:t>
                </a:r>
                <a14:m>
                  <m:oMath xmlns:m="http://schemas.openxmlformats.org/officeDocument/2006/math">
                    <m:f>
                      <m:fPr>
                        <m:ctrlPr>
                          <a:rPr lang="en-US" altLang="zh-CN" i="1" smtClean="0">
                            <a:solidFill>
                              <a:srgbClr val="FF0000"/>
                            </a:solidFill>
                            <a:latin typeface="Cambria Math" panose="02040503050406030204" pitchFamily="18" charset="0"/>
                            <a:sym typeface="Wingdings" panose="05000000000000000000" pitchFamily="2" charset="2"/>
                          </a:rPr>
                        </m:ctrlPr>
                      </m:fPr>
                      <m:num>
                        <m:r>
                          <a:rPr lang="en-US" altLang="zh-CN" b="1" i="1" smtClean="0">
                            <a:solidFill>
                              <a:srgbClr val="FF0000"/>
                            </a:solidFill>
                            <a:latin typeface="Cambria Math" panose="02040503050406030204" pitchFamily="18" charset="0"/>
                            <a:sym typeface="Wingdings" panose="05000000000000000000" pitchFamily="2" charset="2"/>
                          </a:rPr>
                          <m:t>𝟏</m:t>
                        </m:r>
                      </m:num>
                      <m:den>
                        <m:r>
                          <a:rPr lang="en-US" altLang="zh-CN"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m:t>
                        </m:r>
                        <m:r>
                          <a:rPr lang="en-US" altLang="zh-CN" b="1" i="1" smtClean="0">
                            <a:solidFill>
                              <a:srgbClr val="FF0000"/>
                            </a:solidFill>
                            <a:latin typeface="Cambria Math" panose="02040503050406030204" pitchFamily="18" charset="0"/>
                            <a:ea typeface="Cambria Math" panose="02040503050406030204" pitchFamily="18" charset="0"/>
                            <a:sym typeface="Wingdings" panose="05000000000000000000" pitchFamily="2" charset="2"/>
                          </a:rPr>
                          <m:t>𝑳</m:t>
                        </m:r>
                        <m:r>
                          <a:rPr lang="en-US" altLang="zh-CN" i="1">
                            <a:solidFill>
                              <a:srgbClr val="FF0000"/>
                            </a:solidFill>
                            <a:latin typeface="Cambria Math" panose="02040503050406030204" pitchFamily="18" charset="0"/>
                            <a:ea typeface="Cambria Math" panose="02040503050406030204" pitchFamily="18" charset="0"/>
                          </a:rPr>
                          <m:t>𝐶</m:t>
                        </m:r>
                      </m:den>
                    </m:f>
                  </m:oMath>
                </a14:m>
                <a:endParaRPr lang="zh-CN" altLang="en-US" i="1" dirty="0">
                  <a:sym typeface="Wingdings" panose="05000000000000000000" pitchFamily="2" charset="2"/>
                </a:endParaRPr>
              </a:p>
            </p:txBody>
          </p:sp>
        </mc:Choice>
        <mc:Fallback xmlns="">
          <p:sp>
            <p:nvSpPr>
              <p:cNvPr id="204806" name="矩形 204805"/>
              <p:cNvSpPr>
                <a:spLocks noRot="1" noChangeAspect="1" noMove="1" noResize="1" noEditPoints="1" noAdjustHandles="1" noChangeArrowheads="1" noChangeShapeType="1" noTextEdit="1"/>
              </p:cNvSpPr>
              <p:nvPr/>
            </p:nvSpPr>
            <p:spPr>
              <a:xfrm>
                <a:off x="685800" y="4191717"/>
                <a:ext cx="7881938" cy="1755930"/>
              </a:xfrm>
              <a:prstGeom prst="rect">
                <a:avLst/>
              </a:prstGeom>
              <a:blipFill>
                <a:blip r:embed="rId5"/>
                <a:stretch>
                  <a:fillRect l="-1238" r="-1006" b="-1042"/>
                </a:stretch>
              </a:blipFill>
              <a:ln w="19050">
                <a:noFill/>
              </a:ln>
            </p:spPr>
            <p:txBody>
              <a:bodyPr/>
              <a:lstStyle/>
              <a:p>
                <a:r>
                  <a:rPr lang="zh-CN" altLang="en-US">
                    <a:noFill/>
                  </a:rPr>
                  <a:t> </a:t>
                </a:r>
              </a:p>
            </p:txBody>
          </p:sp>
        </mc:Fallback>
      </mc:AlternateContent>
      <p:grpSp>
        <p:nvGrpSpPr>
          <p:cNvPr id="204813" name="组合 204812"/>
          <p:cNvGrpSpPr>
            <a:grpSpLocks noChangeAspect="1"/>
          </p:cNvGrpSpPr>
          <p:nvPr/>
        </p:nvGrpSpPr>
        <p:grpSpPr>
          <a:xfrm>
            <a:off x="354013" y="854075"/>
            <a:ext cx="2511425" cy="1917700"/>
            <a:chOff x="1557" y="2894"/>
            <a:chExt cx="1582" cy="1208"/>
          </a:xfrm>
        </p:grpSpPr>
        <p:sp>
          <p:nvSpPr>
            <p:cNvPr id="204814" name="矩形 204813"/>
            <p:cNvSpPr>
              <a:spLocks noChangeAspect="1" noTextEdit="1"/>
            </p:cNvSpPr>
            <p:nvPr/>
          </p:nvSpPr>
          <p:spPr>
            <a:xfrm>
              <a:off x="1557" y="2894"/>
              <a:ext cx="1582" cy="1208"/>
            </a:xfrm>
            <a:prstGeom prst="rect">
              <a:avLst/>
            </a:prstGeom>
            <a:noFill/>
            <a:ln w="9525">
              <a:noFill/>
            </a:ln>
          </p:spPr>
          <p:txBody>
            <a:bodyPr/>
            <a:lstStyle/>
            <a:p>
              <a:endParaRPr lang="zh-CN" altLang="en-US"/>
            </a:p>
          </p:txBody>
        </p:sp>
        <p:sp>
          <p:nvSpPr>
            <p:cNvPr id="204815" name="直接连接符 204814"/>
            <p:cNvSpPr/>
            <p:nvPr/>
          </p:nvSpPr>
          <p:spPr>
            <a:xfrm flipV="1">
              <a:off x="2365" y="3859"/>
              <a:ext cx="1" cy="219"/>
            </a:xfrm>
            <a:prstGeom prst="line">
              <a:avLst/>
            </a:prstGeom>
            <a:ln w="22225" cap="flat" cmpd="sng">
              <a:solidFill>
                <a:srgbClr val="000000"/>
              </a:solidFill>
              <a:prstDash val="solid"/>
              <a:headEnd type="none" w="med" len="med"/>
              <a:tailEnd type="none" w="med" len="med"/>
            </a:ln>
          </p:spPr>
        </p:sp>
        <p:sp>
          <p:nvSpPr>
            <p:cNvPr id="204816" name="直接连接符 204815"/>
            <p:cNvSpPr/>
            <p:nvPr/>
          </p:nvSpPr>
          <p:spPr>
            <a:xfrm flipV="1">
              <a:off x="2437" y="3859"/>
              <a:ext cx="1" cy="219"/>
            </a:xfrm>
            <a:prstGeom prst="line">
              <a:avLst/>
            </a:prstGeom>
            <a:ln w="22225" cap="flat" cmpd="sng">
              <a:solidFill>
                <a:srgbClr val="000000"/>
              </a:solidFill>
              <a:prstDash val="solid"/>
              <a:headEnd type="none" w="med" len="med"/>
              <a:tailEnd type="none" w="med" len="med"/>
            </a:ln>
          </p:spPr>
        </p:sp>
        <p:sp>
          <p:nvSpPr>
            <p:cNvPr id="204817" name="直接连接符 204816"/>
            <p:cNvSpPr/>
            <p:nvPr/>
          </p:nvSpPr>
          <p:spPr>
            <a:xfrm flipV="1">
              <a:off x="2365" y="3859"/>
              <a:ext cx="1" cy="219"/>
            </a:xfrm>
            <a:prstGeom prst="line">
              <a:avLst/>
            </a:prstGeom>
            <a:ln w="22225" cap="flat" cmpd="sng">
              <a:solidFill>
                <a:srgbClr val="000000"/>
              </a:solidFill>
              <a:prstDash val="solid"/>
              <a:headEnd type="none" w="med" len="med"/>
              <a:tailEnd type="none" w="med" len="med"/>
            </a:ln>
          </p:spPr>
        </p:sp>
        <p:sp>
          <p:nvSpPr>
            <p:cNvPr id="204818" name="直接连接符 204817"/>
            <p:cNvSpPr/>
            <p:nvPr/>
          </p:nvSpPr>
          <p:spPr>
            <a:xfrm flipV="1">
              <a:off x="2437" y="3859"/>
              <a:ext cx="1" cy="219"/>
            </a:xfrm>
            <a:prstGeom prst="line">
              <a:avLst/>
            </a:prstGeom>
            <a:ln w="22225" cap="flat" cmpd="sng">
              <a:solidFill>
                <a:srgbClr val="000000"/>
              </a:solidFill>
              <a:prstDash val="solid"/>
              <a:headEnd type="none" w="med" len="med"/>
              <a:tailEnd type="none" w="med" len="med"/>
            </a:ln>
          </p:spPr>
        </p:sp>
        <p:sp>
          <p:nvSpPr>
            <p:cNvPr id="204819" name="直接连接符 204818"/>
            <p:cNvSpPr/>
            <p:nvPr/>
          </p:nvSpPr>
          <p:spPr>
            <a:xfrm>
              <a:off x="2451" y="3968"/>
              <a:ext cx="602" cy="1"/>
            </a:xfrm>
            <a:prstGeom prst="line">
              <a:avLst/>
            </a:prstGeom>
            <a:ln w="15875" cap="flat" cmpd="sng">
              <a:solidFill>
                <a:srgbClr val="000000"/>
              </a:solidFill>
              <a:prstDash val="solid"/>
              <a:headEnd type="none" w="med" len="med"/>
              <a:tailEnd type="none" w="med" len="med"/>
            </a:ln>
          </p:spPr>
        </p:sp>
        <p:sp>
          <p:nvSpPr>
            <p:cNvPr id="204820" name="直接连接符 204819"/>
            <p:cNvSpPr/>
            <p:nvPr/>
          </p:nvSpPr>
          <p:spPr>
            <a:xfrm>
              <a:off x="1874" y="3968"/>
              <a:ext cx="485" cy="1"/>
            </a:xfrm>
            <a:prstGeom prst="line">
              <a:avLst/>
            </a:prstGeom>
            <a:ln w="15875" cap="flat" cmpd="sng">
              <a:solidFill>
                <a:srgbClr val="000000"/>
              </a:solidFill>
              <a:prstDash val="solid"/>
              <a:headEnd type="none" w="med" len="med"/>
              <a:tailEnd type="none" w="med" len="med"/>
            </a:ln>
          </p:spPr>
        </p:sp>
        <p:sp>
          <p:nvSpPr>
            <p:cNvPr id="204821" name="矩形 204820"/>
            <p:cNvSpPr/>
            <p:nvPr/>
          </p:nvSpPr>
          <p:spPr>
            <a:xfrm>
              <a:off x="2362" y="3694"/>
              <a:ext cx="80" cy="154"/>
            </a:xfrm>
            <a:prstGeom prst="rect">
              <a:avLst/>
            </a:prstGeom>
            <a:noFill/>
            <a:ln w="9525">
              <a:noFill/>
            </a:ln>
          </p:spPr>
          <p:txBody>
            <a:bodyPr wrap="none" lIns="0" tIns="0" rIns="0" bIns="0">
              <a:spAutoFit/>
            </a:bodyPr>
            <a:lstStyle/>
            <a:p>
              <a:r>
                <a:rPr lang="en-US" altLang="zh-CN" sz="1600" i="1">
                  <a:solidFill>
                    <a:srgbClr val="000000"/>
                  </a:solidFill>
                  <a:latin typeface="PMingLiU" panose="02020500000000000000" pitchFamily="18" charset="-120"/>
                  <a:ea typeface="PMingLiU" panose="02020500000000000000" pitchFamily="18" charset="-120"/>
                  <a:sym typeface="Wingdings" panose="05000000000000000000" pitchFamily="2" charset="2"/>
                </a:rPr>
                <a:t>C</a:t>
              </a:r>
              <a:endParaRPr lang="en-US" altLang="zh-CN">
                <a:latin typeface="Times New Roman" panose="02020603050405020304" pitchFamily="18" charset="0"/>
                <a:sym typeface="Wingdings" panose="05000000000000000000" pitchFamily="2" charset="2"/>
              </a:endParaRPr>
            </a:p>
          </p:txBody>
        </p:sp>
        <p:sp>
          <p:nvSpPr>
            <p:cNvPr id="204822" name="矩形 204821"/>
            <p:cNvSpPr/>
            <p:nvPr/>
          </p:nvSpPr>
          <p:spPr>
            <a:xfrm>
              <a:off x="2646" y="3510"/>
              <a:ext cx="78"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L</a:t>
              </a:r>
              <a:endParaRPr lang="en-US" altLang="zh-CN">
                <a:latin typeface="Times New Roman" panose="02020603050405020304" pitchFamily="18" charset="0"/>
                <a:sym typeface="Wingdings" panose="05000000000000000000" pitchFamily="2" charset="2"/>
              </a:endParaRPr>
            </a:p>
          </p:txBody>
        </p:sp>
        <p:sp>
          <p:nvSpPr>
            <p:cNvPr id="204823" name="任意多边形 204822"/>
            <p:cNvSpPr/>
            <p:nvPr/>
          </p:nvSpPr>
          <p:spPr>
            <a:xfrm>
              <a:off x="2809" y="3386"/>
              <a:ext cx="41" cy="307"/>
            </a:xfrm>
            <a:custGeom>
              <a:avLst/>
              <a:gdLst/>
              <a:ahLst/>
              <a:cxnLst/>
              <a:rect l="0" t="0" r="0" b="0"/>
              <a:pathLst>
                <a:path w="41" h="307">
                  <a:moveTo>
                    <a:pt x="0" y="0"/>
                  </a:moveTo>
                  <a:lnTo>
                    <a:pt x="4" y="0"/>
                  </a:lnTo>
                  <a:lnTo>
                    <a:pt x="8" y="0"/>
                  </a:lnTo>
                  <a:lnTo>
                    <a:pt x="11" y="1"/>
                  </a:lnTo>
                  <a:lnTo>
                    <a:pt x="15" y="2"/>
                  </a:lnTo>
                  <a:lnTo>
                    <a:pt x="18" y="3"/>
                  </a:lnTo>
                  <a:lnTo>
                    <a:pt x="21" y="5"/>
                  </a:lnTo>
                  <a:lnTo>
                    <a:pt x="28" y="10"/>
                  </a:lnTo>
                  <a:lnTo>
                    <a:pt x="33" y="15"/>
                  </a:lnTo>
                  <a:lnTo>
                    <a:pt x="34" y="19"/>
                  </a:lnTo>
                  <a:lnTo>
                    <a:pt x="37" y="21"/>
                  </a:lnTo>
                  <a:lnTo>
                    <a:pt x="38" y="25"/>
                  </a:lnTo>
                  <a:lnTo>
                    <a:pt x="39" y="29"/>
                  </a:lnTo>
                  <a:lnTo>
                    <a:pt x="39" y="33"/>
                  </a:lnTo>
                  <a:lnTo>
                    <a:pt x="41" y="37"/>
                  </a:lnTo>
                  <a:lnTo>
                    <a:pt x="39" y="40"/>
                  </a:lnTo>
                  <a:lnTo>
                    <a:pt x="39" y="44"/>
                  </a:lnTo>
                  <a:lnTo>
                    <a:pt x="39" y="48"/>
                  </a:lnTo>
                  <a:lnTo>
                    <a:pt x="38" y="52"/>
                  </a:lnTo>
                  <a:lnTo>
                    <a:pt x="35" y="55"/>
                  </a:lnTo>
                  <a:lnTo>
                    <a:pt x="34" y="58"/>
                  </a:lnTo>
                  <a:lnTo>
                    <a:pt x="29" y="65"/>
                  </a:lnTo>
                  <a:lnTo>
                    <a:pt x="24" y="69"/>
                  </a:lnTo>
                  <a:lnTo>
                    <a:pt x="21" y="71"/>
                  </a:lnTo>
                  <a:lnTo>
                    <a:pt x="18" y="72"/>
                  </a:lnTo>
                  <a:lnTo>
                    <a:pt x="14" y="75"/>
                  </a:lnTo>
                  <a:lnTo>
                    <a:pt x="10" y="75"/>
                  </a:lnTo>
                  <a:lnTo>
                    <a:pt x="6" y="76"/>
                  </a:lnTo>
                  <a:lnTo>
                    <a:pt x="2" y="76"/>
                  </a:lnTo>
                  <a:lnTo>
                    <a:pt x="0" y="76"/>
                  </a:lnTo>
                  <a:lnTo>
                    <a:pt x="4" y="76"/>
                  </a:lnTo>
                  <a:lnTo>
                    <a:pt x="8" y="78"/>
                  </a:lnTo>
                  <a:lnTo>
                    <a:pt x="11" y="78"/>
                  </a:lnTo>
                  <a:lnTo>
                    <a:pt x="15" y="79"/>
                  </a:lnTo>
                  <a:lnTo>
                    <a:pt x="18" y="80"/>
                  </a:lnTo>
                  <a:lnTo>
                    <a:pt x="21" y="83"/>
                  </a:lnTo>
                  <a:lnTo>
                    <a:pt x="28" y="86"/>
                  </a:lnTo>
                  <a:lnTo>
                    <a:pt x="33" y="93"/>
                  </a:lnTo>
                  <a:lnTo>
                    <a:pt x="34" y="95"/>
                  </a:lnTo>
                  <a:lnTo>
                    <a:pt x="37" y="99"/>
                  </a:lnTo>
                  <a:lnTo>
                    <a:pt x="38" y="102"/>
                  </a:lnTo>
                  <a:lnTo>
                    <a:pt x="39" y="106"/>
                  </a:lnTo>
                  <a:lnTo>
                    <a:pt x="39" y="109"/>
                  </a:lnTo>
                  <a:lnTo>
                    <a:pt x="41" y="113"/>
                  </a:lnTo>
                  <a:lnTo>
                    <a:pt x="39" y="117"/>
                  </a:lnTo>
                  <a:lnTo>
                    <a:pt x="39" y="121"/>
                  </a:lnTo>
                  <a:lnTo>
                    <a:pt x="39" y="125"/>
                  </a:lnTo>
                  <a:lnTo>
                    <a:pt x="38" y="129"/>
                  </a:lnTo>
                  <a:lnTo>
                    <a:pt x="35" y="132"/>
                  </a:lnTo>
                  <a:lnTo>
                    <a:pt x="34" y="135"/>
                  </a:lnTo>
                  <a:lnTo>
                    <a:pt x="29" y="141"/>
                  </a:lnTo>
                  <a:lnTo>
                    <a:pt x="24" y="146"/>
                  </a:lnTo>
                  <a:lnTo>
                    <a:pt x="21" y="148"/>
                  </a:lnTo>
                  <a:lnTo>
                    <a:pt x="18" y="150"/>
                  </a:lnTo>
                  <a:lnTo>
                    <a:pt x="14" y="152"/>
                  </a:lnTo>
                  <a:lnTo>
                    <a:pt x="10" y="153"/>
                  </a:lnTo>
                  <a:lnTo>
                    <a:pt x="6" y="153"/>
                  </a:lnTo>
                  <a:lnTo>
                    <a:pt x="2" y="154"/>
                  </a:lnTo>
                  <a:lnTo>
                    <a:pt x="0" y="154"/>
                  </a:lnTo>
                  <a:lnTo>
                    <a:pt x="4" y="154"/>
                  </a:lnTo>
                  <a:lnTo>
                    <a:pt x="8" y="154"/>
                  </a:lnTo>
                  <a:lnTo>
                    <a:pt x="11" y="155"/>
                  </a:lnTo>
                  <a:lnTo>
                    <a:pt x="15" y="157"/>
                  </a:lnTo>
                  <a:lnTo>
                    <a:pt x="18" y="158"/>
                  </a:lnTo>
                  <a:lnTo>
                    <a:pt x="21" y="159"/>
                  </a:lnTo>
                  <a:lnTo>
                    <a:pt x="28" y="164"/>
                  </a:lnTo>
                  <a:lnTo>
                    <a:pt x="33" y="169"/>
                  </a:lnTo>
                  <a:lnTo>
                    <a:pt x="34" y="172"/>
                  </a:lnTo>
                  <a:lnTo>
                    <a:pt x="37" y="176"/>
                  </a:lnTo>
                  <a:lnTo>
                    <a:pt x="38" y="180"/>
                  </a:lnTo>
                  <a:lnTo>
                    <a:pt x="39" y="184"/>
                  </a:lnTo>
                  <a:lnTo>
                    <a:pt x="39" y="187"/>
                  </a:lnTo>
                  <a:lnTo>
                    <a:pt x="41" y="191"/>
                  </a:lnTo>
                  <a:lnTo>
                    <a:pt x="39" y="195"/>
                  </a:lnTo>
                  <a:lnTo>
                    <a:pt x="39" y="199"/>
                  </a:lnTo>
                  <a:lnTo>
                    <a:pt x="39" y="203"/>
                  </a:lnTo>
                  <a:lnTo>
                    <a:pt x="38" y="206"/>
                  </a:lnTo>
                  <a:lnTo>
                    <a:pt x="35" y="209"/>
                  </a:lnTo>
                  <a:lnTo>
                    <a:pt x="34" y="213"/>
                  </a:lnTo>
                  <a:lnTo>
                    <a:pt x="29" y="218"/>
                  </a:lnTo>
                  <a:lnTo>
                    <a:pt x="24" y="223"/>
                  </a:lnTo>
                  <a:lnTo>
                    <a:pt x="21" y="226"/>
                  </a:lnTo>
                  <a:lnTo>
                    <a:pt x="18" y="227"/>
                  </a:lnTo>
                  <a:lnTo>
                    <a:pt x="14" y="228"/>
                  </a:lnTo>
                  <a:lnTo>
                    <a:pt x="10" y="229"/>
                  </a:lnTo>
                  <a:lnTo>
                    <a:pt x="6" y="231"/>
                  </a:lnTo>
                  <a:lnTo>
                    <a:pt x="2" y="231"/>
                  </a:lnTo>
                  <a:lnTo>
                    <a:pt x="0" y="231"/>
                  </a:lnTo>
                  <a:lnTo>
                    <a:pt x="4" y="231"/>
                  </a:lnTo>
                  <a:lnTo>
                    <a:pt x="8" y="231"/>
                  </a:lnTo>
                  <a:lnTo>
                    <a:pt x="11" y="232"/>
                  </a:lnTo>
                  <a:lnTo>
                    <a:pt x="15" y="233"/>
                  </a:lnTo>
                  <a:lnTo>
                    <a:pt x="18" y="235"/>
                  </a:lnTo>
                  <a:lnTo>
                    <a:pt x="21" y="237"/>
                  </a:lnTo>
                  <a:lnTo>
                    <a:pt x="28" y="241"/>
                  </a:lnTo>
                  <a:lnTo>
                    <a:pt x="33" y="246"/>
                  </a:lnTo>
                  <a:lnTo>
                    <a:pt x="34" y="250"/>
                  </a:lnTo>
                  <a:lnTo>
                    <a:pt x="37" y="252"/>
                  </a:lnTo>
                  <a:lnTo>
                    <a:pt x="38" y="256"/>
                  </a:lnTo>
                  <a:lnTo>
                    <a:pt x="39" y="260"/>
                  </a:lnTo>
                  <a:lnTo>
                    <a:pt x="39" y="264"/>
                  </a:lnTo>
                  <a:lnTo>
                    <a:pt x="41" y="268"/>
                  </a:lnTo>
                  <a:lnTo>
                    <a:pt x="39" y="272"/>
                  </a:lnTo>
                  <a:lnTo>
                    <a:pt x="39" y="275"/>
                  </a:lnTo>
                  <a:lnTo>
                    <a:pt x="39" y="279"/>
                  </a:lnTo>
                  <a:lnTo>
                    <a:pt x="38" y="283"/>
                  </a:lnTo>
                  <a:lnTo>
                    <a:pt x="35" y="287"/>
                  </a:lnTo>
                  <a:lnTo>
                    <a:pt x="34" y="289"/>
                  </a:lnTo>
                  <a:lnTo>
                    <a:pt x="29" y="296"/>
                  </a:lnTo>
                  <a:lnTo>
                    <a:pt x="24" y="301"/>
                  </a:lnTo>
                  <a:lnTo>
                    <a:pt x="21" y="302"/>
                  </a:lnTo>
                  <a:lnTo>
                    <a:pt x="18" y="305"/>
                  </a:lnTo>
                  <a:lnTo>
                    <a:pt x="14" y="306"/>
                  </a:lnTo>
                  <a:lnTo>
                    <a:pt x="10" y="307"/>
                  </a:lnTo>
                  <a:lnTo>
                    <a:pt x="6" y="307"/>
                  </a:lnTo>
                  <a:lnTo>
                    <a:pt x="2" y="307"/>
                  </a:lnTo>
                  <a:lnTo>
                    <a:pt x="0" y="307"/>
                  </a:lnTo>
                </a:path>
              </a:pathLst>
            </a:custGeom>
            <a:noFill/>
            <a:ln w="28575" cap="flat" cmpd="sng">
              <a:solidFill>
                <a:srgbClr val="3366FF"/>
              </a:solidFill>
              <a:prstDash val="solid"/>
              <a:headEnd type="none" w="med" len="med"/>
              <a:tailEnd type="none" w="med" len="med"/>
            </a:ln>
          </p:spPr>
          <p:txBody>
            <a:bodyPr/>
            <a:lstStyle/>
            <a:p>
              <a:endParaRPr lang="zh-CN" altLang="en-US"/>
            </a:p>
          </p:txBody>
        </p:sp>
        <p:sp>
          <p:nvSpPr>
            <p:cNvPr id="204824" name="直接连接符 204823"/>
            <p:cNvSpPr/>
            <p:nvPr/>
          </p:nvSpPr>
          <p:spPr>
            <a:xfrm>
              <a:off x="2809" y="3693"/>
              <a:ext cx="1" cy="269"/>
            </a:xfrm>
            <a:prstGeom prst="line">
              <a:avLst/>
            </a:prstGeom>
            <a:ln w="15875" cap="flat" cmpd="sng">
              <a:solidFill>
                <a:srgbClr val="000000"/>
              </a:solidFill>
              <a:prstDash val="solid"/>
              <a:headEnd type="none" w="med" len="med"/>
              <a:tailEnd type="none" w="med" len="med"/>
            </a:ln>
          </p:spPr>
        </p:sp>
        <p:sp>
          <p:nvSpPr>
            <p:cNvPr id="204825" name="直接连接符 204824"/>
            <p:cNvSpPr/>
            <p:nvPr/>
          </p:nvSpPr>
          <p:spPr>
            <a:xfrm flipV="1">
              <a:off x="2809" y="3243"/>
              <a:ext cx="1" cy="143"/>
            </a:xfrm>
            <a:prstGeom prst="line">
              <a:avLst/>
            </a:prstGeom>
            <a:ln w="15875" cap="flat" cmpd="sng">
              <a:solidFill>
                <a:srgbClr val="000000"/>
              </a:solidFill>
              <a:prstDash val="solid"/>
              <a:headEnd type="none" w="med" len="med"/>
              <a:tailEnd type="none" w="med" len="med"/>
            </a:ln>
          </p:spPr>
        </p:sp>
        <p:sp>
          <p:nvSpPr>
            <p:cNvPr id="204826" name="直接连接符 204825"/>
            <p:cNvSpPr/>
            <p:nvPr/>
          </p:nvSpPr>
          <p:spPr>
            <a:xfrm>
              <a:off x="1874" y="3246"/>
              <a:ext cx="352" cy="3"/>
            </a:xfrm>
            <a:prstGeom prst="line">
              <a:avLst/>
            </a:prstGeom>
            <a:ln w="15875" cap="flat" cmpd="sng">
              <a:solidFill>
                <a:srgbClr val="000000"/>
              </a:solidFill>
              <a:prstDash val="solid"/>
              <a:headEnd type="none" w="med" len="med"/>
              <a:tailEnd type="none" w="med" len="med"/>
            </a:ln>
          </p:spPr>
        </p:sp>
        <p:sp>
          <p:nvSpPr>
            <p:cNvPr id="204827" name="矩形 204826"/>
            <p:cNvSpPr/>
            <p:nvPr/>
          </p:nvSpPr>
          <p:spPr>
            <a:xfrm>
              <a:off x="2226" y="3207"/>
              <a:ext cx="217" cy="84"/>
            </a:xfrm>
            <a:prstGeom prst="rect">
              <a:avLst/>
            </a:prstGeom>
            <a:solidFill>
              <a:srgbClr val="FFFFFF"/>
            </a:solidFill>
            <a:ln w="9525">
              <a:noFill/>
            </a:ln>
          </p:spPr>
          <p:txBody>
            <a:bodyPr/>
            <a:lstStyle/>
            <a:p>
              <a:endParaRPr lang="zh-CN" altLang="en-US"/>
            </a:p>
          </p:txBody>
        </p:sp>
        <p:sp>
          <p:nvSpPr>
            <p:cNvPr id="204828" name="矩形 204827"/>
            <p:cNvSpPr/>
            <p:nvPr/>
          </p:nvSpPr>
          <p:spPr>
            <a:xfrm>
              <a:off x="2226" y="3207"/>
              <a:ext cx="217" cy="84"/>
            </a:xfrm>
            <a:prstGeom prst="rect">
              <a:avLst/>
            </a:prstGeom>
            <a:solidFill>
              <a:srgbClr val="00FF00"/>
            </a:solidFill>
            <a:ln w="28575" cap="flat" cmpd="sng">
              <a:solidFill>
                <a:srgbClr val="000000"/>
              </a:solidFill>
              <a:prstDash val="solid"/>
              <a:miter/>
              <a:headEnd type="none" w="med" len="med"/>
              <a:tailEnd type="none" w="med" len="med"/>
            </a:ln>
          </p:spPr>
          <p:txBody>
            <a:bodyPr/>
            <a:lstStyle/>
            <a:p>
              <a:endParaRPr lang="zh-CN" altLang="en-US"/>
            </a:p>
          </p:txBody>
        </p:sp>
        <p:sp>
          <p:nvSpPr>
            <p:cNvPr id="204829" name="直接连接符 204828"/>
            <p:cNvSpPr/>
            <p:nvPr/>
          </p:nvSpPr>
          <p:spPr>
            <a:xfrm flipV="1">
              <a:off x="2443" y="3244"/>
              <a:ext cx="610" cy="5"/>
            </a:xfrm>
            <a:prstGeom prst="line">
              <a:avLst/>
            </a:prstGeom>
            <a:ln w="15875" cap="flat" cmpd="sng">
              <a:solidFill>
                <a:srgbClr val="000000"/>
              </a:solidFill>
              <a:prstDash val="solid"/>
              <a:headEnd type="none" w="med" len="med"/>
              <a:tailEnd type="none" w="med" len="med"/>
            </a:ln>
          </p:spPr>
        </p:sp>
        <p:sp>
          <p:nvSpPr>
            <p:cNvPr id="204830" name="矩形 204829"/>
            <p:cNvSpPr/>
            <p:nvPr/>
          </p:nvSpPr>
          <p:spPr>
            <a:xfrm>
              <a:off x="2281" y="3326"/>
              <a:ext cx="85"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sp>
          <p:nvSpPr>
            <p:cNvPr id="204831" name="直接连接符 204830"/>
            <p:cNvSpPr/>
            <p:nvPr/>
          </p:nvSpPr>
          <p:spPr>
            <a:xfrm>
              <a:off x="1700" y="3479"/>
              <a:ext cx="82" cy="1"/>
            </a:xfrm>
            <a:prstGeom prst="line">
              <a:avLst/>
            </a:prstGeom>
            <a:ln w="15875" cap="flat" cmpd="sng">
              <a:solidFill>
                <a:srgbClr val="000000"/>
              </a:solidFill>
              <a:prstDash val="solid"/>
              <a:headEnd type="none" w="med" len="med"/>
              <a:tailEnd type="none" w="med" len="med"/>
            </a:ln>
          </p:spPr>
        </p:sp>
        <p:sp>
          <p:nvSpPr>
            <p:cNvPr id="204832" name="直接连接符 204831"/>
            <p:cNvSpPr/>
            <p:nvPr/>
          </p:nvSpPr>
          <p:spPr>
            <a:xfrm>
              <a:off x="1741" y="3438"/>
              <a:ext cx="1" cy="82"/>
            </a:xfrm>
            <a:prstGeom prst="line">
              <a:avLst/>
            </a:prstGeom>
            <a:ln w="15875" cap="flat" cmpd="sng">
              <a:solidFill>
                <a:srgbClr val="000000"/>
              </a:solidFill>
              <a:prstDash val="solid"/>
              <a:headEnd type="none" w="med" len="med"/>
              <a:tailEnd type="none" w="med" len="med"/>
            </a:ln>
          </p:spPr>
        </p:sp>
        <p:sp>
          <p:nvSpPr>
            <p:cNvPr id="204833" name="直接连接符 204832"/>
            <p:cNvSpPr/>
            <p:nvPr/>
          </p:nvSpPr>
          <p:spPr>
            <a:xfrm>
              <a:off x="1700" y="3840"/>
              <a:ext cx="80" cy="1"/>
            </a:xfrm>
            <a:prstGeom prst="line">
              <a:avLst/>
            </a:prstGeom>
            <a:ln w="15875" cap="flat" cmpd="sng">
              <a:solidFill>
                <a:srgbClr val="000000"/>
              </a:solidFill>
              <a:prstDash val="solid"/>
              <a:headEnd type="none" w="med" len="med"/>
              <a:tailEnd type="none" w="med" len="med"/>
            </a:ln>
          </p:spPr>
        </p:sp>
        <p:sp>
          <p:nvSpPr>
            <p:cNvPr id="204834" name="任意多边形 204833"/>
            <p:cNvSpPr/>
            <p:nvPr/>
          </p:nvSpPr>
          <p:spPr>
            <a:xfrm>
              <a:off x="1766" y="3586"/>
              <a:ext cx="200" cy="201"/>
            </a:xfrm>
            <a:custGeom>
              <a:avLst/>
              <a:gdLst/>
              <a:ahLst/>
              <a:cxnLst/>
              <a:rect l="0" t="0" r="0" b="0"/>
              <a:pathLst>
                <a:path w="200" h="201">
                  <a:moveTo>
                    <a:pt x="101" y="201"/>
                  </a:moveTo>
                  <a:lnTo>
                    <a:pt x="91" y="199"/>
                  </a:lnTo>
                  <a:lnTo>
                    <a:pt x="80" y="198"/>
                  </a:lnTo>
                  <a:lnTo>
                    <a:pt x="70" y="195"/>
                  </a:lnTo>
                  <a:lnTo>
                    <a:pt x="61" y="192"/>
                  </a:lnTo>
                  <a:lnTo>
                    <a:pt x="53" y="188"/>
                  </a:lnTo>
                  <a:lnTo>
                    <a:pt x="45" y="183"/>
                  </a:lnTo>
                  <a:lnTo>
                    <a:pt x="37" y="178"/>
                  </a:lnTo>
                  <a:lnTo>
                    <a:pt x="30" y="171"/>
                  </a:lnTo>
                  <a:lnTo>
                    <a:pt x="23" y="164"/>
                  </a:lnTo>
                  <a:lnTo>
                    <a:pt x="18" y="156"/>
                  </a:lnTo>
                  <a:lnTo>
                    <a:pt x="13" y="148"/>
                  </a:lnTo>
                  <a:lnTo>
                    <a:pt x="8" y="139"/>
                  </a:lnTo>
                  <a:lnTo>
                    <a:pt x="6" y="129"/>
                  </a:lnTo>
                  <a:lnTo>
                    <a:pt x="3" y="120"/>
                  </a:lnTo>
                  <a:lnTo>
                    <a:pt x="2" y="110"/>
                  </a:lnTo>
                  <a:lnTo>
                    <a:pt x="0" y="100"/>
                  </a:lnTo>
                  <a:lnTo>
                    <a:pt x="2" y="89"/>
                  </a:lnTo>
                  <a:lnTo>
                    <a:pt x="3" y="79"/>
                  </a:lnTo>
                  <a:lnTo>
                    <a:pt x="6" y="70"/>
                  </a:lnTo>
                  <a:lnTo>
                    <a:pt x="8" y="61"/>
                  </a:lnTo>
                  <a:lnTo>
                    <a:pt x="13" y="52"/>
                  </a:lnTo>
                  <a:lnTo>
                    <a:pt x="18" y="44"/>
                  </a:lnTo>
                  <a:lnTo>
                    <a:pt x="23" y="36"/>
                  </a:lnTo>
                  <a:lnTo>
                    <a:pt x="30" y="29"/>
                  </a:lnTo>
                  <a:lnTo>
                    <a:pt x="37" y="23"/>
                  </a:lnTo>
                  <a:lnTo>
                    <a:pt x="45" y="17"/>
                  </a:lnTo>
                  <a:lnTo>
                    <a:pt x="53" y="12"/>
                  </a:lnTo>
                  <a:lnTo>
                    <a:pt x="61" y="8"/>
                  </a:lnTo>
                  <a:lnTo>
                    <a:pt x="70" y="4"/>
                  </a:lnTo>
                  <a:lnTo>
                    <a:pt x="80" y="1"/>
                  </a:lnTo>
                  <a:lnTo>
                    <a:pt x="91" y="0"/>
                  </a:lnTo>
                  <a:lnTo>
                    <a:pt x="101" y="0"/>
                  </a:lnTo>
                  <a:lnTo>
                    <a:pt x="101" y="0"/>
                  </a:lnTo>
                  <a:lnTo>
                    <a:pt x="111" y="0"/>
                  </a:lnTo>
                  <a:lnTo>
                    <a:pt x="121" y="1"/>
                  </a:lnTo>
                  <a:lnTo>
                    <a:pt x="130" y="4"/>
                  </a:lnTo>
                  <a:lnTo>
                    <a:pt x="139" y="8"/>
                  </a:lnTo>
                  <a:lnTo>
                    <a:pt x="148" y="12"/>
                  </a:lnTo>
                  <a:lnTo>
                    <a:pt x="157" y="17"/>
                  </a:lnTo>
                  <a:lnTo>
                    <a:pt x="164" y="23"/>
                  </a:lnTo>
                  <a:lnTo>
                    <a:pt x="171" y="29"/>
                  </a:lnTo>
                  <a:lnTo>
                    <a:pt x="177" y="36"/>
                  </a:lnTo>
                  <a:lnTo>
                    <a:pt x="183" y="44"/>
                  </a:lnTo>
                  <a:lnTo>
                    <a:pt x="188" y="52"/>
                  </a:lnTo>
                  <a:lnTo>
                    <a:pt x="192" y="61"/>
                  </a:lnTo>
                  <a:lnTo>
                    <a:pt x="196" y="70"/>
                  </a:lnTo>
                  <a:lnTo>
                    <a:pt x="199" y="79"/>
                  </a:lnTo>
                  <a:lnTo>
                    <a:pt x="200" y="89"/>
                  </a:lnTo>
                  <a:lnTo>
                    <a:pt x="200" y="100"/>
                  </a:lnTo>
                  <a:lnTo>
                    <a:pt x="200" y="110"/>
                  </a:lnTo>
                  <a:lnTo>
                    <a:pt x="199" y="120"/>
                  </a:lnTo>
                  <a:lnTo>
                    <a:pt x="196" y="129"/>
                  </a:lnTo>
                  <a:lnTo>
                    <a:pt x="192" y="139"/>
                  </a:lnTo>
                  <a:lnTo>
                    <a:pt x="188" y="148"/>
                  </a:lnTo>
                  <a:lnTo>
                    <a:pt x="183" y="156"/>
                  </a:lnTo>
                  <a:lnTo>
                    <a:pt x="177" y="164"/>
                  </a:lnTo>
                  <a:lnTo>
                    <a:pt x="171" y="171"/>
                  </a:lnTo>
                  <a:lnTo>
                    <a:pt x="164" y="178"/>
                  </a:lnTo>
                  <a:lnTo>
                    <a:pt x="157" y="183"/>
                  </a:lnTo>
                  <a:lnTo>
                    <a:pt x="148" y="188"/>
                  </a:lnTo>
                  <a:lnTo>
                    <a:pt x="139" y="192"/>
                  </a:lnTo>
                  <a:lnTo>
                    <a:pt x="130" y="195"/>
                  </a:lnTo>
                  <a:lnTo>
                    <a:pt x="121" y="198"/>
                  </a:lnTo>
                  <a:lnTo>
                    <a:pt x="111" y="199"/>
                  </a:lnTo>
                  <a:lnTo>
                    <a:pt x="101" y="201"/>
                  </a:lnTo>
                  <a:close/>
                </a:path>
              </a:pathLst>
            </a:custGeom>
            <a:solidFill>
              <a:srgbClr val="FFFFFF"/>
            </a:solidFill>
            <a:ln w="9525">
              <a:noFill/>
            </a:ln>
          </p:spPr>
          <p:txBody>
            <a:bodyPr/>
            <a:lstStyle/>
            <a:p>
              <a:endParaRPr lang="zh-CN" altLang="en-US"/>
            </a:p>
          </p:txBody>
        </p:sp>
        <p:sp>
          <p:nvSpPr>
            <p:cNvPr id="204835" name="任意多边形 204834"/>
            <p:cNvSpPr/>
            <p:nvPr/>
          </p:nvSpPr>
          <p:spPr>
            <a:xfrm>
              <a:off x="1766" y="3586"/>
              <a:ext cx="200" cy="201"/>
            </a:xfrm>
            <a:custGeom>
              <a:avLst/>
              <a:gdLst/>
              <a:ahLst/>
              <a:cxnLst/>
              <a:rect l="0" t="0" r="0" b="0"/>
              <a:pathLst>
                <a:path w="200" h="201">
                  <a:moveTo>
                    <a:pt x="101" y="201"/>
                  </a:moveTo>
                  <a:lnTo>
                    <a:pt x="91" y="199"/>
                  </a:lnTo>
                  <a:lnTo>
                    <a:pt x="80" y="198"/>
                  </a:lnTo>
                  <a:lnTo>
                    <a:pt x="70" y="195"/>
                  </a:lnTo>
                  <a:lnTo>
                    <a:pt x="61" y="192"/>
                  </a:lnTo>
                  <a:lnTo>
                    <a:pt x="53" y="188"/>
                  </a:lnTo>
                  <a:lnTo>
                    <a:pt x="45" y="183"/>
                  </a:lnTo>
                  <a:lnTo>
                    <a:pt x="37" y="178"/>
                  </a:lnTo>
                  <a:lnTo>
                    <a:pt x="30" y="171"/>
                  </a:lnTo>
                  <a:lnTo>
                    <a:pt x="23" y="164"/>
                  </a:lnTo>
                  <a:lnTo>
                    <a:pt x="18" y="156"/>
                  </a:lnTo>
                  <a:lnTo>
                    <a:pt x="13" y="148"/>
                  </a:lnTo>
                  <a:lnTo>
                    <a:pt x="8" y="139"/>
                  </a:lnTo>
                  <a:lnTo>
                    <a:pt x="6" y="129"/>
                  </a:lnTo>
                  <a:lnTo>
                    <a:pt x="3" y="120"/>
                  </a:lnTo>
                  <a:lnTo>
                    <a:pt x="2" y="110"/>
                  </a:lnTo>
                  <a:lnTo>
                    <a:pt x="0" y="100"/>
                  </a:lnTo>
                  <a:lnTo>
                    <a:pt x="2" y="89"/>
                  </a:lnTo>
                  <a:lnTo>
                    <a:pt x="3" y="79"/>
                  </a:lnTo>
                  <a:lnTo>
                    <a:pt x="6" y="70"/>
                  </a:lnTo>
                  <a:lnTo>
                    <a:pt x="8" y="61"/>
                  </a:lnTo>
                  <a:lnTo>
                    <a:pt x="13" y="52"/>
                  </a:lnTo>
                  <a:lnTo>
                    <a:pt x="18" y="44"/>
                  </a:lnTo>
                  <a:lnTo>
                    <a:pt x="23" y="36"/>
                  </a:lnTo>
                  <a:lnTo>
                    <a:pt x="30" y="29"/>
                  </a:lnTo>
                  <a:lnTo>
                    <a:pt x="37" y="23"/>
                  </a:lnTo>
                  <a:lnTo>
                    <a:pt x="45" y="17"/>
                  </a:lnTo>
                  <a:lnTo>
                    <a:pt x="53" y="12"/>
                  </a:lnTo>
                  <a:lnTo>
                    <a:pt x="61" y="8"/>
                  </a:lnTo>
                  <a:lnTo>
                    <a:pt x="70" y="4"/>
                  </a:lnTo>
                  <a:lnTo>
                    <a:pt x="80" y="1"/>
                  </a:lnTo>
                  <a:lnTo>
                    <a:pt x="91" y="0"/>
                  </a:lnTo>
                  <a:lnTo>
                    <a:pt x="101" y="0"/>
                  </a:lnTo>
                  <a:lnTo>
                    <a:pt x="101" y="0"/>
                  </a:lnTo>
                  <a:lnTo>
                    <a:pt x="111" y="0"/>
                  </a:lnTo>
                  <a:lnTo>
                    <a:pt x="121" y="1"/>
                  </a:lnTo>
                  <a:lnTo>
                    <a:pt x="130" y="4"/>
                  </a:lnTo>
                  <a:lnTo>
                    <a:pt x="139" y="8"/>
                  </a:lnTo>
                  <a:lnTo>
                    <a:pt x="148" y="12"/>
                  </a:lnTo>
                  <a:lnTo>
                    <a:pt x="157" y="17"/>
                  </a:lnTo>
                  <a:lnTo>
                    <a:pt x="164" y="23"/>
                  </a:lnTo>
                  <a:lnTo>
                    <a:pt x="171" y="29"/>
                  </a:lnTo>
                  <a:lnTo>
                    <a:pt x="177" y="36"/>
                  </a:lnTo>
                  <a:lnTo>
                    <a:pt x="183" y="44"/>
                  </a:lnTo>
                  <a:lnTo>
                    <a:pt x="188" y="52"/>
                  </a:lnTo>
                  <a:lnTo>
                    <a:pt x="192" y="61"/>
                  </a:lnTo>
                  <a:lnTo>
                    <a:pt x="196" y="70"/>
                  </a:lnTo>
                  <a:lnTo>
                    <a:pt x="199" y="79"/>
                  </a:lnTo>
                  <a:lnTo>
                    <a:pt x="200" y="89"/>
                  </a:lnTo>
                  <a:lnTo>
                    <a:pt x="200" y="100"/>
                  </a:lnTo>
                  <a:lnTo>
                    <a:pt x="200" y="110"/>
                  </a:lnTo>
                  <a:lnTo>
                    <a:pt x="199" y="120"/>
                  </a:lnTo>
                  <a:lnTo>
                    <a:pt x="196" y="129"/>
                  </a:lnTo>
                  <a:lnTo>
                    <a:pt x="192" y="139"/>
                  </a:lnTo>
                  <a:lnTo>
                    <a:pt x="188" y="148"/>
                  </a:lnTo>
                  <a:lnTo>
                    <a:pt x="183" y="156"/>
                  </a:lnTo>
                  <a:lnTo>
                    <a:pt x="177" y="164"/>
                  </a:lnTo>
                  <a:lnTo>
                    <a:pt x="171" y="171"/>
                  </a:lnTo>
                  <a:lnTo>
                    <a:pt x="164" y="178"/>
                  </a:lnTo>
                  <a:lnTo>
                    <a:pt x="157" y="183"/>
                  </a:lnTo>
                  <a:lnTo>
                    <a:pt x="148" y="188"/>
                  </a:lnTo>
                  <a:lnTo>
                    <a:pt x="139" y="192"/>
                  </a:lnTo>
                  <a:lnTo>
                    <a:pt x="130" y="195"/>
                  </a:lnTo>
                  <a:lnTo>
                    <a:pt x="121" y="198"/>
                  </a:lnTo>
                  <a:lnTo>
                    <a:pt x="111" y="199"/>
                  </a:lnTo>
                  <a:lnTo>
                    <a:pt x="101" y="201"/>
                  </a:lnTo>
                </a:path>
              </a:pathLst>
            </a:custGeom>
            <a:solidFill>
              <a:srgbClr val="00FF00">
                <a:alpha val="100000"/>
              </a:srgbClr>
            </a:solidFill>
            <a:ln w="28575" cap="flat" cmpd="sng">
              <a:solidFill>
                <a:srgbClr val="000000">
                  <a:alpha val="100000"/>
                </a:srgbClr>
              </a:solidFill>
              <a:prstDash val="solid"/>
              <a:headEnd type="none" w="med" len="med"/>
              <a:tailEnd type="none" w="med" len="med"/>
            </a:ln>
          </p:spPr>
          <p:txBody>
            <a:bodyPr/>
            <a:lstStyle/>
            <a:p>
              <a:endParaRPr lang="zh-CN" altLang="en-US"/>
            </a:p>
          </p:txBody>
        </p:sp>
        <p:sp>
          <p:nvSpPr>
            <p:cNvPr id="204836" name="直接连接符 204835"/>
            <p:cNvSpPr/>
            <p:nvPr/>
          </p:nvSpPr>
          <p:spPr>
            <a:xfrm flipV="1">
              <a:off x="1867" y="3586"/>
              <a:ext cx="1" cy="201"/>
            </a:xfrm>
            <a:prstGeom prst="line">
              <a:avLst/>
            </a:prstGeom>
            <a:ln w="28575" cap="flat" cmpd="sng">
              <a:solidFill>
                <a:srgbClr val="000000"/>
              </a:solidFill>
              <a:prstDash val="solid"/>
              <a:headEnd type="none" w="med" len="med"/>
              <a:tailEnd type="none" w="med" len="med"/>
            </a:ln>
          </p:spPr>
        </p:sp>
        <p:sp>
          <p:nvSpPr>
            <p:cNvPr id="204837" name="直接连接符 204836"/>
            <p:cNvSpPr/>
            <p:nvPr/>
          </p:nvSpPr>
          <p:spPr>
            <a:xfrm>
              <a:off x="1867" y="3787"/>
              <a:ext cx="1" cy="175"/>
            </a:xfrm>
            <a:prstGeom prst="line">
              <a:avLst/>
            </a:prstGeom>
            <a:ln w="15875" cap="flat" cmpd="sng">
              <a:solidFill>
                <a:srgbClr val="000000"/>
              </a:solidFill>
              <a:prstDash val="solid"/>
              <a:headEnd type="none" w="med" len="med"/>
              <a:tailEnd type="none" w="med" len="med"/>
            </a:ln>
          </p:spPr>
        </p:sp>
        <p:sp>
          <p:nvSpPr>
            <p:cNvPr id="204838" name="直接连接符 204837"/>
            <p:cNvSpPr/>
            <p:nvPr/>
          </p:nvSpPr>
          <p:spPr>
            <a:xfrm>
              <a:off x="1867" y="3250"/>
              <a:ext cx="1" cy="336"/>
            </a:xfrm>
            <a:prstGeom prst="line">
              <a:avLst/>
            </a:prstGeom>
            <a:ln w="15875" cap="flat" cmpd="sng">
              <a:solidFill>
                <a:srgbClr val="000000"/>
              </a:solidFill>
              <a:prstDash val="solid"/>
              <a:headEnd type="none" w="med" len="med"/>
              <a:tailEnd type="none" w="med" len="med"/>
            </a:ln>
          </p:spPr>
        </p:sp>
        <p:sp>
          <p:nvSpPr>
            <p:cNvPr id="204839" name="任意多边形 204838"/>
            <p:cNvSpPr/>
            <p:nvPr/>
          </p:nvSpPr>
          <p:spPr>
            <a:xfrm>
              <a:off x="2565" y="3185"/>
              <a:ext cx="122" cy="123"/>
            </a:xfrm>
            <a:custGeom>
              <a:avLst/>
              <a:gdLst/>
              <a:ahLst/>
              <a:cxnLst/>
              <a:rect l="0" t="0" r="0" b="0"/>
              <a:pathLst>
                <a:path w="122" h="123">
                  <a:moveTo>
                    <a:pt x="122" y="61"/>
                  </a:moveTo>
                  <a:lnTo>
                    <a:pt x="121" y="55"/>
                  </a:lnTo>
                  <a:lnTo>
                    <a:pt x="121" y="49"/>
                  </a:lnTo>
                  <a:lnTo>
                    <a:pt x="118" y="44"/>
                  </a:lnTo>
                  <a:lnTo>
                    <a:pt x="117" y="37"/>
                  </a:lnTo>
                  <a:lnTo>
                    <a:pt x="114" y="32"/>
                  </a:lnTo>
                  <a:lnTo>
                    <a:pt x="111" y="27"/>
                  </a:lnTo>
                  <a:lnTo>
                    <a:pt x="108" y="22"/>
                  </a:lnTo>
                  <a:lnTo>
                    <a:pt x="103" y="18"/>
                  </a:lnTo>
                  <a:lnTo>
                    <a:pt x="99" y="14"/>
                  </a:lnTo>
                  <a:lnTo>
                    <a:pt x="94" y="10"/>
                  </a:lnTo>
                  <a:lnTo>
                    <a:pt x="89" y="8"/>
                  </a:lnTo>
                  <a:lnTo>
                    <a:pt x="84" y="5"/>
                  </a:lnTo>
                  <a:lnTo>
                    <a:pt x="79" y="3"/>
                  </a:lnTo>
                  <a:lnTo>
                    <a:pt x="72" y="1"/>
                  </a:lnTo>
                  <a:lnTo>
                    <a:pt x="66" y="0"/>
                  </a:lnTo>
                  <a:lnTo>
                    <a:pt x="61" y="0"/>
                  </a:lnTo>
                  <a:lnTo>
                    <a:pt x="55" y="0"/>
                  </a:lnTo>
                  <a:lnTo>
                    <a:pt x="48" y="1"/>
                  </a:lnTo>
                  <a:lnTo>
                    <a:pt x="42" y="3"/>
                  </a:lnTo>
                  <a:lnTo>
                    <a:pt x="37" y="5"/>
                  </a:lnTo>
                  <a:lnTo>
                    <a:pt x="32" y="8"/>
                  </a:lnTo>
                  <a:lnTo>
                    <a:pt x="27" y="10"/>
                  </a:lnTo>
                  <a:lnTo>
                    <a:pt x="22" y="14"/>
                  </a:lnTo>
                  <a:lnTo>
                    <a:pt x="18" y="18"/>
                  </a:lnTo>
                  <a:lnTo>
                    <a:pt x="13" y="22"/>
                  </a:lnTo>
                  <a:lnTo>
                    <a:pt x="10" y="27"/>
                  </a:lnTo>
                  <a:lnTo>
                    <a:pt x="6" y="32"/>
                  </a:lnTo>
                  <a:lnTo>
                    <a:pt x="4" y="37"/>
                  </a:lnTo>
                  <a:lnTo>
                    <a:pt x="3" y="44"/>
                  </a:lnTo>
                  <a:lnTo>
                    <a:pt x="0" y="49"/>
                  </a:lnTo>
                  <a:lnTo>
                    <a:pt x="0" y="55"/>
                  </a:lnTo>
                  <a:lnTo>
                    <a:pt x="0" y="61"/>
                  </a:lnTo>
                  <a:lnTo>
                    <a:pt x="0" y="68"/>
                  </a:lnTo>
                  <a:lnTo>
                    <a:pt x="0" y="74"/>
                  </a:lnTo>
                  <a:lnTo>
                    <a:pt x="3" y="79"/>
                  </a:lnTo>
                  <a:lnTo>
                    <a:pt x="4" y="86"/>
                  </a:lnTo>
                  <a:lnTo>
                    <a:pt x="6" y="91"/>
                  </a:lnTo>
                  <a:lnTo>
                    <a:pt x="10" y="96"/>
                  </a:lnTo>
                  <a:lnTo>
                    <a:pt x="13" y="100"/>
                  </a:lnTo>
                  <a:lnTo>
                    <a:pt x="18" y="105"/>
                  </a:lnTo>
                  <a:lnTo>
                    <a:pt x="22" y="109"/>
                  </a:lnTo>
                  <a:lnTo>
                    <a:pt x="27" y="113"/>
                  </a:lnTo>
                  <a:lnTo>
                    <a:pt x="32" y="115"/>
                  </a:lnTo>
                  <a:lnTo>
                    <a:pt x="37" y="118"/>
                  </a:lnTo>
                  <a:lnTo>
                    <a:pt x="42" y="120"/>
                  </a:lnTo>
                  <a:lnTo>
                    <a:pt x="48" y="121"/>
                  </a:lnTo>
                  <a:lnTo>
                    <a:pt x="55" y="123"/>
                  </a:lnTo>
                  <a:lnTo>
                    <a:pt x="61" y="123"/>
                  </a:lnTo>
                  <a:lnTo>
                    <a:pt x="66" y="123"/>
                  </a:lnTo>
                  <a:lnTo>
                    <a:pt x="72" y="121"/>
                  </a:lnTo>
                  <a:lnTo>
                    <a:pt x="79" y="120"/>
                  </a:lnTo>
                  <a:lnTo>
                    <a:pt x="84" y="118"/>
                  </a:lnTo>
                  <a:lnTo>
                    <a:pt x="89" y="115"/>
                  </a:lnTo>
                  <a:lnTo>
                    <a:pt x="94" y="113"/>
                  </a:lnTo>
                  <a:lnTo>
                    <a:pt x="99" y="109"/>
                  </a:lnTo>
                  <a:lnTo>
                    <a:pt x="103" y="105"/>
                  </a:lnTo>
                  <a:lnTo>
                    <a:pt x="108" y="100"/>
                  </a:lnTo>
                  <a:lnTo>
                    <a:pt x="111" y="96"/>
                  </a:lnTo>
                  <a:lnTo>
                    <a:pt x="114" y="91"/>
                  </a:lnTo>
                  <a:lnTo>
                    <a:pt x="117" y="86"/>
                  </a:lnTo>
                  <a:lnTo>
                    <a:pt x="118" y="79"/>
                  </a:lnTo>
                  <a:lnTo>
                    <a:pt x="121" y="74"/>
                  </a:lnTo>
                  <a:lnTo>
                    <a:pt x="121" y="68"/>
                  </a:lnTo>
                  <a:lnTo>
                    <a:pt x="122" y="61"/>
                  </a:lnTo>
                  <a:close/>
                </a:path>
              </a:pathLst>
            </a:custGeom>
            <a:solidFill>
              <a:srgbClr val="FFFFFF"/>
            </a:solidFill>
            <a:ln w="9525">
              <a:noFill/>
            </a:ln>
          </p:spPr>
          <p:txBody>
            <a:bodyPr/>
            <a:lstStyle/>
            <a:p>
              <a:endParaRPr lang="zh-CN" altLang="en-US"/>
            </a:p>
          </p:txBody>
        </p:sp>
        <p:sp>
          <p:nvSpPr>
            <p:cNvPr id="204840" name="任意多边形 204839"/>
            <p:cNvSpPr/>
            <p:nvPr/>
          </p:nvSpPr>
          <p:spPr>
            <a:xfrm>
              <a:off x="2565" y="3185"/>
              <a:ext cx="122" cy="123"/>
            </a:xfrm>
            <a:custGeom>
              <a:avLst/>
              <a:gdLst/>
              <a:ahLst/>
              <a:cxnLst/>
              <a:rect l="0" t="0" r="0" b="0"/>
              <a:pathLst>
                <a:path w="122" h="123">
                  <a:moveTo>
                    <a:pt x="122" y="61"/>
                  </a:moveTo>
                  <a:lnTo>
                    <a:pt x="121" y="55"/>
                  </a:lnTo>
                  <a:lnTo>
                    <a:pt x="121" y="49"/>
                  </a:lnTo>
                  <a:lnTo>
                    <a:pt x="118" y="44"/>
                  </a:lnTo>
                  <a:lnTo>
                    <a:pt x="117" y="37"/>
                  </a:lnTo>
                  <a:lnTo>
                    <a:pt x="114" y="32"/>
                  </a:lnTo>
                  <a:lnTo>
                    <a:pt x="111" y="27"/>
                  </a:lnTo>
                  <a:lnTo>
                    <a:pt x="108" y="22"/>
                  </a:lnTo>
                  <a:lnTo>
                    <a:pt x="103" y="18"/>
                  </a:lnTo>
                  <a:lnTo>
                    <a:pt x="99" y="14"/>
                  </a:lnTo>
                  <a:lnTo>
                    <a:pt x="94" y="10"/>
                  </a:lnTo>
                  <a:lnTo>
                    <a:pt x="89" y="8"/>
                  </a:lnTo>
                  <a:lnTo>
                    <a:pt x="84" y="5"/>
                  </a:lnTo>
                  <a:lnTo>
                    <a:pt x="79" y="3"/>
                  </a:lnTo>
                  <a:lnTo>
                    <a:pt x="72" y="1"/>
                  </a:lnTo>
                  <a:lnTo>
                    <a:pt x="66" y="0"/>
                  </a:lnTo>
                  <a:lnTo>
                    <a:pt x="61" y="0"/>
                  </a:lnTo>
                  <a:lnTo>
                    <a:pt x="55" y="0"/>
                  </a:lnTo>
                  <a:lnTo>
                    <a:pt x="48" y="1"/>
                  </a:lnTo>
                  <a:lnTo>
                    <a:pt x="42" y="3"/>
                  </a:lnTo>
                  <a:lnTo>
                    <a:pt x="37" y="5"/>
                  </a:lnTo>
                  <a:lnTo>
                    <a:pt x="32" y="8"/>
                  </a:lnTo>
                  <a:lnTo>
                    <a:pt x="27" y="10"/>
                  </a:lnTo>
                  <a:lnTo>
                    <a:pt x="22" y="14"/>
                  </a:lnTo>
                  <a:lnTo>
                    <a:pt x="18" y="18"/>
                  </a:lnTo>
                  <a:lnTo>
                    <a:pt x="13" y="22"/>
                  </a:lnTo>
                  <a:lnTo>
                    <a:pt x="10" y="27"/>
                  </a:lnTo>
                  <a:lnTo>
                    <a:pt x="6" y="32"/>
                  </a:lnTo>
                  <a:lnTo>
                    <a:pt x="4" y="37"/>
                  </a:lnTo>
                  <a:lnTo>
                    <a:pt x="3" y="44"/>
                  </a:lnTo>
                  <a:lnTo>
                    <a:pt x="0" y="49"/>
                  </a:lnTo>
                  <a:lnTo>
                    <a:pt x="0" y="55"/>
                  </a:lnTo>
                  <a:lnTo>
                    <a:pt x="0" y="61"/>
                  </a:lnTo>
                  <a:lnTo>
                    <a:pt x="0" y="68"/>
                  </a:lnTo>
                  <a:lnTo>
                    <a:pt x="0" y="74"/>
                  </a:lnTo>
                  <a:lnTo>
                    <a:pt x="3" y="79"/>
                  </a:lnTo>
                  <a:lnTo>
                    <a:pt x="4" y="86"/>
                  </a:lnTo>
                  <a:lnTo>
                    <a:pt x="6" y="91"/>
                  </a:lnTo>
                  <a:lnTo>
                    <a:pt x="10" y="96"/>
                  </a:lnTo>
                  <a:lnTo>
                    <a:pt x="13" y="100"/>
                  </a:lnTo>
                  <a:lnTo>
                    <a:pt x="18" y="105"/>
                  </a:lnTo>
                  <a:lnTo>
                    <a:pt x="22" y="109"/>
                  </a:lnTo>
                  <a:lnTo>
                    <a:pt x="27" y="113"/>
                  </a:lnTo>
                  <a:lnTo>
                    <a:pt x="32" y="115"/>
                  </a:lnTo>
                  <a:lnTo>
                    <a:pt x="37" y="118"/>
                  </a:lnTo>
                  <a:lnTo>
                    <a:pt x="42" y="120"/>
                  </a:lnTo>
                  <a:lnTo>
                    <a:pt x="48" y="121"/>
                  </a:lnTo>
                  <a:lnTo>
                    <a:pt x="55" y="123"/>
                  </a:lnTo>
                  <a:lnTo>
                    <a:pt x="61" y="123"/>
                  </a:lnTo>
                  <a:lnTo>
                    <a:pt x="66" y="123"/>
                  </a:lnTo>
                  <a:lnTo>
                    <a:pt x="72" y="121"/>
                  </a:lnTo>
                  <a:lnTo>
                    <a:pt x="79" y="120"/>
                  </a:lnTo>
                  <a:lnTo>
                    <a:pt x="84" y="118"/>
                  </a:lnTo>
                  <a:lnTo>
                    <a:pt x="89" y="115"/>
                  </a:lnTo>
                  <a:lnTo>
                    <a:pt x="94" y="113"/>
                  </a:lnTo>
                  <a:lnTo>
                    <a:pt x="99" y="109"/>
                  </a:lnTo>
                  <a:lnTo>
                    <a:pt x="103" y="105"/>
                  </a:lnTo>
                  <a:lnTo>
                    <a:pt x="108" y="100"/>
                  </a:lnTo>
                  <a:lnTo>
                    <a:pt x="111" y="96"/>
                  </a:lnTo>
                  <a:lnTo>
                    <a:pt x="114" y="91"/>
                  </a:lnTo>
                  <a:lnTo>
                    <a:pt x="117" y="86"/>
                  </a:lnTo>
                  <a:lnTo>
                    <a:pt x="118" y="79"/>
                  </a:lnTo>
                  <a:lnTo>
                    <a:pt x="121" y="74"/>
                  </a:lnTo>
                  <a:lnTo>
                    <a:pt x="121" y="68"/>
                  </a:lnTo>
                  <a:lnTo>
                    <a:pt x="122" y="61"/>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4841" name="矩形 204840"/>
            <p:cNvSpPr/>
            <p:nvPr/>
          </p:nvSpPr>
          <p:spPr>
            <a:xfrm>
              <a:off x="2604" y="3203"/>
              <a:ext cx="44" cy="106"/>
            </a:xfrm>
            <a:prstGeom prst="rect">
              <a:avLst/>
            </a:prstGeom>
            <a:noFill/>
            <a:ln w="9525">
              <a:noFill/>
            </a:ln>
          </p:spPr>
          <p:txBody>
            <a:bodyPr wrap="none" lIns="0" tIns="0" rIns="0" bIns="0">
              <a:spAutoFit/>
            </a:bodyPr>
            <a:lstStyle/>
            <a:p>
              <a:r>
                <a:rPr lang="en-US" altLang="zh-CN" sz="1100">
                  <a:solidFill>
                    <a:srgbClr val="000000"/>
                  </a:solidFill>
                  <a:latin typeface="宋体" panose="02010600030101010101" pitchFamily="2" charset="-122"/>
                  <a:sym typeface="Wingdings" panose="05000000000000000000" pitchFamily="2" charset="2"/>
                </a:rPr>
                <a:t>A</a:t>
              </a:r>
              <a:endParaRPr lang="en-US" altLang="zh-CN">
                <a:latin typeface="Times New Roman" panose="02020603050405020304" pitchFamily="18" charset="0"/>
                <a:sym typeface="Wingdings" panose="05000000000000000000" pitchFamily="2" charset="2"/>
              </a:endParaRPr>
            </a:p>
          </p:txBody>
        </p:sp>
        <p:sp>
          <p:nvSpPr>
            <p:cNvPr id="204842" name="任意多边形 204841"/>
            <p:cNvSpPr/>
            <p:nvPr/>
          </p:nvSpPr>
          <p:spPr>
            <a:xfrm>
              <a:off x="2987" y="3464"/>
              <a:ext cx="130" cy="130"/>
            </a:xfrm>
            <a:custGeom>
              <a:avLst/>
              <a:gdLst/>
              <a:ahLst/>
              <a:cxnLst/>
              <a:rect l="0" t="0" r="0" b="0"/>
              <a:pathLst>
                <a:path w="130" h="130">
                  <a:moveTo>
                    <a:pt x="130" y="65"/>
                  </a:moveTo>
                  <a:lnTo>
                    <a:pt x="130" y="57"/>
                  </a:lnTo>
                  <a:lnTo>
                    <a:pt x="129" y="51"/>
                  </a:lnTo>
                  <a:lnTo>
                    <a:pt x="127" y="44"/>
                  </a:lnTo>
                  <a:lnTo>
                    <a:pt x="125" y="39"/>
                  </a:lnTo>
                  <a:lnTo>
                    <a:pt x="123" y="33"/>
                  </a:lnTo>
                  <a:lnTo>
                    <a:pt x="119" y="28"/>
                  </a:lnTo>
                  <a:lnTo>
                    <a:pt x="115" y="23"/>
                  </a:lnTo>
                  <a:lnTo>
                    <a:pt x="111" y="17"/>
                  </a:lnTo>
                  <a:lnTo>
                    <a:pt x="106" y="14"/>
                  </a:lnTo>
                  <a:lnTo>
                    <a:pt x="101" y="10"/>
                  </a:lnTo>
                  <a:lnTo>
                    <a:pt x="96" y="7"/>
                  </a:lnTo>
                  <a:lnTo>
                    <a:pt x="90" y="5"/>
                  </a:lnTo>
                  <a:lnTo>
                    <a:pt x="85" y="2"/>
                  </a:lnTo>
                  <a:lnTo>
                    <a:pt x="78" y="1"/>
                  </a:lnTo>
                  <a:lnTo>
                    <a:pt x="72" y="0"/>
                  </a:lnTo>
                  <a:lnTo>
                    <a:pt x="66" y="0"/>
                  </a:lnTo>
                  <a:lnTo>
                    <a:pt x="58" y="0"/>
                  </a:lnTo>
                  <a:lnTo>
                    <a:pt x="52" y="1"/>
                  </a:lnTo>
                  <a:lnTo>
                    <a:pt x="45" y="2"/>
                  </a:lnTo>
                  <a:lnTo>
                    <a:pt x="40" y="5"/>
                  </a:lnTo>
                  <a:lnTo>
                    <a:pt x="34" y="7"/>
                  </a:lnTo>
                  <a:lnTo>
                    <a:pt x="29" y="10"/>
                  </a:lnTo>
                  <a:lnTo>
                    <a:pt x="24" y="14"/>
                  </a:lnTo>
                  <a:lnTo>
                    <a:pt x="19" y="17"/>
                  </a:lnTo>
                  <a:lnTo>
                    <a:pt x="15" y="23"/>
                  </a:lnTo>
                  <a:lnTo>
                    <a:pt x="11" y="28"/>
                  </a:lnTo>
                  <a:lnTo>
                    <a:pt x="9" y="33"/>
                  </a:lnTo>
                  <a:lnTo>
                    <a:pt x="5" y="39"/>
                  </a:lnTo>
                  <a:lnTo>
                    <a:pt x="3" y="44"/>
                  </a:lnTo>
                  <a:lnTo>
                    <a:pt x="1" y="51"/>
                  </a:lnTo>
                  <a:lnTo>
                    <a:pt x="1" y="57"/>
                  </a:lnTo>
                  <a:lnTo>
                    <a:pt x="0" y="65"/>
                  </a:lnTo>
                  <a:lnTo>
                    <a:pt x="1" y="71"/>
                  </a:lnTo>
                  <a:lnTo>
                    <a:pt x="1" y="77"/>
                  </a:lnTo>
                  <a:lnTo>
                    <a:pt x="3" y="84"/>
                  </a:lnTo>
                  <a:lnTo>
                    <a:pt x="5" y="90"/>
                  </a:lnTo>
                  <a:lnTo>
                    <a:pt x="9" y="95"/>
                  </a:lnTo>
                  <a:lnTo>
                    <a:pt x="11" y="100"/>
                  </a:lnTo>
                  <a:lnTo>
                    <a:pt x="15" y="106"/>
                  </a:lnTo>
                  <a:lnTo>
                    <a:pt x="19" y="111"/>
                  </a:lnTo>
                  <a:lnTo>
                    <a:pt x="24" y="114"/>
                  </a:lnTo>
                  <a:lnTo>
                    <a:pt x="29" y="118"/>
                  </a:lnTo>
                  <a:lnTo>
                    <a:pt x="34" y="122"/>
                  </a:lnTo>
                  <a:lnTo>
                    <a:pt x="40" y="125"/>
                  </a:lnTo>
                  <a:lnTo>
                    <a:pt x="45" y="127"/>
                  </a:lnTo>
                  <a:lnTo>
                    <a:pt x="52" y="128"/>
                  </a:lnTo>
                  <a:lnTo>
                    <a:pt x="58" y="130"/>
                  </a:lnTo>
                  <a:lnTo>
                    <a:pt x="66" y="130"/>
                  </a:lnTo>
                  <a:lnTo>
                    <a:pt x="72" y="130"/>
                  </a:lnTo>
                  <a:lnTo>
                    <a:pt x="78" y="128"/>
                  </a:lnTo>
                  <a:lnTo>
                    <a:pt x="85" y="127"/>
                  </a:lnTo>
                  <a:lnTo>
                    <a:pt x="90" y="125"/>
                  </a:lnTo>
                  <a:lnTo>
                    <a:pt x="96" y="122"/>
                  </a:lnTo>
                  <a:lnTo>
                    <a:pt x="101" y="118"/>
                  </a:lnTo>
                  <a:lnTo>
                    <a:pt x="106" y="114"/>
                  </a:lnTo>
                  <a:lnTo>
                    <a:pt x="111" y="111"/>
                  </a:lnTo>
                  <a:lnTo>
                    <a:pt x="115" y="106"/>
                  </a:lnTo>
                  <a:lnTo>
                    <a:pt x="119" y="100"/>
                  </a:lnTo>
                  <a:lnTo>
                    <a:pt x="123" y="95"/>
                  </a:lnTo>
                  <a:lnTo>
                    <a:pt x="125" y="90"/>
                  </a:lnTo>
                  <a:lnTo>
                    <a:pt x="127" y="84"/>
                  </a:lnTo>
                  <a:lnTo>
                    <a:pt x="129" y="77"/>
                  </a:lnTo>
                  <a:lnTo>
                    <a:pt x="130" y="71"/>
                  </a:lnTo>
                  <a:lnTo>
                    <a:pt x="130" y="65"/>
                  </a:lnTo>
                  <a:close/>
                </a:path>
              </a:pathLst>
            </a:custGeom>
            <a:solidFill>
              <a:srgbClr val="FFFFFF"/>
            </a:solidFill>
            <a:ln w="9525">
              <a:noFill/>
            </a:ln>
          </p:spPr>
          <p:txBody>
            <a:bodyPr/>
            <a:lstStyle/>
            <a:p>
              <a:endParaRPr lang="zh-CN" altLang="en-US"/>
            </a:p>
          </p:txBody>
        </p:sp>
        <p:sp>
          <p:nvSpPr>
            <p:cNvPr id="204843" name="任意多边形 204842"/>
            <p:cNvSpPr/>
            <p:nvPr/>
          </p:nvSpPr>
          <p:spPr>
            <a:xfrm>
              <a:off x="2987" y="3464"/>
              <a:ext cx="130" cy="130"/>
            </a:xfrm>
            <a:custGeom>
              <a:avLst/>
              <a:gdLst/>
              <a:ahLst/>
              <a:cxnLst/>
              <a:rect l="0" t="0" r="0" b="0"/>
              <a:pathLst>
                <a:path w="130" h="130">
                  <a:moveTo>
                    <a:pt x="130" y="65"/>
                  </a:moveTo>
                  <a:lnTo>
                    <a:pt x="130" y="57"/>
                  </a:lnTo>
                  <a:lnTo>
                    <a:pt x="129" y="51"/>
                  </a:lnTo>
                  <a:lnTo>
                    <a:pt x="127" y="44"/>
                  </a:lnTo>
                  <a:lnTo>
                    <a:pt x="125" y="39"/>
                  </a:lnTo>
                  <a:lnTo>
                    <a:pt x="123" y="33"/>
                  </a:lnTo>
                  <a:lnTo>
                    <a:pt x="119" y="28"/>
                  </a:lnTo>
                  <a:lnTo>
                    <a:pt x="115" y="23"/>
                  </a:lnTo>
                  <a:lnTo>
                    <a:pt x="111" y="17"/>
                  </a:lnTo>
                  <a:lnTo>
                    <a:pt x="106" y="14"/>
                  </a:lnTo>
                  <a:lnTo>
                    <a:pt x="101" y="10"/>
                  </a:lnTo>
                  <a:lnTo>
                    <a:pt x="96" y="7"/>
                  </a:lnTo>
                  <a:lnTo>
                    <a:pt x="90" y="5"/>
                  </a:lnTo>
                  <a:lnTo>
                    <a:pt x="85" y="2"/>
                  </a:lnTo>
                  <a:lnTo>
                    <a:pt x="78" y="1"/>
                  </a:lnTo>
                  <a:lnTo>
                    <a:pt x="72" y="0"/>
                  </a:lnTo>
                  <a:lnTo>
                    <a:pt x="66" y="0"/>
                  </a:lnTo>
                  <a:lnTo>
                    <a:pt x="58" y="0"/>
                  </a:lnTo>
                  <a:lnTo>
                    <a:pt x="52" y="1"/>
                  </a:lnTo>
                  <a:lnTo>
                    <a:pt x="45" y="2"/>
                  </a:lnTo>
                  <a:lnTo>
                    <a:pt x="40" y="5"/>
                  </a:lnTo>
                  <a:lnTo>
                    <a:pt x="34" y="7"/>
                  </a:lnTo>
                  <a:lnTo>
                    <a:pt x="29" y="10"/>
                  </a:lnTo>
                  <a:lnTo>
                    <a:pt x="24" y="14"/>
                  </a:lnTo>
                  <a:lnTo>
                    <a:pt x="19" y="17"/>
                  </a:lnTo>
                  <a:lnTo>
                    <a:pt x="15" y="23"/>
                  </a:lnTo>
                  <a:lnTo>
                    <a:pt x="11" y="28"/>
                  </a:lnTo>
                  <a:lnTo>
                    <a:pt x="9" y="33"/>
                  </a:lnTo>
                  <a:lnTo>
                    <a:pt x="5" y="39"/>
                  </a:lnTo>
                  <a:lnTo>
                    <a:pt x="3" y="44"/>
                  </a:lnTo>
                  <a:lnTo>
                    <a:pt x="1" y="51"/>
                  </a:lnTo>
                  <a:lnTo>
                    <a:pt x="1" y="57"/>
                  </a:lnTo>
                  <a:lnTo>
                    <a:pt x="0" y="65"/>
                  </a:lnTo>
                  <a:lnTo>
                    <a:pt x="1" y="71"/>
                  </a:lnTo>
                  <a:lnTo>
                    <a:pt x="1" y="77"/>
                  </a:lnTo>
                  <a:lnTo>
                    <a:pt x="3" y="84"/>
                  </a:lnTo>
                  <a:lnTo>
                    <a:pt x="5" y="90"/>
                  </a:lnTo>
                  <a:lnTo>
                    <a:pt x="9" y="95"/>
                  </a:lnTo>
                  <a:lnTo>
                    <a:pt x="11" y="100"/>
                  </a:lnTo>
                  <a:lnTo>
                    <a:pt x="15" y="106"/>
                  </a:lnTo>
                  <a:lnTo>
                    <a:pt x="19" y="111"/>
                  </a:lnTo>
                  <a:lnTo>
                    <a:pt x="24" y="114"/>
                  </a:lnTo>
                  <a:lnTo>
                    <a:pt x="29" y="118"/>
                  </a:lnTo>
                  <a:lnTo>
                    <a:pt x="34" y="122"/>
                  </a:lnTo>
                  <a:lnTo>
                    <a:pt x="40" y="125"/>
                  </a:lnTo>
                  <a:lnTo>
                    <a:pt x="45" y="127"/>
                  </a:lnTo>
                  <a:lnTo>
                    <a:pt x="52" y="128"/>
                  </a:lnTo>
                  <a:lnTo>
                    <a:pt x="58" y="130"/>
                  </a:lnTo>
                  <a:lnTo>
                    <a:pt x="66" y="130"/>
                  </a:lnTo>
                  <a:lnTo>
                    <a:pt x="72" y="130"/>
                  </a:lnTo>
                  <a:lnTo>
                    <a:pt x="78" y="128"/>
                  </a:lnTo>
                  <a:lnTo>
                    <a:pt x="85" y="127"/>
                  </a:lnTo>
                  <a:lnTo>
                    <a:pt x="90" y="125"/>
                  </a:lnTo>
                  <a:lnTo>
                    <a:pt x="96" y="122"/>
                  </a:lnTo>
                  <a:lnTo>
                    <a:pt x="101" y="118"/>
                  </a:lnTo>
                  <a:lnTo>
                    <a:pt x="106" y="114"/>
                  </a:lnTo>
                  <a:lnTo>
                    <a:pt x="111" y="111"/>
                  </a:lnTo>
                  <a:lnTo>
                    <a:pt x="115" y="106"/>
                  </a:lnTo>
                  <a:lnTo>
                    <a:pt x="119" y="100"/>
                  </a:lnTo>
                  <a:lnTo>
                    <a:pt x="123" y="95"/>
                  </a:lnTo>
                  <a:lnTo>
                    <a:pt x="125" y="90"/>
                  </a:lnTo>
                  <a:lnTo>
                    <a:pt x="127" y="84"/>
                  </a:lnTo>
                  <a:lnTo>
                    <a:pt x="129" y="77"/>
                  </a:lnTo>
                  <a:lnTo>
                    <a:pt x="130" y="71"/>
                  </a:lnTo>
                  <a:lnTo>
                    <a:pt x="130" y="65"/>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4844" name="矩形 204843"/>
            <p:cNvSpPr/>
            <p:nvPr/>
          </p:nvSpPr>
          <p:spPr>
            <a:xfrm>
              <a:off x="3031" y="3481"/>
              <a:ext cx="44" cy="106"/>
            </a:xfrm>
            <a:prstGeom prst="rect">
              <a:avLst/>
            </a:prstGeom>
            <a:noFill/>
            <a:ln w="9525">
              <a:noFill/>
            </a:ln>
          </p:spPr>
          <p:txBody>
            <a:bodyPr wrap="none" lIns="0" tIns="0" rIns="0" bIns="0">
              <a:spAutoFit/>
            </a:bodyPr>
            <a:lstStyle/>
            <a:p>
              <a:r>
                <a:rPr lang="en-US" altLang="zh-CN" sz="1100">
                  <a:solidFill>
                    <a:srgbClr val="000000"/>
                  </a:solidFill>
                  <a:latin typeface="宋体" panose="02010600030101010101" pitchFamily="2" charset="-122"/>
                  <a:sym typeface="Wingdings" panose="05000000000000000000" pitchFamily="2" charset="2"/>
                </a:rPr>
                <a:t>V</a:t>
              </a:r>
              <a:endParaRPr lang="en-US" altLang="zh-CN">
                <a:latin typeface="Times New Roman" panose="02020603050405020304" pitchFamily="18" charset="0"/>
                <a:sym typeface="Wingdings" panose="05000000000000000000" pitchFamily="2" charset="2"/>
              </a:endParaRPr>
            </a:p>
          </p:txBody>
        </p:sp>
        <p:sp>
          <p:nvSpPr>
            <p:cNvPr id="204845" name="直接连接符 204844"/>
            <p:cNvSpPr/>
            <p:nvPr/>
          </p:nvSpPr>
          <p:spPr>
            <a:xfrm flipV="1">
              <a:off x="3053" y="3243"/>
              <a:ext cx="1" cy="228"/>
            </a:xfrm>
            <a:prstGeom prst="line">
              <a:avLst/>
            </a:prstGeom>
            <a:ln w="15875" cap="flat" cmpd="sng">
              <a:solidFill>
                <a:srgbClr val="000000"/>
              </a:solidFill>
              <a:prstDash val="solid"/>
              <a:headEnd type="none" w="med" len="med"/>
              <a:tailEnd type="none" w="med" len="med"/>
            </a:ln>
          </p:spPr>
        </p:sp>
        <p:sp>
          <p:nvSpPr>
            <p:cNvPr id="204846" name="直接连接符 204845"/>
            <p:cNvSpPr/>
            <p:nvPr/>
          </p:nvSpPr>
          <p:spPr>
            <a:xfrm flipV="1">
              <a:off x="3053" y="3594"/>
              <a:ext cx="1" cy="368"/>
            </a:xfrm>
            <a:prstGeom prst="line">
              <a:avLst/>
            </a:prstGeom>
            <a:ln w="15875" cap="flat" cmpd="sng">
              <a:solidFill>
                <a:srgbClr val="000000"/>
              </a:solidFill>
              <a:prstDash val="solid"/>
              <a:headEnd type="none" w="med" len="med"/>
              <a:tailEnd type="none" w="med" len="med"/>
            </a:ln>
          </p:spPr>
        </p:sp>
        <p:sp>
          <p:nvSpPr>
            <p:cNvPr id="204847" name="任意多边形 204846"/>
            <p:cNvSpPr/>
            <p:nvPr/>
          </p:nvSpPr>
          <p:spPr>
            <a:xfrm>
              <a:off x="2098" y="3941"/>
              <a:ext cx="41" cy="41"/>
            </a:xfrm>
            <a:custGeom>
              <a:avLst/>
              <a:gdLst/>
              <a:ahLst/>
              <a:cxnLst/>
              <a:rect l="0" t="0" r="0" b="0"/>
              <a:pathLst>
                <a:path w="41" h="41">
                  <a:moveTo>
                    <a:pt x="0" y="21"/>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1"/>
                  </a:lnTo>
                  <a:lnTo>
                    <a:pt x="41" y="21"/>
                  </a:lnTo>
                  <a:lnTo>
                    <a:pt x="39" y="24"/>
                  </a:lnTo>
                  <a:lnTo>
                    <a:pt x="38" y="28"/>
                  </a:lnTo>
                  <a:lnTo>
                    <a:pt x="37" y="32"/>
                  </a:lnTo>
                  <a:lnTo>
                    <a:pt x="34" y="35"/>
                  </a:lnTo>
                  <a:lnTo>
                    <a:pt x="30" y="37"/>
                  </a:lnTo>
                  <a:lnTo>
                    <a:pt x="28" y="40"/>
                  </a:lnTo>
                  <a:lnTo>
                    <a:pt x="24" y="41"/>
                  </a:lnTo>
                  <a:lnTo>
                    <a:pt x="20" y="41"/>
                  </a:lnTo>
                  <a:lnTo>
                    <a:pt x="15" y="41"/>
                  </a:lnTo>
                  <a:lnTo>
                    <a:pt x="11" y="40"/>
                  </a:lnTo>
                  <a:lnTo>
                    <a:pt x="9" y="37"/>
                  </a:lnTo>
                  <a:lnTo>
                    <a:pt x="5" y="35"/>
                  </a:lnTo>
                  <a:lnTo>
                    <a:pt x="2" y="32"/>
                  </a:lnTo>
                  <a:lnTo>
                    <a:pt x="1" y="28"/>
                  </a:lnTo>
                  <a:lnTo>
                    <a:pt x="0" y="24"/>
                  </a:lnTo>
                  <a:lnTo>
                    <a:pt x="0" y="21"/>
                  </a:lnTo>
                  <a:close/>
                </a:path>
              </a:pathLst>
            </a:custGeom>
            <a:solidFill>
              <a:srgbClr val="000000"/>
            </a:solidFill>
            <a:ln w="9525">
              <a:noFill/>
            </a:ln>
          </p:spPr>
          <p:txBody>
            <a:bodyPr/>
            <a:lstStyle/>
            <a:p>
              <a:endParaRPr lang="zh-CN" altLang="en-US"/>
            </a:p>
          </p:txBody>
        </p:sp>
        <p:sp>
          <p:nvSpPr>
            <p:cNvPr id="204848" name="任意多边形 204847"/>
            <p:cNvSpPr/>
            <p:nvPr/>
          </p:nvSpPr>
          <p:spPr>
            <a:xfrm>
              <a:off x="2098" y="3941"/>
              <a:ext cx="41" cy="41"/>
            </a:xfrm>
            <a:custGeom>
              <a:avLst/>
              <a:gdLst/>
              <a:ahLst/>
              <a:cxnLst/>
              <a:rect l="0" t="0" r="0" b="0"/>
              <a:pathLst>
                <a:path w="41" h="41">
                  <a:moveTo>
                    <a:pt x="0" y="21"/>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1"/>
                  </a:lnTo>
                  <a:lnTo>
                    <a:pt x="41" y="21"/>
                  </a:lnTo>
                  <a:lnTo>
                    <a:pt x="39" y="24"/>
                  </a:lnTo>
                  <a:lnTo>
                    <a:pt x="38" y="28"/>
                  </a:lnTo>
                  <a:lnTo>
                    <a:pt x="37" y="32"/>
                  </a:lnTo>
                  <a:lnTo>
                    <a:pt x="34" y="35"/>
                  </a:lnTo>
                  <a:lnTo>
                    <a:pt x="30" y="37"/>
                  </a:lnTo>
                  <a:lnTo>
                    <a:pt x="28" y="40"/>
                  </a:lnTo>
                  <a:lnTo>
                    <a:pt x="24" y="41"/>
                  </a:lnTo>
                  <a:lnTo>
                    <a:pt x="20" y="41"/>
                  </a:lnTo>
                  <a:lnTo>
                    <a:pt x="15" y="41"/>
                  </a:lnTo>
                  <a:lnTo>
                    <a:pt x="11" y="40"/>
                  </a:lnTo>
                  <a:lnTo>
                    <a:pt x="9" y="37"/>
                  </a:lnTo>
                  <a:lnTo>
                    <a:pt x="5" y="35"/>
                  </a:lnTo>
                  <a:lnTo>
                    <a:pt x="2" y="32"/>
                  </a:lnTo>
                  <a:lnTo>
                    <a:pt x="1" y="28"/>
                  </a:lnTo>
                  <a:lnTo>
                    <a:pt x="0" y="24"/>
                  </a:lnTo>
                  <a:lnTo>
                    <a:pt x="0" y="21"/>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4849" name="任意多边形 204848"/>
            <p:cNvSpPr/>
            <p:nvPr/>
          </p:nvSpPr>
          <p:spPr>
            <a:xfrm>
              <a:off x="2098" y="3226"/>
              <a:ext cx="41" cy="41"/>
            </a:xfrm>
            <a:custGeom>
              <a:avLst/>
              <a:gdLst/>
              <a:ahLst/>
              <a:cxnLst/>
              <a:rect l="0" t="0" r="0" b="0"/>
              <a:pathLst>
                <a:path w="41" h="41">
                  <a:moveTo>
                    <a:pt x="0" y="20"/>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0"/>
                  </a:lnTo>
                  <a:lnTo>
                    <a:pt x="41" y="20"/>
                  </a:lnTo>
                  <a:lnTo>
                    <a:pt x="39" y="24"/>
                  </a:lnTo>
                  <a:lnTo>
                    <a:pt x="38" y="28"/>
                  </a:lnTo>
                  <a:lnTo>
                    <a:pt x="37" y="32"/>
                  </a:lnTo>
                  <a:lnTo>
                    <a:pt x="34" y="34"/>
                  </a:lnTo>
                  <a:lnTo>
                    <a:pt x="30" y="37"/>
                  </a:lnTo>
                  <a:lnTo>
                    <a:pt x="28" y="40"/>
                  </a:lnTo>
                  <a:lnTo>
                    <a:pt x="24" y="41"/>
                  </a:lnTo>
                  <a:lnTo>
                    <a:pt x="20" y="41"/>
                  </a:lnTo>
                  <a:lnTo>
                    <a:pt x="15" y="41"/>
                  </a:lnTo>
                  <a:lnTo>
                    <a:pt x="11" y="40"/>
                  </a:lnTo>
                  <a:lnTo>
                    <a:pt x="9" y="37"/>
                  </a:lnTo>
                  <a:lnTo>
                    <a:pt x="5" y="34"/>
                  </a:lnTo>
                  <a:lnTo>
                    <a:pt x="2" y="32"/>
                  </a:lnTo>
                  <a:lnTo>
                    <a:pt x="1" y="28"/>
                  </a:lnTo>
                  <a:lnTo>
                    <a:pt x="0" y="24"/>
                  </a:lnTo>
                  <a:lnTo>
                    <a:pt x="0" y="20"/>
                  </a:lnTo>
                  <a:close/>
                </a:path>
              </a:pathLst>
            </a:custGeom>
            <a:solidFill>
              <a:srgbClr val="000000"/>
            </a:solidFill>
            <a:ln w="9525">
              <a:noFill/>
            </a:ln>
          </p:spPr>
          <p:txBody>
            <a:bodyPr/>
            <a:lstStyle/>
            <a:p>
              <a:endParaRPr lang="zh-CN" altLang="en-US"/>
            </a:p>
          </p:txBody>
        </p:sp>
        <p:sp>
          <p:nvSpPr>
            <p:cNvPr id="204850" name="任意多边形 204849"/>
            <p:cNvSpPr/>
            <p:nvPr/>
          </p:nvSpPr>
          <p:spPr>
            <a:xfrm>
              <a:off x="2098" y="3226"/>
              <a:ext cx="41" cy="41"/>
            </a:xfrm>
            <a:custGeom>
              <a:avLst/>
              <a:gdLst/>
              <a:ahLst/>
              <a:cxnLst/>
              <a:rect l="0" t="0" r="0" b="0"/>
              <a:pathLst>
                <a:path w="41" h="41">
                  <a:moveTo>
                    <a:pt x="0" y="20"/>
                  </a:moveTo>
                  <a:lnTo>
                    <a:pt x="0" y="17"/>
                  </a:lnTo>
                  <a:lnTo>
                    <a:pt x="1" y="13"/>
                  </a:lnTo>
                  <a:lnTo>
                    <a:pt x="2" y="9"/>
                  </a:lnTo>
                  <a:lnTo>
                    <a:pt x="5" y="6"/>
                  </a:lnTo>
                  <a:lnTo>
                    <a:pt x="9" y="4"/>
                  </a:lnTo>
                  <a:lnTo>
                    <a:pt x="11" y="1"/>
                  </a:lnTo>
                  <a:lnTo>
                    <a:pt x="15" y="0"/>
                  </a:lnTo>
                  <a:lnTo>
                    <a:pt x="20" y="0"/>
                  </a:lnTo>
                  <a:lnTo>
                    <a:pt x="24" y="0"/>
                  </a:lnTo>
                  <a:lnTo>
                    <a:pt x="28" y="1"/>
                  </a:lnTo>
                  <a:lnTo>
                    <a:pt x="30" y="4"/>
                  </a:lnTo>
                  <a:lnTo>
                    <a:pt x="34" y="6"/>
                  </a:lnTo>
                  <a:lnTo>
                    <a:pt x="37" y="9"/>
                  </a:lnTo>
                  <a:lnTo>
                    <a:pt x="38" y="13"/>
                  </a:lnTo>
                  <a:lnTo>
                    <a:pt x="39" y="17"/>
                  </a:lnTo>
                  <a:lnTo>
                    <a:pt x="41" y="20"/>
                  </a:lnTo>
                  <a:lnTo>
                    <a:pt x="41" y="20"/>
                  </a:lnTo>
                  <a:lnTo>
                    <a:pt x="39" y="24"/>
                  </a:lnTo>
                  <a:lnTo>
                    <a:pt x="38" y="28"/>
                  </a:lnTo>
                  <a:lnTo>
                    <a:pt x="37" y="32"/>
                  </a:lnTo>
                  <a:lnTo>
                    <a:pt x="34" y="34"/>
                  </a:lnTo>
                  <a:lnTo>
                    <a:pt x="30" y="37"/>
                  </a:lnTo>
                  <a:lnTo>
                    <a:pt x="28" y="40"/>
                  </a:lnTo>
                  <a:lnTo>
                    <a:pt x="24" y="41"/>
                  </a:lnTo>
                  <a:lnTo>
                    <a:pt x="20" y="41"/>
                  </a:lnTo>
                  <a:lnTo>
                    <a:pt x="15" y="41"/>
                  </a:lnTo>
                  <a:lnTo>
                    <a:pt x="11" y="40"/>
                  </a:lnTo>
                  <a:lnTo>
                    <a:pt x="9" y="37"/>
                  </a:lnTo>
                  <a:lnTo>
                    <a:pt x="5" y="34"/>
                  </a:lnTo>
                  <a:lnTo>
                    <a:pt x="2" y="32"/>
                  </a:lnTo>
                  <a:lnTo>
                    <a:pt x="1" y="28"/>
                  </a:lnTo>
                  <a:lnTo>
                    <a:pt x="0" y="24"/>
                  </a:lnTo>
                  <a:lnTo>
                    <a:pt x="0" y="20"/>
                  </a:lnTo>
                </a:path>
              </a:pathLst>
            </a:custGeom>
            <a:noFill/>
            <a:ln w="15875" cap="flat" cmpd="sng">
              <a:solidFill>
                <a:srgbClr val="000000"/>
              </a:solidFill>
              <a:prstDash val="solid"/>
              <a:headEnd type="none" w="med" len="med"/>
              <a:tailEnd type="none" w="med" len="med"/>
            </a:ln>
          </p:spPr>
          <p:txBody>
            <a:bodyPr/>
            <a:lstStyle/>
            <a:p>
              <a:endParaRPr lang="zh-CN" altLang="en-US"/>
            </a:p>
          </p:txBody>
        </p:sp>
        <p:sp>
          <p:nvSpPr>
            <p:cNvPr id="204851" name="矩形 204850"/>
            <p:cNvSpPr/>
            <p:nvPr/>
          </p:nvSpPr>
          <p:spPr>
            <a:xfrm>
              <a:off x="1574" y="3632"/>
              <a:ext cx="85"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E</a:t>
              </a:r>
              <a:endParaRPr lang="en-US" altLang="zh-CN">
                <a:latin typeface="Times New Roman" panose="02020603050405020304" pitchFamily="18" charset="0"/>
                <a:sym typeface="Wingdings" panose="05000000000000000000" pitchFamily="2" charset="2"/>
              </a:endParaRPr>
            </a:p>
          </p:txBody>
        </p:sp>
        <p:sp>
          <p:nvSpPr>
            <p:cNvPr id="204852" name="矩形 204851"/>
            <p:cNvSpPr/>
            <p:nvPr/>
          </p:nvSpPr>
          <p:spPr>
            <a:xfrm>
              <a:off x="1614" y="3525"/>
              <a:ext cx="32"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sp>
          <p:nvSpPr>
            <p:cNvPr id="204853" name="直接连接符 204852"/>
            <p:cNvSpPr/>
            <p:nvPr/>
          </p:nvSpPr>
          <p:spPr>
            <a:xfrm>
              <a:off x="1890" y="3243"/>
              <a:ext cx="80" cy="1"/>
            </a:xfrm>
            <a:prstGeom prst="line">
              <a:avLst/>
            </a:prstGeom>
            <a:ln w="6350" cap="flat" cmpd="sng">
              <a:solidFill>
                <a:srgbClr val="000000"/>
              </a:solidFill>
              <a:prstDash val="solid"/>
              <a:headEnd type="none" w="med" len="med"/>
              <a:tailEnd type="none" w="med" len="med"/>
            </a:ln>
          </p:spPr>
        </p:sp>
        <p:sp>
          <p:nvSpPr>
            <p:cNvPr id="204854" name="任意多边形 204853"/>
            <p:cNvSpPr/>
            <p:nvPr/>
          </p:nvSpPr>
          <p:spPr>
            <a:xfrm>
              <a:off x="1965" y="3218"/>
              <a:ext cx="72" cy="49"/>
            </a:xfrm>
            <a:custGeom>
              <a:avLst/>
              <a:gdLst/>
              <a:ahLst/>
              <a:cxnLst/>
              <a:rect l="0" t="0" r="0" b="0"/>
              <a:pathLst>
                <a:path w="72" h="49">
                  <a:moveTo>
                    <a:pt x="0" y="0"/>
                  </a:moveTo>
                  <a:lnTo>
                    <a:pt x="72" y="25"/>
                  </a:lnTo>
                  <a:lnTo>
                    <a:pt x="0" y="49"/>
                  </a:lnTo>
                  <a:lnTo>
                    <a:pt x="0" y="0"/>
                  </a:lnTo>
                  <a:close/>
                </a:path>
              </a:pathLst>
            </a:custGeom>
            <a:solidFill>
              <a:srgbClr val="000000"/>
            </a:solidFill>
            <a:ln w="9525">
              <a:noFill/>
            </a:ln>
          </p:spPr>
          <p:txBody>
            <a:bodyPr/>
            <a:lstStyle/>
            <a:p>
              <a:endParaRPr lang="zh-CN" altLang="en-US"/>
            </a:p>
          </p:txBody>
        </p:sp>
        <p:sp>
          <p:nvSpPr>
            <p:cNvPr id="204855" name="矩形 204854"/>
            <p:cNvSpPr/>
            <p:nvPr/>
          </p:nvSpPr>
          <p:spPr>
            <a:xfrm>
              <a:off x="1956" y="3040"/>
              <a:ext cx="50" cy="154"/>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sym typeface="Wingdings" panose="05000000000000000000" pitchFamily="2" charset="2"/>
                </a:rPr>
                <a:t>I</a:t>
              </a:r>
              <a:endParaRPr lang="en-US" altLang="zh-CN">
                <a:latin typeface="Times New Roman" panose="02020603050405020304" pitchFamily="18" charset="0"/>
                <a:sym typeface="Wingdings" panose="05000000000000000000" pitchFamily="2" charset="2"/>
              </a:endParaRPr>
            </a:p>
          </p:txBody>
        </p:sp>
        <p:sp>
          <p:nvSpPr>
            <p:cNvPr id="204856" name="矩形 204855"/>
            <p:cNvSpPr/>
            <p:nvPr/>
          </p:nvSpPr>
          <p:spPr>
            <a:xfrm>
              <a:off x="1980" y="2927"/>
              <a:ext cx="32"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sym typeface="Wingdings" panose="05000000000000000000" pitchFamily="2" charset="2"/>
                </a:rPr>
                <a:t>.</a:t>
              </a:r>
              <a:endParaRPr lang="en-US" altLang="zh-CN">
                <a:latin typeface="Times New Roman" panose="02020603050405020304" pitchFamily="18" charset="0"/>
                <a:sym typeface="Wingdings" panose="05000000000000000000" pitchFamily="2" charset="2"/>
              </a:endParaRPr>
            </a:p>
          </p:txBody>
        </p:sp>
      </p:grpSp>
      <p:sp>
        <p:nvSpPr>
          <p:cNvPr id="204857" name="文本框 204856"/>
          <p:cNvSpPr txBox="1"/>
          <p:nvPr/>
        </p:nvSpPr>
        <p:spPr>
          <a:xfrm>
            <a:off x="163513" y="398463"/>
            <a:ext cx="2405062" cy="457200"/>
          </a:xfrm>
          <a:prstGeom prst="rect">
            <a:avLst/>
          </a:prstGeom>
          <a:noFill/>
          <a:ln w="9525">
            <a:noFill/>
          </a:ln>
        </p:spPr>
        <p:txBody>
          <a:bodyPr wrap="none" anchor="t">
            <a:spAutoFit/>
          </a:bodyPr>
          <a:lstStyle/>
          <a:p>
            <a:pPr>
              <a:spcBef>
                <a:spcPct val="0"/>
              </a:spcBef>
            </a:pPr>
            <a:r>
              <a:rPr lang="zh-CN" altLang="en-US" dirty="0">
                <a:latin typeface="Times New Roman" panose="02020603050405020304" pitchFamily="18" charset="0"/>
                <a:sym typeface="Wingdings" panose="05000000000000000000" pitchFamily="2" charset="2"/>
              </a:rPr>
              <a:t>一、 谐振的定义</a:t>
            </a:r>
            <a:endParaRPr lang="zh-CN" altLang="en-US">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13"/>
                                        </p:tgtEl>
                                        <p:attrNameLst>
                                          <p:attrName>style.visibility</p:attrName>
                                        </p:attrNameLst>
                                      </p:cBhvr>
                                      <p:to>
                                        <p:strVal val="visible"/>
                                      </p:to>
                                    </p:set>
                                    <p:animEffect transition="in" filter="blinds(horizontal)">
                                      <p:cBhvr>
                                        <p:cTn id="7" dur="500"/>
                                        <p:tgtEl>
                                          <p:spTgt spid="2048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05"/>
                                        </p:tgtEl>
                                        <p:attrNameLst>
                                          <p:attrName>style.visibility</p:attrName>
                                        </p:attrNameLst>
                                      </p:cBhvr>
                                      <p:to>
                                        <p:strVal val="visible"/>
                                      </p:to>
                                    </p:set>
                                    <p:animEffect transition="in" filter="blinds(horizontal)">
                                      <p:cBhvr>
                                        <p:cTn id="12" dur="500"/>
                                        <p:tgtEl>
                                          <p:spTgt spid="204805"/>
                                        </p:tgtEl>
                                      </p:cBhvr>
                                    </p:animEffect>
                                  </p:childTnLst>
                                </p:cTn>
                              </p:par>
                              <p:par>
                                <p:cTn id="13" presetID="3" presetClass="entr" presetSubtype="10" fill="hold" nodeType="withEffect">
                                  <p:stCondLst>
                                    <p:cond delay="0"/>
                                  </p:stCondLst>
                                  <p:childTnLst>
                                    <p:set>
                                      <p:cBhvr>
                                        <p:cTn id="14" dur="1" fill="hold">
                                          <p:stCondLst>
                                            <p:cond delay="0"/>
                                          </p:stCondLst>
                                        </p:cTn>
                                        <p:tgtEl>
                                          <p:spTgt spid="204804"/>
                                        </p:tgtEl>
                                        <p:attrNameLst>
                                          <p:attrName>style.visibility</p:attrName>
                                        </p:attrNameLst>
                                      </p:cBhvr>
                                      <p:to>
                                        <p:strVal val="visible"/>
                                      </p:to>
                                    </p:set>
                                    <p:animEffect transition="in" filter="blinds(horizontal)">
                                      <p:cBhvr>
                                        <p:cTn id="15" dur="500"/>
                                        <p:tgtEl>
                                          <p:spTgt spid="20480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4806"/>
                                        </p:tgtEl>
                                        <p:attrNameLst>
                                          <p:attrName>style.visibility</p:attrName>
                                        </p:attrNameLst>
                                      </p:cBhvr>
                                      <p:to>
                                        <p:strVal val="visible"/>
                                      </p:to>
                                    </p:set>
                                    <p:animEffect transition="in" filter="blinds(horizontal)">
                                      <p:cBhvr>
                                        <p:cTn id="20" dur="500"/>
                                        <p:tgtEl>
                                          <p:spTgt spid="20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p:bldP spid="2048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FC9556-C1ED-4065-9418-FE37BDB7E86B}"/>
              </a:ext>
            </a:extLst>
          </p:cNvPr>
          <p:cNvSpPr/>
          <p:nvPr/>
        </p:nvSpPr>
        <p:spPr>
          <a:xfrm>
            <a:off x="3728699" y="1587361"/>
            <a:ext cx="4882736" cy="4031873"/>
          </a:xfrm>
          <a:prstGeom prst="rect">
            <a:avLst/>
          </a:prstGeom>
          <a:noFill/>
          <a:ln w="19050">
            <a:noFill/>
          </a:ln>
        </p:spPr>
        <p:txBody>
          <a:bodyPr wrap="square" anchor="ctr">
            <a:spAutoFit/>
          </a:bodyPr>
          <a:lstStyle/>
          <a:p>
            <a:pPr defTabSz="914400">
              <a:spcBef>
                <a:spcPct val="0"/>
              </a:spcBef>
              <a:tabLst>
                <a:tab pos="733425" algn="l"/>
              </a:tabLst>
            </a:pPr>
            <a:r>
              <a:rPr lang="zh-CN" altLang="en-US" dirty="0">
                <a:sym typeface="Wingdings" panose="05000000000000000000" pitchFamily="2" charset="2"/>
              </a:rPr>
              <a:t>谐振时线圈上的电压和电容器上的电压大小相等，且均为信号源电压的</a:t>
            </a:r>
            <a:r>
              <a:rPr lang="en-US" altLang="zh-CN" i="1" dirty="0">
                <a:sym typeface="Wingdings" panose="05000000000000000000" pitchFamily="2" charset="2"/>
              </a:rPr>
              <a:t>Q</a:t>
            </a:r>
            <a:r>
              <a:rPr lang="zh-CN" altLang="en-US" dirty="0">
                <a:sym typeface="Wingdings" panose="05000000000000000000" pitchFamily="2" charset="2"/>
              </a:rPr>
              <a:t>倍，方向相反，相互抵消，通常称串联谐振为</a:t>
            </a:r>
            <a:r>
              <a:rPr lang="zh-CN" altLang="en-US" dirty="0">
                <a:solidFill>
                  <a:srgbClr val="3333FF"/>
                </a:solidFill>
                <a:sym typeface="Wingdings" panose="05000000000000000000" pitchFamily="2" charset="2"/>
              </a:rPr>
              <a:t>电压谐振</a:t>
            </a:r>
            <a:r>
              <a:rPr lang="zh-CN" altLang="en-US" dirty="0">
                <a:sym typeface="Wingdings" panose="05000000000000000000" pitchFamily="2" charset="2"/>
              </a:rPr>
              <a:t>。</a:t>
            </a:r>
            <a:endParaRPr lang="en-US" altLang="zh-CN" dirty="0">
              <a:sym typeface="Wingdings" panose="05000000000000000000" pitchFamily="2" charset="2"/>
            </a:endParaRPr>
          </a:p>
          <a:p>
            <a:pPr defTabSz="914400">
              <a:spcBef>
                <a:spcPct val="0"/>
              </a:spcBef>
              <a:tabLst>
                <a:tab pos="733425" algn="l"/>
              </a:tabLst>
            </a:pPr>
            <a:endParaRPr lang="en-US" altLang="zh-CN" sz="2800" dirty="0">
              <a:sym typeface="Wingdings" panose="05000000000000000000" pitchFamily="2" charset="2"/>
            </a:endParaRPr>
          </a:p>
          <a:p>
            <a:pPr defTabSz="914400">
              <a:spcBef>
                <a:spcPct val="0"/>
              </a:spcBef>
              <a:tabLst>
                <a:tab pos="733425" algn="l"/>
              </a:tabLst>
            </a:pPr>
            <a:r>
              <a:rPr lang="zh-CN" altLang="en-US" sz="2800" dirty="0">
                <a:solidFill>
                  <a:srgbClr val="FF0000"/>
                </a:solidFill>
                <a:sym typeface="Wingdings" panose="05000000000000000000" pitchFamily="2" charset="2"/>
              </a:rPr>
              <a:t>特性阻抗：</a:t>
            </a:r>
            <a:endParaRPr lang="en-US" altLang="zh-CN" sz="2800" dirty="0">
              <a:solidFill>
                <a:srgbClr val="FF0000"/>
              </a:solidFill>
              <a:sym typeface="Wingdings" panose="05000000000000000000" pitchFamily="2" charset="2"/>
            </a:endParaRPr>
          </a:p>
          <a:p>
            <a:pPr defTabSz="914400">
              <a:spcBef>
                <a:spcPct val="0"/>
              </a:spcBef>
              <a:tabLst>
                <a:tab pos="733425" algn="l"/>
              </a:tabLst>
            </a:pPr>
            <a:r>
              <a:rPr lang="en-US" altLang="zh-CN" sz="2800" dirty="0"/>
              <a:t>                   </a:t>
            </a:r>
            <a:r>
              <a:rPr lang="el-GR" altLang="zh-CN" sz="2800" i="1" dirty="0">
                <a:sym typeface="Wingdings" panose="05000000000000000000" pitchFamily="2" charset="2"/>
              </a:rPr>
              <a:t>ρ</a:t>
            </a:r>
            <a:r>
              <a:rPr lang="en-US" altLang="zh-CN" sz="2800" i="1" dirty="0">
                <a:sym typeface="Wingdings" panose="05000000000000000000" pitchFamily="2" charset="2"/>
              </a:rPr>
              <a:t>=</a:t>
            </a:r>
            <a:r>
              <a:rPr lang="el-GR" altLang="zh-CN" sz="2800" i="1" dirty="0">
                <a:sym typeface="Wingdings" panose="05000000000000000000" pitchFamily="2" charset="2"/>
              </a:rPr>
              <a:t>ω</a:t>
            </a:r>
            <a:r>
              <a:rPr lang="en-US" altLang="zh-CN" sz="2800" i="1" baseline="-25000" dirty="0">
                <a:sym typeface="Wingdings" panose="05000000000000000000" pitchFamily="2" charset="2"/>
              </a:rPr>
              <a:t>0</a:t>
            </a:r>
            <a:r>
              <a:rPr lang="en-US" altLang="zh-CN" sz="2800" i="1" dirty="0">
                <a:sym typeface="Wingdings" panose="05000000000000000000" pitchFamily="2" charset="2"/>
              </a:rPr>
              <a:t>L</a:t>
            </a:r>
          </a:p>
          <a:p>
            <a:pPr>
              <a:spcBef>
                <a:spcPct val="0"/>
              </a:spcBef>
              <a:tabLst>
                <a:tab pos="733425" algn="l"/>
              </a:tabLst>
            </a:pPr>
            <a:r>
              <a:rPr lang="zh-CN" altLang="en-US" sz="2800" dirty="0">
                <a:solidFill>
                  <a:srgbClr val="FF0000"/>
                </a:solidFill>
                <a:sym typeface="Wingdings" panose="05000000000000000000" pitchFamily="2" charset="2"/>
              </a:rPr>
              <a:t>品质因数：</a:t>
            </a:r>
            <a:endParaRPr lang="en-US" altLang="zh-CN" sz="2800" dirty="0">
              <a:solidFill>
                <a:srgbClr val="FF0000"/>
              </a:solidFill>
              <a:sym typeface="Wingdings" panose="05000000000000000000" pitchFamily="2" charset="2"/>
            </a:endParaRPr>
          </a:p>
          <a:p>
            <a:pPr>
              <a:spcBef>
                <a:spcPct val="0"/>
              </a:spcBef>
              <a:tabLst>
                <a:tab pos="733425" algn="l"/>
              </a:tabLst>
            </a:pPr>
            <a:r>
              <a:rPr lang="en-US" altLang="zh-CN" sz="2800" dirty="0"/>
              <a:t>                 </a:t>
            </a:r>
            <a:r>
              <a:rPr lang="zh-CN" altLang="en-US" sz="2800" dirty="0">
                <a:sym typeface="Wingdings" panose="05000000000000000000" pitchFamily="2" charset="2"/>
              </a:rPr>
              <a:t> </a:t>
            </a:r>
            <a:r>
              <a:rPr lang="en-US" altLang="zh-CN" sz="2800" i="1" dirty="0">
                <a:sym typeface="Wingdings" panose="05000000000000000000" pitchFamily="2" charset="2"/>
              </a:rPr>
              <a:t>Q= </a:t>
            </a:r>
            <a:r>
              <a:rPr lang="el-GR" altLang="zh-CN" sz="2800" i="1" dirty="0"/>
              <a:t>ρ</a:t>
            </a:r>
            <a:r>
              <a:rPr lang="en-US" altLang="zh-CN" sz="2800" i="1" dirty="0"/>
              <a:t> </a:t>
            </a:r>
            <a:r>
              <a:rPr lang="en-US" altLang="zh-CN" sz="2800" i="1" dirty="0">
                <a:solidFill>
                  <a:srgbClr val="FF0000"/>
                </a:solidFill>
              </a:rPr>
              <a:t>/</a:t>
            </a:r>
            <a:r>
              <a:rPr lang="en-US" altLang="zh-CN" sz="2800" i="1" dirty="0"/>
              <a:t> R </a:t>
            </a:r>
            <a:r>
              <a:rPr lang="el-GR" altLang="zh-CN" sz="2800" i="1" dirty="0"/>
              <a:t>=</a:t>
            </a:r>
            <a:r>
              <a:rPr lang="en-US" altLang="zh-CN" sz="2800" i="1" dirty="0"/>
              <a:t> </a:t>
            </a:r>
            <a:r>
              <a:rPr lang="el-GR" altLang="zh-CN" sz="2800" i="1" dirty="0"/>
              <a:t>ω</a:t>
            </a:r>
            <a:r>
              <a:rPr lang="el-GR" altLang="zh-CN" sz="2800" i="1" baseline="-25000" dirty="0"/>
              <a:t>0</a:t>
            </a:r>
            <a:r>
              <a:rPr lang="en-US" altLang="zh-CN" sz="2800" i="1" dirty="0"/>
              <a:t>L </a:t>
            </a:r>
            <a:r>
              <a:rPr lang="en-US" altLang="zh-CN" sz="2800" i="1" dirty="0">
                <a:solidFill>
                  <a:srgbClr val="FF0000"/>
                </a:solidFill>
              </a:rPr>
              <a:t>/</a:t>
            </a:r>
            <a:r>
              <a:rPr lang="en-US" altLang="zh-CN" sz="2800" i="1" dirty="0"/>
              <a:t> R</a:t>
            </a:r>
          </a:p>
          <a:p>
            <a:pPr defTabSz="914400">
              <a:spcBef>
                <a:spcPct val="0"/>
              </a:spcBef>
              <a:tabLst>
                <a:tab pos="733425" algn="l"/>
              </a:tabLst>
            </a:pPr>
            <a:endParaRPr lang="zh-CN" altLang="en-US" sz="2000" dirty="0">
              <a:latin typeface="Times New Roman" panose="02020603050405020304" pitchFamily="18" charset="0"/>
              <a:sym typeface="Wingdings" panose="05000000000000000000" pitchFamily="2" charset="2"/>
            </a:endParaRPr>
          </a:p>
        </p:txBody>
      </p:sp>
      <p:grpSp>
        <p:nvGrpSpPr>
          <p:cNvPr id="3" name="组合 2">
            <a:extLst>
              <a:ext uri="{FF2B5EF4-FFF2-40B4-BE49-F238E27FC236}">
                <a16:creationId xmlns:a16="http://schemas.microsoft.com/office/drawing/2014/main" id="{6A10B86F-FA90-4333-8735-061F971CB753}"/>
              </a:ext>
            </a:extLst>
          </p:cNvPr>
          <p:cNvGrpSpPr/>
          <p:nvPr/>
        </p:nvGrpSpPr>
        <p:grpSpPr>
          <a:xfrm>
            <a:off x="1353457" y="996026"/>
            <a:ext cx="1312863" cy="1593064"/>
            <a:chOff x="3626" y="299"/>
            <a:chExt cx="996" cy="1645"/>
          </a:xfrm>
        </p:grpSpPr>
        <p:sp>
          <p:nvSpPr>
            <p:cNvPr id="4" name="直接连接符 3">
              <a:extLst>
                <a:ext uri="{FF2B5EF4-FFF2-40B4-BE49-F238E27FC236}">
                  <a16:creationId xmlns:a16="http://schemas.microsoft.com/office/drawing/2014/main" id="{A77B11EA-B624-46C4-8532-A748D7A2719C}"/>
                </a:ext>
              </a:extLst>
            </p:cNvPr>
            <p:cNvSpPr/>
            <p:nvPr/>
          </p:nvSpPr>
          <p:spPr>
            <a:xfrm>
              <a:off x="3924" y="1140"/>
              <a:ext cx="696" cy="0"/>
            </a:xfrm>
            <a:prstGeom prst="line">
              <a:avLst/>
            </a:prstGeom>
            <a:ln w="28575" cap="flat" cmpd="sng">
              <a:solidFill>
                <a:srgbClr val="FF3300"/>
              </a:solidFill>
              <a:prstDash val="solid"/>
              <a:headEnd type="none" w="med" len="med"/>
              <a:tailEnd type="stealth" w="sm" len="med"/>
            </a:ln>
          </p:spPr>
        </p:sp>
        <p:sp>
          <p:nvSpPr>
            <p:cNvPr id="5" name="直接连接符 4">
              <a:extLst>
                <a:ext uri="{FF2B5EF4-FFF2-40B4-BE49-F238E27FC236}">
                  <a16:creationId xmlns:a16="http://schemas.microsoft.com/office/drawing/2014/main" id="{8C33A74F-216F-4F75-889C-A489C78412D2}"/>
                </a:ext>
              </a:extLst>
            </p:cNvPr>
            <p:cNvSpPr/>
            <p:nvPr/>
          </p:nvSpPr>
          <p:spPr>
            <a:xfrm>
              <a:off x="3924" y="1140"/>
              <a:ext cx="288" cy="0"/>
            </a:xfrm>
            <a:prstGeom prst="line">
              <a:avLst/>
            </a:prstGeom>
            <a:ln w="28575" cap="flat" cmpd="sng">
              <a:solidFill>
                <a:schemeClr val="tx1"/>
              </a:solidFill>
              <a:prstDash val="solid"/>
              <a:headEnd type="none" w="med" len="med"/>
              <a:tailEnd type="stealth" w="sm" len="med"/>
            </a:ln>
          </p:spPr>
        </p:sp>
        <p:sp>
          <p:nvSpPr>
            <p:cNvPr id="6" name="直接连接符 5">
              <a:extLst>
                <a:ext uri="{FF2B5EF4-FFF2-40B4-BE49-F238E27FC236}">
                  <a16:creationId xmlns:a16="http://schemas.microsoft.com/office/drawing/2014/main" id="{4394A315-E591-4C39-8C92-11024512582C}"/>
                </a:ext>
              </a:extLst>
            </p:cNvPr>
            <p:cNvSpPr/>
            <p:nvPr/>
          </p:nvSpPr>
          <p:spPr>
            <a:xfrm flipV="1">
              <a:off x="3924" y="420"/>
              <a:ext cx="0" cy="793"/>
            </a:xfrm>
            <a:prstGeom prst="line">
              <a:avLst/>
            </a:prstGeom>
            <a:ln w="28575" cap="flat" cmpd="sng">
              <a:solidFill>
                <a:schemeClr val="tx1"/>
              </a:solidFill>
              <a:prstDash val="solid"/>
              <a:headEnd type="none" w="med" len="med"/>
              <a:tailEnd type="stealth" w="sm" len="med"/>
            </a:ln>
          </p:spPr>
        </p:sp>
        <p:sp>
          <p:nvSpPr>
            <p:cNvPr id="7" name="直接连接符 6">
              <a:extLst>
                <a:ext uri="{FF2B5EF4-FFF2-40B4-BE49-F238E27FC236}">
                  <a16:creationId xmlns:a16="http://schemas.microsoft.com/office/drawing/2014/main" id="{58855264-BED3-4533-BAFE-71471F31D4E9}"/>
                </a:ext>
              </a:extLst>
            </p:cNvPr>
            <p:cNvSpPr/>
            <p:nvPr/>
          </p:nvSpPr>
          <p:spPr>
            <a:xfrm>
              <a:off x="3924" y="1140"/>
              <a:ext cx="0" cy="793"/>
            </a:xfrm>
            <a:prstGeom prst="line">
              <a:avLst/>
            </a:prstGeom>
            <a:ln w="28575" cap="flat" cmpd="sng">
              <a:solidFill>
                <a:schemeClr val="tx1"/>
              </a:solidFill>
              <a:prstDash val="solid"/>
              <a:headEnd type="none" w="med" len="med"/>
              <a:tailEnd type="stealth" w="sm" len="med"/>
            </a:ln>
          </p:spPr>
        </p:sp>
        <p:graphicFrame>
          <p:nvGraphicFramePr>
            <p:cNvPr id="8" name="对象 7">
              <a:extLst>
                <a:ext uri="{FF2B5EF4-FFF2-40B4-BE49-F238E27FC236}">
                  <a16:creationId xmlns:a16="http://schemas.microsoft.com/office/drawing/2014/main" id="{FAF6DC8D-E02C-42B6-9D64-4B8C67E1DDAE}"/>
                </a:ext>
              </a:extLst>
            </p:cNvPr>
            <p:cNvGraphicFramePr/>
            <p:nvPr/>
          </p:nvGraphicFramePr>
          <p:xfrm>
            <a:off x="3643" y="299"/>
            <a:ext cx="289" cy="410"/>
          </p:xfrm>
          <a:graphic>
            <a:graphicData uri="http://schemas.openxmlformats.org/presentationml/2006/ole">
              <mc:AlternateContent xmlns:mc="http://schemas.openxmlformats.org/markup-compatibility/2006">
                <mc:Choice xmlns:v="urn:schemas-microsoft-com:vml" Requires="v">
                  <p:oleObj spid="_x0000_s57362" r:id="rId3" imgW="215900" imgH="304165" progId="Equation.3">
                    <p:embed/>
                  </p:oleObj>
                </mc:Choice>
                <mc:Fallback>
                  <p:oleObj r:id="rId3" imgW="215900" imgH="304165" progId="Equation.3">
                    <p:embed/>
                    <p:pic>
                      <p:nvPicPr>
                        <p:cNvPr id="207940" name="对象 207939"/>
                        <p:cNvPicPr/>
                        <p:nvPr/>
                      </p:nvPicPr>
                      <p:blipFill>
                        <a:blip r:embed="rId4"/>
                        <a:stretch>
                          <a:fillRect/>
                        </a:stretch>
                      </p:blipFill>
                      <p:spPr>
                        <a:xfrm>
                          <a:off x="3643" y="299"/>
                          <a:ext cx="289" cy="410"/>
                        </a:xfrm>
                        <a:prstGeom prst="rect">
                          <a:avLst/>
                        </a:prstGeom>
                        <a:noFill/>
                        <a:ln w="38100">
                          <a:noFill/>
                          <a:miter/>
                        </a:ln>
                      </p:spPr>
                    </p:pic>
                  </p:oleObj>
                </mc:Fallback>
              </mc:AlternateContent>
            </a:graphicData>
          </a:graphic>
        </p:graphicFrame>
        <p:graphicFrame>
          <p:nvGraphicFramePr>
            <p:cNvPr id="9" name="对象 8">
              <a:extLst>
                <a:ext uri="{FF2B5EF4-FFF2-40B4-BE49-F238E27FC236}">
                  <a16:creationId xmlns:a16="http://schemas.microsoft.com/office/drawing/2014/main" id="{5CF0BB45-048F-43C8-8E96-2BD769737CAD}"/>
                </a:ext>
              </a:extLst>
            </p:cNvPr>
            <p:cNvGraphicFramePr/>
            <p:nvPr/>
          </p:nvGraphicFramePr>
          <p:xfrm>
            <a:off x="3626" y="1534"/>
            <a:ext cx="272" cy="410"/>
          </p:xfrm>
          <a:graphic>
            <a:graphicData uri="http://schemas.openxmlformats.org/presentationml/2006/ole">
              <mc:AlternateContent xmlns:mc="http://schemas.openxmlformats.org/markup-compatibility/2006">
                <mc:Choice xmlns:v="urn:schemas-microsoft-com:vml" Requires="v">
                  <p:oleObj spid="_x0000_s57363" r:id="rId5" imgW="203200" imgH="304800" progId="Equation.3">
                    <p:embed/>
                  </p:oleObj>
                </mc:Choice>
                <mc:Fallback>
                  <p:oleObj r:id="rId5" imgW="203200" imgH="304800" progId="Equation.3">
                    <p:embed/>
                    <p:pic>
                      <p:nvPicPr>
                        <p:cNvPr id="207941" name="对象 207940"/>
                        <p:cNvPicPr/>
                        <p:nvPr/>
                      </p:nvPicPr>
                      <p:blipFill>
                        <a:blip r:embed="rId6"/>
                        <a:stretch>
                          <a:fillRect/>
                        </a:stretch>
                      </p:blipFill>
                      <p:spPr>
                        <a:xfrm>
                          <a:off x="3626" y="1534"/>
                          <a:ext cx="272" cy="410"/>
                        </a:xfrm>
                        <a:prstGeom prst="rect">
                          <a:avLst/>
                        </a:prstGeom>
                        <a:noFill/>
                        <a:ln w="38100">
                          <a:noFill/>
                          <a:miter/>
                        </a:ln>
                      </p:spPr>
                    </p:pic>
                  </p:oleObj>
                </mc:Fallback>
              </mc:AlternateContent>
            </a:graphicData>
          </a:graphic>
        </p:graphicFrame>
        <p:graphicFrame>
          <p:nvGraphicFramePr>
            <p:cNvPr id="10" name="对象 9">
              <a:extLst>
                <a:ext uri="{FF2B5EF4-FFF2-40B4-BE49-F238E27FC236}">
                  <a16:creationId xmlns:a16="http://schemas.microsoft.com/office/drawing/2014/main" id="{18984FCA-1E87-4138-910C-58344DD0429B}"/>
                </a:ext>
              </a:extLst>
            </p:cNvPr>
            <p:cNvGraphicFramePr/>
            <p:nvPr/>
          </p:nvGraphicFramePr>
          <p:xfrm>
            <a:off x="4013" y="1094"/>
            <a:ext cx="308" cy="410"/>
          </p:xfrm>
          <a:graphic>
            <a:graphicData uri="http://schemas.openxmlformats.org/presentationml/2006/ole">
              <mc:AlternateContent xmlns:mc="http://schemas.openxmlformats.org/markup-compatibility/2006">
                <mc:Choice xmlns:v="urn:schemas-microsoft-com:vml" Requires="v">
                  <p:oleObj spid="_x0000_s57364" r:id="rId7" imgW="228600" imgH="304800" progId="Equation.3">
                    <p:embed/>
                  </p:oleObj>
                </mc:Choice>
                <mc:Fallback>
                  <p:oleObj r:id="rId7" imgW="228600" imgH="304800" progId="Equation.3">
                    <p:embed/>
                    <p:pic>
                      <p:nvPicPr>
                        <p:cNvPr id="207942" name="对象 207941"/>
                        <p:cNvPicPr/>
                        <p:nvPr/>
                      </p:nvPicPr>
                      <p:blipFill>
                        <a:blip r:embed="rId8"/>
                        <a:stretch>
                          <a:fillRect/>
                        </a:stretch>
                      </p:blipFill>
                      <p:spPr>
                        <a:xfrm>
                          <a:off x="4013" y="1094"/>
                          <a:ext cx="308" cy="410"/>
                        </a:xfrm>
                        <a:prstGeom prst="rect">
                          <a:avLst/>
                        </a:prstGeom>
                        <a:noFill/>
                        <a:ln w="38100">
                          <a:noFill/>
                          <a:miter/>
                        </a:ln>
                      </p:spPr>
                    </p:pic>
                  </p:oleObj>
                </mc:Fallback>
              </mc:AlternateContent>
            </a:graphicData>
          </a:graphic>
        </p:graphicFrame>
        <p:graphicFrame>
          <p:nvGraphicFramePr>
            <p:cNvPr id="11" name="对象 10">
              <a:extLst>
                <a:ext uri="{FF2B5EF4-FFF2-40B4-BE49-F238E27FC236}">
                  <a16:creationId xmlns:a16="http://schemas.microsoft.com/office/drawing/2014/main" id="{D5952888-001A-41D2-B8A2-ECCF4D719FA8}"/>
                </a:ext>
              </a:extLst>
            </p:cNvPr>
            <p:cNvGraphicFramePr/>
            <p:nvPr/>
          </p:nvGraphicFramePr>
          <p:xfrm>
            <a:off x="4453" y="1094"/>
            <a:ext cx="169" cy="358"/>
          </p:xfrm>
          <a:graphic>
            <a:graphicData uri="http://schemas.openxmlformats.org/presentationml/2006/ole">
              <mc:AlternateContent xmlns:mc="http://schemas.openxmlformats.org/markup-compatibility/2006">
                <mc:Choice xmlns:v="urn:schemas-microsoft-com:vml" Requires="v">
                  <p:oleObj spid="_x0000_s57365" r:id="rId9" imgW="127000" imgH="266065" progId="Equation.3">
                    <p:embed/>
                  </p:oleObj>
                </mc:Choice>
                <mc:Fallback>
                  <p:oleObj r:id="rId9" imgW="127000" imgH="266065" progId="Equation.3">
                    <p:embed/>
                    <p:pic>
                      <p:nvPicPr>
                        <p:cNvPr id="207943" name="对象 207942"/>
                        <p:cNvPicPr/>
                        <p:nvPr/>
                      </p:nvPicPr>
                      <p:blipFill>
                        <a:blip r:embed="rId10"/>
                        <a:stretch>
                          <a:fillRect/>
                        </a:stretch>
                      </p:blipFill>
                      <p:spPr>
                        <a:xfrm>
                          <a:off x="4453" y="1094"/>
                          <a:ext cx="169" cy="358"/>
                        </a:xfrm>
                        <a:prstGeom prst="rect">
                          <a:avLst/>
                        </a:prstGeom>
                        <a:noFill/>
                        <a:ln w="38100">
                          <a:noFill/>
                          <a:miter/>
                        </a:ln>
                      </p:spPr>
                    </p:pic>
                  </p:oleObj>
                </mc:Fallback>
              </mc:AlternateContent>
            </a:graphicData>
          </a:graphic>
        </p:graphicFrame>
      </p:grpSp>
      <p:sp>
        <p:nvSpPr>
          <p:cNvPr id="12" name="文本框 11">
            <a:extLst>
              <a:ext uri="{FF2B5EF4-FFF2-40B4-BE49-F238E27FC236}">
                <a16:creationId xmlns:a16="http://schemas.microsoft.com/office/drawing/2014/main" id="{4B087EC4-E7B3-4860-A444-D7B9A33220D6}"/>
              </a:ext>
            </a:extLst>
          </p:cNvPr>
          <p:cNvSpPr txBox="1"/>
          <p:nvPr/>
        </p:nvSpPr>
        <p:spPr>
          <a:xfrm>
            <a:off x="966722" y="3200400"/>
            <a:ext cx="2476497" cy="461665"/>
          </a:xfrm>
          <a:prstGeom prst="rect">
            <a:avLst/>
          </a:prstGeom>
          <a:solidFill>
            <a:srgbClr val="FFFF00"/>
          </a:solidFill>
          <a:ln w="9525">
            <a:noFill/>
          </a:ln>
          <a:effectLst>
            <a:prstShdw prst="shdw17" dist="17961" dir="2699999">
              <a:srgbClr val="FFFF00">
                <a:gamma/>
                <a:shade val="60000"/>
                <a:invGamma/>
              </a:srgbClr>
            </a:prstShdw>
          </a:effectLst>
        </p:spPr>
        <p:txBody>
          <a:bodyPr wrap="square">
            <a:spAutoFit/>
          </a:bodyPr>
          <a:lstStyle/>
          <a:p>
            <a:r>
              <a:rPr lang="zh-CN" altLang="en-US" dirty="0">
                <a:latin typeface="Times New Roman" panose="02020603050405020304" pitchFamily="18" charset="0"/>
                <a:sym typeface="Wingdings" panose="05000000000000000000" pitchFamily="2" charset="2"/>
              </a:rPr>
              <a:t>谐振时的相量图</a:t>
            </a:r>
          </a:p>
        </p:txBody>
      </p:sp>
    </p:spTree>
    <p:extLst>
      <p:ext uri="{BB962C8B-B14F-4D97-AF65-F5344CB8AC3E}">
        <p14:creationId xmlns:p14="http://schemas.microsoft.com/office/powerpoint/2010/main" val="326184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ppt_w"/>
                                          </p:val>
                                        </p:tav>
                                        <p:tav tm="100000">
                                          <p:val>
                                            <p:strVal val="#ppt_w"/>
                                          </p:val>
                                        </p:tav>
                                      </p:tavLst>
                                    </p:anim>
                                    <p:anim calcmode="lin" valueType="num">
                                      <p:cBhvr>
                                        <p:cTn id="8" dur="500" fill="hold"/>
                                        <p:tgtEl>
                                          <p:spTgt spid="3"/>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矩形 205827"/>
          <p:cNvSpPr/>
          <p:nvPr/>
        </p:nvSpPr>
        <p:spPr>
          <a:xfrm>
            <a:off x="727075" y="5248275"/>
            <a:ext cx="7820025" cy="968375"/>
          </a:xfrm>
          <a:prstGeom prst="rect">
            <a:avLst/>
          </a:prstGeom>
          <a:noFill/>
          <a:ln w="9525">
            <a:noFill/>
          </a:ln>
        </p:spPr>
        <p:txBody>
          <a:bodyPr>
            <a:spAutoFit/>
          </a:bodyPr>
          <a:lstStyle/>
          <a:p>
            <a:pPr algn="just">
              <a:lnSpc>
                <a:spcPct val="120000"/>
              </a:lnSpc>
            </a:pPr>
            <a:r>
              <a:rPr lang="zh-CN" altLang="en-US" dirty="0">
                <a:latin typeface="Times New Roman" panose="02020603050405020304" pitchFamily="18" charset="0"/>
                <a:sym typeface="Wingdings" panose="05000000000000000000" pitchFamily="2" charset="2"/>
              </a:rPr>
              <a:t>这种调节电路本身的参数以达到选取所需信号的过程，称为</a:t>
            </a:r>
            <a:r>
              <a:rPr lang="zh-CN" altLang="en-US" dirty="0">
                <a:solidFill>
                  <a:srgbClr val="FF3300"/>
                </a:solidFill>
                <a:latin typeface="Times New Roman" panose="02020603050405020304" pitchFamily="18" charset="0"/>
                <a:sym typeface="Wingdings" panose="05000000000000000000" pitchFamily="2" charset="2"/>
              </a:rPr>
              <a:t>调谐</a:t>
            </a:r>
          </a:p>
        </p:txBody>
      </p:sp>
      <p:sp>
        <p:nvSpPr>
          <p:cNvPr id="205829" name="文本框 205828"/>
          <p:cNvSpPr txBox="1"/>
          <p:nvPr/>
        </p:nvSpPr>
        <p:spPr>
          <a:xfrm>
            <a:off x="133350" y="606425"/>
            <a:ext cx="4759325" cy="457200"/>
          </a:xfrm>
          <a:prstGeom prst="rect">
            <a:avLst/>
          </a:prstGeom>
          <a:noFill/>
          <a:ln w="9525">
            <a:noFill/>
          </a:ln>
        </p:spPr>
        <p:txBody>
          <a:bodyPr anchor="t">
            <a:spAutoFit/>
          </a:bodyPr>
          <a:lstStyle/>
          <a:p>
            <a:pPr>
              <a:spcBef>
                <a:spcPct val="0"/>
              </a:spcBef>
            </a:pPr>
            <a:r>
              <a:rPr lang="zh-CN" altLang="en-US" dirty="0">
                <a:latin typeface="Times New Roman" panose="02020603050405020304" pitchFamily="18" charset="0"/>
                <a:sym typeface="Wingdings" panose="05000000000000000000" pitchFamily="2" charset="2"/>
              </a:rPr>
              <a:t>二、如何使</a:t>
            </a:r>
            <a:r>
              <a:rPr lang="en-US" altLang="zh-CN" i="1">
                <a:latin typeface="Times New Roman" panose="02020603050405020304" pitchFamily="18" charset="0"/>
                <a:sym typeface="Wingdings" panose="05000000000000000000" pitchFamily="2" charset="2"/>
              </a:rPr>
              <a:t>RLC</a:t>
            </a:r>
            <a:r>
              <a:rPr lang="zh-CN" altLang="en-US" dirty="0">
                <a:latin typeface="Times New Roman" panose="02020603050405020304" pitchFamily="18" charset="0"/>
                <a:sym typeface="Wingdings" panose="05000000000000000000" pitchFamily="2" charset="2"/>
              </a:rPr>
              <a:t>串联电路发生谐振</a:t>
            </a:r>
            <a:endParaRPr lang="zh-CN" altLang="en-US">
              <a:latin typeface="Times New Roman" panose="02020603050405020304" pitchFamily="18" charset="0"/>
              <a:sym typeface="Wingdings" panose="05000000000000000000" pitchFamily="2" charset="2"/>
            </a:endParaRPr>
          </a:p>
        </p:txBody>
      </p:sp>
      <p:sp>
        <p:nvSpPr>
          <p:cNvPr id="205830" name="文本框 205829"/>
          <p:cNvSpPr txBox="1"/>
          <p:nvPr/>
        </p:nvSpPr>
        <p:spPr>
          <a:xfrm>
            <a:off x="609600" y="1273175"/>
            <a:ext cx="3230563" cy="457200"/>
          </a:xfrm>
          <a:prstGeom prst="rect">
            <a:avLst/>
          </a:prstGeom>
          <a:noFill/>
          <a:ln w="9525">
            <a:noFill/>
          </a:ln>
        </p:spPr>
        <p:txBody>
          <a:bodyPr anchor="t">
            <a:spAutoFit/>
          </a:bodyPr>
          <a:lstStyle/>
          <a:p>
            <a:pPr>
              <a:spcBef>
                <a:spcPct val="0"/>
              </a:spcBef>
            </a:pPr>
            <a:r>
              <a:rPr lang="en-US" altLang="zh-CN">
                <a:solidFill>
                  <a:srgbClr val="FF33CC"/>
                </a:solidFill>
                <a:latin typeface="Times New Roman" panose="02020603050405020304" pitchFamily="18" charset="0"/>
                <a:sym typeface="Wingdings" panose="05000000000000000000" pitchFamily="2" charset="2"/>
              </a:rPr>
              <a:t>1.</a:t>
            </a:r>
            <a:r>
              <a:rPr lang="en-US" altLang="zh-CN">
                <a:latin typeface="Times New Roman" panose="02020603050405020304" pitchFamily="18" charset="0"/>
                <a:sym typeface="Wingdings" panose="05000000000000000000" pitchFamily="2" charset="2"/>
              </a:rPr>
              <a:t> </a:t>
            </a:r>
            <a:r>
              <a:rPr lang="en-US" altLang="zh-CN" i="1">
                <a:latin typeface="Times New Roman" panose="02020603050405020304" pitchFamily="18" charset="0"/>
                <a:sym typeface="Wingdings" panose="05000000000000000000" pitchFamily="2" charset="2"/>
              </a:rPr>
              <a:t>L C</a:t>
            </a:r>
            <a:r>
              <a:rPr lang="en-US" altLang="zh-CN" dirty="0">
                <a:latin typeface="Times New Roman" panose="02020603050405020304" pitchFamily="18" charset="0"/>
                <a:sym typeface="Wingdings" panose="05000000000000000000" pitchFamily="2" charset="2"/>
              </a:rPr>
              <a:t> </a:t>
            </a:r>
            <a:r>
              <a:rPr lang="zh-CN" altLang="en-US" dirty="0">
                <a:latin typeface="Times New Roman" panose="02020603050405020304" pitchFamily="18" charset="0"/>
                <a:sym typeface="Wingdings" panose="05000000000000000000" pitchFamily="2" charset="2"/>
              </a:rPr>
              <a:t>不变，改变 </a:t>
            </a:r>
            <a:r>
              <a:rPr lang="en-US" altLang="zh-CN" i="1">
                <a:latin typeface="Symbol" panose="05050102010706020507" pitchFamily="18" charset="2"/>
                <a:sym typeface="Wingdings" panose="05000000000000000000" pitchFamily="2" charset="2"/>
              </a:rPr>
              <a:t>w</a:t>
            </a:r>
            <a:r>
              <a:rPr lang="en-US" altLang="zh-CN">
                <a:latin typeface="Times New Roman" panose="02020603050405020304" pitchFamily="18" charset="0"/>
                <a:sym typeface="Wingdings" panose="05000000000000000000" pitchFamily="2" charset="2"/>
              </a:rPr>
              <a:t> </a:t>
            </a:r>
            <a:r>
              <a:rPr lang="zh-CN" altLang="en-US">
                <a:latin typeface="Times New Roman" panose="02020603050405020304" pitchFamily="18" charset="0"/>
                <a:sym typeface="Wingdings" panose="05000000000000000000" pitchFamily="2" charset="2"/>
              </a:rPr>
              <a:t>。</a:t>
            </a:r>
          </a:p>
        </p:txBody>
      </p:sp>
      <p:sp>
        <p:nvSpPr>
          <p:cNvPr id="205831" name="矩形 205830"/>
          <p:cNvSpPr/>
          <p:nvPr/>
        </p:nvSpPr>
        <p:spPr>
          <a:xfrm>
            <a:off x="609600" y="3317875"/>
            <a:ext cx="6602413" cy="457200"/>
          </a:xfrm>
          <a:prstGeom prst="rect">
            <a:avLst/>
          </a:prstGeom>
          <a:noFill/>
          <a:ln w="9525">
            <a:noFill/>
          </a:ln>
        </p:spPr>
        <p:txBody>
          <a:bodyPr>
            <a:spAutoFit/>
          </a:bodyPr>
          <a:lstStyle/>
          <a:p>
            <a:pPr>
              <a:spcBef>
                <a:spcPct val="0"/>
              </a:spcBef>
            </a:pPr>
            <a:r>
              <a:rPr lang="en-US" altLang="zh-CN">
                <a:solidFill>
                  <a:srgbClr val="FF33CC"/>
                </a:solidFill>
                <a:latin typeface="Times New Roman" panose="02020603050405020304" pitchFamily="18" charset="0"/>
                <a:sym typeface="Wingdings" panose="05000000000000000000" pitchFamily="2" charset="2"/>
              </a:rPr>
              <a:t>2.</a:t>
            </a:r>
            <a:r>
              <a:rPr lang="en-US" altLang="zh-CN" dirty="0">
                <a:latin typeface="Times New Roman" panose="02020603050405020304" pitchFamily="18" charset="0"/>
                <a:sym typeface="Wingdings" panose="05000000000000000000" pitchFamily="2" charset="2"/>
              </a:rPr>
              <a:t> </a:t>
            </a:r>
            <a:r>
              <a:rPr lang="zh-CN" altLang="en-US" dirty="0">
                <a:latin typeface="Times New Roman" panose="02020603050405020304" pitchFamily="18" charset="0"/>
                <a:sym typeface="Wingdings" panose="05000000000000000000" pitchFamily="2" charset="2"/>
              </a:rPr>
              <a:t>电源频率不变，改变 </a:t>
            </a:r>
            <a:r>
              <a:rPr lang="en-US" altLang="zh-CN" i="1">
                <a:latin typeface="Times New Roman" panose="02020603050405020304" pitchFamily="18" charset="0"/>
                <a:sym typeface="Wingdings" panose="05000000000000000000" pitchFamily="2" charset="2"/>
              </a:rPr>
              <a:t>L </a:t>
            </a:r>
            <a:r>
              <a:rPr lang="zh-CN" altLang="en-US" dirty="0">
                <a:latin typeface="Times New Roman" panose="02020603050405020304" pitchFamily="18" charset="0"/>
                <a:sym typeface="Wingdings" panose="05000000000000000000" pitchFamily="2" charset="2"/>
              </a:rPr>
              <a:t>或 </a:t>
            </a:r>
            <a:r>
              <a:rPr lang="en-US" altLang="zh-CN" i="1">
                <a:latin typeface="Times New Roman" panose="02020603050405020304" pitchFamily="18" charset="0"/>
                <a:sym typeface="Wingdings" panose="05000000000000000000" pitchFamily="2" charset="2"/>
              </a:rPr>
              <a:t>C </a:t>
            </a:r>
            <a:r>
              <a:rPr lang="en-US" altLang="zh-CN" dirty="0">
                <a:latin typeface="Times New Roman" panose="02020603050405020304" pitchFamily="18" charset="0"/>
                <a:sym typeface="Wingdings" panose="05000000000000000000" pitchFamily="2" charset="2"/>
              </a:rPr>
              <a:t>( </a:t>
            </a:r>
            <a:r>
              <a:rPr lang="zh-CN" altLang="en-US" dirty="0">
                <a:latin typeface="Times New Roman" panose="02020603050405020304" pitchFamily="18" charset="0"/>
                <a:sym typeface="Wingdings" panose="05000000000000000000" pitchFamily="2" charset="2"/>
              </a:rPr>
              <a:t>常改变</a:t>
            </a:r>
            <a:r>
              <a:rPr lang="en-US" altLang="zh-CN" i="1">
                <a:solidFill>
                  <a:srgbClr val="FF3300"/>
                </a:solidFill>
                <a:latin typeface="Times New Roman" panose="02020603050405020304" pitchFamily="18" charset="0"/>
                <a:sym typeface="Wingdings" panose="05000000000000000000" pitchFamily="2" charset="2"/>
              </a:rPr>
              <a:t>C</a:t>
            </a:r>
            <a:r>
              <a:rPr lang="en-US" altLang="zh-CN" i="1">
                <a:latin typeface="Times New Roman" panose="02020603050405020304" pitchFamily="18" charset="0"/>
                <a:sym typeface="Wingdings" panose="05000000000000000000" pitchFamily="2" charset="2"/>
              </a:rPr>
              <a:t> </a:t>
            </a:r>
            <a:r>
              <a:rPr lang="en-US" altLang="zh-CN">
                <a:latin typeface="Times New Roman" panose="02020603050405020304" pitchFamily="18" charset="0"/>
                <a:sym typeface="Wingdings" panose="05000000000000000000" pitchFamily="2" charset="2"/>
              </a:rPr>
              <a:t>)</a:t>
            </a:r>
            <a:r>
              <a:rPr lang="zh-CN" altLang="en-US">
                <a:latin typeface="Times New Roman" panose="02020603050405020304" pitchFamily="18" charset="0"/>
                <a:sym typeface="Wingdings" panose="05000000000000000000" pitchFamily="2" charset="2"/>
              </a:rPr>
              <a:t>。</a:t>
            </a:r>
          </a:p>
        </p:txBody>
      </p:sp>
      <p:sp>
        <p:nvSpPr>
          <p:cNvPr id="205832" name="文本框 205831"/>
          <p:cNvSpPr txBox="1"/>
          <p:nvPr/>
        </p:nvSpPr>
        <p:spPr>
          <a:xfrm>
            <a:off x="609600" y="4051300"/>
            <a:ext cx="7937500" cy="968375"/>
          </a:xfrm>
          <a:prstGeom prst="rect">
            <a:avLst/>
          </a:prstGeom>
          <a:noFill/>
          <a:ln w="9525">
            <a:noFill/>
          </a:ln>
        </p:spPr>
        <p:txBody>
          <a:bodyPr>
            <a:spAutoFit/>
          </a:bodyPr>
          <a:lstStyle/>
          <a:p>
            <a:pPr algn="just">
              <a:lnSpc>
                <a:spcPct val="120000"/>
              </a:lnSpc>
            </a:pPr>
            <a:r>
              <a:rPr lang="zh-CN" altLang="en-US" dirty="0">
                <a:latin typeface="Times New Roman" panose="02020603050405020304" pitchFamily="18" charset="0"/>
                <a:sym typeface="Wingdings" panose="05000000000000000000" pitchFamily="2" charset="2"/>
              </a:rPr>
              <a:t>通常收音机选台，即选择不同频率的信号，就采用改变</a:t>
            </a:r>
            <a:r>
              <a:rPr lang="en-US" altLang="zh-CN" i="1">
                <a:latin typeface="Times New Roman" panose="02020603050405020304" pitchFamily="18" charset="0"/>
                <a:sym typeface="Wingdings" panose="05000000000000000000" pitchFamily="2" charset="2"/>
              </a:rPr>
              <a:t>C</a:t>
            </a:r>
            <a:r>
              <a:rPr lang="zh-CN" altLang="en-US" dirty="0">
                <a:latin typeface="Times New Roman" panose="02020603050405020304" pitchFamily="18" charset="0"/>
                <a:sym typeface="Wingdings" panose="05000000000000000000" pitchFamily="2" charset="2"/>
              </a:rPr>
              <a:t>使电路达到谐振。</a:t>
            </a:r>
            <a:endParaRPr lang="zh-CN" altLang="en-US">
              <a:latin typeface="Times New Roman" panose="02020603050405020304" pitchFamily="18" charset="0"/>
              <a:sym typeface="Wingdings" panose="05000000000000000000" pitchFamily="2" charset="2"/>
            </a:endParaRPr>
          </a:p>
        </p:txBody>
      </p:sp>
      <p:sp>
        <p:nvSpPr>
          <p:cNvPr id="205833" name="矩形 205832"/>
          <p:cNvSpPr/>
          <p:nvPr/>
        </p:nvSpPr>
        <p:spPr>
          <a:xfrm>
            <a:off x="5106988" y="646113"/>
            <a:ext cx="1919287" cy="457200"/>
          </a:xfrm>
          <a:prstGeom prst="rect">
            <a:avLst/>
          </a:prstGeom>
          <a:noFill/>
          <a:ln w="9525">
            <a:noFill/>
          </a:ln>
        </p:spPr>
        <p:txBody>
          <a:bodyPr anchor="t">
            <a:spAutoFit/>
          </a:bodyPr>
          <a:lstStyle/>
          <a:p>
            <a:pPr eaLnBrk="0" hangingPunct="0"/>
            <a:r>
              <a:rPr lang="en-US" altLang="zh-CN" dirty="0">
                <a:solidFill>
                  <a:schemeClr val="accent2"/>
                </a:solidFill>
                <a:latin typeface="Times New Roman" panose="02020603050405020304" pitchFamily="18" charset="0"/>
                <a:sym typeface="Wingdings" panose="05000000000000000000" pitchFamily="2" charset="2"/>
              </a:rPr>
              <a:t>(</a:t>
            </a:r>
            <a:r>
              <a:rPr lang="zh-CN" altLang="en-US" dirty="0">
                <a:solidFill>
                  <a:schemeClr val="accent2"/>
                </a:solidFill>
                <a:latin typeface="Times New Roman" panose="02020603050405020304" pitchFamily="18" charset="0"/>
                <a:sym typeface="Wingdings" panose="05000000000000000000" pitchFamily="2" charset="2"/>
              </a:rPr>
              <a:t>或避免谐振</a:t>
            </a:r>
            <a:r>
              <a:rPr lang="en-US" altLang="zh-CN">
                <a:solidFill>
                  <a:schemeClr val="accent2"/>
                </a:solidFill>
                <a:latin typeface="Times New Roman" panose="02020603050405020304" pitchFamily="18" charset="0"/>
                <a:sym typeface="Wingdings" panose="05000000000000000000" pitchFamily="2" charset="2"/>
              </a:rPr>
              <a:t>)</a:t>
            </a:r>
          </a:p>
        </p:txBody>
      </p:sp>
      <p:sp>
        <p:nvSpPr>
          <p:cNvPr id="205834" name="文本框 205833"/>
          <p:cNvSpPr txBox="1"/>
          <p:nvPr/>
        </p:nvSpPr>
        <p:spPr>
          <a:xfrm>
            <a:off x="419100" y="1985963"/>
            <a:ext cx="8128000" cy="968375"/>
          </a:xfrm>
          <a:prstGeom prst="rect">
            <a:avLst/>
          </a:prstGeom>
          <a:noFill/>
          <a:ln w="9525">
            <a:noFill/>
          </a:ln>
        </p:spPr>
        <p:txBody>
          <a:bodyPr wrap="none" anchor="t">
            <a:spAutoFit/>
          </a:bodyPr>
          <a:lstStyle/>
          <a:p>
            <a:pPr>
              <a:lnSpc>
                <a:spcPct val="120000"/>
              </a:lnSpc>
              <a:spcBef>
                <a:spcPct val="0"/>
              </a:spcBef>
            </a:pPr>
            <a:r>
              <a:rPr lang="en-US" altLang="zh-CN" i="1">
                <a:latin typeface="Symbol" panose="05050102010706020507" pitchFamily="18" charset="2"/>
                <a:sym typeface="Wingdings" panose="05000000000000000000" pitchFamily="2" charset="2"/>
              </a:rPr>
              <a:t>w</a:t>
            </a:r>
            <a:r>
              <a:rPr lang="en-US" altLang="zh-CN" baseline="-25000">
                <a:latin typeface="Times New Roman" panose="02020603050405020304" pitchFamily="18" charset="0"/>
                <a:sym typeface="Wingdings" panose="05000000000000000000" pitchFamily="2" charset="2"/>
              </a:rPr>
              <a:t>0</a:t>
            </a:r>
            <a:r>
              <a:rPr lang="zh-CN" altLang="en-US" dirty="0">
                <a:latin typeface="Times New Roman" panose="02020603050405020304" pitchFamily="18" charset="0"/>
                <a:sym typeface="Wingdings" panose="05000000000000000000" pitchFamily="2" charset="2"/>
              </a:rPr>
              <a:t>由电路本身的参数决定，一个 </a:t>
            </a:r>
            <a:r>
              <a:rPr lang="en-US" altLang="zh-CN" i="1">
                <a:latin typeface="Times New Roman" panose="02020603050405020304" pitchFamily="18" charset="0"/>
                <a:sym typeface="Wingdings" panose="05000000000000000000" pitchFamily="2" charset="2"/>
              </a:rPr>
              <a:t>R L C </a:t>
            </a:r>
            <a:r>
              <a:rPr lang="zh-CN" altLang="en-US" dirty="0">
                <a:latin typeface="Times New Roman" panose="02020603050405020304" pitchFamily="18" charset="0"/>
                <a:sym typeface="Wingdings" panose="05000000000000000000" pitchFamily="2" charset="2"/>
              </a:rPr>
              <a:t>串联电路只能有一</a:t>
            </a:r>
          </a:p>
          <a:p>
            <a:pPr>
              <a:lnSpc>
                <a:spcPct val="120000"/>
              </a:lnSpc>
              <a:spcBef>
                <a:spcPct val="0"/>
              </a:spcBef>
            </a:pPr>
            <a:r>
              <a:rPr lang="zh-CN" altLang="en-US" dirty="0">
                <a:latin typeface="Times New Roman" panose="02020603050405020304" pitchFamily="18" charset="0"/>
                <a:sym typeface="Wingdings" panose="05000000000000000000" pitchFamily="2" charset="2"/>
              </a:rPr>
              <a:t>个对应的</a:t>
            </a:r>
            <a:r>
              <a:rPr lang="en-US" altLang="zh-CN" i="1">
                <a:latin typeface="Symbol" panose="05050102010706020507" pitchFamily="18" charset="2"/>
                <a:sym typeface="Wingdings" panose="05000000000000000000" pitchFamily="2" charset="2"/>
              </a:rPr>
              <a:t>w</a:t>
            </a:r>
            <a:r>
              <a:rPr lang="en-US" altLang="zh-CN" baseline="-25000">
                <a:latin typeface="Times New Roman" panose="02020603050405020304" pitchFamily="18" charset="0"/>
                <a:sym typeface="Wingdings" panose="05000000000000000000" pitchFamily="2" charset="2"/>
              </a:rPr>
              <a:t>0 </a:t>
            </a:r>
            <a:r>
              <a:rPr lang="en-US" altLang="zh-CN" dirty="0">
                <a:latin typeface="Times New Roman" panose="02020603050405020304" pitchFamily="18" charset="0"/>
                <a:sym typeface="Wingdings" panose="05000000000000000000" pitchFamily="2" charset="2"/>
              </a:rPr>
              <a:t> , </a:t>
            </a:r>
            <a:r>
              <a:rPr lang="zh-CN" altLang="en-US" dirty="0">
                <a:latin typeface="Times New Roman" panose="02020603050405020304" pitchFamily="18" charset="0"/>
                <a:sym typeface="Wingdings" panose="05000000000000000000" pitchFamily="2" charset="2"/>
              </a:rPr>
              <a:t>当外加频率等于谐振频率时，电路发生谐振。</a:t>
            </a:r>
            <a:endParaRPr lang="zh-CN" altLang="en-US">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 calcmode="lin" valueType="num">
                                      <p:cBhvr>
                                        <p:cTn id="7" dur="500" fill="hold"/>
                                        <p:tgtEl>
                                          <p:spTgt spid="205829"/>
                                        </p:tgtEl>
                                        <p:attrNameLst>
                                          <p:attrName>ppt_w</p:attrName>
                                        </p:attrNameLst>
                                      </p:cBhvr>
                                      <p:tavLst>
                                        <p:tav tm="0">
                                          <p:val>
                                            <p:fltVal val="0"/>
                                          </p:val>
                                        </p:tav>
                                        <p:tav tm="100000">
                                          <p:val>
                                            <p:strVal val="#ppt_w"/>
                                          </p:val>
                                        </p:tav>
                                      </p:tavLst>
                                    </p:anim>
                                    <p:anim calcmode="lin" valueType="num">
                                      <p:cBhvr>
                                        <p:cTn id="8" dur="500" fill="hold"/>
                                        <p:tgtEl>
                                          <p:spTgt spid="20582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5833"/>
                                        </p:tgtEl>
                                        <p:attrNameLst>
                                          <p:attrName>style.visibility</p:attrName>
                                        </p:attrNameLst>
                                      </p:cBhvr>
                                      <p:to>
                                        <p:strVal val="visible"/>
                                      </p:to>
                                    </p:set>
                                    <p:anim calcmode="lin" valueType="num">
                                      <p:cBhvr additive="base">
                                        <p:cTn id="12" dur="500" fill="hold"/>
                                        <p:tgtEl>
                                          <p:spTgt spid="205833"/>
                                        </p:tgtEl>
                                        <p:attrNameLst>
                                          <p:attrName>ppt_x</p:attrName>
                                        </p:attrNameLst>
                                      </p:cBhvr>
                                      <p:tavLst>
                                        <p:tav tm="0">
                                          <p:val>
                                            <p:strVal val="0-#ppt_w/2"/>
                                          </p:val>
                                        </p:tav>
                                        <p:tav tm="100000">
                                          <p:val>
                                            <p:strVal val="#ppt_x"/>
                                          </p:val>
                                        </p:tav>
                                      </p:tavLst>
                                    </p:anim>
                                    <p:anim calcmode="lin" valueType="num">
                                      <p:cBhvr additive="base">
                                        <p:cTn id="13" dur="500" fill="hold"/>
                                        <p:tgtEl>
                                          <p:spTgt spid="2058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205830"/>
                                        </p:tgtEl>
                                        <p:attrNameLst>
                                          <p:attrName>style.visibility</p:attrName>
                                        </p:attrNameLst>
                                      </p:cBhvr>
                                      <p:to>
                                        <p:strVal val="visible"/>
                                      </p:to>
                                    </p:set>
                                    <p:animEffect transition="in" filter="slide(fromTop)">
                                      <p:cBhvr>
                                        <p:cTn id="18" dur="500"/>
                                        <p:tgtEl>
                                          <p:spTgt spid="20583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05834"/>
                                        </p:tgtEl>
                                        <p:attrNameLst>
                                          <p:attrName>style.visibility</p:attrName>
                                        </p:attrNameLst>
                                      </p:cBhvr>
                                      <p:to>
                                        <p:strVal val="visible"/>
                                      </p:to>
                                    </p:set>
                                    <p:animEffect transition="in" filter="wipe(up)">
                                      <p:cBhvr>
                                        <p:cTn id="23" dur="500"/>
                                        <p:tgtEl>
                                          <p:spTgt spid="205834"/>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205831"/>
                                        </p:tgtEl>
                                        <p:attrNameLst>
                                          <p:attrName>style.visibility</p:attrName>
                                        </p:attrNameLst>
                                      </p:cBhvr>
                                      <p:to>
                                        <p:strVal val="visible"/>
                                      </p:to>
                                    </p:set>
                                    <p:animEffect transition="in" filter="slide(fromTop)">
                                      <p:cBhvr>
                                        <p:cTn id="28" dur="500"/>
                                        <p:tgtEl>
                                          <p:spTgt spid="20583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5832"/>
                                        </p:tgtEl>
                                        <p:attrNameLst>
                                          <p:attrName>style.visibility</p:attrName>
                                        </p:attrNameLst>
                                      </p:cBhvr>
                                      <p:to>
                                        <p:strVal val="visible"/>
                                      </p:to>
                                    </p:set>
                                    <p:anim calcmode="lin" valueType="num">
                                      <p:cBhvr additive="base">
                                        <p:cTn id="33" dur="500" fill="hold"/>
                                        <p:tgtEl>
                                          <p:spTgt spid="205832"/>
                                        </p:tgtEl>
                                        <p:attrNameLst>
                                          <p:attrName>ppt_x</p:attrName>
                                        </p:attrNameLst>
                                      </p:cBhvr>
                                      <p:tavLst>
                                        <p:tav tm="0">
                                          <p:val>
                                            <p:strVal val="#ppt_x"/>
                                          </p:val>
                                        </p:tav>
                                        <p:tav tm="100000">
                                          <p:val>
                                            <p:strVal val="#ppt_x"/>
                                          </p:val>
                                        </p:tav>
                                      </p:tavLst>
                                    </p:anim>
                                    <p:anim calcmode="lin" valueType="num">
                                      <p:cBhvr additive="base">
                                        <p:cTn id="34" dur="500" fill="hold"/>
                                        <p:tgtEl>
                                          <p:spTgt spid="20583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5828"/>
                                        </p:tgtEl>
                                        <p:attrNameLst>
                                          <p:attrName>style.visibility</p:attrName>
                                        </p:attrNameLst>
                                      </p:cBhvr>
                                      <p:to>
                                        <p:strVal val="visible"/>
                                      </p:to>
                                    </p:set>
                                    <p:anim calcmode="lin" valueType="num">
                                      <p:cBhvr additive="base">
                                        <p:cTn id="39" dur="500" fill="hold"/>
                                        <p:tgtEl>
                                          <p:spTgt spid="205828"/>
                                        </p:tgtEl>
                                        <p:attrNameLst>
                                          <p:attrName>ppt_x</p:attrName>
                                        </p:attrNameLst>
                                      </p:cBhvr>
                                      <p:tavLst>
                                        <p:tav tm="0">
                                          <p:val>
                                            <p:strVal val="#ppt_x"/>
                                          </p:val>
                                        </p:tav>
                                        <p:tav tm="100000">
                                          <p:val>
                                            <p:strVal val="#ppt_x"/>
                                          </p:val>
                                        </p:tav>
                                      </p:tavLst>
                                    </p:anim>
                                    <p:anim calcmode="lin" valueType="num">
                                      <p:cBhvr additive="base">
                                        <p:cTn id="40"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8" grpId="0"/>
      <p:bldP spid="205829" grpId="0"/>
      <p:bldP spid="205830" grpId="0"/>
      <p:bldP spid="205831" grpId="0"/>
      <p:bldP spid="205832" grpId="0"/>
      <p:bldP spid="205833" grpId="0"/>
      <p:bldP spid="2058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2" name="矩形 206851" descr="蓝色面巾纸"/>
          <p:cNvSpPr/>
          <p:nvPr/>
        </p:nvSpPr>
        <p:spPr>
          <a:xfrm>
            <a:off x="2641462" y="465852"/>
            <a:ext cx="3940175" cy="519112"/>
          </a:xfrm>
          <a:prstGeom prst="rect">
            <a:avLst/>
          </a:prstGeom>
          <a:blipFill rotWithShape="1">
            <a:blip r:embed="rId3"/>
          </a:blipFill>
          <a:ln w="19050">
            <a:noFill/>
          </a:ln>
        </p:spPr>
        <p:txBody>
          <a:bodyPr anchor="ctr">
            <a:spAutoFit/>
          </a:bodyPr>
          <a:lstStyle/>
          <a:p>
            <a:pPr algn="ctr" defTabSz="914400">
              <a:spcBef>
                <a:spcPct val="0"/>
              </a:spcBef>
              <a:tabLst>
                <a:tab pos="447675" algn="l"/>
              </a:tabLst>
            </a:pPr>
            <a:r>
              <a:rPr lang="en-US" altLang="zh-CN" sz="2800" dirty="0">
                <a:latin typeface="Times New Roman" panose="02020603050405020304" pitchFamily="18" charset="0"/>
                <a:sym typeface="Wingdings" panose="05000000000000000000" pitchFamily="2" charset="2"/>
              </a:rPr>
              <a:t>7.1.3  </a:t>
            </a:r>
            <a:r>
              <a:rPr lang="zh-CN" altLang="en-US" sz="2800" dirty="0">
                <a:latin typeface="Times New Roman" panose="02020603050405020304" pitchFamily="18" charset="0"/>
                <a:sym typeface="Wingdings" panose="05000000000000000000" pitchFamily="2" charset="2"/>
              </a:rPr>
              <a:t>谐振时的特性</a:t>
            </a:r>
          </a:p>
        </p:txBody>
      </p:sp>
      <p:sp>
        <p:nvSpPr>
          <p:cNvPr id="206854" name="文本框 206853"/>
          <p:cNvSpPr txBox="1"/>
          <p:nvPr/>
        </p:nvSpPr>
        <p:spPr>
          <a:xfrm>
            <a:off x="1073150" y="3695700"/>
            <a:ext cx="3303588" cy="1990725"/>
          </a:xfrm>
          <a:prstGeom prst="rect">
            <a:avLst/>
          </a:prstGeom>
          <a:noFill/>
          <a:ln w="9525">
            <a:noFill/>
          </a:ln>
        </p:spPr>
        <p:txBody>
          <a:bodyPr>
            <a:spAutoFit/>
          </a:bodyPr>
          <a:lstStyle/>
          <a:p>
            <a:pPr marL="285750" indent="-285750">
              <a:lnSpc>
                <a:spcPct val="130000"/>
              </a:lnSpc>
              <a:spcBef>
                <a:spcPct val="0"/>
              </a:spcBef>
            </a:pPr>
            <a:r>
              <a:rPr lang="en-US" altLang="zh-CN">
                <a:solidFill>
                  <a:srgbClr val="FF33CC"/>
                </a:solidFill>
                <a:latin typeface="Times New Roman" panose="02020603050405020304" pitchFamily="18" charset="0"/>
                <a:sym typeface="Wingdings" panose="05000000000000000000" pitchFamily="2" charset="2"/>
              </a:rPr>
              <a:t>2.</a:t>
            </a:r>
            <a:r>
              <a:rPr lang="en-US" altLang="zh-CN" dirty="0">
                <a:latin typeface="Times New Roman" panose="02020603050405020304" pitchFamily="18" charset="0"/>
                <a:sym typeface="Wingdings" panose="05000000000000000000" pitchFamily="2" charset="2"/>
              </a:rPr>
              <a:t> </a:t>
            </a:r>
            <a:r>
              <a:rPr lang="zh-CN" altLang="en-US" dirty="0">
                <a:latin typeface="Times New Roman" panose="02020603050405020304" pitchFamily="18" charset="0"/>
                <a:sym typeface="Wingdings" panose="05000000000000000000" pitchFamily="2" charset="2"/>
              </a:rPr>
              <a:t>谐振回路的总</a:t>
            </a:r>
            <a:r>
              <a:rPr lang="zh-CN" altLang="zh-CN" dirty="0">
                <a:latin typeface="Times New Roman" panose="02020603050405020304" pitchFamily="18" charset="0"/>
                <a:sym typeface="Wingdings" panose="05000000000000000000" pitchFamily="2" charset="2"/>
              </a:rPr>
              <a:t>阻抗</a:t>
            </a:r>
            <a:r>
              <a:rPr lang="en-US" altLang="zh-CN" i="1">
                <a:solidFill>
                  <a:srgbClr val="FF3300"/>
                </a:solidFill>
                <a:latin typeface="Times New Roman" panose="02020603050405020304" pitchFamily="18" charset="0"/>
                <a:sym typeface="Wingdings" panose="05000000000000000000" pitchFamily="2" charset="2"/>
              </a:rPr>
              <a:t>Z</a:t>
            </a:r>
            <a:r>
              <a:rPr lang="zh-CN" altLang="en-US" dirty="0">
                <a:latin typeface="Times New Roman" panose="02020603050405020304" pitchFamily="18" charset="0"/>
                <a:sym typeface="Wingdings" panose="05000000000000000000" pitchFamily="2" charset="2"/>
              </a:rPr>
              <a:t>最小，</a:t>
            </a:r>
            <a:r>
              <a:rPr lang="zh-CN" altLang="zh-CN" dirty="0">
                <a:latin typeface="Times New Roman" panose="02020603050405020304" pitchFamily="18" charset="0"/>
                <a:sym typeface="Wingdings" panose="05000000000000000000" pitchFamily="2" charset="2"/>
              </a:rPr>
              <a:t>为</a:t>
            </a:r>
            <a:r>
              <a:rPr lang="zh-CN" altLang="en-US" dirty="0">
                <a:latin typeface="Times New Roman" panose="02020603050405020304" pitchFamily="18" charset="0"/>
                <a:sym typeface="Wingdings" panose="05000000000000000000" pitchFamily="2" charset="2"/>
              </a:rPr>
              <a:t>纯电阻，即</a:t>
            </a:r>
            <a:r>
              <a:rPr lang="en-US" altLang="zh-CN" i="1">
                <a:latin typeface="Times New Roman" panose="02020603050405020304" pitchFamily="18" charset="0"/>
                <a:sym typeface="Wingdings" panose="05000000000000000000" pitchFamily="2" charset="2"/>
              </a:rPr>
              <a:t>Z</a:t>
            </a:r>
            <a:r>
              <a:rPr lang="en-US" altLang="zh-CN">
                <a:latin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R</a:t>
            </a:r>
            <a:r>
              <a:rPr lang="zh-CN" altLang="en-US" dirty="0">
                <a:latin typeface="Times New Roman" panose="02020603050405020304" pitchFamily="18" charset="0"/>
                <a:sym typeface="Wingdings" panose="05000000000000000000" pitchFamily="2" charset="2"/>
              </a:rPr>
              <a:t>。电路中阻抗值</a:t>
            </a:r>
            <a:r>
              <a:rPr lang="en-US" altLang="zh-CN">
                <a:latin typeface="Times New Roman" panose="02020603050405020304" pitchFamily="18" charset="0"/>
                <a:sym typeface="Wingdings" panose="05000000000000000000" pitchFamily="2" charset="2"/>
              </a:rPr>
              <a:t>|</a:t>
            </a:r>
            <a:r>
              <a:rPr lang="en-US" altLang="zh-CN" i="1">
                <a:latin typeface="Times New Roman" panose="02020603050405020304" pitchFamily="18" charset="0"/>
                <a:sym typeface="Wingdings" panose="05000000000000000000" pitchFamily="2" charset="2"/>
              </a:rPr>
              <a:t>Z</a:t>
            </a:r>
            <a:r>
              <a:rPr lang="en-US" altLang="zh-CN" dirty="0">
                <a:latin typeface="Times New Roman" panose="02020603050405020304" pitchFamily="18" charset="0"/>
                <a:sym typeface="Wingdings" panose="05000000000000000000" pitchFamily="2" charset="2"/>
              </a:rPr>
              <a:t>|</a:t>
            </a:r>
            <a:r>
              <a:rPr lang="zh-CN" altLang="en-US" dirty="0">
                <a:latin typeface="Times New Roman" panose="02020603050405020304" pitchFamily="18" charset="0"/>
                <a:sym typeface="Wingdings" panose="05000000000000000000" pitchFamily="2" charset="2"/>
              </a:rPr>
              <a:t>最小。</a:t>
            </a:r>
          </a:p>
        </p:txBody>
      </p:sp>
      <p:grpSp>
        <p:nvGrpSpPr>
          <p:cNvPr id="206855" name="组合 206854"/>
          <p:cNvGrpSpPr/>
          <p:nvPr/>
        </p:nvGrpSpPr>
        <p:grpSpPr>
          <a:xfrm>
            <a:off x="4951413" y="4222750"/>
            <a:ext cx="2651125" cy="1790700"/>
            <a:chOff x="3350" y="1292"/>
            <a:chExt cx="1670" cy="1128"/>
          </a:xfrm>
        </p:grpSpPr>
        <p:sp>
          <p:nvSpPr>
            <p:cNvPr id="206856" name="直接连接符 206855"/>
            <p:cNvSpPr/>
            <p:nvPr/>
          </p:nvSpPr>
          <p:spPr>
            <a:xfrm>
              <a:off x="3428" y="2156"/>
              <a:ext cx="1584" cy="0"/>
            </a:xfrm>
            <a:prstGeom prst="line">
              <a:avLst/>
            </a:prstGeom>
            <a:ln w="19050" cap="flat" cmpd="sng">
              <a:solidFill>
                <a:schemeClr val="tx1"/>
              </a:solidFill>
              <a:prstDash val="solid"/>
              <a:headEnd type="none" w="med" len="med"/>
              <a:tailEnd type="stealth" w="sm" len="med"/>
            </a:ln>
          </p:spPr>
        </p:sp>
        <p:sp>
          <p:nvSpPr>
            <p:cNvPr id="206857" name="直接连接符 206856"/>
            <p:cNvSpPr/>
            <p:nvPr/>
          </p:nvSpPr>
          <p:spPr>
            <a:xfrm flipV="1">
              <a:off x="3668" y="1340"/>
              <a:ext cx="0" cy="1008"/>
            </a:xfrm>
            <a:prstGeom prst="line">
              <a:avLst/>
            </a:prstGeom>
            <a:ln w="19050" cap="flat" cmpd="sng">
              <a:solidFill>
                <a:schemeClr val="tx1"/>
              </a:solidFill>
              <a:prstDash val="solid"/>
              <a:headEnd type="none" w="med" len="med"/>
              <a:tailEnd type="stealth" w="sm" len="med"/>
            </a:ln>
          </p:spPr>
        </p:sp>
        <p:sp>
          <p:nvSpPr>
            <p:cNvPr id="206858" name="任意多边形 206857"/>
            <p:cNvSpPr/>
            <p:nvPr/>
          </p:nvSpPr>
          <p:spPr>
            <a:xfrm>
              <a:off x="3865" y="1386"/>
              <a:ext cx="966" cy="578"/>
            </a:xfrm>
            <a:custGeom>
              <a:avLst/>
              <a:gdLst/>
              <a:ahLst/>
              <a:cxnLst/>
              <a:rect l="0" t="0" r="0" b="0"/>
              <a:pathLst>
                <a:path w="966" h="578">
                  <a:moveTo>
                    <a:pt x="0" y="78"/>
                  </a:moveTo>
                  <a:cubicBezTo>
                    <a:pt x="33" y="132"/>
                    <a:pt x="132" y="320"/>
                    <a:pt x="198" y="402"/>
                  </a:cubicBezTo>
                  <a:cubicBezTo>
                    <a:pt x="264" y="484"/>
                    <a:pt x="337" y="562"/>
                    <a:pt x="396" y="570"/>
                  </a:cubicBezTo>
                  <a:cubicBezTo>
                    <a:pt x="455" y="578"/>
                    <a:pt x="501" y="501"/>
                    <a:pt x="552" y="450"/>
                  </a:cubicBezTo>
                  <a:cubicBezTo>
                    <a:pt x="603" y="399"/>
                    <a:pt x="633" y="339"/>
                    <a:pt x="702" y="264"/>
                  </a:cubicBezTo>
                  <a:cubicBezTo>
                    <a:pt x="771" y="189"/>
                    <a:pt x="911" y="55"/>
                    <a:pt x="966" y="0"/>
                  </a:cubicBezTo>
                </a:path>
              </a:pathLst>
            </a:custGeom>
            <a:noFill/>
            <a:ln w="28575" cap="flat" cmpd="sng">
              <a:solidFill>
                <a:srgbClr val="FF3300"/>
              </a:solidFill>
              <a:prstDash val="solid"/>
              <a:headEnd type="none" w="med" len="med"/>
              <a:tailEnd type="none" w="med" len="med"/>
            </a:ln>
          </p:spPr>
          <p:txBody>
            <a:bodyPr/>
            <a:lstStyle/>
            <a:p>
              <a:endParaRPr lang="zh-CN" altLang="en-US"/>
            </a:p>
          </p:txBody>
        </p:sp>
        <p:sp>
          <p:nvSpPr>
            <p:cNvPr id="206859" name="直接连接符 206858"/>
            <p:cNvSpPr/>
            <p:nvPr/>
          </p:nvSpPr>
          <p:spPr>
            <a:xfrm>
              <a:off x="4268" y="1976"/>
              <a:ext cx="0" cy="192"/>
            </a:xfrm>
            <a:prstGeom prst="line">
              <a:avLst/>
            </a:prstGeom>
            <a:ln w="9525" cap="flat" cmpd="sng">
              <a:solidFill>
                <a:schemeClr val="tx1"/>
              </a:solidFill>
              <a:prstDash val="sysDot"/>
              <a:headEnd type="none" w="med" len="med"/>
              <a:tailEnd type="none" w="med" len="med"/>
            </a:ln>
          </p:spPr>
        </p:sp>
        <p:sp>
          <p:nvSpPr>
            <p:cNvPr id="206860" name="文本框 206859"/>
            <p:cNvSpPr txBox="1"/>
            <p:nvPr/>
          </p:nvSpPr>
          <p:spPr>
            <a:xfrm>
              <a:off x="3350" y="1292"/>
              <a:ext cx="317" cy="28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|Z|</a:t>
              </a:r>
            </a:p>
          </p:txBody>
        </p:sp>
        <p:sp>
          <p:nvSpPr>
            <p:cNvPr id="206861" name="文本框 206860"/>
            <p:cNvSpPr txBox="1"/>
            <p:nvPr/>
          </p:nvSpPr>
          <p:spPr>
            <a:xfrm>
              <a:off x="4772" y="2108"/>
              <a:ext cx="248" cy="288"/>
            </a:xfrm>
            <a:prstGeom prst="rect">
              <a:avLst/>
            </a:prstGeom>
            <a:noFill/>
            <a:ln w="9525">
              <a:noFill/>
            </a:ln>
          </p:spPr>
          <p:txBody>
            <a:bodyPr wrap="none" anchor="t">
              <a:spAutoFit/>
            </a:bodyPr>
            <a:lstStyle/>
            <a:p>
              <a:pPr>
                <a:spcBef>
                  <a:spcPct val="0"/>
                </a:spcBef>
              </a:pPr>
              <a:r>
                <a:rPr lang="en-US" altLang="zh-CN" i="1">
                  <a:latin typeface="Symbol" panose="05050102010706020507" pitchFamily="18" charset="2"/>
                  <a:sym typeface="Wingdings" panose="05000000000000000000" pitchFamily="2" charset="2"/>
                </a:rPr>
                <a:t>w</a:t>
              </a:r>
              <a:endParaRPr lang="en-US" altLang="zh-CN">
                <a:latin typeface="Times New Roman" panose="02020603050405020304" pitchFamily="18" charset="0"/>
                <a:sym typeface="Wingdings" panose="05000000000000000000" pitchFamily="2" charset="2"/>
              </a:endParaRPr>
            </a:p>
          </p:txBody>
        </p:sp>
        <p:sp>
          <p:nvSpPr>
            <p:cNvPr id="206862" name="文本框 206861"/>
            <p:cNvSpPr txBox="1"/>
            <p:nvPr/>
          </p:nvSpPr>
          <p:spPr>
            <a:xfrm>
              <a:off x="4100" y="2108"/>
              <a:ext cx="312" cy="288"/>
            </a:xfrm>
            <a:prstGeom prst="rect">
              <a:avLst/>
            </a:prstGeom>
            <a:noFill/>
            <a:ln w="9525">
              <a:noFill/>
            </a:ln>
          </p:spPr>
          <p:txBody>
            <a:bodyPr wrap="none" anchor="t">
              <a:spAutoFit/>
            </a:bodyPr>
            <a:lstStyle/>
            <a:p>
              <a:pPr>
                <a:spcBef>
                  <a:spcPct val="0"/>
                </a:spcBef>
              </a:pPr>
              <a:r>
                <a:rPr lang="en-US" altLang="zh-CN" i="1">
                  <a:latin typeface="Symbol" panose="05050102010706020507" pitchFamily="18" charset="2"/>
                  <a:sym typeface="Wingdings" panose="05000000000000000000" pitchFamily="2" charset="2"/>
                </a:rPr>
                <a:t>w</a:t>
              </a:r>
              <a:r>
                <a:rPr lang="en-US" altLang="zh-CN" baseline="-25000">
                  <a:latin typeface="Symbol" panose="05050102010706020507" pitchFamily="18" charset="2"/>
                  <a:sym typeface="Wingdings" panose="05000000000000000000" pitchFamily="2" charset="2"/>
                </a:rPr>
                <a:t>0</a:t>
              </a:r>
              <a:endParaRPr lang="en-US" altLang="zh-CN" baseline="-25000">
                <a:latin typeface="Times New Roman" panose="02020603050405020304" pitchFamily="18" charset="0"/>
                <a:sym typeface="Wingdings" panose="05000000000000000000" pitchFamily="2" charset="2"/>
              </a:endParaRPr>
            </a:p>
          </p:txBody>
        </p:sp>
        <p:sp>
          <p:nvSpPr>
            <p:cNvPr id="206863" name="文本框 206862"/>
            <p:cNvSpPr txBox="1"/>
            <p:nvPr/>
          </p:nvSpPr>
          <p:spPr>
            <a:xfrm>
              <a:off x="3398" y="2132"/>
              <a:ext cx="343" cy="288"/>
            </a:xfrm>
            <a:prstGeom prst="rect">
              <a:avLst/>
            </a:prstGeom>
            <a:noFill/>
            <a:ln w="9525">
              <a:noFill/>
            </a:ln>
          </p:spPr>
          <p:txBody>
            <a:bodyPr>
              <a:spAutoFit/>
            </a:bodyPr>
            <a:lstStyle/>
            <a:p>
              <a:pPr>
                <a:spcBef>
                  <a:spcPct val="0"/>
                </a:spcBef>
              </a:pPr>
              <a:r>
                <a:rPr lang="en-US" altLang="zh-CN" i="1">
                  <a:latin typeface="Symbol" panose="05050102010706020507" pitchFamily="18" charset="2"/>
                  <a:sym typeface="Wingdings" panose="05000000000000000000" pitchFamily="2" charset="2"/>
                </a:rPr>
                <a:t>O</a:t>
              </a:r>
              <a:endParaRPr lang="en-US" altLang="zh-CN">
                <a:latin typeface="Times New Roman" panose="02020603050405020304" pitchFamily="18" charset="0"/>
                <a:sym typeface="Wingdings" panose="05000000000000000000" pitchFamily="2" charset="2"/>
              </a:endParaRPr>
            </a:p>
          </p:txBody>
        </p:sp>
        <p:sp>
          <p:nvSpPr>
            <p:cNvPr id="206864" name="直接连接符 206863"/>
            <p:cNvSpPr/>
            <p:nvPr/>
          </p:nvSpPr>
          <p:spPr>
            <a:xfrm>
              <a:off x="3668" y="1974"/>
              <a:ext cx="600" cy="0"/>
            </a:xfrm>
            <a:prstGeom prst="line">
              <a:avLst/>
            </a:prstGeom>
            <a:ln w="9525" cap="flat" cmpd="sng">
              <a:solidFill>
                <a:schemeClr val="tx1"/>
              </a:solidFill>
              <a:prstDash val="dash"/>
              <a:headEnd type="none" w="med" len="med"/>
              <a:tailEnd type="none" w="med" len="med"/>
            </a:ln>
          </p:spPr>
        </p:sp>
        <p:sp>
          <p:nvSpPr>
            <p:cNvPr id="206865" name="文本框 206864"/>
            <p:cNvSpPr txBox="1"/>
            <p:nvPr/>
          </p:nvSpPr>
          <p:spPr>
            <a:xfrm>
              <a:off x="3410" y="1799"/>
              <a:ext cx="270" cy="288"/>
            </a:xfrm>
            <a:prstGeom prst="rect">
              <a:avLst/>
            </a:prstGeom>
            <a:noFill/>
            <a:ln w="9525">
              <a:noFill/>
            </a:ln>
          </p:spPr>
          <p:txBody>
            <a:bodyPr>
              <a:spAutoFit/>
            </a:bodyPr>
            <a:lstStyle/>
            <a:p>
              <a:pPr>
                <a:spcBef>
                  <a:spcPct val="0"/>
                </a:spcBef>
              </a:pPr>
              <a:r>
                <a:rPr lang="en-US" altLang="zh-CN" i="1">
                  <a:latin typeface="Times New Roman" panose="02020603050405020304" pitchFamily="18" charset="0"/>
                  <a:sym typeface="Wingdings" panose="05000000000000000000" pitchFamily="2" charset="2"/>
                </a:rPr>
                <a:t>R</a:t>
              </a:r>
              <a:endParaRPr lang="en-US" altLang="zh-CN">
                <a:latin typeface="Times New Roman" panose="02020603050405020304" pitchFamily="18" charset="0"/>
                <a:sym typeface="Wingdings" panose="05000000000000000000" pitchFamily="2" charset="2"/>
              </a:endParaRPr>
            </a:p>
          </p:txBody>
        </p:sp>
      </p:grpSp>
      <p:sp>
        <p:nvSpPr>
          <p:cNvPr id="206906" name="矩形 206905"/>
          <p:cNvSpPr/>
          <p:nvPr/>
        </p:nvSpPr>
        <p:spPr>
          <a:xfrm>
            <a:off x="225425" y="1366838"/>
            <a:ext cx="4151313" cy="1041400"/>
          </a:xfrm>
          <a:prstGeom prst="rect">
            <a:avLst/>
          </a:prstGeom>
          <a:noFill/>
          <a:ln w="9525">
            <a:noFill/>
          </a:ln>
        </p:spPr>
        <p:txBody>
          <a:bodyPr>
            <a:spAutoFit/>
          </a:bodyPr>
          <a:lstStyle/>
          <a:p>
            <a:pPr marL="285750" indent="-285750">
              <a:lnSpc>
                <a:spcPct val="130000"/>
              </a:lnSpc>
              <a:spcBef>
                <a:spcPct val="0"/>
              </a:spcBef>
            </a:pPr>
            <a:r>
              <a:rPr lang="zh-CN" altLang="en-US" dirty="0">
                <a:latin typeface="Times New Roman" panose="02020603050405020304" pitchFamily="18" charset="0"/>
                <a:sym typeface="Wingdings" panose="05000000000000000000" pitchFamily="2" charset="2"/>
              </a:rPr>
              <a:t>当电路发生串联谐振时具有如下特性： </a:t>
            </a:r>
          </a:p>
        </p:txBody>
      </p:sp>
      <p:graphicFrame>
        <p:nvGraphicFramePr>
          <p:cNvPr id="206907" name="对象 206906"/>
          <p:cNvGraphicFramePr/>
          <p:nvPr/>
        </p:nvGraphicFramePr>
        <p:xfrm>
          <a:off x="1073150" y="2579688"/>
          <a:ext cx="2230438" cy="611187"/>
        </p:xfrm>
        <a:graphic>
          <a:graphicData uri="http://schemas.openxmlformats.org/presentationml/2006/ole">
            <mc:AlternateContent xmlns:mc="http://schemas.openxmlformats.org/markup-compatibility/2006">
              <mc:Choice xmlns:v="urn:schemas-microsoft-com:vml" Requires="v">
                <p:oleObj spid="_x0000_s26682" r:id="rId4" imgW="1243965" imgH="342900" progId="Equation.DSMT4">
                  <p:embed/>
                </p:oleObj>
              </mc:Choice>
              <mc:Fallback>
                <p:oleObj r:id="rId4" imgW="1243965" imgH="342900" progId="Equation.DSMT4">
                  <p:embed/>
                  <p:pic>
                    <p:nvPicPr>
                      <p:cNvPr id="0" name="图片 3187"/>
                      <p:cNvPicPr/>
                      <p:nvPr/>
                    </p:nvPicPr>
                    <p:blipFill>
                      <a:blip r:embed="rId5"/>
                      <a:stretch>
                        <a:fillRect/>
                      </a:stretch>
                    </p:blipFill>
                    <p:spPr>
                      <a:xfrm>
                        <a:off x="1073150" y="2579688"/>
                        <a:ext cx="2230438" cy="611187"/>
                      </a:xfrm>
                      <a:prstGeom prst="rect">
                        <a:avLst/>
                      </a:prstGeom>
                      <a:noFill/>
                      <a:ln w="38100">
                        <a:noFill/>
                        <a:miter/>
                      </a:ln>
                    </p:spPr>
                  </p:pic>
                </p:oleObj>
              </mc:Fallback>
            </mc:AlternateContent>
          </a:graphicData>
        </a:graphic>
      </p:graphicFrame>
      <p:grpSp>
        <p:nvGrpSpPr>
          <p:cNvPr id="206956" name="组合 206955"/>
          <p:cNvGrpSpPr/>
          <p:nvPr/>
        </p:nvGrpSpPr>
        <p:grpSpPr>
          <a:xfrm>
            <a:off x="5454650" y="1201738"/>
            <a:ext cx="2632075" cy="2266950"/>
            <a:chOff x="3436" y="757"/>
            <a:chExt cx="1658" cy="1428"/>
          </a:xfrm>
        </p:grpSpPr>
        <p:graphicFrame>
          <p:nvGraphicFramePr>
            <p:cNvPr id="206917" name="对象 206916"/>
            <p:cNvGraphicFramePr/>
            <p:nvPr/>
          </p:nvGraphicFramePr>
          <p:xfrm>
            <a:off x="3742" y="757"/>
            <a:ext cx="159" cy="419"/>
          </p:xfrm>
          <a:graphic>
            <a:graphicData uri="http://schemas.openxmlformats.org/presentationml/2006/ole">
              <mc:AlternateContent xmlns:mc="http://schemas.openxmlformats.org/markup-compatibility/2006">
                <mc:Choice xmlns:v="urn:schemas-microsoft-com:vml" Requires="v">
                  <p:oleObj spid="_x0000_s26683" r:id="rId6" imgW="127000" imgH="329565" progId="Equation.3">
                    <p:embed/>
                  </p:oleObj>
                </mc:Choice>
                <mc:Fallback>
                  <p:oleObj r:id="rId6" imgW="127000" imgH="329565" progId="Equation.3">
                    <p:embed/>
                    <p:pic>
                      <p:nvPicPr>
                        <p:cNvPr id="0" name="图片 3188"/>
                        <p:cNvPicPr/>
                        <p:nvPr/>
                      </p:nvPicPr>
                      <p:blipFill>
                        <a:blip r:embed="rId7"/>
                        <a:stretch>
                          <a:fillRect/>
                        </a:stretch>
                      </p:blipFill>
                      <p:spPr>
                        <a:xfrm>
                          <a:off x="3742" y="757"/>
                          <a:ext cx="159" cy="419"/>
                        </a:xfrm>
                        <a:prstGeom prst="rect">
                          <a:avLst/>
                        </a:prstGeom>
                        <a:noFill/>
                        <a:ln w="38100">
                          <a:noFill/>
                          <a:miter/>
                        </a:ln>
                      </p:spPr>
                    </p:pic>
                  </p:oleObj>
                </mc:Fallback>
              </mc:AlternateContent>
            </a:graphicData>
          </a:graphic>
        </p:graphicFrame>
        <p:grpSp>
          <p:nvGrpSpPr>
            <p:cNvPr id="206955" name="组合 206954"/>
            <p:cNvGrpSpPr/>
            <p:nvPr/>
          </p:nvGrpSpPr>
          <p:grpSpPr>
            <a:xfrm>
              <a:off x="3436" y="948"/>
              <a:ext cx="1658" cy="1237"/>
              <a:chOff x="3436" y="948"/>
              <a:chExt cx="2158" cy="1455"/>
            </a:xfrm>
          </p:grpSpPr>
          <p:grpSp>
            <p:nvGrpSpPr>
              <p:cNvPr id="206909" name="组合 206908"/>
              <p:cNvGrpSpPr/>
              <p:nvPr/>
            </p:nvGrpSpPr>
            <p:grpSpPr>
              <a:xfrm>
                <a:off x="4846" y="2052"/>
                <a:ext cx="258" cy="91"/>
                <a:chOff x="1351" y="3976"/>
                <a:chExt cx="174" cy="93"/>
              </a:xfrm>
            </p:grpSpPr>
            <p:sp>
              <p:nvSpPr>
                <p:cNvPr id="206910" name="直接连接符 206909"/>
                <p:cNvSpPr/>
                <p:nvPr/>
              </p:nvSpPr>
              <p:spPr>
                <a:xfrm>
                  <a:off x="1351" y="3976"/>
                  <a:ext cx="174" cy="1"/>
                </a:xfrm>
                <a:prstGeom prst="line">
                  <a:avLst/>
                </a:prstGeom>
                <a:ln w="28575" cap="flat" cmpd="sng">
                  <a:solidFill>
                    <a:srgbClr val="000000"/>
                  </a:solidFill>
                  <a:prstDash val="solid"/>
                  <a:headEnd type="none" w="med" len="med"/>
                  <a:tailEnd type="none" w="med" len="med"/>
                </a:ln>
              </p:spPr>
            </p:sp>
            <p:sp>
              <p:nvSpPr>
                <p:cNvPr id="206911" name="直接连接符 206910"/>
                <p:cNvSpPr/>
                <p:nvPr/>
              </p:nvSpPr>
              <p:spPr>
                <a:xfrm>
                  <a:off x="1351" y="4068"/>
                  <a:ext cx="174" cy="1"/>
                </a:xfrm>
                <a:prstGeom prst="line">
                  <a:avLst/>
                </a:prstGeom>
                <a:ln w="28575" cap="flat" cmpd="sng">
                  <a:solidFill>
                    <a:srgbClr val="000000"/>
                  </a:solidFill>
                  <a:prstDash val="solid"/>
                  <a:headEnd type="none" w="med" len="med"/>
                  <a:tailEnd type="none" w="med" len="med"/>
                </a:ln>
              </p:spPr>
            </p:sp>
          </p:grpSp>
          <p:sp>
            <p:nvSpPr>
              <p:cNvPr id="206912" name="直接连接符 206911"/>
              <p:cNvSpPr/>
              <p:nvPr/>
            </p:nvSpPr>
            <p:spPr>
              <a:xfrm flipH="1">
                <a:off x="4978" y="1854"/>
                <a:ext cx="0" cy="198"/>
              </a:xfrm>
              <a:prstGeom prst="line">
                <a:avLst/>
              </a:prstGeom>
              <a:ln w="19050" cap="flat" cmpd="sng">
                <a:solidFill>
                  <a:schemeClr val="tx1"/>
                </a:solidFill>
                <a:prstDash val="solid"/>
                <a:headEnd type="none" w="med" len="med"/>
                <a:tailEnd type="none" w="med" len="med"/>
              </a:ln>
            </p:spPr>
          </p:sp>
          <p:sp>
            <p:nvSpPr>
              <p:cNvPr id="206913" name="直接连接符 206912"/>
              <p:cNvSpPr/>
              <p:nvPr/>
            </p:nvSpPr>
            <p:spPr>
              <a:xfrm>
                <a:off x="4978" y="2142"/>
                <a:ext cx="0" cy="192"/>
              </a:xfrm>
              <a:prstGeom prst="line">
                <a:avLst/>
              </a:prstGeom>
              <a:ln w="19050" cap="flat" cmpd="sng">
                <a:solidFill>
                  <a:schemeClr val="tx1"/>
                </a:solidFill>
                <a:prstDash val="solid"/>
                <a:headEnd type="none" w="med" len="med"/>
                <a:tailEnd type="none" w="med" len="med"/>
              </a:ln>
            </p:spPr>
          </p:sp>
          <p:sp>
            <p:nvSpPr>
              <p:cNvPr id="206914" name="直接连接符 206913"/>
              <p:cNvSpPr/>
              <p:nvPr/>
            </p:nvSpPr>
            <p:spPr>
              <a:xfrm>
                <a:off x="3742" y="2328"/>
                <a:ext cx="1236" cy="0"/>
              </a:xfrm>
              <a:prstGeom prst="line">
                <a:avLst/>
              </a:prstGeom>
              <a:ln w="19050" cap="flat" cmpd="sng">
                <a:solidFill>
                  <a:schemeClr val="tx1"/>
                </a:solidFill>
                <a:prstDash val="solid"/>
                <a:headEnd type="none" w="med" len="med"/>
                <a:tailEnd type="none" w="med" len="med"/>
              </a:ln>
            </p:spPr>
          </p:sp>
          <p:sp>
            <p:nvSpPr>
              <p:cNvPr id="206915" name="直接连接符 206914"/>
              <p:cNvSpPr/>
              <p:nvPr/>
            </p:nvSpPr>
            <p:spPr>
              <a:xfrm>
                <a:off x="3742" y="1284"/>
                <a:ext cx="348" cy="0"/>
              </a:xfrm>
              <a:prstGeom prst="line">
                <a:avLst/>
              </a:prstGeom>
              <a:ln w="19050" cap="flat" cmpd="sng">
                <a:solidFill>
                  <a:schemeClr val="tx1"/>
                </a:solidFill>
                <a:prstDash val="solid"/>
                <a:headEnd type="none" w="med" len="med"/>
                <a:tailEnd type="none" w="med" len="med"/>
              </a:ln>
            </p:spPr>
          </p:sp>
          <p:sp>
            <p:nvSpPr>
              <p:cNvPr id="206916" name="直接连接符 206915"/>
              <p:cNvSpPr/>
              <p:nvPr/>
            </p:nvSpPr>
            <p:spPr>
              <a:xfrm flipV="1">
                <a:off x="4978" y="1278"/>
                <a:ext cx="0" cy="198"/>
              </a:xfrm>
              <a:prstGeom prst="line">
                <a:avLst/>
              </a:prstGeom>
              <a:ln w="19050" cap="flat" cmpd="sng">
                <a:solidFill>
                  <a:schemeClr val="tx1"/>
                </a:solidFill>
                <a:prstDash val="solid"/>
                <a:headEnd type="none" w="med" len="med"/>
                <a:tailEnd type="none" w="med" len="med"/>
              </a:ln>
            </p:spPr>
          </p:sp>
          <p:sp>
            <p:nvSpPr>
              <p:cNvPr id="206918" name="文本框 206917"/>
              <p:cNvSpPr txBox="1"/>
              <p:nvPr/>
            </p:nvSpPr>
            <p:spPr>
              <a:xfrm>
                <a:off x="4115" y="948"/>
                <a:ext cx="318" cy="339"/>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Wingdings" panose="05000000000000000000" pitchFamily="2" charset="2"/>
                  </a:rPr>
                  <a:t>R</a:t>
                </a:r>
              </a:p>
            </p:txBody>
          </p:sp>
          <p:sp>
            <p:nvSpPr>
              <p:cNvPr id="206919" name="文本框 206918"/>
              <p:cNvSpPr txBox="1"/>
              <p:nvPr/>
            </p:nvSpPr>
            <p:spPr>
              <a:xfrm>
                <a:off x="5073" y="1480"/>
                <a:ext cx="366" cy="338"/>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Wingdings" panose="05000000000000000000" pitchFamily="2" charset="2"/>
                  </a:rPr>
                  <a:t>L</a:t>
                </a:r>
              </a:p>
            </p:txBody>
          </p:sp>
          <p:sp>
            <p:nvSpPr>
              <p:cNvPr id="206920" name="直接连接符 206919"/>
              <p:cNvSpPr/>
              <p:nvPr/>
            </p:nvSpPr>
            <p:spPr>
              <a:xfrm>
                <a:off x="4378" y="1278"/>
                <a:ext cx="599" cy="6"/>
              </a:xfrm>
              <a:prstGeom prst="line">
                <a:avLst/>
              </a:prstGeom>
              <a:ln w="19050" cap="flat" cmpd="sng">
                <a:solidFill>
                  <a:schemeClr val="tx1"/>
                </a:solidFill>
                <a:prstDash val="solid"/>
                <a:headEnd type="none" w="med" len="med"/>
                <a:tailEnd type="none" w="med" len="med"/>
              </a:ln>
            </p:spPr>
          </p:sp>
          <p:sp>
            <p:nvSpPr>
              <p:cNvPr id="206921" name="直接连接符 206920"/>
              <p:cNvSpPr/>
              <p:nvPr/>
            </p:nvSpPr>
            <p:spPr>
              <a:xfrm>
                <a:off x="3706" y="1190"/>
                <a:ext cx="288" cy="0"/>
              </a:xfrm>
              <a:prstGeom prst="line">
                <a:avLst/>
              </a:prstGeom>
              <a:ln w="19050" cap="flat" cmpd="sng">
                <a:solidFill>
                  <a:srgbClr val="FF3300"/>
                </a:solidFill>
                <a:prstDash val="solid"/>
                <a:headEnd type="none" w="med" len="med"/>
                <a:tailEnd type="stealth" w="sm" len="med"/>
              </a:ln>
            </p:spPr>
          </p:sp>
          <p:sp>
            <p:nvSpPr>
              <p:cNvPr id="206922" name="文本框 206921"/>
              <p:cNvSpPr txBox="1"/>
              <p:nvPr/>
            </p:nvSpPr>
            <p:spPr>
              <a:xfrm>
                <a:off x="3441" y="1136"/>
                <a:ext cx="293" cy="339"/>
              </a:xfrm>
              <a:prstGeom prst="rect">
                <a:avLst/>
              </a:prstGeom>
              <a:noFill/>
              <a:ln w="9525">
                <a:noFill/>
              </a:ln>
            </p:spPr>
            <p:txBody>
              <a:bodyPr wrap="none" anchor="t">
                <a:spAutoFit/>
              </a:bodyPr>
              <a:lstStyle/>
              <a:p>
                <a:pPr>
                  <a:spcBef>
                    <a:spcPct val="0"/>
                  </a:spcBef>
                </a:pPr>
                <a:r>
                  <a:rPr lang="en-US" altLang="zh-CN">
                    <a:latin typeface="Times New Roman" panose="02020603050405020304" pitchFamily="18" charset="0"/>
                    <a:sym typeface="Wingdings" panose="05000000000000000000" pitchFamily="2" charset="2"/>
                  </a:rPr>
                  <a:t>+</a:t>
                </a:r>
              </a:p>
            </p:txBody>
          </p:sp>
          <p:sp>
            <p:nvSpPr>
              <p:cNvPr id="206923" name="文本框 206922"/>
              <p:cNvSpPr txBox="1"/>
              <p:nvPr/>
            </p:nvSpPr>
            <p:spPr>
              <a:xfrm>
                <a:off x="3436" y="2064"/>
                <a:ext cx="276" cy="339"/>
              </a:xfrm>
              <a:prstGeom prst="rect">
                <a:avLst/>
              </a:prstGeom>
              <a:noFill/>
              <a:ln w="9525">
                <a:noFill/>
              </a:ln>
            </p:spPr>
            <p:txBody>
              <a:bodyPr wrap="none" anchor="t">
                <a:spAutoFit/>
              </a:bodyPr>
              <a:lstStyle/>
              <a:p>
                <a:pPr>
                  <a:spcBef>
                    <a:spcPct val="0"/>
                  </a:spcBef>
                </a:pPr>
                <a:r>
                  <a:rPr lang="en-US" altLang="zh-CN">
                    <a:latin typeface="Times New Roman" panose="02020603050405020304" pitchFamily="18" charset="0"/>
                    <a:sym typeface="Wingdings" panose="05000000000000000000" pitchFamily="2" charset="2"/>
                  </a:rPr>
                  <a:t>_</a:t>
                </a:r>
              </a:p>
            </p:txBody>
          </p:sp>
          <p:grpSp>
            <p:nvGrpSpPr>
              <p:cNvPr id="206924" name="组合 206923"/>
              <p:cNvGrpSpPr/>
              <p:nvPr/>
            </p:nvGrpSpPr>
            <p:grpSpPr>
              <a:xfrm rot="5400000">
                <a:off x="4817" y="1637"/>
                <a:ext cx="379" cy="57"/>
                <a:chOff x="1200" y="1584"/>
                <a:chExt cx="379" cy="45"/>
              </a:xfrm>
            </p:grpSpPr>
            <p:sp>
              <p:nvSpPr>
                <p:cNvPr id="206925" name="任意多边形 206924"/>
                <p:cNvSpPr/>
                <p:nvPr/>
              </p:nvSpPr>
              <p:spPr>
                <a:xfrm rot="5400000" flipH="1" flipV="1">
                  <a:off x="1223"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06926" name="任意多边形 206925"/>
                <p:cNvSpPr/>
                <p:nvPr/>
              </p:nvSpPr>
              <p:spPr>
                <a:xfrm rot="5400000" flipH="1" flipV="1">
                  <a:off x="1319"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06927" name="任意多边形 206926"/>
                <p:cNvSpPr/>
                <p:nvPr/>
              </p:nvSpPr>
              <p:spPr>
                <a:xfrm rot="5400000" flipH="1" flipV="1">
                  <a:off x="1415"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06928" name="任意多边形 206927"/>
                <p:cNvSpPr/>
                <p:nvPr/>
              </p:nvSpPr>
              <p:spPr>
                <a:xfrm rot="5400000" flipH="1" flipV="1">
                  <a:off x="1511" y="1561"/>
                  <a:ext cx="45" cy="91"/>
                </a:xfrm>
                <a:custGeom>
                  <a:avLst/>
                  <a:gdLst>
                    <a:gd name="txL" fmla="*/ 0 w 22723"/>
                    <a:gd name="txT" fmla="*/ 0 h 43200"/>
                    <a:gd name="txR" fmla="*/ 22723 w 22723"/>
                    <a:gd name="txB" fmla="*/ 43200 h 43200"/>
                  </a:gdLst>
                  <a:ahLst/>
                  <a:cxnLst>
                    <a:cxn ang="270">
                      <a:pos x="1123" y="0"/>
                    </a:cxn>
                    <a:cxn ang="90">
                      <a:pos x="0" y="43170"/>
                    </a:cxn>
                    <a:cxn ang="90">
                      <a:pos x="1123" y="21600"/>
                    </a:cxn>
                  </a:cxnLst>
                  <a:rect l="txL" t="txT" r="txR" b="txB"/>
                  <a:pathLst>
                    <a:path w="22723" h="43200" fill="none">
                      <a:moveTo>
                        <a:pt x="1123" y="0"/>
                      </a:moveTo>
                      <a:arcTo wR="21600" hR="21600" stAng="-5400000" swAng="10978818"/>
                    </a:path>
                    <a:path w="22723" h="43200" stroke="0">
                      <a:moveTo>
                        <a:pt x="1123" y="0"/>
                      </a:moveTo>
                      <a:arcTo wR="21600" hR="21600" stAng="-5400000" swAng="10978818"/>
                      <a:lnTo>
                        <a:pt x="1123"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206929" name="椭圆 206928"/>
              <p:cNvSpPr/>
              <p:nvPr/>
            </p:nvSpPr>
            <p:spPr>
              <a:xfrm>
                <a:off x="3694" y="2298"/>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206930" name="椭圆 206929"/>
              <p:cNvSpPr/>
              <p:nvPr/>
            </p:nvSpPr>
            <p:spPr>
              <a:xfrm>
                <a:off x="3694" y="1254"/>
                <a:ext cx="48" cy="4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206931" name="矩形 206930"/>
              <p:cNvSpPr/>
              <p:nvPr/>
            </p:nvSpPr>
            <p:spPr>
              <a:xfrm>
                <a:off x="4090" y="1232"/>
                <a:ext cx="295" cy="113"/>
              </a:xfrm>
              <a:prstGeom prst="rect">
                <a:avLst/>
              </a:prstGeom>
              <a:solidFill>
                <a:schemeClr val="accent1"/>
              </a:solidFill>
              <a:ln w="28575" cap="flat" cmpd="sng">
                <a:solidFill>
                  <a:schemeClr val="tx1"/>
                </a:solidFill>
                <a:prstDash val="solid"/>
                <a:miter/>
                <a:headEnd type="none" w="med" len="med"/>
                <a:tailEnd type="none" w="med" len="med"/>
              </a:ln>
            </p:spPr>
            <p:txBody>
              <a:bodyPr/>
              <a:lstStyle/>
              <a:p>
                <a:endParaRPr lang="zh-CN" altLang="en-US"/>
              </a:p>
            </p:txBody>
          </p:sp>
          <p:graphicFrame>
            <p:nvGraphicFramePr>
              <p:cNvPr id="206933" name="对象 206932"/>
              <p:cNvGraphicFramePr/>
              <p:nvPr/>
            </p:nvGraphicFramePr>
            <p:xfrm>
              <a:off x="3441" y="1481"/>
              <a:ext cx="207" cy="433"/>
            </p:xfrm>
            <a:graphic>
              <a:graphicData uri="http://schemas.openxmlformats.org/presentationml/2006/ole">
                <mc:AlternateContent xmlns:mc="http://schemas.openxmlformats.org/markup-compatibility/2006">
                  <mc:Choice xmlns:v="urn:schemas-microsoft-com:vml" Requires="v">
                    <p:oleObj spid="_x0000_s26684" r:id="rId8" imgW="165100" imgH="342265" progId="Equation.3">
                      <p:embed/>
                    </p:oleObj>
                  </mc:Choice>
                  <mc:Fallback>
                    <p:oleObj r:id="rId8" imgW="165100" imgH="342265" progId="Equation.3">
                      <p:embed/>
                      <p:pic>
                        <p:nvPicPr>
                          <p:cNvPr id="0" name="图片 3189"/>
                          <p:cNvPicPr/>
                          <p:nvPr/>
                        </p:nvPicPr>
                        <p:blipFill>
                          <a:blip r:embed="rId9"/>
                          <a:stretch>
                            <a:fillRect/>
                          </a:stretch>
                        </p:blipFill>
                        <p:spPr>
                          <a:xfrm>
                            <a:off x="3441" y="1481"/>
                            <a:ext cx="207" cy="433"/>
                          </a:xfrm>
                          <a:prstGeom prst="rect">
                            <a:avLst/>
                          </a:prstGeom>
                          <a:noFill/>
                          <a:ln w="38100">
                            <a:noFill/>
                            <a:miter/>
                          </a:ln>
                        </p:spPr>
                      </p:pic>
                    </p:oleObj>
                  </mc:Fallback>
                </mc:AlternateContent>
              </a:graphicData>
            </a:graphic>
          </p:graphicFrame>
          <p:sp>
            <p:nvSpPr>
              <p:cNvPr id="206954" name="文本框 206953"/>
              <p:cNvSpPr txBox="1"/>
              <p:nvPr/>
            </p:nvSpPr>
            <p:spPr>
              <a:xfrm>
                <a:off x="5214" y="1998"/>
                <a:ext cx="380" cy="339"/>
              </a:xfrm>
              <a:prstGeom prst="rect">
                <a:avLst/>
              </a:prstGeom>
              <a:noFill/>
              <a:ln w="9525">
                <a:noFill/>
              </a:ln>
            </p:spPr>
            <p:txBody>
              <a:bodyPr wrap="none" anchor="t">
                <a:spAutoFit/>
              </a:bodyPr>
              <a:lstStyle/>
              <a:p>
                <a:pPr>
                  <a:spcBef>
                    <a:spcPct val="0"/>
                  </a:spcBef>
                </a:pPr>
                <a:r>
                  <a:rPr lang="en-US" altLang="zh-CN" i="1">
                    <a:latin typeface="Times New Roman" panose="02020603050405020304" pitchFamily="18" charset="0"/>
                    <a:sym typeface="Symbol" panose="05050102010706020507" pitchFamily="18" charset="2"/>
                  </a:rPr>
                  <a:t> C</a:t>
                </a:r>
                <a:endParaRPr lang="en-US" altLang="zh-CN" i="1">
                  <a:latin typeface="Times New Roman" panose="02020603050405020304" pitchFamily="18" charset="0"/>
                  <a:sym typeface="Wingdings" panose="05000000000000000000" pitchFamily="2" charset="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6956"/>
                                        </p:tgtEl>
                                        <p:attrNameLst>
                                          <p:attrName>style.visibility</p:attrName>
                                        </p:attrNameLst>
                                      </p:cBhvr>
                                      <p:to>
                                        <p:strVal val="visible"/>
                                      </p:to>
                                    </p:set>
                                    <p:anim calcmode="lin" valueType="num">
                                      <p:cBhvr additive="base">
                                        <p:cTn id="7" dur="500" fill="hold"/>
                                        <p:tgtEl>
                                          <p:spTgt spid="206956"/>
                                        </p:tgtEl>
                                        <p:attrNameLst>
                                          <p:attrName>ppt_x</p:attrName>
                                        </p:attrNameLst>
                                      </p:cBhvr>
                                      <p:tavLst>
                                        <p:tav tm="0">
                                          <p:val>
                                            <p:strVal val="1+#ppt_w/2"/>
                                          </p:val>
                                        </p:tav>
                                        <p:tav tm="100000">
                                          <p:val>
                                            <p:strVal val="#ppt_x"/>
                                          </p:val>
                                        </p:tav>
                                      </p:tavLst>
                                    </p:anim>
                                    <p:anim calcmode="lin" valueType="num">
                                      <p:cBhvr additive="base">
                                        <p:cTn id="8" dur="500" fill="hold"/>
                                        <p:tgtEl>
                                          <p:spTgt spid="2069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6906"/>
                                        </p:tgtEl>
                                        <p:attrNameLst>
                                          <p:attrName>style.visibility</p:attrName>
                                        </p:attrNameLst>
                                      </p:cBhvr>
                                      <p:to>
                                        <p:strVal val="visible"/>
                                      </p:to>
                                    </p:set>
                                    <p:anim calcmode="lin" valueType="num">
                                      <p:cBhvr additive="base">
                                        <p:cTn id="13" dur="500" fill="hold"/>
                                        <p:tgtEl>
                                          <p:spTgt spid="206906"/>
                                        </p:tgtEl>
                                        <p:attrNameLst>
                                          <p:attrName>ppt_x</p:attrName>
                                        </p:attrNameLst>
                                      </p:cBhvr>
                                      <p:tavLst>
                                        <p:tav tm="0">
                                          <p:val>
                                            <p:strVal val="0-#ppt_w/2"/>
                                          </p:val>
                                        </p:tav>
                                        <p:tav tm="100000">
                                          <p:val>
                                            <p:strVal val="#ppt_x"/>
                                          </p:val>
                                        </p:tav>
                                      </p:tavLst>
                                    </p:anim>
                                    <p:anim calcmode="lin" valueType="num">
                                      <p:cBhvr additive="base">
                                        <p:cTn id="14" dur="500" fill="hold"/>
                                        <p:tgtEl>
                                          <p:spTgt spid="20690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206907"/>
                                        </p:tgtEl>
                                        <p:attrNameLst>
                                          <p:attrName>style.visibility</p:attrName>
                                        </p:attrNameLst>
                                      </p:cBhvr>
                                      <p:to>
                                        <p:strVal val="visible"/>
                                      </p:to>
                                    </p:set>
                                    <p:animEffect transition="in" filter="slide(fromTop)">
                                      <p:cBhvr>
                                        <p:cTn id="19" dur="500"/>
                                        <p:tgtEl>
                                          <p:spTgt spid="206907"/>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206854"/>
                                        </p:tgtEl>
                                        <p:attrNameLst>
                                          <p:attrName>style.visibility</p:attrName>
                                        </p:attrNameLst>
                                      </p:cBhvr>
                                      <p:to>
                                        <p:strVal val="visible"/>
                                      </p:to>
                                    </p:set>
                                    <p:animEffect transition="in" filter="slide(fromTop)">
                                      <p:cBhvr>
                                        <p:cTn id="24" dur="500"/>
                                        <p:tgtEl>
                                          <p:spTgt spid="206854"/>
                                        </p:tgtEl>
                                      </p:cBhvr>
                                    </p:animEffect>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206855"/>
                                        </p:tgtEl>
                                        <p:attrNameLst>
                                          <p:attrName>style.visibility</p:attrName>
                                        </p:attrNameLst>
                                      </p:cBhvr>
                                      <p:to>
                                        <p:strVal val="visible"/>
                                      </p:to>
                                    </p:set>
                                    <p:anim calcmode="lin" valueType="num">
                                      <p:cBhvr additive="base">
                                        <p:cTn id="28" dur="500" fill="hold"/>
                                        <p:tgtEl>
                                          <p:spTgt spid="206855"/>
                                        </p:tgtEl>
                                        <p:attrNameLst>
                                          <p:attrName>ppt_x</p:attrName>
                                        </p:attrNameLst>
                                      </p:cBhvr>
                                      <p:tavLst>
                                        <p:tav tm="0">
                                          <p:val>
                                            <p:strVal val="0-#ppt_w/2"/>
                                          </p:val>
                                        </p:tav>
                                        <p:tav tm="100000">
                                          <p:val>
                                            <p:strVal val="#ppt_x"/>
                                          </p:val>
                                        </p:tav>
                                      </p:tavLst>
                                    </p:anim>
                                    <p:anim calcmode="lin" valueType="num">
                                      <p:cBhvr additive="base">
                                        <p:cTn id="29" dur="500" fill="hold"/>
                                        <p:tgtEl>
                                          <p:spTgt spid="206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p:bldP spid="206906"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3277</Words>
  <Application>Microsoft Office PowerPoint</Application>
  <PresentationFormat>全屏显示(4:3)</PresentationFormat>
  <Paragraphs>517</Paragraphs>
  <Slides>36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8" baseType="lpstr">
      <vt:lpstr>PMingLiU</vt:lpstr>
      <vt:lpstr>黑体</vt:lpstr>
      <vt:lpstr>隶书</vt:lpstr>
      <vt:lpstr>宋体</vt:lpstr>
      <vt:lpstr>Book Antiqua</vt:lpstr>
      <vt:lpstr>Cambria Math</vt:lpstr>
      <vt:lpstr>Symbol</vt:lpstr>
      <vt:lpstr>Times New Roman</vt:lpstr>
      <vt:lpstr>Verdana</vt:lpstr>
      <vt:lpstr>默认设计模板</vt:lpstr>
      <vt:lpstr>Equation.DSMT4</vt:lpstr>
      <vt:lpstr>Equation.3</vt:lpstr>
      <vt:lpstr>PowerPoint 演示文稿</vt:lpstr>
      <vt:lpstr>第7章 谐振电路</vt:lpstr>
      <vt:lpstr>7.1 串联谐振电路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  并联谐振电路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电路分析基础</dc:title>
  <dc:creator>aloe</dc:creator>
  <cp:lastModifiedBy>l</cp:lastModifiedBy>
  <cp:revision>519</cp:revision>
  <dcterms:created xsi:type="dcterms:W3CDTF">1998-05-14T01:14:42Z</dcterms:created>
  <dcterms:modified xsi:type="dcterms:W3CDTF">2020-11-18T00:06:50Z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