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sldIdLst>
    <p:sldId id="315" r:id="rId2"/>
    <p:sldId id="399" r:id="rId3"/>
    <p:sldId id="400" r:id="rId4"/>
    <p:sldId id="401" r:id="rId5"/>
    <p:sldId id="320" r:id="rId6"/>
    <p:sldId id="316" r:id="rId7"/>
    <p:sldId id="317" r:id="rId8"/>
    <p:sldId id="318" r:id="rId9"/>
    <p:sldId id="319" r:id="rId10"/>
    <p:sldId id="321" r:id="rId11"/>
    <p:sldId id="322" r:id="rId12"/>
    <p:sldId id="371" r:id="rId13"/>
    <p:sldId id="323" r:id="rId14"/>
    <p:sldId id="360" r:id="rId15"/>
    <p:sldId id="324" r:id="rId16"/>
    <p:sldId id="359" r:id="rId17"/>
    <p:sldId id="363" r:id="rId18"/>
    <p:sldId id="368" r:id="rId19"/>
    <p:sldId id="398" r:id="rId20"/>
    <p:sldId id="325" r:id="rId21"/>
    <p:sldId id="361" r:id="rId22"/>
    <p:sldId id="362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69" r:id="rId31"/>
    <p:sldId id="333" r:id="rId32"/>
    <p:sldId id="334" r:id="rId33"/>
    <p:sldId id="394" r:id="rId34"/>
    <p:sldId id="393" r:id="rId35"/>
    <p:sldId id="335" r:id="rId36"/>
    <p:sldId id="336" r:id="rId37"/>
    <p:sldId id="337" r:id="rId38"/>
    <p:sldId id="338" r:id="rId39"/>
    <p:sldId id="374" r:id="rId40"/>
    <p:sldId id="373" r:id="rId41"/>
    <p:sldId id="375" r:id="rId42"/>
    <p:sldId id="376" r:id="rId43"/>
    <p:sldId id="339" r:id="rId44"/>
    <p:sldId id="378" r:id="rId45"/>
    <p:sldId id="379" r:id="rId46"/>
    <p:sldId id="380" r:id="rId47"/>
    <p:sldId id="381" r:id="rId48"/>
    <p:sldId id="340" r:id="rId49"/>
    <p:sldId id="383" r:id="rId50"/>
    <p:sldId id="384" r:id="rId51"/>
    <p:sldId id="344" r:id="rId52"/>
    <p:sldId id="346" r:id="rId53"/>
    <p:sldId id="345" r:id="rId54"/>
    <p:sldId id="402" r:id="rId55"/>
    <p:sldId id="403" r:id="rId56"/>
    <p:sldId id="353" r:id="rId57"/>
    <p:sldId id="351" r:id="rId58"/>
    <p:sldId id="355" r:id="rId59"/>
    <p:sldId id="354" r:id="rId60"/>
    <p:sldId id="385" r:id="rId61"/>
    <p:sldId id="386" r:id="rId62"/>
    <p:sldId id="387" r:id="rId63"/>
    <p:sldId id="388" r:id="rId64"/>
    <p:sldId id="389" r:id="rId65"/>
    <p:sldId id="404" r:id="rId66"/>
    <p:sldId id="405" r:id="rId67"/>
    <p:sldId id="396" r:id="rId68"/>
    <p:sldId id="397" r:id="rId69"/>
  </p:sldIdLst>
  <p:sldSz cx="12192000" cy="6858000"/>
  <p:notesSz cx="6858000" cy="9144000"/>
  <p:custDataLst>
    <p:tags r:id="rId71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CC"/>
    <a:srgbClr val="00FFCC"/>
    <a:srgbClr val="FF9900"/>
    <a:srgbClr val="FFFF00"/>
    <a:srgbClr val="FF0000"/>
    <a:srgbClr val="9966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724" y="52"/>
      </p:cViewPr>
      <p:guideLst>
        <p:guide orient="horz" pos="2156"/>
        <p:guide pos="3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4AB7755-7CAF-410E-AEED-F32D846D0E0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2023/5/6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539084-DB59-45FB-A3B4-E84F17CEB0E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zh-CN" sz="1200" dirty="0"/>
              <a:t>18</a:t>
            </a:fld>
            <a:endParaRPr lang="en-US" altLang="zh-CN" sz="1200" dirty="0"/>
          </a:p>
        </p:txBody>
      </p:sp>
      <p:sp>
        <p:nvSpPr>
          <p:cNvPr id="20483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4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1200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波特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1200bps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zh-CN" sz="1200" dirty="0"/>
              <a:t>19</a:t>
            </a:fld>
            <a:endParaRPr lang="en-US" altLang="zh-CN" sz="1200" dirty="0"/>
          </a:p>
        </p:txBody>
      </p:sp>
      <p:sp>
        <p:nvSpPr>
          <p:cNvPr id="22531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532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1200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波特 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</a:rPr>
              <a:t>1200bps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>
                <a:ea typeface="等线" panose="02010600030101010101" pitchFamily="2" charset="-122"/>
              </a:rPr>
              <a:t>数字信号中带宽就是波特率</a:t>
            </a:r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21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zh-CN" sz="1200" dirty="0"/>
              <a:t>40</a:t>
            </a:fld>
            <a:endParaRPr lang="en-US" altLang="zh-CN" sz="1200" dirty="0"/>
          </a:p>
        </p:txBody>
      </p:sp>
      <p:sp>
        <p:nvSpPr>
          <p:cNvPr id="46083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笼统的接收过程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en-US" altLang="zh-CN" sz="1200" dirty="0"/>
              <a:t>61</a:t>
            </a:fld>
            <a:endParaRPr lang="en-US" altLang="zh-CN" sz="1200" dirty="0"/>
          </a:p>
        </p:txBody>
      </p:sp>
      <p:sp>
        <p:nvSpPr>
          <p:cNvPr id="68611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编程时注意控制端口和数据端口的区分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2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1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9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3" name="副标题 1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087AB4D0-8139-4735-AB33-F3E41ABD7C0E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EE72F91-BA51-4FF1-8177-B507BC3FE6B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Rectangle 8" descr="Gold bar"/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407368" y="3587427"/>
            <a:ext cx="3783219" cy="20161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9" descr="Orange bar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auto">
          <a:xfrm>
            <a:off x="4190587" y="3587427"/>
            <a:ext cx="3900413" cy="2016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0" descr="Slate bar"/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auto">
          <a:xfrm>
            <a:off x="8091000" y="3587427"/>
            <a:ext cx="3621624" cy="201613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33339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09601" y="1133979"/>
            <a:ext cx="11158415" cy="4934173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 sz="32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defRPr sz="28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 sz="24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9" name="Line 8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609601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379553" y="57415"/>
            <a:ext cx="2679449" cy="94915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950028" y="57415"/>
            <a:ext cx="906612" cy="859259"/>
          </a:xfrm>
          <a:prstGeom prst="rect">
            <a:avLst/>
          </a:prstGeom>
        </p:spPr>
      </p:pic>
      <p:sp>
        <p:nvSpPr>
          <p:cNvPr id="22" name="Rectangle 7" descr="Gold bar"/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Rectangle 9" descr="Orange bar"/>
          <p:cNvSpPr>
            <a:spLocks noChangeArrowheads="1"/>
          </p:cNvSpPr>
          <p:nvPr userDrawn="1">
            <p:custDataLst>
              <p:tags r:id="rId9"/>
            </p:custDataLst>
          </p:nvPr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Rectangle 10" descr="Slate bar"/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133979"/>
            <a:ext cx="11158415" cy="4934173"/>
          </a:xfr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defRPr sz="32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1pPr>
            <a:lvl2pPr>
              <a:lnSpc>
                <a:spcPct val="110000"/>
              </a:lnSpc>
              <a:spcBef>
                <a:spcPts val="600"/>
              </a:spcBef>
              <a:defRPr sz="28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2pPr>
            <a:lvl3pPr>
              <a:lnSpc>
                <a:spcPct val="110000"/>
              </a:lnSpc>
              <a:spcBef>
                <a:spcPts val="600"/>
              </a:spcBef>
              <a:defRPr sz="24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3pPr>
            <a:lvl4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4pPr>
            <a:lvl5pPr>
              <a:lnSpc>
                <a:spcPct val="110000"/>
              </a:lnSpc>
              <a:spcBef>
                <a:spcPts val="600"/>
              </a:spcBef>
              <a:defRPr sz="2000" b="1">
                <a:solidFill>
                  <a:schemeClr val="tx1"/>
                </a:solidFill>
                <a:latin typeface="+mn-lt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609601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9553" y="57415"/>
            <a:ext cx="2679449" cy="9491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0028" y="57415"/>
            <a:ext cx="906612" cy="859259"/>
          </a:xfrm>
          <a:prstGeom prst="rect">
            <a:avLst/>
          </a:prstGeom>
        </p:spPr>
      </p:pic>
      <p:sp>
        <p:nvSpPr>
          <p:cNvPr id="9" name="Rectangle 7" descr="Gold bar"/>
          <p:cNvSpPr>
            <a:spLocks noChangeArrowheads="1"/>
          </p:cNvSpPr>
          <p:nvPr userDrawn="1"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9" descr="Orange bar"/>
          <p:cNvSpPr>
            <a:spLocks noChangeArrowheads="1"/>
          </p:cNvSpPr>
          <p:nvPr userDrawn="1"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10" descr="Slate bar"/>
          <p:cNvSpPr>
            <a:spLocks noChangeArrowheads="1"/>
          </p:cNvSpPr>
          <p:nvPr userDrawn="1"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99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>
            <a:extLst>
              <a:ext uri="{FF2B5EF4-FFF2-40B4-BE49-F238E27FC236}">
                <a16:creationId xmlns:a16="http://schemas.microsoft.com/office/drawing/2014/main" id="{EFFA964C-D18A-440C-81D7-F397FB8E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B23FE458-57A0-474A-AED6-9E00EAF7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BE9D4DBF-494F-4149-800F-DE2539EF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7AC79822-BC0D-4DE8-A7E5-90A3732A2B82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51F63BDA-273C-4BC2-832A-65ADD839B15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1052736"/>
            <a:ext cx="11158415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1933255-2900-48D4-B9BA-F2741FF789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79553" y="57415"/>
            <a:ext cx="2679449" cy="9491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1938DE-6B4A-4536-A6E7-9825680AC1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50028" y="57415"/>
            <a:ext cx="906612" cy="859259"/>
          </a:xfrm>
          <a:prstGeom prst="rect">
            <a:avLst/>
          </a:prstGeom>
        </p:spPr>
      </p:pic>
      <p:sp>
        <p:nvSpPr>
          <p:cNvPr id="14" name="Rectangle 7" descr="Gold bar">
            <a:extLst>
              <a:ext uri="{FF2B5EF4-FFF2-40B4-BE49-F238E27FC236}">
                <a16:creationId xmlns:a16="http://schemas.microsoft.com/office/drawing/2014/main" id="{9C07A8AB-B35F-417B-B701-D7A4284420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47650" cy="228600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Rectangle 9" descr="Orange bar">
            <a:extLst>
              <a:ext uri="{FF2B5EF4-FFF2-40B4-BE49-F238E27FC236}">
                <a16:creationId xmlns:a16="http://schemas.microsoft.com/office/drawing/2014/main" id="{E177CDEF-461E-477C-8464-9B962F82EF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286000"/>
            <a:ext cx="24765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0" descr="Slate bar">
            <a:extLst>
              <a:ext uri="{FF2B5EF4-FFF2-40B4-BE49-F238E27FC236}">
                <a16:creationId xmlns:a16="http://schemas.microsoft.com/office/drawing/2014/main" id="{E9D46697-ED5F-4226-8DA6-F7DA2976CB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72000"/>
            <a:ext cx="247650" cy="2286000"/>
          </a:xfrm>
          <a:prstGeom prst="rect">
            <a:avLst/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algn="ctr" eaLnBrk="1" hangingPunct="1"/>
            <a:endParaRPr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标题 18">
            <a:extLst>
              <a:ext uri="{FF2B5EF4-FFF2-40B4-BE49-F238E27FC236}">
                <a16:creationId xmlns:a16="http://schemas.microsoft.com/office/drawing/2014/main" id="{F5236FCA-8968-42A8-9789-0AFB2302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7415"/>
            <a:ext cx="9662863" cy="94915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155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B4D0-8139-4735-AB33-F3E41ABD7C0E}" type="datetimeFigureOut">
              <a:rPr lang="zh-CN" altLang="en-US" smtClean="0"/>
              <a:t>2023/5/6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72F91-BA51-4FF1-8177-B507BC3FE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1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b="1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13"/>
          <p:cNvSpPr txBox="1"/>
          <p:nvPr/>
        </p:nvSpPr>
        <p:spPr>
          <a:xfrm>
            <a:off x="1847850" y="6021388"/>
            <a:ext cx="5113338" cy="460375"/>
          </a:xfrm>
          <a:prstGeom prst="rect">
            <a:avLst/>
          </a:prstGeom>
          <a:noFill/>
          <a:ln w="9525">
            <a:noFill/>
          </a:ln>
        </p:spPr>
        <p:txBody>
          <a:bodyPr lIns="91448" tIns="45724" rIns="91448" bIns="45724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6.2 串行通信和可编程接口8251A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55688" y="2276475"/>
            <a:ext cx="10080625" cy="1655763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6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6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6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 串行通信及其接口电路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4400" dirty="0" smtClean="0">
              <a:solidFill>
                <a:srgbClr val="CC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/>
          <p:nvPr/>
        </p:nvGrpSpPr>
        <p:grpSpPr>
          <a:xfrm>
            <a:off x="2424113" y="2331169"/>
            <a:ext cx="7281862" cy="2409825"/>
            <a:chOff x="0" y="0"/>
            <a:chExt cx="4587" cy="1517"/>
          </a:xfrm>
        </p:grpSpPr>
        <p:sp>
          <p:nvSpPr>
            <p:cNvPr id="11273" name="Rectangle 3"/>
            <p:cNvSpPr/>
            <p:nvPr/>
          </p:nvSpPr>
          <p:spPr>
            <a:xfrm>
              <a:off x="258" y="267"/>
              <a:ext cx="675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宋体" panose="02010600030101010101" pitchFamily="2" charset="-122"/>
                  <a:ea typeface="黑体" panose="02010609060101010101" pitchFamily="49" charset="-122"/>
                </a:rPr>
                <a:t>起始位</a:t>
              </a:r>
            </a:p>
          </p:txBody>
        </p:sp>
        <p:sp>
          <p:nvSpPr>
            <p:cNvPr id="11274" name="Rectangle 4"/>
            <p:cNvSpPr/>
            <p:nvPr/>
          </p:nvSpPr>
          <p:spPr>
            <a:xfrm>
              <a:off x="2582" y="267"/>
              <a:ext cx="674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宋体" panose="02010600030101010101" pitchFamily="2" charset="-122"/>
                  <a:ea typeface="黑体" panose="02010609060101010101" pitchFamily="49" charset="-122"/>
                </a:rPr>
                <a:t>校验位</a:t>
              </a:r>
            </a:p>
          </p:txBody>
        </p:sp>
        <p:sp>
          <p:nvSpPr>
            <p:cNvPr id="11275" name="Rectangle 5"/>
            <p:cNvSpPr/>
            <p:nvPr/>
          </p:nvSpPr>
          <p:spPr>
            <a:xfrm>
              <a:off x="3172" y="267"/>
              <a:ext cx="674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宋体" panose="02010600030101010101" pitchFamily="2" charset="-122"/>
                  <a:ea typeface="黑体" panose="02010609060101010101" pitchFamily="49" charset="-122"/>
                </a:rPr>
                <a:t>停止位</a:t>
              </a:r>
            </a:p>
          </p:txBody>
        </p:sp>
        <p:sp>
          <p:nvSpPr>
            <p:cNvPr id="11276" name="Rectangle 6"/>
            <p:cNvSpPr/>
            <p:nvPr/>
          </p:nvSpPr>
          <p:spPr>
            <a:xfrm>
              <a:off x="3913" y="267"/>
              <a:ext cx="674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宋体" panose="02010600030101010101" pitchFamily="2" charset="-122"/>
                  <a:ea typeface="黑体" panose="02010609060101010101" pitchFamily="49" charset="-122"/>
                </a:rPr>
                <a:t>空闲位</a:t>
              </a:r>
            </a:p>
          </p:txBody>
        </p:sp>
        <p:sp>
          <p:nvSpPr>
            <p:cNvPr id="11277" name="Rectangle 7"/>
            <p:cNvSpPr/>
            <p:nvPr/>
          </p:nvSpPr>
          <p:spPr>
            <a:xfrm>
              <a:off x="1403" y="267"/>
              <a:ext cx="675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2700" tIns="12700" rIns="12700" bIns="1270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宋体" panose="02010600030101010101" pitchFamily="2" charset="-122"/>
                  <a:ea typeface="黑体" panose="02010609060101010101" pitchFamily="49" charset="-122"/>
                </a:rPr>
                <a:t>数据位</a:t>
              </a:r>
            </a:p>
          </p:txBody>
        </p:sp>
        <p:grpSp>
          <p:nvGrpSpPr>
            <p:cNvPr id="11278" name="Group 8"/>
            <p:cNvGrpSpPr/>
            <p:nvPr/>
          </p:nvGrpSpPr>
          <p:grpSpPr>
            <a:xfrm>
              <a:off x="292" y="489"/>
              <a:ext cx="317" cy="76"/>
              <a:chOff x="0" y="0"/>
              <a:chExt cx="19998" cy="20000"/>
            </a:xfrm>
          </p:grpSpPr>
          <p:grpSp>
            <p:nvGrpSpPr>
              <p:cNvPr id="11334" name="Group 9"/>
              <p:cNvGrpSpPr/>
              <p:nvPr/>
            </p:nvGrpSpPr>
            <p:grpSpPr>
              <a:xfrm>
                <a:off x="0" y="377"/>
                <a:ext cx="10039" cy="19623"/>
                <a:chOff x="0" y="0"/>
                <a:chExt cx="19998" cy="20000"/>
              </a:xfrm>
            </p:grpSpPr>
            <p:sp>
              <p:nvSpPr>
                <p:cNvPr id="11338" name="Arc 10"/>
                <p:cNvSpPr/>
                <p:nvPr/>
              </p:nvSpPr>
              <p:spPr>
                <a:xfrm flipH="1">
                  <a:off x="0" y="7118"/>
                  <a:ext cx="16580" cy="1288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0" y="4"/>
                    </a:cxn>
                    <a:cxn ang="0">
                      <a:pos x="0" y="4"/>
                    </a:cxn>
                  </a:cxnLst>
                  <a:rect l="0" t="0" r="0" b="0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9" name="Arc 11"/>
                <p:cNvSpPr/>
                <p:nvPr/>
              </p:nvSpPr>
              <p:spPr>
                <a:xfrm flipH="1">
                  <a:off x="16421" y="0"/>
                  <a:ext cx="3577" cy="768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35" name="Group 12"/>
              <p:cNvGrpSpPr/>
              <p:nvPr/>
            </p:nvGrpSpPr>
            <p:grpSpPr>
              <a:xfrm>
                <a:off x="9959" y="0"/>
                <a:ext cx="10039" cy="19623"/>
                <a:chOff x="0" y="0"/>
                <a:chExt cx="20000" cy="20000"/>
              </a:xfrm>
            </p:grpSpPr>
            <p:sp>
              <p:nvSpPr>
                <p:cNvPr id="11336" name="Arc 13"/>
                <p:cNvSpPr/>
                <p:nvPr/>
              </p:nvSpPr>
              <p:spPr>
                <a:xfrm>
                  <a:off x="3419" y="7118"/>
                  <a:ext cx="16581" cy="1288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1" y="4"/>
                    </a:cxn>
                    <a:cxn ang="0">
                      <a:pos x="0" y="4"/>
                    </a:cxn>
                  </a:cxnLst>
                  <a:rect l="0" t="0" r="0" b="0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7" name="Arc 14"/>
                <p:cNvSpPr/>
                <p:nvPr/>
              </p:nvSpPr>
              <p:spPr>
                <a:xfrm>
                  <a:off x="0" y="0"/>
                  <a:ext cx="3578" cy="768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279" name="Group 15"/>
            <p:cNvGrpSpPr/>
            <p:nvPr/>
          </p:nvGrpSpPr>
          <p:grpSpPr>
            <a:xfrm>
              <a:off x="2835" y="496"/>
              <a:ext cx="288" cy="90"/>
              <a:chOff x="0" y="0"/>
              <a:chExt cx="19998" cy="20000"/>
            </a:xfrm>
          </p:grpSpPr>
          <p:grpSp>
            <p:nvGrpSpPr>
              <p:cNvPr id="11328" name="Group 16"/>
              <p:cNvGrpSpPr/>
              <p:nvPr/>
            </p:nvGrpSpPr>
            <p:grpSpPr>
              <a:xfrm>
                <a:off x="0" y="377"/>
                <a:ext cx="10039" cy="19623"/>
                <a:chOff x="0" y="0"/>
                <a:chExt cx="19998" cy="20000"/>
              </a:xfrm>
            </p:grpSpPr>
            <p:sp>
              <p:nvSpPr>
                <p:cNvPr id="11332" name="Arc 17"/>
                <p:cNvSpPr/>
                <p:nvPr/>
              </p:nvSpPr>
              <p:spPr>
                <a:xfrm flipH="1">
                  <a:off x="0" y="7118"/>
                  <a:ext cx="16580" cy="1288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0" y="4"/>
                    </a:cxn>
                    <a:cxn ang="0">
                      <a:pos x="0" y="4"/>
                    </a:cxn>
                  </a:cxnLst>
                  <a:rect l="0" t="0" r="0" b="0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3" name="Arc 18"/>
                <p:cNvSpPr/>
                <p:nvPr/>
              </p:nvSpPr>
              <p:spPr>
                <a:xfrm flipH="1">
                  <a:off x="16421" y="0"/>
                  <a:ext cx="3577" cy="768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29" name="Group 19"/>
              <p:cNvGrpSpPr/>
              <p:nvPr/>
            </p:nvGrpSpPr>
            <p:grpSpPr>
              <a:xfrm>
                <a:off x="9959" y="0"/>
                <a:ext cx="10039" cy="19623"/>
                <a:chOff x="0" y="0"/>
                <a:chExt cx="20000" cy="20000"/>
              </a:xfrm>
            </p:grpSpPr>
            <p:sp>
              <p:nvSpPr>
                <p:cNvPr id="11330" name="Arc 20"/>
                <p:cNvSpPr/>
                <p:nvPr/>
              </p:nvSpPr>
              <p:spPr>
                <a:xfrm>
                  <a:off x="3419" y="7118"/>
                  <a:ext cx="16581" cy="12882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41" y="4"/>
                    </a:cxn>
                    <a:cxn ang="0">
                      <a:pos x="0" y="4"/>
                    </a:cxn>
                  </a:cxnLst>
                  <a:rect l="0" t="0" r="0" b="0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31" name="Arc 21"/>
                <p:cNvSpPr/>
                <p:nvPr/>
              </p:nvSpPr>
              <p:spPr>
                <a:xfrm>
                  <a:off x="0" y="0"/>
                  <a:ext cx="3578" cy="768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280" name="Group 22"/>
            <p:cNvGrpSpPr/>
            <p:nvPr/>
          </p:nvGrpSpPr>
          <p:grpSpPr>
            <a:xfrm>
              <a:off x="3172" y="508"/>
              <a:ext cx="557" cy="39"/>
              <a:chOff x="0" y="0"/>
              <a:chExt cx="19999" cy="20000"/>
            </a:xfrm>
          </p:grpSpPr>
          <p:grpSp>
            <p:nvGrpSpPr>
              <p:cNvPr id="11322" name="Group 23"/>
              <p:cNvGrpSpPr/>
              <p:nvPr/>
            </p:nvGrpSpPr>
            <p:grpSpPr>
              <a:xfrm>
                <a:off x="0" y="455"/>
                <a:ext cx="10041" cy="19545"/>
                <a:chOff x="0" y="0"/>
                <a:chExt cx="20000" cy="19999"/>
              </a:xfrm>
            </p:grpSpPr>
            <p:sp>
              <p:nvSpPr>
                <p:cNvPr id="11326" name="Arc 24"/>
                <p:cNvSpPr/>
                <p:nvPr/>
              </p:nvSpPr>
              <p:spPr>
                <a:xfrm flipH="1">
                  <a:off x="0" y="7103"/>
                  <a:ext cx="16622" cy="1289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1" y="4"/>
                    </a:cxn>
                    <a:cxn ang="0">
                      <a:pos x="0" y="4"/>
                    </a:cxn>
                  </a:cxnLst>
                  <a:rect l="0" t="0" r="0" b="0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7" name="Arc 25"/>
                <p:cNvSpPr/>
                <p:nvPr/>
              </p:nvSpPr>
              <p:spPr>
                <a:xfrm flipH="1">
                  <a:off x="16395" y="0"/>
                  <a:ext cx="3605" cy="756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23" name="Group 26"/>
              <p:cNvGrpSpPr/>
              <p:nvPr/>
            </p:nvGrpSpPr>
            <p:grpSpPr>
              <a:xfrm>
                <a:off x="9958" y="0"/>
                <a:ext cx="10041" cy="19545"/>
                <a:chOff x="0" y="0"/>
                <a:chExt cx="20000" cy="19999"/>
              </a:xfrm>
            </p:grpSpPr>
            <p:sp>
              <p:nvSpPr>
                <p:cNvPr id="11324" name="Arc 27"/>
                <p:cNvSpPr/>
                <p:nvPr/>
              </p:nvSpPr>
              <p:spPr>
                <a:xfrm>
                  <a:off x="3378" y="7145"/>
                  <a:ext cx="16622" cy="1285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1" y="3"/>
                    </a:cxn>
                    <a:cxn ang="0">
                      <a:pos x="0" y="3"/>
                    </a:cxn>
                  </a:cxnLst>
                  <a:rect l="0" t="0" r="0" b="0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5" name="Arc 28"/>
                <p:cNvSpPr/>
                <p:nvPr/>
              </p:nvSpPr>
              <p:spPr>
                <a:xfrm>
                  <a:off x="0" y="0"/>
                  <a:ext cx="3625" cy="756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281" name="Group 29"/>
            <p:cNvGrpSpPr/>
            <p:nvPr/>
          </p:nvGrpSpPr>
          <p:grpSpPr>
            <a:xfrm>
              <a:off x="629" y="451"/>
              <a:ext cx="2115" cy="122"/>
              <a:chOff x="0" y="0"/>
              <a:chExt cx="20000" cy="20001"/>
            </a:xfrm>
          </p:grpSpPr>
          <p:sp>
            <p:nvSpPr>
              <p:cNvPr id="11317" name="Arc 30"/>
              <p:cNvSpPr/>
              <p:nvPr/>
            </p:nvSpPr>
            <p:spPr>
              <a:xfrm flipH="1">
                <a:off x="0" y="11471"/>
                <a:ext cx="9405" cy="85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18" name="Arc 31"/>
              <p:cNvSpPr/>
              <p:nvPr/>
            </p:nvSpPr>
            <p:spPr>
              <a:xfrm>
                <a:off x="10668" y="11471"/>
                <a:ext cx="9332" cy="825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319" name="Group 32"/>
              <p:cNvGrpSpPr/>
              <p:nvPr/>
            </p:nvGrpSpPr>
            <p:grpSpPr>
              <a:xfrm>
                <a:off x="9533" y="0"/>
                <a:ext cx="1304" cy="9515"/>
                <a:chOff x="0" y="0"/>
                <a:chExt cx="19999" cy="20000"/>
              </a:xfrm>
            </p:grpSpPr>
            <p:sp>
              <p:nvSpPr>
                <p:cNvPr id="11320" name="Arc 33"/>
                <p:cNvSpPr/>
                <p:nvPr/>
              </p:nvSpPr>
              <p:spPr>
                <a:xfrm flipH="1">
                  <a:off x="0" y="586"/>
                  <a:ext cx="10107" cy="1941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521"/>
                    </a:cxn>
                    <a:cxn ang="0">
                      <a:pos x="0" y="3521"/>
                    </a:cxn>
                  </a:cxnLst>
                  <a:rect l="0" t="0" r="0" b="0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21" name="Arc 34"/>
                <p:cNvSpPr/>
                <p:nvPr/>
              </p:nvSpPr>
              <p:spPr>
                <a:xfrm>
                  <a:off x="9938" y="0"/>
                  <a:ext cx="10061" cy="194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3511"/>
                    </a:cxn>
                    <a:cxn ang="0">
                      <a:pos x="0" y="3511"/>
                    </a:cxn>
                  </a:cxnLst>
                  <a:rect l="0" t="0" r="0" b="0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282" name="Group 35"/>
            <p:cNvGrpSpPr/>
            <p:nvPr/>
          </p:nvGrpSpPr>
          <p:grpSpPr>
            <a:xfrm>
              <a:off x="537" y="1065"/>
              <a:ext cx="674" cy="409"/>
              <a:chOff x="0" y="0"/>
              <a:chExt cx="674" cy="409"/>
            </a:xfrm>
          </p:grpSpPr>
          <p:sp>
            <p:nvSpPr>
              <p:cNvPr id="11315" name="Rectangle 36"/>
              <p:cNvSpPr/>
              <p:nvPr/>
            </p:nvSpPr>
            <p:spPr>
              <a:xfrm>
                <a:off x="0" y="205"/>
                <a:ext cx="674" cy="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2700" tIns="12700" rIns="12700" bIns="1270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latin typeface="宋体" panose="02010600030101010101" pitchFamily="2" charset="-122"/>
                    <a:ea typeface="黑体" panose="02010609060101010101" pitchFamily="49" charset="-122"/>
                  </a:rPr>
                  <a:t>低位</a:t>
                </a:r>
              </a:p>
            </p:txBody>
          </p:sp>
          <p:sp>
            <p:nvSpPr>
              <p:cNvPr id="11316" name="Line 37"/>
              <p:cNvSpPr/>
              <p:nvPr/>
            </p:nvSpPr>
            <p:spPr>
              <a:xfrm flipV="1">
                <a:off x="265" y="0"/>
                <a:ext cx="1" cy="204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sm"/>
              </a:ln>
            </p:spPr>
          </p:sp>
        </p:grpSp>
        <p:grpSp>
          <p:nvGrpSpPr>
            <p:cNvPr id="11283" name="Group 38"/>
            <p:cNvGrpSpPr/>
            <p:nvPr/>
          </p:nvGrpSpPr>
          <p:grpSpPr>
            <a:xfrm>
              <a:off x="2216" y="1108"/>
              <a:ext cx="675" cy="409"/>
              <a:chOff x="0" y="0"/>
              <a:chExt cx="675" cy="409"/>
            </a:xfrm>
          </p:grpSpPr>
          <p:sp>
            <p:nvSpPr>
              <p:cNvPr id="11313" name="Rectangle 39"/>
              <p:cNvSpPr/>
              <p:nvPr/>
            </p:nvSpPr>
            <p:spPr>
              <a:xfrm>
                <a:off x="0" y="205"/>
                <a:ext cx="675" cy="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2700" tIns="12700" rIns="12700" bIns="1270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latin typeface="宋体" panose="02010600030101010101" pitchFamily="2" charset="-122"/>
                    <a:ea typeface="黑体" panose="02010609060101010101" pitchFamily="49" charset="-122"/>
                  </a:rPr>
                  <a:t>高位</a:t>
                </a:r>
              </a:p>
            </p:txBody>
          </p:sp>
          <p:sp>
            <p:nvSpPr>
              <p:cNvPr id="11314" name="Line 40"/>
              <p:cNvSpPr/>
              <p:nvPr/>
            </p:nvSpPr>
            <p:spPr>
              <a:xfrm flipV="1">
                <a:off x="340" y="0"/>
                <a:ext cx="1" cy="204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sm" len="sm"/>
              </a:ln>
            </p:spPr>
          </p:sp>
        </p:grpSp>
        <p:grpSp>
          <p:nvGrpSpPr>
            <p:cNvPr id="11284" name="Group 41"/>
            <p:cNvGrpSpPr/>
            <p:nvPr/>
          </p:nvGrpSpPr>
          <p:grpSpPr>
            <a:xfrm>
              <a:off x="258" y="11"/>
              <a:ext cx="3504" cy="587"/>
              <a:chOff x="0" y="0"/>
              <a:chExt cx="21294" cy="20000"/>
            </a:xfrm>
          </p:grpSpPr>
          <p:sp>
            <p:nvSpPr>
              <p:cNvPr id="11311" name="Line 42"/>
              <p:cNvSpPr/>
              <p:nvPr/>
            </p:nvSpPr>
            <p:spPr>
              <a:xfrm>
                <a:off x="0" y="0"/>
                <a:ext cx="7" cy="2000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2" name="Line 43"/>
              <p:cNvSpPr/>
              <p:nvPr/>
            </p:nvSpPr>
            <p:spPr>
              <a:xfrm>
                <a:off x="21287" y="0"/>
                <a:ext cx="7" cy="2000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1285" name="Line 44"/>
            <p:cNvSpPr/>
            <p:nvPr/>
          </p:nvSpPr>
          <p:spPr>
            <a:xfrm>
              <a:off x="301" y="106"/>
              <a:ext cx="3428" cy="1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triangle" w="sm" len="sm"/>
              <a:tailEnd type="triangle" w="sm" len="sm"/>
            </a:ln>
          </p:spPr>
        </p:sp>
        <p:sp>
          <p:nvSpPr>
            <p:cNvPr id="11286" name="Rectangle 45"/>
            <p:cNvSpPr/>
            <p:nvPr/>
          </p:nvSpPr>
          <p:spPr>
            <a:xfrm>
              <a:off x="1589" y="0"/>
              <a:ext cx="675" cy="204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lIns="12700" tIns="12700" rIns="12700" bIns="1270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字符</a:t>
              </a:r>
            </a:p>
          </p:txBody>
        </p:sp>
        <p:grpSp>
          <p:nvGrpSpPr>
            <p:cNvPr id="11287" name="Group 46"/>
            <p:cNvGrpSpPr/>
            <p:nvPr/>
          </p:nvGrpSpPr>
          <p:grpSpPr>
            <a:xfrm>
              <a:off x="3929" y="508"/>
              <a:ext cx="557" cy="39"/>
              <a:chOff x="0" y="0"/>
              <a:chExt cx="19999" cy="20000"/>
            </a:xfrm>
          </p:grpSpPr>
          <p:grpSp>
            <p:nvGrpSpPr>
              <p:cNvPr id="11305" name="Group 47"/>
              <p:cNvGrpSpPr/>
              <p:nvPr/>
            </p:nvGrpSpPr>
            <p:grpSpPr>
              <a:xfrm>
                <a:off x="0" y="455"/>
                <a:ext cx="10041" cy="19545"/>
                <a:chOff x="0" y="0"/>
                <a:chExt cx="20000" cy="19999"/>
              </a:xfrm>
            </p:grpSpPr>
            <p:sp>
              <p:nvSpPr>
                <p:cNvPr id="11309" name="Arc 48"/>
                <p:cNvSpPr/>
                <p:nvPr/>
              </p:nvSpPr>
              <p:spPr>
                <a:xfrm flipH="1">
                  <a:off x="0" y="7103"/>
                  <a:ext cx="16622" cy="1289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1" y="4"/>
                    </a:cxn>
                    <a:cxn ang="0">
                      <a:pos x="0" y="4"/>
                    </a:cxn>
                  </a:cxnLst>
                  <a:rect l="0" t="0" r="0" b="0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10" name="Arc 49"/>
                <p:cNvSpPr/>
                <p:nvPr/>
              </p:nvSpPr>
              <p:spPr>
                <a:xfrm flipH="1">
                  <a:off x="16375" y="0"/>
                  <a:ext cx="3625" cy="752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6" name="Group 50"/>
              <p:cNvGrpSpPr/>
              <p:nvPr/>
            </p:nvGrpSpPr>
            <p:grpSpPr>
              <a:xfrm>
                <a:off x="9958" y="0"/>
                <a:ext cx="10041" cy="19545"/>
                <a:chOff x="0" y="0"/>
                <a:chExt cx="20000" cy="19999"/>
              </a:xfrm>
            </p:grpSpPr>
            <p:sp>
              <p:nvSpPr>
                <p:cNvPr id="11307" name="Arc 51"/>
                <p:cNvSpPr/>
                <p:nvPr/>
              </p:nvSpPr>
              <p:spPr>
                <a:xfrm>
                  <a:off x="3378" y="7103"/>
                  <a:ext cx="16622" cy="1289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51" y="4"/>
                    </a:cxn>
                    <a:cxn ang="0">
                      <a:pos x="0" y="4"/>
                    </a:cxn>
                  </a:cxnLst>
                  <a:rect l="0" t="0" r="0" b="0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08" name="Arc 52"/>
                <p:cNvSpPr/>
                <p:nvPr/>
              </p:nvSpPr>
              <p:spPr>
                <a:xfrm>
                  <a:off x="0" y="0"/>
                  <a:ext cx="3625" cy="756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288" name="Group 53"/>
            <p:cNvGrpSpPr/>
            <p:nvPr/>
          </p:nvGrpSpPr>
          <p:grpSpPr>
            <a:xfrm>
              <a:off x="56" y="603"/>
              <a:ext cx="4137" cy="427"/>
              <a:chOff x="0" y="0"/>
              <a:chExt cx="4137" cy="427"/>
            </a:xfrm>
          </p:grpSpPr>
          <p:grpSp>
            <p:nvGrpSpPr>
              <p:cNvPr id="11295" name="Group 54"/>
              <p:cNvGrpSpPr/>
              <p:nvPr/>
            </p:nvGrpSpPr>
            <p:grpSpPr>
              <a:xfrm>
                <a:off x="0" y="1"/>
                <a:ext cx="1351" cy="426"/>
                <a:chOff x="0" y="0"/>
                <a:chExt cx="1351" cy="426"/>
              </a:xfrm>
            </p:grpSpPr>
            <p:sp>
              <p:nvSpPr>
                <p:cNvPr id="11302" name="Rectangle 55"/>
                <p:cNvSpPr/>
                <p:nvPr/>
              </p:nvSpPr>
              <p:spPr>
                <a:xfrm>
                  <a:off x="584" y="0"/>
                  <a:ext cx="384" cy="426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228600" indent="-228600" algn="l" rtl="0" eaLnBrk="0" fontAlgn="base" hangingPunct="0">
                    <a:lnSpc>
                      <a:spcPct val="90000"/>
                    </a:lnSpc>
                    <a:spcBef>
                      <a:spcPts val="1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0/1</a:t>
                  </a:r>
                </a:p>
              </p:txBody>
            </p:sp>
            <p:sp>
              <p:nvSpPr>
                <p:cNvPr id="11303" name="Rectangle 56"/>
                <p:cNvSpPr/>
                <p:nvPr/>
              </p:nvSpPr>
              <p:spPr>
                <a:xfrm>
                  <a:off x="967" y="0"/>
                  <a:ext cx="384" cy="426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228600" indent="-228600" algn="l" rtl="0" eaLnBrk="0" fontAlgn="base" hangingPunct="0">
                    <a:lnSpc>
                      <a:spcPct val="90000"/>
                    </a:lnSpc>
                    <a:spcBef>
                      <a:spcPts val="1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0/1</a:t>
                  </a:r>
                </a:p>
              </p:txBody>
            </p:sp>
            <p:sp>
              <p:nvSpPr>
                <p:cNvPr id="11304" name="未知"/>
                <p:cNvSpPr/>
                <p:nvPr/>
              </p:nvSpPr>
              <p:spPr>
                <a:xfrm>
                  <a:off x="0" y="0"/>
                  <a:ext cx="590" cy="4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6" y="0"/>
                    </a:cxn>
                    <a:cxn ang="0">
                      <a:pos x="206" y="425"/>
                    </a:cxn>
                    <a:cxn ang="0">
                      <a:pos x="590" y="425"/>
                    </a:cxn>
                  </a:cxnLst>
                  <a:rect l="0" t="0" r="0" b="0"/>
                  <a:pathLst>
                    <a:path w="590" h="425">
                      <a:moveTo>
                        <a:pt x="0" y="0"/>
                      </a:moveTo>
                      <a:lnTo>
                        <a:pt x="206" y="0"/>
                      </a:lnTo>
                      <a:lnTo>
                        <a:pt x="206" y="425"/>
                      </a:lnTo>
                      <a:lnTo>
                        <a:pt x="590" y="425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96" name="Group 58"/>
              <p:cNvGrpSpPr/>
              <p:nvPr/>
            </p:nvGrpSpPr>
            <p:grpSpPr>
              <a:xfrm>
                <a:off x="2340" y="1"/>
                <a:ext cx="1797" cy="426"/>
                <a:chOff x="0" y="0"/>
                <a:chExt cx="1797" cy="426"/>
              </a:xfrm>
            </p:grpSpPr>
            <p:sp>
              <p:nvSpPr>
                <p:cNvPr id="11299" name="Rectangle 59"/>
                <p:cNvSpPr/>
                <p:nvPr/>
              </p:nvSpPr>
              <p:spPr>
                <a:xfrm>
                  <a:off x="385" y="0"/>
                  <a:ext cx="384" cy="426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228600" indent="-228600" algn="l" rtl="0" eaLnBrk="0" fontAlgn="base" hangingPunct="0">
                    <a:lnSpc>
                      <a:spcPct val="90000"/>
                    </a:lnSpc>
                    <a:spcBef>
                      <a:spcPts val="1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0/1</a:t>
                  </a:r>
                </a:p>
              </p:txBody>
            </p:sp>
            <p:sp>
              <p:nvSpPr>
                <p:cNvPr id="11300" name="Line 60"/>
                <p:cNvSpPr/>
                <p:nvPr/>
              </p:nvSpPr>
              <p:spPr>
                <a:xfrm>
                  <a:off x="769" y="0"/>
                  <a:ext cx="1028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01" name="Rectangle 61"/>
                <p:cNvSpPr/>
                <p:nvPr/>
              </p:nvSpPr>
              <p:spPr>
                <a:xfrm>
                  <a:off x="0" y="0"/>
                  <a:ext cx="384" cy="426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228600" indent="-228600" algn="l" rtl="0" eaLnBrk="0" fontAlgn="base" hangingPunct="0">
                    <a:lnSpc>
                      <a:spcPct val="90000"/>
                    </a:lnSpc>
                    <a:spcBef>
                      <a:spcPts val="1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0/1</a:t>
                  </a:r>
                </a:p>
              </p:txBody>
            </p:sp>
          </p:grpSp>
          <p:sp>
            <p:nvSpPr>
              <p:cNvPr id="11297" name="Line 62"/>
              <p:cNvSpPr/>
              <p:nvPr/>
            </p:nvSpPr>
            <p:spPr>
              <a:xfrm>
                <a:off x="1357" y="0"/>
                <a:ext cx="9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298" name="Line 63"/>
              <p:cNvSpPr/>
              <p:nvPr/>
            </p:nvSpPr>
            <p:spPr>
              <a:xfrm>
                <a:off x="1356" y="425"/>
                <a:ext cx="9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1289" name="Text Box 64"/>
            <p:cNvSpPr txBox="1"/>
            <p:nvPr/>
          </p:nvSpPr>
          <p:spPr>
            <a:xfrm>
              <a:off x="3245" y="664"/>
              <a:ext cx="21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290" name="Text Box 65"/>
            <p:cNvSpPr txBox="1"/>
            <p:nvPr/>
          </p:nvSpPr>
          <p:spPr>
            <a:xfrm>
              <a:off x="326" y="664"/>
              <a:ext cx="21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291" name="Text Box 66"/>
            <p:cNvSpPr txBox="1"/>
            <p:nvPr/>
          </p:nvSpPr>
          <p:spPr>
            <a:xfrm>
              <a:off x="0" y="664"/>
              <a:ext cx="21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292" name="Text Box 67"/>
            <p:cNvSpPr txBox="1"/>
            <p:nvPr/>
          </p:nvSpPr>
          <p:spPr>
            <a:xfrm>
              <a:off x="3506" y="664"/>
              <a:ext cx="21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293" name="Text Box 68"/>
            <p:cNvSpPr txBox="1"/>
            <p:nvPr/>
          </p:nvSpPr>
          <p:spPr>
            <a:xfrm>
              <a:off x="3822" y="664"/>
              <a:ext cx="21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294" name="Text Box 69"/>
            <p:cNvSpPr txBox="1"/>
            <p:nvPr/>
          </p:nvSpPr>
          <p:spPr>
            <a:xfrm>
              <a:off x="1723" y="573"/>
              <a:ext cx="371" cy="3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  <a:ea typeface="宋体" panose="02010600030101010101" pitchFamily="2" charset="-122"/>
                  <a:sym typeface="黑体" panose="02010609060101010101" pitchFamily="49" charset="-122"/>
                </a:rPr>
                <a:t>…</a:t>
              </a:r>
              <a:endParaRPr lang="en-US" altLang="zh-CN" sz="3200" b="1" dirty="0">
                <a:latin typeface="Tahoma" panose="020B0604030504040204" pitchFamily="34" charset="0"/>
                <a:ea typeface="宋体" panose="02010600030101010101" pitchFamily="2" charset="-122"/>
                <a:sym typeface="黑体" panose="02010609060101010101" pitchFamily="49" charset="-122"/>
              </a:endParaRPr>
            </a:p>
          </p:txBody>
        </p:sp>
      </p:grpSp>
      <p:sp>
        <p:nvSpPr>
          <p:cNvPr id="13382" name="Rectangle 70"/>
          <p:cNvSpPr>
            <a:spLocks noGrp="1"/>
          </p:cNvSpPr>
          <p:nvPr/>
        </p:nvSpPr>
        <p:spPr>
          <a:xfrm>
            <a:off x="2063750" y="5139457"/>
            <a:ext cx="7767638" cy="1096962"/>
          </a:xfrm>
          <a:prstGeom prst="rect">
            <a:avLst/>
          </a:prstGeom>
          <a:solidFill>
            <a:schemeClr val="bg1"/>
          </a:solidFill>
          <a:ln w="76200" cap="flat" cmpd="tri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起始位</a:t>
            </a:r>
            <a:r>
              <a:rPr lang="en-US" altLang="zh-CN" b="1" dirty="0">
                <a:latin typeface="Arial" panose="020B0604020202020204" pitchFamily="34" charset="0"/>
                <a:ea typeface="微软雅黑" panose="020B0503020204020204" pitchFamily="34" charset="-122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每个字符开始传送的标志，起始位采用逻辑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电平</a:t>
            </a:r>
          </a:p>
        </p:txBody>
      </p:sp>
      <p:sp>
        <p:nvSpPr>
          <p:cNvPr id="13383" name="Rectangle 71"/>
          <p:cNvSpPr/>
          <p:nvPr/>
        </p:nvSpPr>
        <p:spPr>
          <a:xfrm>
            <a:off x="2135188" y="5210894"/>
            <a:ext cx="7767637" cy="1096963"/>
          </a:xfrm>
          <a:prstGeom prst="rect">
            <a:avLst/>
          </a:prstGeom>
          <a:solidFill>
            <a:schemeClr val="bg1"/>
          </a:solidFill>
          <a:ln w="76200" cap="flat" cmpd="tri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数据位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数据位紧跟着起始位传送。由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个二进制位组成，低位先传送</a:t>
            </a:r>
          </a:p>
        </p:txBody>
      </p:sp>
      <p:sp>
        <p:nvSpPr>
          <p:cNvPr id="13384" name="Rectangle 72"/>
          <p:cNvSpPr/>
          <p:nvPr/>
        </p:nvSpPr>
        <p:spPr>
          <a:xfrm>
            <a:off x="2208213" y="5283919"/>
            <a:ext cx="7767637" cy="1096963"/>
          </a:xfrm>
          <a:prstGeom prst="rect">
            <a:avLst/>
          </a:prstGeom>
          <a:solidFill>
            <a:schemeClr val="bg1"/>
          </a:solidFill>
          <a:ln w="76200" cap="flat" cmpd="tri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校验位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用于校验是否传送正确；可选择奇检验、偶校验或不传送校验位</a:t>
            </a:r>
          </a:p>
        </p:txBody>
      </p:sp>
      <p:sp>
        <p:nvSpPr>
          <p:cNvPr id="13385" name="Rectangle 73"/>
          <p:cNvSpPr/>
          <p:nvPr/>
        </p:nvSpPr>
        <p:spPr>
          <a:xfrm>
            <a:off x="2279650" y="5355357"/>
            <a:ext cx="7767638" cy="1096962"/>
          </a:xfrm>
          <a:prstGeom prst="rect">
            <a:avLst/>
          </a:prstGeom>
          <a:solidFill>
            <a:schemeClr val="bg1"/>
          </a:solidFill>
          <a:ln w="76200" cap="flat" cmpd="tri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停止位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表示该字符传送结束。停止位采用逻辑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电平，可选择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1.5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13386" name="Rectangle 74"/>
          <p:cNvSpPr/>
          <p:nvPr/>
        </p:nvSpPr>
        <p:spPr>
          <a:xfrm>
            <a:off x="2351088" y="5426794"/>
            <a:ext cx="7767637" cy="1098550"/>
          </a:xfrm>
          <a:prstGeom prst="rect">
            <a:avLst/>
          </a:prstGeom>
          <a:solidFill>
            <a:schemeClr val="bg1"/>
          </a:solidFill>
          <a:ln w="76200" cap="flat" cmpd="tri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空闲位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传送字符之间的逻辑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电平，表示没有进行传送</a:t>
            </a:r>
          </a:p>
        </p:txBody>
      </p:sp>
      <p:sp>
        <p:nvSpPr>
          <p:cNvPr id="11272" name="Text Box 75"/>
          <p:cNvSpPr txBox="1"/>
          <p:nvPr/>
        </p:nvSpPr>
        <p:spPr>
          <a:xfrm>
            <a:off x="3804872" y="1513653"/>
            <a:ext cx="3969356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图</a:t>
            </a:r>
            <a:r>
              <a:rPr lang="en-US" altLang="zh-CN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9.1 </a:t>
            </a:r>
            <a:r>
              <a:rPr lang="zh-CN" altLang="en-US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异步通信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数据格式</a:t>
            </a:r>
          </a:p>
        </p:txBody>
      </p:sp>
      <p:sp>
        <p:nvSpPr>
          <p:cNvPr id="77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Line 63"/>
          <p:cNvSpPr/>
          <p:nvPr/>
        </p:nvSpPr>
        <p:spPr>
          <a:xfrm flipV="1">
            <a:off x="7459662" y="3964195"/>
            <a:ext cx="1642021" cy="936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82" grpId="0" bldLvl="0" animBg="1"/>
      <p:bldP spid="13383" grpId="0" bldLvl="0" animBg="1"/>
      <p:bldP spid="13384" grpId="0" bldLvl="0" animBg="1"/>
      <p:bldP spid="13385" grpId="0" bldLvl="0" animBg="1"/>
      <p:bldP spid="1338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⑵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同步通信方式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由一个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统一的时钟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控制发送方和接收方，若干字符组成一个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信息组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，字符要一个接着一个传送；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没有字符时，也要发送专用的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“空闲”字符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同步字符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，因为同步传输要求连续传送，字符中间不允许有间隔。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25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同步传输的特征是：在每组信息的开始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常称为帧头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要加上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个同步字符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，后面跟着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的字符数据。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2291" name="Group 3"/>
          <p:cNvGrpSpPr/>
          <p:nvPr/>
        </p:nvGrpSpPr>
        <p:grpSpPr>
          <a:xfrm>
            <a:off x="1991544" y="5499171"/>
            <a:ext cx="7989888" cy="1362075"/>
            <a:chOff x="0" y="0"/>
            <a:chExt cx="5033" cy="858"/>
          </a:xfrm>
        </p:grpSpPr>
        <p:grpSp>
          <p:nvGrpSpPr>
            <p:cNvPr id="12292" name="Group 4"/>
            <p:cNvGrpSpPr/>
            <p:nvPr/>
          </p:nvGrpSpPr>
          <p:grpSpPr>
            <a:xfrm>
              <a:off x="2593" y="0"/>
              <a:ext cx="443" cy="858"/>
              <a:chOff x="-2" y="0"/>
              <a:chExt cx="443" cy="858"/>
            </a:xfrm>
          </p:grpSpPr>
          <p:sp>
            <p:nvSpPr>
              <p:cNvPr id="12308" name="Text Box 5"/>
              <p:cNvSpPr txBox="1"/>
              <p:nvPr/>
            </p:nvSpPr>
            <p:spPr>
              <a:xfrm>
                <a:off x="93" y="508"/>
                <a:ext cx="348" cy="3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~</a:t>
                </a:r>
              </a:p>
            </p:txBody>
          </p:sp>
          <p:sp>
            <p:nvSpPr>
              <p:cNvPr id="12309" name="Text Box 6"/>
              <p:cNvSpPr txBox="1"/>
              <p:nvPr/>
            </p:nvSpPr>
            <p:spPr>
              <a:xfrm>
                <a:off x="-2" y="1"/>
                <a:ext cx="348" cy="6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~</a:t>
                </a:r>
              </a:p>
            </p:txBody>
          </p:sp>
          <p:sp>
            <p:nvSpPr>
              <p:cNvPr id="12310" name="Text Box 7"/>
              <p:cNvSpPr txBox="1"/>
              <p:nvPr/>
            </p:nvSpPr>
            <p:spPr>
              <a:xfrm>
                <a:off x="74" y="0"/>
                <a:ext cx="349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~</a:t>
                </a:r>
              </a:p>
            </p:txBody>
          </p:sp>
          <p:sp>
            <p:nvSpPr>
              <p:cNvPr id="12311" name="Text Box 8"/>
              <p:cNvSpPr txBox="1"/>
              <p:nvPr/>
            </p:nvSpPr>
            <p:spPr>
              <a:xfrm>
                <a:off x="15" y="495"/>
                <a:ext cx="349" cy="2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~</a:t>
                </a:r>
              </a:p>
            </p:txBody>
          </p:sp>
        </p:grpSp>
        <p:grpSp>
          <p:nvGrpSpPr>
            <p:cNvPr id="12293" name="Group 9"/>
            <p:cNvGrpSpPr/>
            <p:nvPr/>
          </p:nvGrpSpPr>
          <p:grpSpPr>
            <a:xfrm>
              <a:off x="0" y="54"/>
              <a:ext cx="5033" cy="517"/>
              <a:chOff x="0" y="0"/>
              <a:chExt cx="5033" cy="517"/>
            </a:xfrm>
          </p:grpSpPr>
          <p:sp>
            <p:nvSpPr>
              <p:cNvPr id="12294" name="Rectangle 10"/>
              <p:cNvSpPr/>
              <p:nvPr/>
            </p:nvSpPr>
            <p:spPr>
              <a:xfrm>
                <a:off x="0" y="7"/>
                <a:ext cx="2458" cy="503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95" name="Line 11"/>
              <p:cNvSpPr/>
              <p:nvPr/>
            </p:nvSpPr>
            <p:spPr>
              <a:xfrm>
                <a:off x="1166" y="14"/>
                <a:ext cx="0" cy="50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296" name="Line 12"/>
              <p:cNvSpPr/>
              <p:nvPr/>
            </p:nvSpPr>
            <p:spPr>
              <a:xfrm>
                <a:off x="1801" y="14"/>
                <a:ext cx="0" cy="50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297" name="Line 13"/>
              <p:cNvSpPr/>
              <p:nvPr/>
            </p:nvSpPr>
            <p:spPr>
              <a:xfrm>
                <a:off x="2458" y="7"/>
                <a:ext cx="23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298" name="Line 14"/>
              <p:cNvSpPr/>
              <p:nvPr/>
            </p:nvSpPr>
            <p:spPr>
              <a:xfrm>
                <a:off x="2924" y="501"/>
                <a:ext cx="23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299" name="Line 15"/>
              <p:cNvSpPr/>
              <p:nvPr/>
            </p:nvSpPr>
            <p:spPr>
              <a:xfrm>
                <a:off x="2904" y="0"/>
                <a:ext cx="23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00" name="Line 16"/>
              <p:cNvSpPr/>
              <p:nvPr/>
            </p:nvSpPr>
            <p:spPr>
              <a:xfrm>
                <a:off x="2466" y="507"/>
                <a:ext cx="23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01" name="Rectangle 17"/>
              <p:cNvSpPr/>
              <p:nvPr/>
            </p:nvSpPr>
            <p:spPr>
              <a:xfrm>
                <a:off x="3142" y="7"/>
                <a:ext cx="1877" cy="494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02" name="Line 18"/>
              <p:cNvSpPr/>
              <p:nvPr/>
            </p:nvSpPr>
            <p:spPr>
              <a:xfrm>
                <a:off x="3873" y="7"/>
                <a:ext cx="0" cy="49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03" name="Text Box 19"/>
              <p:cNvSpPr txBox="1"/>
              <p:nvPr/>
            </p:nvSpPr>
            <p:spPr>
              <a:xfrm>
                <a:off x="152" y="113"/>
                <a:ext cx="886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rgbClr val="A5002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同步字符</a:t>
                </a:r>
              </a:p>
            </p:txBody>
          </p:sp>
          <p:sp>
            <p:nvSpPr>
              <p:cNvPr id="12304" name="Text Box 20"/>
              <p:cNvSpPr txBox="1"/>
              <p:nvPr/>
            </p:nvSpPr>
            <p:spPr>
              <a:xfrm>
                <a:off x="1255" y="112"/>
                <a:ext cx="501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rgbClr val="0066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数据</a:t>
                </a:r>
              </a:p>
            </p:txBody>
          </p:sp>
          <p:sp>
            <p:nvSpPr>
              <p:cNvPr id="12305" name="Text Box 21"/>
              <p:cNvSpPr txBox="1"/>
              <p:nvPr/>
            </p:nvSpPr>
            <p:spPr>
              <a:xfrm>
                <a:off x="1843" y="113"/>
                <a:ext cx="501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rgbClr val="0066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数据</a:t>
                </a:r>
              </a:p>
            </p:txBody>
          </p:sp>
          <p:sp>
            <p:nvSpPr>
              <p:cNvPr id="12306" name="Text Box 22"/>
              <p:cNvSpPr txBox="1"/>
              <p:nvPr/>
            </p:nvSpPr>
            <p:spPr>
              <a:xfrm>
                <a:off x="3247" y="113"/>
                <a:ext cx="501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rgbClr val="0066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数据</a:t>
                </a:r>
              </a:p>
            </p:txBody>
          </p:sp>
          <p:sp>
            <p:nvSpPr>
              <p:cNvPr id="12307" name="Text Box 23"/>
              <p:cNvSpPr txBox="1"/>
              <p:nvPr/>
            </p:nvSpPr>
            <p:spPr>
              <a:xfrm>
                <a:off x="4013" y="113"/>
                <a:ext cx="1020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b="1" dirty="0">
                    <a:solidFill>
                      <a:srgbClr val="A5002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校验字符</a:t>
                </a:r>
              </a:p>
            </p:txBody>
          </p:sp>
        </p:grpSp>
      </p:grpSp>
      <p:sp>
        <p:nvSpPr>
          <p:cNvPr id="24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⑵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同步通信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endParaRPr lang="en-US" altLang="zh-CN" sz="2800" b="1" dirty="0" smtClean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0" eaLnBrk="1" hangingPunct="1">
              <a:lnSpc>
                <a:spcPct val="130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一串字符为一个传送单位，字符间不加标识位，在一串字符开始用同步字符表示，硬件要求高，通信双方须严格同步。</a:t>
            </a:r>
          </a:p>
        </p:txBody>
      </p:sp>
      <p:pic>
        <p:nvPicPr>
          <p:cNvPr id="13315" name="Picture 2" descr="https://img-blog.csdnimg.cn/20190106142756336.png?x-oss-process=image/watermark,type_ZmFuZ3poZW5naGVpdGk,shadow_10,text_aHR0cHM6Ly9ibG9nLmNzZG4ubmV0L3FxXzM2MjI4MjE2,size_16,color_FFFFFF,t_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004269"/>
            <a:ext cx="8912225" cy="3168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316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44" y="6145941"/>
            <a:ext cx="3276600" cy="549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rtlCol="0" anchor="t" anchorCtr="0" compatLnSpc="1">
            <a:normAutofit fontScale="900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AutoNum type="arabicPeriod" startAt="3"/>
              <a:defRPr/>
            </a:pPr>
            <a:r>
              <a:rPr kumimoji="0" lang="zh-CN" altLang="en-US" sz="3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串行传送速率</a:t>
            </a:r>
          </a:p>
          <a:p>
            <a:pPr marL="228600" marR="0" lvl="0" indent="-228600" algn="l" defTabSz="914400" rtl="0" eaLnBrk="1" fontAlgn="auto" latinLnBrk="0" hangingPunct="1">
              <a:lnSpc>
                <a:spcPct val="158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波特率(Baud Rate)：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波特率作为串行传输中数据传输速度的衡量单位，用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每秒传输数据的位数(位/秒)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来表示。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58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例：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10位/字符×120字符/秒=1200位/秒=1200波特</a:t>
            </a:r>
          </a:p>
          <a:p>
            <a:pPr marL="228600" marR="0" lvl="0" indent="-22860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国际上规定的一个标准的波特率系列是：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110，300，600，1200，1800，2400，4800，9600，19200。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同步传送的波特率高于异步，可达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64000波特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异步通信允许发送方和接收方的时钟误差或波特率误差在4％～5％。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/>
          <p:nvPr/>
        </p:nvSpPr>
        <p:spPr>
          <a:xfrm>
            <a:off x="695400" y="1240473"/>
            <a:ext cx="1101722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：一个异步串行发送器，发送具有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位数据位的字符，在系统中使用一个奇偶校验位和两个停止位。若每秒发送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个字符，则其波特率为</a:t>
            </a:r>
            <a:r>
              <a:rPr lang="zh-CN" altLang="en-US" sz="24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多少？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9635" name="Text Box 3"/>
          <p:cNvSpPr txBox="1"/>
          <p:nvPr/>
        </p:nvSpPr>
        <p:spPr>
          <a:xfrm>
            <a:off x="3344863" y="3935413"/>
            <a:ext cx="41417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100*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1+8+1+2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=1200 bps</a:t>
            </a:r>
          </a:p>
        </p:txBody>
      </p:sp>
      <p:sp>
        <p:nvSpPr>
          <p:cNvPr id="69636" name="Text Box 4"/>
          <p:cNvSpPr txBox="1"/>
          <p:nvPr/>
        </p:nvSpPr>
        <p:spPr>
          <a:xfrm>
            <a:off x="695400" y="4725988"/>
            <a:ext cx="11089232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：一个异步串行发送器，发送具有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位数据位的字符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传送波特率为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1800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，字符格式为：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个奇偶校验位，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个停止位，</a:t>
            </a:r>
            <a:r>
              <a:rPr lang="zh-CN" altLang="en-US" sz="24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问：十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秒钟内传送了多少个字符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</p:txBody>
      </p:sp>
      <p:sp>
        <p:nvSpPr>
          <p:cNvPr id="69637" name="Text Box 5"/>
          <p:cNvSpPr txBox="1"/>
          <p:nvPr/>
        </p:nvSpPr>
        <p:spPr>
          <a:xfrm>
            <a:off x="2949621" y="5887185"/>
            <a:ext cx="50244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 * 1800/(1+7+1+1) = 1800</a:t>
            </a:r>
          </a:p>
        </p:txBody>
      </p:sp>
      <p:grpSp>
        <p:nvGrpSpPr>
          <p:cNvPr id="69638" name="Group 6"/>
          <p:cNvGrpSpPr/>
          <p:nvPr/>
        </p:nvGrpSpPr>
        <p:grpSpPr>
          <a:xfrm>
            <a:off x="2419350" y="2355850"/>
            <a:ext cx="5195888" cy="1377951"/>
            <a:chOff x="893" y="2635"/>
            <a:chExt cx="3185" cy="868"/>
          </a:xfrm>
        </p:grpSpPr>
        <p:grpSp>
          <p:nvGrpSpPr>
            <p:cNvPr id="15370" name="Group 7"/>
            <p:cNvGrpSpPr/>
            <p:nvPr/>
          </p:nvGrpSpPr>
          <p:grpSpPr>
            <a:xfrm>
              <a:off x="1049" y="3026"/>
              <a:ext cx="3029" cy="256"/>
              <a:chOff x="1419" y="2284"/>
              <a:chExt cx="2690" cy="256"/>
            </a:xfrm>
          </p:grpSpPr>
          <p:sp>
            <p:nvSpPr>
              <p:cNvPr id="15382" name="Rectangle 8"/>
              <p:cNvSpPr/>
              <p:nvPr/>
            </p:nvSpPr>
            <p:spPr>
              <a:xfrm>
                <a:off x="1686" y="2287"/>
                <a:ext cx="1714" cy="241"/>
              </a:xfrm>
              <a:prstGeom prst="rect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3" name="Line 9"/>
              <p:cNvSpPr/>
              <p:nvPr/>
            </p:nvSpPr>
            <p:spPr>
              <a:xfrm>
                <a:off x="1419" y="2528"/>
                <a:ext cx="26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84" name="Line 10"/>
              <p:cNvSpPr/>
              <p:nvPr/>
            </p:nvSpPr>
            <p:spPr>
              <a:xfrm>
                <a:off x="1419" y="2287"/>
                <a:ext cx="0" cy="24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85" name="Line 11"/>
              <p:cNvSpPr/>
              <p:nvPr/>
            </p:nvSpPr>
            <p:spPr>
              <a:xfrm>
                <a:off x="1938" y="2284"/>
                <a:ext cx="0" cy="24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86" name="Line 12"/>
              <p:cNvSpPr/>
              <p:nvPr/>
            </p:nvSpPr>
            <p:spPr>
              <a:xfrm>
                <a:off x="2178" y="2290"/>
                <a:ext cx="0" cy="24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87" name="Line 13"/>
              <p:cNvSpPr/>
              <p:nvPr/>
            </p:nvSpPr>
            <p:spPr>
              <a:xfrm>
                <a:off x="2418" y="2287"/>
                <a:ext cx="0" cy="24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88" name="Line 14"/>
              <p:cNvSpPr/>
              <p:nvPr/>
            </p:nvSpPr>
            <p:spPr>
              <a:xfrm>
                <a:off x="3162" y="2284"/>
                <a:ext cx="0" cy="24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89" name="Line 15"/>
              <p:cNvSpPr/>
              <p:nvPr/>
            </p:nvSpPr>
            <p:spPr>
              <a:xfrm>
                <a:off x="2937" y="2284"/>
                <a:ext cx="0" cy="24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0" name="Line 16"/>
              <p:cNvSpPr/>
              <p:nvPr/>
            </p:nvSpPr>
            <p:spPr>
              <a:xfrm>
                <a:off x="3400" y="2287"/>
                <a:ext cx="709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1" name="Line 17"/>
              <p:cNvSpPr/>
              <p:nvPr/>
            </p:nvSpPr>
            <p:spPr>
              <a:xfrm>
                <a:off x="3627" y="2299"/>
                <a:ext cx="0" cy="24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2" name="Line 18"/>
              <p:cNvSpPr/>
              <p:nvPr/>
            </p:nvSpPr>
            <p:spPr>
              <a:xfrm>
                <a:off x="3858" y="2296"/>
                <a:ext cx="0" cy="24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3" name="Line 19"/>
              <p:cNvSpPr/>
              <p:nvPr/>
            </p:nvSpPr>
            <p:spPr>
              <a:xfrm>
                <a:off x="4089" y="2293"/>
                <a:ext cx="0" cy="24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5371" name="Text Box 20"/>
            <p:cNvSpPr txBox="1"/>
            <p:nvPr/>
          </p:nvSpPr>
          <p:spPr>
            <a:xfrm>
              <a:off x="1099" y="3002"/>
              <a:ext cx="19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5372" name="Text Box 21"/>
            <p:cNvSpPr txBox="1"/>
            <p:nvPr/>
          </p:nvSpPr>
          <p:spPr>
            <a:xfrm>
              <a:off x="1329" y="3056"/>
              <a:ext cx="84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0/1   0/1</a:t>
              </a:r>
            </a:p>
          </p:txBody>
        </p:sp>
        <p:sp>
          <p:nvSpPr>
            <p:cNvPr id="15373" name="Text Box 22"/>
            <p:cNvSpPr txBox="1"/>
            <p:nvPr/>
          </p:nvSpPr>
          <p:spPr>
            <a:xfrm>
              <a:off x="2758" y="3016"/>
              <a:ext cx="311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0/1</a:t>
              </a:r>
            </a:p>
          </p:txBody>
        </p:sp>
        <p:sp>
          <p:nvSpPr>
            <p:cNvPr id="15374" name="Text Box 23"/>
            <p:cNvSpPr txBox="1"/>
            <p:nvPr/>
          </p:nvSpPr>
          <p:spPr>
            <a:xfrm>
              <a:off x="3322" y="3013"/>
              <a:ext cx="657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1     1     </a:t>
              </a:r>
            </a:p>
          </p:txBody>
        </p:sp>
        <p:sp>
          <p:nvSpPr>
            <p:cNvPr id="15375" name="Text Box 24"/>
            <p:cNvSpPr txBox="1"/>
            <p:nvPr/>
          </p:nvSpPr>
          <p:spPr>
            <a:xfrm>
              <a:off x="893" y="2734"/>
              <a:ext cx="58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起始位</a:t>
              </a:r>
            </a:p>
          </p:txBody>
        </p:sp>
        <p:sp>
          <p:nvSpPr>
            <p:cNvPr id="15376" name="AutoShape 25"/>
            <p:cNvSpPr/>
            <p:nvPr/>
          </p:nvSpPr>
          <p:spPr>
            <a:xfrm rot="-5400000">
              <a:off x="2108" y="2180"/>
              <a:ext cx="89" cy="1502"/>
            </a:xfrm>
            <a:prstGeom prst="rightBrace">
              <a:avLst>
                <a:gd name="adj1" fmla="val 140636"/>
                <a:gd name="adj2" fmla="val 50000"/>
              </a:avLst>
            </a:prstGeom>
            <a:noFill/>
            <a:ln w="19050" cap="flat" cmpd="sng">
              <a:solidFill>
                <a:srgbClr val="0066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7" name="Text Box 26"/>
            <p:cNvSpPr txBox="1"/>
            <p:nvPr/>
          </p:nvSpPr>
          <p:spPr>
            <a:xfrm>
              <a:off x="1913" y="2635"/>
              <a:ext cx="58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数据位</a:t>
              </a:r>
            </a:p>
          </p:txBody>
        </p:sp>
        <p:sp>
          <p:nvSpPr>
            <p:cNvPr id="15378" name="Text Box 27"/>
            <p:cNvSpPr txBox="1"/>
            <p:nvPr/>
          </p:nvSpPr>
          <p:spPr>
            <a:xfrm>
              <a:off x="2862" y="2740"/>
              <a:ext cx="58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校验位</a:t>
              </a:r>
            </a:p>
          </p:txBody>
        </p:sp>
        <p:sp>
          <p:nvSpPr>
            <p:cNvPr id="15379" name="Text Box 28"/>
            <p:cNvSpPr txBox="1"/>
            <p:nvPr/>
          </p:nvSpPr>
          <p:spPr>
            <a:xfrm>
              <a:off x="3183" y="3252"/>
              <a:ext cx="659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停止位</a:t>
              </a:r>
            </a:p>
          </p:txBody>
        </p:sp>
        <p:sp>
          <p:nvSpPr>
            <p:cNvPr id="15380" name="Text Box 29"/>
            <p:cNvSpPr txBox="1"/>
            <p:nvPr/>
          </p:nvSpPr>
          <p:spPr>
            <a:xfrm>
              <a:off x="3547" y="2683"/>
              <a:ext cx="19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1" name="AutoShape 30"/>
            <p:cNvSpPr/>
            <p:nvPr/>
          </p:nvSpPr>
          <p:spPr>
            <a:xfrm rot="-5400000">
              <a:off x="3757" y="2704"/>
              <a:ext cx="89" cy="494"/>
            </a:xfrm>
            <a:prstGeom prst="rightBrace">
              <a:avLst>
                <a:gd name="adj1" fmla="val 46254"/>
                <a:gd name="adj2" fmla="val 50000"/>
              </a:avLst>
            </a:prstGeom>
            <a:noFill/>
            <a:ln w="19050">
              <a:noFill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9663" name="AutoShape 31"/>
          <p:cNvSpPr/>
          <p:nvPr/>
        </p:nvSpPr>
        <p:spPr>
          <a:xfrm>
            <a:off x="8528050" y="2398713"/>
            <a:ext cx="1527175" cy="534987"/>
          </a:xfrm>
          <a:prstGeom prst="wedgeEllipseCallout">
            <a:avLst>
              <a:gd name="adj1" fmla="val -103097"/>
              <a:gd name="adj2" fmla="val 71958"/>
            </a:avLst>
          </a:prstGeom>
          <a:solidFill>
            <a:srgbClr val="FFCC99"/>
          </a:solidFill>
          <a:ln w="9525" cap="flat" cmpd="sng">
            <a:solidFill>
              <a:srgbClr val="FF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64" name="Text Box 32"/>
          <p:cNvSpPr txBox="1"/>
          <p:nvPr/>
        </p:nvSpPr>
        <p:spPr>
          <a:xfrm>
            <a:off x="8672513" y="2505075"/>
            <a:ext cx="14071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一个字符</a:t>
            </a:r>
          </a:p>
        </p:txBody>
      </p:sp>
      <p:sp>
        <p:nvSpPr>
          <p:cNvPr id="69665" name="Rectangle 33"/>
          <p:cNvSpPr/>
          <p:nvPr/>
        </p:nvSpPr>
        <p:spPr>
          <a:xfrm>
            <a:off x="2027238" y="1958975"/>
            <a:ext cx="69342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格式</a:t>
            </a:r>
          </a:p>
        </p:txBody>
      </p:sp>
      <p:sp>
        <p:nvSpPr>
          <p:cNvPr id="35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  <p:bldP spid="69636" grpId="0" build="p"/>
      <p:bldP spid="69637" grpId="0" build="p"/>
      <p:bldP spid="69663" grpId="0" bldLvl="0" animBg="1"/>
      <p:bldP spid="69664" grpId="0"/>
      <p:bldP spid="696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AutoNum type="arabicPeriod" startAt="4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发送时钟和接收时钟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二进制数据序列称为比特组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，由发送器发送到传输线上，再由接收器从传输线上接收。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二进制数据序列在传输线上是以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数字信号形式出现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，即用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高电平表示二进制数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，低电平表示二进制数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每一位持续的时间是固定的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，在发送时是以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发送时钟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作为数据位的划分界限，在接收时是以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接收时钟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作为数据位的检测。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每个数据位的传送时间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Td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为波特率的倒数：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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Td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1/1200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0.000 833 s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0.833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ms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接收时钟：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用时钟来检测每一位数据的位宽度。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波特率因子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每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BIT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占用的时钟周期数。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/>
          <p:nvPr/>
        </p:nvSpPr>
        <p:spPr>
          <a:xfrm>
            <a:off x="1812925" y="404813"/>
            <a:ext cx="8855075" cy="946150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/>
          <p:nvPr/>
        </p:nvSpPr>
        <p:spPr>
          <a:xfrm>
            <a:off x="623392" y="1300456"/>
            <a:ext cx="11017223" cy="1628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130000"/>
              </a:lnSpc>
              <a:spcBef>
                <a:spcPct val="20000"/>
              </a:spcBef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F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（时钟频率）＝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波特率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因子 </a:t>
            </a:r>
            <a:r>
              <a:rPr lang="en-US" altLang="zh-CN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× </a:t>
            </a:r>
            <a:r>
              <a:rPr lang="zh-CN" alt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波特率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波特率因子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：时钟频率与数据传输率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（波特率）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之间的比例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系数。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623392" y="2564904"/>
            <a:ext cx="105851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例如，波特率因子为</a:t>
            </a:r>
            <a:r>
              <a: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16个时钟脉冲移位1次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无信号时，RxD端为高电平，一旦检测到RxD端为低电平，则启动接收控制中的内部计数器，计数到半个数位传输时间8个RxC，再次检测RxD引脚，若仍为低电平，则确认起始位到来，之后，每隔16个RxC，进行一次采样。</a:t>
            </a:r>
          </a:p>
          <a:p>
            <a:pPr marL="342900" indent="-342900" eaLnBrk="1" hangingPunct="1">
              <a:lnSpc>
                <a:spcPct val="13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kumimoji="1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使用波特率因子高的时钟，可以使移位寄存器在信号的中间同步，而不是在信号的起始边沿同步，这样可以减少信号噪声在信号起始处引起读错数据的问题。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13" y="1238760"/>
            <a:ext cx="7272039" cy="501598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59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2" y="5554948"/>
            <a:ext cx="2665413" cy="88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839416" y="965200"/>
            <a:ext cx="1096868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收发时钟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无论是接收还是发送数据，都是在时钟的作用下进行的。二进制数据序列在串行传送过程中是以数字信号波形形式出现，无论是接收还是发送，都要对传送数据进行定位，定位方法如下：</a:t>
            </a:r>
          </a:p>
        </p:txBody>
      </p:sp>
      <p:pic>
        <p:nvPicPr>
          <p:cNvPr id="21507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925" y="6237288"/>
            <a:ext cx="1368425" cy="404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08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000375" y="3171332"/>
            <a:ext cx="5759921" cy="35930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51384" y="260574"/>
            <a:ext cx="9066212" cy="792162"/>
          </a:xfrm>
        </p:spPr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sz="4000" b="1" dirty="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4000" b="1" dirty="0" smtClean="0">
                <a:solidFill>
                  <a:srgbClr val="3333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章  串行通信及其接口电路</a:t>
            </a:r>
            <a:endParaRPr lang="en-US" altLang="zh-CN" sz="4000" b="1" dirty="0">
              <a:solidFill>
                <a:srgbClr val="3333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11424" y="1609434"/>
            <a:ext cx="7726833" cy="4176464"/>
          </a:xfrm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9.1 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串行通信概述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9.2  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可编程串行接口芯片</a:t>
            </a: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 </a:t>
            </a:r>
            <a:endParaRPr lang="en-US" altLang="zh-CN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9.3  8251A</a:t>
            </a: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芯片的应用</a:t>
            </a:r>
            <a:endParaRPr lang="en-US" altLang="zh-CN" sz="32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eaLnBrk="1" hangingPunct="1">
              <a:lnSpc>
                <a:spcPct val="130000"/>
              </a:lnSpc>
              <a:spcBef>
                <a:spcPts val="600"/>
              </a:spcBef>
            </a:pP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493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AutoNum type="arabicPeriod" startAt="5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信号的调制与解调</a:t>
            </a:r>
          </a:p>
          <a:p>
            <a:pPr marL="228600" marR="0" lvl="0" indent="-228600" algn="l" defTabSz="914400" rtl="0" eaLnBrk="1" fontAlgn="auto" latinLnBrk="0" hangingPunct="1">
              <a:lnSpc>
                <a:spcPct val="14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计算机对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数字信号的通信，要求传输线的频带很宽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，但在实际的长距离传输中，若利用电话线来传输，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电话线的频带一般都比较窄。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为保证信息传输的正确，要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采用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调制解调器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(modem)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来实现远距离的信息传输。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4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调制解调器，顾名思义主要是完成调制和解调的功能。经过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调制器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(modulator)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可把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数字信号转换为模拟信号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，经过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解调器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(demodulator)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把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模拟信号转换为数字信号。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702165" y="1759675"/>
            <a:ext cx="1110200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数据通信传输的是数字信号，要求传送线的频带很宽，若传输带宽很窄，直接传输数字信号，信号就要发生畸变。 因此，需用调制器将数字信号转换成模拟信号，经传输后再用解调器将其转换成数字信号。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702165" y="1203087"/>
            <a:ext cx="61071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信号的调制与解调</a:t>
            </a:r>
          </a:p>
        </p:txBody>
      </p:sp>
      <p:sp>
        <p:nvSpPr>
          <p:cNvPr id="24580" name="Rectangle 4"/>
          <p:cNvSpPr/>
          <p:nvPr/>
        </p:nvSpPr>
        <p:spPr>
          <a:xfrm>
            <a:off x="1524000" y="2636838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983432" y="3784600"/>
            <a:ext cx="10729192" cy="1588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根据载波 </a:t>
            </a:r>
            <a:r>
              <a:rPr kumimoji="1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t + 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的三个参数：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幅度、频率、相位</a:t>
            </a:r>
            <a:r>
              <a:rPr kumimoji="1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，常用的调制技术：</a:t>
            </a:r>
          </a:p>
          <a:p>
            <a:pPr marL="457200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幅度调制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Amplitude-Modulating (AM)</a:t>
            </a:r>
          </a:p>
          <a:p>
            <a:pPr marL="457200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频移键控法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Frequency-Shift Keying (FSK)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bldLvl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/>
          <p:nvPr/>
        </p:nvSpPr>
        <p:spPr>
          <a:xfrm>
            <a:off x="1524000" y="3430736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174623"/>
              </p:ext>
            </p:extLst>
          </p:nvPr>
        </p:nvGraphicFramePr>
        <p:xfrm>
          <a:off x="1811338" y="1844823"/>
          <a:ext cx="42164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r:id="rId3" imgW="3567430" imgH="1343660" progId="Visio.Drawing.11">
                  <p:embed/>
                </p:oleObj>
              </mc:Choice>
              <mc:Fallback>
                <p:oleObj r:id="rId3" imgW="3567430" imgH="134366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1338" y="1844823"/>
                        <a:ext cx="4216400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769835"/>
              </p:ext>
            </p:extLst>
          </p:nvPr>
        </p:nvGraphicFramePr>
        <p:xfrm>
          <a:off x="6307138" y="1854348"/>
          <a:ext cx="4178300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r:id="rId5" imgW="3567430" imgH="1354455" progId="Visio.Drawing.11">
                  <p:embed/>
                </p:oleObj>
              </mc:Choice>
              <mc:Fallback>
                <p:oleObj r:id="rId5" imgW="3567430" imgH="1354455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7138" y="1854348"/>
                        <a:ext cx="4178300" cy="157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846263" y="3803798"/>
            <a:ext cx="3630613" cy="42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用调幅正弦波表示数字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5688013" y="3813323"/>
            <a:ext cx="4937125" cy="42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用两种不同频率正弦波表示数字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 </a:t>
            </a:r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349280"/>
              </p:ext>
            </p:extLst>
          </p:nvPr>
        </p:nvGraphicFramePr>
        <p:xfrm>
          <a:off x="1991544" y="4617868"/>
          <a:ext cx="8366125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r:id="rId7" imgW="6276340" imgH="1061085" progId="Visio.Drawing.11">
                  <p:embed/>
                </p:oleObj>
              </mc:Choice>
              <mc:Fallback>
                <p:oleObj r:id="rId7" imgW="6276340" imgH="1061085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1544" y="4617868"/>
                        <a:ext cx="8366125" cy="1408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AutoNum type="arabicPeriod" startAt="6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串行通信接口RS-232C标准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美国电子工业协会EIA制定的通用标准串行接口：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3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设计目的是用于连接调制解调器，现是最常用的串行通信接口标准之一，是PC机的标准配置。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3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是</a:t>
            </a:r>
            <a:r>
              <a:rPr lang="zh-CN" altLang="en-US" sz="23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数据终端</a:t>
            </a:r>
            <a:r>
              <a:rPr lang="zh-CN" altLang="en-US" sz="23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设备DTE（例如计算机）与</a:t>
            </a:r>
            <a:r>
              <a:rPr lang="zh-CN" altLang="en-US" sz="23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数据通信</a:t>
            </a:r>
            <a:r>
              <a:rPr lang="zh-CN" altLang="en-US" sz="23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设备DCE（例如调制解调器）的标准接口。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3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可实现远距离通信，也可近距离连接两台微机。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3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属于网络层次结构中的最低层：</a:t>
            </a:r>
            <a:r>
              <a:rPr lang="zh-CN" altLang="en-US" sz="23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物理层。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RS-232C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的电气特性</a:t>
            </a:r>
          </a:p>
        </p:txBody>
      </p:sp>
      <p:sp>
        <p:nvSpPr>
          <p:cNvPr id="28675" name="Rectangle 3"/>
          <p:cNvSpPr>
            <a:spLocks noGrp="1"/>
          </p:cNvSpPr>
          <p:nvPr/>
        </p:nvSpPr>
        <p:spPr>
          <a:xfrm>
            <a:off x="2278063" y="2059940"/>
            <a:ext cx="4732337" cy="2127250"/>
          </a:xfrm>
          <a:prstGeom prst="rect">
            <a:avLst/>
          </a:prstGeom>
          <a:noFill/>
          <a:ln w="38100" cap="flat" cmpd="dbl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232C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接口采用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EIA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电平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逻辑低电平为＋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3V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～＋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15V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逻辑高电平为－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3V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～－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15V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实际常用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±12V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±15V</a:t>
            </a:r>
          </a:p>
        </p:txBody>
      </p:sp>
      <p:sp>
        <p:nvSpPr>
          <p:cNvPr id="28676" name="Rectangle 4"/>
          <p:cNvSpPr/>
          <p:nvPr/>
        </p:nvSpPr>
        <p:spPr>
          <a:xfrm>
            <a:off x="4337050" y="4422140"/>
            <a:ext cx="5068888" cy="1525588"/>
          </a:xfrm>
          <a:prstGeom prst="rect">
            <a:avLst/>
          </a:prstGeom>
          <a:noFill/>
          <a:ln w="38100" cap="flat" cmpd="dbl">
            <a:solidFill>
              <a:srgbClr val="0066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algn="just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标准TTL电平</a:t>
            </a:r>
          </a:p>
          <a:p>
            <a:pPr marL="742950" lvl="1" indent="-285750" algn="just" eaLnBrk="1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低电平：0V～0.8V</a:t>
            </a:r>
          </a:p>
          <a:p>
            <a:pPr marL="742950" lvl="1" indent="-285750" algn="just" eaLnBrk="1" hangingPunct="1">
              <a:lnSpc>
                <a:spcPct val="10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高电平：＋2V～＋5V</a:t>
            </a:r>
          </a:p>
        </p:txBody>
      </p:sp>
      <p:sp>
        <p:nvSpPr>
          <p:cNvPr id="28677" name="Arc 5"/>
          <p:cNvSpPr/>
          <p:nvPr/>
        </p:nvSpPr>
        <p:spPr>
          <a:xfrm>
            <a:off x="7307263" y="2745740"/>
            <a:ext cx="1044575" cy="1631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8" name="Text Box 6"/>
          <p:cNvSpPr txBox="1"/>
          <p:nvPr/>
        </p:nvSpPr>
        <p:spPr>
          <a:xfrm>
            <a:off x="8221663" y="2898140"/>
            <a:ext cx="14071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相互转换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E:\圖片\7－17.bmp"/>
          <p:cNvPicPr>
            <a:picLocks noGrp="1" noChangeAspect="1"/>
          </p:cNvPicPr>
          <p:nvPr>
            <p:ph idx="1" hasCustomPrompt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21530" y="3308985"/>
            <a:ext cx="3133725" cy="2305050"/>
          </a:xfrm>
        </p:spPr>
      </p:pic>
      <p:sp>
        <p:nvSpPr>
          <p:cNvPr id="29699" name="Rectangle 2"/>
          <p:cNvSpPr>
            <a:spLocks noGrp="1"/>
          </p:cNvSpPr>
          <p:nvPr>
            <p:ph type="body" idx="4294967295"/>
          </p:nvPr>
        </p:nvSpPr>
        <p:spPr>
          <a:xfrm>
            <a:off x="502285" y="1265555"/>
            <a:ext cx="11210339" cy="187198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RS-232C的引脚定义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RS-232C是一种标准接口，D型插座，采用25芯引脚或9芯引脚的连接器，如图所示。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>
            <a:normAutofit fontScale="97500"/>
          </a:bodyPr>
          <a:lstStyle/>
          <a:p>
            <a:pPr algn="just"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主要引脚定义：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9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TxD（2）：</a:t>
            </a:r>
            <a:r>
              <a:rPr lang="zh-CN" altLang="en-US" sz="29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发送数据</a:t>
            </a:r>
            <a:r>
              <a:rPr lang="zh-CN" altLang="en-US" sz="2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，串行数据的发送端。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9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9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RxD（3）：</a:t>
            </a:r>
            <a:r>
              <a:rPr lang="zh-CN" altLang="en-US" sz="29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接收数据</a:t>
            </a:r>
            <a:r>
              <a:rPr lang="zh-CN" altLang="en-US" sz="2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，串行数据的接收端。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9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9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RTS（4）：</a:t>
            </a:r>
            <a:r>
              <a:rPr lang="zh-CN" altLang="en-US" sz="29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请求发送</a:t>
            </a:r>
            <a:r>
              <a:rPr lang="zh-CN" altLang="en-US" sz="2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，当数据终端设备准备好送出数据时，就发出有效的RTS信号，用于通知数据通信设备准备接收数据。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9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	CTS（5）：</a:t>
            </a:r>
            <a:r>
              <a:rPr lang="zh-CN" altLang="en-US" sz="29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清除发送（允许发送）</a:t>
            </a:r>
            <a:r>
              <a:rPr lang="zh-CN" altLang="en-US" sz="2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，当数据通信设备已准备好接收数据终端设备的传送数据时，发出CTS有效信号来响应RTS信号。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	</a:t>
            </a:r>
            <a:r>
              <a:rPr lang="zh-CN" altLang="en-US" sz="29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RTS和CTS信号逻辑0为有效状态，是数据终端设备与数据通信设备间一对用于数据发送的联络信号。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lstStyle/>
          <a:p>
            <a:pPr indent="0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DTR（20）：</a:t>
            </a:r>
            <a:r>
              <a:rPr lang="zh-CN" alt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数据终端准备好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，通常当数据终端设备一加电，该信号就有效，表明数据终端设备准备就绪。</a:t>
            </a:r>
          </a:p>
          <a:p>
            <a:pPr indent="0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DSR（6）：</a:t>
            </a:r>
            <a:r>
              <a:rPr lang="zh-CN" altLang="en-US" sz="2800" b="1" dirty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数据装置准备好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，通常表示数据通信设备（即数据装置）已接通电源连到通信线路上，并处在数据传输方式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0"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DTR和DSR信号逻辑0为有效状态，可用做数据终端设备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与数据通信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设备间的联络信号，例如应答数据接收。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839416" y="1557338"/>
            <a:ext cx="108012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GND（7）：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信号地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为所有的信号提供一个公共的参考电平。</a:t>
            </a: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DCD（8）：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载波检测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当本地调制解调器接收到来自对方的载波信号时，该引脚向数据终端设备提供有效信号。</a:t>
            </a: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RI（22）：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振铃指示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当调制解调器接收到对方的拨号信号期间，该引脚信号作为电话铃响的指示、保持有效。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5" name="Group 3"/>
          <p:cNvGrpSpPr/>
          <p:nvPr/>
        </p:nvGrpSpPr>
        <p:grpSpPr>
          <a:xfrm>
            <a:off x="1558925" y="1341438"/>
            <a:ext cx="9144000" cy="4297362"/>
            <a:chOff x="0" y="0"/>
            <a:chExt cx="5760" cy="2707"/>
          </a:xfrm>
        </p:grpSpPr>
        <p:sp>
          <p:nvSpPr>
            <p:cNvPr id="39940" name="Rectangle 4"/>
            <p:cNvSpPr>
              <a:spLocks noChangeArrowheads="1"/>
            </p:cNvSpPr>
            <p:nvPr/>
          </p:nvSpPr>
          <p:spPr bwMode="auto">
            <a:xfrm>
              <a:off x="3242" y="985"/>
              <a:ext cx="997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电话线</a:t>
              </a:r>
            </a:p>
          </p:txBody>
        </p:sp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2427" y="0"/>
              <a:ext cx="8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MODEM</a:t>
              </a: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72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微机</a:t>
              </a:r>
            </a:p>
          </p:txBody>
        </p:sp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2572" y="338"/>
              <a:ext cx="427" cy="2369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7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8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109" y="338"/>
              <a:ext cx="427" cy="2369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7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8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4020" y="0"/>
              <a:ext cx="871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MODEM</a:t>
              </a:r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4165" y="338"/>
              <a:ext cx="428" cy="2369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7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8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22</a:t>
              </a:r>
            </a:p>
          </p:txBody>
        </p:sp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 flipH="1">
              <a:off x="553" y="1483"/>
              <a:ext cx="2002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9948" name="Line 12"/>
            <p:cNvSpPr>
              <a:spLocks noChangeShapeType="1"/>
            </p:cNvSpPr>
            <p:nvPr/>
          </p:nvSpPr>
          <p:spPr bwMode="auto">
            <a:xfrm>
              <a:off x="553" y="2255"/>
              <a:ext cx="200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553" y="482"/>
              <a:ext cx="2002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 flipH="1">
              <a:off x="553" y="729"/>
              <a:ext cx="200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>
              <a:off x="553" y="975"/>
              <a:ext cx="200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9952" name="Line 16"/>
            <p:cNvSpPr>
              <a:spLocks noChangeShapeType="1"/>
            </p:cNvSpPr>
            <p:nvPr/>
          </p:nvSpPr>
          <p:spPr bwMode="auto">
            <a:xfrm flipH="1">
              <a:off x="553" y="1221"/>
              <a:ext cx="200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>
              <a:off x="553" y="1746"/>
              <a:ext cx="200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 flipH="1">
              <a:off x="553" y="2009"/>
              <a:ext cx="200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pSp>
          <p:nvGrpSpPr>
            <p:cNvPr id="33811" name="Group 19"/>
            <p:cNvGrpSpPr/>
            <p:nvPr/>
          </p:nvGrpSpPr>
          <p:grpSpPr>
            <a:xfrm>
              <a:off x="525" y="238"/>
              <a:ext cx="2102" cy="2283"/>
              <a:chOff x="0" y="0"/>
              <a:chExt cx="1741" cy="2086"/>
            </a:xfrm>
          </p:grpSpPr>
          <p:sp>
            <p:nvSpPr>
              <p:cNvPr id="39988" name="Rectangle 20"/>
              <p:cNvSpPr>
                <a:spLocks noChangeArrowheads="1"/>
              </p:cNvSpPr>
              <p:nvPr/>
            </p:nvSpPr>
            <p:spPr bwMode="auto">
              <a:xfrm>
                <a:off x="0" y="916"/>
                <a:ext cx="1741" cy="2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数据装置准备好</a:t>
                </a: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DSR</a:t>
                </a:r>
              </a:p>
            </p:txBody>
          </p:sp>
          <p:sp>
            <p:nvSpPr>
              <p:cNvPr id="39989" name="Rectangle 21"/>
              <p:cNvSpPr>
                <a:spLocks noChangeArrowheads="1"/>
              </p:cNvSpPr>
              <p:nvPr/>
            </p:nvSpPr>
            <p:spPr bwMode="auto">
              <a:xfrm>
                <a:off x="0" y="1620"/>
                <a:ext cx="174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数据终端准备好</a:t>
                </a: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DTR</a:t>
                </a:r>
              </a:p>
            </p:txBody>
          </p:sp>
          <p:sp>
            <p:nvSpPr>
              <p:cNvPr id="39990" name="Rectangle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4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发送数据</a:t>
                </a: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TxD</a:t>
                </a:r>
              </a:p>
            </p:txBody>
          </p:sp>
          <p:sp>
            <p:nvSpPr>
              <p:cNvPr id="39991" name="Rectangle 23"/>
              <p:cNvSpPr>
                <a:spLocks noChangeArrowheads="1"/>
              </p:cNvSpPr>
              <p:nvPr/>
            </p:nvSpPr>
            <p:spPr bwMode="auto">
              <a:xfrm>
                <a:off x="0" y="226"/>
                <a:ext cx="174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接收数据</a:t>
                </a: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RxD</a:t>
                </a:r>
              </a:p>
            </p:txBody>
          </p:sp>
          <p:sp>
            <p:nvSpPr>
              <p:cNvPr id="39992" name="Rectangle 24"/>
              <p:cNvSpPr>
                <a:spLocks noChangeArrowheads="1"/>
              </p:cNvSpPr>
              <p:nvPr/>
            </p:nvSpPr>
            <p:spPr bwMode="auto">
              <a:xfrm>
                <a:off x="0" y="450"/>
                <a:ext cx="174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请求发送</a:t>
                </a: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RTS</a:t>
                </a:r>
              </a:p>
            </p:txBody>
          </p:sp>
          <p:sp>
            <p:nvSpPr>
              <p:cNvPr id="39993" name="Rectangle 25"/>
              <p:cNvSpPr>
                <a:spLocks noChangeArrowheads="1"/>
              </p:cNvSpPr>
              <p:nvPr/>
            </p:nvSpPr>
            <p:spPr bwMode="auto">
              <a:xfrm>
                <a:off x="0" y="676"/>
                <a:ext cx="174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允许发送</a:t>
                </a: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CTS</a:t>
                </a:r>
              </a:p>
            </p:txBody>
          </p:sp>
          <p:sp>
            <p:nvSpPr>
              <p:cNvPr id="39994" name="Rectangle 26"/>
              <p:cNvSpPr>
                <a:spLocks noChangeArrowheads="1"/>
              </p:cNvSpPr>
              <p:nvPr/>
            </p:nvSpPr>
            <p:spPr bwMode="auto">
              <a:xfrm>
                <a:off x="0" y="1156"/>
                <a:ext cx="174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信号地</a:t>
                </a: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GND</a:t>
                </a:r>
              </a:p>
            </p:txBody>
          </p:sp>
          <p:sp>
            <p:nvSpPr>
              <p:cNvPr id="39995" name="Rectangle 27"/>
              <p:cNvSpPr>
                <a:spLocks noChangeArrowheads="1"/>
              </p:cNvSpPr>
              <p:nvPr/>
            </p:nvSpPr>
            <p:spPr bwMode="auto">
              <a:xfrm>
                <a:off x="0" y="1396"/>
                <a:ext cx="174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载波检测</a:t>
                </a: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CD</a:t>
                </a:r>
              </a:p>
            </p:txBody>
          </p:sp>
          <p:sp>
            <p:nvSpPr>
              <p:cNvPr id="39996" name="Rectangle 28"/>
              <p:cNvSpPr>
                <a:spLocks noChangeArrowheads="1"/>
              </p:cNvSpPr>
              <p:nvPr/>
            </p:nvSpPr>
            <p:spPr bwMode="auto">
              <a:xfrm>
                <a:off x="0" y="1846"/>
                <a:ext cx="174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2700" tIns="12700" rIns="12700" bIns="12700"/>
              <a:lstStyle>
                <a:lvl1pPr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振铃指示</a:t>
                </a:r>
                <a:r>
                  <a:rPr kumimoji="0" lang="en-US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RI</a:t>
                </a:r>
              </a:p>
            </p:txBody>
          </p:sp>
        </p:grpSp>
        <p:sp>
          <p:nvSpPr>
            <p:cNvPr id="39956" name="Line 29"/>
            <p:cNvSpPr>
              <a:spLocks noChangeShapeType="1"/>
            </p:cNvSpPr>
            <p:nvPr/>
          </p:nvSpPr>
          <p:spPr bwMode="auto">
            <a:xfrm flipH="1">
              <a:off x="553" y="2501"/>
              <a:ext cx="2002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9957" name="未知"/>
            <p:cNvSpPr/>
            <p:nvPr/>
          </p:nvSpPr>
          <p:spPr bwMode="auto">
            <a:xfrm>
              <a:off x="3024" y="1394"/>
              <a:ext cx="1138" cy="24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w 20000"/>
                <a:gd name="T5" fmla="*/ 0 h 20000"/>
                <a:gd name="T6" fmla="*/ 0 w 20000"/>
                <a:gd name="T7" fmla="*/ 0 h 20000"/>
                <a:gd name="T8" fmla="*/ 0 w 20000"/>
                <a:gd name="T9" fmla="*/ 0 h 20000"/>
                <a:gd name="T10" fmla="*/ 0 w 20000"/>
                <a:gd name="T11" fmla="*/ 0 h 20000"/>
                <a:gd name="T12" fmla="*/ 0 w 20000"/>
                <a:gd name="T13" fmla="*/ 0 h 20000"/>
                <a:gd name="T14" fmla="*/ 0 w 20000"/>
                <a:gd name="T15" fmla="*/ 0 h 20000"/>
                <a:gd name="T16" fmla="*/ 0 w 20000"/>
                <a:gd name="T17" fmla="*/ 0 h 20000"/>
                <a:gd name="T18" fmla="*/ 0 w 20000"/>
                <a:gd name="T19" fmla="*/ 0 h 20000"/>
                <a:gd name="T20" fmla="*/ 0 w 20000"/>
                <a:gd name="T21" fmla="*/ 0 h 20000"/>
                <a:gd name="T22" fmla="*/ 0 w 20000"/>
                <a:gd name="T23" fmla="*/ 0 h 20000"/>
                <a:gd name="T24" fmla="*/ 0 w 20000"/>
                <a:gd name="T25" fmla="*/ 0 h 20000"/>
                <a:gd name="T26" fmla="*/ 0 w 20000"/>
                <a:gd name="T27" fmla="*/ 0 h 20000"/>
                <a:gd name="T28" fmla="*/ 0 w 20000"/>
                <a:gd name="T29" fmla="*/ 0 h 20000"/>
                <a:gd name="T30" fmla="*/ 0 w 20000"/>
                <a:gd name="T31" fmla="*/ 0 h 20000"/>
                <a:gd name="T32" fmla="*/ 0 w 20000"/>
                <a:gd name="T33" fmla="*/ 0 h 20000"/>
                <a:gd name="T34" fmla="*/ 0 w 20000"/>
                <a:gd name="T35" fmla="*/ 0 h 20000"/>
                <a:gd name="T36" fmla="*/ 0 w 20000"/>
                <a:gd name="T37" fmla="*/ 0 h 20000"/>
                <a:gd name="T38" fmla="*/ 0 w 20000"/>
                <a:gd name="T39" fmla="*/ 0 h 20000"/>
                <a:gd name="T40" fmla="*/ 0 w 20000"/>
                <a:gd name="T41" fmla="*/ 0 h 20000"/>
                <a:gd name="T42" fmla="*/ 0 w 20000"/>
                <a:gd name="T43" fmla="*/ 0 h 20000"/>
                <a:gd name="T44" fmla="*/ 0 w 20000"/>
                <a:gd name="T45" fmla="*/ 0 h 20000"/>
                <a:gd name="T46" fmla="*/ 0 w 20000"/>
                <a:gd name="T47" fmla="*/ 0 h 20000"/>
                <a:gd name="T48" fmla="*/ 0 w 20000"/>
                <a:gd name="T49" fmla="*/ 0 h 20000"/>
                <a:gd name="T50" fmla="*/ 0 w 20000"/>
                <a:gd name="T51" fmla="*/ 0 h 20000"/>
                <a:gd name="T52" fmla="*/ 0 w 20000"/>
                <a:gd name="T53" fmla="*/ 0 h 2000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4501" y="0"/>
                  </a:lnTo>
                  <a:lnTo>
                    <a:pt x="14178" y="0"/>
                  </a:lnTo>
                  <a:lnTo>
                    <a:pt x="14178" y="2655"/>
                  </a:lnTo>
                  <a:lnTo>
                    <a:pt x="13856" y="3982"/>
                  </a:lnTo>
                  <a:lnTo>
                    <a:pt x="13534" y="3982"/>
                  </a:lnTo>
                  <a:lnTo>
                    <a:pt x="13534" y="5310"/>
                  </a:lnTo>
                  <a:lnTo>
                    <a:pt x="13212" y="5310"/>
                  </a:lnTo>
                  <a:lnTo>
                    <a:pt x="13212" y="6637"/>
                  </a:lnTo>
                  <a:lnTo>
                    <a:pt x="12889" y="6637"/>
                  </a:lnTo>
                  <a:lnTo>
                    <a:pt x="12889" y="7965"/>
                  </a:lnTo>
                  <a:lnTo>
                    <a:pt x="12567" y="7965"/>
                  </a:lnTo>
                  <a:lnTo>
                    <a:pt x="12245" y="9292"/>
                  </a:lnTo>
                  <a:lnTo>
                    <a:pt x="11923" y="9292"/>
                  </a:lnTo>
                  <a:lnTo>
                    <a:pt x="11923" y="11947"/>
                  </a:lnTo>
                  <a:lnTo>
                    <a:pt x="11600" y="11947"/>
                  </a:lnTo>
                  <a:lnTo>
                    <a:pt x="11600" y="13274"/>
                  </a:lnTo>
                  <a:lnTo>
                    <a:pt x="11278" y="13274"/>
                  </a:lnTo>
                  <a:lnTo>
                    <a:pt x="10956" y="14602"/>
                  </a:lnTo>
                  <a:lnTo>
                    <a:pt x="10956" y="15929"/>
                  </a:lnTo>
                  <a:lnTo>
                    <a:pt x="10634" y="15929"/>
                  </a:lnTo>
                  <a:lnTo>
                    <a:pt x="10634" y="17257"/>
                  </a:lnTo>
                  <a:lnTo>
                    <a:pt x="10311" y="17257"/>
                  </a:lnTo>
                  <a:lnTo>
                    <a:pt x="9989" y="18584"/>
                  </a:lnTo>
                  <a:lnTo>
                    <a:pt x="9667" y="18584"/>
                  </a:lnTo>
                  <a:lnTo>
                    <a:pt x="9667" y="19912"/>
                  </a:lnTo>
                  <a:lnTo>
                    <a:pt x="19979" y="19912"/>
                  </a:lnTo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00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pSp>
          <p:nvGrpSpPr>
            <p:cNvPr id="33814" name="Group 31"/>
            <p:cNvGrpSpPr/>
            <p:nvPr/>
          </p:nvGrpSpPr>
          <p:grpSpPr>
            <a:xfrm>
              <a:off x="4589" y="265"/>
              <a:ext cx="563" cy="2282"/>
              <a:chOff x="0" y="0"/>
              <a:chExt cx="20000" cy="20006"/>
            </a:xfrm>
          </p:grpSpPr>
          <p:grpSp>
            <p:nvGrpSpPr>
              <p:cNvPr id="33817" name="Group 32"/>
              <p:cNvGrpSpPr/>
              <p:nvPr/>
            </p:nvGrpSpPr>
            <p:grpSpPr>
              <a:xfrm>
                <a:off x="0" y="8785"/>
                <a:ext cx="20000" cy="2302"/>
                <a:chOff x="0" y="0"/>
                <a:chExt cx="20000" cy="20000"/>
              </a:xfrm>
            </p:grpSpPr>
            <p:sp>
              <p:nvSpPr>
                <p:cNvPr id="39986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-5"/>
                  <a:ext cx="20000" cy="200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sp>
              <p:nvSpPr>
                <p:cNvPr id="39987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249" y="16523"/>
                  <a:ext cx="19076" cy="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3818" name="Group 35"/>
              <p:cNvGrpSpPr/>
              <p:nvPr/>
            </p:nvGrpSpPr>
            <p:grpSpPr>
              <a:xfrm>
                <a:off x="0" y="15537"/>
                <a:ext cx="20000" cy="2302"/>
                <a:chOff x="0" y="0"/>
                <a:chExt cx="20000" cy="20000"/>
              </a:xfrm>
            </p:grpSpPr>
            <p:sp>
              <p:nvSpPr>
                <p:cNvPr id="39984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-18"/>
                  <a:ext cx="20000" cy="200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sp>
              <p:nvSpPr>
                <p:cNvPr id="39985" name="Line 37"/>
                <p:cNvSpPr>
                  <a:spLocks noChangeShapeType="1"/>
                </p:cNvSpPr>
                <p:nvPr/>
              </p:nvSpPr>
              <p:spPr bwMode="auto">
                <a:xfrm>
                  <a:off x="249" y="16586"/>
                  <a:ext cx="19076" cy="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3819" name="Group 38"/>
              <p:cNvGrpSpPr/>
              <p:nvPr/>
            </p:nvGrpSpPr>
            <p:grpSpPr>
              <a:xfrm>
                <a:off x="0" y="0"/>
                <a:ext cx="20000" cy="2302"/>
                <a:chOff x="0" y="0"/>
                <a:chExt cx="20000" cy="20000"/>
              </a:xfrm>
            </p:grpSpPr>
            <p:sp>
              <p:nvSpPr>
                <p:cNvPr id="39982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0000" cy="200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sp>
              <p:nvSpPr>
                <p:cNvPr id="39983" name="Line 40"/>
                <p:cNvSpPr>
                  <a:spLocks noChangeShapeType="1"/>
                </p:cNvSpPr>
                <p:nvPr/>
              </p:nvSpPr>
              <p:spPr bwMode="auto">
                <a:xfrm>
                  <a:off x="249" y="16604"/>
                  <a:ext cx="19076" cy="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3820" name="Group 41"/>
              <p:cNvGrpSpPr/>
              <p:nvPr/>
            </p:nvGrpSpPr>
            <p:grpSpPr>
              <a:xfrm>
                <a:off x="0" y="2168"/>
                <a:ext cx="20000" cy="2302"/>
                <a:chOff x="0" y="0"/>
                <a:chExt cx="20000" cy="20000"/>
              </a:xfrm>
            </p:grpSpPr>
            <p:sp>
              <p:nvSpPr>
                <p:cNvPr id="39980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-22"/>
                  <a:ext cx="20000" cy="200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sp>
              <p:nvSpPr>
                <p:cNvPr id="39981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49" y="16506"/>
                  <a:ext cx="19076" cy="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3821" name="Group 44"/>
              <p:cNvGrpSpPr/>
              <p:nvPr/>
            </p:nvGrpSpPr>
            <p:grpSpPr>
              <a:xfrm>
                <a:off x="0" y="4316"/>
                <a:ext cx="20000" cy="2302"/>
                <a:chOff x="0" y="0"/>
                <a:chExt cx="20000" cy="20000"/>
              </a:xfrm>
            </p:grpSpPr>
            <p:sp>
              <p:nvSpPr>
                <p:cNvPr id="39978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-23"/>
                  <a:ext cx="20000" cy="200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sp>
              <p:nvSpPr>
                <p:cNvPr id="39979" name="Line 46"/>
                <p:cNvSpPr>
                  <a:spLocks noChangeShapeType="1"/>
                </p:cNvSpPr>
                <p:nvPr/>
              </p:nvSpPr>
              <p:spPr bwMode="auto">
                <a:xfrm>
                  <a:off x="249" y="16581"/>
                  <a:ext cx="19076" cy="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3822" name="Group 47"/>
              <p:cNvGrpSpPr/>
              <p:nvPr/>
            </p:nvGrpSpPr>
            <p:grpSpPr>
              <a:xfrm>
                <a:off x="0" y="6484"/>
                <a:ext cx="20000" cy="2301"/>
                <a:chOff x="0" y="0"/>
                <a:chExt cx="20000" cy="20000"/>
              </a:xfrm>
            </p:grpSpPr>
            <p:sp>
              <p:nvSpPr>
                <p:cNvPr id="39976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30"/>
                  <a:ext cx="20000" cy="199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sp>
              <p:nvSpPr>
                <p:cNvPr id="39977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249" y="16490"/>
                  <a:ext cx="19076" cy="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3823" name="Group 50"/>
              <p:cNvGrpSpPr/>
              <p:nvPr/>
            </p:nvGrpSpPr>
            <p:grpSpPr>
              <a:xfrm>
                <a:off x="0" y="11087"/>
                <a:ext cx="20000" cy="2302"/>
                <a:chOff x="0" y="0"/>
                <a:chExt cx="20000" cy="20000"/>
              </a:xfrm>
            </p:grpSpPr>
            <p:sp>
              <p:nvSpPr>
                <p:cNvPr id="39974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27"/>
                  <a:ext cx="20000" cy="199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sp>
              <p:nvSpPr>
                <p:cNvPr id="39975" name="Line 52"/>
                <p:cNvSpPr>
                  <a:spLocks noChangeShapeType="1"/>
                </p:cNvSpPr>
                <p:nvPr/>
              </p:nvSpPr>
              <p:spPr bwMode="auto">
                <a:xfrm>
                  <a:off x="249" y="16479"/>
                  <a:ext cx="19076" cy="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3824" name="Group 53"/>
              <p:cNvGrpSpPr/>
              <p:nvPr/>
            </p:nvGrpSpPr>
            <p:grpSpPr>
              <a:xfrm>
                <a:off x="0" y="13389"/>
                <a:ext cx="20000" cy="2302"/>
                <a:chOff x="0" y="0"/>
                <a:chExt cx="20000" cy="20000"/>
              </a:xfrm>
            </p:grpSpPr>
            <p:sp>
              <p:nvSpPr>
                <p:cNvPr id="39972" name="Rectangle 54"/>
                <p:cNvSpPr>
                  <a:spLocks noChangeArrowheads="1"/>
                </p:cNvSpPr>
                <p:nvPr/>
              </p:nvSpPr>
              <p:spPr bwMode="auto">
                <a:xfrm>
                  <a:off x="0" y="-17"/>
                  <a:ext cx="20000" cy="200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sp>
              <p:nvSpPr>
                <p:cNvPr id="39973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249" y="16511"/>
                  <a:ext cx="19076" cy="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3825" name="Group 56"/>
              <p:cNvGrpSpPr/>
              <p:nvPr/>
            </p:nvGrpSpPr>
            <p:grpSpPr>
              <a:xfrm>
                <a:off x="0" y="17705"/>
                <a:ext cx="20000" cy="2301"/>
                <a:chOff x="0" y="0"/>
                <a:chExt cx="20000" cy="20000"/>
              </a:xfrm>
            </p:grpSpPr>
            <p:sp>
              <p:nvSpPr>
                <p:cNvPr id="39970" name="Rectangle 57"/>
                <p:cNvSpPr>
                  <a:spLocks noChangeArrowheads="1"/>
                </p:cNvSpPr>
                <p:nvPr/>
              </p:nvSpPr>
              <p:spPr bwMode="auto">
                <a:xfrm>
                  <a:off x="0" y="35"/>
                  <a:ext cx="20000" cy="199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2700" tIns="12700" rIns="12700" bIns="12700"/>
                <a:lstStyle>
                  <a:lvl1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Font typeface="Wingdings" panose="05000000000000000000" pitchFamily="2" charset="2"/>
                    <a:buChar char="n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zh-CN" sz="2400" b="1" i="0" u="none" strike="noStrike" kern="1200" cap="none" spc="0" normalizeH="0" baseline="0" noProof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sp>
              <p:nvSpPr>
                <p:cNvPr id="39971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249" y="16495"/>
                  <a:ext cx="19076" cy="7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tailEnd type="triangl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9959" name="Rectangle 59"/>
            <p:cNvSpPr>
              <a:spLocks noChangeArrowheads="1"/>
            </p:cNvSpPr>
            <p:nvPr/>
          </p:nvSpPr>
          <p:spPr bwMode="auto">
            <a:xfrm>
              <a:off x="5034" y="0"/>
              <a:ext cx="726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微机</a:t>
              </a:r>
            </a:p>
          </p:txBody>
        </p:sp>
        <p:sp>
          <p:nvSpPr>
            <p:cNvPr id="39960" name="Rectangle 60"/>
            <p:cNvSpPr>
              <a:spLocks noChangeArrowheads="1"/>
            </p:cNvSpPr>
            <p:nvPr/>
          </p:nvSpPr>
          <p:spPr bwMode="auto">
            <a:xfrm>
              <a:off x="5150" y="338"/>
              <a:ext cx="428" cy="2369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chemeClr val="fol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>
              <a:lvl1pPr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7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8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20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ts val="225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22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05771" y="5981696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连接及通信原理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sz="4401" b="1" kern="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 习 目 的</a:t>
            </a:r>
            <a:endParaRPr lang="zh-CN" altLang="en-US" sz="4401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839416" y="1412776"/>
            <a:ext cx="9361040" cy="49339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rows1" pitchFamily="34" charset="2"/>
              </a:rPr>
              <a:t>  通过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rows1" pitchFamily="34" charset="2"/>
              </a:rPr>
              <a:t>对本章的学习，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应该能够达到下列要求：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20000" eaLnBrk="1" hangingPunct="1">
              <a:lnSpc>
                <a:spcPct val="11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串行通信的概念</a:t>
            </a:r>
            <a:endParaRPr lang="en-US" altLang="zh-CN" sz="32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20000" eaLnBrk="1" hangingPunct="1">
              <a:lnSpc>
                <a:spcPct val="11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芯片的编程结构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20000" eaLnBrk="1" hangingPunct="1">
              <a:lnSpc>
                <a:spcPct val="11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控制器的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</a:t>
            </a:r>
          </a:p>
        </p:txBody>
      </p:sp>
    </p:spTree>
    <p:extLst>
      <p:ext uri="{BB962C8B-B14F-4D97-AF65-F5344CB8AC3E}">
        <p14:creationId xmlns:p14="http://schemas.microsoft.com/office/powerpoint/2010/main" val="8128056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 hasCustomPrompt="1"/>
          </p:nvPr>
        </p:nvSpPr>
        <p:spPr>
          <a:xfrm>
            <a:off x="658550" y="1412776"/>
            <a:ext cx="11158415" cy="4934173"/>
          </a:xfrm>
        </p:spPr>
        <p:txBody>
          <a:bodyPr vert="horz" wrap="square" lIns="91440" tIns="45720" rIns="91440" bIns="45720" numCol="1" rtlCol="0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串行接口电路的基本任务：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540000" marR="0" lvl="0" indent="-22860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实现数据格式化；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40000" marR="0" lvl="0" indent="-22860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进行串并，并串转换；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40000" marR="0" lvl="0" indent="-22860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控制数据传输率；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40000" marR="0" lvl="0" indent="-22860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进行错误检验；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40000" marR="0" lvl="0" indent="-22860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TTL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EIA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电平转换；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40000" marR="0" lvl="0" indent="-228600" algn="l" defTabSz="914400" rtl="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提供符合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EIA—RS—232C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接口标准所要求的信号线。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8251A的主要性能和内部结构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825lA是可编程的串行通信接口芯片，是Intel公司生产的一种通用同步/异步数据收发器（USART）,它的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基本性能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如下：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(1)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可工作在同步方式，也可工作在异步方式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同步方式下波特率为0～64,000波特，异步方式下波特率为0～19,200波特。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(2) 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同步方式时，每个字符可定义为5、6、7或8位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。两种方法实现同步，由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内部自动检测同步字符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或由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外部给出同步信号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。允许同步方式下增加奇/偶校验位进行校验。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48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(3) 在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异步方式下，每个字符可定义为5、6、7或8位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，用1位作奇偶校验。时钟速率可用软件定义为波特率的l、16或64倍。另外，8251A在异步方式下能自动为每个被输出的数据增加1个起始位，并能根据软件编程为每个输出数据设置1位、1.5位或2位停止位。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48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(4)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能进行出错检测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。带有奇偶、溢出和帧错误等检测电路，用户可通过输入状态寄存器的内容进行查询。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object 3"/>
          <p:cNvSpPr txBox="1"/>
          <p:nvPr/>
        </p:nvSpPr>
        <p:spPr>
          <a:xfrm>
            <a:off x="1199456" y="1268760"/>
            <a:ext cx="9217024" cy="4563429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94615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25730" lvl="0" indent="0" defTabSz="914400">
              <a:lnSpc>
                <a:spcPct val="150000"/>
              </a:lnSpc>
              <a:spcBef>
                <a:spcPts val="550"/>
              </a:spcBef>
              <a:buClr>
                <a:srgbClr val="009999"/>
              </a:buClr>
              <a:buFontTx/>
              <a:buNone/>
              <a:tabLst>
                <a:tab pos="412750" algn="l"/>
              </a:tabLst>
            </a:pP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常设的错误标志</a:t>
            </a:r>
            <a:endParaRPr lang="zh-CN" altLang="zh-CN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33755" lvl="1" indent="-249555" defTabSz="914400">
              <a:lnSpc>
                <a:spcPct val="150000"/>
              </a:lnSpc>
              <a:spcBef>
                <a:spcPts val="525"/>
              </a:spcBef>
              <a:buClr>
                <a:srgbClr val="990000"/>
              </a:buClr>
              <a:buSzPct val="95000"/>
              <a:buFont typeface="Wingdings" panose="05000000000000000000" pitchFamily="2" charset="2"/>
              <a:buChar char=""/>
              <a:tabLst>
                <a:tab pos="412750" algn="l"/>
              </a:tabLst>
            </a:pP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奇偶错误</a:t>
            </a:r>
            <a:endParaRPr lang="zh-CN" altLang="zh-CN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00" lvl="2">
              <a:lnSpc>
                <a:spcPct val="150000"/>
              </a:lnSpc>
              <a:spcBef>
                <a:spcPts val="475"/>
              </a:spcBef>
              <a:buClr>
                <a:srgbClr val="990000"/>
              </a:buClr>
              <a:buSzPct val="80000"/>
              <a:buFont typeface="Wingdings" panose="05000000000000000000" pitchFamily="2" charset="2"/>
              <a:buChar char=""/>
              <a:tabLst>
                <a:tab pos="412750" algn="l"/>
              </a:tabLst>
            </a:pP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接收字符中“1”的个数与奇偶性不一致。</a:t>
            </a:r>
          </a:p>
          <a:p>
            <a:pPr marL="833755" lvl="1" indent="-249555" defTabSz="914400">
              <a:lnSpc>
                <a:spcPct val="150000"/>
              </a:lnSpc>
              <a:spcBef>
                <a:spcPts val="1325"/>
              </a:spcBef>
              <a:buClr>
                <a:srgbClr val="990000"/>
              </a:buClr>
              <a:buSzPct val="95000"/>
              <a:buFont typeface="Wingdings" panose="05000000000000000000" pitchFamily="2" charset="2"/>
              <a:buChar char=""/>
              <a:tabLst>
                <a:tab pos="412750" algn="l"/>
              </a:tabLst>
            </a:pP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帧错误</a:t>
            </a:r>
            <a:endParaRPr lang="zh-CN" altLang="zh-CN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00" lvl="2">
              <a:lnSpc>
                <a:spcPct val="150000"/>
              </a:lnSpc>
              <a:spcBef>
                <a:spcPts val="475"/>
              </a:spcBef>
              <a:buClr>
                <a:srgbClr val="990000"/>
              </a:buClr>
              <a:buSzPct val="80000"/>
              <a:buFont typeface="Wingdings" panose="05000000000000000000" pitchFamily="2" charset="2"/>
              <a:buChar char=""/>
              <a:tabLst>
                <a:tab pos="412750" algn="l"/>
              </a:tabLst>
            </a:pP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接收的字符格式不符合规定(如无停止位等)。</a:t>
            </a:r>
          </a:p>
          <a:p>
            <a:pPr marL="833755" lvl="1" indent="-249555" defTabSz="914400">
              <a:lnSpc>
                <a:spcPct val="150000"/>
              </a:lnSpc>
              <a:spcBef>
                <a:spcPts val="1325"/>
              </a:spcBef>
              <a:buClr>
                <a:srgbClr val="990000"/>
              </a:buClr>
              <a:buSzPct val="95000"/>
              <a:buFont typeface="Wingdings" panose="05000000000000000000" pitchFamily="2" charset="2"/>
              <a:buChar char=""/>
              <a:tabLst>
                <a:tab pos="412750" algn="l"/>
              </a:tabLst>
            </a:pPr>
            <a:r>
              <a:rPr lang="zh-CN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溢出(丢失)错误</a:t>
            </a:r>
            <a:endParaRPr lang="zh-CN" altLang="zh-CN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70000" lvl="2" indent="-228600" defTabSz="914400">
              <a:lnSpc>
                <a:spcPct val="150000"/>
              </a:lnSpc>
              <a:spcBef>
                <a:spcPts val="475"/>
              </a:spcBef>
              <a:buClr>
                <a:srgbClr val="990000"/>
              </a:buClr>
              <a:buSzPct val="80000"/>
              <a:buFont typeface="Wingdings" panose="05000000000000000000" pitchFamily="2" charset="2"/>
              <a:buChar char=""/>
              <a:tabLst>
                <a:tab pos="412750" algn="l"/>
              </a:tabLst>
            </a:pPr>
            <a:r>
              <a:rPr lang="zh-CN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接收到第二个字符的停止位时，前一个字符还未取走。</a:t>
            </a:r>
            <a:endParaRPr lang="zh-CN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bject 2"/>
          <p:cNvSpPr>
            <a:spLocks noGrp="1"/>
          </p:cNvSpPr>
          <p:nvPr>
            <p:ph idx="1"/>
          </p:nvPr>
        </p:nvSpPr>
        <p:spPr>
          <a:xfrm>
            <a:off x="3287688" y="6472349"/>
            <a:ext cx="11158415" cy="344582"/>
          </a:xfrm>
        </p:spPr>
        <p:txBody>
          <a:bodyPr vert="horz" wrap="square" lIns="0" tIns="12065" rIns="0" bIns="0" numCol="1" rtlCol="0" anchor="ctr" anchorCtr="0" compatLnSpc="1">
            <a:spAutoFit/>
          </a:bodyPr>
          <a:lstStyle/>
          <a:p>
            <a:pPr marL="434975" marR="0" lvl="0" indent="0" algn="l" defTabSz="9144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8251A的内部结构和引脚</a:t>
            </a:r>
          </a:p>
        </p:txBody>
      </p:sp>
      <p:sp>
        <p:nvSpPr>
          <p:cNvPr id="46084" name="object 4"/>
          <p:cNvSpPr txBox="1">
            <a:spLocks noChangeArrowheads="1"/>
          </p:cNvSpPr>
          <p:nvPr/>
        </p:nvSpPr>
        <p:spPr bwMode="auto">
          <a:xfrm>
            <a:off x="839416" y="1268760"/>
            <a:ext cx="3384376" cy="163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76835" rIns="0" bIns="0">
            <a:spAutoFit/>
          </a:bodyPr>
          <a:lstStyle>
            <a:lvl1pPr marL="127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1270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芯片封装</a:t>
            </a:r>
            <a:endParaRPr kumimoji="0" lang="zh-CN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720000" marR="0" lvl="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双列直插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720000"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28根引脚</a:t>
            </a:r>
            <a:endParaRPr kumimoji="0" lang="zh-CN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917" name="object 5"/>
          <p:cNvSpPr/>
          <p:nvPr/>
        </p:nvSpPr>
        <p:spPr>
          <a:xfrm>
            <a:off x="5519936" y="1160909"/>
            <a:ext cx="4368800" cy="511175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9525">
            <a:noFill/>
          </a:ln>
        </p:spPr>
        <p:txBody>
          <a:bodyPr lIns="0" tIns="0" rIns="0" bIns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/>
          <p:nvPr/>
        </p:nvSpPr>
        <p:spPr>
          <a:xfrm>
            <a:off x="2932112" y="1881336"/>
            <a:ext cx="16764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数据总线</a:t>
            </a: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缓冲器</a:t>
            </a:r>
          </a:p>
        </p:txBody>
      </p:sp>
      <p:sp>
        <p:nvSpPr>
          <p:cNvPr id="39940" name="Rectangle 3"/>
          <p:cNvSpPr/>
          <p:nvPr/>
        </p:nvSpPr>
        <p:spPr>
          <a:xfrm>
            <a:off x="2932112" y="3100536"/>
            <a:ext cx="1676400" cy="1066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pitchFamily="34" charset="0"/>
              </a:rPr>
              <a:t>读/写</a:t>
            </a: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pitchFamily="34" charset="0"/>
              </a:rPr>
              <a:t>控制逻辑电路</a:t>
            </a:r>
          </a:p>
        </p:txBody>
      </p:sp>
      <p:sp>
        <p:nvSpPr>
          <p:cNvPr id="39941" name="Rectangle 4"/>
          <p:cNvSpPr/>
          <p:nvPr/>
        </p:nvSpPr>
        <p:spPr>
          <a:xfrm>
            <a:off x="2932112" y="4624536"/>
            <a:ext cx="1676400" cy="1066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pitchFamily="34" charset="0"/>
              </a:rPr>
              <a:t>调制/解调</a:t>
            </a: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pitchFamily="34" charset="0"/>
              </a:rPr>
              <a:t>控制电路</a:t>
            </a:r>
          </a:p>
        </p:txBody>
      </p:sp>
      <p:sp>
        <p:nvSpPr>
          <p:cNvPr id="39942" name="Rectangle 5"/>
          <p:cNvSpPr/>
          <p:nvPr/>
        </p:nvSpPr>
        <p:spPr>
          <a:xfrm>
            <a:off x="6584190" y="5010299"/>
            <a:ext cx="16764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接收控制电路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9943" name="Rectangle 6"/>
          <p:cNvSpPr/>
          <p:nvPr/>
        </p:nvSpPr>
        <p:spPr>
          <a:xfrm>
            <a:off x="7427912" y="4167336"/>
            <a:ext cx="8382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串－并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转换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9944" name="Rectangle 7"/>
          <p:cNvSpPr/>
          <p:nvPr/>
        </p:nvSpPr>
        <p:spPr>
          <a:xfrm>
            <a:off x="6589712" y="1652736"/>
            <a:ext cx="8382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发送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缓冲器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9945" name="Rectangle 8"/>
          <p:cNvSpPr/>
          <p:nvPr/>
        </p:nvSpPr>
        <p:spPr>
          <a:xfrm>
            <a:off x="6589712" y="4167336"/>
            <a:ext cx="8382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缓冲器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9946" name="Rectangle 9"/>
          <p:cNvSpPr/>
          <p:nvPr/>
        </p:nvSpPr>
        <p:spPr>
          <a:xfrm>
            <a:off x="7427912" y="1652736"/>
            <a:ext cx="8382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并－串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转换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9947" name="Rectangle 10"/>
          <p:cNvSpPr/>
          <p:nvPr/>
        </p:nvSpPr>
        <p:spPr>
          <a:xfrm>
            <a:off x="6584190" y="2490936"/>
            <a:ext cx="16764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发送控制电路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9948" name="Oval 11"/>
          <p:cNvSpPr/>
          <p:nvPr/>
        </p:nvSpPr>
        <p:spPr>
          <a:xfrm>
            <a:off x="2855912" y="40911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9949" name="Oval 12"/>
          <p:cNvSpPr/>
          <p:nvPr/>
        </p:nvSpPr>
        <p:spPr>
          <a:xfrm>
            <a:off x="2855912" y="38625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9950" name="Oval 13"/>
          <p:cNvSpPr/>
          <p:nvPr/>
        </p:nvSpPr>
        <p:spPr>
          <a:xfrm>
            <a:off x="2855912" y="47007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9951" name="Oval 14"/>
          <p:cNvSpPr/>
          <p:nvPr/>
        </p:nvSpPr>
        <p:spPr>
          <a:xfrm>
            <a:off x="2855912" y="49293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9952" name="Oval 15"/>
          <p:cNvSpPr/>
          <p:nvPr/>
        </p:nvSpPr>
        <p:spPr>
          <a:xfrm>
            <a:off x="2855912" y="51579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9953" name="Oval 16"/>
          <p:cNvSpPr/>
          <p:nvPr/>
        </p:nvSpPr>
        <p:spPr>
          <a:xfrm>
            <a:off x="2855912" y="54627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9954" name="Oval 17"/>
          <p:cNvSpPr/>
          <p:nvPr/>
        </p:nvSpPr>
        <p:spPr>
          <a:xfrm>
            <a:off x="3694112" y="4167336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9955" name="Line 18"/>
          <p:cNvCxnSpPr/>
          <p:nvPr/>
        </p:nvCxnSpPr>
        <p:spPr>
          <a:xfrm>
            <a:off x="2474912" y="3252936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56" name="Line 19"/>
          <p:cNvCxnSpPr/>
          <p:nvPr/>
        </p:nvCxnSpPr>
        <p:spPr>
          <a:xfrm>
            <a:off x="2474912" y="3405336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57" name="Line 20"/>
          <p:cNvCxnSpPr/>
          <p:nvPr/>
        </p:nvCxnSpPr>
        <p:spPr>
          <a:xfrm>
            <a:off x="2474912" y="3633936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58" name="Line 21"/>
          <p:cNvCxnSpPr/>
          <p:nvPr/>
        </p:nvCxnSpPr>
        <p:spPr>
          <a:xfrm>
            <a:off x="2379662" y="5191274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59" name="Line 22"/>
          <p:cNvCxnSpPr/>
          <p:nvPr/>
        </p:nvCxnSpPr>
        <p:spPr>
          <a:xfrm>
            <a:off x="2387600" y="4746774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60" name="Line 23"/>
          <p:cNvCxnSpPr/>
          <p:nvPr/>
        </p:nvCxnSpPr>
        <p:spPr>
          <a:xfrm>
            <a:off x="2381250" y="3902224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61" name="Line 24"/>
          <p:cNvCxnSpPr/>
          <p:nvPr/>
        </p:nvCxnSpPr>
        <p:spPr>
          <a:xfrm>
            <a:off x="2373312" y="4127649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62" name="Line 25"/>
          <p:cNvCxnSpPr/>
          <p:nvPr/>
        </p:nvCxnSpPr>
        <p:spPr>
          <a:xfrm flipH="1">
            <a:off x="2384425" y="4961086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63" name="Line 26"/>
          <p:cNvCxnSpPr/>
          <p:nvPr/>
        </p:nvCxnSpPr>
        <p:spPr>
          <a:xfrm flipH="1">
            <a:off x="2376487" y="5488136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9964" name="Rectangle 27"/>
          <p:cNvSpPr/>
          <p:nvPr/>
        </p:nvSpPr>
        <p:spPr>
          <a:xfrm>
            <a:off x="1789112" y="3100536"/>
            <a:ext cx="9906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RESET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39965" name="Rectangle 28"/>
          <p:cNvSpPr/>
          <p:nvPr/>
        </p:nvSpPr>
        <p:spPr>
          <a:xfrm>
            <a:off x="1789112" y="3252936"/>
            <a:ext cx="8382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CLK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39966" name="Rectangle 29"/>
          <p:cNvSpPr/>
          <p:nvPr/>
        </p:nvSpPr>
        <p:spPr>
          <a:xfrm>
            <a:off x="1789112" y="3481536"/>
            <a:ext cx="8382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Batang" pitchFamily="18" charset="-127"/>
                <a:cs typeface="Times New Roman" panose="02020603050405020304" pitchFamily="18" charset="0"/>
                <a:sym typeface="Calibri" panose="020F0502020204030204" pitchFamily="34" charset="0"/>
              </a:rPr>
              <a:t>C/D</a:t>
            </a:r>
            <a:endParaRPr lang="en-US" altLang="zh-CN" sz="1400" b="1" dirty="0">
              <a:latin typeface="Times New Roman" panose="02020603050405020304" pitchFamily="18" charset="0"/>
              <a:ea typeface="Batang" pitchFamily="18" charset="-127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cxnSp>
        <p:nvCxnSpPr>
          <p:cNvPr id="39967" name="Line 30"/>
          <p:cNvCxnSpPr/>
          <p:nvPr/>
        </p:nvCxnSpPr>
        <p:spPr>
          <a:xfrm>
            <a:off x="2065337" y="3510111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9968" name="Rectangle 31"/>
          <p:cNvSpPr/>
          <p:nvPr/>
        </p:nvSpPr>
        <p:spPr>
          <a:xfrm>
            <a:off x="1865312" y="3786336"/>
            <a:ext cx="5334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RD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39969" name="Rectangle 32"/>
          <p:cNvSpPr/>
          <p:nvPr/>
        </p:nvSpPr>
        <p:spPr>
          <a:xfrm>
            <a:off x="1941512" y="4014936"/>
            <a:ext cx="5334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WR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cxnSp>
        <p:nvCxnSpPr>
          <p:cNvPr id="39970" name="Line 33"/>
          <p:cNvCxnSpPr/>
          <p:nvPr/>
        </p:nvCxnSpPr>
        <p:spPr>
          <a:xfrm>
            <a:off x="1941512" y="3786336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971" name="Line 34"/>
          <p:cNvCxnSpPr/>
          <p:nvPr/>
        </p:nvCxnSpPr>
        <p:spPr>
          <a:xfrm>
            <a:off x="2017712" y="4057799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972" name="Line 35"/>
          <p:cNvCxnSpPr/>
          <p:nvPr/>
        </p:nvCxnSpPr>
        <p:spPr>
          <a:xfrm flipH="1">
            <a:off x="3736975" y="4243536"/>
            <a:ext cx="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973" name="Line 36"/>
          <p:cNvCxnSpPr/>
          <p:nvPr/>
        </p:nvCxnSpPr>
        <p:spPr>
          <a:xfrm flipH="1">
            <a:off x="2855912" y="4395936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9974" name="Rectangle 37"/>
          <p:cNvSpPr/>
          <p:nvPr/>
        </p:nvSpPr>
        <p:spPr>
          <a:xfrm>
            <a:off x="2398712" y="4319736"/>
            <a:ext cx="5334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CS</a:t>
            </a:r>
            <a:endParaRPr lang="en-US" altLang="zh-CN" sz="1400" b="1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9975" name="Line 38"/>
          <p:cNvCxnSpPr/>
          <p:nvPr/>
        </p:nvCxnSpPr>
        <p:spPr>
          <a:xfrm>
            <a:off x="2474912" y="4319736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9976" name="Rectangle 39"/>
          <p:cNvSpPr/>
          <p:nvPr/>
        </p:nvSpPr>
        <p:spPr>
          <a:xfrm>
            <a:off x="1560512" y="4548336"/>
            <a:ext cx="8382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DSR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39977" name="Rectangle 40"/>
          <p:cNvSpPr/>
          <p:nvPr/>
        </p:nvSpPr>
        <p:spPr>
          <a:xfrm>
            <a:off x="1560512" y="4853136"/>
            <a:ext cx="762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DTR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39978" name="Rectangle 41"/>
          <p:cNvSpPr/>
          <p:nvPr/>
        </p:nvSpPr>
        <p:spPr>
          <a:xfrm>
            <a:off x="1560512" y="5081736"/>
            <a:ext cx="762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CTS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39979" name="Rectangle 42"/>
          <p:cNvSpPr/>
          <p:nvPr/>
        </p:nvSpPr>
        <p:spPr>
          <a:xfrm>
            <a:off x="1560512" y="5386536"/>
            <a:ext cx="762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RTS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cxnSp>
        <p:nvCxnSpPr>
          <p:cNvPr id="39980" name="Line 43"/>
          <p:cNvCxnSpPr/>
          <p:nvPr/>
        </p:nvCxnSpPr>
        <p:spPr>
          <a:xfrm>
            <a:off x="1647825" y="4581674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981" name="Line 44"/>
          <p:cNvCxnSpPr/>
          <p:nvPr/>
        </p:nvCxnSpPr>
        <p:spPr>
          <a:xfrm>
            <a:off x="1654175" y="4878536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982" name="Line 45"/>
          <p:cNvCxnSpPr/>
          <p:nvPr/>
        </p:nvCxnSpPr>
        <p:spPr>
          <a:xfrm>
            <a:off x="1631950" y="5118249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983" name="Line 46"/>
          <p:cNvCxnSpPr/>
          <p:nvPr/>
        </p:nvCxnSpPr>
        <p:spPr>
          <a:xfrm>
            <a:off x="1655762" y="5402411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9984" name="AutoShape 47"/>
          <p:cNvSpPr/>
          <p:nvPr/>
        </p:nvSpPr>
        <p:spPr>
          <a:xfrm>
            <a:off x="2246312" y="2262336"/>
            <a:ext cx="685800" cy="152400"/>
          </a:xfrm>
          <a:prstGeom prst="leftRightArrow">
            <a:avLst>
              <a:gd name="adj1" fmla="val 50000"/>
              <a:gd name="adj2" fmla="val 89583"/>
            </a:avLst>
          </a:prstGeom>
          <a:solidFill>
            <a:schemeClr val="accent1">
              <a:alpha val="50195"/>
            </a:schemeClr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9985" name="Rectangle 48"/>
          <p:cNvSpPr/>
          <p:nvPr/>
        </p:nvSpPr>
        <p:spPr>
          <a:xfrm>
            <a:off x="2246312" y="1957536"/>
            <a:ext cx="762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D</a:t>
            </a:r>
            <a:r>
              <a:rPr lang="zh-CN" altLang="en-US" sz="1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7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-D</a:t>
            </a:r>
            <a:r>
              <a:rPr lang="zh-CN" altLang="en-US" sz="1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0</a:t>
            </a:r>
            <a:endParaRPr lang="en-US" altLang="zh-CN" sz="1400" b="1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39986" name="Rectangle 49"/>
          <p:cNvSpPr/>
          <p:nvPr/>
        </p:nvSpPr>
        <p:spPr>
          <a:xfrm>
            <a:off x="5305425" y="1333649"/>
            <a:ext cx="457200" cy="4891087"/>
          </a:xfrm>
          <a:prstGeom prst="rect">
            <a:avLst/>
          </a:prstGeom>
          <a:solidFill>
            <a:schemeClr val="accent1">
              <a:alpha val="50195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内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部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总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线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39987" name="AutoShape 50"/>
          <p:cNvSpPr/>
          <p:nvPr/>
        </p:nvSpPr>
        <p:spPr>
          <a:xfrm>
            <a:off x="4608512" y="2186136"/>
            <a:ext cx="685800" cy="152400"/>
          </a:xfrm>
          <a:prstGeom prst="leftRightArrow">
            <a:avLst>
              <a:gd name="adj1" fmla="val 50000"/>
              <a:gd name="adj2" fmla="val 89583"/>
            </a:avLst>
          </a:prstGeom>
          <a:solidFill>
            <a:schemeClr val="accent1">
              <a:alpha val="50195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9988" name="AutoShape 51"/>
          <p:cNvSpPr/>
          <p:nvPr/>
        </p:nvSpPr>
        <p:spPr>
          <a:xfrm>
            <a:off x="4608512" y="5081736"/>
            <a:ext cx="685800" cy="152400"/>
          </a:xfrm>
          <a:prstGeom prst="leftRightArrow">
            <a:avLst>
              <a:gd name="adj1" fmla="val 50000"/>
              <a:gd name="adj2" fmla="val 89583"/>
            </a:avLst>
          </a:prstGeom>
          <a:solidFill>
            <a:schemeClr val="accent1">
              <a:alpha val="50195"/>
            </a:schemeClr>
          </a:solidFill>
          <a:ln w="222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9989" name="AutoShape 52"/>
          <p:cNvSpPr/>
          <p:nvPr/>
        </p:nvSpPr>
        <p:spPr>
          <a:xfrm>
            <a:off x="4608512" y="3633936"/>
            <a:ext cx="685800" cy="152400"/>
          </a:xfrm>
          <a:prstGeom prst="leftRightArrow">
            <a:avLst>
              <a:gd name="adj1" fmla="val 50000"/>
              <a:gd name="adj2" fmla="val 89583"/>
            </a:avLst>
          </a:prstGeom>
          <a:solidFill>
            <a:schemeClr val="accent1">
              <a:alpha val="50195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9990" name="Line 53"/>
          <p:cNvCxnSpPr/>
          <p:nvPr/>
        </p:nvCxnSpPr>
        <p:spPr>
          <a:xfrm>
            <a:off x="4608512" y="3938736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991" name="Line 54"/>
          <p:cNvCxnSpPr/>
          <p:nvPr/>
        </p:nvCxnSpPr>
        <p:spPr>
          <a:xfrm flipH="1">
            <a:off x="4608512" y="4700736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92" name="Line 55"/>
          <p:cNvCxnSpPr/>
          <p:nvPr/>
        </p:nvCxnSpPr>
        <p:spPr>
          <a:xfrm flipH="1" flipV="1">
            <a:off x="4913312" y="3938736"/>
            <a:ext cx="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9993" name="AutoShape 56"/>
          <p:cNvSpPr/>
          <p:nvPr/>
        </p:nvSpPr>
        <p:spPr>
          <a:xfrm>
            <a:off x="5751512" y="2033736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>
              <a:alpha val="50195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9994" name="AutoShape 57"/>
          <p:cNvSpPr/>
          <p:nvPr/>
        </p:nvSpPr>
        <p:spPr>
          <a:xfrm flipH="1">
            <a:off x="5751512" y="4395936"/>
            <a:ext cx="838200" cy="304800"/>
          </a:xfrm>
          <a:prstGeom prst="rightArrow">
            <a:avLst>
              <a:gd name="adj1" fmla="val 50000"/>
              <a:gd name="adj2" fmla="val 68750"/>
            </a:avLst>
          </a:prstGeom>
          <a:solidFill>
            <a:schemeClr val="accent1">
              <a:alpha val="50195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9995" name="Line 58"/>
          <p:cNvCxnSpPr/>
          <p:nvPr/>
        </p:nvCxnSpPr>
        <p:spPr>
          <a:xfrm>
            <a:off x="6276975" y="2994174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96" name="Line 59"/>
          <p:cNvCxnSpPr/>
          <p:nvPr/>
        </p:nvCxnSpPr>
        <p:spPr>
          <a:xfrm>
            <a:off x="6276975" y="5299224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9997" name="Line 60"/>
          <p:cNvCxnSpPr/>
          <p:nvPr/>
        </p:nvCxnSpPr>
        <p:spPr>
          <a:xfrm flipH="1">
            <a:off x="6276975" y="2994174"/>
            <a:ext cx="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998" name="Line 61"/>
          <p:cNvCxnSpPr/>
          <p:nvPr/>
        </p:nvCxnSpPr>
        <p:spPr>
          <a:xfrm flipH="1">
            <a:off x="6276975" y="4073674"/>
            <a:ext cx="0" cy="1219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39999" name="Line 62"/>
          <p:cNvCxnSpPr/>
          <p:nvPr/>
        </p:nvCxnSpPr>
        <p:spPr>
          <a:xfrm>
            <a:off x="5751512" y="3938736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0000" name="Line 63"/>
          <p:cNvCxnSpPr/>
          <p:nvPr/>
        </p:nvCxnSpPr>
        <p:spPr>
          <a:xfrm>
            <a:off x="8266112" y="2033736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40001" name="Rectangle 64"/>
          <p:cNvSpPr/>
          <p:nvPr/>
        </p:nvSpPr>
        <p:spPr>
          <a:xfrm>
            <a:off x="8723312" y="1881336"/>
            <a:ext cx="1143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T</a:t>
            </a:r>
            <a:r>
              <a:rPr lang="zh-CN" altLang="en-US" sz="1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X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D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cxnSp>
        <p:nvCxnSpPr>
          <p:cNvPr id="40002" name="Line 65"/>
          <p:cNvCxnSpPr/>
          <p:nvPr/>
        </p:nvCxnSpPr>
        <p:spPr>
          <a:xfrm>
            <a:off x="8220075" y="5154761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003" name="Line 66"/>
          <p:cNvCxnSpPr/>
          <p:nvPr/>
        </p:nvCxnSpPr>
        <p:spPr>
          <a:xfrm>
            <a:off x="8220075" y="2922736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004" name="Line 67"/>
          <p:cNvCxnSpPr/>
          <p:nvPr/>
        </p:nvCxnSpPr>
        <p:spPr>
          <a:xfrm>
            <a:off x="8293100" y="2633811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005" name="Line 68"/>
          <p:cNvCxnSpPr/>
          <p:nvPr/>
        </p:nvCxnSpPr>
        <p:spPr>
          <a:xfrm flipH="1">
            <a:off x="8220075" y="3210074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006" name="Line 69"/>
          <p:cNvCxnSpPr/>
          <p:nvPr/>
        </p:nvCxnSpPr>
        <p:spPr>
          <a:xfrm flipH="1">
            <a:off x="8266112" y="4624536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007" name="Line 70"/>
          <p:cNvCxnSpPr/>
          <p:nvPr/>
        </p:nvCxnSpPr>
        <p:spPr>
          <a:xfrm flipH="1">
            <a:off x="8220075" y="5442099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40008" name="Line 71"/>
          <p:cNvCxnSpPr/>
          <p:nvPr/>
        </p:nvCxnSpPr>
        <p:spPr>
          <a:xfrm>
            <a:off x="8220075" y="5731024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cxnSp>
      <p:sp>
        <p:nvSpPr>
          <p:cNvPr id="40009" name="Rectangle 72"/>
          <p:cNvSpPr/>
          <p:nvPr/>
        </p:nvSpPr>
        <p:spPr>
          <a:xfrm>
            <a:off x="8723312" y="4472136"/>
            <a:ext cx="1143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R</a:t>
            </a:r>
            <a:r>
              <a:rPr lang="zh-CN" altLang="en-US" sz="1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X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D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40010" name="Rectangle 73"/>
          <p:cNvSpPr/>
          <p:nvPr/>
        </p:nvSpPr>
        <p:spPr>
          <a:xfrm>
            <a:off x="8723312" y="2706836"/>
            <a:ext cx="19812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T</a:t>
            </a:r>
            <a:r>
              <a:rPr lang="zh-CN" altLang="en-US" sz="1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X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EMPTY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40011" name="Rectangle 74"/>
          <p:cNvSpPr/>
          <p:nvPr/>
        </p:nvSpPr>
        <p:spPr>
          <a:xfrm>
            <a:off x="8723312" y="3065611"/>
            <a:ext cx="19812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T</a:t>
            </a:r>
            <a:r>
              <a:rPr lang="zh-CN" altLang="en-US" sz="1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X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C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40012" name="Rectangle 75"/>
          <p:cNvSpPr/>
          <p:nvPr/>
        </p:nvSpPr>
        <p:spPr>
          <a:xfrm>
            <a:off x="8723312" y="5010299"/>
            <a:ext cx="19812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R</a:t>
            </a:r>
            <a:r>
              <a:rPr lang="zh-CN" altLang="en-US" sz="1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X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RDY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40013" name="Rectangle 76"/>
          <p:cNvSpPr/>
          <p:nvPr/>
        </p:nvSpPr>
        <p:spPr>
          <a:xfrm>
            <a:off x="8723312" y="5299224"/>
            <a:ext cx="19812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R</a:t>
            </a:r>
            <a:r>
              <a:rPr lang="zh-CN" altLang="en-US" sz="1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X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C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40014" name="Rectangle 77"/>
          <p:cNvSpPr/>
          <p:nvPr/>
        </p:nvSpPr>
        <p:spPr>
          <a:xfrm>
            <a:off x="8723312" y="5586561"/>
            <a:ext cx="19812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SYNDET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40015" name="Rectangle 78"/>
          <p:cNvSpPr/>
          <p:nvPr/>
        </p:nvSpPr>
        <p:spPr>
          <a:xfrm>
            <a:off x="8723312" y="2490936"/>
            <a:ext cx="19812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T</a:t>
            </a:r>
            <a:r>
              <a:rPr lang="zh-CN" altLang="en-US" sz="1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X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RDY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cxnSp>
        <p:nvCxnSpPr>
          <p:cNvPr id="40016" name="Line 79"/>
          <p:cNvCxnSpPr/>
          <p:nvPr/>
        </p:nvCxnSpPr>
        <p:spPr>
          <a:xfrm flipH="1">
            <a:off x="6437312" y="1500336"/>
            <a:ext cx="0" cy="495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40017" name="Line 80"/>
          <p:cNvCxnSpPr/>
          <p:nvPr/>
        </p:nvCxnSpPr>
        <p:spPr>
          <a:xfrm flipH="1">
            <a:off x="9942512" y="1500336"/>
            <a:ext cx="0" cy="495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0018" name="Line 81"/>
          <p:cNvCxnSpPr/>
          <p:nvPr/>
        </p:nvCxnSpPr>
        <p:spPr>
          <a:xfrm>
            <a:off x="6437312" y="6453336"/>
            <a:ext cx="3505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40019" name="Line 82"/>
          <p:cNvCxnSpPr/>
          <p:nvPr/>
        </p:nvCxnSpPr>
        <p:spPr>
          <a:xfrm>
            <a:off x="6437312" y="1500336"/>
            <a:ext cx="3505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40020" name="Line 83"/>
          <p:cNvCxnSpPr/>
          <p:nvPr/>
        </p:nvCxnSpPr>
        <p:spPr>
          <a:xfrm>
            <a:off x="6437312" y="4014936"/>
            <a:ext cx="3505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40021" name="Rectangle 84"/>
          <p:cNvSpPr/>
          <p:nvPr/>
        </p:nvSpPr>
        <p:spPr>
          <a:xfrm>
            <a:off x="9332912" y="1728936"/>
            <a:ext cx="457200" cy="1295400"/>
          </a:xfrm>
          <a:prstGeom prst="rect">
            <a:avLst/>
          </a:prstGeom>
          <a:noFill/>
          <a:ln w="9525">
            <a:noFill/>
          </a:ln>
        </p:spPr>
        <p:txBody>
          <a:bodyPr vert="eaVert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发送器</a:t>
            </a:r>
          </a:p>
        </p:txBody>
      </p:sp>
      <p:sp>
        <p:nvSpPr>
          <p:cNvPr id="40022" name="Rectangle 85"/>
          <p:cNvSpPr/>
          <p:nvPr/>
        </p:nvSpPr>
        <p:spPr>
          <a:xfrm>
            <a:off x="9332912" y="4243536"/>
            <a:ext cx="457200" cy="1295400"/>
          </a:xfrm>
          <a:prstGeom prst="rect">
            <a:avLst/>
          </a:prstGeom>
          <a:noFill/>
          <a:ln w="9525">
            <a:noFill/>
          </a:ln>
        </p:spPr>
        <p:txBody>
          <a:bodyPr vert="eaVert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接收器</a:t>
            </a:r>
          </a:p>
        </p:txBody>
      </p:sp>
      <p:sp>
        <p:nvSpPr>
          <p:cNvPr id="40023" name="Rectangle 86"/>
          <p:cNvSpPr/>
          <p:nvPr/>
        </p:nvSpPr>
        <p:spPr>
          <a:xfrm>
            <a:off x="6742112" y="4167336"/>
            <a:ext cx="644525" cy="366713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接收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cxnSp>
        <p:nvCxnSpPr>
          <p:cNvPr id="40024" name="Line 87"/>
          <p:cNvCxnSpPr/>
          <p:nvPr/>
        </p:nvCxnSpPr>
        <p:spPr>
          <a:xfrm>
            <a:off x="8796337" y="5299224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0025" name="Line 88"/>
          <p:cNvCxnSpPr/>
          <p:nvPr/>
        </p:nvCxnSpPr>
        <p:spPr>
          <a:xfrm>
            <a:off x="8796337" y="3065611"/>
            <a:ext cx="304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4595463" y="6362559"/>
            <a:ext cx="4938529" cy="423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8251A的内部结构</a:t>
            </a: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框图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91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数据总线缓冲器</a:t>
            </a:r>
          </a:p>
          <a:p>
            <a:pPr marL="720000" marR="0" lvl="0" indent="-228600" algn="just" defTabSz="914400" rtl="0" eaLnBrk="1" fontAlgn="auto" latinLnBrk="0" hangingPunct="1">
              <a:lnSpc>
                <a:spcPct val="13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数据总线缓冲器通过8位数据线D</a:t>
            </a:r>
            <a:r>
              <a:rPr kumimoji="0" lang="zh-CN" alt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～D</a:t>
            </a:r>
            <a:r>
              <a:rPr kumimoji="0" lang="zh-CN" altLang="en-US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和CPU的数据总线相连，负责与CPU交换信息。</a:t>
            </a:r>
          </a:p>
          <a:p>
            <a:pPr marL="720000" marR="0" lvl="0" indent="-228600" algn="just" defTabSz="914400" rtl="0" eaLnBrk="1" fontAlgn="auto" latinLnBrk="0" hangingPunct="1">
              <a:lnSpc>
                <a:spcPct val="13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还可随时把状态寄存器中的内容读到CPU中，在8251A初始化时，分别把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方式字、控制字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同步字符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送到方式寄存器、控制寄存器和同步字符寄存器中。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6" name="Text Box 49"/>
          <p:cNvSpPr txBox="1"/>
          <p:nvPr/>
        </p:nvSpPr>
        <p:spPr>
          <a:xfrm>
            <a:off x="5735960" y="2997200"/>
            <a:ext cx="690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C/D</a:t>
            </a:r>
          </a:p>
        </p:txBody>
      </p:sp>
      <p:sp>
        <p:nvSpPr>
          <p:cNvPr id="41986" name="Rectangle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）读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写控制逻辑</a:t>
            </a:r>
          </a:p>
        </p:txBody>
      </p:sp>
      <p:sp>
        <p:nvSpPr>
          <p:cNvPr id="41987" name="Text Box 3"/>
          <p:cNvSpPr txBox="1"/>
          <p:nvPr/>
        </p:nvSpPr>
        <p:spPr>
          <a:xfrm>
            <a:off x="2626212" y="1968285"/>
            <a:ext cx="6901248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的控制信号与执行的操作之间的对应关系表</a:t>
            </a:r>
          </a:p>
        </p:txBody>
      </p:sp>
      <p:grpSp>
        <p:nvGrpSpPr>
          <p:cNvPr id="41988" name="Group 4"/>
          <p:cNvGrpSpPr/>
          <p:nvPr/>
        </p:nvGrpSpPr>
        <p:grpSpPr>
          <a:xfrm>
            <a:off x="1990725" y="2565400"/>
            <a:ext cx="8107327" cy="2936875"/>
            <a:chOff x="0" y="0"/>
            <a:chExt cx="4922" cy="1850"/>
          </a:xfrm>
        </p:grpSpPr>
        <p:graphicFrame>
          <p:nvGraphicFramePr>
            <p:cNvPr id="41997" name="Object 5"/>
            <p:cNvGraphicFramePr>
              <a:graphicFrameLocks noChangeAspect="1"/>
            </p:cNvGraphicFramePr>
            <p:nvPr/>
          </p:nvGraphicFramePr>
          <p:xfrm>
            <a:off x="144" y="170"/>
            <a:ext cx="295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3" r:id="rId3" imgW="114300" imgH="216535" progId="Equation.3">
                    <p:embed/>
                  </p:oleObj>
                </mc:Choice>
                <mc:Fallback>
                  <p:oleObj r:id="rId3" imgW="114300" imgH="216535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4" y="170"/>
                          <a:ext cx="295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8" name="Object 6"/>
            <p:cNvGraphicFramePr>
              <a:graphicFrameLocks noChangeAspect="1"/>
            </p:cNvGraphicFramePr>
            <p:nvPr/>
          </p:nvGraphicFramePr>
          <p:xfrm>
            <a:off x="798" y="165"/>
            <a:ext cx="28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4" r:id="rId5" imgW="114300" imgH="216535" progId="Equation.3">
                    <p:embed/>
                  </p:oleObj>
                </mc:Choice>
                <mc:Fallback>
                  <p:oleObj r:id="rId5" imgW="114300" imgH="216535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98" y="165"/>
                          <a:ext cx="288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9" name="Object 7"/>
            <p:cNvGraphicFramePr>
              <a:graphicFrameLocks noChangeAspect="1"/>
            </p:cNvGraphicFramePr>
            <p:nvPr/>
          </p:nvGraphicFramePr>
          <p:xfrm>
            <a:off x="1488" y="198"/>
            <a:ext cx="28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5" r:id="rId6" imgW="114300" imgH="216535" progId="Equation.3">
                    <p:embed/>
                  </p:oleObj>
                </mc:Choice>
                <mc:Fallback>
                  <p:oleObj r:id="rId6" imgW="114300" imgH="216535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8" y="198"/>
                          <a:ext cx="288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0" name="Object 8"/>
            <p:cNvGraphicFramePr>
              <a:graphicFrameLocks noChangeAspect="1"/>
            </p:cNvGraphicFramePr>
            <p:nvPr/>
          </p:nvGraphicFramePr>
          <p:xfrm>
            <a:off x="2520" y="203"/>
            <a:ext cx="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6" r:id="rId7" imgW="114300" imgH="216535" progId="Equation.3">
                    <p:embed/>
                  </p:oleObj>
                </mc:Choice>
                <mc:Fallback>
                  <p:oleObj r:id="rId7" imgW="114300" imgH="216535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0" y="203"/>
                          <a:ext cx="18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01" name="Group 9"/>
            <p:cNvGrpSpPr/>
            <p:nvPr/>
          </p:nvGrpSpPr>
          <p:grpSpPr>
            <a:xfrm>
              <a:off x="0" y="0"/>
              <a:ext cx="4922" cy="1850"/>
              <a:chOff x="0" y="0"/>
              <a:chExt cx="3274" cy="1012"/>
            </a:xfrm>
          </p:grpSpPr>
          <p:grpSp>
            <p:nvGrpSpPr>
              <p:cNvPr id="42002" name="Group 10"/>
              <p:cNvGrpSpPr/>
              <p:nvPr/>
            </p:nvGrpSpPr>
            <p:grpSpPr>
              <a:xfrm>
                <a:off x="3" y="3"/>
                <a:ext cx="3271" cy="1006"/>
                <a:chOff x="0" y="0"/>
                <a:chExt cx="3271" cy="1006"/>
              </a:xfrm>
            </p:grpSpPr>
            <p:grpSp>
              <p:nvGrpSpPr>
                <p:cNvPr id="42004" name="Group 11"/>
                <p:cNvGrpSpPr/>
                <p:nvPr/>
              </p:nvGrpSpPr>
              <p:grpSpPr>
                <a:xfrm>
                  <a:off x="0" y="0"/>
                  <a:ext cx="374" cy="374"/>
                  <a:chOff x="0" y="0"/>
                  <a:chExt cx="374" cy="374"/>
                </a:xfrm>
              </p:grpSpPr>
              <p:sp>
                <p:nvSpPr>
                  <p:cNvPr id="42032" name="Rectangle 12"/>
                  <p:cNvSpPr>
                    <a:spLocks noTextEdit="1"/>
                  </p:cNvSpPr>
                  <p:nvPr/>
                </p:nvSpPr>
                <p:spPr>
                  <a:xfrm>
                    <a:off x="43" y="107"/>
                    <a:ext cx="288" cy="15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33" name="Rectangle 13"/>
                  <p:cNvSpPr/>
                  <p:nvPr/>
                </p:nvSpPr>
                <p:spPr>
                  <a:xfrm>
                    <a:off x="0" y="0"/>
                    <a:ext cx="374" cy="37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ctr" anchorCtr="0"/>
                  <a:lstStyle>
                    <a:lvl1pPr marL="228600" indent="-228600" algn="l" rtl="0" eaLnBrk="0" fontAlgn="base" hangingPunct="0">
                      <a:lnSpc>
                        <a:spcPct val="90000"/>
                      </a:lnSpc>
                      <a:spcBef>
                        <a:spcPts val="1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2005" name="Group 14"/>
                <p:cNvGrpSpPr/>
                <p:nvPr/>
              </p:nvGrpSpPr>
              <p:grpSpPr>
                <a:xfrm>
                  <a:off x="374" y="0"/>
                  <a:ext cx="446" cy="374"/>
                  <a:chOff x="0" y="0"/>
                  <a:chExt cx="446" cy="374"/>
                </a:xfrm>
              </p:grpSpPr>
              <p:sp>
                <p:nvSpPr>
                  <p:cNvPr id="42030" name="Rectangle 15"/>
                  <p:cNvSpPr>
                    <a:spLocks noTextEdit="1"/>
                  </p:cNvSpPr>
                  <p:nvPr/>
                </p:nvSpPr>
                <p:spPr>
                  <a:xfrm>
                    <a:off x="43" y="107"/>
                    <a:ext cx="360" cy="15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31" name="Rectangle 16"/>
                  <p:cNvSpPr/>
                  <p:nvPr/>
                </p:nvSpPr>
                <p:spPr>
                  <a:xfrm>
                    <a:off x="0" y="0"/>
                    <a:ext cx="446" cy="37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ctr" anchorCtr="0"/>
                  <a:lstStyle>
                    <a:lvl1pPr marL="228600" indent="-228600" algn="l" rtl="0" eaLnBrk="0" fontAlgn="base" hangingPunct="0">
                      <a:lnSpc>
                        <a:spcPct val="90000"/>
                      </a:lnSpc>
                      <a:spcBef>
                        <a:spcPts val="1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2006" name="Group 17"/>
                <p:cNvGrpSpPr/>
                <p:nvPr/>
              </p:nvGrpSpPr>
              <p:grpSpPr>
                <a:xfrm>
                  <a:off x="820" y="0"/>
                  <a:ext cx="489" cy="374"/>
                  <a:chOff x="0" y="0"/>
                  <a:chExt cx="489" cy="374"/>
                </a:xfrm>
              </p:grpSpPr>
              <p:sp>
                <p:nvSpPr>
                  <p:cNvPr id="42028" name="Rectangle 18"/>
                  <p:cNvSpPr>
                    <a:spLocks noTextEdit="1"/>
                  </p:cNvSpPr>
                  <p:nvPr/>
                </p:nvSpPr>
                <p:spPr>
                  <a:xfrm>
                    <a:off x="43" y="107"/>
                    <a:ext cx="403" cy="15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29" name="Rectangle 19"/>
                  <p:cNvSpPr/>
                  <p:nvPr/>
                </p:nvSpPr>
                <p:spPr>
                  <a:xfrm>
                    <a:off x="0" y="0"/>
                    <a:ext cx="489" cy="37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ctr" anchorCtr="0"/>
                  <a:lstStyle>
                    <a:lvl1pPr marL="228600" indent="-228600" algn="l" rtl="0" eaLnBrk="0" fontAlgn="base" hangingPunct="0">
                      <a:lnSpc>
                        <a:spcPct val="90000"/>
                      </a:lnSpc>
                      <a:spcBef>
                        <a:spcPts val="1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2007" name="Group 20"/>
                <p:cNvGrpSpPr/>
                <p:nvPr/>
              </p:nvGrpSpPr>
              <p:grpSpPr>
                <a:xfrm>
                  <a:off x="1309" y="0"/>
                  <a:ext cx="619" cy="374"/>
                  <a:chOff x="0" y="0"/>
                  <a:chExt cx="619" cy="374"/>
                </a:xfrm>
              </p:grpSpPr>
              <p:sp>
                <p:nvSpPr>
                  <p:cNvPr id="42026" name="Rectangle 21"/>
                  <p:cNvSpPr/>
                  <p:nvPr/>
                </p:nvSpPr>
                <p:spPr>
                  <a:xfrm>
                    <a:off x="43" y="0"/>
                    <a:ext cx="533" cy="37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0"/>
                  <a:lstStyle>
                    <a:lvl1pPr marL="228600" indent="-228600" algn="l" rtl="0" eaLnBrk="0" fontAlgn="base" hangingPunct="0">
                      <a:lnSpc>
                        <a:spcPct val="90000"/>
                      </a:lnSpc>
                      <a:spcBef>
                        <a:spcPts val="1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914400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  <a:tabLst>
                        <a:tab pos="269875" algn="l"/>
                        <a:tab pos="809625" algn="l"/>
                        <a:tab pos="1351280" algn="l"/>
                      </a:tabLst>
                    </a:pPr>
                    <a:endParaRPr lang="zh-CN" altLang="zh-CN" sz="4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2027" name="Rectangle 22"/>
                  <p:cNvSpPr/>
                  <p:nvPr/>
                </p:nvSpPr>
                <p:spPr>
                  <a:xfrm>
                    <a:off x="0" y="0"/>
                    <a:ext cx="619" cy="37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ctr" anchorCtr="0"/>
                  <a:lstStyle>
                    <a:lvl1pPr marL="228600" indent="-228600" algn="l" rtl="0" eaLnBrk="0" fontAlgn="base" hangingPunct="0">
                      <a:lnSpc>
                        <a:spcPct val="90000"/>
                      </a:lnSpc>
                      <a:spcBef>
                        <a:spcPts val="1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2008" name="Group 23"/>
                <p:cNvGrpSpPr/>
                <p:nvPr/>
              </p:nvGrpSpPr>
              <p:grpSpPr>
                <a:xfrm>
                  <a:off x="1928" y="0"/>
                  <a:ext cx="1322" cy="374"/>
                  <a:chOff x="0" y="0"/>
                  <a:chExt cx="1322" cy="374"/>
                </a:xfrm>
              </p:grpSpPr>
              <p:sp>
                <p:nvSpPr>
                  <p:cNvPr id="42024" name="Rectangle 24"/>
                  <p:cNvSpPr/>
                  <p:nvPr/>
                </p:nvSpPr>
                <p:spPr>
                  <a:xfrm>
                    <a:off x="43" y="0"/>
                    <a:ext cx="1236" cy="37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0"/>
                  <a:lstStyle>
                    <a:lvl1pPr marL="228600" indent="-228600" algn="l" rtl="0" eaLnBrk="0" fontAlgn="base" hangingPunct="0">
                      <a:lnSpc>
                        <a:spcPct val="90000"/>
                      </a:lnSpc>
                      <a:spcBef>
                        <a:spcPts val="1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914400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  <a:tabLst>
                        <a:tab pos="269875" algn="l"/>
                        <a:tab pos="809625" algn="l"/>
                        <a:tab pos="1351280" algn="l"/>
                      </a:tabLst>
                    </a:pPr>
                    <a:r>
                      <a:rPr lang="zh-CN" altLang="en-US" sz="1800" b="1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执行的操作</a:t>
                    </a:r>
                    <a:endParaRPr lang="zh-CN" altLang="en-US" sz="4400" b="1" dirty="0"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42025" name="Rectangle 25"/>
                  <p:cNvSpPr/>
                  <p:nvPr/>
                </p:nvSpPr>
                <p:spPr>
                  <a:xfrm>
                    <a:off x="0" y="0"/>
                    <a:ext cx="1322" cy="37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ctr" anchorCtr="0"/>
                  <a:lstStyle>
                    <a:lvl1pPr marL="228600" indent="-228600" algn="l" rtl="0" eaLnBrk="0" fontAlgn="base" hangingPunct="0">
                      <a:lnSpc>
                        <a:spcPct val="90000"/>
                      </a:lnSpc>
                      <a:spcBef>
                        <a:spcPts val="1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2009" name="Group 26"/>
                <p:cNvGrpSpPr/>
                <p:nvPr/>
              </p:nvGrpSpPr>
              <p:grpSpPr>
                <a:xfrm>
                  <a:off x="0" y="374"/>
                  <a:ext cx="374" cy="632"/>
                  <a:chOff x="0" y="0"/>
                  <a:chExt cx="374" cy="632"/>
                </a:xfrm>
              </p:grpSpPr>
              <p:sp>
                <p:nvSpPr>
                  <p:cNvPr id="42022" name="Rectangle 27"/>
                  <p:cNvSpPr/>
                  <p:nvPr/>
                </p:nvSpPr>
                <p:spPr>
                  <a:xfrm>
                    <a:off x="43" y="0"/>
                    <a:ext cx="288" cy="6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0"/>
                  <a:lstStyle>
                    <a:lvl1pPr marL="228600" indent="-228600" algn="l" rtl="0" eaLnBrk="0" fontAlgn="base" hangingPunct="0">
                      <a:lnSpc>
                        <a:spcPct val="90000"/>
                      </a:lnSpc>
                      <a:spcBef>
                        <a:spcPts val="1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114300" algn="just" defTabSz="914400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  <a:tabLst>
                        <a:tab pos="269875" algn="l"/>
                        <a:tab pos="809625" algn="l"/>
                        <a:tab pos="1351280" algn="l"/>
                      </a:tabLst>
                    </a:pPr>
                    <a:r>
                      <a:rPr lang="en-US" altLang="zh-CN" sz="24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0</a:t>
                    </a:r>
                  </a:p>
                  <a:p>
                    <a:pPr marL="0" lvl="0" indent="114300" algn="just" defTabSz="914400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  <a:tabLst>
                        <a:tab pos="269875" algn="l"/>
                        <a:tab pos="809625" algn="l"/>
                        <a:tab pos="1351280" algn="l"/>
                      </a:tabLst>
                    </a:pPr>
                    <a:r>
                      <a:rPr lang="en-US" altLang="zh-CN" sz="24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0</a:t>
                    </a:r>
                  </a:p>
                  <a:p>
                    <a:pPr marL="0" lvl="0" indent="114300" algn="just" defTabSz="914400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  <a:tabLst>
                        <a:tab pos="269875" algn="l"/>
                        <a:tab pos="809625" algn="l"/>
                        <a:tab pos="1351280" algn="l"/>
                      </a:tabLst>
                    </a:pPr>
                    <a:r>
                      <a:rPr lang="en-US" altLang="zh-CN" sz="24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0</a:t>
                    </a:r>
                  </a:p>
                  <a:p>
                    <a:pPr marL="0" lvl="0" indent="114300" algn="just" defTabSz="914400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  <a:tabLst>
                        <a:tab pos="269875" algn="l"/>
                        <a:tab pos="809625" algn="l"/>
                        <a:tab pos="1351280" algn="l"/>
                      </a:tabLst>
                    </a:pPr>
                    <a:r>
                      <a:rPr lang="en-US" altLang="zh-CN" sz="24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42023" name="Rectangle 28"/>
                  <p:cNvSpPr/>
                  <p:nvPr/>
                </p:nvSpPr>
                <p:spPr>
                  <a:xfrm>
                    <a:off x="0" y="0"/>
                    <a:ext cx="374" cy="632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ctr" anchorCtr="0"/>
                  <a:lstStyle>
                    <a:lvl1pPr marL="228600" indent="-228600" algn="l" rtl="0" eaLnBrk="0" fontAlgn="base" hangingPunct="0">
                      <a:lnSpc>
                        <a:spcPct val="90000"/>
                      </a:lnSpc>
                      <a:spcBef>
                        <a:spcPts val="1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2010" name="Group 29"/>
                <p:cNvGrpSpPr/>
                <p:nvPr/>
              </p:nvGrpSpPr>
              <p:grpSpPr>
                <a:xfrm>
                  <a:off x="374" y="374"/>
                  <a:ext cx="446" cy="632"/>
                  <a:chOff x="0" y="0"/>
                  <a:chExt cx="446" cy="632"/>
                </a:xfrm>
              </p:grpSpPr>
              <p:sp>
                <p:nvSpPr>
                  <p:cNvPr id="42020" name="Rectangle 30"/>
                  <p:cNvSpPr/>
                  <p:nvPr/>
                </p:nvSpPr>
                <p:spPr>
                  <a:xfrm>
                    <a:off x="43" y="0"/>
                    <a:ext cx="360" cy="6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0"/>
                  <a:lstStyle>
                    <a:lvl1pPr marL="228600" indent="-228600" algn="l" rtl="0" eaLnBrk="0" fontAlgn="base" hangingPunct="0">
                      <a:lnSpc>
                        <a:spcPct val="90000"/>
                      </a:lnSpc>
                      <a:spcBef>
                        <a:spcPts val="1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914400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  <a:tabLst>
                        <a:tab pos="269875" algn="l"/>
                        <a:tab pos="809625" algn="l"/>
                        <a:tab pos="1351280" algn="l"/>
                      </a:tabLst>
                    </a:pPr>
                    <a:r>
                      <a:rPr lang="en-US" altLang="zh-CN" sz="24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0</a:t>
                    </a:r>
                  </a:p>
                  <a:p>
                    <a:pPr marL="0" lvl="0" indent="0" algn="ctr" defTabSz="914400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  <a:tabLst>
                        <a:tab pos="269875" algn="l"/>
                        <a:tab pos="809625" algn="l"/>
                        <a:tab pos="1351280" algn="l"/>
                      </a:tabLst>
                    </a:pPr>
                    <a:r>
                      <a:rPr lang="en-US" altLang="zh-CN" sz="24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1</a:t>
                    </a:r>
                  </a:p>
                  <a:p>
                    <a:pPr marL="0" lvl="0" indent="0" algn="ctr" defTabSz="914400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  <a:tabLst>
                        <a:tab pos="269875" algn="l"/>
                        <a:tab pos="809625" algn="l"/>
                        <a:tab pos="1351280" algn="l"/>
                      </a:tabLst>
                    </a:pPr>
                    <a:r>
                      <a:rPr lang="en-US" altLang="zh-CN" sz="24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0</a:t>
                    </a:r>
                  </a:p>
                  <a:p>
                    <a:pPr marL="0" lvl="0" indent="0" algn="ctr" defTabSz="914400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  <a:tabLst>
                        <a:tab pos="269875" algn="l"/>
                        <a:tab pos="809625" algn="l"/>
                        <a:tab pos="1351280" algn="l"/>
                      </a:tabLst>
                    </a:pPr>
                    <a:r>
                      <a:rPr lang="en-US" altLang="zh-CN" sz="24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42021" name="Rectangle 31"/>
                  <p:cNvSpPr/>
                  <p:nvPr/>
                </p:nvSpPr>
                <p:spPr>
                  <a:xfrm>
                    <a:off x="0" y="0"/>
                    <a:ext cx="446" cy="632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ctr" anchorCtr="0"/>
                  <a:lstStyle>
                    <a:lvl1pPr marL="228600" indent="-228600" algn="l" rtl="0" eaLnBrk="0" fontAlgn="base" hangingPunct="0">
                      <a:lnSpc>
                        <a:spcPct val="90000"/>
                      </a:lnSpc>
                      <a:spcBef>
                        <a:spcPts val="1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2011" name="Group 32"/>
                <p:cNvGrpSpPr/>
                <p:nvPr/>
              </p:nvGrpSpPr>
              <p:grpSpPr>
                <a:xfrm>
                  <a:off x="820" y="374"/>
                  <a:ext cx="489" cy="632"/>
                  <a:chOff x="0" y="0"/>
                  <a:chExt cx="489" cy="632"/>
                </a:xfrm>
              </p:grpSpPr>
              <p:sp>
                <p:nvSpPr>
                  <p:cNvPr id="42018" name="Rectangle 33"/>
                  <p:cNvSpPr/>
                  <p:nvPr/>
                </p:nvSpPr>
                <p:spPr>
                  <a:xfrm>
                    <a:off x="43" y="0"/>
                    <a:ext cx="403" cy="6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0"/>
                  <a:lstStyle>
                    <a:lvl1pPr marL="228600" indent="-228600" algn="l" rtl="0" eaLnBrk="0" fontAlgn="base" hangingPunct="0">
                      <a:lnSpc>
                        <a:spcPct val="90000"/>
                      </a:lnSpc>
                      <a:spcBef>
                        <a:spcPts val="1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914400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  <a:tabLst>
                        <a:tab pos="269875" algn="l"/>
                        <a:tab pos="809625" algn="l"/>
                        <a:tab pos="1351280" algn="l"/>
                      </a:tabLst>
                    </a:pPr>
                    <a:r>
                      <a:rPr lang="en-US" altLang="zh-CN" sz="24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1</a:t>
                    </a:r>
                  </a:p>
                  <a:p>
                    <a:pPr marL="0" lvl="0" indent="0" algn="ctr" defTabSz="914400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  <a:tabLst>
                        <a:tab pos="269875" algn="l"/>
                        <a:tab pos="809625" algn="l"/>
                        <a:tab pos="1351280" algn="l"/>
                      </a:tabLst>
                    </a:pPr>
                    <a:r>
                      <a:rPr lang="en-US" altLang="zh-CN" sz="24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0</a:t>
                    </a:r>
                  </a:p>
                  <a:p>
                    <a:pPr marL="0" lvl="0" indent="0" algn="ctr" defTabSz="914400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  <a:tabLst>
                        <a:tab pos="269875" algn="l"/>
                        <a:tab pos="809625" algn="l"/>
                        <a:tab pos="1351280" algn="l"/>
                      </a:tabLst>
                    </a:pPr>
                    <a:r>
                      <a:rPr lang="en-US" altLang="zh-CN" sz="24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1</a:t>
                    </a:r>
                  </a:p>
                  <a:p>
                    <a:pPr marL="0" lvl="0" indent="0" algn="ctr" defTabSz="914400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  <a:tabLst>
                        <a:tab pos="269875" algn="l"/>
                        <a:tab pos="809625" algn="l"/>
                        <a:tab pos="1351280" algn="l"/>
                      </a:tabLst>
                    </a:pPr>
                    <a:r>
                      <a:rPr lang="en-US" altLang="zh-CN" sz="24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42019" name="Rectangle 34"/>
                  <p:cNvSpPr/>
                  <p:nvPr/>
                </p:nvSpPr>
                <p:spPr>
                  <a:xfrm>
                    <a:off x="0" y="0"/>
                    <a:ext cx="489" cy="632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ctr" anchorCtr="0"/>
                  <a:lstStyle>
                    <a:lvl1pPr marL="228600" indent="-228600" algn="l" rtl="0" eaLnBrk="0" fontAlgn="base" hangingPunct="0">
                      <a:lnSpc>
                        <a:spcPct val="90000"/>
                      </a:lnSpc>
                      <a:spcBef>
                        <a:spcPts val="1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2012" name="Group 35"/>
                <p:cNvGrpSpPr/>
                <p:nvPr/>
              </p:nvGrpSpPr>
              <p:grpSpPr>
                <a:xfrm>
                  <a:off x="1309" y="374"/>
                  <a:ext cx="619" cy="632"/>
                  <a:chOff x="0" y="0"/>
                  <a:chExt cx="619" cy="632"/>
                </a:xfrm>
              </p:grpSpPr>
              <p:sp>
                <p:nvSpPr>
                  <p:cNvPr id="42016" name="Rectangle 36"/>
                  <p:cNvSpPr/>
                  <p:nvPr/>
                </p:nvSpPr>
                <p:spPr>
                  <a:xfrm>
                    <a:off x="43" y="0"/>
                    <a:ext cx="533" cy="6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0"/>
                  <a:lstStyle>
                    <a:lvl1pPr marL="228600" indent="-228600" algn="l" rtl="0" eaLnBrk="0" fontAlgn="base" hangingPunct="0">
                      <a:lnSpc>
                        <a:spcPct val="90000"/>
                      </a:lnSpc>
                      <a:spcBef>
                        <a:spcPts val="1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914400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  <a:tabLst>
                        <a:tab pos="269875" algn="l"/>
                        <a:tab pos="809625" algn="l"/>
                        <a:tab pos="1351280" algn="l"/>
                      </a:tabLst>
                    </a:pPr>
                    <a:r>
                      <a:rPr lang="en-US" altLang="zh-CN" sz="24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0</a:t>
                    </a:r>
                  </a:p>
                  <a:p>
                    <a:pPr marL="0" lvl="0" indent="0" algn="ctr" defTabSz="914400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  <a:tabLst>
                        <a:tab pos="269875" algn="l"/>
                        <a:tab pos="809625" algn="l"/>
                        <a:tab pos="1351280" algn="l"/>
                      </a:tabLst>
                    </a:pPr>
                    <a:r>
                      <a:rPr lang="en-US" altLang="zh-CN" sz="24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0</a:t>
                    </a:r>
                  </a:p>
                  <a:p>
                    <a:pPr marL="0" lvl="0" indent="0" algn="ctr" defTabSz="914400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  <a:tabLst>
                        <a:tab pos="269875" algn="l"/>
                        <a:tab pos="809625" algn="l"/>
                        <a:tab pos="1351280" algn="l"/>
                      </a:tabLst>
                    </a:pPr>
                    <a:r>
                      <a:rPr lang="en-US" altLang="zh-CN" sz="24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1</a:t>
                    </a:r>
                  </a:p>
                  <a:p>
                    <a:pPr marL="0" lvl="0" indent="0" algn="ctr" defTabSz="914400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  <a:tabLst>
                        <a:tab pos="269875" algn="l"/>
                        <a:tab pos="809625" algn="l"/>
                        <a:tab pos="1351280" algn="l"/>
                      </a:tabLst>
                    </a:pPr>
                    <a:r>
                      <a:rPr lang="en-US" altLang="zh-CN" sz="2400" b="1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42017" name="Rectangle 37"/>
                  <p:cNvSpPr/>
                  <p:nvPr/>
                </p:nvSpPr>
                <p:spPr>
                  <a:xfrm>
                    <a:off x="0" y="0"/>
                    <a:ext cx="619" cy="632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ctr" anchorCtr="0"/>
                  <a:lstStyle>
                    <a:lvl1pPr marL="228600" indent="-228600" algn="l" rtl="0" eaLnBrk="0" fontAlgn="base" hangingPunct="0">
                      <a:lnSpc>
                        <a:spcPct val="90000"/>
                      </a:lnSpc>
                      <a:spcBef>
                        <a:spcPts val="1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2013" name="Group 38"/>
                <p:cNvGrpSpPr/>
                <p:nvPr/>
              </p:nvGrpSpPr>
              <p:grpSpPr>
                <a:xfrm>
                  <a:off x="1858" y="374"/>
                  <a:ext cx="1413" cy="632"/>
                  <a:chOff x="-70" y="0"/>
                  <a:chExt cx="1413" cy="632"/>
                </a:xfrm>
              </p:grpSpPr>
              <p:sp>
                <p:nvSpPr>
                  <p:cNvPr id="42014" name="Rectangle 39"/>
                  <p:cNvSpPr/>
                  <p:nvPr/>
                </p:nvSpPr>
                <p:spPr>
                  <a:xfrm>
                    <a:off x="-70" y="0"/>
                    <a:ext cx="1413" cy="63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ctr" anchorCtr="0"/>
                  <a:lstStyle>
                    <a:lvl1pPr marL="228600" indent="-228600" algn="l" rtl="0" eaLnBrk="0" fontAlgn="base" hangingPunct="0">
                      <a:lnSpc>
                        <a:spcPct val="90000"/>
                      </a:lnSpc>
                      <a:spcBef>
                        <a:spcPts val="1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914400" eaLnBrk="1" hangingPunct="1">
                      <a:lnSpc>
                        <a:spcPct val="120000"/>
                      </a:lnSpc>
                      <a:spcBef>
                        <a:spcPct val="0"/>
                      </a:spcBef>
                      <a:buFontTx/>
                      <a:buNone/>
                      <a:tabLst>
                        <a:tab pos="269875" algn="l"/>
                        <a:tab pos="809625" algn="l"/>
                        <a:tab pos="1351280" algn="l"/>
                      </a:tabLst>
                    </a:pPr>
                    <a:r>
                      <a:rPr lang="en-US" altLang="zh-CN" sz="20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CPU</a:t>
                    </a:r>
                    <a:r>
                      <a:rPr lang="zh-CN" altLang="en-US" sz="20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由</a:t>
                    </a:r>
                    <a:r>
                      <a:rPr lang="en-US" altLang="zh-CN" sz="20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8251A</a:t>
                    </a:r>
                    <a:r>
                      <a:rPr lang="zh-CN" altLang="en-US" sz="20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输入数据</a:t>
                    </a:r>
                  </a:p>
                  <a:p>
                    <a:pPr marL="0" lvl="0" indent="0" algn="ctr" defTabSz="914400">
                      <a:lnSpc>
                        <a:spcPct val="120000"/>
                      </a:lnSpc>
                      <a:spcBef>
                        <a:spcPct val="0"/>
                      </a:spcBef>
                      <a:buFontTx/>
                      <a:buNone/>
                      <a:tabLst>
                        <a:tab pos="269875" algn="l"/>
                        <a:tab pos="809625" algn="l"/>
                        <a:tab pos="1351280" algn="l"/>
                      </a:tabLst>
                    </a:pPr>
                    <a:r>
                      <a:rPr lang="en-US" altLang="zh-CN" sz="20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CPU</a:t>
                    </a:r>
                    <a:r>
                      <a:rPr lang="zh-CN" altLang="en-US" sz="20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向</a:t>
                    </a:r>
                    <a:r>
                      <a:rPr lang="en-US" altLang="zh-CN" sz="20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8251A</a:t>
                    </a:r>
                    <a:r>
                      <a:rPr lang="zh-CN" altLang="en-US" sz="20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输出数据</a:t>
                    </a:r>
                  </a:p>
                  <a:p>
                    <a:pPr marL="0" lvl="0" indent="0" algn="ctr" defTabSz="914400">
                      <a:lnSpc>
                        <a:spcPct val="120000"/>
                      </a:lnSpc>
                      <a:spcBef>
                        <a:spcPct val="0"/>
                      </a:spcBef>
                      <a:buFontTx/>
                      <a:buNone/>
                      <a:tabLst>
                        <a:tab pos="269875" algn="l"/>
                        <a:tab pos="809625" algn="l"/>
                        <a:tab pos="1351280" algn="l"/>
                      </a:tabLst>
                    </a:pPr>
                    <a:r>
                      <a:rPr lang="en-US" altLang="zh-CN" sz="20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CPU</a:t>
                    </a:r>
                    <a:r>
                      <a:rPr lang="zh-CN" altLang="en-US" sz="20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读取</a:t>
                    </a:r>
                    <a:r>
                      <a:rPr lang="en-US" altLang="zh-CN" sz="20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8251A</a:t>
                    </a:r>
                    <a:r>
                      <a:rPr lang="zh-CN" altLang="en-US" sz="20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的状态</a:t>
                    </a:r>
                  </a:p>
                  <a:p>
                    <a:pPr marL="0" lvl="0" indent="0" algn="ctr" defTabSz="914400">
                      <a:lnSpc>
                        <a:spcPct val="120000"/>
                      </a:lnSpc>
                      <a:spcBef>
                        <a:spcPct val="0"/>
                      </a:spcBef>
                      <a:buFontTx/>
                      <a:buNone/>
                      <a:tabLst>
                        <a:tab pos="269875" algn="l"/>
                        <a:tab pos="809625" algn="l"/>
                        <a:tab pos="1351280" algn="l"/>
                      </a:tabLst>
                    </a:pPr>
                    <a:r>
                      <a:rPr lang="en-US" altLang="zh-CN" sz="20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CPU</a:t>
                    </a:r>
                    <a:r>
                      <a:rPr lang="zh-CN" altLang="en-US" sz="20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向</a:t>
                    </a:r>
                    <a:r>
                      <a:rPr lang="en-US" altLang="zh-CN" sz="20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8251A</a:t>
                    </a:r>
                    <a:r>
                      <a:rPr lang="zh-CN" altLang="en-US" sz="2000" b="1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写入控制命令</a:t>
                    </a:r>
                  </a:p>
                </p:txBody>
              </p:sp>
              <p:sp>
                <p:nvSpPr>
                  <p:cNvPr id="42015" name="Rectangle 40"/>
                  <p:cNvSpPr/>
                  <p:nvPr/>
                </p:nvSpPr>
                <p:spPr>
                  <a:xfrm>
                    <a:off x="0" y="0"/>
                    <a:ext cx="1322" cy="632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anchor="ctr" anchorCtr="0"/>
                  <a:lstStyle>
                    <a:lvl1pPr marL="228600" indent="-228600" algn="l" rtl="0" eaLnBrk="0" fontAlgn="base" hangingPunct="0">
                      <a:lnSpc>
                        <a:spcPct val="90000"/>
                      </a:lnSpc>
                      <a:spcBef>
                        <a:spcPts val="1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42003" name="Rectangle 41"/>
              <p:cNvSpPr/>
              <p:nvPr/>
            </p:nvSpPr>
            <p:spPr>
              <a:xfrm>
                <a:off x="0" y="0"/>
                <a:ext cx="3256" cy="1012"/>
              </a:xfrm>
              <a:prstGeom prst="rect">
                <a:avLst/>
              </a:prstGeom>
              <a:noFill/>
              <a:ln w="9525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/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41989" name="Text Box 42"/>
          <p:cNvSpPr txBox="1"/>
          <p:nvPr/>
        </p:nvSpPr>
        <p:spPr>
          <a:xfrm>
            <a:off x="2207568" y="2997200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CS</a:t>
            </a:r>
          </a:p>
        </p:txBody>
      </p:sp>
      <p:sp>
        <p:nvSpPr>
          <p:cNvPr id="41990" name="Line 43"/>
          <p:cNvSpPr/>
          <p:nvPr/>
        </p:nvSpPr>
        <p:spPr>
          <a:xfrm>
            <a:off x="2279576" y="3070225"/>
            <a:ext cx="360362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1" name="Text Box 44"/>
          <p:cNvSpPr txBox="1"/>
          <p:nvPr/>
        </p:nvSpPr>
        <p:spPr>
          <a:xfrm>
            <a:off x="3287688" y="2997200"/>
            <a:ext cx="6064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41992" name="Line 45"/>
          <p:cNvSpPr/>
          <p:nvPr/>
        </p:nvSpPr>
        <p:spPr>
          <a:xfrm>
            <a:off x="3359696" y="3070225"/>
            <a:ext cx="431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3" name="Text Box 46"/>
          <p:cNvSpPr txBox="1"/>
          <p:nvPr/>
        </p:nvSpPr>
        <p:spPr>
          <a:xfrm>
            <a:off x="4367808" y="2997200"/>
            <a:ext cx="6737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</a:t>
            </a:r>
          </a:p>
        </p:txBody>
      </p:sp>
      <p:sp>
        <p:nvSpPr>
          <p:cNvPr id="41994" name="Line 47"/>
          <p:cNvSpPr/>
          <p:nvPr/>
        </p:nvSpPr>
        <p:spPr>
          <a:xfrm>
            <a:off x="4439816" y="3070225"/>
            <a:ext cx="431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995" name="Line 48"/>
          <p:cNvSpPr/>
          <p:nvPr/>
        </p:nvSpPr>
        <p:spPr>
          <a:xfrm>
            <a:off x="6096000" y="3070225"/>
            <a:ext cx="217488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）接收缓冲器与接收控制器（异步方式）</a:t>
            </a:r>
          </a:p>
          <a:p>
            <a:pPr marL="540000" marR="0" lvl="0" indent="-228600" algn="just" defTabSz="914400" rtl="0" eaLnBrk="1" fontAlgn="auto" latinLnBrk="0" hangingPunct="1">
              <a:lnSpc>
                <a:spcPct val="13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接收缓冲器包括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接收移位寄存器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（接收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管脚的串行数据）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数据输入寄存器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（转为并行格式数据等待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取走）。</a:t>
            </a:r>
          </a:p>
          <a:p>
            <a:pPr marL="540000" marR="0" lvl="0" indent="-228600" algn="just" defTabSz="914400" rtl="0" eaLnBrk="1" fontAlgn="auto" latinLnBrk="0" hangingPunct="1">
              <a:lnSpc>
                <a:spcPct val="13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接收控制电路是用来控制数据接收工作。接收数据的速率取决于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RxC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引脚上接的时钟频率。异步方式下，接收时钟的频率可以是波特率的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倍，即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波特率系数（因子）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540000" marR="0" lvl="0" indent="-228600" algn="just" defTabSz="914400" rtl="0" eaLnBrk="1" fontAlgn="auto" latinLnBrk="0" hangingPunct="1">
              <a:lnSpc>
                <a:spcPct val="13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发出允许接收数据的命令时，接收缓冲器就一直监视着数据引脚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RxD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上的电平信号，一旦检测到下降沿，就启动接收过程。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772160" y="1266190"/>
            <a:ext cx="11012472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同步传送方式分为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内同步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外同步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工作于外同步：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由外部电路监测同步字符，当发现同步字符后，从同步输入端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SYNDET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高电平，告知8251A，8251A就脱离对同步字符的搜索过程，高电平需维持一个接收时钟周期。</a:t>
            </a: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达到同步后， 8251A利用接收时钟采样RxD，接收同步帧格式数据。采得的数据送往移位寄存器，当位数达到一个字符规定的数位时，移位寄存器的内容通过片内总线送往接收数据缓冲器，同时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RxRDY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引脚置高电平，且状态寄存器的RxRDY位为1，表示已经收到一个可用字符。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5440" y="1412776"/>
            <a:ext cx="9066212" cy="792163"/>
          </a:xfrm>
          <a:prstGeom prst="rect">
            <a:avLst/>
          </a:prstGeom>
        </p:spPr>
        <p:txBody>
          <a:bodyPr/>
          <a:lstStyle/>
          <a:p>
            <a:r>
              <a:rPr lang="en-US" altLang="zh-CN" sz="40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重 点</a:t>
            </a:r>
            <a:endParaRPr lang="en-US" altLang="zh-CN" sz="4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1271464" y="2276872"/>
            <a:ext cx="5832648" cy="289909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zh-CN" altLang="en-US" sz="3200" b="1" kern="1200" noProof="0" dirty="0" smtClean="0">
                <a:ln>
                  <a:noFill/>
                </a:ln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串行通信的概念</a:t>
            </a:r>
            <a:endParaRPr kumimoji="1" lang="en-US" altLang="zh-CN" sz="3200" b="1" kern="1200" noProof="0" dirty="0" smtClean="0">
              <a:ln>
                <a:noFill/>
              </a:ln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异步方式与同步方式</a:t>
            </a:r>
            <a:endParaRPr lang="en-US" altLang="zh-CN" sz="32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zh-CN" altLang="en-US" sz="3200" dirty="0">
                <a:cs typeface="Times New Roman" panose="02020603050405020304" pitchFamily="18" charset="0"/>
              </a:rPr>
              <a:t>波特率</a:t>
            </a:r>
            <a:endParaRPr lang="en-US" altLang="zh-CN" sz="32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zh-CN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lang="zh-CN" altLang="en-US" sz="32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芯片结构与命令</a:t>
            </a:r>
            <a:endParaRPr lang="en-US" altLang="zh-CN" sz="32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SzPct val="90000"/>
              <a:buFont typeface="Arial" panose="020B0604020202020204" pitchFamily="34" charset="0"/>
              <a:buChar char="•"/>
              <a:defRPr/>
            </a:pPr>
            <a:r>
              <a:rPr lang="en-US" altLang="zh-CN" sz="3200" dirty="0" smtClean="0">
                <a:cs typeface="Times New Roman" panose="02020603050405020304" pitchFamily="18" charset="0"/>
              </a:rPr>
              <a:t>8251A</a:t>
            </a:r>
            <a:r>
              <a:rPr lang="zh-CN" altLang="en-US" sz="3200" dirty="0" smtClean="0">
                <a:cs typeface="Times New Roman" panose="02020603050405020304" pitchFamily="18" charset="0"/>
              </a:rPr>
              <a:t>应用编程</a:t>
            </a:r>
            <a:endParaRPr lang="en-US" altLang="zh-CN" sz="32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453D57-1EB5-4479-A13A-8D26395059C8}"/>
              </a:ext>
            </a:extLst>
          </p:cNvPr>
          <p:cNvSpPr txBox="1">
            <a:spLocks noChangeArrowheads="1"/>
          </p:cNvSpPr>
          <p:nvPr/>
        </p:nvSpPr>
        <p:spPr>
          <a:xfrm>
            <a:off x="623392" y="188640"/>
            <a:ext cx="9066212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CN" altLang="en-US" sz="4401" b="1" kern="0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 习 目 的</a:t>
            </a:r>
            <a:endParaRPr lang="zh-CN" altLang="en-US" sz="4401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32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/>
          <p:cNvGrpSpPr/>
          <p:nvPr/>
        </p:nvGrpSpPr>
        <p:grpSpPr>
          <a:xfrm>
            <a:off x="1703388" y="1555115"/>
            <a:ext cx="6281737" cy="4322763"/>
            <a:chOff x="508" y="934"/>
            <a:chExt cx="3957" cy="2723"/>
          </a:xfrm>
        </p:grpSpPr>
        <p:sp>
          <p:nvSpPr>
            <p:cNvPr id="45060" name="Rectangle 3"/>
            <p:cNvSpPr/>
            <p:nvPr/>
          </p:nvSpPr>
          <p:spPr>
            <a:xfrm>
              <a:off x="1043" y="934"/>
              <a:ext cx="1111" cy="3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Calibri" panose="020F0502020204030204" pitchFamily="34" charset="0"/>
                </a:rPr>
                <a:t>CPU</a:t>
              </a:r>
            </a:p>
          </p:txBody>
        </p:sp>
        <p:sp>
          <p:nvSpPr>
            <p:cNvPr id="45061" name="Rectangle 4"/>
            <p:cNvSpPr/>
            <p:nvPr/>
          </p:nvSpPr>
          <p:spPr>
            <a:xfrm>
              <a:off x="749" y="1496"/>
              <a:ext cx="1700" cy="306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rPr>
                <a:t>接收数据缓冲器</a:t>
              </a:r>
            </a:p>
          </p:txBody>
        </p:sp>
        <p:sp>
          <p:nvSpPr>
            <p:cNvPr id="45062" name="AutoShape 5"/>
            <p:cNvSpPr/>
            <p:nvPr/>
          </p:nvSpPr>
          <p:spPr>
            <a:xfrm flipV="1">
              <a:off x="1502" y="1249"/>
              <a:ext cx="193" cy="246"/>
            </a:xfrm>
            <a:prstGeom prst="downArrow">
              <a:avLst>
                <a:gd name="adj1" fmla="val 50000"/>
                <a:gd name="adj2" fmla="val 3186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45063" name="Rectangle 6"/>
            <p:cNvSpPr/>
            <p:nvPr/>
          </p:nvSpPr>
          <p:spPr>
            <a:xfrm>
              <a:off x="748" y="2058"/>
              <a:ext cx="1700" cy="306"/>
            </a:xfrm>
            <a:prstGeom prst="rect">
              <a:avLst/>
            </a:prstGeom>
            <a:solidFill>
              <a:schemeClr val="accent2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rPr>
                <a:t>接收移位寄存器</a:t>
              </a:r>
            </a:p>
          </p:txBody>
        </p:sp>
        <p:sp>
          <p:nvSpPr>
            <p:cNvPr id="45064" name="AutoShape 7"/>
            <p:cNvSpPr/>
            <p:nvPr/>
          </p:nvSpPr>
          <p:spPr>
            <a:xfrm flipV="1">
              <a:off x="1502" y="1811"/>
              <a:ext cx="193" cy="246"/>
            </a:xfrm>
            <a:prstGeom prst="downArrow">
              <a:avLst>
                <a:gd name="adj1" fmla="val 50000"/>
                <a:gd name="adj2" fmla="val 31865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45065" name="Rectangle 8"/>
            <p:cNvSpPr/>
            <p:nvPr/>
          </p:nvSpPr>
          <p:spPr>
            <a:xfrm>
              <a:off x="1043" y="2579"/>
              <a:ext cx="1111" cy="306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rPr>
                <a:t>接收控制</a:t>
              </a:r>
            </a:p>
          </p:txBody>
        </p:sp>
        <p:sp>
          <p:nvSpPr>
            <p:cNvPr id="45066" name="Line 9"/>
            <p:cNvSpPr/>
            <p:nvPr/>
          </p:nvSpPr>
          <p:spPr>
            <a:xfrm flipH="1" flipV="1">
              <a:off x="1598" y="2345"/>
              <a:ext cx="0" cy="21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5067" name="Rectangle 10"/>
            <p:cNvSpPr/>
            <p:nvPr/>
          </p:nvSpPr>
          <p:spPr>
            <a:xfrm flipV="1">
              <a:off x="508" y="1344"/>
              <a:ext cx="2181" cy="2313"/>
            </a:xfrm>
            <a:prstGeom prst="rect">
              <a:avLst/>
            </a:prstGeom>
            <a:noFill/>
            <a:ln w="9525" cap="rnd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  <p:sp>
          <p:nvSpPr>
            <p:cNvPr id="45068" name="Line 11"/>
            <p:cNvSpPr/>
            <p:nvPr/>
          </p:nvSpPr>
          <p:spPr>
            <a:xfrm rot="-5400000" flipH="1" flipV="1">
              <a:off x="2768" y="1913"/>
              <a:ext cx="0" cy="589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5069" name="Rectangle 12"/>
            <p:cNvSpPr/>
            <p:nvPr/>
          </p:nvSpPr>
          <p:spPr>
            <a:xfrm>
              <a:off x="3109" y="2073"/>
              <a:ext cx="5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Calibri" panose="020F0502020204030204" pitchFamily="34" charset="0"/>
                </a:rPr>
                <a:t>RxD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endParaRPr>
            </a:p>
          </p:txBody>
        </p:sp>
        <p:grpSp>
          <p:nvGrpSpPr>
            <p:cNvPr id="45070" name="Group 13"/>
            <p:cNvGrpSpPr/>
            <p:nvPr/>
          </p:nvGrpSpPr>
          <p:grpSpPr>
            <a:xfrm>
              <a:off x="2744" y="2432"/>
              <a:ext cx="1721" cy="176"/>
              <a:chOff x="3862" y="2209"/>
              <a:chExt cx="1721" cy="176"/>
            </a:xfrm>
          </p:grpSpPr>
          <p:grpSp>
            <p:nvGrpSpPr>
              <p:cNvPr id="45079" name="Group 14"/>
              <p:cNvGrpSpPr/>
              <p:nvPr/>
            </p:nvGrpSpPr>
            <p:grpSpPr>
              <a:xfrm>
                <a:off x="3862" y="2209"/>
                <a:ext cx="562" cy="176"/>
                <a:chOff x="760" y="3278"/>
                <a:chExt cx="1351" cy="426"/>
              </a:xfrm>
            </p:grpSpPr>
            <p:sp>
              <p:nvSpPr>
                <p:cNvPr id="45086" name="Rectangle 15"/>
                <p:cNvSpPr/>
                <p:nvPr/>
              </p:nvSpPr>
              <p:spPr>
                <a:xfrm>
                  <a:off x="1344" y="3278"/>
                  <a:ext cx="384" cy="426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228600" indent="-228600" algn="l" rtl="0" eaLnBrk="0" fontAlgn="base" hangingPunct="0">
                    <a:lnSpc>
                      <a:spcPct val="90000"/>
                    </a:lnSpc>
                    <a:spcBef>
                      <a:spcPts val="1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0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Calibri" panose="020F0502020204030204" pitchFamily="34" charset="0"/>
                    </a:rPr>
                    <a:t>0/1</a:t>
                  </a:r>
                  <a:endParaRPr lang="en-US" altLang="zh-CN" sz="1000" b="1" dirty="0">
                    <a:latin typeface="宋体" panose="02010600030101010101" pitchFamily="2" charset="-122"/>
                    <a:ea typeface="宋体" panose="0201060003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45087" name="Rectangle 16"/>
                <p:cNvSpPr/>
                <p:nvPr/>
              </p:nvSpPr>
              <p:spPr>
                <a:xfrm>
                  <a:off x="1727" y="3278"/>
                  <a:ext cx="384" cy="426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228600" indent="-228600" algn="l" rtl="0" eaLnBrk="0" fontAlgn="base" hangingPunct="0">
                    <a:lnSpc>
                      <a:spcPct val="90000"/>
                    </a:lnSpc>
                    <a:spcBef>
                      <a:spcPts val="1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0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Calibri" panose="020F0502020204030204" pitchFamily="34" charset="0"/>
                    </a:rPr>
                    <a:t>0/1</a:t>
                  </a:r>
                  <a:endParaRPr lang="en-US" altLang="zh-CN" sz="1000" b="1" dirty="0">
                    <a:latin typeface="宋体" panose="02010600030101010101" pitchFamily="2" charset="-122"/>
                    <a:ea typeface="宋体" panose="0201060003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45088" name="Freeform 17"/>
                <p:cNvSpPr/>
                <p:nvPr/>
              </p:nvSpPr>
              <p:spPr>
                <a:xfrm>
                  <a:off x="760" y="3278"/>
                  <a:ext cx="590" cy="42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6" y="0"/>
                    </a:cxn>
                    <a:cxn ang="0">
                      <a:pos x="206" y="425"/>
                    </a:cxn>
                    <a:cxn ang="0">
                      <a:pos x="590" y="425"/>
                    </a:cxn>
                  </a:cxnLst>
                  <a:rect l="0" t="0" r="0" b="0"/>
                  <a:pathLst>
                    <a:path w="590" h="425">
                      <a:moveTo>
                        <a:pt x="0" y="0"/>
                      </a:moveTo>
                      <a:lnTo>
                        <a:pt x="206" y="0"/>
                      </a:lnTo>
                      <a:lnTo>
                        <a:pt x="206" y="425"/>
                      </a:lnTo>
                      <a:lnTo>
                        <a:pt x="590" y="425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5080" name="Group 18"/>
              <p:cNvGrpSpPr/>
              <p:nvPr/>
            </p:nvGrpSpPr>
            <p:grpSpPr>
              <a:xfrm>
                <a:off x="4835" y="2209"/>
                <a:ext cx="748" cy="176"/>
                <a:chOff x="2358" y="3278"/>
                <a:chExt cx="1797" cy="426"/>
              </a:xfrm>
            </p:grpSpPr>
            <p:sp>
              <p:nvSpPr>
                <p:cNvPr id="45083" name="Rectangle 19"/>
                <p:cNvSpPr/>
                <p:nvPr/>
              </p:nvSpPr>
              <p:spPr>
                <a:xfrm>
                  <a:off x="2743" y="3278"/>
                  <a:ext cx="384" cy="426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228600" indent="-228600" algn="l" rtl="0" eaLnBrk="0" fontAlgn="base" hangingPunct="0">
                    <a:lnSpc>
                      <a:spcPct val="90000"/>
                    </a:lnSpc>
                    <a:spcBef>
                      <a:spcPts val="1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0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Calibri" panose="020F0502020204030204" pitchFamily="34" charset="0"/>
                    </a:rPr>
                    <a:t>0/1</a:t>
                  </a:r>
                  <a:endParaRPr lang="en-US" altLang="zh-CN" sz="1000" b="1" dirty="0">
                    <a:latin typeface="宋体" panose="02010600030101010101" pitchFamily="2" charset="-122"/>
                    <a:ea typeface="宋体" panose="02010600030101010101" pitchFamily="2" charset="-122"/>
                    <a:sym typeface="Calibri" panose="020F0502020204030204" pitchFamily="34" charset="0"/>
                  </a:endParaRPr>
                </a:p>
              </p:txBody>
            </p:sp>
            <p:sp>
              <p:nvSpPr>
                <p:cNvPr id="45084" name="Line 20"/>
                <p:cNvSpPr/>
                <p:nvPr/>
              </p:nvSpPr>
              <p:spPr>
                <a:xfrm>
                  <a:off x="3127" y="3278"/>
                  <a:ext cx="1028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5085" name="Rectangle 21"/>
                <p:cNvSpPr/>
                <p:nvPr/>
              </p:nvSpPr>
              <p:spPr>
                <a:xfrm>
                  <a:off x="2358" y="3278"/>
                  <a:ext cx="384" cy="426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228600" indent="-228600" algn="l" rtl="0" eaLnBrk="0" fontAlgn="base" hangingPunct="0">
                    <a:lnSpc>
                      <a:spcPct val="90000"/>
                    </a:lnSpc>
                    <a:spcBef>
                      <a:spcPts val="1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000" b="1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sym typeface="Calibri" panose="020F0502020204030204" pitchFamily="34" charset="0"/>
                    </a:rPr>
                    <a:t>0/1</a:t>
                  </a:r>
                  <a:endParaRPr lang="en-US" altLang="zh-CN" sz="1000" b="1" dirty="0">
                    <a:latin typeface="宋体" panose="02010600030101010101" pitchFamily="2" charset="-122"/>
                    <a:ea typeface="宋体" panose="02010600030101010101" pitchFamily="2" charset="-122"/>
                    <a:sym typeface="Calibri" panose="020F0502020204030204" pitchFamily="34" charset="0"/>
                  </a:endParaRPr>
                </a:p>
              </p:txBody>
            </p:sp>
          </p:grpSp>
          <p:sp>
            <p:nvSpPr>
              <p:cNvPr id="45081" name="Line 22"/>
              <p:cNvSpPr/>
              <p:nvPr/>
            </p:nvSpPr>
            <p:spPr>
              <a:xfrm>
                <a:off x="4427" y="2209"/>
                <a:ext cx="41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5082" name="Line 23"/>
              <p:cNvSpPr/>
              <p:nvPr/>
            </p:nvSpPr>
            <p:spPr>
              <a:xfrm>
                <a:off x="4426" y="2384"/>
                <a:ext cx="41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5071" name="Rectangle 24"/>
            <p:cNvSpPr/>
            <p:nvPr/>
          </p:nvSpPr>
          <p:spPr>
            <a:xfrm>
              <a:off x="612" y="3203"/>
              <a:ext cx="908" cy="40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 </a:t>
              </a:r>
              <a:r>
                <a:rPr lang="zh-CN" altLang="en-US" sz="20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rPr>
                <a:t>同步字符寄存器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endParaRPr>
            </a:p>
          </p:txBody>
        </p:sp>
        <p:sp>
          <p:nvSpPr>
            <p:cNvPr id="45072" name="Rectangle 25"/>
            <p:cNvSpPr/>
            <p:nvPr/>
          </p:nvSpPr>
          <p:spPr>
            <a:xfrm>
              <a:off x="1610" y="3203"/>
              <a:ext cx="908" cy="40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1800" b="1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  <a:sym typeface="Calibri" panose="020F0502020204030204" pitchFamily="34" charset="0"/>
                </a:rPr>
                <a:t> </a:t>
              </a:r>
              <a:r>
                <a:rPr lang="zh-CN" altLang="en-US" sz="20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rPr>
                <a:t>同步字符寄存器</a:t>
              </a:r>
            </a:p>
          </p:txBody>
        </p:sp>
        <p:sp>
          <p:nvSpPr>
            <p:cNvPr id="45073" name="Line 26"/>
            <p:cNvSpPr/>
            <p:nvPr/>
          </p:nvSpPr>
          <p:spPr>
            <a:xfrm rot="-5400000" flipH="1" flipV="1">
              <a:off x="2903" y="2591"/>
              <a:ext cx="0" cy="408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5074" name="Rectangle 27"/>
            <p:cNvSpPr/>
            <p:nvPr/>
          </p:nvSpPr>
          <p:spPr>
            <a:xfrm>
              <a:off x="3152" y="2659"/>
              <a:ext cx="4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Calibri" panose="020F0502020204030204" pitchFamily="34" charset="0"/>
                </a:rPr>
                <a:t>RxC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endParaRPr>
            </a:p>
          </p:txBody>
        </p:sp>
        <p:sp>
          <p:nvSpPr>
            <p:cNvPr id="45075" name="Line 28"/>
            <p:cNvSpPr/>
            <p:nvPr/>
          </p:nvSpPr>
          <p:spPr>
            <a:xfrm rot="-5400000" flipH="1" flipV="1">
              <a:off x="2903" y="3226"/>
              <a:ext cx="0" cy="408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5076" name="Line 29"/>
            <p:cNvSpPr/>
            <p:nvPr/>
          </p:nvSpPr>
          <p:spPr>
            <a:xfrm rot="-5400000" flipH="1" flipV="1">
              <a:off x="2903" y="2909"/>
              <a:ext cx="0" cy="408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5077" name="Rectangle 30"/>
            <p:cNvSpPr/>
            <p:nvPr/>
          </p:nvSpPr>
          <p:spPr>
            <a:xfrm>
              <a:off x="3152" y="3294"/>
              <a:ext cx="8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Calibri" panose="020F0502020204030204" pitchFamily="34" charset="0"/>
                </a:rPr>
                <a:t>SYNDET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endParaRPr>
            </a:p>
          </p:txBody>
        </p:sp>
        <p:sp>
          <p:nvSpPr>
            <p:cNvPr id="45078" name="Rectangle 31"/>
            <p:cNvSpPr/>
            <p:nvPr/>
          </p:nvSpPr>
          <p:spPr>
            <a:xfrm>
              <a:off x="3152" y="2976"/>
              <a:ext cx="7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Calibri" panose="020F0502020204030204" pitchFamily="34" charset="0"/>
                </a:rPr>
                <a:t>RxRDY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endParaRPr>
            </a:p>
          </p:txBody>
        </p:sp>
      </p:grpSp>
      <p:sp>
        <p:nvSpPr>
          <p:cNvPr id="49184" name="Rectangle 32"/>
          <p:cNvSpPr>
            <a:spLocks noChangeArrowheads="1"/>
          </p:cNvSpPr>
          <p:nvPr/>
        </p:nvSpPr>
        <p:spPr bwMode="auto">
          <a:xfrm>
            <a:off x="8058151" y="1538888"/>
            <a:ext cx="3958040" cy="55416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工作于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内同步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：CPU发出允许接收和进入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搜索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命令，监测RxD引脚，将接收的数据位送入移位寄存器，并与同步字符寄存器的内容比较，若不同，不断接收并且进行移位比较操作，直到相同出现，则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SYNDET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置高电平，表明同步实现。若为双同步，则需两个同步字符均一致。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/>
          <p:nvPr/>
        </p:nvSpPr>
        <p:spPr>
          <a:xfrm>
            <a:off x="623392" y="1196752"/>
            <a:ext cx="10452735" cy="522033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有关的引脚包括：</a:t>
            </a:r>
            <a:endParaRPr lang="zh-CN" altLang="en-US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60000" lvl="0" indent="0" algn="just"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接收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数据线RxD</a:t>
            </a:r>
          </a:p>
          <a:p>
            <a:pPr marL="360000" lvl="0" indent="0" algn="just"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接收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数据准备好RxRDY：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60000" lvl="0" indent="0"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RxRDY＝1时，表明8251A已经从串行输入线接收了一个字符，正等待CPU将此信号取走。在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中断方式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时，RxRDY可作为向CPU申请中断的请求信号；在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查询方式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时，RxRDY的状态供CPU查询之用。 CPU对接收器的读操作，将清除RxRDY信号，从而使得接收器继续滚动接收工作。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360000" lvl="0" indent="0" algn="just"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接收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时钟RxC：</a:t>
            </a:r>
          </a:p>
          <a:p>
            <a:pPr marL="360000" lvl="0" indent="0" algn="just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是接收器的工作时钟，它控制8251A接收字符的速度，在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上升沿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采集串行输入线。在同步方式下， RxC的频率即为接收数据的波特率；在异步方式下，该频率可为波特率的1倍、16倍或者64倍。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/>
          <p:nvPr/>
        </p:nvSpPr>
        <p:spPr>
          <a:xfrm>
            <a:off x="720725" y="1337945"/>
            <a:ext cx="10822940" cy="50215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同步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检测/断点检测SYNDET/BRKDET：</a:t>
            </a:r>
          </a:p>
          <a:p>
            <a:pPr marL="0" lvl="0" indent="0" algn="just" eaLnBrk="1" hangingPunct="1"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内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同步和外同步的检测不能同时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进行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0" lvl="0" indent="0" algn="just" eaLnBrk="1" hangingPunct="1"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内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同步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SYNDET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作为输出，CPU执行一次读，该信号被自动复位。</a:t>
            </a:r>
          </a:p>
          <a:p>
            <a:pPr marL="0" lvl="0" indent="0" algn="just" eaLnBrk="1" hangingPunct="1"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外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同步时当引脚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SYNDET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由低电平变为高电平，使8251A在下一个RxC的上升沿开始接收字符。</a:t>
            </a:r>
          </a:p>
          <a:p>
            <a:pPr marL="0" lvl="0" indent="0" algn="just" eaLnBrk="1" hangingPunct="1"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在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异步工作方式下，该引脚为断点检测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BRKDET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。当8251A连续收到两个全“0”组成的字符，该引脚输出高电平，表明当前没有数据可读。直到收到“1”或8251A复位，BRKDET变低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电平。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发送缓冲器与发送控制器（异步方式）</a:t>
            </a:r>
          </a:p>
          <a:p>
            <a:pPr marL="228600" marR="0" lvl="0" indent="-228600" algn="l" defTabSz="914400" rtl="0" eaLnBrk="1" fontAlgn="auto" latinLnBrk="0" hangingPunct="1">
              <a:lnSpc>
                <a:spcPct val="14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发送缓冲器包括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数据输出寄存器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（寄存来自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的数据）和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发送移位寄存器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（将串行数据从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管脚发送出去）。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4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发送控制电路能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按程序规定的字符格式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，给发送数据自动加上起始位、奇偶校验位和停止位对串行数据实行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逐位发送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。发送速率取决于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TxC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引脚上接的发送时钟频率。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/>
          <p:nvPr/>
        </p:nvSpPr>
        <p:spPr>
          <a:xfrm>
            <a:off x="2840857" y="1890365"/>
            <a:ext cx="1763712" cy="48577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CPU</a:t>
            </a:r>
          </a:p>
        </p:txBody>
      </p:sp>
      <p:sp>
        <p:nvSpPr>
          <p:cNvPr id="50179" name="Rectangle 3"/>
          <p:cNvSpPr/>
          <p:nvPr/>
        </p:nvSpPr>
        <p:spPr>
          <a:xfrm>
            <a:off x="2374132" y="2782540"/>
            <a:ext cx="2698750" cy="485775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发送数据缓冲器</a:t>
            </a:r>
          </a:p>
        </p:txBody>
      </p:sp>
      <p:sp>
        <p:nvSpPr>
          <p:cNvPr id="50180" name="AutoShape 4"/>
          <p:cNvSpPr/>
          <p:nvPr/>
        </p:nvSpPr>
        <p:spPr>
          <a:xfrm>
            <a:off x="3569519" y="2368203"/>
            <a:ext cx="306388" cy="390525"/>
          </a:xfrm>
          <a:prstGeom prst="downArrow">
            <a:avLst>
              <a:gd name="adj1" fmla="val 50000"/>
              <a:gd name="adj2" fmla="val 3186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0181" name="Rectangle 5"/>
          <p:cNvSpPr/>
          <p:nvPr/>
        </p:nvSpPr>
        <p:spPr>
          <a:xfrm>
            <a:off x="2372544" y="3674715"/>
            <a:ext cx="2698750" cy="485775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发送移位寄存器</a:t>
            </a:r>
          </a:p>
        </p:txBody>
      </p:sp>
      <p:sp>
        <p:nvSpPr>
          <p:cNvPr id="50182" name="AutoShape 6"/>
          <p:cNvSpPr/>
          <p:nvPr/>
        </p:nvSpPr>
        <p:spPr>
          <a:xfrm>
            <a:off x="3569519" y="3260378"/>
            <a:ext cx="306388" cy="390525"/>
          </a:xfrm>
          <a:prstGeom prst="downArrow">
            <a:avLst>
              <a:gd name="adj1" fmla="val 50000"/>
              <a:gd name="adj2" fmla="val 3186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0183" name="Rectangle 7"/>
          <p:cNvSpPr/>
          <p:nvPr/>
        </p:nvSpPr>
        <p:spPr>
          <a:xfrm>
            <a:off x="2840857" y="4501803"/>
            <a:ext cx="1763712" cy="485775"/>
          </a:xfrm>
          <a:prstGeom prst="rect">
            <a:avLst/>
          </a:prstGeom>
          <a:noFill/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发送控制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cxnSp>
        <p:nvCxnSpPr>
          <p:cNvPr id="50184" name="Line 8"/>
          <p:cNvCxnSpPr/>
          <p:nvPr/>
        </p:nvCxnSpPr>
        <p:spPr>
          <a:xfrm flipH="1" flipV="1">
            <a:off x="3721919" y="4130328"/>
            <a:ext cx="0" cy="3476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0185" name="Rectangle 9"/>
          <p:cNvSpPr/>
          <p:nvPr/>
        </p:nvSpPr>
        <p:spPr>
          <a:xfrm>
            <a:off x="1991544" y="2541240"/>
            <a:ext cx="3462338" cy="3048000"/>
          </a:xfrm>
          <a:prstGeom prst="rect">
            <a:avLst/>
          </a:prstGeom>
          <a:noFill/>
          <a:ln w="9525" cap="rnd" cmpd="sng">
            <a:solidFill>
              <a:schemeClr val="tx1"/>
            </a:solidFill>
            <a:prstDash val="sysDot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50186" name="Line 10"/>
          <p:cNvCxnSpPr/>
          <p:nvPr/>
        </p:nvCxnSpPr>
        <p:spPr>
          <a:xfrm rot="5400000" flipH="1" flipV="1">
            <a:off x="5558657" y="3444528"/>
            <a:ext cx="0" cy="935037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0187" name="Rectangle 11"/>
          <p:cNvSpPr/>
          <p:nvPr/>
        </p:nvSpPr>
        <p:spPr>
          <a:xfrm>
            <a:off x="6120632" y="3698528"/>
            <a:ext cx="785812" cy="457200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TxD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cxnSp>
        <p:nvCxnSpPr>
          <p:cNvPr id="50188" name="Line 12"/>
          <p:cNvCxnSpPr/>
          <p:nvPr/>
        </p:nvCxnSpPr>
        <p:spPr>
          <a:xfrm rot="5400000" flipH="1" flipV="1">
            <a:off x="5792019" y="4233515"/>
            <a:ext cx="0" cy="646113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89" name="Line 13"/>
          <p:cNvCxnSpPr/>
          <p:nvPr/>
        </p:nvCxnSpPr>
        <p:spPr>
          <a:xfrm rot="5400000" flipH="1" flipV="1">
            <a:off x="5792019" y="4592290"/>
            <a:ext cx="0" cy="646113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0190" name="Line 14"/>
          <p:cNvCxnSpPr/>
          <p:nvPr/>
        </p:nvCxnSpPr>
        <p:spPr>
          <a:xfrm rot="5400000" flipH="1" flipV="1">
            <a:off x="5757094" y="4989165"/>
            <a:ext cx="0" cy="574675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triangle" w="med" len="med"/>
            <a:tailEnd type="none" w="med" len="med"/>
          </a:ln>
        </p:spPr>
      </p:cxnSp>
      <p:sp>
        <p:nvSpPr>
          <p:cNvPr id="50191" name="Rectangle 15"/>
          <p:cNvSpPr/>
          <p:nvPr/>
        </p:nvSpPr>
        <p:spPr>
          <a:xfrm>
            <a:off x="6117457" y="4341465"/>
            <a:ext cx="1211262" cy="457200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TxRDY</a:t>
            </a:r>
          </a:p>
        </p:txBody>
      </p:sp>
      <p:sp>
        <p:nvSpPr>
          <p:cNvPr id="50192" name="Rectangle 16"/>
          <p:cNvSpPr/>
          <p:nvPr/>
        </p:nvSpPr>
        <p:spPr>
          <a:xfrm>
            <a:off x="6261919" y="4700240"/>
            <a:ext cx="74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TxE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50193" name="Rectangle 17"/>
          <p:cNvSpPr/>
          <p:nvPr/>
        </p:nvSpPr>
        <p:spPr>
          <a:xfrm>
            <a:off x="6261919" y="5132040"/>
            <a:ext cx="758825" cy="457200"/>
          </a:xfrm>
          <a:prstGeom prst="rect">
            <a:avLst/>
          </a:prstGeom>
          <a:noFill/>
          <a:ln w="9525">
            <a:noFill/>
          </a:ln>
        </p:spPr>
        <p:txBody>
          <a:bodyPr wrap="none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TxC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cxnSp>
        <p:nvCxnSpPr>
          <p:cNvPr id="50194" name="Line 18"/>
          <p:cNvCxnSpPr/>
          <p:nvPr/>
        </p:nvCxnSpPr>
        <p:spPr>
          <a:xfrm>
            <a:off x="6333357" y="5205065"/>
            <a:ext cx="5762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0195" name="Rectangle 19"/>
          <p:cNvSpPr/>
          <p:nvPr/>
        </p:nvSpPr>
        <p:spPr>
          <a:xfrm>
            <a:off x="7489679" y="2105471"/>
            <a:ext cx="3910811" cy="53863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CPU用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OUT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指令将要发送的数据送入到8251A的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数据总线缓冲器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，再并行送入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发送数据缓冲器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中。再将数据送移位寄存器将并行数据转换为串行数据并格式化后，经TxD引脚串行输出。</a:t>
            </a:r>
          </a:p>
          <a:p>
            <a:pPr marL="0" lvl="0" indent="0"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20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/>
          <p:nvPr/>
        </p:nvSpPr>
        <p:spPr>
          <a:xfrm>
            <a:off x="767408" y="1268760"/>
            <a:ext cx="10116820" cy="465582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异步方式下：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发送控制器按照程序规定的字符格式，给发送数据加上起始位、奇偶校验位、停止位，从起始位开始，经移位寄存器移位后，从TxD引脚送出，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送出频率取决于发送时钟和波特率因子。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同步方式下：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发送器在发送字符之前，首先送出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1~2个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同步字符，再逐位送出串行数据。同步发送字符之间不允许有空隙，若处于某种原因使CPU中断发送过程，8251A将不断自动插入同步字符，直到CPU送来新的数据再重新输出数据。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同步传送速率等同于发送时钟频率。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/>
          <p:nvPr/>
        </p:nvSpPr>
        <p:spPr>
          <a:xfrm>
            <a:off x="784225" y="1194435"/>
            <a:ext cx="10701020" cy="51784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有关的引脚包括：</a:t>
            </a:r>
          </a:p>
          <a:p>
            <a:pPr marL="0" lvl="0" indent="0" algn="just"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发送数据线TxD：</a:t>
            </a:r>
          </a:p>
          <a:p>
            <a:pPr marL="0" lvl="0" indent="0" algn="just"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发送时钟TxC：</a:t>
            </a:r>
          </a:p>
          <a:p>
            <a:pPr marL="0" lvl="0" indent="0"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确定了串行数据的发送速率。若为同步方式，TxC的输入频率等于发送数据的波特率。若为异步方式，可由软件定义该时钟为波特率的1倍、16倍或64倍。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0" lvl="0" indent="0" algn="just" eaLnBrk="1" hangingPunct="1">
              <a:lnSpc>
                <a:spcPct val="13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发送数据准备好TxRDY</a:t>
            </a:r>
          </a:p>
          <a:p>
            <a:pPr marL="0" lvl="0" indent="0"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当允许8251A开始发送数据，且数据总线缓冲器中的发送数据/命令缓冲器为空时，TxRDY为高电平有效，表示发送缓冲器已准备好从CPU接收数据。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该信号可以作为中断申请信号或者查询信号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，当CPU向8259A送出一个数据后，TxRDY被清为低电平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/>
          <p:nvPr/>
        </p:nvSpPr>
        <p:spPr>
          <a:xfrm>
            <a:off x="767408" y="692150"/>
            <a:ext cx="10801200" cy="26479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0" lvl="0" indent="0" algn="just" eaLnBrk="1" hangingPunct="1">
              <a:lnSpc>
                <a:spcPct val="100000"/>
              </a:lnSpc>
              <a:spcBef>
                <a:spcPct val="50000"/>
              </a:spcBef>
              <a:buFontTx/>
              <a:buChar char="•"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发送器空TxE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：</a:t>
            </a:r>
            <a:endParaRPr lang="zh-CN" altLang="en-US" sz="24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0" lvl="0" indent="0"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TxE有效表明发送移位寄存器空，也就是完成了一次发送操作，当前缓冲器已经无数据向外发送。则异步方式下，TxD输出空闲位，同步方式下送出同步字符。一旦从CPU接收到数据，TxE变低电平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。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794250" y="3717032"/>
            <a:ext cx="1077435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8251没有内置的波特率发生器，必须由外部产生建立波特率的时钟信号，所以TXC、RXC通常与8253连接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68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）调制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解调器控制逻辑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3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进行远距离通信时，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发送方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要通过调制解调器将输出的串行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数字信号变为模拟信号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，再发送出去。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接收方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必须将模拟信号经过调制解调器变为数字信号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，才能由串行接口接收。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3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调制解调器控制电路是专为调制解调器提供控制信号用的。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/>
          <p:nvPr/>
        </p:nvSpPr>
        <p:spPr>
          <a:xfrm>
            <a:off x="1337945" y="1482090"/>
            <a:ext cx="9786620" cy="42132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DTR：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数据终端准备好。告诉MODEM数据准备好。控制字中的DTR为1，就能使该引脚产生低电平有效信号。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0" lvl="0" indent="0"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DSR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：数据装置准备好。回复信号，表示MODEM准备好，可通过状态寄存器DSR位来查询， DSR=1，该引脚为低电平状态。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0" lvl="0" indent="0"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RTS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：请求发送。告诉MODEM数据准备好，可以发送。通过命令字将RTS位置1，就能使该引脚产生有效低电平信号。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0" lvl="0" indent="0" algn="just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CTS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：清除发送。MODEM对请求发送的应答信号，表明发送器可以发送数据。发送过程结束后，CTS变高。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cxnSp>
        <p:nvCxnSpPr>
          <p:cNvPr id="55299" name="Line 3"/>
          <p:cNvCxnSpPr/>
          <p:nvPr/>
        </p:nvCxnSpPr>
        <p:spPr>
          <a:xfrm>
            <a:off x="1491298" y="2708920"/>
            <a:ext cx="5762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5300" name="Line 4"/>
          <p:cNvCxnSpPr/>
          <p:nvPr/>
        </p:nvCxnSpPr>
        <p:spPr>
          <a:xfrm>
            <a:off x="1491298" y="3283585"/>
            <a:ext cx="5762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5301" name="Line 5"/>
          <p:cNvCxnSpPr/>
          <p:nvPr/>
        </p:nvCxnSpPr>
        <p:spPr>
          <a:xfrm>
            <a:off x="1415480" y="1556792"/>
            <a:ext cx="5762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5302" name="Line 7"/>
          <p:cNvCxnSpPr/>
          <p:nvPr/>
        </p:nvCxnSpPr>
        <p:spPr>
          <a:xfrm>
            <a:off x="1419543" y="3861048"/>
            <a:ext cx="5762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623392" y="1412776"/>
            <a:ext cx="11161240" cy="4934173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并行通信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各位数据都是并行传输的，它以字节（或字）为单位与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设备或被控对象进行数据交换。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特点：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传输速度快；硬件开销大；只适合近距离传输。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串行通信：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串行通信是通过一位一位地进行数据传输来实现通信。</a:t>
            </a:r>
          </a:p>
          <a:p>
            <a:pPr lvl="1"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特点：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具有传输线少，成本低等优点，适合远距离传送；缺点是速度慢。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4127500" y="6351589"/>
            <a:ext cx="684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8251A与CPU和外设之间的连接</a:t>
            </a:r>
          </a:p>
        </p:txBody>
      </p:sp>
      <p:sp>
        <p:nvSpPr>
          <p:cNvPr id="56323" name="Rectangle 3"/>
          <p:cNvSpPr/>
          <p:nvPr/>
        </p:nvSpPr>
        <p:spPr>
          <a:xfrm>
            <a:off x="1993900" y="1660525"/>
            <a:ext cx="685800" cy="41910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8086</a:t>
            </a:r>
          </a:p>
        </p:txBody>
      </p:sp>
      <p:sp>
        <p:nvSpPr>
          <p:cNvPr id="56324" name="Rectangle 4"/>
          <p:cNvSpPr/>
          <p:nvPr/>
        </p:nvSpPr>
        <p:spPr>
          <a:xfrm>
            <a:off x="7175500" y="1660525"/>
            <a:ext cx="685800" cy="4267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8251A</a:t>
            </a:r>
          </a:p>
        </p:txBody>
      </p:sp>
      <p:sp>
        <p:nvSpPr>
          <p:cNvPr id="56325" name="Rectangle 5"/>
          <p:cNvSpPr/>
          <p:nvPr/>
        </p:nvSpPr>
        <p:spPr>
          <a:xfrm>
            <a:off x="9461500" y="1660525"/>
            <a:ext cx="685800" cy="25908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外设</a:t>
            </a:r>
          </a:p>
        </p:txBody>
      </p:sp>
      <p:sp>
        <p:nvSpPr>
          <p:cNvPr id="56326" name="AutoShape 6"/>
          <p:cNvSpPr/>
          <p:nvPr/>
        </p:nvSpPr>
        <p:spPr>
          <a:xfrm>
            <a:off x="2679700" y="2041525"/>
            <a:ext cx="4495800" cy="228600"/>
          </a:xfrm>
          <a:prstGeom prst="leftRightArrow">
            <a:avLst>
              <a:gd name="adj1" fmla="val 50000"/>
              <a:gd name="adj2" fmla="val 391512"/>
            </a:avLst>
          </a:prstGeom>
          <a:solidFill>
            <a:schemeClr val="accent1">
              <a:alpha val="50195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6327" name="Rectangle 7"/>
          <p:cNvSpPr/>
          <p:nvPr/>
        </p:nvSpPr>
        <p:spPr>
          <a:xfrm>
            <a:off x="3365500" y="1508125"/>
            <a:ext cx="10668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D7-D0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cxnSp>
        <p:nvCxnSpPr>
          <p:cNvPr id="56328" name="Line 8"/>
          <p:cNvCxnSpPr/>
          <p:nvPr/>
        </p:nvCxnSpPr>
        <p:spPr>
          <a:xfrm flipH="1">
            <a:off x="6413500" y="1431925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29" name="Line 9"/>
          <p:cNvCxnSpPr/>
          <p:nvPr/>
        </p:nvCxnSpPr>
        <p:spPr>
          <a:xfrm>
            <a:off x="6413500" y="1736725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6330" name="Rectangle 10"/>
          <p:cNvSpPr/>
          <p:nvPr/>
        </p:nvSpPr>
        <p:spPr>
          <a:xfrm>
            <a:off x="6413500" y="1279525"/>
            <a:ext cx="8382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CLK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56331" name="Rectangle 11"/>
          <p:cNvSpPr/>
          <p:nvPr/>
        </p:nvSpPr>
        <p:spPr>
          <a:xfrm>
            <a:off x="5346700" y="2422525"/>
            <a:ext cx="685800" cy="990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译码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sp>
        <p:nvSpPr>
          <p:cNvPr id="56332" name="Oval 12"/>
          <p:cNvSpPr/>
          <p:nvPr/>
        </p:nvSpPr>
        <p:spPr>
          <a:xfrm>
            <a:off x="7099300" y="43275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6333" name="Oval 13"/>
          <p:cNvSpPr/>
          <p:nvPr/>
        </p:nvSpPr>
        <p:spPr>
          <a:xfrm>
            <a:off x="5270500" y="26511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6334" name="Oval 14"/>
          <p:cNvSpPr/>
          <p:nvPr/>
        </p:nvSpPr>
        <p:spPr>
          <a:xfrm>
            <a:off x="7099300" y="40227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6335" name="Oval 15"/>
          <p:cNvSpPr/>
          <p:nvPr/>
        </p:nvSpPr>
        <p:spPr>
          <a:xfrm>
            <a:off x="7099300" y="2727325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56336" name="Line 16"/>
          <p:cNvCxnSpPr/>
          <p:nvPr/>
        </p:nvCxnSpPr>
        <p:spPr>
          <a:xfrm>
            <a:off x="6032500" y="2774950"/>
            <a:ext cx="106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6337" name="Rectangle 17"/>
          <p:cNvSpPr/>
          <p:nvPr/>
        </p:nvSpPr>
        <p:spPr>
          <a:xfrm>
            <a:off x="6184900" y="2879725"/>
            <a:ext cx="6096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CS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cxnSp>
        <p:nvCxnSpPr>
          <p:cNvPr id="56338" name="Line 18"/>
          <p:cNvCxnSpPr/>
          <p:nvPr/>
        </p:nvCxnSpPr>
        <p:spPr>
          <a:xfrm>
            <a:off x="6261100" y="287972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39" name="Line 19"/>
          <p:cNvCxnSpPr/>
          <p:nvPr/>
        </p:nvCxnSpPr>
        <p:spPr>
          <a:xfrm flipH="1">
            <a:off x="2693988" y="2713038"/>
            <a:ext cx="259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340" name="AutoShape 20"/>
          <p:cNvSpPr/>
          <p:nvPr/>
        </p:nvSpPr>
        <p:spPr>
          <a:xfrm>
            <a:off x="2679700" y="3184525"/>
            <a:ext cx="2667000" cy="152400"/>
          </a:xfrm>
          <a:prstGeom prst="rightArrow">
            <a:avLst>
              <a:gd name="adj1" fmla="val 50000"/>
              <a:gd name="adj2" fmla="val 437500"/>
            </a:avLst>
          </a:prstGeom>
          <a:solidFill>
            <a:schemeClr val="accent1">
              <a:alpha val="50195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56341" name="Rectangle 21"/>
          <p:cNvSpPr/>
          <p:nvPr/>
        </p:nvSpPr>
        <p:spPr>
          <a:xfrm>
            <a:off x="3213100" y="2803525"/>
            <a:ext cx="8382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AB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56342" name="Rectangle 22"/>
          <p:cNvSpPr/>
          <p:nvPr/>
        </p:nvSpPr>
        <p:spPr>
          <a:xfrm>
            <a:off x="3517900" y="2346325"/>
            <a:ext cx="8382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M/IO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cxnSp>
        <p:nvCxnSpPr>
          <p:cNvPr id="56343" name="Line 23"/>
          <p:cNvCxnSpPr/>
          <p:nvPr/>
        </p:nvCxnSpPr>
        <p:spPr>
          <a:xfrm>
            <a:off x="3898900" y="2346325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4" name="Line 24"/>
          <p:cNvCxnSpPr/>
          <p:nvPr/>
        </p:nvCxnSpPr>
        <p:spPr>
          <a:xfrm flipH="1">
            <a:off x="4508500" y="326072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5" name="Line 25"/>
          <p:cNvCxnSpPr/>
          <p:nvPr/>
        </p:nvCxnSpPr>
        <p:spPr>
          <a:xfrm>
            <a:off x="4508500" y="3717925"/>
            <a:ext cx="2667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6346" name="Rectangle 26"/>
          <p:cNvSpPr/>
          <p:nvPr/>
        </p:nvSpPr>
        <p:spPr>
          <a:xfrm>
            <a:off x="6032500" y="3336925"/>
            <a:ext cx="8382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C/D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56347" name="Line 27"/>
          <p:cNvCxnSpPr/>
          <p:nvPr/>
        </p:nvCxnSpPr>
        <p:spPr>
          <a:xfrm>
            <a:off x="6337300" y="3336925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48" name="Line 28"/>
          <p:cNvCxnSpPr/>
          <p:nvPr/>
        </p:nvCxnSpPr>
        <p:spPr>
          <a:xfrm>
            <a:off x="2709863" y="4059238"/>
            <a:ext cx="441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49" name="Line 29"/>
          <p:cNvCxnSpPr/>
          <p:nvPr/>
        </p:nvCxnSpPr>
        <p:spPr>
          <a:xfrm>
            <a:off x="2687638" y="4370388"/>
            <a:ext cx="441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6350" name="Rectangle 30"/>
          <p:cNvSpPr/>
          <p:nvPr/>
        </p:nvSpPr>
        <p:spPr>
          <a:xfrm>
            <a:off x="2908300" y="3717925"/>
            <a:ext cx="6096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RD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cxnSp>
        <p:nvCxnSpPr>
          <p:cNvPr id="56351" name="Line 31"/>
          <p:cNvCxnSpPr/>
          <p:nvPr/>
        </p:nvCxnSpPr>
        <p:spPr>
          <a:xfrm>
            <a:off x="2984500" y="371792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352" name="Rectangle 32"/>
          <p:cNvSpPr/>
          <p:nvPr/>
        </p:nvSpPr>
        <p:spPr>
          <a:xfrm>
            <a:off x="6337300" y="3794125"/>
            <a:ext cx="6096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RD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cxnSp>
        <p:nvCxnSpPr>
          <p:cNvPr id="56353" name="Line 33"/>
          <p:cNvCxnSpPr/>
          <p:nvPr/>
        </p:nvCxnSpPr>
        <p:spPr>
          <a:xfrm>
            <a:off x="6413500" y="371792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54" name="Line 34"/>
          <p:cNvCxnSpPr/>
          <p:nvPr/>
        </p:nvCxnSpPr>
        <p:spPr>
          <a:xfrm>
            <a:off x="6413500" y="379412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355" name="Rectangle 35"/>
          <p:cNvSpPr/>
          <p:nvPr/>
        </p:nvSpPr>
        <p:spPr>
          <a:xfrm>
            <a:off x="2832100" y="4098925"/>
            <a:ext cx="9144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WR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cxnSp>
        <p:nvCxnSpPr>
          <p:cNvPr id="56356" name="Line 36"/>
          <p:cNvCxnSpPr/>
          <p:nvPr/>
        </p:nvCxnSpPr>
        <p:spPr>
          <a:xfrm>
            <a:off x="2908300" y="417512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6357" name="Rectangle 37"/>
          <p:cNvSpPr/>
          <p:nvPr/>
        </p:nvSpPr>
        <p:spPr>
          <a:xfrm>
            <a:off x="6032500" y="4098925"/>
            <a:ext cx="9144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WR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cxnSp>
        <p:nvCxnSpPr>
          <p:cNvPr id="56358" name="Line 38"/>
          <p:cNvCxnSpPr/>
          <p:nvPr/>
        </p:nvCxnSpPr>
        <p:spPr>
          <a:xfrm>
            <a:off x="6108700" y="4175125"/>
            <a:ext cx="38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59" name="Line 39"/>
          <p:cNvCxnSpPr/>
          <p:nvPr/>
        </p:nvCxnSpPr>
        <p:spPr>
          <a:xfrm flipH="1">
            <a:off x="5803900" y="4556125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60" name="Line 40"/>
          <p:cNvCxnSpPr/>
          <p:nvPr/>
        </p:nvCxnSpPr>
        <p:spPr>
          <a:xfrm flipH="1">
            <a:off x="5803900" y="4860925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61" name="Line 41"/>
          <p:cNvCxnSpPr/>
          <p:nvPr/>
        </p:nvCxnSpPr>
        <p:spPr>
          <a:xfrm flipH="1">
            <a:off x="5803900" y="5165725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62" name="Line 42"/>
          <p:cNvCxnSpPr/>
          <p:nvPr/>
        </p:nvCxnSpPr>
        <p:spPr>
          <a:xfrm>
            <a:off x="2679700" y="5775325"/>
            <a:ext cx="449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63" name="Line 43"/>
          <p:cNvCxnSpPr/>
          <p:nvPr/>
        </p:nvCxnSpPr>
        <p:spPr>
          <a:xfrm flipH="1">
            <a:off x="4432300" y="5470525"/>
            <a:ext cx="2743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cxnSp>
      <p:sp>
        <p:nvSpPr>
          <p:cNvPr id="56364" name="Rectangle 44"/>
          <p:cNvSpPr/>
          <p:nvPr/>
        </p:nvSpPr>
        <p:spPr>
          <a:xfrm>
            <a:off x="4737100" y="4403725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T</a:t>
            </a:r>
            <a:r>
              <a:rPr lang="zh-CN" altLang="en-US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X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RDY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56365" name="Rectangle 45"/>
          <p:cNvSpPr/>
          <p:nvPr/>
        </p:nvSpPr>
        <p:spPr>
          <a:xfrm>
            <a:off x="4889500" y="4708525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T</a:t>
            </a:r>
            <a:r>
              <a:rPr lang="zh-CN" altLang="en-US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X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E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56366" name="Rectangle 46"/>
          <p:cNvSpPr/>
          <p:nvPr/>
        </p:nvSpPr>
        <p:spPr>
          <a:xfrm>
            <a:off x="4813300" y="5013325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R</a:t>
            </a:r>
            <a:r>
              <a:rPr lang="zh-CN" altLang="en-US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X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RDY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56367" name="Rectangle 47"/>
          <p:cNvSpPr/>
          <p:nvPr/>
        </p:nvSpPr>
        <p:spPr>
          <a:xfrm>
            <a:off x="3213100" y="5241925"/>
            <a:ext cx="1143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SYNDET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56368" name="Rectangle 48"/>
          <p:cNvSpPr/>
          <p:nvPr/>
        </p:nvSpPr>
        <p:spPr>
          <a:xfrm>
            <a:off x="4127500" y="5775325"/>
            <a:ext cx="11430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RESET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cxnSp>
        <p:nvCxnSpPr>
          <p:cNvPr id="56369" name="Line 49"/>
          <p:cNvCxnSpPr/>
          <p:nvPr/>
        </p:nvCxnSpPr>
        <p:spPr>
          <a:xfrm>
            <a:off x="7861300" y="1889125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70" name="Line 50"/>
          <p:cNvCxnSpPr/>
          <p:nvPr/>
        </p:nvCxnSpPr>
        <p:spPr>
          <a:xfrm>
            <a:off x="7861300" y="3565525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71" name="Line 51"/>
          <p:cNvCxnSpPr/>
          <p:nvPr/>
        </p:nvCxnSpPr>
        <p:spPr>
          <a:xfrm>
            <a:off x="7861300" y="2727325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72" name="Line 52"/>
          <p:cNvCxnSpPr/>
          <p:nvPr/>
        </p:nvCxnSpPr>
        <p:spPr>
          <a:xfrm flipH="1">
            <a:off x="7861300" y="2270125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73" name="Line 53"/>
          <p:cNvCxnSpPr/>
          <p:nvPr/>
        </p:nvCxnSpPr>
        <p:spPr>
          <a:xfrm flipH="1">
            <a:off x="7861300" y="3108325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74" name="Line 54"/>
          <p:cNvCxnSpPr/>
          <p:nvPr/>
        </p:nvCxnSpPr>
        <p:spPr>
          <a:xfrm flipH="1">
            <a:off x="7861300" y="4098925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6375" name="Rectangle 55"/>
          <p:cNvSpPr/>
          <p:nvPr/>
        </p:nvSpPr>
        <p:spPr>
          <a:xfrm>
            <a:off x="8242300" y="1584325"/>
            <a:ext cx="8382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DTR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56376" name="Rectangle 56"/>
          <p:cNvSpPr/>
          <p:nvPr/>
        </p:nvSpPr>
        <p:spPr>
          <a:xfrm>
            <a:off x="8242300" y="1965325"/>
            <a:ext cx="8382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DSR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56377" name="Rectangle 57"/>
          <p:cNvSpPr/>
          <p:nvPr/>
        </p:nvSpPr>
        <p:spPr>
          <a:xfrm>
            <a:off x="8242300" y="2422525"/>
            <a:ext cx="8382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RTS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56378" name="Rectangle 58"/>
          <p:cNvSpPr/>
          <p:nvPr/>
        </p:nvSpPr>
        <p:spPr>
          <a:xfrm>
            <a:off x="8242300" y="2803525"/>
            <a:ext cx="8382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CTS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56379" name="Rectangle 59"/>
          <p:cNvSpPr/>
          <p:nvPr/>
        </p:nvSpPr>
        <p:spPr>
          <a:xfrm>
            <a:off x="8242300" y="3260725"/>
            <a:ext cx="8382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T</a:t>
            </a:r>
            <a:r>
              <a:rPr lang="zh-CN" altLang="en-US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X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D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56380" name="Rectangle 60"/>
          <p:cNvSpPr/>
          <p:nvPr/>
        </p:nvSpPr>
        <p:spPr>
          <a:xfrm>
            <a:off x="8242300" y="3794125"/>
            <a:ext cx="8382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R</a:t>
            </a:r>
            <a:r>
              <a:rPr lang="zh-CN" altLang="en-US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X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D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56381" name="Rectangle 61"/>
          <p:cNvSpPr/>
          <p:nvPr/>
        </p:nvSpPr>
        <p:spPr>
          <a:xfrm>
            <a:off x="8547100" y="5622925"/>
            <a:ext cx="990600" cy="8382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pitchFamily="34" charset="0"/>
              </a:rPr>
              <a:t>计数器/</a:t>
            </a:r>
            <a:endParaRPr lang="en-US" altLang="zh-CN" sz="1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pitchFamily="34" charset="0"/>
            </a:endParaRPr>
          </a:p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Calibri" panose="020F0502020204030204" pitchFamily="34" charset="0"/>
              </a:rPr>
              <a:t>定时器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Calibri" panose="020F0502020204030204" pitchFamily="34" charset="0"/>
            </a:endParaRPr>
          </a:p>
        </p:txBody>
      </p:sp>
      <p:cxnSp>
        <p:nvCxnSpPr>
          <p:cNvPr id="56382" name="Line 62"/>
          <p:cNvCxnSpPr/>
          <p:nvPr/>
        </p:nvCxnSpPr>
        <p:spPr>
          <a:xfrm flipH="1" flipV="1">
            <a:off x="8699500" y="5165725"/>
            <a:ext cx="0" cy="45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83" name="Line 63"/>
          <p:cNvCxnSpPr/>
          <p:nvPr/>
        </p:nvCxnSpPr>
        <p:spPr>
          <a:xfrm flipH="1" flipV="1">
            <a:off x="9232900" y="4556125"/>
            <a:ext cx="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84" name="Line 64"/>
          <p:cNvCxnSpPr/>
          <p:nvPr/>
        </p:nvCxnSpPr>
        <p:spPr>
          <a:xfrm flipH="1">
            <a:off x="7861300" y="5165725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56385" name="Line 65"/>
          <p:cNvCxnSpPr/>
          <p:nvPr/>
        </p:nvCxnSpPr>
        <p:spPr>
          <a:xfrm flipH="1">
            <a:off x="7861300" y="4556125"/>
            <a:ext cx="1371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6386" name="Rectangle 66"/>
          <p:cNvSpPr/>
          <p:nvPr/>
        </p:nvSpPr>
        <p:spPr>
          <a:xfrm>
            <a:off x="7937500" y="4860925"/>
            <a:ext cx="8382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R</a:t>
            </a:r>
            <a:r>
              <a:rPr lang="zh-CN" altLang="en-US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X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C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56387" name="Rectangle 67"/>
          <p:cNvSpPr/>
          <p:nvPr/>
        </p:nvSpPr>
        <p:spPr>
          <a:xfrm>
            <a:off x="7861300" y="4251325"/>
            <a:ext cx="838200" cy="366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T</a:t>
            </a:r>
            <a:r>
              <a:rPr lang="zh-CN" altLang="en-US" sz="1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X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alibri" panose="020F0502020204030204" pitchFamily="34" charset="0"/>
              </a:rPr>
              <a:t>C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cxnSp>
        <p:nvCxnSpPr>
          <p:cNvPr id="56388" name="Line 68"/>
          <p:cNvCxnSpPr/>
          <p:nvPr/>
        </p:nvCxnSpPr>
        <p:spPr>
          <a:xfrm>
            <a:off x="8318500" y="158432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89" name="Line 69"/>
          <p:cNvCxnSpPr/>
          <p:nvPr/>
        </p:nvCxnSpPr>
        <p:spPr>
          <a:xfrm>
            <a:off x="8318500" y="196532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90" name="Line 70"/>
          <p:cNvCxnSpPr/>
          <p:nvPr/>
        </p:nvCxnSpPr>
        <p:spPr>
          <a:xfrm>
            <a:off x="8318500" y="242252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91" name="Line 71"/>
          <p:cNvCxnSpPr/>
          <p:nvPr/>
        </p:nvCxnSpPr>
        <p:spPr>
          <a:xfrm>
            <a:off x="8332788" y="283527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92" name="Line 72"/>
          <p:cNvCxnSpPr/>
          <p:nvPr/>
        </p:nvCxnSpPr>
        <p:spPr>
          <a:xfrm>
            <a:off x="7937500" y="425132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6393" name="Line 73"/>
          <p:cNvCxnSpPr/>
          <p:nvPr/>
        </p:nvCxnSpPr>
        <p:spPr>
          <a:xfrm>
            <a:off x="8013700" y="486092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75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>
            <a:noAutofit/>
          </a:bodyPr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的编程地址</a:t>
            </a:r>
          </a:p>
          <a:p>
            <a:pPr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只需要两个端口地址：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一个用于数据端口，一个用于控制端口。数据输入输出用读信号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RD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和写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信号区分；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状态端口只能读不能写，控制端口只能写不能读。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初始化的编程流程</a:t>
            </a:r>
          </a:p>
          <a:p>
            <a:pPr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是一种多功能的串行接口芯片，使用前必须向它写入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方式字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及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命令字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等，对它进行初始化编程后，才能收发数据。</a:t>
            </a:r>
          </a:p>
          <a:p>
            <a:pPr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初始化编程主要是对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方式字、命令字和状态字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进行编程设置。 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839416" y="457200"/>
            <a:ext cx="331189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方式字：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确定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的工作方式；（异步，波特率，字符长度，奇偶校验）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839416" y="2493963"/>
            <a:ext cx="329760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命令字：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控制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按方式字所规定的方式工作；（允许，禁止收发数据，启动搜索同步字符，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复位）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839416" y="5302250"/>
            <a:ext cx="32214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状态字：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了解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的工作状态。</a:t>
            </a:r>
          </a:p>
        </p:txBody>
      </p:sp>
      <p:grpSp>
        <p:nvGrpSpPr>
          <p:cNvPr id="58373" name="Group 5"/>
          <p:cNvGrpSpPr/>
          <p:nvPr/>
        </p:nvGrpSpPr>
        <p:grpSpPr>
          <a:xfrm>
            <a:off x="4440238" y="0"/>
            <a:ext cx="6061075" cy="6556375"/>
            <a:chOff x="0" y="0"/>
            <a:chExt cx="3818" cy="4130"/>
          </a:xfrm>
        </p:grpSpPr>
        <p:sp>
          <p:nvSpPr>
            <p:cNvPr id="58375" name="Rectangle 6"/>
            <p:cNvSpPr/>
            <p:nvPr/>
          </p:nvSpPr>
          <p:spPr>
            <a:xfrm>
              <a:off x="626" y="242"/>
              <a:ext cx="758" cy="251"/>
            </a:xfrm>
            <a:prstGeom prst="rect">
              <a:avLst/>
            </a:prstGeom>
            <a:solidFill>
              <a:srgbClr val="99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复位操作</a:t>
              </a:r>
            </a:p>
          </p:txBody>
        </p:sp>
        <p:sp>
          <p:nvSpPr>
            <p:cNvPr id="58376" name="Rectangle 7"/>
            <p:cNvSpPr/>
            <p:nvPr/>
          </p:nvSpPr>
          <p:spPr>
            <a:xfrm>
              <a:off x="578" y="626"/>
              <a:ext cx="919" cy="251"/>
            </a:xfrm>
            <a:prstGeom prst="rect">
              <a:avLst/>
            </a:prstGeom>
            <a:solidFill>
              <a:srgbClr val="99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输入方式字</a:t>
              </a:r>
            </a:p>
          </p:txBody>
        </p:sp>
        <p:sp>
          <p:nvSpPr>
            <p:cNvPr id="58377" name="AutoShape 8"/>
            <p:cNvSpPr/>
            <p:nvPr/>
          </p:nvSpPr>
          <p:spPr>
            <a:xfrm>
              <a:off x="240" y="3531"/>
              <a:ext cx="1581" cy="489"/>
            </a:xfrm>
            <a:prstGeom prst="flowChartDecis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传送完</a:t>
              </a:r>
            </a:p>
          </p:txBody>
        </p:sp>
        <p:sp>
          <p:nvSpPr>
            <p:cNvPr id="58378" name="Rectangle 9"/>
            <p:cNvSpPr/>
            <p:nvPr/>
          </p:nvSpPr>
          <p:spPr>
            <a:xfrm>
              <a:off x="2256" y="1106"/>
              <a:ext cx="1562" cy="251"/>
            </a:xfrm>
            <a:prstGeom prst="rect">
              <a:avLst/>
            </a:prstGeom>
            <a:solidFill>
              <a:srgbClr val="99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输入第一个同步字符</a:t>
              </a:r>
            </a:p>
          </p:txBody>
        </p:sp>
        <p:sp>
          <p:nvSpPr>
            <p:cNvPr id="58379" name="Rectangle 10"/>
            <p:cNvSpPr/>
            <p:nvPr/>
          </p:nvSpPr>
          <p:spPr>
            <a:xfrm>
              <a:off x="2256" y="2018"/>
              <a:ext cx="1562" cy="251"/>
            </a:xfrm>
            <a:prstGeom prst="rect">
              <a:avLst/>
            </a:prstGeom>
            <a:solidFill>
              <a:srgbClr val="99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输入第二个同步字符</a:t>
              </a:r>
            </a:p>
          </p:txBody>
        </p:sp>
        <p:sp>
          <p:nvSpPr>
            <p:cNvPr id="58380" name="Rectangle 11"/>
            <p:cNvSpPr/>
            <p:nvPr/>
          </p:nvSpPr>
          <p:spPr>
            <a:xfrm>
              <a:off x="578" y="1922"/>
              <a:ext cx="919" cy="251"/>
            </a:xfrm>
            <a:prstGeom prst="rect">
              <a:avLst/>
            </a:prstGeom>
            <a:solidFill>
              <a:srgbClr val="99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输入命令字</a:t>
              </a:r>
            </a:p>
          </p:txBody>
        </p:sp>
        <p:sp>
          <p:nvSpPr>
            <p:cNvPr id="58381" name="Rectangle 12"/>
            <p:cNvSpPr/>
            <p:nvPr/>
          </p:nvSpPr>
          <p:spPr>
            <a:xfrm>
              <a:off x="626" y="2786"/>
              <a:ext cx="758" cy="251"/>
            </a:xfrm>
            <a:prstGeom prst="rect">
              <a:avLst/>
            </a:prstGeom>
            <a:solidFill>
              <a:srgbClr val="99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传送数据</a:t>
              </a:r>
            </a:p>
          </p:txBody>
        </p:sp>
        <p:sp>
          <p:nvSpPr>
            <p:cNvPr id="58382" name="Rectangle 13"/>
            <p:cNvSpPr/>
            <p:nvPr/>
          </p:nvSpPr>
          <p:spPr>
            <a:xfrm>
              <a:off x="578" y="3170"/>
              <a:ext cx="919" cy="251"/>
            </a:xfrm>
            <a:prstGeom prst="rect">
              <a:avLst/>
            </a:prstGeom>
            <a:solidFill>
              <a:srgbClr val="99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输出状态字</a:t>
              </a:r>
            </a:p>
          </p:txBody>
        </p:sp>
        <p:sp>
          <p:nvSpPr>
            <p:cNvPr id="58383" name="Line 14"/>
            <p:cNvSpPr/>
            <p:nvPr/>
          </p:nvSpPr>
          <p:spPr>
            <a:xfrm>
              <a:off x="1008" y="139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384" name="Line 15"/>
            <p:cNvSpPr/>
            <p:nvPr/>
          </p:nvSpPr>
          <p:spPr>
            <a:xfrm>
              <a:off x="1056" y="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385" name="AutoShape 16"/>
            <p:cNvSpPr/>
            <p:nvPr/>
          </p:nvSpPr>
          <p:spPr>
            <a:xfrm>
              <a:off x="336" y="1081"/>
              <a:ext cx="1351" cy="301"/>
            </a:xfrm>
            <a:prstGeom prst="hexagon">
              <a:avLst>
                <a:gd name="adj" fmla="val 95736"/>
                <a:gd name="vf" fmla="val 11547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同步方式</a:t>
              </a:r>
            </a:p>
          </p:txBody>
        </p:sp>
        <p:sp>
          <p:nvSpPr>
            <p:cNvPr id="58386" name="AutoShape 17"/>
            <p:cNvSpPr/>
            <p:nvPr/>
          </p:nvSpPr>
          <p:spPr>
            <a:xfrm>
              <a:off x="2352" y="1561"/>
              <a:ext cx="1351" cy="301"/>
            </a:xfrm>
            <a:prstGeom prst="hexagon">
              <a:avLst>
                <a:gd name="adj" fmla="val 95736"/>
                <a:gd name="vf" fmla="val 11547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双同步</a:t>
              </a:r>
            </a:p>
          </p:txBody>
        </p:sp>
        <p:sp>
          <p:nvSpPr>
            <p:cNvPr id="58387" name="AutoShape 18"/>
            <p:cNvSpPr/>
            <p:nvPr/>
          </p:nvSpPr>
          <p:spPr>
            <a:xfrm>
              <a:off x="336" y="2329"/>
              <a:ext cx="1351" cy="301"/>
            </a:xfrm>
            <a:prstGeom prst="hexagon">
              <a:avLst>
                <a:gd name="adj" fmla="val 95736"/>
                <a:gd name="vf" fmla="val 11547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复位</a:t>
              </a:r>
            </a:p>
          </p:txBody>
        </p:sp>
        <p:sp>
          <p:nvSpPr>
            <p:cNvPr id="58388" name="Line 19"/>
            <p:cNvSpPr/>
            <p:nvPr/>
          </p:nvSpPr>
          <p:spPr>
            <a:xfrm>
              <a:off x="1008" y="48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389" name="Line 20"/>
            <p:cNvSpPr/>
            <p:nvPr/>
          </p:nvSpPr>
          <p:spPr>
            <a:xfrm>
              <a:off x="1008" y="86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390" name="Line 21"/>
            <p:cNvSpPr/>
            <p:nvPr/>
          </p:nvSpPr>
          <p:spPr>
            <a:xfrm>
              <a:off x="1008" y="216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391" name="Line 22"/>
            <p:cNvSpPr/>
            <p:nvPr/>
          </p:nvSpPr>
          <p:spPr>
            <a:xfrm>
              <a:off x="1008" y="264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392" name="Line 23"/>
            <p:cNvSpPr/>
            <p:nvPr/>
          </p:nvSpPr>
          <p:spPr>
            <a:xfrm>
              <a:off x="1008" y="3024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393" name="Line 24"/>
            <p:cNvSpPr/>
            <p:nvPr/>
          </p:nvSpPr>
          <p:spPr>
            <a:xfrm>
              <a:off x="1008" y="340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394" name="Line 25"/>
            <p:cNvSpPr/>
            <p:nvPr/>
          </p:nvSpPr>
          <p:spPr>
            <a:xfrm flipH="1">
              <a:off x="0" y="3792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95" name="Line 26"/>
            <p:cNvSpPr/>
            <p:nvPr/>
          </p:nvSpPr>
          <p:spPr>
            <a:xfrm flipV="1">
              <a:off x="0" y="144"/>
              <a:ext cx="0" cy="23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96" name="Line 27"/>
            <p:cNvSpPr/>
            <p:nvPr/>
          </p:nvSpPr>
          <p:spPr>
            <a:xfrm flipV="1">
              <a:off x="0" y="144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397" name="Line 28"/>
            <p:cNvSpPr/>
            <p:nvPr/>
          </p:nvSpPr>
          <p:spPr>
            <a:xfrm>
              <a:off x="0" y="2496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98" name="Line 29"/>
            <p:cNvSpPr/>
            <p:nvPr/>
          </p:nvSpPr>
          <p:spPr>
            <a:xfrm flipV="1">
              <a:off x="0" y="2688"/>
              <a:ext cx="0" cy="11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399" name="Line 30"/>
            <p:cNvSpPr/>
            <p:nvPr/>
          </p:nvSpPr>
          <p:spPr>
            <a:xfrm>
              <a:off x="0" y="2688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00" name="Line 31"/>
            <p:cNvSpPr/>
            <p:nvPr/>
          </p:nvSpPr>
          <p:spPr>
            <a:xfrm>
              <a:off x="1008" y="3984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01" name="Line 32"/>
            <p:cNvSpPr/>
            <p:nvPr/>
          </p:nvSpPr>
          <p:spPr>
            <a:xfrm>
              <a:off x="1680" y="1248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02" name="Line 33"/>
            <p:cNvSpPr/>
            <p:nvPr/>
          </p:nvSpPr>
          <p:spPr>
            <a:xfrm>
              <a:off x="3024" y="134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03" name="Line 34"/>
            <p:cNvSpPr/>
            <p:nvPr/>
          </p:nvSpPr>
          <p:spPr>
            <a:xfrm>
              <a:off x="3024" y="187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04" name="Line 35"/>
            <p:cNvSpPr/>
            <p:nvPr/>
          </p:nvSpPr>
          <p:spPr>
            <a:xfrm>
              <a:off x="3024" y="225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05" name="Line 36"/>
            <p:cNvSpPr/>
            <p:nvPr/>
          </p:nvSpPr>
          <p:spPr>
            <a:xfrm>
              <a:off x="1872" y="1728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06" name="Line 37"/>
            <p:cNvSpPr/>
            <p:nvPr/>
          </p:nvSpPr>
          <p:spPr>
            <a:xfrm>
              <a:off x="1872" y="2448"/>
              <a:ext cx="11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07" name="Line 38"/>
            <p:cNvSpPr/>
            <p:nvPr/>
          </p:nvSpPr>
          <p:spPr>
            <a:xfrm flipH="1">
              <a:off x="1008" y="1728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08" name="Line 39"/>
            <p:cNvSpPr/>
            <p:nvPr/>
          </p:nvSpPr>
          <p:spPr>
            <a:xfrm flipV="1">
              <a:off x="1008" y="4128"/>
              <a:ext cx="20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409" name="Line 40"/>
            <p:cNvSpPr/>
            <p:nvPr/>
          </p:nvSpPr>
          <p:spPr>
            <a:xfrm flipV="1">
              <a:off x="3024" y="2448"/>
              <a:ext cx="0" cy="16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10" name="Line 41"/>
            <p:cNvSpPr/>
            <p:nvPr/>
          </p:nvSpPr>
          <p:spPr>
            <a:xfrm flipH="1">
              <a:off x="1872" y="1728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411" name="Text Box 42"/>
            <p:cNvSpPr txBox="1"/>
            <p:nvPr/>
          </p:nvSpPr>
          <p:spPr>
            <a:xfrm>
              <a:off x="1680" y="960"/>
              <a:ext cx="28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58412" name="Text Box 43"/>
            <p:cNvSpPr txBox="1"/>
            <p:nvPr/>
          </p:nvSpPr>
          <p:spPr>
            <a:xfrm>
              <a:off x="1104" y="1392"/>
              <a:ext cx="28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8413" name="Text Box 44"/>
            <p:cNvSpPr txBox="1"/>
            <p:nvPr/>
          </p:nvSpPr>
          <p:spPr>
            <a:xfrm>
              <a:off x="3072" y="1824"/>
              <a:ext cx="28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58414" name="Text Box 45"/>
            <p:cNvSpPr txBox="1"/>
            <p:nvPr/>
          </p:nvSpPr>
          <p:spPr>
            <a:xfrm>
              <a:off x="96" y="2208"/>
              <a:ext cx="28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58415" name="Text Box 46"/>
            <p:cNvSpPr txBox="1"/>
            <p:nvPr/>
          </p:nvSpPr>
          <p:spPr>
            <a:xfrm>
              <a:off x="1440" y="3840"/>
              <a:ext cx="28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58416" name="Text Box 47"/>
            <p:cNvSpPr txBox="1"/>
            <p:nvPr/>
          </p:nvSpPr>
          <p:spPr>
            <a:xfrm>
              <a:off x="2016" y="1440"/>
              <a:ext cx="28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8417" name="Text Box 48"/>
            <p:cNvSpPr txBox="1"/>
            <p:nvPr/>
          </p:nvSpPr>
          <p:spPr>
            <a:xfrm>
              <a:off x="1296" y="2592"/>
              <a:ext cx="28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8418" name="Text Box 49"/>
            <p:cNvSpPr txBox="1"/>
            <p:nvPr/>
          </p:nvSpPr>
          <p:spPr>
            <a:xfrm>
              <a:off x="96" y="3456"/>
              <a:ext cx="28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</p:grpSp>
      <p:sp>
        <p:nvSpPr>
          <p:cNvPr id="58374" name="Text Box 50"/>
          <p:cNvSpPr txBox="1"/>
          <p:nvPr/>
        </p:nvSpPr>
        <p:spPr>
          <a:xfrm>
            <a:off x="4008438" y="6310313"/>
            <a:ext cx="1713230" cy="460375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5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编程流程图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的控制字</a:t>
            </a:r>
          </a:p>
          <a:p>
            <a:pPr algn="just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方式字</a:t>
            </a:r>
          </a:p>
          <a:p>
            <a:pPr marL="540000" algn="just" eaLnBrk="1" hangingPunct="1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方式字（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位）是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在初始化时，用来写入方式选择字用的。</a:t>
            </a:r>
          </a:p>
          <a:p>
            <a:pPr marL="540000" algn="just" eaLnBrk="1" hangingPunct="1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方式选择有两种：同步方式和异步方式。</a:t>
            </a:r>
          </a:p>
          <a:p>
            <a:pPr marL="540000" algn="just" eaLnBrk="1" hangingPunct="1">
              <a:lnSpc>
                <a:spcPct val="13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方式字最低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位全为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时表示是同步方式，最低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位不全为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时表示是异步方式。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"/>
          <p:cNvSpPr txBox="1"/>
          <p:nvPr/>
        </p:nvSpPr>
        <p:spPr>
          <a:xfrm>
            <a:off x="3992735" y="6099448"/>
            <a:ext cx="43795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异步方式下方式字的格式</a:t>
            </a:r>
          </a:p>
        </p:txBody>
      </p:sp>
      <p:grpSp>
        <p:nvGrpSpPr>
          <p:cNvPr id="6" name="Group 4"/>
          <p:cNvGrpSpPr/>
          <p:nvPr/>
        </p:nvGrpSpPr>
        <p:grpSpPr>
          <a:xfrm>
            <a:off x="2530647" y="2060848"/>
            <a:ext cx="7150100" cy="3467100"/>
            <a:chOff x="-9" y="0"/>
            <a:chExt cx="4504" cy="2184"/>
          </a:xfrm>
        </p:grpSpPr>
        <p:sp>
          <p:nvSpPr>
            <p:cNvPr id="7" name="Rectangle 5"/>
            <p:cNvSpPr/>
            <p:nvPr/>
          </p:nvSpPr>
          <p:spPr>
            <a:xfrm>
              <a:off x="92" y="0"/>
              <a:ext cx="550" cy="367"/>
            </a:xfrm>
            <a:prstGeom prst="rect">
              <a:avLst/>
            </a:pr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6"/>
            <p:cNvSpPr/>
            <p:nvPr/>
          </p:nvSpPr>
          <p:spPr>
            <a:xfrm>
              <a:off x="298" y="30"/>
              <a:ext cx="92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7"/>
            <p:cNvSpPr/>
            <p:nvPr/>
          </p:nvSpPr>
          <p:spPr>
            <a:xfrm>
              <a:off x="392" y="111"/>
              <a:ext cx="5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8"/>
            <p:cNvSpPr/>
            <p:nvPr/>
          </p:nvSpPr>
          <p:spPr>
            <a:xfrm>
              <a:off x="309" y="185"/>
              <a:ext cx="71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9"/>
            <p:cNvSpPr/>
            <p:nvPr/>
          </p:nvSpPr>
          <p:spPr>
            <a:xfrm>
              <a:off x="381" y="266"/>
              <a:ext cx="5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10"/>
            <p:cNvSpPr/>
            <p:nvPr/>
          </p:nvSpPr>
          <p:spPr>
            <a:xfrm>
              <a:off x="367" y="367"/>
              <a:ext cx="1" cy="366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" name="Rectangle 11"/>
            <p:cNvSpPr/>
            <p:nvPr/>
          </p:nvSpPr>
          <p:spPr>
            <a:xfrm>
              <a:off x="-9" y="748"/>
              <a:ext cx="644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停止位个数</a:t>
              </a:r>
            </a:p>
          </p:txBody>
        </p:sp>
        <p:sp>
          <p:nvSpPr>
            <p:cNvPr id="14" name="Rectangle 12"/>
            <p:cNvSpPr/>
            <p:nvPr/>
          </p:nvSpPr>
          <p:spPr>
            <a:xfrm>
              <a:off x="0" y="931"/>
              <a:ext cx="589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00: </a:t>
              </a:r>
              <a:r>
                <a:rPr lang="zh-CN" altLang="en-US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无定义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3"/>
            <p:cNvSpPr/>
            <p:nvPr/>
          </p:nvSpPr>
          <p:spPr>
            <a:xfrm>
              <a:off x="642" y="0"/>
              <a:ext cx="549" cy="367"/>
            </a:xfrm>
            <a:prstGeom prst="rect">
              <a:avLst/>
            </a:pr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48" y="30"/>
              <a:ext cx="92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5"/>
            <p:cNvSpPr/>
            <p:nvPr/>
          </p:nvSpPr>
          <p:spPr>
            <a:xfrm>
              <a:off x="942" y="111"/>
              <a:ext cx="5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6"/>
            <p:cNvSpPr/>
            <p:nvPr/>
          </p:nvSpPr>
          <p:spPr>
            <a:xfrm>
              <a:off x="859" y="185"/>
              <a:ext cx="7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Rectangle 17"/>
            <p:cNvSpPr/>
            <p:nvPr/>
          </p:nvSpPr>
          <p:spPr>
            <a:xfrm>
              <a:off x="931" y="266"/>
              <a:ext cx="5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8"/>
            <p:cNvSpPr/>
            <p:nvPr/>
          </p:nvSpPr>
          <p:spPr>
            <a:xfrm>
              <a:off x="1191" y="0"/>
              <a:ext cx="550" cy="367"/>
            </a:xfrm>
            <a:prstGeom prst="rect">
              <a:avLst/>
            </a:pr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19"/>
            <p:cNvSpPr/>
            <p:nvPr/>
          </p:nvSpPr>
          <p:spPr>
            <a:xfrm>
              <a:off x="1398" y="30"/>
              <a:ext cx="92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0"/>
            <p:cNvSpPr/>
            <p:nvPr/>
          </p:nvSpPr>
          <p:spPr>
            <a:xfrm>
              <a:off x="1491" y="111"/>
              <a:ext cx="5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21"/>
            <p:cNvSpPr/>
            <p:nvPr/>
          </p:nvSpPr>
          <p:spPr>
            <a:xfrm>
              <a:off x="1391" y="185"/>
              <a:ext cx="163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EP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2"/>
            <p:cNvSpPr/>
            <p:nvPr/>
          </p:nvSpPr>
          <p:spPr>
            <a:xfrm>
              <a:off x="1741" y="0"/>
              <a:ext cx="550" cy="367"/>
            </a:xfrm>
            <a:prstGeom prst="rect">
              <a:avLst/>
            </a:pr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23"/>
            <p:cNvSpPr/>
            <p:nvPr/>
          </p:nvSpPr>
          <p:spPr>
            <a:xfrm>
              <a:off x="1948" y="30"/>
              <a:ext cx="92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4"/>
            <p:cNvSpPr/>
            <p:nvPr/>
          </p:nvSpPr>
          <p:spPr>
            <a:xfrm>
              <a:off x="2041" y="111"/>
              <a:ext cx="5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25"/>
            <p:cNvSpPr/>
            <p:nvPr/>
          </p:nvSpPr>
          <p:spPr>
            <a:xfrm>
              <a:off x="1894" y="185"/>
              <a:ext cx="256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PEN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6"/>
            <p:cNvSpPr/>
            <p:nvPr/>
          </p:nvSpPr>
          <p:spPr>
            <a:xfrm>
              <a:off x="2291" y="0"/>
              <a:ext cx="550" cy="367"/>
            </a:xfrm>
            <a:prstGeom prst="rect">
              <a:avLst/>
            </a:pr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Rectangle 27"/>
            <p:cNvSpPr/>
            <p:nvPr/>
          </p:nvSpPr>
          <p:spPr>
            <a:xfrm>
              <a:off x="2497" y="30"/>
              <a:ext cx="92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8"/>
            <p:cNvSpPr/>
            <p:nvPr/>
          </p:nvSpPr>
          <p:spPr>
            <a:xfrm>
              <a:off x="2591" y="111"/>
              <a:ext cx="5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Rectangle 29"/>
            <p:cNvSpPr/>
            <p:nvPr/>
          </p:nvSpPr>
          <p:spPr>
            <a:xfrm>
              <a:off x="2504" y="185"/>
              <a:ext cx="85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0"/>
            <p:cNvSpPr/>
            <p:nvPr/>
          </p:nvSpPr>
          <p:spPr>
            <a:xfrm>
              <a:off x="2584" y="266"/>
              <a:ext cx="5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31"/>
            <p:cNvSpPr/>
            <p:nvPr/>
          </p:nvSpPr>
          <p:spPr>
            <a:xfrm>
              <a:off x="2841" y="0"/>
              <a:ext cx="550" cy="367"/>
            </a:xfrm>
            <a:prstGeom prst="rect">
              <a:avLst/>
            </a:pr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32"/>
            <p:cNvSpPr/>
            <p:nvPr/>
          </p:nvSpPr>
          <p:spPr>
            <a:xfrm>
              <a:off x="3047" y="30"/>
              <a:ext cx="92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3"/>
            <p:cNvSpPr/>
            <p:nvPr/>
          </p:nvSpPr>
          <p:spPr>
            <a:xfrm>
              <a:off x="3141" y="111"/>
              <a:ext cx="5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34"/>
            <p:cNvSpPr/>
            <p:nvPr/>
          </p:nvSpPr>
          <p:spPr>
            <a:xfrm>
              <a:off x="3054" y="185"/>
              <a:ext cx="85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5"/>
            <p:cNvSpPr/>
            <p:nvPr/>
          </p:nvSpPr>
          <p:spPr>
            <a:xfrm>
              <a:off x="3134" y="266"/>
              <a:ext cx="5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36"/>
            <p:cNvSpPr/>
            <p:nvPr/>
          </p:nvSpPr>
          <p:spPr>
            <a:xfrm>
              <a:off x="3391" y="0"/>
              <a:ext cx="549" cy="367"/>
            </a:xfrm>
            <a:prstGeom prst="rect">
              <a:avLst/>
            </a:pr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37"/>
            <p:cNvSpPr/>
            <p:nvPr/>
          </p:nvSpPr>
          <p:spPr>
            <a:xfrm>
              <a:off x="3597" y="30"/>
              <a:ext cx="92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8"/>
            <p:cNvSpPr/>
            <p:nvPr/>
          </p:nvSpPr>
          <p:spPr>
            <a:xfrm>
              <a:off x="3691" y="111"/>
              <a:ext cx="5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39"/>
            <p:cNvSpPr/>
            <p:nvPr/>
          </p:nvSpPr>
          <p:spPr>
            <a:xfrm>
              <a:off x="3601" y="185"/>
              <a:ext cx="85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0"/>
            <p:cNvSpPr/>
            <p:nvPr/>
          </p:nvSpPr>
          <p:spPr>
            <a:xfrm>
              <a:off x="3687" y="266"/>
              <a:ext cx="5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41"/>
            <p:cNvSpPr/>
            <p:nvPr/>
          </p:nvSpPr>
          <p:spPr>
            <a:xfrm>
              <a:off x="3940" y="0"/>
              <a:ext cx="550" cy="367"/>
            </a:xfrm>
            <a:prstGeom prst="rect">
              <a:avLst/>
            </a:pr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Rectangle 42"/>
            <p:cNvSpPr/>
            <p:nvPr/>
          </p:nvSpPr>
          <p:spPr>
            <a:xfrm>
              <a:off x="4147" y="30"/>
              <a:ext cx="92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3"/>
            <p:cNvSpPr/>
            <p:nvPr/>
          </p:nvSpPr>
          <p:spPr>
            <a:xfrm>
              <a:off x="4241" y="111"/>
              <a:ext cx="5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44"/>
            <p:cNvSpPr/>
            <p:nvPr/>
          </p:nvSpPr>
          <p:spPr>
            <a:xfrm>
              <a:off x="4150" y="185"/>
              <a:ext cx="85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5"/>
            <p:cNvSpPr/>
            <p:nvPr/>
          </p:nvSpPr>
          <p:spPr>
            <a:xfrm>
              <a:off x="4237" y="266"/>
              <a:ext cx="5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Line 46"/>
            <p:cNvSpPr/>
            <p:nvPr/>
          </p:nvSpPr>
          <p:spPr>
            <a:xfrm>
              <a:off x="1466" y="367"/>
              <a:ext cx="1" cy="183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" name="Rectangle 47"/>
            <p:cNvSpPr/>
            <p:nvPr/>
          </p:nvSpPr>
          <p:spPr>
            <a:xfrm>
              <a:off x="1110" y="565"/>
              <a:ext cx="515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检验类型</a:t>
              </a:r>
            </a:p>
          </p:txBody>
        </p:sp>
        <p:sp>
          <p:nvSpPr>
            <p:cNvPr id="50" name="Rectangle 48"/>
            <p:cNvSpPr/>
            <p:nvPr/>
          </p:nvSpPr>
          <p:spPr>
            <a:xfrm>
              <a:off x="1110" y="748"/>
              <a:ext cx="525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0: </a:t>
              </a:r>
              <a:r>
                <a:rPr lang="zh-CN" altLang="en-US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奇检验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49"/>
            <p:cNvSpPr/>
            <p:nvPr/>
          </p:nvSpPr>
          <p:spPr>
            <a:xfrm>
              <a:off x="1110" y="931"/>
              <a:ext cx="525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1: </a:t>
              </a:r>
              <a:r>
                <a:rPr lang="zh-CN" altLang="en-US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偶检验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Line 50"/>
            <p:cNvSpPr/>
            <p:nvPr/>
          </p:nvSpPr>
          <p:spPr>
            <a:xfrm>
              <a:off x="2016" y="367"/>
              <a:ext cx="1" cy="183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" name="Rectangle 51"/>
            <p:cNvSpPr/>
            <p:nvPr/>
          </p:nvSpPr>
          <p:spPr>
            <a:xfrm>
              <a:off x="1843" y="565"/>
              <a:ext cx="515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检验设置</a:t>
              </a:r>
            </a:p>
          </p:txBody>
        </p:sp>
        <p:sp>
          <p:nvSpPr>
            <p:cNvPr id="54" name="Rectangle 52"/>
            <p:cNvSpPr/>
            <p:nvPr/>
          </p:nvSpPr>
          <p:spPr>
            <a:xfrm>
              <a:off x="1843" y="748"/>
              <a:ext cx="525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0: </a:t>
              </a:r>
              <a:r>
                <a:rPr lang="zh-CN" altLang="en-US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无校验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53"/>
            <p:cNvSpPr/>
            <p:nvPr/>
          </p:nvSpPr>
          <p:spPr>
            <a:xfrm>
              <a:off x="1896" y="931"/>
              <a:ext cx="525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1: </a:t>
              </a:r>
              <a:r>
                <a:rPr lang="zh-CN" altLang="en-US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有校验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Line 54"/>
            <p:cNvSpPr/>
            <p:nvPr/>
          </p:nvSpPr>
          <p:spPr>
            <a:xfrm>
              <a:off x="917" y="367"/>
              <a:ext cx="1" cy="183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" name="Line 55"/>
            <p:cNvSpPr/>
            <p:nvPr/>
          </p:nvSpPr>
          <p:spPr>
            <a:xfrm flipH="1">
              <a:off x="367" y="550"/>
              <a:ext cx="550" cy="1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8" name="Rectangle 56"/>
            <p:cNvSpPr/>
            <p:nvPr/>
          </p:nvSpPr>
          <p:spPr>
            <a:xfrm>
              <a:off x="2566" y="367"/>
              <a:ext cx="550" cy="183"/>
            </a:xfrm>
            <a:prstGeom prst="rect">
              <a:avLst/>
            </a:prstGeom>
            <a:noFill/>
            <a:ln w="11113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Line 57"/>
            <p:cNvSpPr/>
            <p:nvPr/>
          </p:nvSpPr>
          <p:spPr>
            <a:xfrm>
              <a:off x="2841" y="550"/>
              <a:ext cx="1" cy="1097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0" name="Line 58"/>
            <p:cNvSpPr/>
            <p:nvPr/>
          </p:nvSpPr>
          <p:spPr>
            <a:xfrm>
              <a:off x="3666" y="367"/>
              <a:ext cx="1" cy="366"/>
            </a:xfrm>
            <a:prstGeom prst="line">
              <a:avLst/>
            </a:prstGeom>
            <a:ln w="11113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1" name="未知"/>
            <p:cNvSpPr/>
            <p:nvPr/>
          </p:nvSpPr>
          <p:spPr>
            <a:xfrm>
              <a:off x="3666" y="367"/>
              <a:ext cx="549" cy="1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649" h="549">
                  <a:moveTo>
                    <a:pt x="0" y="549"/>
                  </a:moveTo>
                  <a:lnTo>
                    <a:pt x="1649" y="549"/>
                  </a:lnTo>
                  <a:lnTo>
                    <a:pt x="1649" y="0"/>
                  </a:lnTo>
                </a:path>
              </a:pathLst>
            </a:custGeom>
            <a:noFill/>
            <a:ln w="11113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60"/>
            <p:cNvSpPr/>
            <p:nvPr/>
          </p:nvSpPr>
          <p:spPr>
            <a:xfrm>
              <a:off x="0" y="1114"/>
              <a:ext cx="396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01: 1</a:t>
              </a:r>
              <a:r>
                <a:rPr lang="zh-CN" altLang="en-US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个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61"/>
            <p:cNvSpPr/>
            <p:nvPr/>
          </p:nvSpPr>
          <p:spPr>
            <a:xfrm>
              <a:off x="0" y="1297"/>
              <a:ext cx="492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10: 1.5</a:t>
              </a:r>
              <a:r>
                <a:rPr lang="zh-CN" altLang="en-US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个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62"/>
            <p:cNvSpPr/>
            <p:nvPr/>
          </p:nvSpPr>
          <p:spPr>
            <a:xfrm>
              <a:off x="0" y="1480"/>
              <a:ext cx="388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11: 2</a:t>
              </a:r>
              <a:r>
                <a:rPr lang="zh-CN" altLang="en-US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个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3"/>
            <p:cNvSpPr/>
            <p:nvPr/>
          </p:nvSpPr>
          <p:spPr>
            <a:xfrm>
              <a:off x="3427" y="748"/>
              <a:ext cx="644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波特率因子</a:t>
              </a:r>
              <a:endPara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6" name="Rectangle 64"/>
            <p:cNvSpPr/>
            <p:nvPr/>
          </p:nvSpPr>
          <p:spPr>
            <a:xfrm>
              <a:off x="3391" y="931"/>
              <a:ext cx="774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00: 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同步模式</a:t>
              </a:r>
              <a:endPara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  <p:sp>
          <p:nvSpPr>
            <p:cNvPr id="67" name="Rectangle 65"/>
            <p:cNvSpPr/>
            <p:nvPr/>
          </p:nvSpPr>
          <p:spPr>
            <a:xfrm>
              <a:off x="3391" y="1114"/>
              <a:ext cx="109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01: 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波特率因子为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  <a:cs typeface="黑体" panose="02010609060101010101" pitchFamily="49" charset="-122"/>
                </a:rPr>
                <a:t>1</a:t>
              </a: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endParaRPr>
            </a:p>
          </p:txBody>
        </p:sp>
        <p:sp>
          <p:nvSpPr>
            <p:cNvPr id="68" name="Rectangle 66"/>
            <p:cNvSpPr/>
            <p:nvPr/>
          </p:nvSpPr>
          <p:spPr>
            <a:xfrm>
              <a:off x="3391" y="1297"/>
              <a:ext cx="1104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10: </a:t>
              </a:r>
              <a:r>
                <a:rPr lang="zh-CN" altLang="en-US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波特率因子为</a:t>
              </a:r>
              <a:r>
                <a:rPr lang="en-US" altLang="zh-CN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16</a:t>
              </a:r>
              <a:endPara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67"/>
            <p:cNvSpPr/>
            <p:nvPr/>
          </p:nvSpPr>
          <p:spPr>
            <a:xfrm>
              <a:off x="3391" y="1480"/>
              <a:ext cx="1096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11: </a:t>
              </a:r>
              <a:r>
                <a:rPr lang="zh-CN" altLang="en-US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波特率因子为</a:t>
              </a:r>
              <a:r>
                <a:rPr lang="en-US" altLang="zh-CN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64</a:t>
              </a:r>
              <a:endPara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68"/>
            <p:cNvSpPr/>
            <p:nvPr/>
          </p:nvSpPr>
          <p:spPr>
            <a:xfrm>
              <a:off x="2622" y="1663"/>
              <a:ext cx="515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数据位数</a:t>
              </a:r>
              <a:endPara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" name="Rectangle 69"/>
            <p:cNvSpPr/>
            <p:nvPr/>
          </p:nvSpPr>
          <p:spPr>
            <a:xfrm>
              <a:off x="2379" y="1846"/>
              <a:ext cx="920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00: 5</a:t>
              </a:r>
              <a:r>
                <a:rPr lang="zh-CN" altLang="en-US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位，</a:t>
              </a:r>
              <a:r>
                <a:rPr lang="en-US" altLang="zh-CN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01: 6</a:t>
              </a:r>
              <a:r>
                <a:rPr lang="zh-CN" altLang="en-US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位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0"/>
            <p:cNvSpPr/>
            <p:nvPr/>
          </p:nvSpPr>
          <p:spPr>
            <a:xfrm>
              <a:off x="2379" y="2029"/>
              <a:ext cx="913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10: 7</a:t>
              </a:r>
              <a:r>
                <a:rPr lang="zh-CN" altLang="en-US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位，</a:t>
              </a:r>
              <a:r>
                <a:rPr lang="en-US" altLang="zh-CN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11: 8</a:t>
              </a:r>
              <a:r>
                <a:rPr lang="zh-CN" altLang="en-US" sz="16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位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Text Box 2"/>
          <p:cNvSpPr txBox="1"/>
          <p:nvPr/>
        </p:nvSpPr>
        <p:spPr>
          <a:xfrm>
            <a:off x="726202" y="1194320"/>
            <a:ext cx="4724400" cy="11350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工作在异步方式下</a:t>
            </a: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76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2"/>
          <p:cNvSpPr txBox="1"/>
          <p:nvPr/>
        </p:nvSpPr>
        <p:spPr>
          <a:xfrm>
            <a:off x="726202" y="1194320"/>
            <a:ext cx="4724400" cy="1135054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工作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在同步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方式下</a:t>
            </a: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4" name="Group 3"/>
          <p:cNvGrpSpPr/>
          <p:nvPr/>
        </p:nvGrpSpPr>
        <p:grpSpPr>
          <a:xfrm>
            <a:off x="2135560" y="2204864"/>
            <a:ext cx="8205788" cy="3190875"/>
            <a:chOff x="0" y="0"/>
            <a:chExt cx="5169" cy="2010"/>
          </a:xfrm>
        </p:grpSpPr>
        <p:sp>
          <p:nvSpPr>
            <p:cNvPr id="75" name="Rectangle 4"/>
            <p:cNvSpPr/>
            <p:nvPr/>
          </p:nvSpPr>
          <p:spPr>
            <a:xfrm>
              <a:off x="65" y="0"/>
              <a:ext cx="638" cy="426"/>
            </a:xfrm>
            <a:prstGeom prst="rect">
              <a:avLst/>
            </a:prstGeom>
            <a:solidFill>
              <a:srgbClr val="FFFFFF"/>
            </a:solidFill>
            <a:ln w="2063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Rectangle 5"/>
            <p:cNvSpPr/>
            <p:nvPr/>
          </p:nvSpPr>
          <p:spPr>
            <a:xfrm>
              <a:off x="304" y="34"/>
              <a:ext cx="11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6"/>
            <p:cNvSpPr/>
            <p:nvPr/>
          </p:nvSpPr>
          <p:spPr>
            <a:xfrm>
              <a:off x="413" y="128"/>
              <a:ext cx="64" cy="1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Rectangle 7"/>
            <p:cNvSpPr/>
            <p:nvPr/>
          </p:nvSpPr>
          <p:spPr>
            <a:xfrm>
              <a:off x="250" y="214"/>
              <a:ext cx="278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SCS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Line 8"/>
            <p:cNvSpPr/>
            <p:nvPr/>
          </p:nvSpPr>
          <p:spPr>
            <a:xfrm>
              <a:off x="384" y="426"/>
              <a:ext cx="1" cy="2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" name="Rectangle 9"/>
            <p:cNvSpPr/>
            <p:nvPr/>
          </p:nvSpPr>
          <p:spPr>
            <a:xfrm>
              <a:off x="0" y="656"/>
              <a:ext cx="764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同步字符数</a:t>
              </a:r>
              <a:endPara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1" name="Rectangle 10"/>
            <p:cNvSpPr/>
            <p:nvPr/>
          </p:nvSpPr>
          <p:spPr>
            <a:xfrm>
              <a:off x="39" y="868"/>
              <a:ext cx="699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0: 2</a:t>
              </a:r>
              <a:r>
                <a:rPr lang="zh-CN" altLang="en-US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个字符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11"/>
            <p:cNvSpPr/>
            <p:nvPr/>
          </p:nvSpPr>
          <p:spPr>
            <a:xfrm>
              <a:off x="39" y="1081"/>
              <a:ext cx="699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1: 1</a:t>
              </a:r>
              <a:r>
                <a:rPr lang="zh-CN" altLang="en-US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个字符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12"/>
            <p:cNvSpPr/>
            <p:nvPr/>
          </p:nvSpPr>
          <p:spPr>
            <a:xfrm>
              <a:off x="703" y="0"/>
              <a:ext cx="638" cy="426"/>
            </a:xfrm>
            <a:prstGeom prst="rect">
              <a:avLst/>
            </a:prstGeom>
            <a:solidFill>
              <a:srgbClr val="FFFFFF"/>
            </a:solidFill>
            <a:ln w="2063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Rectangle 13"/>
            <p:cNvSpPr/>
            <p:nvPr/>
          </p:nvSpPr>
          <p:spPr>
            <a:xfrm>
              <a:off x="942" y="34"/>
              <a:ext cx="11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14"/>
            <p:cNvSpPr/>
            <p:nvPr/>
          </p:nvSpPr>
          <p:spPr>
            <a:xfrm>
              <a:off x="1051" y="128"/>
              <a:ext cx="64" cy="1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Rectangle 15"/>
            <p:cNvSpPr/>
            <p:nvPr/>
          </p:nvSpPr>
          <p:spPr>
            <a:xfrm>
              <a:off x="880" y="214"/>
              <a:ext cx="295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ESD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16"/>
            <p:cNvSpPr/>
            <p:nvPr/>
          </p:nvSpPr>
          <p:spPr>
            <a:xfrm>
              <a:off x="1341" y="0"/>
              <a:ext cx="638" cy="426"/>
            </a:xfrm>
            <a:prstGeom prst="rect">
              <a:avLst/>
            </a:prstGeom>
            <a:solidFill>
              <a:srgbClr val="FFFFFF"/>
            </a:solidFill>
            <a:ln w="2063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Rectangle 17"/>
            <p:cNvSpPr/>
            <p:nvPr/>
          </p:nvSpPr>
          <p:spPr>
            <a:xfrm>
              <a:off x="1581" y="34"/>
              <a:ext cx="11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89" name="Rectangle 18"/>
            <p:cNvSpPr/>
            <p:nvPr/>
          </p:nvSpPr>
          <p:spPr>
            <a:xfrm>
              <a:off x="1689" y="128"/>
              <a:ext cx="64" cy="1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Rectangle 19"/>
            <p:cNvSpPr/>
            <p:nvPr/>
          </p:nvSpPr>
          <p:spPr>
            <a:xfrm>
              <a:off x="1572" y="214"/>
              <a:ext cx="194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EP</a:t>
              </a:r>
            </a:p>
          </p:txBody>
        </p:sp>
        <p:sp>
          <p:nvSpPr>
            <p:cNvPr id="91" name="Rectangle 20"/>
            <p:cNvSpPr/>
            <p:nvPr/>
          </p:nvSpPr>
          <p:spPr>
            <a:xfrm>
              <a:off x="1979" y="0"/>
              <a:ext cx="638" cy="426"/>
            </a:xfrm>
            <a:prstGeom prst="rect">
              <a:avLst/>
            </a:prstGeom>
            <a:solidFill>
              <a:srgbClr val="FFFFFF"/>
            </a:solidFill>
            <a:ln w="2063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Rectangle 21"/>
            <p:cNvSpPr/>
            <p:nvPr/>
          </p:nvSpPr>
          <p:spPr>
            <a:xfrm>
              <a:off x="2219" y="34"/>
              <a:ext cx="11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22"/>
            <p:cNvSpPr/>
            <p:nvPr/>
          </p:nvSpPr>
          <p:spPr>
            <a:xfrm>
              <a:off x="2327" y="128"/>
              <a:ext cx="64" cy="1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4" name="Rectangle 23"/>
            <p:cNvSpPr/>
            <p:nvPr/>
          </p:nvSpPr>
          <p:spPr>
            <a:xfrm>
              <a:off x="2156" y="214"/>
              <a:ext cx="304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PEN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24"/>
            <p:cNvSpPr/>
            <p:nvPr/>
          </p:nvSpPr>
          <p:spPr>
            <a:xfrm>
              <a:off x="2617" y="0"/>
              <a:ext cx="638" cy="426"/>
            </a:xfrm>
            <a:prstGeom prst="rect">
              <a:avLst/>
            </a:prstGeom>
            <a:solidFill>
              <a:srgbClr val="FFFFFF"/>
            </a:solidFill>
            <a:ln w="2063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Rectangle 25"/>
            <p:cNvSpPr/>
            <p:nvPr/>
          </p:nvSpPr>
          <p:spPr>
            <a:xfrm>
              <a:off x="2857" y="34"/>
              <a:ext cx="11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26"/>
            <p:cNvSpPr/>
            <p:nvPr/>
          </p:nvSpPr>
          <p:spPr>
            <a:xfrm>
              <a:off x="2965" y="128"/>
              <a:ext cx="64" cy="1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Rectangle 27"/>
            <p:cNvSpPr/>
            <p:nvPr/>
          </p:nvSpPr>
          <p:spPr>
            <a:xfrm>
              <a:off x="2865" y="214"/>
              <a:ext cx="101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28"/>
            <p:cNvSpPr/>
            <p:nvPr/>
          </p:nvSpPr>
          <p:spPr>
            <a:xfrm>
              <a:off x="2957" y="308"/>
              <a:ext cx="64" cy="1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Rectangle 29"/>
            <p:cNvSpPr/>
            <p:nvPr/>
          </p:nvSpPr>
          <p:spPr>
            <a:xfrm>
              <a:off x="3255" y="0"/>
              <a:ext cx="639" cy="426"/>
            </a:xfrm>
            <a:prstGeom prst="rect">
              <a:avLst/>
            </a:prstGeom>
            <a:solidFill>
              <a:srgbClr val="FFFFFF"/>
            </a:solidFill>
            <a:ln w="2063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Rectangle 30"/>
            <p:cNvSpPr/>
            <p:nvPr/>
          </p:nvSpPr>
          <p:spPr>
            <a:xfrm>
              <a:off x="3495" y="34"/>
              <a:ext cx="11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31"/>
            <p:cNvSpPr/>
            <p:nvPr/>
          </p:nvSpPr>
          <p:spPr>
            <a:xfrm>
              <a:off x="3603" y="128"/>
              <a:ext cx="64" cy="1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Rectangle 32"/>
            <p:cNvSpPr/>
            <p:nvPr/>
          </p:nvSpPr>
          <p:spPr>
            <a:xfrm>
              <a:off x="3503" y="214"/>
              <a:ext cx="101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Rectangle 33"/>
            <p:cNvSpPr/>
            <p:nvPr/>
          </p:nvSpPr>
          <p:spPr>
            <a:xfrm>
              <a:off x="3595" y="308"/>
              <a:ext cx="64" cy="1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Rectangle 34"/>
            <p:cNvSpPr/>
            <p:nvPr/>
          </p:nvSpPr>
          <p:spPr>
            <a:xfrm>
              <a:off x="3894" y="0"/>
              <a:ext cx="637" cy="426"/>
            </a:xfrm>
            <a:prstGeom prst="rect">
              <a:avLst/>
            </a:prstGeom>
            <a:solidFill>
              <a:srgbClr val="FFFFFF"/>
            </a:solidFill>
            <a:ln w="2063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6" name="Rectangle 35"/>
            <p:cNvSpPr/>
            <p:nvPr/>
          </p:nvSpPr>
          <p:spPr>
            <a:xfrm>
              <a:off x="4133" y="34"/>
              <a:ext cx="11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Rectangle 36"/>
            <p:cNvSpPr/>
            <p:nvPr/>
          </p:nvSpPr>
          <p:spPr>
            <a:xfrm>
              <a:off x="4241" y="128"/>
              <a:ext cx="64" cy="1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8" name="Rectangle 37"/>
            <p:cNvSpPr/>
            <p:nvPr/>
          </p:nvSpPr>
          <p:spPr>
            <a:xfrm>
              <a:off x="4175" y="214"/>
              <a:ext cx="76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Rectangle 38"/>
            <p:cNvSpPr/>
            <p:nvPr/>
          </p:nvSpPr>
          <p:spPr>
            <a:xfrm>
              <a:off x="4531" y="0"/>
              <a:ext cx="638" cy="426"/>
            </a:xfrm>
            <a:prstGeom prst="rect">
              <a:avLst/>
            </a:prstGeom>
            <a:solidFill>
              <a:srgbClr val="FFFFFF"/>
            </a:solidFill>
            <a:ln w="2063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Rectangle 39"/>
            <p:cNvSpPr/>
            <p:nvPr/>
          </p:nvSpPr>
          <p:spPr>
            <a:xfrm>
              <a:off x="4771" y="34"/>
              <a:ext cx="11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Rectangle 40"/>
            <p:cNvSpPr/>
            <p:nvPr/>
          </p:nvSpPr>
          <p:spPr>
            <a:xfrm>
              <a:off x="4880" y="128"/>
              <a:ext cx="64" cy="1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Rectangle 41"/>
            <p:cNvSpPr/>
            <p:nvPr/>
          </p:nvSpPr>
          <p:spPr>
            <a:xfrm>
              <a:off x="4813" y="214"/>
              <a:ext cx="76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Line 42"/>
            <p:cNvSpPr/>
            <p:nvPr/>
          </p:nvSpPr>
          <p:spPr>
            <a:xfrm>
              <a:off x="1660" y="426"/>
              <a:ext cx="1" cy="2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4" name="Rectangle 43"/>
            <p:cNvSpPr/>
            <p:nvPr/>
          </p:nvSpPr>
          <p:spPr>
            <a:xfrm>
              <a:off x="1247" y="656"/>
              <a:ext cx="611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检验类型</a:t>
              </a:r>
              <a:endPara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5" name="Rectangle 44"/>
            <p:cNvSpPr/>
            <p:nvPr/>
          </p:nvSpPr>
          <p:spPr>
            <a:xfrm>
              <a:off x="1246" y="868"/>
              <a:ext cx="623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0: </a:t>
              </a:r>
              <a:r>
                <a:rPr lang="zh-CN" altLang="en-US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奇检验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Rectangle 45"/>
            <p:cNvSpPr/>
            <p:nvPr/>
          </p:nvSpPr>
          <p:spPr>
            <a:xfrm>
              <a:off x="1246" y="1081"/>
              <a:ext cx="623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1: </a:t>
              </a:r>
              <a:r>
                <a:rPr lang="zh-CN" altLang="en-US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偶检验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Line 46"/>
            <p:cNvSpPr/>
            <p:nvPr/>
          </p:nvSpPr>
          <p:spPr>
            <a:xfrm>
              <a:off x="2298" y="426"/>
              <a:ext cx="1" cy="2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8" name="Rectangle 47"/>
            <p:cNvSpPr/>
            <p:nvPr/>
          </p:nvSpPr>
          <p:spPr>
            <a:xfrm>
              <a:off x="2098" y="656"/>
              <a:ext cx="611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检验设置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119" name="Rectangle 48"/>
            <p:cNvSpPr/>
            <p:nvPr/>
          </p:nvSpPr>
          <p:spPr>
            <a:xfrm>
              <a:off x="2097" y="868"/>
              <a:ext cx="623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0: </a:t>
              </a:r>
              <a:r>
                <a:rPr lang="zh-CN" altLang="en-US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无校验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Rectangle 49"/>
            <p:cNvSpPr/>
            <p:nvPr/>
          </p:nvSpPr>
          <p:spPr>
            <a:xfrm>
              <a:off x="2097" y="1081"/>
              <a:ext cx="623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1: </a:t>
              </a:r>
              <a:r>
                <a:rPr lang="zh-CN" altLang="en-US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有校验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Line 50"/>
            <p:cNvSpPr/>
            <p:nvPr/>
          </p:nvSpPr>
          <p:spPr>
            <a:xfrm>
              <a:off x="1022" y="426"/>
              <a:ext cx="1" cy="957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2" name="未知"/>
            <p:cNvSpPr/>
            <p:nvPr/>
          </p:nvSpPr>
          <p:spPr>
            <a:xfrm>
              <a:off x="2936" y="426"/>
              <a:ext cx="638" cy="106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0" y="0"/>
                </a:cxn>
              </a:cxnLst>
              <a:rect l="0" t="0" r="0" b="0"/>
              <a:pathLst>
                <a:path w="1276" h="213">
                  <a:moveTo>
                    <a:pt x="1276" y="0"/>
                  </a:moveTo>
                  <a:lnTo>
                    <a:pt x="1272" y="20"/>
                  </a:lnTo>
                  <a:lnTo>
                    <a:pt x="1265" y="39"/>
                  </a:lnTo>
                  <a:lnTo>
                    <a:pt x="1254" y="57"/>
                  </a:lnTo>
                  <a:lnTo>
                    <a:pt x="1242" y="72"/>
                  </a:lnTo>
                  <a:lnTo>
                    <a:pt x="1226" y="85"/>
                  </a:lnTo>
                  <a:lnTo>
                    <a:pt x="1208" y="96"/>
                  </a:lnTo>
                  <a:lnTo>
                    <a:pt x="1190" y="102"/>
                  </a:lnTo>
                  <a:lnTo>
                    <a:pt x="1170" y="107"/>
                  </a:lnTo>
                  <a:lnTo>
                    <a:pt x="744" y="107"/>
                  </a:lnTo>
                  <a:lnTo>
                    <a:pt x="724" y="110"/>
                  </a:lnTo>
                  <a:lnTo>
                    <a:pt x="705" y="118"/>
                  </a:lnTo>
                  <a:lnTo>
                    <a:pt x="688" y="128"/>
                  </a:lnTo>
                  <a:lnTo>
                    <a:pt x="672" y="141"/>
                  </a:lnTo>
                  <a:lnTo>
                    <a:pt x="659" y="157"/>
                  </a:lnTo>
                  <a:lnTo>
                    <a:pt x="649" y="174"/>
                  </a:lnTo>
                  <a:lnTo>
                    <a:pt x="641" y="193"/>
                  </a:lnTo>
                  <a:lnTo>
                    <a:pt x="638" y="213"/>
                  </a:lnTo>
                  <a:lnTo>
                    <a:pt x="633" y="193"/>
                  </a:lnTo>
                  <a:lnTo>
                    <a:pt x="627" y="174"/>
                  </a:lnTo>
                  <a:lnTo>
                    <a:pt x="616" y="157"/>
                  </a:lnTo>
                  <a:lnTo>
                    <a:pt x="603" y="141"/>
                  </a:lnTo>
                  <a:lnTo>
                    <a:pt x="588" y="128"/>
                  </a:lnTo>
                  <a:lnTo>
                    <a:pt x="570" y="118"/>
                  </a:lnTo>
                  <a:lnTo>
                    <a:pt x="551" y="110"/>
                  </a:lnTo>
                  <a:lnTo>
                    <a:pt x="531" y="107"/>
                  </a:lnTo>
                  <a:lnTo>
                    <a:pt x="106" y="107"/>
                  </a:lnTo>
                  <a:lnTo>
                    <a:pt x="86" y="102"/>
                  </a:lnTo>
                  <a:lnTo>
                    <a:pt x="67" y="96"/>
                  </a:lnTo>
                  <a:lnTo>
                    <a:pt x="49" y="85"/>
                  </a:lnTo>
                  <a:lnTo>
                    <a:pt x="34" y="72"/>
                  </a:lnTo>
                  <a:lnTo>
                    <a:pt x="21" y="57"/>
                  </a:lnTo>
                  <a:lnTo>
                    <a:pt x="11" y="39"/>
                  </a:lnTo>
                  <a:lnTo>
                    <a:pt x="3" y="2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未知"/>
            <p:cNvSpPr/>
            <p:nvPr/>
          </p:nvSpPr>
          <p:spPr>
            <a:xfrm>
              <a:off x="4213" y="426"/>
              <a:ext cx="637" cy="1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276" h="213">
                  <a:moveTo>
                    <a:pt x="1276" y="0"/>
                  </a:moveTo>
                  <a:lnTo>
                    <a:pt x="1272" y="20"/>
                  </a:lnTo>
                  <a:lnTo>
                    <a:pt x="1265" y="39"/>
                  </a:lnTo>
                  <a:lnTo>
                    <a:pt x="1255" y="57"/>
                  </a:lnTo>
                  <a:lnTo>
                    <a:pt x="1241" y="72"/>
                  </a:lnTo>
                  <a:lnTo>
                    <a:pt x="1226" y="85"/>
                  </a:lnTo>
                  <a:lnTo>
                    <a:pt x="1208" y="96"/>
                  </a:lnTo>
                  <a:lnTo>
                    <a:pt x="1189" y="102"/>
                  </a:lnTo>
                  <a:lnTo>
                    <a:pt x="1169" y="107"/>
                  </a:lnTo>
                  <a:lnTo>
                    <a:pt x="744" y="107"/>
                  </a:lnTo>
                  <a:lnTo>
                    <a:pt x="724" y="110"/>
                  </a:lnTo>
                  <a:lnTo>
                    <a:pt x="705" y="118"/>
                  </a:lnTo>
                  <a:lnTo>
                    <a:pt x="688" y="128"/>
                  </a:lnTo>
                  <a:lnTo>
                    <a:pt x="673" y="141"/>
                  </a:lnTo>
                  <a:lnTo>
                    <a:pt x="660" y="157"/>
                  </a:lnTo>
                  <a:lnTo>
                    <a:pt x="650" y="174"/>
                  </a:lnTo>
                  <a:lnTo>
                    <a:pt x="642" y="193"/>
                  </a:lnTo>
                  <a:lnTo>
                    <a:pt x="637" y="213"/>
                  </a:lnTo>
                  <a:lnTo>
                    <a:pt x="634" y="193"/>
                  </a:lnTo>
                  <a:lnTo>
                    <a:pt x="626" y="174"/>
                  </a:lnTo>
                  <a:lnTo>
                    <a:pt x="616" y="157"/>
                  </a:lnTo>
                  <a:lnTo>
                    <a:pt x="603" y="141"/>
                  </a:lnTo>
                  <a:lnTo>
                    <a:pt x="588" y="128"/>
                  </a:lnTo>
                  <a:lnTo>
                    <a:pt x="571" y="118"/>
                  </a:lnTo>
                  <a:lnTo>
                    <a:pt x="551" y="110"/>
                  </a:lnTo>
                  <a:lnTo>
                    <a:pt x="531" y="107"/>
                  </a:lnTo>
                  <a:lnTo>
                    <a:pt x="107" y="107"/>
                  </a:lnTo>
                  <a:lnTo>
                    <a:pt x="87" y="102"/>
                  </a:lnTo>
                  <a:lnTo>
                    <a:pt x="67" y="96"/>
                  </a:lnTo>
                  <a:lnTo>
                    <a:pt x="50" y="85"/>
                  </a:lnTo>
                  <a:lnTo>
                    <a:pt x="35" y="72"/>
                  </a:lnTo>
                  <a:lnTo>
                    <a:pt x="21" y="57"/>
                  </a:lnTo>
                  <a:lnTo>
                    <a:pt x="11" y="39"/>
                  </a:lnTo>
                  <a:lnTo>
                    <a:pt x="4" y="2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53"/>
            <p:cNvSpPr/>
            <p:nvPr/>
          </p:nvSpPr>
          <p:spPr>
            <a:xfrm>
              <a:off x="3255" y="532"/>
              <a:ext cx="1" cy="851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5" name="Rectangle 54"/>
            <p:cNvSpPr/>
            <p:nvPr/>
          </p:nvSpPr>
          <p:spPr>
            <a:xfrm>
              <a:off x="4018" y="565"/>
              <a:ext cx="1009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全</a:t>
              </a:r>
              <a:r>
                <a:rPr lang="en-US" altLang="zh-CN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为同步模式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Rectangle 55"/>
            <p:cNvSpPr/>
            <p:nvPr/>
          </p:nvSpPr>
          <p:spPr>
            <a:xfrm>
              <a:off x="3994" y="745"/>
              <a:ext cx="107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否则为异步模式</a:t>
              </a:r>
              <a:endPara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7" name="Rectangle 56"/>
            <p:cNvSpPr/>
            <p:nvPr/>
          </p:nvSpPr>
          <p:spPr>
            <a:xfrm>
              <a:off x="2948" y="1400"/>
              <a:ext cx="611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数据位数</a:t>
              </a:r>
              <a:endPara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8" name="Rectangle 57"/>
            <p:cNvSpPr/>
            <p:nvPr/>
          </p:nvSpPr>
          <p:spPr>
            <a:xfrm>
              <a:off x="715" y="1400"/>
              <a:ext cx="611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同步方式</a:t>
              </a:r>
              <a:endPara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9" name="Rectangle 58"/>
            <p:cNvSpPr/>
            <p:nvPr/>
          </p:nvSpPr>
          <p:spPr>
            <a:xfrm>
              <a:off x="3" y="1613"/>
              <a:ext cx="196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0: </a:t>
              </a:r>
              <a:r>
                <a:rPr lang="zh-CN" altLang="en-US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内同步，</a:t>
              </a:r>
              <a:r>
                <a:rPr lang="en-US" altLang="zh-CN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SDYNDET</a:t>
              </a:r>
              <a:r>
                <a:rPr lang="zh-CN" altLang="en-US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为输出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Rectangle 59"/>
            <p:cNvSpPr/>
            <p:nvPr/>
          </p:nvSpPr>
          <p:spPr>
            <a:xfrm>
              <a:off x="3" y="1826"/>
              <a:ext cx="196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1: </a:t>
              </a:r>
              <a:r>
                <a:rPr lang="zh-CN" altLang="en-US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外同步，</a:t>
              </a:r>
              <a:r>
                <a:rPr lang="en-US" altLang="zh-CN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SDYNDET</a:t>
              </a:r>
              <a:r>
                <a:rPr lang="zh-CN" altLang="en-US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为输入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Rectangle 60"/>
            <p:cNvSpPr/>
            <p:nvPr/>
          </p:nvSpPr>
          <p:spPr>
            <a:xfrm>
              <a:off x="2666" y="1613"/>
              <a:ext cx="1092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00: 5</a:t>
              </a:r>
              <a:r>
                <a:rPr lang="zh-CN" altLang="en-US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位，</a:t>
              </a:r>
              <a:r>
                <a:rPr lang="en-US" altLang="zh-CN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01: 6</a:t>
              </a:r>
              <a:r>
                <a:rPr lang="zh-CN" altLang="en-US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位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Rectangle 61"/>
            <p:cNvSpPr/>
            <p:nvPr/>
          </p:nvSpPr>
          <p:spPr>
            <a:xfrm>
              <a:off x="2666" y="1826"/>
              <a:ext cx="1084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10: 7</a:t>
              </a:r>
              <a:r>
                <a:rPr lang="zh-CN" altLang="en-US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位，</a:t>
              </a:r>
              <a:r>
                <a:rPr lang="en-US" altLang="zh-CN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11: 8</a:t>
              </a:r>
              <a:r>
                <a:rPr lang="zh-CN" altLang="en-US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位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3" name="Text Box 2"/>
          <p:cNvSpPr txBox="1"/>
          <p:nvPr/>
        </p:nvSpPr>
        <p:spPr>
          <a:xfrm>
            <a:off x="3820291" y="5929140"/>
            <a:ext cx="49917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同步方式下方式寄存器的格式</a:t>
            </a:r>
          </a:p>
        </p:txBody>
      </p:sp>
    </p:spTree>
    <p:extLst>
      <p:ext uri="{BB962C8B-B14F-4D97-AF65-F5344CB8AC3E}">
        <p14:creationId xmlns:p14="http://schemas.microsoft.com/office/powerpoint/2010/main" val="188847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/>
          <p:nvPr/>
        </p:nvSpPr>
        <p:spPr>
          <a:xfrm>
            <a:off x="479376" y="1146810"/>
            <a:ext cx="11233248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初始化时，写入了方式选择字后，接着要写入的是命令字，由命令字来规定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的工作状态。</a:t>
            </a:r>
          </a:p>
        </p:txBody>
      </p:sp>
      <p:sp>
        <p:nvSpPr>
          <p:cNvPr id="62468" name="Rectangle 4"/>
          <p:cNvSpPr/>
          <p:nvPr/>
        </p:nvSpPr>
        <p:spPr>
          <a:xfrm>
            <a:off x="2139950" y="2286000"/>
            <a:ext cx="1017588" cy="679450"/>
          </a:xfrm>
          <a:prstGeom prst="rect">
            <a:avLst/>
          </a:prstGeom>
          <a:solidFill>
            <a:srgbClr val="FFFFFF"/>
          </a:solidFill>
          <a:ln w="2063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9" name="Rectangle 5"/>
          <p:cNvSpPr/>
          <p:nvPr/>
        </p:nvSpPr>
        <p:spPr>
          <a:xfrm>
            <a:off x="2522538" y="2341563"/>
            <a:ext cx="17399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0" name="Rectangle 6"/>
          <p:cNvSpPr/>
          <p:nvPr/>
        </p:nvSpPr>
        <p:spPr>
          <a:xfrm>
            <a:off x="2695575" y="2490788"/>
            <a:ext cx="82550" cy="2000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00" b="1" dirty="0">
                <a:latin typeface="Times" charset="0"/>
                <a:ea typeface="宋体" panose="02010600030101010101" pitchFamily="2" charset="-122"/>
              </a:rPr>
              <a:t>7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1" name="Rectangle 7"/>
          <p:cNvSpPr/>
          <p:nvPr/>
        </p:nvSpPr>
        <p:spPr>
          <a:xfrm>
            <a:off x="2489200" y="2628900"/>
            <a:ext cx="348615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" charset="0"/>
                <a:ea typeface="宋体" panose="02010600030101010101" pitchFamily="2" charset="-122"/>
              </a:rPr>
              <a:t>EH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2" name="Line 8"/>
          <p:cNvSpPr/>
          <p:nvPr/>
        </p:nvSpPr>
        <p:spPr>
          <a:xfrm>
            <a:off x="2649538" y="2965450"/>
            <a:ext cx="1587" cy="339725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473" name="Rectangle 9"/>
          <p:cNvSpPr/>
          <p:nvPr/>
        </p:nvSpPr>
        <p:spPr>
          <a:xfrm>
            <a:off x="1976438" y="3359150"/>
            <a:ext cx="121158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置“</a:t>
            </a: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1”</a:t>
            </a:r>
            <a:r>
              <a:rPr lang="zh-CN" altLang="en-US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为搜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474" name="Rectangle 10"/>
          <p:cNvSpPr/>
          <p:nvPr/>
        </p:nvSpPr>
        <p:spPr>
          <a:xfrm>
            <a:off x="1965008" y="3646488"/>
            <a:ext cx="121285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索同步字符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2475" name="Rectangle 11"/>
          <p:cNvSpPr/>
          <p:nvPr/>
        </p:nvSpPr>
        <p:spPr>
          <a:xfrm>
            <a:off x="3157538" y="2286000"/>
            <a:ext cx="1017587" cy="679450"/>
          </a:xfrm>
          <a:prstGeom prst="rect">
            <a:avLst/>
          </a:prstGeom>
          <a:solidFill>
            <a:srgbClr val="FFFFFF"/>
          </a:solidFill>
          <a:ln w="2063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6" name="Rectangle 12"/>
          <p:cNvSpPr/>
          <p:nvPr/>
        </p:nvSpPr>
        <p:spPr>
          <a:xfrm>
            <a:off x="3540125" y="2341563"/>
            <a:ext cx="17399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solidFill>
                  <a:srgbClr val="FF5050"/>
                </a:solidFill>
                <a:latin typeface="Times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7" name="Rectangle 13"/>
          <p:cNvSpPr/>
          <p:nvPr/>
        </p:nvSpPr>
        <p:spPr>
          <a:xfrm>
            <a:off x="3713163" y="2490788"/>
            <a:ext cx="82550" cy="2000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00" b="1" dirty="0">
                <a:solidFill>
                  <a:srgbClr val="FF5050"/>
                </a:solidFill>
                <a:latin typeface="Times" charset="0"/>
                <a:ea typeface="宋体" panose="02010600030101010101" pitchFamily="2" charset="-122"/>
              </a:rPr>
              <a:t>6</a:t>
            </a:r>
            <a:endParaRPr lang="en-US" altLang="zh-CN" sz="2400" b="1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8" name="Rectangle 14"/>
          <p:cNvSpPr/>
          <p:nvPr/>
        </p:nvSpPr>
        <p:spPr>
          <a:xfrm>
            <a:off x="3546475" y="2628900"/>
            <a:ext cx="26797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" charset="0"/>
                <a:ea typeface="宋体" panose="02010600030101010101" pitchFamily="2" charset="-122"/>
              </a:rPr>
              <a:t>IR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9" name="Rectangle 15"/>
          <p:cNvSpPr/>
          <p:nvPr/>
        </p:nvSpPr>
        <p:spPr>
          <a:xfrm>
            <a:off x="4175125" y="2286000"/>
            <a:ext cx="1017588" cy="679450"/>
          </a:xfrm>
          <a:prstGeom prst="rect">
            <a:avLst/>
          </a:prstGeom>
          <a:solidFill>
            <a:srgbClr val="FFFFFF"/>
          </a:solidFill>
          <a:ln w="2063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80" name="Rectangle 16"/>
          <p:cNvSpPr/>
          <p:nvPr/>
        </p:nvSpPr>
        <p:spPr>
          <a:xfrm>
            <a:off x="4557713" y="2341563"/>
            <a:ext cx="17399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81" name="Rectangle 17"/>
          <p:cNvSpPr/>
          <p:nvPr/>
        </p:nvSpPr>
        <p:spPr>
          <a:xfrm>
            <a:off x="4730750" y="2490788"/>
            <a:ext cx="82550" cy="2000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00" b="1" dirty="0">
                <a:latin typeface="Times" charset="0"/>
                <a:ea typeface="宋体" panose="02010600030101010101" pitchFamily="2" charset="-122"/>
              </a:rPr>
              <a:t>5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82" name="Rectangle 18"/>
          <p:cNvSpPr/>
          <p:nvPr/>
        </p:nvSpPr>
        <p:spPr>
          <a:xfrm>
            <a:off x="4464050" y="2628900"/>
            <a:ext cx="45974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" charset="0"/>
                <a:ea typeface="宋体" panose="02010600030101010101" pitchFamily="2" charset="-122"/>
              </a:rPr>
              <a:t>RTS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83" name="Rectangle 19"/>
          <p:cNvSpPr/>
          <p:nvPr/>
        </p:nvSpPr>
        <p:spPr>
          <a:xfrm>
            <a:off x="5192713" y="2286000"/>
            <a:ext cx="1019175" cy="679450"/>
          </a:xfrm>
          <a:prstGeom prst="rect">
            <a:avLst/>
          </a:prstGeom>
          <a:solidFill>
            <a:srgbClr val="FFFFFF"/>
          </a:solidFill>
          <a:ln w="2063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84" name="Rectangle 20"/>
          <p:cNvSpPr/>
          <p:nvPr/>
        </p:nvSpPr>
        <p:spPr>
          <a:xfrm>
            <a:off x="5575300" y="2341563"/>
            <a:ext cx="17399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solidFill>
                  <a:srgbClr val="FF5050"/>
                </a:solidFill>
                <a:latin typeface="Times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85" name="Rectangle 21"/>
          <p:cNvSpPr/>
          <p:nvPr/>
        </p:nvSpPr>
        <p:spPr>
          <a:xfrm>
            <a:off x="5748338" y="2490788"/>
            <a:ext cx="82550" cy="2000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00" b="1" dirty="0">
                <a:solidFill>
                  <a:srgbClr val="FF5050"/>
                </a:solidFill>
                <a:latin typeface="Times" charset="0"/>
                <a:ea typeface="宋体" panose="02010600030101010101" pitchFamily="2" charset="-122"/>
              </a:rPr>
              <a:t>4</a:t>
            </a:r>
            <a:endParaRPr lang="en-US" altLang="zh-CN" sz="2400" b="1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86" name="Rectangle 22"/>
          <p:cNvSpPr/>
          <p:nvPr/>
        </p:nvSpPr>
        <p:spPr>
          <a:xfrm>
            <a:off x="5549900" y="2628900"/>
            <a:ext cx="334645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" charset="0"/>
                <a:ea typeface="宋体" panose="02010600030101010101" pitchFamily="2" charset="-122"/>
              </a:rPr>
              <a:t>ER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87" name="Rectangle 23"/>
          <p:cNvSpPr/>
          <p:nvPr/>
        </p:nvSpPr>
        <p:spPr>
          <a:xfrm>
            <a:off x="6211888" y="2286000"/>
            <a:ext cx="1017587" cy="679450"/>
          </a:xfrm>
          <a:prstGeom prst="rect">
            <a:avLst/>
          </a:prstGeom>
          <a:solidFill>
            <a:srgbClr val="FFFFFF"/>
          </a:solidFill>
          <a:ln w="2063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88" name="Rectangle 24"/>
          <p:cNvSpPr/>
          <p:nvPr/>
        </p:nvSpPr>
        <p:spPr>
          <a:xfrm>
            <a:off x="6592888" y="2341563"/>
            <a:ext cx="17399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89" name="Rectangle 25"/>
          <p:cNvSpPr/>
          <p:nvPr/>
        </p:nvSpPr>
        <p:spPr>
          <a:xfrm>
            <a:off x="6765925" y="2490788"/>
            <a:ext cx="82550" cy="2000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00" b="1" dirty="0">
                <a:latin typeface="Times" charset="0"/>
                <a:ea typeface="宋体" panose="02010600030101010101" pitchFamily="2" charset="-122"/>
              </a:rPr>
              <a:t>3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90" name="Rectangle 26"/>
          <p:cNvSpPr/>
          <p:nvPr/>
        </p:nvSpPr>
        <p:spPr>
          <a:xfrm>
            <a:off x="6407150" y="2628900"/>
            <a:ext cx="65659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" charset="0"/>
                <a:ea typeface="宋体" panose="02010600030101010101" pitchFamily="2" charset="-122"/>
              </a:rPr>
              <a:t>SBRK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91" name="Rectangle 27"/>
          <p:cNvSpPr/>
          <p:nvPr/>
        </p:nvSpPr>
        <p:spPr>
          <a:xfrm>
            <a:off x="7229475" y="2286000"/>
            <a:ext cx="1017588" cy="679450"/>
          </a:xfrm>
          <a:prstGeom prst="rect">
            <a:avLst/>
          </a:prstGeom>
          <a:solidFill>
            <a:srgbClr val="FFFFFF"/>
          </a:solidFill>
          <a:ln w="2063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92" name="Rectangle 28"/>
          <p:cNvSpPr/>
          <p:nvPr/>
        </p:nvSpPr>
        <p:spPr>
          <a:xfrm>
            <a:off x="7610475" y="2341563"/>
            <a:ext cx="17399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solidFill>
                  <a:srgbClr val="FF5050"/>
                </a:solidFill>
                <a:latin typeface="Times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93" name="Rectangle 29"/>
          <p:cNvSpPr/>
          <p:nvPr/>
        </p:nvSpPr>
        <p:spPr>
          <a:xfrm>
            <a:off x="7783513" y="2490788"/>
            <a:ext cx="82550" cy="2000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00" b="1" dirty="0">
                <a:solidFill>
                  <a:srgbClr val="FF5050"/>
                </a:solidFill>
                <a:latin typeface="Times" charset="0"/>
                <a:ea typeface="宋体" panose="02010600030101010101" pitchFamily="2" charset="-122"/>
              </a:rPr>
              <a:t>2</a:t>
            </a:r>
            <a:endParaRPr lang="en-US" altLang="zh-CN" sz="2400" b="1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94" name="Rectangle 30"/>
          <p:cNvSpPr/>
          <p:nvPr/>
        </p:nvSpPr>
        <p:spPr>
          <a:xfrm>
            <a:off x="7440613" y="2628900"/>
            <a:ext cx="17399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" charset="0"/>
                <a:ea typeface="宋体" panose="02010600030101010101" pitchFamily="2" charset="-122"/>
              </a:rPr>
              <a:t>R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95" name="Rectangle 31"/>
          <p:cNvSpPr/>
          <p:nvPr/>
        </p:nvSpPr>
        <p:spPr>
          <a:xfrm>
            <a:off x="7600950" y="2778125"/>
            <a:ext cx="119380" cy="2000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00" b="1" dirty="0">
                <a:latin typeface="Times" charset="0"/>
                <a:ea typeface="宋体" panose="02010600030101010101" pitchFamily="2" charset="-122"/>
              </a:rPr>
              <a:t>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96" name="Rectangle 32"/>
          <p:cNvSpPr/>
          <p:nvPr/>
        </p:nvSpPr>
        <p:spPr>
          <a:xfrm>
            <a:off x="7716838" y="2628900"/>
            <a:ext cx="334645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" charset="0"/>
                <a:ea typeface="宋体" panose="02010600030101010101" pitchFamily="2" charset="-122"/>
              </a:rPr>
              <a:t>EN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97" name="Rectangle 33"/>
          <p:cNvSpPr/>
          <p:nvPr/>
        </p:nvSpPr>
        <p:spPr>
          <a:xfrm>
            <a:off x="8247063" y="2286000"/>
            <a:ext cx="1017587" cy="679450"/>
          </a:xfrm>
          <a:prstGeom prst="rect">
            <a:avLst/>
          </a:prstGeom>
          <a:solidFill>
            <a:srgbClr val="FFFFFF"/>
          </a:solidFill>
          <a:ln w="2063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98" name="Rectangle 34"/>
          <p:cNvSpPr/>
          <p:nvPr/>
        </p:nvSpPr>
        <p:spPr>
          <a:xfrm>
            <a:off x="8629650" y="2341563"/>
            <a:ext cx="17399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99" name="Rectangle 35"/>
          <p:cNvSpPr/>
          <p:nvPr/>
        </p:nvSpPr>
        <p:spPr>
          <a:xfrm>
            <a:off x="8802688" y="2490788"/>
            <a:ext cx="82550" cy="2000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00" b="1" dirty="0">
                <a:latin typeface="Times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500" name="Rectangle 36"/>
          <p:cNvSpPr/>
          <p:nvPr/>
        </p:nvSpPr>
        <p:spPr>
          <a:xfrm>
            <a:off x="8515350" y="2628900"/>
            <a:ext cx="508635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" charset="0"/>
                <a:ea typeface="宋体" panose="02010600030101010101" pitchFamily="2" charset="-122"/>
              </a:rPr>
              <a:t>DTR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501" name="Rectangle 37"/>
          <p:cNvSpPr/>
          <p:nvPr/>
        </p:nvSpPr>
        <p:spPr>
          <a:xfrm>
            <a:off x="9264650" y="2286000"/>
            <a:ext cx="1017588" cy="679450"/>
          </a:xfrm>
          <a:prstGeom prst="rect">
            <a:avLst/>
          </a:prstGeom>
          <a:solidFill>
            <a:srgbClr val="FFFFFF"/>
          </a:solidFill>
          <a:ln w="20638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502" name="Rectangle 38"/>
          <p:cNvSpPr/>
          <p:nvPr/>
        </p:nvSpPr>
        <p:spPr>
          <a:xfrm>
            <a:off x="9647238" y="2341563"/>
            <a:ext cx="17399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solidFill>
                  <a:srgbClr val="FF5050"/>
                </a:solidFill>
                <a:latin typeface="Times" charset="0"/>
                <a:ea typeface="宋体" panose="02010600030101010101" pitchFamily="2" charset="-122"/>
              </a:rPr>
              <a:t>D</a:t>
            </a:r>
            <a:endParaRPr lang="en-US" altLang="zh-CN" sz="2400" b="1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503" name="Rectangle 39"/>
          <p:cNvSpPr/>
          <p:nvPr/>
        </p:nvSpPr>
        <p:spPr>
          <a:xfrm>
            <a:off x="9820275" y="2490788"/>
            <a:ext cx="82550" cy="2000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00" b="1" dirty="0">
                <a:solidFill>
                  <a:srgbClr val="FF5050"/>
                </a:solidFill>
                <a:latin typeface="Times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504" name="Rectangle 40"/>
          <p:cNvSpPr/>
          <p:nvPr/>
        </p:nvSpPr>
        <p:spPr>
          <a:xfrm>
            <a:off x="9482138" y="2628900"/>
            <a:ext cx="160655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" charset="0"/>
                <a:ea typeface="宋体" panose="02010600030101010101" pitchFamily="2" charset="-122"/>
              </a:rPr>
              <a:t>T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505" name="Rectangle 41"/>
          <p:cNvSpPr/>
          <p:nvPr/>
        </p:nvSpPr>
        <p:spPr>
          <a:xfrm>
            <a:off x="9629775" y="2778125"/>
            <a:ext cx="119380" cy="2000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00" b="1" dirty="0">
                <a:latin typeface="Times" charset="0"/>
                <a:ea typeface="宋体" panose="02010600030101010101" pitchFamily="2" charset="-122"/>
              </a:rPr>
              <a:t>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506" name="Rectangle 42"/>
          <p:cNvSpPr/>
          <p:nvPr/>
        </p:nvSpPr>
        <p:spPr>
          <a:xfrm>
            <a:off x="9745663" y="2628900"/>
            <a:ext cx="334645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" charset="0"/>
                <a:ea typeface="宋体" panose="02010600030101010101" pitchFamily="2" charset="-122"/>
              </a:rPr>
              <a:t>EN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507" name="Line 43"/>
          <p:cNvSpPr/>
          <p:nvPr/>
        </p:nvSpPr>
        <p:spPr>
          <a:xfrm>
            <a:off x="4684713" y="2965450"/>
            <a:ext cx="1587" cy="339725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508" name="Rectangle 44"/>
          <p:cNvSpPr/>
          <p:nvPr/>
        </p:nvSpPr>
        <p:spPr>
          <a:xfrm>
            <a:off x="4194175" y="3386138"/>
            <a:ext cx="97028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请求发送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509" name="Rectangle 45"/>
          <p:cNvSpPr/>
          <p:nvPr/>
        </p:nvSpPr>
        <p:spPr>
          <a:xfrm>
            <a:off x="4133850" y="3671888"/>
            <a:ext cx="96901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置“</a:t>
            </a: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1”</a:t>
            </a:r>
            <a:r>
              <a:rPr lang="zh-CN" altLang="en-US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510" name="Rectangle 46"/>
          <p:cNvSpPr/>
          <p:nvPr/>
        </p:nvSpPr>
        <p:spPr>
          <a:xfrm>
            <a:off x="4159250" y="3959225"/>
            <a:ext cx="106553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RTS</a:t>
            </a:r>
            <a:r>
              <a:rPr lang="zh-CN" altLang="en-US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511" name="Line 47"/>
          <p:cNvSpPr/>
          <p:nvPr/>
        </p:nvSpPr>
        <p:spPr>
          <a:xfrm>
            <a:off x="5702300" y="2965450"/>
            <a:ext cx="1588" cy="1525588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512" name="Line 48"/>
          <p:cNvSpPr/>
          <p:nvPr/>
        </p:nvSpPr>
        <p:spPr>
          <a:xfrm>
            <a:off x="3667125" y="2965450"/>
            <a:ext cx="1588" cy="1525588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513" name="Rectangle 49"/>
          <p:cNvSpPr/>
          <p:nvPr/>
        </p:nvSpPr>
        <p:spPr>
          <a:xfrm>
            <a:off x="2819400" y="4648200"/>
            <a:ext cx="162560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置“</a:t>
            </a: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1”</a:t>
            </a:r>
            <a:r>
              <a:rPr lang="zh-CN" altLang="en-US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</a:t>
            </a: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514" name="Rectangle 50"/>
          <p:cNvSpPr/>
          <p:nvPr/>
        </p:nvSpPr>
        <p:spPr>
          <a:xfrm>
            <a:off x="2819400" y="4953000"/>
            <a:ext cx="1828800" cy="5842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内部复位</a:t>
            </a:r>
            <a:r>
              <a:rPr lang="zh-CN" altLang="en-US" sz="1900" b="1" dirty="0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（命令字为</a:t>
            </a:r>
            <a:r>
              <a:rPr lang="en-US" altLang="zh-CN" sz="1900" b="1" dirty="0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40H</a:t>
            </a:r>
            <a:r>
              <a:rPr lang="zh-CN" altLang="en-US" sz="1900" b="1" dirty="0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2515" name="Line 51"/>
          <p:cNvSpPr/>
          <p:nvPr/>
        </p:nvSpPr>
        <p:spPr>
          <a:xfrm>
            <a:off x="7737475" y="2965450"/>
            <a:ext cx="1588" cy="1525588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516" name="Line 52"/>
          <p:cNvSpPr/>
          <p:nvPr/>
        </p:nvSpPr>
        <p:spPr>
          <a:xfrm>
            <a:off x="6719888" y="2965450"/>
            <a:ext cx="1587" cy="339725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517" name="Line 53"/>
          <p:cNvSpPr/>
          <p:nvPr/>
        </p:nvSpPr>
        <p:spPr>
          <a:xfrm>
            <a:off x="8756650" y="2965450"/>
            <a:ext cx="1588" cy="339725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518" name="Rectangle 54"/>
          <p:cNvSpPr/>
          <p:nvPr/>
        </p:nvSpPr>
        <p:spPr>
          <a:xfrm>
            <a:off x="6230938" y="3386138"/>
            <a:ext cx="97028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送中止符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519" name="Rectangle 55"/>
          <p:cNvSpPr/>
          <p:nvPr/>
        </p:nvSpPr>
        <p:spPr>
          <a:xfrm>
            <a:off x="6170613" y="3671888"/>
            <a:ext cx="109220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置“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1”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后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2520" name="Rectangle 56"/>
          <p:cNvSpPr/>
          <p:nvPr/>
        </p:nvSpPr>
        <p:spPr>
          <a:xfrm>
            <a:off x="6197600" y="3959225"/>
            <a:ext cx="160655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" charset="0"/>
                <a:ea typeface="宋体" panose="02010600030101010101" pitchFamily="2" charset="-122"/>
              </a:rPr>
              <a:t>T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521" name="Rectangle 57"/>
          <p:cNvSpPr/>
          <p:nvPr/>
        </p:nvSpPr>
        <p:spPr>
          <a:xfrm>
            <a:off x="6343650" y="4108450"/>
            <a:ext cx="119380" cy="2000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300" b="1" dirty="0">
                <a:latin typeface="Times" charset="0"/>
                <a:ea typeface="宋体" panose="02010600030101010101" pitchFamily="2" charset="-122"/>
              </a:rPr>
              <a:t>X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522" name="Rectangle 58"/>
          <p:cNvSpPr/>
          <p:nvPr/>
        </p:nvSpPr>
        <p:spPr>
          <a:xfrm>
            <a:off x="6459538" y="3959225"/>
            <a:ext cx="790281" cy="2923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" charset="0"/>
                <a:ea typeface="宋体" panose="02010600030101010101" pitchFamily="2" charset="-122"/>
              </a:rPr>
              <a:t>D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523" name="Rectangle 59"/>
          <p:cNvSpPr/>
          <p:nvPr/>
        </p:nvSpPr>
        <p:spPr>
          <a:xfrm>
            <a:off x="4967288" y="4573588"/>
            <a:ext cx="145542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清除错误标志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524" name="Rectangle 60"/>
          <p:cNvSpPr/>
          <p:nvPr/>
        </p:nvSpPr>
        <p:spPr>
          <a:xfrm>
            <a:off x="5030788" y="4860925"/>
            <a:ext cx="121158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置“</a:t>
            </a: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1”</a:t>
            </a:r>
            <a:r>
              <a:rPr lang="zh-CN" altLang="en-US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后清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525" name="Rectangle 61"/>
          <p:cNvSpPr/>
          <p:nvPr/>
        </p:nvSpPr>
        <p:spPr>
          <a:xfrm>
            <a:off x="5018088" y="5146675"/>
            <a:ext cx="1449705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" charset="0"/>
                <a:ea typeface="宋体" panose="02010600030101010101" pitchFamily="2" charset="-122"/>
              </a:rPr>
              <a:t>PE</a:t>
            </a:r>
            <a:r>
              <a:rPr lang="zh-CN" altLang="en-US" sz="1900" b="1" dirty="0">
                <a:latin typeface="Times" charset="0"/>
                <a:ea typeface="宋体" panose="02010600030101010101" pitchFamily="2" charset="-122"/>
              </a:rPr>
              <a:t>、</a:t>
            </a:r>
            <a:r>
              <a:rPr lang="en-US" altLang="zh-CN" sz="1900" b="1" dirty="0">
                <a:latin typeface="Times" charset="0"/>
                <a:ea typeface="宋体" panose="02010600030101010101" pitchFamily="2" charset="-122"/>
              </a:rPr>
              <a:t>OE</a:t>
            </a:r>
            <a:r>
              <a:rPr lang="zh-CN" altLang="en-US" sz="1900" b="1" dirty="0">
                <a:latin typeface="Times" charset="0"/>
                <a:ea typeface="宋体" panose="02010600030101010101" pitchFamily="2" charset="-122"/>
              </a:rPr>
              <a:t>、</a:t>
            </a:r>
            <a:r>
              <a:rPr lang="en-US" altLang="zh-CN" sz="1900" b="1" dirty="0">
                <a:latin typeface="Times" charset="0"/>
                <a:ea typeface="宋体" panose="02010600030101010101" pitchFamily="2" charset="-122"/>
              </a:rPr>
              <a:t>FE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526" name="Rectangle 62"/>
          <p:cNvSpPr/>
          <p:nvPr/>
        </p:nvSpPr>
        <p:spPr>
          <a:xfrm>
            <a:off x="7229475" y="4521200"/>
            <a:ext cx="123190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1: </a:t>
            </a:r>
            <a:r>
              <a:rPr lang="zh-CN" altLang="en-US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接收允许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527" name="Rectangle 63"/>
          <p:cNvSpPr/>
          <p:nvPr/>
        </p:nvSpPr>
        <p:spPr>
          <a:xfrm>
            <a:off x="7229475" y="4860925"/>
            <a:ext cx="74676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0: </a:t>
            </a:r>
            <a:r>
              <a:rPr lang="zh-CN" altLang="en-US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屏蔽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528" name="Line 64"/>
          <p:cNvSpPr/>
          <p:nvPr/>
        </p:nvSpPr>
        <p:spPr>
          <a:xfrm>
            <a:off x="9772650" y="2965450"/>
            <a:ext cx="1588" cy="1187450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529" name="Rectangle 65"/>
          <p:cNvSpPr/>
          <p:nvPr/>
        </p:nvSpPr>
        <p:spPr>
          <a:xfrm>
            <a:off x="9220200" y="4343400"/>
            <a:ext cx="123190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" charset="0"/>
                <a:ea typeface="宋体" panose="02010600030101010101" pitchFamily="2" charset="-122"/>
              </a:rPr>
              <a:t>1: 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发送允许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530" name="Rectangle 66"/>
          <p:cNvSpPr/>
          <p:nvPr/>
        </p:nvSpPr>
        <p:spPr>
          <a:xfrm>
            <a:off x="9220200" y="4648200"/>
            <a:ext cx="74676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" charset="0"/>
                <a:ea typeface="宋体" panose="02010600030101010101" pitchFamily="2" charset="-122"/>
              </a:rPr>
              <a:t>0: </a:t>
            </a:r>
            <a:r>
              <a:rPr lang="zh-CN" altLang="en-US" sz="1900" b="1" dirty="0">
                <a:latin typeface="黑体" panose="02010609060101010101" pitchFamily="49" charset="-122"/>
                <a:ea typeface="黑体" panose="02010609060101010101" pitchFamily="49" charset="-122"/>
              </a:rPr>
              <a:t>屏蔽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531" name="Rectangle 67"/>
          <p:cNvSpPr/>
          <p:nvPr/>
        </p:nvSpPr>
        <p:spPr>
          <a:xfrm>
            <a:off x="8191500" y="3386138"/>
            <a:ext cx="145542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数据终端就绪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2532" name="Rectangle 68"/>
          <p:cNvSpPr/>
          <p:nvPr/>
        </p:nvSpPr>
        <p:spPr>
          <a:xfrm>
            <a:off x="8375650" y="3671888"/>
            <a:ext cx="96901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置“</a:t>
            </a: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1”</a:t>
            </a:r>
            <a:r>
              <a:rPr lang="zh-CN" altLang="en-US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533" name="Rectangle 69"/>
          <p:cNvSpPr/>
          <p:nvPr/>
        </p:nvSpPr>
        <p:spPr>
          <a:xfrm>
            <a:off x="8380413" y="3959225"/>
            <a:ext cx="508635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" charset="0"/>
                <a:ea typeface="宋体" panose="02010600030101010101" pitchFamily="2" charset="-122"/>
              </a:rPr>
              <a:t>DTR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534" name="Rectangle 70"/>
          <p:cNvSpPr/>
          <p:nvPr/>
        </p:nvSpPr>
        <p:spPr>
          <a:xfrm>
            <a:off x="8859838" y="3959225"/>
            <a:ext cx="605790" cy="292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altLang="zh-CN" sz="19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535" name="Line 71"/>
          <p:cNvSpPr/>
          <p:nvPr/>
        </p:nvSpPr>
        <p:spPr>
          <a:xfrm>
            <a:off x="4159250" y="3965575"/>
            <a:ext cx="411163" cy="1588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2536" name="Line 72"/>
          <p:cNvSpPr/>
          <p:nvPr/>
        </p:nvSpPr>
        <p:spPr>
          <a:xfrm>
            <a:off x="8382000" y="3965575"/>
            <a:ext cx="428625" cy="1588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873" name="Text Box 73"/>
          <p:cNvSpPr txBox="1">
            <a:spLocks noChangeArrowheads="1"/>
          </p:cNvSpPr>
          <p:nvPr/>
        </p:nvSpPr>
        <p:spPr bwMode="auto">
          <a:xfrm>
            <a:off x="5224780" y="5890092"/>
            <a:ext cx="25431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命令字格式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5387" y="497206"/>
            <a:ext cx="406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2. </a:t>
            </a:r>
            <a:r>
              <a:rPr lang="zh-CN" altLang="en-US" sz="2800" b="1" dirty="0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命令字</a:t>
            </a:r>
            <a:endParaRPr lang="zh-CN" altLang="en-US" sz="2800" dirty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sz="2800" dirty="0">
              <a:solidFill>
                <a:srgbClr val="0000FF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38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当对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8251A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初始化时，使用同一个地址，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先写入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方式字，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接着写入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同步字符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异步方式时不写入同步字符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最后写入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的才是命令字，这个顺序不能改变，否则将出错。</a:t>
            </a:r>
            <a:endParaRPr kumimoji="0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38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而初始化以后，再通过这个地址写入的字都是命令字，因此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命令字可以随时写入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38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如果要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重新设置工作方式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，写入方式字，必须先要将控制寄存器的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D6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命令字为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40H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），进行内部复位返回到初始化前的状态。当然，外部的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也可使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825lA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复位，而在正常的传输过程中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D6=0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可编程串行接口电路</a:t>
            </a:r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8251A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/>
          <p:nvPr/>
        </p:nvSpPr>
        <p:spPr>
          <a:xfrm>
            <a:off x="853642" y="944799"/>
            <a:ext cx="10729192" cy="11093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8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状态字（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位）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是只读的。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来读取状态寄存器的内容。每位的定义如下：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5062855" y="5483224"/>
            <a:ext cx="258699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8251A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状态字格式</a:t>
            </a:r>
          </a:p>
        </p:txBody>
      </p:sp>
      <p:grpSp>
        <p:nvGrpSpPr>
          <p:cNvPr id="64517" name="Group 5"/>
          <p:cNvGrpSpPr/>
          <p:nvPr/>
        </p:nvGrpSpPr>
        <p:grpSpPr>
          <a:xfrm>
            <a:off x="1828800" y="2320925"/>
            <a:ext cx="8621713" cy="2894013"/>
            <a:chOff x="0" y="0"/>
            <a:chExt cx="5431" cy="1823"/>
          </a:xfrm>
        </p:grpSpPr>
        <p:sp>
          <p:nvSpPr>
            <p:cNvPr id="64518" name="Rectangle 6"/>
            <p:cNvSpPr/>
            <p:nvPr/>
          </p:nvSpPr>
          <p:spPr>
            <a:xfrm>
              <a:off x="106" y="0"/>
              <a:ext cx="637" cy="424"/>
            </a:xfrm>
            <a:prstGeom prst="rect">
              <a:avLst/>
            </a:prstGeom>
            <a:solidFill>
              <a:srgbClr val="FFFFFF"/>
            </a:solidFill>
            <a:ln w="2063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19" name="Rectangle 7"/>
            <p:cNvSpPr/>
            <p:nvPr/>
          </p:nvSpPr>
          <p:spPr>
            <a:xfrm>
              <a:off x="345" y="34"/>
              <a:ext cx="11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20" name="Rectangle 8"/>
            <p:cNvSpPr/>
            <p:nvPr/>
          </p:nvSpPr>
          <p:spPr>
            <a:xfrm>
              <a:off x="454" y="128"/>
              <a:ext cx="64" cy="1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21" name="Rectangle 9"/>
            <p:cNvSpPr/>
            <p:nvPr/>
          </p:nvSpPr>
          <p:spPr>
            <a:xfrm>
              <a:off x="279" y="214"/>
              <a:ext cx="304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DSR</a:t>
              </a:r>
            </a:p>
          </p:txBody>
        </p:sp>
        <p:sp>
          <p:nvSpPr>
            <p:cNvPr id="64522" name="Line 10"/>
            <p:cNvSpPr/>
            <p:nvPr/>
          </p:nvSpPr>
          <p:spPr>
            <a:xfrm>
              <a:off x="425" y="424"/>
              <a:ext cx="1" cy="2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23" name="Rectangle 11"/>
            <p:cNvSpPr/>
            <p:nvPr/>
          </p:nvSpPr>
          <p:spPr>
            <a:xfrm>
              <a:off x="0" y="670"/>
              <a:ext cx="917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数据设备就绪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24" name="Rectangle 12"/>
            <p:cNvSpPr/>
            <p:nvPr/>
          </p:nvSpPr>
          <p:spPr>
            <a:xfrm>
              <a:off x="0" y="849"/>
              <a:ext cx="709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49" charset="-122"/>
                </a:rPr>
                <a:t>后为“</a:t>
              </a:r>
              <a:r>
                <a:rPr lang="en-US" altLang="zh-CN" sz="19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49" charset="-122"/>
                </a:rPr>
                <a:t>1</a:t>
              </a:r>
              <a:r>
                <a:rPr lang="en-US" altLang="zh-CN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25" name="Rectangle 13"/>
            <p:cNvSpPr/>
            <p:nvPr/>
          </p:nvSpPr>
          <p:spPr>
            <a:xfrm>
              <a:off x="743" y="0"/>
              <a:ext cx="637" cy="424"/>
            </a:xfrm>
            <a:prstGeom prst="rect">
              <a:avLst/>
            </a:prstGeom>
            <a:solidFill>
              <a:srgbClr val="FFFFFF"/>
            </a:solidFill>
            <a:ln w="2063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26" name="Rectangle 14"/>
            <p:cNvSpPr/>
            <p:nvPr/>
          </p:nvSpPr>
          <p:spPr>
            <a:xfrm>
              <a:off x="982" y="34"/>
              <a:ext cx="11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27" name="Rectangle 15"/>
            <p:cNvSpPr/>
            <p:nvPr/>
          </p:nvSpPr>
          <p:spPr>
            <a:xfrm>
              <a:off x="1091" y="128"/>
              <a:ext cx="64" cy="1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28" name="Rectangle 16"/>
            <p:cNvSpPr/>
            <p:nvPr/>
          </p:nvSpPr>
          <p:spPr>
            <a:xfrm>
              <a:off x="803" y="214"/>
              <a:ext cx="54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S/BDET</a:t>
              </a:r>
            </a:p>
          </p:txBody>
        </p:sp>
        <p:sp>
          <p:nvSpPr>
            <p:cNvPr id="64529" name="Rectangle 17"/>
            <p:cNvSpPr/>
            <p:nvPr/>
          </p:nvSpPr>
          <p:spPr>
            <a:xfrm>
              <a:off x="1380" y="0"/>
              <a:ext cx="637" cy="424"/>
            </a:xfrm>
            <a:prstGeom prst="rect">
              <a:avLst/>
            </a:prstGeom>
            <a:solidFill>
              <a:srgbClr val="FFFFFF"/>
            </a:solidFill>
            <a:ln w="2063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30" name="Rectangle 18"/>
            <p:cNvSpPr/>
            <p:nvPr/>
          </p:nvSpPr>
          <p:spPr>
            <a:xfrm>
              <a:off x="1619" y="34"/>
              <a:ext cx="11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solidFill>
                    <a:srgbClr val="FF5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solidFill>
                  <a:srgbClr val="FF5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31" name="Rectangle 19"/>
            <p:cNvSpPr/>
            <p:nvPr/>
          </p:nvSpPr>
          <p:spPr>
            <a:xfrm>
              <a:off x="1728" y="128"/>
              <a:ext cx="64" cy="1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 b="1" dirty="0">
                  <a:solidFill>
                    <a:srgbClr val="FF5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sz="2400" b="1" dirty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32" name="Rectangle 20"/>
            <p:cNvSpPr/>
            <p:nvPr/>
          </p:nvSpPr>
          <p:spPr>
            <a:xfrm>
              <a:off x="1611" y="214"/>
              <a:ext cx="194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FE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33" name="Rectangle 21"/>
            <p:cNvSpPr/>
            <p:nvPr/>
          </p:nvSpPr>
          <p:spPr>
            <a:xfrm>
              <a:off x="2017" y="0"/>
              <a:ext cx="637" cy="424"/>
            </a:xfrm>
            <a:prstGeom prst="rect">
              <a:avLst/>
            </a:prstGeom>
            <a:solidFill>
              <a:srgbClr val="FFFFFF"/>
            </a:solidFill>
            <a:ln w="2063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34" name="Rectangle 22"/>
            <p:cNvSpPr/>
            <p:nvPr/>
          </p:nvSpPr>
          <p:spPr>
            <a:xfrm>
              <a:off x="2256" y="34"/>
              <a:ext cx="11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solidFill>
                    <a:srgbClr val="FF5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solidFill>
                  <a:srgbClr val="FF5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35" name="Rectangle 23"/>
            <p:cNvSpPr/>
            <p:nvPr/>
          </p:nvSpPr>
          <p:spPr>
            <a:xfrm>
              <a:off x="2365" y="128"/>
              <a:ext cx="64" cy="1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 b="1" dirty="0">
                  <a:solidFill>
                    <a:srgbClr val="FF5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sz="2400" b="1" dirty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36" name="Rectangle 24"/>
            <p:cNvSpPr/>
            <p:nvPr/>
          </p:nvSpPr>
          <p:spPr>
            <a:xfrm>
              <a:off x="2235" y="214"/>
              <a:ext cx="22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OE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37" name="Rectangle 25"/>
            <p:cNvSpPr/>
            <p:nvPr/>
          </p:nvSpPr>
          <p:spPr>
            <a:xfrm>
              <a:off x="2654" y="0"/>
              <a:ext cx="637" cy="424"/>
            </a:xfrm>
            <a:prstGeom prst="rect">
              <a:avLst/>
            </a:prstGeom>
            <a:solidFill>
              <a:srgbClr val="FFFFFF"/>
            </a:solidFill>
            <a:ln w="2063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38" name="Rectangle 26"/>
            <p:cNvSpPr/>
            <p:nvPr/>
          </p:nvSpPr>
          <p:spPr>
            <a:xfrm>
              <a:off x="2893" y="34"/>
              <a:ext cx="11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solidFill>
                    <a:srgbClr val="FF5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solidFill>
                  <a:srgbClr val="FF5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39" name="Rectangle 27"/>
            <p:cNvSpPr/>
            <p:nvPr/>
          </p:nvSpPr>
          <p:spPr>
            <a:xfrm>
              <a:off x="3001" y="128"/>
              <a:ext cx="64" cy="1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 b="1" dirty="0">
                  <a:solidFill>
                    <a:srgbClr val="FF5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2400" b="1" dirty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40" name="Rectangle 28"/>
            <p:cNvSpPr/>
            <p:nvPr/>
          </p:nvSpPr>
          <p:spPr>
            <a:xfrm>
              <a:off x="2884" y="214"/>
              <a:ext cx="194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PE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41" name="Rectangle 29"/>
            <p:cNvSpPr/>
            <p:nvPr/>
          </p:nvSpPr>
          <p:spPr>
            <a:xfrm>
              <a:off x="3291" y="0"/>
              <a:ext cx="637" cy="424"/>
            </a:xfrm>
            <a:prstGeom prst="rect">
              <a:avLst/>
            </a:prstGeom>
            <a:solidFill>
              <a:srgbClr val="FFFFFF"/>
            </a:solidFill>
            <a:ln w="2063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42" name="Rectangle 30"/>
            <p:cNvSpPr/>
            <p:nvPr/>
          </p:nvSpPr>
          <p:spPr>
            <a:xfrm>
              <a:off x="3530" y="34"/>
              <a:ext cx="11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43" name="Rectangle 31"/>
            <p:cNvSpPr/>
            <p:nvPr/>
          </p:nvSpPr>
          <p:spPr>
            <a:xfrm>
              <a:off x="3638" y="128"/>
              <a:ext cx="64" cy="1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44" name="Rectangle 32"/>
            <p:cNvSpPr/>
            <p:nvPr/>
          </p:nvSpPr>
          <p:spPr>
            <a:xfrm>
              <a:off x="3373" y="214"/>
              <a:ext cx="101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45" name="Rectangle 33"/>
            <p:cNvSpPr/>
            <p:nvPr/>
          </p:nvSpPr>
          <p:spPr>
            <a:xfrm>
              <a:off x="3464" y="308"/>
              <a:ext cx="73" cy="1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46" name="Rectangle 34"/>
            <p:cNvSpPr/>
            <p:nvPr/>
          </p:nvSpPr>
          <p:spPr>
            <a:xfrm>
              <a:off x="3537" y="214"/>
              <a:ext cx="338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EMP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47" name="Rectangle 35"/>
            <p:cNvSpPr/>
            <p:nvPr/>
          </p:nvSpPr>
          <p:spPr>
            <a:xfrm>
              <a:off x="3928" y="0"/>
              <a:ext cx="636" cy="424"/>
            </a:xfrm>
            <a:prstGeom prst="rect">
              <a:avLst/>
            </a:prstGeom>
            <a:solidFill>
              <a:srgbClr val="FFFFFF"/>
            </a:solidFill>
            <a:ln w="2063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48" name="Rectangle 36"/>
            <p:cNvSpPr/>
            <p:nvPr/>
          </p:nvSpPr>
          <p:spPr>
            <a:xfrm>
              <a:off x="4167" y="34"/>
              <a:ext cx="11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solidFill>
                    <a:srgbClr val="FF5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solidFill>
                  <a:srgbClr val="FF5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49" name="Rectangle 37"/>
            <p:cNvSpPr/>
            <p:nvPr/>
          </p:nvSpPr>
          <p:spPr>
            <a:xfrm>
              <a:off x="4275" y="128"/>
              <a:ext cx="64" cy="1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 b="1" dirty="0">
                  <a:solidFill>
                    <a:srgbClr val="FF5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2400" b="1" dirty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50" name="Rectangle 38"/>
            <p:cNvSpPr/>
            <p:nvPr/>
          </p:nvSpPr>
          <p:spPr>
            <a:xfrm>
              <a:off x="4001" y="214"/>
              <a:ext cx="11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51" name="Rectangle 39"/>
            <p:cNvSpPr/>
            <p:nvPr/>
          </p:nvSpPr>
          <p:spPr>
            <a:xfrm>
              <a:off x="4102" y="308"/>
              <a:ext cx="73" cy="1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52" name="Rectangle 40"/>
            <p:cNvSpPr/>
            <p:nvPr/>
          </p:nvSpPr>
          <p:spPr>
            <a:xfrm>
              <a:off x="4174" y="214"/>
              <a:ext cx="329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RDY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53" name="Rectangle 41"/>
            <p:cNvSpPr/>
            <p:nvPr/>
          </p:nvSpPr>
          <p:spPr>
            <a:xfrm>
              <a:off x="4564" y="0"/>
              <a:ext cx="637" cy="424"/>
            </a:xfrm>
            <a:prstGeom prst="rect">
              <a:avLst/>
            </a:prstGeom>
            <a:solidFill>
              <a:srgbClr val="FFFFFF"/>
            </a:solidFill>
            <a:ln w="20638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54" name="Rectangle 42"/>
            <p:cNvSpPr/>
            <p:nvPr/>
          </p:nvSpPr>
          <p:spPr>
            <a:xfrm>
              <a:off x="4804" y="34"/>
              <a:ext cx="11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solidFill>
                    <a:srgbClr val="FF505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2400" b="1" dirty="0">
                <a:solidFill>
                  <a:srgbClr val="FF5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55" name="Rectangle 43"/>
            <p:cNvSpPr/>
            <p:nvPr/>
          </p:nvSpPr>
          <p:spPr>
            <a:xfrm>
              <a:off x="4912" y="128"/>
              <a:ext cx="64" cy="1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 b="1" dirty="0">
                  <a:solidFill>
                    <a:srgbClr val="FF5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2400" b="1" dirty="0">
                <a:solidFill>
                  <a:srgbClr val="FF5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56" name="Rectangle 44"/>
            <p:cNvSpPr/>
            <p:nvPr/>
          </p:nvSpPr>
          <p:spPr>
            <a:xfrm>
              <a:off x="4642" y="214"/>
              <a:ext cx="101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57" name="Rectangle 45"/>
            <p:cNvSpPr/>
            <p:nvPr/>
          </p:nvSpPr>
          <p:spPr>
            <a:xfrm>
              <a:off x="4734" y="308"/>
              <a:ext cx="73" cy="1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58" name="Rectangle 46"/>
            <p:cNvSpPr/>
            <p:nvPr/>
          </p:nvSpPr>
          <p:spPr>
            <a:xfrm>
              <a:off x="4807" y="214"/>
              <a:ext cx="329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RDY</a:t>
              </a:r>
              <a:endPara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559" name="Line 47"/>
            <p:cNvSpPr/>
            <p:nvPr/>
          </p:nvSpPr>
          <p:spPr>
            <a:xfrm>
              <a:off x="1698" y="424"/>
              <a:ext cx="1" cy="2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60" name="Line 48"/>
            <p:cNvSpPr/>
            <p:nvPr/>
          </p:nvSpPr>
          <p:spPr>
            <a:xfrm>
              <a:off x="2335" y="424"/>
              <a:ext cx="1" cy="95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61" name="Line 49"/>
            <p:cNvSpPr/>
            <p:nvPr/>
          </p:nvSpPr>
          <p:spPr>
            <a:xfrm>
              <a:off x="1062" y="424"/>
              <a:ext cx="1" cy="95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62" name="Line 50"/>
            <p:cNvSpPr/>
            <p:nvPr/>
          </p:nvSpPr>
          <p:spPr>
            <a:xfrm>
              <a:off x="3609" y="424"/>
              <a:ext cx="1" cy="954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63" name="Line 51"/>
            <p:cNvSpPr/>
            <p:nvPr/>
          </p:nvSpPr>
          <p:spPr>
            <a:xfrm>
              <a:off x="2972" y="424"/>
              <a:ext cx="1" cy="2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64" name="Line 52"/>
            <p:cNvSpPr/>
            <p:nvPr/>
          </p:nvSpPr>
          <p:spPr>
            <a:xfrm>
              <a:off x="4246" y="424"/>
              <a:ext cx="1" cy="2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65" name="Line 53"/>
            <p:cNvSpPr/>
            <p:nvPr/>
          </p:nvSpPr>
          <p:spPr>
            <a:xfrm>
              <a:off x="4883" y="424"/>
              <a:ext cx="1" cy="74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66" name="Rectangle 54"/>
            <p:cNvSpPr/>
            <p:nvPr/>
          </p:nvSpPr>
          <p:spPr>
            <a:xfrm>
              <a:off x="4671" y="1200"/>
              <a:ext cx="76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发送器就绪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67" name="Rectangle 55"/>
            <p:cNvSpPr/>
            <p:nvPr/>
          </p:nvSpPr>
          <p:spPr>
            <a:xfrm>
              <a:off x="4671" y="1380"/>
              <a:ext cx="55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为“</a:t>
              </a:r>
              <a:r>
                <a:rPr lang="en-US" altLang="zh-CN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1”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68" name="Rectangle 56"/>
            <p:cNvSpPr/>
            <p:nvPr/>
          </p:nvSpPr>
          <p:spPr>
            <a:xfrm>
              <a:off x="1274" y="687"/>
              <a:ext cx="764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帧格式出错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69" name="Rectangle 57"/>
            <p:cNvSpPr/>
            <p:nvPr/>
          </p:nvSpPr>
          <p:spPr>
            <a:xfrm>
              <a:off x="1274" y="866"/>
              <a:ext cx="764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标志，</a:t>
              </a:r>
              <a:r>
                <a:rPr lang="zh-CN" altLang="en-US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出错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70" name="Rectangle 58"/>
            <p:cNvSpPr/>
            <p:nvPr/>
          </p:nvSpPr>
          <p:spPr>
            <a:xfrm>
              <a:off x="1274" y="1045"/>
              <a:ext cx="555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49" charset="-122"/>
                </a:rPr>
                <a:t>为“</a:t>
              </a:r>
              <a:r>
                <a:rPr lang="en-US" altLang="zh-CN" sz="19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黑体" panose="02010609060101010101" pitchFamily="49" charset="-122"/>
                </a:rPr>
                <a:t>1</a:t>
              </a:r>
              <a:r>
                <a:rPr lang="en-US" altLang="zh-CN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71" name="Rectangle 59"/>
            <p:cNvSpPr/>
            <p:nvPr/>
          </p:nvSpPr>
          <p:spPr>
            <a:xfrm>
              <a:off x="2548" y="687"/>
              <a:ext cx="608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奇偶校验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72" name="Rectangle 60"/>
            <p:cNvSpPr/>
            <p:nvPr/>
          </p:nvSpPr>
          <p:spPr>
            <a:xfrm>
              <a:off x="2548" y="866"/>
              <a:ext cx="76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出错标志，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73" name="Rectangle 61"/>
            <p:cNvSpPr/>
            <p:nvPr/>
          </p:nvSpPr>
          <p:spPr>
            <a:xfrm>
              <a:off x="2548" y="1045"/>
              <a:ext cx="854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出错为“</a:t>
              </a:r>
              <a:r>
                <a:rPr lang="en-US" altLang="zh-CN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1”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74" name="Rectangle 62"/>
            <p:cNvSpPr/>
            <p:nvPr/>
          </p:nvSpPr>
          <p:spPr>
            <a:xfrm>
              <a:off x="3822" y="670"/>
              <a:ext cx="76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接收器就绪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75" name="Rectangle 63"/>
            <p:cNvSpPr/>
            <p:nvPr/>
          </p:nvSpPr>
          <p:spPr>
            <a:xfrm>
              <a:off x="3822" y="849"/>
              <a:ext cx="55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为“</a:t>
              </a:r>
              <a:r>
                <a:rPr lang="en-US" altLang="zh-CN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1”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76" name="Rectangle 64"/>
            <p:cNvSpPr/>
            <p:nvPr/>
          </p:nvSpPr>
          <p:spPr>
            <a:xfrm>
              <a:off x="3291" y="1414"/>
              <a:ext cx="551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发送器</a:t>
              </a:r>
              <a:r>
                <a:rPr lang="en-US" altLang="zh-CN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77" name="Rectangle 65"/>
            <p:cNvSpPr/>
            <p:nvPr/>
          </p:nvSpPr>
          <p:spPr>
            <a:xfrm>
              <a:off x="3842" y="1508"/>
              <a:ext cx="73" cy="1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3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78" name="Rectangle 66"/>
            <p:cNvSpPr/>
            <p:nvPr/>
          </p:nvSpPr>
          <p:spPr>
            <a:xfrm>
              <a:off x="3915" y="1414"/>
              <a:ext cx="54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EMPTY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79" name="Rectangle 67"/>
            <p:cNvSpPr/>
            <p:nvPr/>
          </p:nvSpPr>
          <p:spPr>
            <a:xfrm>
              <a:off x="3291" y="1639"/>
              <a:ext cx="702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空为“</a:t>
              </a:r>
              <a:r>
                <a:rPr lang="en-US" altLang="zh-CN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1”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80" name="Rectangle 68"/>
            <p:cNvSpPr/>
            <p:nvPr/>
          </p:nvSpPr>
          <p:spPr>
            <a:xfrm>
              <a:off x="1911" y="1412"/>
              <a:ext cx="912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溢出出错标志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81" name="Rectangle 69"/>
            <p:cNvSpPr/>
            <p:nvPr/>
          </p:nvSpPr>
          <p:spPr>
            <a:xfrm>
              <a:off x="1911" y="1592"/>
              <a:ext cx="854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出错为“</a:t>
              </a:r>
              <a:r>
                <a:rPr lang="en-US" altLang="zh-CN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1”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82" name="Rectangle 70"/>
            <p:cNvSpPr/>
            <p:nvPr/>
          </p:nvSpPr>
          <p:spPr>
            <a:xfrm>
              <a:off x="106" y="1412"/>
              <a:ext cx="1606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反映同步方式</a:t>
              </a:r>
              <a:r>
                <a:rPr lang="en-US" altLang="zh-CN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SYNDET/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583" name="Rectangle 71"/>
            <p:cNvSpPr/>
            <p:nvPr/>
          </p:nvSpPr>
          <p:spPr>
            <a:xfrm>
              <a:off x="106" y="1592"/>
              <a:ext cx="1530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异步方式</a:t>
              </a:r>
              <a:r>
                <a:rPr lang="en-US" altLang="zh-CN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BRKDET</a:t>
              </a:r>
              <a:r>
                <a:rPr lang="zh-CN" altLang="en-US" sz="1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状态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48335" y="301625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 </a:t>
            </a:r>
            <a:r>
              <a:rPr lang="zh-CN" altLang="en-US" sz="2800" b="1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状态字</a:t>
            </a:r>
            <a:endParaRPr lang="zh-CN" altLang="en-US" sz="2800" dirty="0">
              <a:solidFill>
                <a:srgbClr val="C0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9" name="Group 3"/>
          <p:cNvGrpSpPr/>
          <p:nvPr/>
        </p:nvGrpSpPr>
        <p:grpSpPr>
          <a:xfrm>
            <a:off x="1990725" y="1169988"/>
            <a:ext cx="8383588" cy="5222875"/>
            <a:chOff x="0" y="-63"/>
            <a:chExt cx="5281" cy="3290"/>
          </a:xfrm>
        </p:grpSpPr>
        <p:sp>
          <p:nvSpPr>
            <p:cNvPr id="65540" name="Rectangle 4"/>
            <p:cNvSpPr/>
            <p:nvPr/>
          </p:nvSpPr>
          <p:spPr>
            <a:xfrm>
              <a:off x="2149" y="260"/>
              <a:ext cx="1255" cy="1907"/>
            </a:xfrm>
            <a:prstGeom prst="rect">
              <a:avLst/>
            </a:prstGeom>
            <a:solidFill>
              <a:srgbClr val="00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41" name="Text Box 5"/>
            <p:cNvSpPr txBox="1"/>
            <p:nvPr/>
          </p:nvSpPr>
          <p:spPr>
            <a:xfrm>
              <a:off x="2736" y="912"/>
              <a:ext cx="384" cy="12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65542" name="Group 6"/>
            <p:cNvGrpSpPr/>
            <p:nvPr/>
          </p:nvGrpSpPr>
          <p:grpSpPr>
            <a:xfrm>
              <a:off x="3024" y="432"/>
              <a:ext cx="482" cy="524"/>
              <a:chOff x="0" y="0"/>
              <a:chExt cx="435" cy="524"/>
            </a:xfrm>
          </p:grpSpPr>
          <p:sp>
            <p:nvSpPr>
              <p:cNvPr id="65637" name="Text Box 7"/>
              <p:cNvSpPr txBox="1"/>
              <p:nvPr/>
            </p:nvSpPr>
            <p:spPr>
              <a:xfrm>
                <a:off x="0" y="0"/>
                <a:ext cx="418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RxD</a:t>
                </a:r>
              </a:p>
            </p:txBody>
          </p:sp>
          <p:sp>
            <p:nvSpPr>
              <p:cNvPr id="65638" name="Text Box 8"/>
              <p:cNvSpPr txBox="1"/>
              <p:nvPr/>
            </p:nvSpPr>
            <p:spPr>
              <a:xfrm>
                <a:off x="0" y="273"/>
                <a:ext cx="435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TxD</a:t>
                </a:r>
              </a:p>
            </p:txBody>
          </p:sp>
          <p:sp>
            <p:nvSpPr>
              <p:cNvPr id="65639" name="Text Box 9"/>
              <p:cNvSpPr txBox="1"/>
              <p:nvPr/>
            </p:nvSpPr>
            <p:spPr>
              <a:xfrm>
                <a:off x="85" y="200"/>
                <a:ext cx="279" cy="1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</p:txBody>
          </p:sp>
        </p:grpSp>
        <p:sp>
          <p:nvSpPr>
            <p:cNvPr id="65543" name="Text Box 10"/>
            <p:cNvSpPr txBox="1"/>
            <p:nvPr/>
          </p:nvSpPr>
          <p:spPr>
            <a:xfrm>
              <a:off x="2832" y="1776"/>
              <a:ext cx="58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TxC</a:t>
              </a:r>
            </a:p>
          </p:txBody>
        </p:sp>
        <p:sp>
          <p:nvSpPr>
            <p:cNvPr id="65544" name="Text Box 11"/>
            <p:cNvSpPr txBox="1"/>
            <p:nvPr/>
          </p:nvSpPr>
          <p:spPr>
            <a:xfrm>
              <a:off x="2880" y="1536"/>
              <a:ext cx="545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RxC</a:t>
              </a:r>
            </a:p>
          </p:txBody>
        </p:sp>
        <p:sp>
          <p:nvSpPr>
            <p:cNvPr id="65545" name="Rectangle 12"/>
            <p:cNvSpPr/>
            <p:nvPr/>
          </p:nvSpPr>
          <p:spPr>
            <a:xfrm>
              <a:off x="0" y="96"/>
              <a:ext cx="1073" cy="2744"/>
            </a:xfrm>
            <a:prstGeom prst="rect">
              <a:avLst/>
            </a:prstGeom>
            <a:solidFill>
              <a:srgbClr val="FF99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46" name="AutoShape 13"/>
            <p:cNvSpPr/>
            <p:nvPr/>
          </p:nvSpPr>
          <p:spPr>
            <a:xfrm>
              <a:off x="1091" y="240"/>
              <a:ext cx="1069" cy="240"/>
            </a:xfrm>
            <a:prstGeom prst="leftRightArrow">
              <a:avLst>
                <a:gd name="adj1" fmla="val 50000"/>
                <a:gd name="adj2" fmla="val 89083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47" name="Line 14"/>
            <p:cNvSpPr/>
            <p:nvPr/>
          </p:nvSpPr>
          <p:spPr>
            <a:xfrm>
              <a:off x="1056" y="624"/>
              <a:ext cx="11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48" name="Line 15"/>
            <p:cNvSpPr/>
            <p:nvPr/>
          </p:nvSpPr>
          <p:spPr>
            <a:xfrm flipV="1">
              <a:off x="1073" y="1200"/>
              <a:ext cx="1087" cy="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49" name="Text Box 16"/>
            <p:cNvSpPr txBox="1"/>
            <p:nvPr/>
          </p:nvSpPr>
          <p:spPr>
            <a:xfrm>
              <a:off x="455" y="242"/>
              <a:ext cx="65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D7~D0</a:t>
              </a:r>
            </a:p>
          </p:txBody>
        </p:sp>
        <p:sp>
          <p:nvSpPr>
            <p:cNvPr id="65550" name="Line 17"/>
            <p:cNvSpPr/>
            <p:nvPr/>
          </p:nvSpPr>
          <p:spPr>
            <a:xfrm>
              <a:off x="1073" y="1005"/>
              <a:ext cx="1087" cy="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51" name="Line 18"/>
            <p:cNvSpPr/>
            <p:nvPr/>
          </p:nvSpPr>
          <p:spPr>
            <a:xfrm>
              <a:off x="1056" y="816"/>
              <a:ext cx="105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52" name="Text Box 19"/>
            <p:cNvSpPr txBox="1"/>
            <p:nvPr/>
          </p:nvSpPr>
          <p:spPr>
            <a:xfrm>
              <a:off x="409" y="521"/>
              <a:ext cx="694" cy="8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RD </a:t>
              </a:r>
            </a:p>
            <a:p>
              <a:pPr marL="0" lvl="0" indent="0"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WR  </a:t>
              </a:r>
            </a:p>
            <a:p>
              <a:pPr marL="0" lvl="0" indent="0"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A1   RESET   </a:t>
              </a:r>
            </a:p>
          </p:txBody>
        </p:sp>
        <p:sp>
          <p:nvSpPr>
            <p:cNvPr id="65553" name="Line 20"/>
            <p:cNvSpPr/>
            <p:nvPr/>
          </p:nvSpPr>
          <p:spPr>
            <a:xfrm>
              <a:off x="800" y="732"/>
              <a:ext cx="27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54" name="Line 21"/>
            <p:cNvSpPr/>
            <p:nvPr/>
          </p:nvSpPr>
          <p:spPr>
            <a:xfrm>
              <a:off x="800" y="550"/>
              <a:ext cx="2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55" name="Rectangle 22"/>
            <p:cNvSpPr/>
            <p:nvPr/>
          </p:nvSpPr>
          <p:spPr>
            <a:xfrm>
              <a:off x="1392" y="1296"/>
              <a:ext cx="453" cy="893"/>
            </a:xfrm>
            <a:prstGeom prst="rect">
              <a:avLst/>
            </a:prstGeom>
            <a:solidFill>
              <a:srgbClr val="99FF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56" name="Line 23"/>
            <p:cNvSpPr/>
            <p:nvPr/>
          </p:nvSpPr>
          <p:spPr>
            <a:xfrm>
              <a:off x="1872" y="153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57" name="Oval 24"/>
            <p:cNvSpPr/>
            <p:nvPr/>
          </p:nvSpPr>
          <p:spPr>
            <a:xfrm>
              <a:off x="1338" y="1950"/>
              <a:ext cx="54" cy="73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58" name="Line 25"/>
            <p:cNvSpPr/>
            <p:nvPr/>
          </p:nvSpPr>
          <p:spPr>
            <a:xfrm flipV="1">
              <a:off x="1056" y="1344"/>
              <a:ext cx="336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59" name="Line 26"/>
            <p:cNvSpPr/>
            <p:nvPr/>
          </p:nvSpPr>
          <p:spPr>
            <a:xfrm>
              <a:off x="1056" y="1488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60" name="Line 27"/>
            <p:cNvSpPr/>
            <p:nvPr/>
          </p:nvSpPr>
          <p:spPr>
            <a:xfrm>
              <a:off x="1056" y="1824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61" name="Line 28"/>
            <p:cNvSpPr/>
            <p:nvPr/>
          </p:nvSpPr>
          <p:spPr>
            <a:xfrm>
              <a:off x="1056" y="2016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62" name="Text Box 29"/>
            <p:cNvSpPr txBox="1"/>
            <p:nvPr/>
          </p:nvSpPr>
          <p:spPr>
            <a:xfrm>
              <a:off x="768" y="1248"/>
              <a:ext cx="400" cy="75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A0   A2</a:t>
              </a:r>
            </a:p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A9</a:t>
              </a:r>
            </a:p>
          </p:txBody>
        </p:sp>
        <p:grpSp>
          <p:nvGrpSpPr>
            <p:cNvPr id="65563" name="Group 30"/>
            <p:cNvGrpSpPr/>
            <p:nvPr/>
          </p:nvGrpSpPr>
          <p:grpSpPr>
            <a:xfrm>
              <a:off x="59" y="568"/>
              <a:ext cx="528" cy="1318"/>
              <a:chOff x="0" y="0"/>
              <a:chExt cx="528" cy="1054"/>
            </a:xfrm>
          </p:grpSpPr>
          <p:sp>
            <p:nvSpPr>
              <p:cNvPr id="65635" name="Text Box 31"/>
              <p:cNvSpPr txBox="1"/>
              <p:nvPr/>
            </p:nvSpPr>
            <p:spPr>
              <a:xfrm>
                <a:off x="0" y="0"/>
                <a:ext cx="528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8086</a:t>
                </a:r>
              </a:p>
            </p:txBody>
          </p:sp>
          <p:sp>
            <p:nvSpPr>
              <p:cNvPr id="65636" name="Text Box 32"/>
              <p:cNvSpPr txBox="1"/>
              <p:nvPr/>
            </p:nvSpPr>
            <p:spPr>
              <a:xfrm>
                <a:off x="53" y="236"/>
                <a:ext cx="348" cy="8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vert="eaVert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系统总线</a:t>
                </a:r>
              </a:p>
            </p:txBody>
          </p:sp>
        </p:grpSp>
        <p:sp>
          <p:nvSpPr>
            <p:cNvPr id="65564" name="Text Box 33"/>
            <p:cNvSpPr txBox="1"/>
            <p:nvPr/>
          </p:nvSpPr>
          <p:spPr>
            <a:xfrm>
              <a:off x="1413" y="1517"/>
              <a:ext cx="432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74</a:t>
              </a:r>
            </a:p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LS</a:t>
              </a:r>
            </a:p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138</a:t>
              </a:r>
            </a:p>
          </p:txBody>
        </p:sp>
        <p:grpSp>
          <p:nvGrpSpPr>
            <p:cNvPr id="65565" name="Group 34"/>
            <p:cNvGrpSpPr/>
            <p:nvPr/>
          </p:nvGrpSpPr>
          <p:grpSpPr>
            <a:xfrm>
              <a:off x="576" y="1920"/>
              <a:ext cx="528" cy="251"/>
              <a:chOff x="0" y="0"/>
              <a:chExt cx="528" cy="251"/>
            </a:xfrm>
          </p:grpSpPr>
          <p:sp>
            <p:nvSpPr>
              <p:cNvPr id="65633" name="Text Box 35"/>
              <p:cNvSpPr txBox="1"/>
              <p:nvPr/>
            </p:nvSpPr>
            <p:spPr>
              <a:xfrm>
                <a:off x="0" y="0"/>
                <a:ext cx="528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  <a:sym typeface="MT Extra" panose="05050102010205020202" pitchFamily="18" charset="2"/>
                  </a:rPr>
                  <a:t>M/IO</a:t>
                </a:r>
                <a:endPara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634" name="Line 36"/>
              <p:cNvSpPr/>
              <p:nvPr/>
            </p:nvSpPr>
            <p:spPr>
              <a:xfrm>
                <a:off x="288" y="48"/>
                <a:ext cx="16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5566" name="Group 37"/>
            <p:cNvGrpSpPr/>
            <p:nvPr/>
          </p:nvGrpSpPr>
          <p:grpSpPr>
            <a:xfrm>
              <a:off x="2135" y="1447"/>
              <a:ext cx="384" cy="258"/>
              <a:chOff x="0" y="0"/>
              <a:chExt cx="384" cy="258"/>
            </a:xfrm>
          </p:grpSpPr>
          <p:sp>
            <p:nvSpPr>
              <p:cNvPr id="65631" name="Line 38"/>
              <p:cNvSpPr/>
              <p:nvPr/>
            </p:nvSpPr>
            <p:spPr>
              <a:xfrm>
                <a:off x="25" y="0"/>
                <a:ext cx="23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632" name="Text Box 39"/>
              <p:cNvSpPr txBox="1"/>
              <p:nvPr/>
            </p:nvSpPr>
            <p:spPr>
              <a:xfrm>
                <a:off x="0" y="7"/>
                <a:ext cx="384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CS</a:t>
                </a:r>
              </a:p>
            </p:txBody>
          </p:sp>
        </p:grpSp>
        <p:grpSp>
          <p:nvGrpSpPr>
            <p:cNvPr id="65567" name="Group 40"/>
            <p:cNvGrpSpPr/>
            <p:nvPr/>
          </p:nvGrpSpPr>
          <p:grpSpPr>
            <a:xfrm>
              <a:off x="2160" y="240"/>
              <a:ext cx="680" cy="1124"/>
              <a:chOff x="0" y="0"/>
              <a:chExt cx="680" cy="1124"/>
            </a:xfrm>
          </p:grpSpPr>
          <p:sp>
            <p:nvSpPr>
              <p:cNvPr id="65627" name="Text Box 41"/>
              <p:cNvSpPr txBox="1"/>
              <p:nvPr/>
            </p:nvSpPr>
            <p:spPr>
              <a:xfrm>
                <a:off x="0" y="0"/>
                <a:ext cx="680" cy="11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D7~D0  </a:t>
                </a:r>
              </a:p>
              <a:p>
                <a:pPr marL="0" lvl="0" indent="0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RD          WR         C/D           RESET</a:t>
                </a:r>
              </a:p>
            </p:txBody>
          </p:sp>
          <p:sp>
            <p:nvSpPr>
              <p:cNvPr id="65628" name="Line 42"/>
              <p:cNvSpPr/>
              <p:nvPr/>
            </p:nvSpPr>
            <p:spPr>
              <a:xfrm flipV="1">
                <a:off x="23" y="511"/>
                <a:ext cx="276" cy="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629" name="Line 43"/>
              <p:cNvSpPr/>
              <p:nvPr/>
            </p:nvSpPr>
            <p:spPr>
              <a:xfrm>
                <a:off x="0" y="336"/>
                <a:ext cx="27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630" name="Line 44"/>
              <p:cNvSpPr/>
              <p:nvPr/>
            </p:nvSpPr>
            <p:spPr>
              <a:xfrm>
                <a:off x="192" y="720"/>
                <a:ext cx="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5568" name="Rectangle 45"/>
            <p:cNvSpPr/>
            <p:nvPr/>
          </p:nvSpPr>
          <p:spPr>
            <a:xfrm>
              <a:off x="3648" y="336"/>
              <a:ext cx="382" cy="746"/>
            </a:xfrm>
            <a:prstGeom prst="rect">
              <a:avLst/>
            </a:prstGeom>
            <a:solidFill>
              <a:srgbClr val="FF99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MAX</a:t>
              </a: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233</a:t>
              </a:r>
            </a:p>
          </p:txBody>
        </p:sp>
        <p:sp>
          <p:nvSpPr>
            <p:cNvPr id="65569" name="Line 46"/>
            <p:cNvSpPr/>
            <p:nvPr/>
          </p:nvSpPr>
          <p:spPr>
            <a:xfrm>
              <a:off x="3408" y="864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70" name="Line 47"/>
            <p:cNvSpPr/>
            <p:nvPr/>
          </p:nvSpPr>
          <p:spPr>
            <a:xfrm flipH="1">
              <a:off x="3408" y="528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71" name="Line 48"/>
            <p:cNvSpPr/>
            <p:nvPr/>
          </p:nvSpPr>
          <p:spPr>
            <a:xfrm>
              <a:off x="3408" y="1632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5572" name="Line 49"/>
            <p:cNvSpPr/>
            <p:nvPr/>
          </p:nvSpPr>
          <p:spPr>
            <a:xfrm>
              <a:off x="3744" y="1632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3" name="Line 50"/>
            <p:cNvSpPr/>
            <p:nvPr/>
          </p:nvSpPr>
          <p:spPr>
            <a:xfrm>
              <a:off x="3072" y="1824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4" name="Line 51"/>
            <p:cNvSpPr/>
            <p:nvPr/>
          </p:nvSpPr>
          <p:spPr>
            <a:xfrm>
              <a:off x="3072" y="1584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5" name="Text Box 52"/>
            <p:cNvSpPr txBox="1"/>
            <p:nvPr/>
          </p:nvSpPr>
          <p:spPr>
            <a:xfrm>
              <a:off x="528" y="2160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CLK</a:t>
              </a:r>
            </a:p>
          </p:txBody>
        </p:sp>
        <p:sp>
          <p:nvSpPr>
            <p:cNvPr id="65576" name="Line 53"/>
            <p:cNvSpPr/>
            <p:nvPr/>
          </p:nvSpPr>
          <p:spPr>
            <a:xfrm>
              <a:off x="1056" y="2304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77" name="Line 54"/>
            <p:cNvSpPr/>
            <p:nvPr/>
          </p:nvSpPr>
          <p:spPr>
            <a:xfrm flipV="1">
              <a:off x="2448" y="216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78" name="Text Box 55"/>
            <p:cNvSpPr txBox="1"/>
            <p:nvPr/>
          </p:nvSpPr>
          <p:spPr>
            <a:xfrm>
              <a:off x="2160" y="1920"/>
              <a:ext cx="52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CLK</a:t>
              </a:r>
            </a:p>
          </p:txBody>
        </p:sp>
        <p:grpSp>
          <p:nvGrpSpPr>
            <p:cNvPr id="65579" name="Group 56"/>
            <p:cNvGrpSpPr/>
            <p:nvPr/>
          </p:nvGrpSpPr>
          <p:grpSpPr>
            <a:xfrm>
              <a:off x="2256" y="2448"/>
              <a:ext cx="1248" cy="587"/>
              <a:chOff x="0" y="0"/>
              <a:chExt cx="1248" cy="587"/>
            </a:xfrm>
          </p:grpSpPr>
          <p:sp>
            <p:nvSpPr>
              <p:cNvPr id="65620" name="Rectangle 57"/>
              <p:cNvSpPr/>
              <p:nvPr/>
            </p:nvSpPr>
            <p:spPr>
              <a:xfrm>
                <a:off x="0" y="143"/>
                <a:ext cx="195" cy="290"/>
              </a:xfrm>
              <a:prstGeom prst="rect">
                <a:avLst/>
              </a:prstGeom>
              <a:solidFill>
                <a:srgbClr val="FFFF66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5621" name="Text Box 58"/>
              <p:cNvSpPr txBox="1"/>
              <p:nvPr/>
            </p:nvSpPr>
            <p:spPr>
              <a:xfrm>
                <a:off x="48" y="336"/>
                <a:ext cx="528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CLK0</a:t>
                </a:r>
              </a:p>
            </p:txBody>
          </p:sp>
          <p:grpSp>
            <p:nvGrpSpPr>
              <p:cNvPr id="65622" name="Group 59"/>
              <p:cNvGrpSpPr/>
              <p:nvPr/>
            </p:nvGrpSpPr>
            <p:grpSpPr>
              <a:xfrm>
                <a:off x="48" y="48"/>
                <a:ext cx="384" cy="259"/>
                <a:chOff x="0" y="0"/>
                <a:chExt cx="384" cy="259"/>
              </a:xfrm>
            </p:grpSpPr>
            <p:sp>
              <p:nvSpPr>
                <p:cNvPr id="65625" name="Line 60"/>
                <p:cNvSpPr/>
                <p:nvPr/>
              </p:nvSpPr>
              <p:spPr>
                <a:xfrm>
                  <a:off x="25" y="0"/>
                  <a:ext cx="23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5626" name="Text Box 61"/>
                <p:cNvSpPr txBox="1"/>
                <p:nvPr/>
              </p:nvSpPr>
              <p:spPr>
                <a:xfrm>
                  <a:off x="0" y="7"/>
                  <a:ext cx="384" cy="25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228600" indent="-228600" algn="l" rtl="0" eaLnBrk="0" fontAlgn="base" hangingPunct="0">
                    <a:lnSpc>
                      <a:spcPct val="90000"/>
                    </a:lnSpc>
                    <a:spcBef>
                      <a:spcPts val="1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lnSpc>
                      <a:spcPct val="10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2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CS</a:t>
                  </a:r>
                </a:p>
              </p:txBody>
            </p:sp>
          </p:grpSp>
          <p:sp>
            <p:nvSpPr>
              <p:cNvPr id="65623" name="Text Box 62"/>
              <p:cNvSpPr txBox="1"/>
              <p:nvPr/>
            </p:nvSpPr>
            <p:spPr>
              <a:xfrm>
                <a:off x="672" y="288"/>
                <a:ext cx="52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OUT0</a:t>
                </a:r>
              </a:p>
            </p:txBody>
          </p:sp>
          <p:sp>
            <p:nvSpPr>
              <p:cNvPr id="65624" name="Text Box 63"/>
              <p:cNvSpPr txBox="1"/>
              <p:nvPr/>
            </p:nvSpPr>
            <p:spPr>
              <a:xfrm>
                <a:off x="720" y="0"/>
                <a:ext cx="528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8253</a:t>
                </a:r>
              </a:p>
            </p:txBody>
          </p:sp>
        </p:grpSp>
        <p:sp>
          <p:nvSpPr>
            <p:cNvPr id="65580" name="Line 64"/>
            <p:cNvSpPr/>
            <p:nvPr/>
          </p:nvSpPr>
          <p:spPr>
            <a:xfrm>
              <a:off x="1344" y="2304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81" name="Line 65"/>
            <p:cNvSpPr/>
            <p:nvPr/>
          </p:nvSpPr>
          <p:spPr>
            <a:xfrm>
              <a:off x="1344" y="2928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82" name="Line 66"/>
            <p:cNvSpPr/>
            <p:nvPr/>
          </p:nvSpPr>
          <p:spPr>
            <a:xfrm>
              <a:off x="1872" y="1824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83" name="Line 67"/>
            <p:cNvSpPr/>
            <p:nvPr/>
          </p:nvSpPr>
          <p:spPr>
            <a:xfrm>
              <a:off x="2016" y="1824"/>
              <a:ext cx="0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84" name="Line 68"/>
            <p:cNvSpPr/>
            <p:nvPr/>
          </p:nvSpPr>
          <p:spPr>
            <a:xfrm>
              <a:off x="2016" y="2592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85" name="Rectangle 69"/>
            <p:cNvSpPr/>
            <p:nvPr/>
          </p:nvSpPr>
          <p:spPr>
            <a:xfrm>
              <a:off x="1440" y="2783"/>
              <a:ext cx="595" cy="290"/>
            </a:xfrm>
            <a:prstGeom prst="rect">
              <a:avLst/>
            </a:prstGeom>
            <a:solidFill>
              <a:srgbClr val="FFCC99"/>
            </a:solidFill>
            <a:ln w="9525">
              <a:noFill/>
            </a:ln>
          </p:spPr>
          <p:txBody>
            <a:bodyPr wrap="none"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分频</a:t>
              </a:r>
            </a:p>
          </p:txBody>
        </p:sp>
        <p:sp>
          <p:nvSpPr>
            <p:cNvPr id="65586" name="Text Box 70"/>
            <p:cNvSpPr txBox="1"/>
            <p:nvPr/>
          </p:nvSpPr>
          <p:spPr>
            <a:xfrm>
              <a:off x="1392" y="2304"/>
              <a:ext cx="57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8MHz</a:t>
              </a:r>
            </a:p>
          </p:txBody>
        </p:sp>
        <p:sp>
          <p:nvSpPr>
            <p:cNvPr id="65587" name="Text Box 71"/>
            <p:cNvSpPr txBox="1"/>
            <p:nvPr/>
          </p:nvSpPr>
          <p:spPr>
            <a:xfrm>
              <a:off x="1968" y="2976"/>
              <a:ext cx="57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2MHz</a:t>
              </a:r>
            </a:p>
          </p:txBody>
        </p:sp>
        <p:sp>
          <p:nvSpPr>
            <p:cNvPr id="65588" name="Line 72"/>
            <p:cNvSpPr/>
            <p:nvPr/>
          </p:nvSpPr>
          <p:spPr>
            <a:xfrm>
              <a:off x="3408" y="1920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5589" name="Line 73"/>
            <p:cNvSpPr/>
            <p:nvPr/>
          </p:nvSpPr>
          <p:spPr>
            <a:xfrm>
              <a:off x="3456" y="2832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90" name="Line 74"/>
            <p:cNvSpPr/>
            <p:nvPr/>
          </p:nvSpPr>
          <p:spPr>
            <a:xfrm>
              <a:off x="3840" y="14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91" name="Line 75"/>
            <p:cNvSpPr/>
            <p:nvPr/>
          </p:nvSpPr>
          <p:spPr>
            <a:xfrm>
              <a:off x="4320" y="1632"/>
              <a:ext cx="240" cy="48"/>
            </a:xfrm>
            <a:prstGeom prst="line">
              <a:avLst/>
            </a:prstGeom>
            <a:ln w="9525">
              <a:noFill/>
            </a:ln>
          </p:spPr>
        </p:sp>
        <p:sp>
          <p:nvSpPr>
            <p:cNvPr id="65592" name="AutoShape 76"/>
            <p:cNvSpPr/>
            <p:nvPr/>
          </p:nvSpPr>
          <p:spPr>
            <a:xfrm rot="-5397642">
              <a:off x="3788" y="621"/>
              <a:ext cx="1057" cy="290"/>
            </a:xfrm>
            <a:prstGeom prst="flowChartManualOperat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93" name="AutoShape 77"/>
            <p:cNvSpPr/>
            <p:nvPr/>
          </p:nvSpPr>
          <p:spPr>
            <a:xfrm rot="5367405">
              <a:off x="4608" y="622"/>
              <a:ext cx="1056" cy="290"/>
            </a:xfrm>
            <a:prstGeom prst="flowChartManualOperation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94" name="Line 78"/>
            <p:cNvSpPr/>
            <p:nvPr/>
          </p:nvSpPr>
          <p:spPr>
            <a:xfrm>
              <a:off x="4416" y="576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95" name="Line 79"/>
            <p:cNvSpPr/>
            <p:nvPr/>
          </p:nvSpPr>
          <p:spPr>
            <a:xfrm>
              <a:off x="4800" y="576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96" name="Line 80"/>
            <p:cNvSpPr/>
            <p:nvPr/>
          </p:nvSpPr>
          <p:spPr>
            <a:xfrm>
              <a:off x="4800" y="912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97" name="Line 81"/>
            <p:cNvSpPr/>
            <p:nvPr/>
          </p:nvSpPr>
          <p:spPr>
            <a:xfrm flipH="1">
              <a:off x="4416" y="912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98" name="Line 82"/>
            <p:cNvSpPr/>
            <p:nvPr/>
          </p:nvSpPr>
          <p:spPr>
            <a:xfrm flipV="1">
              <a:off x="4608" y="576"/>
              <a:ext cx="192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99" name="Line 83"/>
            <p:cNvSpPr/>
            <p:nvPr/>
          </p:nvSpPr>
          <p:spPr>
            <a:xfrm>
              <a:off x="4608" y="576"/>
              <a:ext cx="192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0" name="Line 84"/>
            <p:cNvSpPr/>
            <p:nvPr/>
          </p:nvSpPr>
          <p:spPr>
            <a:xfrm>
              <a:off x="4032" y="528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01" name="Line 85"/>
            <p:cNvSpPr/>
            <p:nvPr/>
          </p:nvSpPr>
          <p:spPr>
            <a:xfrm flipH="1">
              <a:off x="4032" y="864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602" name="Line 86"/>
            <p:cNvSpPr/>
            <p:nvPr/>
          </p:nvSpPr>
          <p:spPr>
            <a:xfrm>
              <a:off x="3936" y="105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3" name="Line 87"/>
            <p:cNvSpPr/>
            <p:nvPr/>
          </p:nvSpPr>
          <p:spPr>
            <a:xfrm>
              <a:off x="3744" y="105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4" name="Line 88"/>
            <p:cNvSpPr/>
            <p:nvPr/>
          </p:nvSpPr>
          <p:spPr>
            <a:xfrm>
              <a:off x="3744" y="1200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5" name="Line 89"/>
            <p:cNvSpPr/>
            <p:nvPr/>
          </p:nvSpPr>
          <p:spPr>
            <a:xfrm>
              <a:off x="3936" y="1200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6" name="Line 90"/>
            <p:cNvSpPr/>
            <p:nvPr/>
          </p:nvSpPr>
          <p:spPr>
            <a:xfrm>
              <a:off x="3888" y="1296"/>
              <a:ext cx="96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7" name="Line 91"/>
            <p:cNvSpPr/>
            <p:nvPr/>
          </p:nvSpPr>
          <p:spPr>
            <a:xfrm>
              <a:off x="4320" y="1200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608" name="Text Box 92"/>
            <p:cNvSpPr txBox="1"/>
            <p:nvPr/>
          </p:nvSpPr>
          <p:spPr>
            <a:xfrm>
              <a:off x="4224" y="432"/>
              <a:ext cx="192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5609" name="Text Box 93"/>
            <p:cNvSpPr txBox="1"/>
            <p:nvPr/>
          </p:nvSpPr>
          <p:spPr>
            <a:xfrm>
              <a:off x="5040" y="480"/>
              <a:ext cx="192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5610" name="Text Box 94"/>
            <p:cNvSpPr txBox="1"/>
            <p:nvPr/>
          </p:nvSpPr>
          <p:spPr>
            <a:xfrm>
              <a:off x="4512" y="1008"/>
              <a:ext cx="336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1,7</a:t>
              </a:r>
            </a:p>
          </p:txBody>
        </p:sp>
        <p:sp>
          <p:nvSpPr>
            <p:cNvPr id="65611" name="Text Box 95"/>
            <p:cNvSpPr txBox="1"/>
            <p:nvPr/>
          </p:nvSpPr>
          <p:spPr>
            <a:xfrm>
              <a:off x="4032" y="288"/>
              <a:ext cx="19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5612" name="Text Box 96"/>
            <p:cNvSpPr txBox="1"/>
            <p:nvPr/>
          </p:nvSpPr>
          <p:spPr>
            <a:xfrm>
              <a:off x="4032" y="624"/>
              <a:ext cx="19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5613" name="Text Box 97"/>
            <p:cNvSpPr txBox="1"/>
            <p:nvPr/>
          </p:nvSpPr>
          <p:spPr>
            <a:xfrm>
              <a:off x="3456" y="288"/>
              <a:ext cx="19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5614" name="Text Box 98"/>
            <p:cNvSpPr txBox="1"/>
            <p:nvPr/>
          </p:nvSpPr>
          <p:spPr>
            <a:xfrm>
              <a:off x="3456" y="624"/>
              <a:ext cx="19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5615" name="Text Box 99"/>
            <p:cNvSpPr txBox="1"/>
            <p:nvPr/>
          </p:nvSpPr>
          <p:spPr>
            <a:xfrm>
              <a:off x="3552" y="1056"/>
              <a:ext cx="19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5616" name="Text Box 100"/>
            <p:cNvSpPr txBox="1"/>
            <p:nvPr/>
          </p:nvSpPr>
          <p:spPr>
            <a:xfrm>
              <a:off x="3936" y="1008"/>
              <a:ext cx="19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65617" name="Text Box 101"/>
            <p:cNvSpPr txBox="1"/>
            <p:nvPr/>
          </p:nvSpPr>
          <p:spPr>
            <a:xfrm>
              <a:off x="3888" y="96"/>
              <a:ext cx="19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65618" name="Oval 102"/>
            <p:cNvSpPr/>
            <p:nvPr/>
          </p:nvSpPr>
          <p:spPr>
            <a:xfrm>
              <a:off x="3792" y="-63"/>
              <a:ext cx="96" cy="31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619" name="Text Box 103"/>
            <p:cNvSpPr txBox="1"/>
            <p:nvPr/>
          </p:nvSpPr>
          <p:spPr>
            <a:xfrm>
              <a:off x="3360" y="0"/>
              <a:ext cx="48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+5V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276725" y="6357938"/>
            <a:ext cx="6454775" cy="839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 smtClean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利用</a:t>
            </a:r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RS-232C</a:t>
            </a:r>
            <a:r>
              <a:rPr lang="zh-CN" altLang="en-US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近距离串行通信。</a:t>
            </a:r>
            <a:endParaRPr lang="zh-CN" altLang="en-US" b="1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8251A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串行数据传送方式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串行通信数据传送方式分为：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单工通信方式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半双工通信方式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全双工通信方式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⑴单工通信方式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传输的线路用一根线，通信的数据只允许按照一个固定的方向传送。如图：只能从A站点传送到B站点。</a:t>
            </a:r>
          </a:p>
        </p:txBody>
      </p:sp>
      <p:grpSp>
        <p:nvGrpSpPr>
          <p:cNvPr id="7171" name="Group 3"/>
          <p:cNvGrpSpPr/>
          <p:nvPr/>
        </p:nvGrpSpPr>
        <p:grpSpPr>
          <a:xfrm>
            <a:off x="2783632" y="4221088"/>
            <a:ext cx="6553200" cy="914400"/>
            <a:chOff x="0" y="0"/>
            <a:chExt cx="4128" cy="576"/>
          </a:xfrm>
        </p:grpSpPr>
        <p:sp>
          <p:nvSpPr>
            <p:cNvPr id="7173" name="Rectangle 4"/>
            <p:cNvSpPr/>
            <p:nvPr/>
          </p:nvSpPr>
          <p:spPr>
            <a:xfrm>
              <a:off x="0" y="240"/>
              <a:ext cx="912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4" name="Rectangle 5"/>
            <p:cNvSpPr/>
            <p:nvPr/>
          </p:nvSpPr>
          <p:spPr>
            <a:xfrm>
              <a:off x="192" y="288"/>
              <a:ext cx="432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7175" name="Rectangle 6"/>
            <p:cNvSpPr/>
            <p:nvPr/>
          </p:nvSpPr>
          <p:spPr>
            <a:xfrm>
              <a:off x="3216" y="240"/>
              <a:ext cx="912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6" name="Rectangle 7"/>
            <p:cNvSpPr/>
            <p:nvPr/>
          </p:nvSpPr>
          <p:spPr>
            <a:xfrm>
              <a:off x="3552" y="288"/>
              <a:ext cx="432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7177" name="Text Box 8"/>
            <p:cNvSpPr txBox="1"/>
            <p:nvPr/>
          </p:nvSpPr>
          <p:spPr>
            <a:xfrm>
              <a:off x="288" y="0"/>
              <a:ext cx="25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178" name="Text Box 9"/>
            <p:cNvSpPr txBox="1"/>
            <p:nvPr/>
          </p:nvSpPr>
          <p:spPr>
            <a:xfrm>
              <a:off x="3600" y="0"/>
              <a:ext cx="24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179" name="Line 10"/>
            <p:cNvSpPr/>
            <p:nvPr/>
          </p:nvSpPr>
          <p:spPr>
            <a:xfrm>
              <a:off x="624" y="384"/>
              <a:ext cx="144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7180" name="Line 11"/>
            <p:cNvSpPr/>
            <p:nvPr/>
          </p:nvSpPr>
          <p:spPr>
            <a:xfrm>
              <a:off x="2016" y="384"/>
              <a:ext cx="153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172" name="Text Box 12"/>
          <p:cNvSpPr txBox="1"/>
          <p:nvPr/>
        </p:nvSpPr>
        <p:spPr>
          <a:xfrm>
            <a:off x="983432" y="5581107"/>
            <a:ext cx="10657184" cy="10502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例：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单工通信类似无线电广播，电台发送信号，收音机接收信号，收音机永远不能发送信号。</a:t>
            </a:r>
          </a:p>
        </p:txBody>
      </p:sp>
      <p:sp>
        <p:nvSpPr>
          <p:cNvPr id="1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idx="1" hasCustomPrompt="1"/>
          </p:nvPr>
        </p:nvSpPr>
        <p:spPr>
          <a:xfrm>
            <a:off x="335361" y="1133979"/>
            <a:ext cx="11432656" cy="5724021"/>
          </a:xfrm>
        </p:spPr>
        <p:txBody>
          <a:bodyPr vert="horz" wrap="square" lIns="91440" tIns="45720" rIns="91440" bIns="45720" anchor="t" anchorCtr="0">
            <a:normAutofit fontScale="90000" lnSpcReduction="20000"/>
          </a:bodyPr>
          <a:lstStyle/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      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在实际使用中，当未对8251A设置方式控制字时，如果要使8251A复位，一般采用先送3个“00H”，再送一个40H（</a:t>
            </a:r>
            <a:r>
              <a:rPr lang="zh-CN" altLang="en-US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命令控制字，IR＝1</a:t>
            </a:r>
            <a:r>
              <a:rPr lang="zh-CN" altLang="en-US" sz="27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）的方法，这是8251A的编程约定。其实现程序如下：</a:t>
            </a:r>
            <a:endParaRPr lang="zh-CN" alt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120000"/>
              </a:lnSpc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 AX, AX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MOV CX, 0003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MOV DX, PORTC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NEXT: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DX, AL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CALL DELAY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LOOP NEXT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MOV  AL, 40H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OUT  DX, AL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CALL DELAY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……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8251A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767408" y="1484313"/>
            <a:ext cx="10945216" cy="415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9.1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8251A工作在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异步方式下的初始化编程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要求字符用7位二进制表示，采用奇校验，1.5个停止位，波特率系数为16。清除出错标志，让各出错标志处于初始状态，使请求发送有效电平，命令控制字使数据终端就绪(DTR)处于有效电平，发送允许和接收允许均为有效电平。设端口地址为208H和20AH 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8251A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/>
          <p:nvPr/>
        </p:nvSpPr>
        <p:spPr>
          <a:xfrm>
            <a:off x="1909445" y="1179195"/>
            <a:ext cx="8077200" cy="548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初始化程序：</a:t>
            </a:r>
          </a:p>
          <a:p>
            <a:pPr marL="1600200" lvl="3" indent="-2286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XOR AX, AX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600200" lvl="3" indent="-2286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MOV CX, 0003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600200" lvl="3" indent="-2286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MOV DX, PORTC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600200" lvl="3" indent="-2286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NEXT: OUT DX, AL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600200" lvl="3" indent="-2286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LOOP NEXT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600200" lvl="3" indent="-2286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MOV  AL, 40H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600200" lvl="3" indent="-2286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OUT  DX, AL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600200" lvl="3" indent="-2286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MOV  AL，9AH     ；方式字准备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342900" lvl="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MOV  DX，20AH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342900" lvl="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OUT  DX，AL    ；写入方式字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342900" lvl="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MOV  AL,  37H       ；命令字准备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342900" lvl="0" indent="-342900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OUT  DX，AL     ；写入命令字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8251A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over dir="d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839416" y="1268760"/>
            <a:ext cx="10945216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例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</a:rPr>
              <a:t>9.2 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8251A工作在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同步方式下的初始化编程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。要求采用内同步方式，同步字符为两个相同的16H值，字符长度为8位二进制，采用偶校验，要求对同步字符进行检索，复位3个出错标志，允许发送和接收，命令控制字使数据终端就绪(DTR)处于有效电平。</a:t>
            </a:r>
            <a:endParaRPr kumimoji="1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8251A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cover dir="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1631504" y="332656"/>
            <a:ext cx="80772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初始化程序：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XOR AX, AX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MOV CX, 0003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MOV DX, PORTC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NEXT: OUT DX, AL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LOOP NEXT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MOV  AL, 40H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OUT  DX, AL 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6200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 MOV  AL，3CH     ；方式字准备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6200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 MOV  DX，20AH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6200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 OUT  DX，AL    ；写入方式字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6200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 MOV  AL,  16H       ；同步字符准备  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6200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 OUT   DX, AL      ；写入第一同步字符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6200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 OUT  DX, AL      ；写入第二同步字符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6200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 MOV  AL,   97H      ；命令字准备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6200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            OUT  DX，AL     ；写入命令字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cover dir="d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8251A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700088" y="1993649"/>
            <a:ext cx="3455988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查询方式/中断方式</a:t>
            </a:r>
          </a:p>
        </p:txBody>
      </p:sp>
      <p:sp>
        <p:nvSpPr>
          <p:cNvPr id="5" name="Rectangle 3"/>
          <p:cNvSpPr/>
          <p:nvPr/>
        </p:nvSpPr>
        <p:spPr>
          <a:xfrm>
            <a:off x="911424" y="2638003"/>
            <a:ext cx="10940527" cy="3743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采用查询方式，在数据交换前应读取状态寄存器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状态寄存器D0=1(TxRDY=1)，CPU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可以向8251数据端口写入数据，完成串行数据的发送</a:t>
            </a:r>
            <a:endParaRPr lang="zh-CN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状态寄存器D1=1 (RxRDY=1)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，CPU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可以从8251数据端口读出数据，完成一帧数据的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接收</a:t>
            </a:r>
            <a:endParaRPr lang="zh-CN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采用中断方式则用TxRDY、RxRDY引脚信号提出中断申请</a:t>
            </a:r>
            <a:endParaRPr lang="zh-CN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551384" y="1349295"/>
            <a:ext cx="3960812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Calibri" panose="020F0502020204030204" pitchFamily="34" charset="0"/>
              </a:rPr>
              <a:t>8251与CPU的数据交换</a:t>
            </a:r>
          </a:p>
        </p:txBody>
      </p:sp>
    </p:spTree>
    <p:extLst>
      <p:ext uri="{BB962C8B-B14F-4D97-AF65-F5344CB8AC3E}">
        <p14:creationId xmlns:p14="http://schemas.microsoft.com/office/powerpoint/2010/main" val="3337705243"/>
      </p:ext>
    </p:extLst>
  </p:cSld>
  <p:clrMapOvr>
    <a:masterClrMapping/>
  </p:clrMapOvr>
  <p:transition spd="med">
    <p:cover dir="d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8251A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应用举例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7408" y="1277620"/>
            <a:ext cx="11017224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lvl="0" eaLnBrk="1" hangingPunct="1">
              <a:lnSpc>
                <a:spcPct val="130000"/>
              </a:lnSpc>
              <a:spcBef>
                <a:spcPct val="0"/>
              </a:spcBef>
              <a:buClrTx/>
              <a:buNone/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9.3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设计要求：波特率=9600，波特率系数=16，定时器分频系数（定时器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2MHz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2000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OUT0输出频率=9600*16=0.1536MHz</a:t>
            </a:r>
          </a:p>
          <a:p>
            <a:pPr marL="72000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分频系数n=2MHz/0.1536MHz=13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9.4</a:t>
            </a:r>
            <a:r>
              <a:rPr kumimoji="0" lang="en-US" altLang="zh-CN" sz="2400" b="1" i="0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8251A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数据口和控制口地址分别为1F0H和1F2H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异步方式，7位数据，1位停止位，偶校验，波特率系数16，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方式字：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7AH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发送与接收程序如下：</a:t>
            </a:r>
          </a:p>
        </p:txBody>
      </p:sp>
    </p:spTree>
    <p:extLst>
      <p:ext uri="{BB962C8B-B14F-4D97-AF65-F5344CB8AC3E}">
        <p14:creationId xmlns:p14="http://schemas.microsoft.com/office/powerpoint/2010/main" val="541266526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/>
          <p:nvPr/>
        </p:nvSpPr>
        <p:spPr>
          <a:xfrm>
            <a:off x="1981200" y="-26987"/>
            <a:ext cx="44196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BEG-T:   MOV    DX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1F2H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  AL, 40H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  DX, AL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MOV    AL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7AH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OUT    DX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</a:t>
            </a:r>
          </a:p>
        </p:txBody>
      </p:sp>
      <p:sp>
        <p:nvSpPr>
          <p:cNvPr id="80899" name="Text Box 3"/>
          <p:cNvSpPr txBox="1"/>
          <p:nvPr/>
        </p:nvSpPr>
        <p:spPr>
          <a:xfrm>
            <a:off x="1963738" y="1484313"/>
            <a:ext cx="44196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MOV    CX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02H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D1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LOOP   D1</a:t>
            </a:r>
          </a:p>
        </p:txBody>
      </p:sp>
      <p:sp>
        <p:nvSpPr>
          <p:cNvPr id="80900" name="Text Box 4"/>
          <p:cNvSpPr txBox="1"/>
          <p:nvPr/>
        </p:nvSpPr>
        <p:spPr>
          <a:xfrm>
            <a:off x="1909763" y="2060575"/>
            <a:ext cx="44196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MOV    AL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33H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OUT    DX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MOV    CX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02H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D2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LOOP   D2</a:t>
            </a:r>
          </a:p>
        </p:txBody>
      </p:sp>
      <p:sp>
        <p:nvSpPr>
          <p:cNvPr id="80901" name="Text Box 5"/>
          <p:cNvSpPr txBox="1"/>
          <p:nvPr/>
        </p:nvSpPr>
        <p:spPr>
          <a:xfrm>
            <a:off x="1747838" y="3213100"/>
            <a:ext cx="4419600" cy="378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LEA     DI，BUFF-T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MOV    CX，COUNT-T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NEXT-T：  </a:t>
            </a:r>
            <a:r>
              <a:rPr lang="zh-CN" altLang="en-US" sz="2000" b="1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DX,  1F2H;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  IN      AL，DX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TEST    AL，01H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JZ         NEXT-T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 MOV    DX，1F0H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MOV    AL，[DI]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OUT    DX，AL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INC       DI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LOOP    NEXT-T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…</a:t>
            </a:r>
          </a:p>
        </p:txBody>
      </p:sp>
      <p:grpSp>
        <p:nvGrpSpPr>
          <p:cNvPr id="74758" name="Group 6"/>
          <p:cNvGrpSpPr/>
          <p:nvPr/>
        </p:nvGrpSpPr>
        <p:grpSpPr>
          <a:xfrm>
            <a:off x="6743700" y="406400"/>
            <a:ext cx="2895600" cy="6035675"/>
            <a:chOff x="0" y="1"/>
            <a:chExt cx="1824" cy="3802"/>
          </a:xfrm>
        </p:grpSpPr>
        <p:sp>
          <p:nvSpPr>
            <p:cNvPr id="74759" name="AutoShape 7"/>
            <p:cNvSpPr/>
            <p:nvPr/>
          </p:nvSpPr>
          <p:spPr>
            <a:xfrm>
              <a:off x="528" y="1"/>
              <a:ext cx="1189" cy="445"/>
            </a:xfrm>
            <a:prstGeom prst="flowChartProcess">
              <a:avLst/>
            </a:prstGeom>
            <a:solidFill>
              <a:srgbClr val="FF99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置方式字</a:t>
              </a: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置命令字</a:t>
              </a:r>
            </a:p>
          </p:txBody>
        </p:sp>
        <p:sp>
          <p:nvSpPr>
            <p:cNvPr id="74760" name="AutoShape 8"/>
            <p:cNvSpPr/>
            <p:nvPr/>
          </p:nvSpPr>
          <p:spPr>
            <a:xfrm>
              <a:off x="384" y="625"/>
              <a:ext cx="1440" cy="445"/>
            </a:xfrm>
            <a:prstGeom prst="flowChartProcess">
              <a:avLst/>
            </a:prstGeom>
            <a:solidFill>
              <a:srgbClr val="FF99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置发送缓冲区首址</a:t>
              </a: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置发送数据数</a:t>
              </a:r>
            </a:p>
          </p:txBody>
        </p:sp>
        <p:sp>
          <p:nvSpPr>
            <p:cNvPr id="74761" name="AutoShape 9"/>
            <p:cNvSpPr/>
            <p:nvPr/>
          </p:nvSpPr>
          <p:spPr>
            <a:xfrm>
              <a:off x="528" y="1250"/>
              <a:ext cx="1189" cy="251"/>
            </a:xfrm>
            <a:prstGeom prst="flowChartProcess">
              <a:avLst/>
            </a:prstGeom>
            <a:solidFill>
              <a:srgbClr val="FF99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读入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8251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状态</a:t>
              </a:r>
            </a:p>
          </p:txBody>
        </p:sp>
        <p:grpSp>
          <p:nvGrpSpPr>
            <p:cNvPr id="74762" name="Group 10"/>
            <p:cNvGrpSpPr/>
            <p:nvPr/>
          </p:nvGrpSpPr>
          <p:grpSpPr>
            <a:xfrm>
              <a:off x="432" y="1619"/>
              <a:ext cx="982" cy="458"/>
              <a:chOff x="0" y="-61"/>
              <a:chExt cx="982" cy="458"/>
            </a:xfrm>
          </p:grpSpPr>
          <p:sp>
            <p:nvSpPr>
              <p:cNvPr id="74783" name="AutoShape 11"/>
              <p:cNvSpPr/>
              <p:nvPr/>
            </p:nvSpPr>
            <p:spPr>
              <a:xfrm>
                <a:off x="0" y="-61"/>
                <a:ext cx="843" cy="458"/>
              </a:xfrm>
              <a:prstGeom prst="flowChartDecision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84" name="Text Box 12"/>
              <p:cNvSpPr txBox="1"/>
              <p:nvPr/>
            </p:nvSpPr>
            <p:spPr>
              <a:xfrm>
                <a:off x="70" y="48"/>
                <a:ext cx="912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TxRDY=1</a:t>
                </a:r>
              </a:p>
            </p:txBody>
          </p:sp>
        </p:grpSp>
        <p:sp>
          <p:nvSpPr>
            <p:cNvPr id="74763" name="AutoShape 13"/>
            <p:cNvSpPr/>
            <p:nvPr/>
          </p:nvSpPr>
          <p:spPr>
            <a:xfrm>
              <a:off x="384" y="2209"/>
              <a:ext cx="1440" cy="445"/>
            </a:xfrm>
            <a:prstGeom prst="flowChartProcess">
              <a:avLst/>
            </a:prstGeom>
            <a:solidFill>
              <a:srgbClr val="FF99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从发送缓冲区取数送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8251</a:t>
              </a:r>
            </a:p>
          </p:txBody>
        </p:sp>
        <p:sp>
          <p:nvSpPr>
            <p:cNvPr id="74764" name="AutoShape 14"/>
            <p:cNvSpPr/>
            <p:nvPr/>
          </p:nvSpPr>
          <p:spPr>
            <a:xfrm>
              <a:off x="528" y="2834"/>
              <a:ext cx="1189" cy="251"/>
            </a:xfrm>
            <a:prstGeom prst="flowChartProcess">
              <a:avLst/>
            </a:prstGeom>
            <a:solidFill>
              <a:srgbClr val="FF99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修改指针</a:t>
              </a:r>
            </a:p>
          </p:txBody>
        </p:sp>
        <p:grpSp>
          <p:nvGrpSpPr>
            <p:cNvPr id="74765" name="Group 15"/>
            <p:cNvGrpSpPr/>
            <p:nvPr/>
          </p:nvGrpSpPr>
          <p:grpSpPr>
            <a:xfrm>
              <a:off x="474" y="3203"/>
              <a:ext cx="912" cy="458"/>
              <a:chOff x="-6" y="-61"/>
              <a:chExt cx="912" cy="458"/>
            </a:xfrm>
          </p:grpSpPr>
          <p:sp>
            <p:nvSpPr>
              <p:cNvPr id="74781" name="AutoShape 16"/>
              <p:cNvSpPr/>
              <p:nvPr/>
            </p:nvSpPr>
            <p:spPr>
              <a:xfrm>
                <a:off x="0" y="-61"/>
                <a:ext cx="843" cy="458"/>
              </a:xfrm>
              <a:prstGeom prst="flowChartDecision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82" name="Text Box 17"/>
              <p:cNvSpPr txBox="1"/>
              <p:nvPr/>
            </p:nvSpPr>
            <p:spPr>
              <a:xfrm>
                <a:off x="-6" y="48"/>
                <a:ext cx="912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发送完</a:t>
                </a:r>
              </a:p>
            </p:txBody>
          </p:sp>
        </p:grpSp>
        <p:sp>
          <p:nvSpPr>
            <p:cNvPr id="74766" name="Line 18"/>
            <p:cNvSpPr/>
            <p:nvPr/>
          </p:nvSpPr>
          <p:spPr>
            <a:xfrm>
              <a:off x="1104" y="43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4767" name="Line 19"/>
            <p:cNvSpPr/>
            <p:nvPr/>
          </p:nvSpPr>
          <p:spPr>
            <a:xfrm>
              <a:off x="1104" y="105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4768" name="Line 20"/>
            <p:cNvSpPr/>
            <p:nvPr/>
          </p:nvSpPr>
          <p:spPr>
            <a:xfrm>
              <a:off x="1104" y="148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4769" name="Line 21"/>
            <p:cNvSpPr/>
            <p:nvPr/>
          </p:nvSpPr>
          <p:spPr>
            <a:xfrm>
              <a:off x="1104" y="201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4770" name="Line 22"/>
            <p:cNvSpPr/>
            <p:nvPr/>
          </p:nvSpPr>
          <p:spPr>
            <a:xfrm>
              <a:off x="1104" y="264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4771" name="Line 23"/>
            <p:cNvSpPr/>
            <p:nvPr/>
          </p:nvSpPr>
          <p:spPr>
            <a:xfrm>
              <a:off x="1104" y="307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4772" name="Line 24"/>
            <p:cNvSpPr/>
            <p:nvPr/>
          </p:nvSpPr>
          <p:spPr>
            <a:xfrm flipH="1">
              <a:off x="0" y="3456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3" name="Line 25"/>
            <p:cNvSpPr/>
            <p:nvPr/>
          </p:nvSpPr>
          <p:spPr>
            <a:xfrm flipV="1">
              <a:off x="0" y="1152"/>
              <a:ext cx="0" cy="23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4" name="Line 26"/>
            <p:cNvSpPr/>
            <p:nvPr/>
          </p:nvSpPr>
          <p:spPr>
            <a:xfrm flipV="1">
              <a:off x="0" y="1152"/>
              <a:ext cx="11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4775" name="Line 27"/>
            <p:cNvSpPr/>
            <p:nvPr/>
          </p:nvSpPr>
          <p:spPr>
            <a:xfrm flipH="1">
              <a:off x="0" y="1824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4776" name="Line 28"/>
            <p:cNvSpPr/>
            <p:nvPr/>
          </p:nvSpPr>
          <p:spPr>
            <a:xfrm>
              <a:off x="1104" y="360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4777" name="Text Box 29"/>
            <p:cNvSpPr txBox="1"/>
            <p:nvPr/>
          </p:nvSpPr>
          <p:spPr>
            <a:xfrm>
              <a:off x="1200" y="1968"/>
              <a:ext cx="24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74778" name="Text Box 30"/>
            <p:cNvSpPr txBox="1"/>
            <p:nvPr/>
          </p:nvSpPr>
          <p:spPr>
            <a:xfrm>
              <a:off x="1152" y="3552"/>
              <a:ext cx="24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74779" name="Text Box 31"/>
            <p:cNvSpPr txBox="1"/>
            <p:nvPr/>
          </p:nvSpPr>
          <p:spPr>
            <a:xfrm>
              <a:off x="240" y="1584"/>
              <a:ext cx="24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</a:p>
          </p:txBody>
        </p:sp>
        <p:sp>
          <p:nvSpPr>
            <p:cNvPr id="74780" name="Text Box 32"/>
            <p:cNvSpPr txBox="1"/>
            <p:nvPr/>
          </p:nvSpPr>
          <p:spPr>
            <a:xfrm>
              <a:off x="240" y="3216"/>
              <a:ext cx="24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899" grpId="0"/>
      <p:bldP spid="80900" grpId="0"/>
      <p:bldP spid="8090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/>
          <p:nvPr/>
        </p:nvSpPr>
        <p:spPr>
          <a:xfrm>
            <a:off x="5791200" y="-77787"/>
            <a:ext cx="4419600" cy="1630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BEG-R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MOV    DX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1F2H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AL, 40H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  DX, AL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MOV    AL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7AH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OUT     DX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</a:p>
        </p:txBody>
      </p:sp>
      <p:sp>
        <p:nvSpPr>
          <p:cNvPr id="81923" name="Text Box 3"/>
          <p:cNvSpPr txBox="1"/>
          <p:nvPr/>
        </p:nvSpPr>
        <p:spPr>
          <a:xfrm>
            <a:off x="5934075" y="1430338"/>
            <a:ext cx="44196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MOV    CX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02H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D3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LOOP   D3</a:t>
            </a:r>
          </a:p>
        </p:txBody>
      </p:sp>
      <p:sp>
        <p:nvSpPr>
          <p:cNvPr id="81924" name="Text Box 4"/>
          <p:cNvSpPr txBox="1"/>
          <p:nvPr/>
        </p:nvSpPr>
        <p:spPr>
          <a:xfrm>
            <a:off x="5943600" y="2009775"/>
            <a:ext cx="44196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MOV    AL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14H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OUT    DX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MOV    CX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02H</a:t>
            </a:r>
          </a:p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D4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LOOP   D4</a:t>
            </a:r>
          </a:p>
        </p:txBody>
      </p:sp>
      <p:sp>
        <p:nvSpPr>
          <p:cNvPr id="81925" name="Text Box 5"/>
          <p:cNvSpPr txBox="1"/>
          <p:nvPr/>
        </p:nvSpPr>
        <p:spPr>
          <a:xfrm>
            <a:off x="5715000" y="3286125"/>
            <a:ext cx="4800600" cy="3692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LEA     DI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BUFF-R</a:t>
            </a: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MOV    CX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COUNT-R</a:t>
            </a: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NEXT-R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  </a:t>
            </a:r>
            <a:r>
              <a:rPr lang="en-US" altLang="zh-CN" sz="2000" b="1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 DX,  1F2H;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    IN      AL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DX</a:t>
            </a: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TEST    AL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02H</a:t>
            </a: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JZ         NEXT-R</a:t>
            </a: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TEST    AL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38H</a:t>
            </a: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JNZ         ERROR</a:t>
            </a: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MOV    DX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1F0H</a:t>
            </a: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IN         AL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DX</a:t>
            </a: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MOV    [DI]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INC       DI</a:t>
            </a:r>
          </a:p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LOOP    NEXT-R</a:t>
            </a:r>
          </a:p>
        </p:txBody>
      </p:sp>
      <p:grpSp>
        <p:nvGrpSpPr>
          <p:cNvPr id="75782" name="Group 6"/>
          <p:cNvGrpSpPr/>
          <p:nvPr/>
        </p:nvGrpSpPr>
        <p:grpSpPr>
          <a:xfrm>
            <a:off x="1909445" y="307975"/>
            <a:ext cx="3276600" cy="6338888"/>
            <a:chOff x="0" y="2"/>
            <a:chExt cx="2064" cy="3993"/>
          </a:xfrm>
        </p:grpSpPr>
        <p:sp>
          <p:nvSpPr>
            <p:cNvPr id="75783" name="AutoShape 7"/>
            <p:cNvSpPr/>
            <p:nvPr/>
          </p:nvSpPr>
          <p:spPr>
            <a:xfrm>
              <a:off x="432" y="2"/>
              <a:ext cx="1440" cy="251"/>
            </a:xfrm>
            <a:prstGeom prst="flowChartProcess">
              <a:avLst/>
            </a:prstGeom>
            <a:solidFill>
              <a:srgbClr val="FF99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置方式字置命令字</a:t>
              </a:r>
            </a:p>
          </p:txBody>
        </p:sp>
        <p:sp>
          <p:nvSpPr>
            <p:cNvPr id="75784" name="AutoShape 8"/>
            <p:cNvSpPr/>
            <p:nvPr/>
          </p:nvSpPr>
          <p:spPr>
            <a:xfrm>
              <a:off x="432" y="433"/>
              <a:ext cx="1440" cy="445"/>
            </a:xfrm>
            <a:prstGeom prst="flowChartProcess">
              <a:avLst/>
            </a:prstGeom>
            <a:solidFill>
              <a:srgbClr val="FF99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置接收缓冲区首址</a:t>
              </a:r>
            </a:p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置接收数据数</a:t>
              </a:r>
            </a:p>
          </p:txBody>
        </p:sp>
        <p:sp>
          <p:nvSpPr>
            <p:cNvPr id="75785" name="AutoShape 9"/>
            <p:cNvSpPr/>
            <p:nvPr/>
          </p:nvSpPr>
          <p:spPr>
            <a:xfrm>
              <a:off x="576" y="1058"/>
              <a:ext cx="1189" cy="251"/>
            </a:xfrm>
            <a:prstGeom prst="flowChartProcess">
              <a:avLst/>
            </a:prstGeom>
            <a:solidFill>
              <a:srgbClr val="FF99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读入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8251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状态</a:t>
              </a:r>
            </a:p>
          </p:txBody>
        </p:sp>
        <p:grpSp>
          <p:nvGrpSpPr>
            <p:cNvPr id="75786" name="Group 10"/>
            <p:cNvGrpSpPr/>
            <p:nvPr/>
          </p:nvGrpSpPr>
          <p:grpSpPr>
            <a:xfrm>
              <a:off x="480" y="1379"/>
              <a:ext cx="1022" cy="458"/>
              <a:chOff x="0" y="-61"/>
              <a:chExt cx="1022" cy="458"/>
            </a:xfrm>
          </p:grpSpPr>
          <p:sp>
            <p:nvSpPr>
              <p:cNvPr id="75815" name="AutoShape 11"/>
              <p:cNvSpPr/>
              <p:nvPr/>
            </p:nvSpPr>
            <p:spPr>
              <a:xfrm>
                <a:off x="0" y="-61"/>
                <a:ext cx="843" cy="458"/>
              </a:xfrm>
              <a:prstGeom prst="flowChartDecision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816" name="Text Box 12"/>
              <p:cNvSpPr txBox="1"/>
              <p:nvPr/>
            </p:nvSpPr>
            <p:spPr>
              <a:xfrm>
                <a:off x="110" y="48"/>
                <a:ext cx="912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RxRDY=1</a:t>
                </a:r>
              </a:p>
            </p:txBody>
          </p:sp>
        </p:grpSp>
        <p:sp>
          <p:nvSpPr>
            <p:cNvPr id="75787" name="AutoShape 13"/>
            <p:cNvSpPr/>
            <p:nvPr/>
          </p:nvSpPr>
          <p:spPr>
            <a:xfrm>
              <a:off x="432" y="2401"/>
              <a:ext cx="1440" cy="445"/>
            </a:xfrm>
            <a:prstGeom prst="flowChartProcess">
              <a:avLst/>
            </a:prstGeom>
            <a:solidFill>
              <a:srgbClr val="FF99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从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8251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接收数据送缓冲区</a:t>
              </a:r>
            </a:p>
          </p:txBody>
        </p:sp>
        <p:sp>
          <p:nvSpPr>
            <p:cNvPr id="75788" name="AutoShape 14"/>
            <p:cNvSpPr/>
            <p:nvPr/>
          </p:nvSpPr>
          <p:spPr>
            <a:xfrm>
              <a:off x="576" y="3026"/>
              <a:ext cx="1189" cy="251"/>
            </a:xfrm>
            <a:prstGeom prst="flowChartProcess">
              <a:avLst/>
            </a:prstGeom>
            <a:solidFill>
              <a:srgbClr val="FF99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修改指针</a:t>
              </a:r>
            </a:p>
          </p:txBody>
        </p:sp>
        <p:grpSp>
          <p:nvGrpSpPr>
            <p:cNvPr id="75789" name="Group 15"/>
            <p:cNvGrpSpPr/>
            <p:nvPr/>
          </p:nvGrpSpPr>
          <p:grpSpPr>
            <a:xfrm>
              <a:off x="486" y="3395"/>
              <a:ext cx="912" cy="458"/>
              <a:chOff x="-42" y="-61"/>
              <a:chExt cx="912" cy="458"/>
            </a:xfrm>
          </p:grpSpPr>
          <p:sp>
            <p:nvSpPr>
              <p:cNvPr id="75813" name="AutoShape 16"/>
              <p:cNvSpPr/>
              <p:nvPr/>
            </p:nvSpPr>
            <p:spPr>
              <a:xfrm>
                <a:off x="0" y="-61"/>
                <a:ext cx="843" cy="458"/>
              </a:xfrm>
              <a:prstGeom prst="flowChartDecision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814" name="Text Box 17"/>
              <p:cNvSpPr txBox="1"/>
              <p:nvPr/>
            </p:nvSpPr>
            <p:spPr>
              <a:xfrm>
                <a:off x="-42" y="48"/>
                <a:ext cx="912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发送完</a:t>
                </a:r>
              </a:p>
            </p:txBody>
          </p:sp>
        </p:grpSp>
        <p:sp>
          <p:nvSpPr>
            <p:cNvPr id="75790" name="Line 18"/>
            <p:cNvSpPr/>
            <p:nvPr/>
          </p:nvSpPr>
          <p:spPr>
            <a:xfrm>
              <a:off x="1152" y="24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791" name="Line 19"/>
            <p:cNvSpPr/>
            <p:nvPr/>
          </p:nvSpPr>
          <p:spPr>
            <a:xfrm>
              <a:off x="1152" y="86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792" name="Line 20"/>
            <p:cNvSpPr/>
            <p:nvPr/>
          </p:nvSpPr>
          <p:spPr>
            <a:xfrm>
              <a:off x="1152" y="129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793" name="Line 21"/>
            <p:cNvSpPr/>
            <p:nvPr/>
          </p:nvSpPr>
          <p:spPr>
            <a:xfrm>
              <a:off x="1152" y="177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794" name="Line 22"/>
            <p:cNvSpPr/>
            <p:nvPr/>
          </p:nvSpPr>
          <p:spPr>
            <a:xfrm>
              <a:off x="1152" y="283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795" name="Line 23"/>
            <p:cNvSpPr/>
            <p:nvPr/>
          </p:nvSpPr>
          <p:spPr>
            <a:xfrm>
              <a:off x="1152" y="326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796" name="Line 24"/>
            <p:cNvSpPr/>
            <p:nvPr/>
          </p:nvSpPr>
          <p:spPr>
            <a:xfrm flipH="1">
              <a:off x="0" y="3600"/>
              <a:ext cx="5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797" name="Line 25"/>
            <p:cNvSpPr/>
            <p:nvPr/>
          </p:nvSpPr>
          <p:spPr>
            <a:xfrm flipV="1">
              <a:off x="0" y="960"/>
              <a:ext cx="0" cy="26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798" name="Line 26"/>
            <p:cNvSpPr/>
            <p:nvPr/>
          </p:nvSpPr>
          <p:spPr>
            <a:xfrm flipV="1">
              <a:off x="0" y="960"/>
              <a:ext cx="11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799" name="Line 27"/>
            <p:cNvSpPr/>
            <p:nvPr/>
          </p:nvSpPr>
          <p:spPr>
            <a:xfrm flipH="1">
              <a:off x="0" y="1584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800" name="Line 28"/>
            <p:cNvSpPr/>
            <p:nvPr/>
          </p:nvSpPr>
          <p:spPr>
            <a:xfrm>
              <a:off x="1152" y="379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801" name="Text Box 29"/>
            <p:cNvSpPr txBox="1"/>
            <p:nvPr/>
          </p:nvSpPr>
          <p:spPr>
            <a:xfrm>
              <a:off x="1152" y="1728"/>
              <a:ext cx="24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75802" name="Text Box 30"/>
            <p:cNvSpPr txBox="1"/>
            <p:nvPr/>
          </p:nvSpPr>
          <p:spPr>
            <a:xfrm>
              <a:off x="1200" y="3744"/>
              <a:ext cx="24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75803" name="Text Box 31"/>
            <p:cNvSpPr txBox="1"/>
            <p:nvPr/>
          </p:nvSpPr>
          <p:spPr>
            <a:xfrm>
              <a:off x="240" y="1392"/>
              <a:ext cx="24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</a:p>
          </p:txBody>
        </p:sp>
        <p:sp>
          <p:nvSpPr>
            <p:cNvPr id="75804" name="Text Box 32"/>
            <p:cNvSpPr txBox="1"/>
            <p:nvPr/>
          </p:nvSpPr>
          <p:spPr>
            <a:xfrm>
              <a:off x="240" y="3360"/>
              <a:ext cx="24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</a:p>
          </p:txBody>
        </p:sp>
        <p:grpSp>
          <p:nvGrpSpPr>
            <p:cNvPr id="75805" name="Group 33"/>
            <p:cNvGrpSpPr/>
            <p:nvPr/>
          </p:nvGrpSpPr>
          <p:grpSpPr>
            <a:xfrm>
              <a:off x="480" y="1859"/>
              <a:ext cx="982" cy="458"/>
              <a:chOff x="0" y="-61"/>
              <a:chExt cx="982" cy="458"/>
            </a:xfrm>
          </p:grpSpPr>
          <p:sp>
            <p:nvSpPr>
              <p:cNvPr id="75811" name="AutoShape 34"/>
              <p:cNvSpPr/>
              <p:nvPr/>
            </p:nvSpPr>
            <p:spPr>
              <a:xfrm>
                <a:off x="0" y="-61"/>
                <a:ext cx="843" cy="458"/>
              </a:xfrm>
              <a:prstGeom prst="flowChartDecision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812" name="Text Box 35"/>
              <p:cNvSpPr txBox="1"/>
              <p:nvPr/>
            </p:nvSpPr>
            <p:spPr>
              <a:xfrm>
                <a:off x="70" y="48"/>
                <a:ext cx="912" cy="3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228600" indent="-228600" algn="l" rtl="0" eaLnBrk="0" fontAlgn="base" hangingPunct="0">
                  <a:lnSpc>
                    <a:spcPct val="9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0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传送出错</a:t>
                </a:r>
              </a:p>
            </p:txBody>
          </p:sp>
        </p:grpSp>
        <p:sp>
          <p:nvSpPr>
            <p:cNvPr id="75806" name="Line 36"/>
            <p:cNvSpPr/>
            <p:nvPr/>
          </p:nvSpPr>
          <p:spPr>
            <a:xfrm>
              <a:off x="1152" y="225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807" name="Line 37"/>
            <p:cNvSpPr/>
            <p:nvPr/>
          </p:nvSpPr>
          <p:spPr>
            <a:xfrm>
              <a:off x="1776" y="2112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08" name="Line 38"/>
            <p:cNvSpPr/>
            <p:nvPr/>
          </p:nvSpPr>
          <p:spPr>
            <a:xfrm>
              <a:off x="2064" y="211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809" name="Text Box 39"/>
            <p:cNvSpPr txBox="1"/>
            <p:nvPr/>
          </p:nvSpPr>
          <p:spPr>
            <a:xfrm>
              <a:off x="1728" y="1872"/>
              <a:ext cx="24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75810" name="Text Box 40"/>
            <p:cNvSpPr txBox="1"/>
            <p:nvPr/>
          </p:nvSpPr>
          <p:spPr>
            <a:xfrm>
              <a:off x="1248" y="2208"/>
              <a:ext cx="240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P spid="81923" grpId="0"/>
      <p:bldP spid="81924" grpId="0"/>
      <p:bldP spid="819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⑵半双工通信方式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传输的过程中依然用一根线连接，在某个时刻，只能进行发送，或只能进行接收，即发送和接收不可能同时进行。</a:t>
            </a:r>
          </a:p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如图:</a:t>
            </a:r>
          </a:p>
        </p:txBody>
      </p:sp>
      <p:grpSp>
        <p:nvGrpSpPr>
          <p:cNvPr id="8195" name="Group 3"/>
          <p:cNvGrpSpPr/>
          <p:nvPr/>
        </p:nvGrpSpPr>
        <p:grpSpPr>
          <a:xfrm>
            <a:off x="2711624" y="3356992"/>
            <a:ext cx="6629400" cy="1447800"/>
            <a:chOff x="0" y="0"/>
            <a:chExt cx="4176" cy="912"/>
          </a:xfrm>
        </p:grpSpPr>
        <p:sp>
          <p:nvSpPr>
            <p:cNvPr id="8197" name="Rectangle 4"/>
            <p:cNvSpPr/>
            <p:nvPr/>
          </p:nvSpPr>
          <p:spPr>
            <a:xfrm>
              <a:off x="0" y="240"/>
              <a:ext cx="912" cy="6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8" name="Rectangle 5"/>
            <p:cNvSpPr/>
            <p:nvPr/>
          </p:nvSpPr>
          <p:spPr>
            <a:xfrm>
              <a:off x="192" y="288"/>
              <a:ext cx="432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8199" name="Rectangle 6"/>
            <p:cNvSpPr/>
            <p:nvPr/>
          </p:nvSpPr>
          <p:spPr>
            <a:xfrm>
              <a:off x="3216" y="240"/>
              <a:ext cx="960" cy="6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0" name="Rectangle 7"/>
            <p:cNvSpPr/>
            <p:nvPr/>
          </p:nvSpPr>
          <p:spPr>
            <a:xfrm>
              <a:off x="3552" y="288"/>
              <a:ext cx="432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8201" name="Text Box 8"/>
            <p:cNvSpPr txBox="1"/>
            <p:nvPr/>
          </p:nvSpPr>
          <p:spPr>
            <a:xfrm>
              <a:off x="288" y="0"/>
              <a:ext cx="25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8202" name="Text Box 9"/>
            <p:cNvSpPr txBox="1"/>
            <p:nvPr/>
          </p:nvSpPr>
          <p:spPr>
            <a:xfrm>
              <a:off x="3600" y="0"/>
              <a:ext cx="24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8203" name="Rectangle 10"/>
            <p:cNvSpPr/>
            <p:nvPr/>
          </p:nvSpPr>
          <p:spPr>
            <a:xfrm>
              <a:off x="192" y="624"/>
              <a:ext cx="432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8204" name="Rectangle 11"/>
            <p:cNvSpPr/>
            <p:nvPr/>
          </p:nvSpPr>
          <p:spPr>
            <a:xfrm>
              <a:off x="3552" y="624"/>
              <a:ext cx="432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8205" name="Line 12"/>
            <p:cNvSpPr/>
            <p:nvPr/>
          </p:nvSpPr>
          <p:spPr>
            <a:xfrm>
              <a:off x="912" y="576"/>
              <a:ext cx="2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06" name="Line 13"/>
            <p:cNvSpPr/>
            <p:nvPr/>
          </p:nvSpPr>
          <p:spPr>
            <a:xfrm>
              <a:off x="1584" y="480"/>
              <a:ext cx="5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07" name="Line 14"/>
            <p:cNvSpPr/>
            <p:nvPr/>
          </p:nvSpPr>
          <p:spPr>
            <a:xfrm>
              <a:off x="2064" y="672"/>
              <a:ext cx="5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8208" name="Text Box 15"/>
            <p:cNvSpPr txBox="1"/>
            <p:nvPr/>
          </p:nvSpPr>
          <p:spPr>
            <a:xfrm>
              <a:off x="1584" y="96"/>
              <a:ext cx="69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数据流</a:t>
              </a:r>
            </a:p>
          </p:txBody>
        </p:sp>
        <p:sp>
          <p:nvSpPr>
            <p:cNvPr id="8209" name="Line 16"/>
            <p:cNvSpPr/>
            <p:nvPr/>
          </p:nvSpPr>
          <p:spPr>
            <a:xfrm>
              <a:off x="624" y="384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0" name="Line 17"/>
            <p:cNvSpPr/>
            <p:nvPr/>
          </p:nvSpPr>
          <p:spPr>
            <a:xfrm>
              <a:off x="624" y="72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1" name="Line 18"/>
            <p:cNvSpPr/>
            <p:nvPr/>
          </p:nvSpPr>
          <p:spPr>
            <a:xfrm>
              <a:off x="3456" y="384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2" name="Line 19"/>
            <p:cNvSpPr/>
            <p:nvPr/>
          </p:nvSpPr>
          <p:spPr>
            <a:xfrm>
              <a:off x="3456" y="72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3" name="Line 20"/>
            <p:cNvSpPr/>
            <p:nvPr/>
          </p:nvSpPr>
          <p:spPr>
            <a:xfrm>
              <a:off x="3216" y="576"/>
              <a:ext cx="192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14" name="Line 21"/>
            <p:cNvSpPr/>
            <p:nvPr/>
          </p:nvSpPr>
          <p:spPr>
            <a:xfrm flipH="1" flipV="1">
              <a:off x="768" y="432"/>
              <a:ext cx="144" cy="14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196" name="Rectangle 22"/>
          <p:cNvSpPr/>
          <p:nvPr/>
        </p:nvSpPr>
        <p:spPr>
          <a:xfrm>
            <a:off x="911425" y="5272707"/>
            <a:ext cx="10856591" cy="1111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8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例：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半双工通信工方式类似对讲机，某时刻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方发送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方接收，另一时刻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B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方发送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方接收，双方不能同时进行发送和接收。</a:t>
            </a:r>
          </a:p>
        </p:txBody>
      </p:sp>
      <p:sp>
        <p:nvSpPr>
          <p:cNvPr id="2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</a:rPr>
              <a:t>⑶全双工通信方式</a:t>
            </a: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	</a:t>
            </a:r>
            <a:r>
              <a:rPr lang="zh-CN" altLang="en-US" sz="2400" b="1" dirty="0">
                <a:latin typeface="黑体" panose="02010609060101010101" pitchFamily="49" charset="-122"/>
              </a:rPr>
              <a:t>相互通信的双方，都可以是接收器也都可以是发送器。分别用</a:t>
            </a:r>
            <a:r>
              <a:rPr lang="zh-CN" altLang="en-US" sz="2400" b="1" dirty="0"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</a:rPr>
              <a:t>根独立的传输线(一般是双绞线，或同轴电缆)来连接发送信号和接收信号，这样发送方和接收方可同时进行工作</a:t>
            </a:r>
            <a:r>
              <a:rPr lang="zh-CN" altLang="en-US" sz="2400" b="1" dirty="0" smtClean="0">
                <a:latin typeface="黑体" panose="02010609060101010101" pitchFamily="49" charset="-122"/>
              </a:rPr>
              <a:t>。</a:t>
            </a:r>
            <a:r>
              <a:rPr lang="zh-CN" altLang="en-US" sz="2400" b="1" dirty="0" smtClean="0">
                <a:latin typeface="宋体" panose="02010600030101010101" pitchFamily="2" charset="-122"/>
                <a:ea typeface="等线" panose="02010600030101010101" pitchFamily="2" charset="-122"/>
              </a:rPr>
              <a:t>如下</a:t>
            </a:r>
            <a:r>
              <a:rPr lang="zh-CN" altLang="en-US" sz="2400" b="1" dirty="0">
                <a:latin typeface="宋体" panose="02010600030101010101" pitchFamily="2" charset="-122"/>
                <a:ea typeface="等线" panose="02010600030101010101" pitchFamily="2" charset="-122"/>
              </a:rPr>
              <a:t>图所示。</a:t>
            </a:r>
          </a:p>
        </p:txBody>
      </p:sp>
      <p:grpSp>
        <p:nvGrpSpPr>
          <p:cNvPr id="9219" name="Group 3"/>
          <p:cNvGrpSpPr/>
          <p:nvPr/>
        </p:nvGrpSpPr>
        <p:grpSpPr>
          <a:xfrm>
            <a:off x="2782888" y="3789045"/>
            <a:ext cx="6629400" cy="1447800"/>
            <a:chOff x="0" y="0"/>
            <a:chExt cx="4176" cy="912"/>
          </a:xfrm>
        </p:grpSpPr>
        <p:sp>
          <p:nvSpPr>
            <p:cNvPr id="9221" name="Rectangle 4"/>
            <p:cNvSpPr/>
            <p:nvPr/>
          </p:nvSpPr>
          <p:spPr>
            <a:xfrm>
              <a:off x="0" y="240"/>
              <a:ext cx="912" cy="6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2" name="Rectangle 5"/>
            <p:cNvSpPr/>
            <p:nvPr/>
          </p:nvSpPr>
          <p:spPr>
            <a:xfrm>
              <a:off x="192" y="288"/>
              <a:ext cx="432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9223" name="Rectangle 6"/>
            <p:cNvSpPr/>
            <p:nvPr/>
          </p:nvSpPr>
          <p:spPr>
            <a:xfrm>
              <a:off x="3216" y="240"/>
              <a:ext cx="960" cy="67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4" name="Rectangle 7"/>
            <p:cNvSpPr/>
            <p:nvPr/>
          </p:nvSpPr>
          <p:spPr>
            <a:xfrm>
              <a:off x="3552" y="288"/>
              <a:ext cx="432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9225" name="Text Box 8"/>
            <p:cNvSpPr txBox="1"/>
            <p:nvPr/>
          </p:nvSpPr>
          <p:spPr>
            <a:xfrm>
              <a:off x="288" y="0"/>
              <a:ext cx="25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9226" name="Text Box 9"/>
            <p:cNvSpPr txBox="1"/>
            <p:nvPr/>
          </p:nvSpPr>
          <p:spPr>
            <a:xfrm>
              <a:off x="3600" y="0"/>
              <a:ext cx="24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9227" name="Rectangle 10"/>
            <p:cNvSpPr/>
            <p:nvPr/>
          </p:nvSpPr>
          <p:spPr>
            <a:xfrm>
              <a:off x="192" y="624"/>
              <a:ext cx="432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9228" name="Rectangle 11"/>
            <p:cNvSpPr/>
            <p:nvPr/>
          </p:nvSpPr>
          <p:spPr>
            <a:xfrm>
              <a:off x="3552" y="624"/>
              <a:ext cx="432" cy="2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9229" name="Text Box 12"/>
            <p:cNvSpPr txBox="1"/>
            <p:nvPr/>
          </p:nvSpPr>
          <p:spPr>
            <a:xfrm>
              <a:off x="1584" y="96"/>
              <a:ext cx="69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数据流</a:t>
              </a:r>
            </a:p>
          </p:txBody>
        </p:sp>
        <p:sp>
          <p:nvSpPr>
            <p:cNvPr id="9230" name="Line 13"/>
            <p:cNvSpPr/>
            <p:nvPr/>
          </p:nvSpPr>
          <p:spPr>
            <a:xfrm>
              <a:off x="624" y="384"/>
              <a:ext cx="292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31" name="Line 14"/>
            <p:cNvSpPr/>
            <p:nvPr/>
          </p:nvSpPr>
          <p:spPr>
            <a:xfrm flipH="1">
              <a:off x="624" y="768"/>
              <a:ext cx="292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9220" name="Text Box 15"/>
          <p:cNvSpPr txBox="1"/>
          <p:nvPr/>
        </p:nvSpPr>
        <p:spPr>
          <a:xfrm>
            <a:off x="1055440" y="5875420"/>
            <a:ext cx="1051316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全双工通信工方式类似电话机，双方可以同时进行发送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和接收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>
            <a:normAutofit fontScale="80000" lnSpcReduction="10000"/>
          </a:bodyPr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AutoNum type="arabicPeriod" startAt="2"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</a:rPr>
              <a:t>串行传送的两种基本工作方式</a:t>
            </a:r>
          </a:p>
          <a:p>
            <a:pPr eaLnBrk="1" hangingPunct="1">
              <a:lnSpc>
                <a:spcPct val="140000"/>
              </a:lnSpc>
              <a:spcBef>
                <a:spcPct val="25000"/>
              </a:spcBef>
            </a:pPr>
            <a:r>
              <a:rPr lang="zh-CN" altLang="en-US" b="1" dirty="0">
                <a:latin typeface="黑体" panose="02010609060101010101" pitchFamily="49" charset="-122"/>
              </a:rPr>
              <a:t>串行通信分为两种类型：一种是</a:t>
            </a:r>
            <a:r>
              <a:rPr lang="zh-CN" altLang="en-US" b="1" dirty="0">
                <a:solidFill>
                  <a:srgbClr val="FFC000"/>
                </a:solidFill>
                <a:latin typeface="黑体" panose="02010609060101010101" pitchFamily="49" charset="-122"/>
              </a:rPr>
              <a:t>同步通信方式</a:t>
            </a:r>
            <a:r>
              <a:rPr lang="zh-CN" altLang="en-US" b="1" dirty="0">
                <a:latin typeface="黑体" panose="02010609060101010101" pitchFamily="49" charset="-122"/>
              </a:rPr>
              <a:t>，另一种是</a:t>
            </a:r>
            <a:r>
              <a:rPr lang="zh-CN" altLang="en-US" b="1" dirty="0">
                <a:solidFill>
                  <a:srgbClr val="FFC000"/>
                </a:solidFill>
                <a:latin typeface="黑体" panose="02010609060101010101" pitchFamily="49" charset="-122"/>
              </a:rPr>
              <a:t>异步通信方式</a:t>
            </a:r>
            <a:r>
              <a:rPr lang="zh-CN" altLang="en-US" b="1" dirty="0">
                <a:latin typeface="黑体" panose="02010609060101010101" pitchFamily="49" charset="-122"/>
              </a:rPr>
              <a:t>。</a:t>
            </a:r>
          </a:p>
          <a:p>
            <a:pPr marL="0" indent="0" eaLnBrk="1" hangingPunct="1">
              <a:lnSpc>
                <a:spcPct val="140000"/>
              </a:lnSpc>
              <a:spcBef>
                <a:spcPct val="25000"/>
              </a:spcBef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</a:rPr>
              <a:t>⑴</a:t>
            </a:r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</a:rPr>
              <a:t>异步通信方式</a:t>
            </a:r>
          </a:p>
          <a:p>
            <a:pPr marL="540000" eaLnBrk="1" hangingPunct="1">
              <a:lnSpc>
                <a:spcPct val="140000"/>
              </a:lnSpc>
              <a:spcBef>
                <a:spcPct val="25000"/>
              </a:spcBef>
            </a:pPr>
            <a:r>
              <a:rPr lang="zh-CN" altLang="en-US" b="1" dirty="0" smtClean="0">
                <a:latin typeface="黑体" panose="02010609060101010101" pitchFamily="49" charset="-122"/>
              </a:rPr>
              <a:t>它</a:t>
            </a:r>
            <a:r>
              <a:rPr lang="zh-CN" altLang="en-US" b="1" dirty="0">
                <a:latin typeface="黑体" panose="02010609060101010101" pitchFamily="49" charset="-122"/>
              </a:rPr>
              <a:t>是以</a:t>
            </a:r>
            <a:r>
              <a:rPr lang="zh-CN" altLang="en-US" b="1" dirty="0">
                <a:solidFill>
                  <a:srgbClr val="FFC000"/>
                </a:solidFill>
                <a:latin typeface="黑体" panose="02010609060101010101" pitchFamily="49" charset="-122"/>
              </a:rPr>
              <a:t>字符</a:t>
            </a:r>
            <a:r>
              <a:rPr lang="zh-CN" altLang="en-US" b="1" dirty="0">
                <a:latin typeface="黑体" panose="02010609060101010101" pitchFamily="49" charset="-122"/>
              </a:rPr>
              <a:t>为单位进行传输的，</a:t>
            </a:r>
            <a:r>
              <a:rPr lang="zh-CN" altLang="en-US" b="1" dirty="0">
                <a:solidFill>
                  <a:srgbClr val="7030A0"/>
                </a:solidFill>
                <a:latin typeface="黑体" panose="02010609060101010101" pitchFamily="49" charset="-122"/>
              </a:rPr>
              <a:t>字符之间没有固定的时间间隔要求，而每个字符中的各位则以固定的时间传送。</a:t>
            </a:r>
          </a:p>
          <a:p>
            <a:pPr marL="540000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b="1" dirty="0" smtClean="0">
                <a:latin typeface="黑体" panose="02010609060101010101" pitchFamily="49" charset="-122"/>
              </a:rPr>
              <a:t>收</a:t>
            </a:r>
            <a:r>
              <a:rPr lang="zh-CN" altLang="en-US" b="1" dirty="0">
                <a:latin typeface="黑体" panose="02010609060101010101" pitchFamily="49" charset="-122"/>
              </a:rPr>
              <a:t>、发双方取得同步的方法是采用在字符格式中设置</a:t>
            </a:r>
            <a:r>
              <a:rPr lang="zh-CN" altLang="en-US" b="1" dirty="0">
                <a:solidFill>
                  <a:srgbClr val="7030A0"/>
                </a:solidFill>
                <a:latin typeface="黑体" panose="02010609060101010101" pitchFamily="49" charset="-122"/>
              </a:rPr>
              <a:t>起始位和停止位。</a:t>
            </a:r>
          </a:p>
          <a:p>
            <a:pPr marL="540000"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b="1" dirty="0" smtClean="0">
                <a:latin typeface="黑体" panose="02010609060101010101" pitchFamily="49" charset="-122"/>
              </a:rPr>
              <a:t>在</a:t>
            </a:r>
            <a:r>
              <a:rPr lang="zh-CN" altLang="en-US" b="1" dirty="0">
                <a:latin typeface="黑体" panose="02010609060101010101" pitchFamily="49" charset="-122"/>
              </a:rPr>
              <a:t>一个有效字符正式发送前，发送器先发送一个</a:t>
            </a:r>
            <a:r>
              <a:rPr lang="zh-CN" altLang="en-US" b="1" dirty="0">
                <a:solidFill>
                  <a:srgbClr val="FFC000"/>
                </a:solidFill>
                <a:latin typeface="黑体" panose="02010609060101010101" pitchFamily="49" charset="-122"/>
              </a:rPr>
              <a:t>起始位</a:t>
            </a:r>
            <a:r>
              <a:rPr lang="zh-CN" altLang="en-US" b="1" dirty="0">
                <a:latin typeface="黑体" panose="02010609060101010101" pitchFamily="49" charset="-122"/>
              </a:rPr>
              <a:t>，然后发送</a:t>
            </a:r>
            <a:r>
              <a:rPr lang="zh-CN" altLang="en-US" b="1" dirty="0">
                <a:solidFill>
                  <a:srgbClr val="FFC000"/>
                </a:solidFill>
                <a:latin typeface="黑体" panose="02010609060101010101" pitchFamily="49" charset="-122"/>
              </a:rPr>
              <a:t>有效字符位</a:t>
            </a:r>
            <a:r>
              <a:rPr lang="zh-CN" altLang="en-US" b="1" dirty="0">
                <a:latin typeface="黑体" panose="02010609060101010101" pitchFamily="49" charset="-122"/>
              </a:rPr>
              <a:t>，在字符结束时再发送一个</a:t>
            </a:r>
            <a:r>
              <a:rPr lang="zh-CN" altLang="en-US" b="1" dirty="0">
                <a:solidFill>
                  <a:srgbClr val="FFC000"/>
                </a:solidFill>
                <a:latin typeface="黑体" panose="02010609060101010101" pitchFamily="49" charset="-122"/>
              </a:rPr>
              <a:t>停止位</a:t>
            </a:r>
            <a:r>
              <a:rPr lang="zh-CN" altLang="en-US" b="1" dirty="0">
                <a:latin typeface="黑体" panose="02010609060101010101" pitchFamily="49" charset="-122"/>
              </a:rPr>
              <a:t>，起始位至停止位构成一</a:t>
            </a:r>
            <a:r>
              <a:rPr lang="zh-CN" altLang="en-US" b="1" dirty="0">
                <a:solidFill>
                  <a:srgbClr val="FFC000"/>
                </a:solidFill>
                <a:latin typeface="黑体" panose="02010609060101010101" pitchFamily="49" charset="-122"/>
              </a:rPr>
              <a:t>帧</a:t>
            </a:r>
            <a:r>
              <a:rPr lang="zh-CN" altLang="en-US" b="1" dirty="0">
                <a:latin typeface="黑体" panose="02010609060101010101" pitchFamily="49" charset="-122"/>
              </a:rPr>
              <a:t>。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623392" y="260574"/>
            <a:ext cx="9066212" cy="7921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altLang="zh-CN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4000" b="1" kern="0" dirty="0" smtClean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串行通信概述</a:t>
            </a:r>
            <a:endParaRPr lang="en-US" altLang="zh-CN" sz="4000" b="1" kern="0" dirty="0">
              <a:solidFill>
                <a:srgbClr val="3333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8694544-ad0e-4e21-a328-d186a2e0fef8"/>
  <p:tag name="COMMONDATA" val="eyJoZGlkIjoiY2ZkMDMyMTg3NWZiZGRkODJkYTAzOWQ4NDU4NTViYz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820,&quot;width&quot;:933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1595</TotalTime>
  <Words>6245</Words>
  <Application>Microsoft Office PowerPoint</Application>
  <PresentationFormat>宽屏</PresentationFormat>
  <Paragraphs>906</Paragraphs>
  <Slides>68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87" baseType="lpstr">
      <vt:lpstr>Arrows1</vt:lpstr>
      <vt:lpstr>Batang</vt:lpstr>
      <vt:lpstr>等线</vt:lpstr>
      <vt:lpstr>黑体</vt:lpstr>
      <vt:lpstr>宋体</vt:lpstr>
      <vt:lpstr>微软雅黑</vt:lpstr>
      <vt:lpstr>Arial</vt:lpstr>
      <vt:lpstr>Calibri</vt:lpstr>
      <vt:lpstr>Calibri Light</vt:lpstr>
      <vt:lpstr>MT Extra</vt:lpstr>
      <vt:lpstr>Symbol</vt:lpstr>
      <vt:lpstr>Tahoma</vt:lpstr>
      <vt:lpstr>Times</vt:lpstr>
      <vt:lpstr>Times New Roman</vt:lpstr>
      <vt:lpstr>Wingdings</vt:lpstr>
      <vt:lpstr>Wingdings 2</vt:lpstr>
      <vt:lpstr>Office Theme</vt:lpstr>
      <vt:lpstr>Microsoft Visio 2003-2010 绘图</vt:lpstr>
      <vt:lpstr>Equation.3</vt:lpstr>
      <vt:lpstr>PowerPoint 演示文稿</vt:lpstr>
      <vt:lpstr> 第9章  串行通信及其接口电路</vt:lpstr>
      <vt:lpstr>学 习 目 的</vt:lpstr>
      <vt:lpstr>重 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Administrator</cp:lastModifiedBy>
  <cp:revision>169</cp:revision>
  <dcterms:created xsi:type="dcterms:W3CDTF">2023-03-27T04:03:00Z</dcterms:created>
  <dcterms:modified xsi:type="dcterms:W3CDTF">2023-05-06T09:27:12Z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774DF1B0281340DE854E271D13DB209D</vt:lpwstr>
  </property>
</Properties>
</file>