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314" r:id="rId4"/>
    <p:sldId id="322" r:id="rId5"/>
    <p:sldId id="307" r:id="rId6"/>
    <p:sldId id="321" r:id="rId7"/>
    <p:sldId id="323" r:id="rId8"/>
    <p:sldId id="324" r:id="rId9"/>
    <p:sldId id="325" r:id="rId10"/>
    <p:sldId id="327" r:id="rId11"/>
    <p:sldId id="326" r:id="rId12"/>
    <p:sldId id="289" r:id="rId13"/>
    <p:sldId id="333" r:id="rId14"/>
    <p:sldId id="336" r:id="rId15"/>
    <p:sldId id="332" r:id="rId16"/>
    <p:sldId id="334" r:id="rId17"/>
    <p:sldId id="335" r:id="rId18"/>
    <p:sldId id="290" r:id="rId19"/>
    <p:sldId id="291" r:id="rId20"/>
    <p:sldId id="292" r:id="rId21"/>
    <p:sldId id="328" r:id="rId22"/>
    <p:sldId id="329" r:id="rId23"/>
    <p:sldId id="330" r:id="rId24"/>
    <p:sldId id="331" r:id="rId25"/>
    <p:sldId id="278" r:id="rId26"/>
  </p:sldIdLst>
  <p:sldSz cx="11520488" cy="6480175"/>
  <p:notesSz cx="6858000" cy="9144000"/>
  <p:defaultTextStyle>
    <a:defPPr>
      <a:defRPr lang="zh-CN"/>
    </a:defPPr>
    <a:lvl1pPr marL="0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487"/>
    <a:srgbClr val="F46970"/>
    <a:srgbClr val="53C780"/>
    <a:srgbClr val="67D993"/>
    <a:srgbClr val="F2A849"/>
    <a:srgbClr val="F8F8F8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6357" autoAdjust="0"/>
  </p:normalViewPr>
  <p:slideViewPr>
    <p:cSldViewPr>
      <p:cViewPr varScale="1">
        <p:scale>
          <a:sx n="129" d="100"/>
          <a:sy n="129" d="100"/>
        </p:scale>
        <p:origin x="427" y="91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AA33-AD60-4A35-9340-64E9193279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A3AA-8C1F-4F06-9ED3-27B4D0CD1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6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6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7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0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0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5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5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9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A3AA-8C1F-4F06-9ED3-27B4D0CD125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54" y="195005"/>
            <a:ext cx="2592110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5" y="195005"/>
            <a:ext cx="7584321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39" y="4164114"/>
            <a:ext cx="9792415" cy="1287034"/>
          </a:xfrm>
        </p:spPr>
        <p:txBody>
          <a:bodyPr anchor="t"/>
          <a:lstStyle>
            <a:lvl1pPr algn="l">
              <a:defRPr sz="504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39" y="2746575"/>
            <a:ext cx="9792415" cy="1417537"/>
          </a:xfrm>
        </p:spPr>
        <p:txBody>
          <a:bodyPr anchor="b"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24" y="1134031"/>
            <a:ext cx="5088216" cy="3207086"/>
          </a:xfrm>
        </p:spPr>
        <p:txBody>
          <a:bodyPr/>
          <a:lstStyle>
            <a:lvl1pPr>
              <a:defRPr sz="3528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48" y="1134031"/>
            <a:ext cx="5088216" cy="3207086"/>
          </a:xfrm>
        </p:spPr>
        <p:txBody>
          <a:bodyPr/>
          <a:lstStyle>
            <a:lvl1pPr>
              <a:defRPr sz="3528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259508"/>
            <a:ext cx="10368439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5" y="2055055"/>
            <a:ext cx="5090216" cy="373360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50" y="2055055"/>
            <a:ext cx="5092216" cy="373360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6" y="258006"/>
            <a:ext cx="3790161" cy="1098030"/>
          </a:xfr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1" y="258008"/>
            <a:ext cx="6440273" cy="5530650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6" y="1356038"/>
            <a:ext cx="3790161" cy="4432620"/>
          </a:xfrm>
        </p:spPr>
        <p:txBody>
          <a:bodyPr/>
          <a:lstStyle>
            <a:lvl1pPr marL="0" indent="0">
              <a:buNone/>
              <a:defRPr sz="1764"/>
            </a:lvl1pPr>
            <a:lvl2pPr marL="576026" indent="0">
              <a:buNone/>
              <a:defRPr sz="1512"/>
            </a:lvl2pPr>
            <a:lvl3pPr marL="1152053" indent="0">
              <a:buNone/>
              <a:defRPr sz="1260"/>
            </a:lvl3pPr>
            <a:lvl4pPr marL="1728079" indent="0">
              <a:buNone/>
              <a:defRPr sz="1134"/>
            </a:lvl4pPr>
            <a:lvl5pPr marL="2304105" indent="0">
              <a:buNone/>
              <a:defRPr sz="1134"/>
            </a:lvl5pPr>
            <a:lvl6pPr marL="2880131" indent="0">
              <a:buNone/>
              <a:defRPr sz="1134"/>
            </a:lvl6pPr>
            <a:lvl7pPr marL="3456158" indent="0">
              <a:buNone/>
              <a:defRPr sz="1134"/>
            </a:lvl7pPr>
            <a:lvl8pPr marL="4032184" indent="0">
              <a:buNone/>
              <a:defRPr sz="1134"/>
            </a:lvl8pPr>
            <a:lvl9pPr marL="4608210" indent="0">
              <a:buNone/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4536122"/>
            <a:ext cx="6912293" cy="535516"/>
          </a:xfr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579015"/>
            <a:ext cx="6912293" cy="3888105"/>
          </a:xfrm>
        </p:spPr>
        <p:txBody>
          <a:bodyPr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5071637"/>
            <a:ext cx="6912293" cy="760521"/>
          </a:xfrm>
        </p:spPr>
        <p:txBody>
          <a:bodyPr/>
          <a:lstStyle>
            <a:lvl1pPr marL="0" indent="0">
              <a:buNone/>
              <a:defRPr sz="1764"/>
            </a:lvl1pPr>
            <a:lvl2pPr marL="576026" indent="0">
              <a:buNone/>
              <a:defRPr sz="1512"/>
            </a:lvl2pPr>
            <a:lvl3pPr marL="1152053" indent="0">
              <a:buNone/>
              <a:defRPr sz="1260"/>
            </a:lvl3pPr>
            <a:lvl4pPr marL="1728079" indent="0">
              <a:buNone/>
              <a:defRPr sz="1134"/>
            </a:lvl4pPr>
            <a:lvl5pPr marL="2304105" indent="0">
              <a:buNone/>
              <a:defRPr sz="1134"/>
            </a:lvl5pPr>
            <a:lvl6pPr marL="2880131" indent="0">
              <a:buNone/>
              <a:defRPr sz="1134"/>
            </a:lvl6pPr>
            <a:lvl7pPr marL="3456158" indent="0">
              <a:buNone/>
              <a:defRPr sz="1134"/>
            </a:lvl7pPr>
            <a:lvl8pPr marL="4032184" indent="0">
              <a:buNone/>
              <a:defRPr sz="1134"/>
            </a:lvl8pPr>
            <a:lvl9pPr marL="4608210" indent="0">
              <a:buNone/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025" y="259508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512042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4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67" y="6006163"/>
            <a:ext cx="3648155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0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1152053" rtl="0" eaLnBrk="1" latinLnBrk="0" hangingPunct="1"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itchFamily="34" charset="0"/>
        <a:buChar char="–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itchFamily="34" charset="0"/>
        <a:buChar char="»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2*64Core@2.6GHz)&#65292;&#22522;&#20110;ARMv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architectures/instruction-sets/simd-isas/neon/intrins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" y="1969990"/>
            <a:ext cx="11520311" cy="2167363"/>
            <a:chOff x="0" y="1563638"/>
            <a:chExt cx="6228184" cy="1720298"/>
          </a:xfrm>
        </p:grpSpPr>
        <p:sp>
          <p:nvSpPr>
            <p:cNvPr id="3" name="矩形 2"/>
            <p:cNvSpPr/>
            <p:nvPr/>
          </p:nvSpPr>
          <p:spPr>
            <a:xfrm>
              <a:off x="0" y="1563638"/>
              <a:ext cx="6228184" cy="1652237"/>
            </a:xfrm>
            <a:prstGeom prst="rect">
              <a:avLst/>
            </a:pr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57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3215875"/>
              <a:ext cx="6228184" cy="680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57"/>
            </a:p>
          </p:txBody>
        </p:sp>
      </p:grpSp>
      <p:sp>
        <p:nvSpPr>
          <p:cNvPr id="11" name="等腰三角形 10"/>
          <p:cNvSpPr/>
          <p:nvPr/>
        </p:nvSpPr>
        <p:spPr>
          <a:xfrm rot="5400000">
            <a:off x="-22272" y="609172"/>
            <a:ext cx="407605" cy="362885"/>
          </a:xfrm>
          <a:prstGeom prst="triangle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4" name="TextBox 13"/>
          <p:cNvSpPr txBox="1"/>
          <p:nvPr/>
        </p:nvSpPr>
        <p:spPr>
          <a:xfrm>
            <a:off x="647676" y="2185562"/>
            <a:ext cx="10872812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计算机系统结构实验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通过鲲鹏开发套件实现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 Tuner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  <a:p>
            <a:pPr algn="ctr"/>
            <a:endParaRPr lang="zh-CN" altLang="en-US" sz="504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23"/>
          <p:cNvGrpSpPr>
            <a:grpSpLocks/>
          </p:cNvGrpSpPr>
          <p:nvPr/>
        </p:nvGrpSpPr>
        <p:grpSpPr bwMode="auto">
          <a:xfrm>
            <a:off x="8220552" y="387547"/>
            <a:ext cx="624017" cy="642018"/>
            <a:chOff x="0" y="0"/>
            <a:chExt cx="495300" cy="509588"/>
          </a:xfrm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0" y="0"/>
              <a:ext cx="495300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57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312" y="60325"/>
              <a:ext cx="331787" cy="327025"/>
            </a:xfrm>
            <a:custGeom>
              <a:avLst/>
              <a:gdLst>
                <a:gd name="T0" fmla="*/ 221450 w 427"/>
                <a:gd name="T1" fmla="*/ 125841 h 408"/>
                <a:gd name="T2" fmla="*/ 216788 w 427"/>
                <a:gd name="T3" fmla="*/ 135459 h 408"/>
                <a:gd name="T4" fmla="*/ 216011 w 427"/>
                <a:gd name="T5" fmla="*/ 141871 h 408"/>
                <a:gd name="T6" fmla="*/ 216011 w 427"/>
                <a:gd name="T7" fmla="*/ 153894 h 408"/>
                <a:gd name="T8" fmla="*/ 220673 w 427"/>
                <a:gd name="T9" fmla="*/ 165917 h 408"/>
                <a:gd name="T10" fmla="*/ 223781 w 427"/>
                <a:gd name="T11" fmla="*/ 171528 h 408"/>
                <a:gd name="T12" fmla="*/ 233106 w 427"/>
                <a:gd name="T13" fmla="*/ 179543 h 408"/>
                <a:gd name="T14" fmla="*/ 239322 w 427"/>
                <a:gd name="T15" fmla="*/ 182749 h 408"/>
                <a:gd name="T16" fmla="*/ 252531 w 427"/>
                <a:gd name="T17" fmla="*/ 109008 h 408"/>
                <a:gd name="T18" fmla="*/ 236991 w 427"/>
                <a:gd name="T19" fmla="*/ 112214 h 408"/>
                <a:gd name="T20" fmla="*/ 228444 w 427"/>
                <a:gd name="T21" fmla="*/ 117825 h 408"/>
                <a:gd name="T22" fmla="*/ 224558 w 427"/>
                <a:gd name="T23" fmla="*/ 121833 h 408"/>
                <a:gd name="T24" fmla="*/ 202802 w 427"/>
                <a:gd name="T25" fmla="*/ 37672 h 408"/>
                <a:gd name="T26" fmla="*/ 165505 w 427"/>
                <a:gd name="T27" fmla="*/ 76146 h 408"/>
                <a:gd name="T28" fmla="*/ 200471 w 427"/>
                <a:gd name="T29" fmla="*/ 153894 h 408"/>
                <a:gd name="T30" fmla="*/ 200471 w 427"/>
                <a:gd name="T31" fmla="*/ 138665 h 408"/>
                <a:gd name="T32" fmla="*/ 189593 w 427"/>
                <a:gd name="T33" fmla="*/ 83359 h 408"/>
                <a:gd name="T34" fmla="*/ 131316 w 427"/>
                <a:gd name="T35" fmla="*/ 146680 h 408"/>
                <a:gd name="T36" fmla="*/ 165505 w 427"/>
                <a:gd name="T37" fmla="*/ 215612 h 408"/>
                <a:gd name="T38" fmla="*/ 149188 w 427"/>
                <a:gd name="T39" fmla="*/ 218017 h 408"/>
                <a:gd name="T40" fmla="*/ 140640 w 427"/>
                <a:gd name="T41" fmla="*/ 208398 h 408"/>
                <a:gd name="T42" fmla="*/ 135201 w 427"/>
                <a:gd name="T43" fmla="*/ 203589 h 408"/>
                <a:gd name="T44" fmla="*/ 112668 w 427"/>
                <a:gd name="T45" fmla="*/ 193971 h 408"/>
                <a:gd name="T46" fmla="*/ 103343 w 427"/>
                <a:gd name="T47" fmla="*/ 193169 h 408"/>
                <a:gd name="T48" fmla="*/ 0 w 427"/>
                <a:gd name="T49" fmla="*/ 327025 h 408"/>
                <a:gd name="T50" fmla="*/ 43513 w 427"/>
                <a:gd name="T51" fmla="*/ 247673 h 408"/>
                <a:gd name="T52" fmla="*/ 113445 w 427"/>
                <a:gd name="T53" fmla="*/ 247673 h 408"/>
                <a:gd name="T54" fmla="*/ 158512 w 427"/>
                <a:gd name="T55" fmla="*/ 327025 h 408"/>
                <a:gd name="T56" fmla="*/ 149188 w 427"/>
                <a:gd name="T57" fmla="*/ 218017 h 408"/>
                <a:gd name="T58" fmla="*/ 228444 w 427"/>
                <a:gd name="T59" fmla="*/ 193169 h 408"/>
                <a:gd name="T60" fmla="*/ 218342 w 427"/>
                <a:gd name="T61" fmla="*/ 193971 h 408"/>
                <a:gd name="T62" fmla="*/ 190370 w 427"/>
                <a:gd name="T63" fmla="*/ 208398 h 408"/>
                <a:gd name="T64" fmla="*/ 186484 w 427"/>
                <a:gd name="T65" fmla="*/ 213207 h 408"/>
                <a:gd name="T66" fmla="*/ 205133 w 427"/>
                <a:gd name="T67" fmla="*/ 327025 h 408"/>
                <a:gd name="T68" fmla="*/ 216788 w 427"/>
                <a:gd name="T69" fmla="*/ 327025 h 408"/>
                <a:gd name="T70" fmla="*/ 298375 w 427"/>
                <a:gd name="T71" fmla="*/ 247673 h 408"/>
                <a:gd name="T72" fmla="*/ 331787 w 427"/>
                <a:gd name="T73" fmla="*/ 250879 h 408"/>
                <a:gd name="T74" fmla="*/ 79256 w 427"/>
                <a:gd name="T75" fmla="*/ 185154 h 408"/>
                <a:gd name="T76" fmla="*/ 97904 w 427"/>
                <a:gd name="T77" fmla="*/ 179543 h 408"/>
                <a:gd name="T78" fmla="*/ 103343 w 427"/>
                <a:gd name="T79" fmla="*/ 176337 h 408"/>
                <a:gd name="T80" fmla="*/ 113445 w 427"/>
                <a:gd name="T81" fmla="*/ 160306 h 408"/>
                <a:gd name="T82" fmla="*/ 115776 w 427"/>
                <a:gd name="T83" fmla="*/ 153093 h 408"/>
                <a:gd name="T84" fmla="*/ 115776 w 427"/>
                <a:gd name="T85" fmla="*/ 140268 h 408"/>
                <a:gd name="T86" fmla="*/ 112668 w 427"/>
                <a:gd name="T87" fmla="*/ 131451 h 408"/>
                <a:gd name="T88" fmla="*/ 110337 w 427"/>
                <a:gd name="T89" fmla="*/ 125841 h 408"/>
                <a:gd name="T90" fmla="*/ 103343 w 427"/>
                <a:gd name="T91" fmla="*/ 117825 h 408"/>
                <a:gd name="T92" fmla="*/ 97904 w 427"/>
                <a:gd name="T93" fmla="*/ 114619 h 408"/>
                <a:gd name="T94" fmla="*/ 79256 w 427"/>
                <a:gd name="T95" fmla="*/ 109008 h 40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grpSp>
        <p:nvGrpSpPr>
          <p:cNvPr id="18" name="组合 35"/>
          <p:cNvGrpSpPr>
            <a:grpSpLocks/>
          </p:cNvGrpSpPr>
          <p:nvPr/>
        </p:nvGrpSpPr>
        <p:grpSpPr bwMode="auto">
          <a:xfrm>
            <a:off x="8996572" y="387547"/>
            <a:ext cx="624017" cy="642018"/>
            <a:chOff x="0" y="0"/>
            <a:chExt cx="495300" cy="509588"/>
          </a:xfrm>
        </p:grpSpPr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0" y="0"/>
              <a:ext cx="495300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57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90487" y="128588"/>
              <a:ext cx="311150" cy="250825"/>
            </a:xfrm>
            <a:custGeom>
              <a:avLst/>
              <a:gdLst>
                <a:gd name="T0" fmla="*/ 114348 w 400"/>
                <a:gd name="T1" fmla="*/ 126615 h 313"/>
                <a:gd name="T2" fmla="*/ 158687 w 400"/>
                <a:gd name="T3" fmla="*/ 103375 h 313"/>
                <a:gd name="T4" fmla="*/ 241919 w 400"/>
                <a:gd name="T5" fmla="*/ 88951 h 313"/>
                <a:gd name="T6" fmla="*/ 265255 w 400"/>
                <a:gd name="T7" fmla="*/ 53691 h 313"/>
                <a:gd name="T8" fmla="*/ 231029 w 400"/>
                <a:gd name="T9" fmla="*/ 77732 h 313"/>
                <a:gd name="T10" fmla="*/ 158687 w 400"/>
                <a:gd name="T11" fmla="*/ 81738 h 313"/>
                <a:gd name="T12" fmla="*/ 311150 w 400"/>
                <a:gd name="T13" fmla="*/ 33657 h 313"/>
                <a:gd name="T14" fmla="*/ 189024 w 400"/>
                <a:gd name="T15" fmla="*/ 12822 h 313"/>
                <a:gd name="T16" fmla="*/ 177356 w 400"/>
                <a:gd name="T17" fmla="*/ 0 h 313"/>
                <a:gd name="T18" fmla="*/ 62230 w 400"/>
                <a:gd name="T19" fmla="*/ 12822 h 313"/>
                <a:gd name="T20" fmla="*/ 70787 w 400"/>
                <a:gd name="T21" fmla="*/ 33657 h 313"/>
                <a:gd name="T22" fmla="*/ 87900 w 400"/>
                <a:gd name="T23" fmla="*/ 56896 h 313"/>
                <a:gd name="T24" fmla="*/ 286258 w 400"/>
                <a:gd name="T25" fmla="*/ 33657 h 313"/>
                <a:gd name="T26" fmla="*/ 143907 w 400"/>
                <a:gd name="T27" fmla="*/ 164278 h 313"/>
                <a:gd name="T28" fmla="*/ 286258 w 400"/>
                <a:gd name="T29" fmla="*/ 171491 h 313"/>
                <a:gd name="T30" fmla="*/ 146241 w 400"/>
                <a:gd name="T31" fmla="*/ 178703 h 313"/>
                <a:gd name="T32" fmla="*/ 147018 w 400"/>
                <a:gd name="T33" fmla="*/ 199538 h 313"/>
                <a:gd name="T34" fmla="*/ 177356 w 400"/>
                <a:gd name="T35" fmla="*/ 249222 h 313"/>
                <a:gd name="T36" fmla="*/ 189024 w 400"/>
                <a:gd name="T37" fmla="*/ 199538 h 313"/>
                <a:gd name="T38" fmla="*/ 245031 w 400"/>
                <a:gd name="T39" fmla="*/ 247620 h 313"/>
                <a:gd name="T40" fmla="*/ 239586 w 400"/>
                <a:gd name="T41" fmla="*/ 199538 h 313"/>
                <a:gd name="T42" fmla="*/ 311150 w 400"/>
                <a:gd name="T43" fmla="*/ 178703 h 313"/>
                <a:gd name="T44" fmla="*/ 303371 w 400"/>
                <a:gd name="T45" fmla="*/ 33657 h 313"/>
                <a:gd name="T46" fmla="*/ 65342 w 400"/>
                <a:gd name="T47" fmla="*/ 129820 h 313"/>
                <a:gd name="T48" fmla="*/ 95679 w 400"/>
                <a:gd name="T49" fmla="*/ 98567 h 313"/>
                <a:gd name="T50" fmla="*/ 35004 w 400"/>
                <a:gd name="T51" fmla="*/ 98567 h 313"/>
                <a:gd name="T52" fmla="*/ 84788 w 400"/>
                <a:gd name="T53" fmla="*/ 136231 h 313"/>
                <a:gd name="T54" fmla="*/ 73120 w 400"/>
                <a:gd name="T55" fmla="*/ 136231 h 313"/>
                <a:gd name="T56" fmla="*/ 76232 w 400"/>
                <a:gd name="T57" fmla="*/ 141840 h 313"/>
                <a:gd name="T58" fmla="*/ 79343 w 400"/>
                <a:gd name="T59" fmla="*/ 213161 h 313"/>
                <a:gd name="T60" fmla="*/ 52118 w 400"/>
                <a:gd name="T61" fmla="*/ 213161 h 313"/>
                <a:gd name="T62" fmla="*/ 55229 w 400"/>
                <a:gd name="T63" fmla="*/ 141840 h 313"/>
                <a:gd name="T64" fmla="*/ 59119 w 400"/>
                <a:gd name="T65" fmla="*/ 136231 h 313"/>
                <a:gd name="T66" fmla="*/ 0 w 400"/>
                <a:gd name="T67" fmla="*/ 182710 h 313"/>
                <a:gd name="T68" fmla="*/ 26448 w 400"/>
                <a:gd name="T69" fmla="*/ 250825 h 313"/>
                <a:gd name="T70" fmla="*/ 35782 w 400"/>
                <a:gd name="T71" fmla="*/ 181107 h 313"/>
                <a:gd name="T72" fmla="*/ 93345 w 400"/>
                <a:gd name="T73" fmla="*/ 250825 h 313"/>
                <a:gd name="T74" fmla="*/ 102680 w 400"/>
                <a:gd name="T75" fmla="*/ 181107 h 313"/>
                <a:gd name="T76" fmla="*/ 129905 w 400"/>
                <a:gd name="T77" fmla="*/ 250825 h 313"/>
                <a:gd name="T78" fmla="*/ 84788 w 400"/>
                <a:gd name="T79" fmla="*/ 136231 h 31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grpSp>
        <p:nvGrpSpPr>
          <p:cNvPr id="21" name="组合 36"/>
          <p:cNvGrpSpPr>
            <a:grpSpLocks/>
          </p:cNvGrpSpPr>
          <p:nvPr/>
        </p:nvGrpSpPr>
        <p:grpSpPr bwMode="auto">
          <a:xfrm>
            <a:off x="9730593" y="387547"/>
            <a:ext cx="624017" cy="642018"/>
            <a:chOff x="0" y="0"/>
            <a:chExt cx="495300" cy="509588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0" y="0"/>
              <a:ext cx="495300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57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17475" y="112713"/>
              <a:ext cx="279400" cy="284163"/>
            </a:xfrm>
            <a:custGeom>
              <a:avLst/>
              <a:gdLst>
                <a:gd name="T0" fmla="*/ 252865 w 358"/>
                <a:gd name="T1" fmla="*/ 244941 h 355"/>
                <a:gd name="T2" fmla="*/ 223988 w 358"/>
                <a:gd name="T3" fmla="*/ 244941 h 355"/>
                <a:gd name="T4" fmla="*/ 183405 w 358"/>
                <a:gd name="T5" fmla="*/ 165695 h 355"/>
                <a:gd name="T6" fmla="*/ 178722 w 358"/>
                <a:gd name="T7" fmla="*/ 180904 h 355"/>
                <a:gd name="T8" fmla="*/ 156870 w 358"/>
                <a:gd name="T9" fmla="*/ 198514 h 355"/>
                <a:gd name="T10" fmla="*/ 229451 w 358"/>
                <a:gd name="T11" fmla="*/ 280961 h 355"/>
                <a:gd name="T12" fmla="*/ 275498 w 358"/>
                <a:gd name="T13" fmla="*/ 248943 h 355"/>
                <a:gd name="T14" fmla="*/ 241939 w 358"/>
                <a:gd name="T15" fmla="*/ 212122 h 355"/>
                <a:gd name="T16" fmla="*/ 190429 w 358"/>
                <a:gd name="T17" fmla="*/ 168897 h 355"/>
                <a:gd name="T18" fmla="*/ 100678 w 358"/>
                <a:gd name="T19" fmla="*/ 100858 h 355"/>
                <a:gd name="T20" fmla="*/ 116287 w 358"/>
                <a:gd name="T21" fmla="*/ 96856 h 355"/>
                <a:gd name="T22" fmla="*/ 120189 w 358"/>
                <a:gd name="T23" fmla="*/ 81647 h 355"/>
                <a:gd name="T24" fmla="*/ 124091 w 358"/>
                <a:gd name="T25" fmla="*/ 66438 h 355"/>
                <a:gd name="T26" fmla="*/ 53851 w 358"/>
                <a:gd name="T27" fmla="*/ 6404 h 355"/>
                <a:gd name="T28" fmla="*/ 44485 w 358"/>
                <a:gd name="T29" fmla="*/ 80846 h 355"/>
                <a:gd name="T30" fmla="*/ 0 w 358"/>
                <a:gd name="T31" fmla="*/ 61635 h 355"/>
                <a:gd name="T32" fmla="*/ 82727 w 358"/>
                <a:gd name="T33" fmla="*/ 122470 h 355"/>
                <a:gd name="T34" fmla="*/ 93654 w 358"/>
                <a:gd name="T35" fmla="*/ 108862 h 355"/>
                <a:gd name="T36" fmla="*/ 269254 w 358"/>
                <a:gd name="T37" fmla="*/ 28016 h 355"/>
                <a:gd name="T38" fmla="*/ 231793 w 358"/>
                <a:gd name="T39" fmla="*/ 800 h 355"/>
                <a:gd name="T40" fmla="*/ 131115 w 358"/>
                <a:gd name="T41" fmla="*/ 92853 h 355"/>
                <a:gd name="T42" fmla="*/ 117067 w 358"/>
                <a:gd name="T43" fmla="*/ 113665 h 355"/>
                <a:gd name="T44" fmla="*/ 104580 w 358"/>
                <a:gd name="T45" fmla="*/ 120069 h 355"/>
                <a:gd name="T46" fmla="*/ 106141 w 358"/>
                <a:gd name="T47" fmla="*/ 159291 h 355"/>
                <a:gd name="T48" fmla="*/ 24974 w 358"/>
                <a:gd name="T49" fmla="*/ 231333 h 355"/>
                <a:gd name="T50" fmla="*/ 15609 w 358"/>
                <a:gd name="T51" fmla="*/ 284163 h 355"/>
                <a:gd name="T52" fmla="*/ 57753 w 358"/>
                <a:gd name="T53" fmla="*/ 240938 h 355"/>
                <a:gd name="T54" fmla="*/ 124091 w 358"/>
                <a:gd name="T55" fmla="*/ 177702 h 355"/>
                <a:gd name="T56" fmla="*/ 160772 w 358"/>
                <a:gd name="T57" fmla="*/ 177702 h 355"/>
                <a:gd name="T58" fmla="*/ 171698 w 358"/>
                <a:gd name="T59" fmla="*/ 153688 h 355"/>
                <a:gd name="T60" fmla="*/ 187307 w 358"/>
                <a:gd name="T61" fmla="*/ 150486 h 355"/>
                <a:gd name="T62" fmla="*/ 269254 w 358"/>
                <a:gd name="T63" fmla="*/ 28016 h 3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10504614" y="387547"/>
            <a:ext cx="622017" cy="642018"/>
            <a:chOff x="0" y="0"/>
            <a:chExt cx="493712" cy="509588"/>
          </a:xfrm>
        </p:grpSpPr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0" y="0"/>
              <a:ext cx="493712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57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103187" y="92075"/>
              <a:ext cx="300037" cy="330200"/>
            </a:xfrm>
            <a:custGeom>
              <a:avLst/>
              <a:gdLst>
                <a:gd name="T0" fmla="*/ 90709 w 387"/>
                <a:gd name="T1" fmla="*/ 50492 h 412"/>
                <a:gd name="T2" fmla="*/ 196148 w 387"/>
                <a:gd name="T3" fmla="*/ 36867 h 412"/>
                <a:gd name="T4" fmla="*/ 158159 w 387"/>
                <a:gd name="T5" fmla="*/ 22441 h 412"/>
                <a:gd name="T6" fmla="*/ 114743 w 387"/>
                <a:gd name="T7" fmla="*/ 22441 h 412"/>
                <a:gd name="T8" fmla="*/ 76754 w 387"/>
                <a:gd name="T9" fmla="*/ 36867 h 412"/>
                <a:gd name="T10" fmla="*/ 246542 w 387"/>
                <a:gd name="T11" fmla="*/ 286120 h 412"/>
                <a:gd name="T12" fmla="*/ 251194 w 387"/>
                <a:gd name="T13" fmla="*/ 276502 h 412"/>
                <a:gd name="T14" fmla="*/ 233362 w 387"/>
                <a:gd name="T15" fmla="*/ 214790 h 412"/>
                <a:gd name="T16" fmla="*/ 222508 w 387"/>
                <a:gd name="T17" fmla="*/ 214790 h 412"/>
                <a:gd name="T18" fmla="*/ 222508 w 387"/>
                <a:gd name="T19" fmla="*/ 262076 h 412"/>
                <a:gd name="T20" fmla="*/ 223283 w 387"/>
                <a:gd name="T21" fmla="*/ 262878 h 412"/>
                <a:gd name="T22" fmla="*/ 223283 w 387"/>
                <a:gd name="T23" fmla="*/ 264481 h 412"/>
                <a:gd name="T24" fmla="*/ 224059 w 387"/>
                <a:gd name="T25" fmla="*/ 265282 h 412"/>
                <a:gd name="T26" fmla="*/ 285307 w 387"/>
                <a:gd name="T27" fmla="*/ 217996 h 412"/>
                <a:gd name="T28" fmla="*/ 227935 w 387"/>
                <a:gd name="T29" fmla="*/ 186739 h 412"/>
                <a:gd name="T30" fmla="*/ 214755 w 387"/>
                <a:gd name="T31" fmla="*/ 329399 h 412"/>
                <a:gd name="T32" fmla="*/ 296161 w 387"/>
                <a:gd name="T33" fmla="*/ 271694 h 412"/>
                <a:gd name="T34" fmla="*/ 286082 w 387"/>
                <a:gd name="T35" fmla="*/ 270091 h 412"/>
                <a:gd name="T36" fmla="*/ 227935 w 387"/>
                <a:gd name="T37" fmla="*/ 318980 h 412"/>
                <a:gd name="T38" fmla="*/ 170564 w 387"/>
                <a:gd name="T39" fmla="*/ 246849 h 412"/>
                <a:gd name="T40" fmla="*/ 238789 w 387"/>
                <a:gd name="T41" fmla="*/ 198761 h 412"/>
                <a:gd name="T42" fmla="*/ 286082 w 387"/>
                <a:gd name="T43" fmla="*/ 270091 h 412"/>
                <a:gd name="T44" fmla="*/ 100788 w 387"/>
                <a:gd name="T45" fmla="*/ 269289 h 412"/>
                <a:gd name="T46" fmla="*/ 171339 w 387"/>
                <a:gd name="T47" fmla="*/ 196357 h 412"/>
                <a:gd name="T48" fmla="*/ 186069 w 387"/>
                <a:gd name="T49" fmla="*/ 185136 h 412"/>
                <a:gd name="T50" fmla="*/ 258947 w 387"/>
                <a:gd name="T51" fmla="*/ 112204 h 412"/>
                <a:gd name="T52" fmla="*/ 262048 w 387"/>
                <a:gd name="T53" fmla="*/ 181129 h 412"/>
                <a:gd name="T54" fmla="*/ 272902 w 387"/>
                <a:gd name="T55" fmla="*/ 185136 h 412"/>
                <a:gd name="T56" fmla="*/ 272902 w 387"/>
                <a:gd name="T57" fmla="*/ 76138 h 412"/>
                <a:gd name="T58" fmla="*/ 14730 w 387"/>
                <a:gd name="T59" fmla="*/ 61712 h 412"/>
                <a:gd name="T60" fmla="*/ 0 w 387"/>
                <a:gd name="T61" fmla="*/ 115410 h 412"/>
                <a:gd name="T62" fmla="*/ 0 w 387"/>
                <a:gd name="T63" fmla="*/ 196357 h 412"/>
                <a:gd name="T64" fmla="*/ 0 w 387"/>
                <a:gd name="T65" fmla="*/ 274900 h 412"/>
                <a:gd name="T66" fmla="*/ 151181 w 387"/>
                <a:gd name="T67" fmla="*/ 289326 h 412"/>
                <a:gd name="T68" fmla="*/ 11629 w 387"/>
                <a:gd name="T69" fmla="*/ 115410 h 412"/>
                <a:gd name="T70" fmla="*/ 14730 w 387"/>
                <a:gd name="T71" fmla="*/ 112204 h 412"/>
                <a:gd name="T72" fmla="*/ 89158 w 387"/>
                <a:gd name="T73" fmla="*/ 185136 h 412"/>
                <a:gd name="T74" fmla="*/ 11629 w 387"/>
                <a:gd name="T75" fmla="*/ 115410 h 412"/>
                <a:gd name="T76" fmla="*/ 89158 w 387"/>
                <a:gd name="T77" fmla="*/ 196357 h 412"/>
                <a:gd name="T78" fmla="*/ 14730 w 387"/>
                <a:gd name="T79" fmla="*/ 269289 h 412"/>
                <a:gd name="T80" fmla="*/ 11629 w 387"/>
                <a:gd name="T81" fmla="*/ 196357 h 412"/>
                <a:gd name="T82" fmla="*/ 100788 w 387"/>
                <a:gd name="T83" fmla="*/ 185136 h 412"/>
                <a:gd name="T84" fmla="*/ 100788 w 387"/>
                <a:gd name="T85" fmla="*/ 112204 h 412"/>
                <a:gd name="T86" fmla="*/ 175215 w 387"/>
                <a:gd name="T87" fmla="*/ 185136 h 412"/>
                <a:gd name="T88" fmla="*/ 180642 w 387"/>
                <a:gd name="T89" fmla="*/ 76138 h 412"/>
                <a:gd name="T90" fmla="*/ 190721 w 387"/>
                <a:gd name="T91" fmla="*/ 85756 h 412"/>
                <a:gd name="T92" fmla="*/ 171339 w 387"/>
                <a:gd name="T93" fmla="*/ 85756 h 412"/>
                <a:gd name="T94" fmla="*/ 95361 w 387"/>
                <a:gd name="T95" fmla="*/ 76138 h 412"/>
                <a:gd name="T96" fmla="*/ 104664 w 387"/>
                <a:gd name="T97" fmla="*/ 85756 h 412"/>
                <a:gd name="T98" fmla="*/ 85282 w 387"/>
                <a:gd name="T99" fmla="*/ 85756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sp>
        <p:nvSpPr>
          <p:cNvPr id="37" name="TextBox 60">
            <a:extLst>
              <a:ext uri="{FF2B5EF4-FFF2-40B4-BE49-F238E27FC236}">
                <a16:creationId xmlns:a16="http://schemas.microsoft.com/office/drawing/2014/main" id="{1B921DE3-B469-4C27-BEF8-E0B8BCEC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04" y="4739024"/>
            <a:ext cx="7081089" cy="67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计算机科学与技术学院 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>
              <a:solidFill>
                <a:srgbClr val="05448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DDFF50-6876-46C9-818D-8B21C86F1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1" y="261351"/>
            <a:ext cx="3527996" cy="1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B87B5EA-1B4E-4567-92D1-E6CB419E1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" y="3672135"/>
            <a:ext cx="7089930" cy="16694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/>
              <a:t> 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性能分析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8" name="任意多边形 8">
            <a:extLst>
              <a:ext uri="{FF2B5EF4-FFF2-40B4-BE49-F238E27FC236}">
                <a16:creationId xmlns:a16="http://schemas.microsoft.com/office/drawing/2014/main" id="{9EF0B066-6469-40E8-A851-E0F4CEEA87A9}"/>
              </a:ext>
            </a:extLst>
          </p:cNvPr>
          <p:cNvSpPr/>
          <p:nvPr/>
        </p:nvSpPr>
        <p:spPr>
          <a:xfrm rot="16200000" flipV="1">
            <a:off x="7141541" y="1988623"/>
            <a:ext cx="333751" cy="3816426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2FAB4BAC-FD71-47AD-9F8A-5F454D6F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205" y="1830404"/>
            <a:ext cx="3816426" cy="18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    </a:t>
            </a:r>
            <a:r>
              <a:rPr lang="zh-CN" altLang="en-US" sz="1400">
                <a:latin typeface="+mn-ea"/>
                <a:ea typeface="+mn-ea"/>
              </a:rPr>
              <a:t>在代码流模块，显示不同</a:t>
            </a:r>
            <a:r>
              <a:rPr lang="en-US" altLang="zh-CN" sz="1400">
                <a:latin typeface="+mn-ea"/>
                <a:ea typeface="+mn-ea"/>
              </a:rPr>
              <a:t>Basic Block</a:t>
            </a:r>
            <a:r>
              <a:rPr lang="zh-CN" altLang="en-US" sz="1400">
                <a:latin typeface="+mn-ea"/>
                <a:ea typeface="+mn-ea"/>
              </a:rPr>
              <a:t>时钟周期的占比，颜色越深，占比越高。单击</a:t>
            </a:r>
            <a:r>
              <a:rPr lang="en-US" altLang="zh-CN" sz="1400">
                <a:latin typeface="+mn-ea"/>
                <a:ea typeface="+mn-ea"/>
              </a:rPr>
              <a:t>Basic Block2</a:t>
            </a:r>
            <a:r>
              <a:rPr lang="zh-CN" altLang="en-US" sz="1400">
                <a:latin typeface="+mn-ea"/>
                <a:ea typeface="+mn-ea"/>
              </a:rPr>
              <a:t>，上方“汇编代 码”和“源代码”浅蓝色突出显示占用时钟周期数高的代码行。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C5A6B-10FD-4026-960F-D9FC41A9E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" y="1655911"/>
            <a:ext cx="7089930" cy="2018851"/>
          </a:xfrm>
          <a:prstGeom prst="rect">
            <a:avLst/>
          </a:prstGeom>
        </p:spPr>
      </p:pic>
      <p:sp>
        <p:nvSpPr>
          <p:cNvPr id="20" name="文本框 7">
            <a:extLst>
              <a:ext uri="{FF2B5EF4-FFF2-40B4-BE49-F238E27FC236}">
                <a16:creationId xmlns:a16="http://schemas.microsoft.com/office/drawing/2014/main" id="{FE4AE2FF-04CC-4020-B02D-9ED2954A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5289" y="1047344"/>
            <a:ext cx="835281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点击“</a:t>
            </a:r>
            <a:r>
              <a:rPr lang="en-US" altLang="zh-CN" sz="1800">
                <a:latin typeface="+mn-ea"/>
                <a:ea typeface="+mn-ea"/>
              </a:rPr>
              <a:t>multiply”</a:t>
            </a:r>
            <a:r>
              <a:rPr lang="zh-CN" altLang="en-US" sz="1800">
                <a:latin typeface="+mn-ea"/>
                <a:ea typeface="+mn-ea"/>
              </a:rPr>
              <a:t>进入函数模块，可以看到对应的源代码以及汇编代码。</a:t>
            </a:r>
          </a:p>
        </p:txBody>
      </p:sp>
      <p:sp>
        <p:nvSpPr>
          <p:cNvPr id="10" name="任意多边形 8">
            <a:extLst>
              <a:ext uri="{FF2B5EF4-FFF2-40B4-BE49-F238E27FC236}">
                <a16:creationId xmlns:a16="http://schemas.microsoft.com/office/drawing/2014/main" id="{9C7B29E3-218C-413D-8466-6CE5256E4BC4}"/>
              </a:ext>
            </a:extLst>
          </p:cNvPr>
          <p:cNvSpPr/>
          <p:nvPr/>
        </p:nvSpPr>
        <p:spPr>
          <a:xfrm rot="10800000" flipH="1">
            <a:off x="1570634" y="3024062"/>
            <a:ext cx="589209" cy="2880320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45396B1A-E563-41B3-BEFE-F479EF1A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633" y="5673533"/>
            <a:ext cx="3397523" cy="43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400">
                <a:latin typeface="+mn-ea"/>
                <a:ea typeface="+mn-ea"/>
              </a:rPr>
              <a:t>矩阵乘法占用了最多时钟周期数</a:t>
            </a:r>
          </a:p>
        </p:txBody>
      </p:sp>
    </p:spTree>
    <p:extLst>
      <p:ext uri="{BB962C8B-B14F-4D97-AF65-F5344CB8AC3E}">
        <p14:creationId xmlns:p14="http://schemas.microsoft.com/office/powerpoint/2010/main" val="19903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程序优化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20" name="文本框 7">
            <a:extLst>
              <a:ext uri="{FF2B5EF4-FFF2-40B4-BE49-F238E27FC236}">
                <a16:creationId xmlns:a16="http://schemas.microsoft.com/office/drawing/2014/main" id="{FE4AE2FF-04CC-4020-B02D-9ED2954A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8" y="1529460"/>
            <a:ext cx="106571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    考虑到矩阵乘法可以拆分并行计算，且并行计算分支相对独立，可以使用鲲鹏的</a:t>
            </a:r>
            <a:r>
              <a:rPr lang="en-US" altLang="zh-CN" sz="1800">
                <a:latin typeface="+mn-ea"/>
                <a:ea typeface="+mn-ea"/>
              </a:rPr>
              <a:t>NEON</a:t>
            </a:r>
            <a:r>
              <a:rPr lang="zh-CN" altLang="en-US" sz="1800">
                <a:latin typeface="+mn-ea"/>
                <a:ea typeface="+mn-ea"/>
              </a:rPr>
              <a:t>指令来提升执行效率。</a:t>
            </a:r>
            <a:r>
              <a:rPr lang="en-US" altLang="zh-CN" sz="1800">
                <a:latin typeface="+mn-ea"/>
                <a:ea typeface="+mn-ea"/>
              </a:rPr>
              <a:t>NEON</a:t>
            </a:r>
            <a:r>
              <a:rPr lang="zh-CN" altLang="en-US" sz="1800">
                <a:latin typeface="+mn-ea"/>
                <a:ea typeface="+mn-ea"/>
              </a:rPr>
              <a:t>指令通过将对单个数据的操作扩展为对寄存器，也即同一类型元素矢量的操作，从而大大减少了操作次数，以此来提升执行效率。</a:t>
            </a:r>
          </a:p>
        </p:txBody>
      </p:sp>
      <p:sp>
        <p:nvSpPr>
          <p:cNvPr id="21" name="矩形 1">
            <a:extLst>
              <a:ext uri="{FF2B5EF4-FFF2-40B4-BE49-F238E27FC236}">
                <a16:creationId xmlns:a16="http://schemas.microsoft.com/office/drawing/2014/main" id="{9D72348C-6537-4C6F-9467-480D336D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99" y="3672135"/>
            <a:ext cx="10011513" cy="104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pPr>
              <a:lnSpc>
                <a:spcPts val="2646"/>
              </a:lnSpc>
            </a:pPr>
            <a:r>
              <a:rPr lang="en-US" altLang="zh-CN"/>
              <a:t>         </a:t>
            </a:r>
            <a:r>
              <a:rPr lang="en-US" altLang="zh-CN" sz="1800">
                <a:latin typeface="+mn-ea"/>
              </a:rPr>
              <a:t>NEON</a:t>
            </a:r>
            <a:r>
              <a:rPr lang="zh-CN" altLang="en-US" sz="1800">
                <a:latin typeface="+mn-ea"/>
              </a:rPr>
              <a:t>是一种基于</a:t>
            </a:r>
            <a:r>
              <a:rPr lang="en-US" altLang="zh-CN" sz="1800">
                <a:latin typeface="+mn-ea"/>
              </a:rPr>
              <a:t>SIMD</a:t>
            </a:r>
            <a:r>
              <a:rPr lang="zh-CN" altLang="en-US" sz="1800">
                <a:latin typeface="+mn-ea"/>
              </a:rPr>
              <a:t>思想的技术，能够基于单条指令对多个数据同时进行操作，其使用的</a:t>
            </a:r>
            <a:r>
              <a:rPr lang="en-US" altLang="zh-CN" sz="1800">
                <a:latin typeface="+mn-ea"/>
              </a:rPr>
              <a:t>NEON</a:t>
            </a:r>
            <a:r>
              <a:rPr lang="zh-CN" altLang="en-US" sz="1800">
                <a:latin typeface="+mn-ea"/>
              </a:rPr>
              <a:t>指令类似于</a:t>
            </a:r>
            <a:r>
              <a:rPr lang="en-US" altLang="zh-CN" sz="1800">
                <a:latin typeface="+mn-ea"/>
              </a:rPr>
              <a:t>Intel CPU</a:t>
            </a:r>
            <a:r>
              <a:rPr lang="zh-CN" altLang="en-US" sz="1800">
                <a:latin typeface="+mn-ea"/>
              </a:rPr>
              <a:t>下的</a:t>
            </a:r>
            <a:r>
              <a:rPr lang="en-US" altLang="zh-CN" sz="1800">
                <a:latin typeface="+mn-ea"/>
              </a:rPr>
              <a:t>MMX/SSE/AVX</a:t>
            </a:r>
            <a:r>
              <a:rPr lang="zh-CN" altLang="en-US" sz="1800">
                <a:latin typeface="+mn-ea"/>
              </a:rPr>
              <a:t>指令，通过向量化的计算方式优化应用程序性能，通常应用于图像处理、音视频处理、数据并行处理等需要大量计算场景。</a:t>
            </a:r>
            <a:endParaRPr lang="en-US" altLang="zh-CN" sz="1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1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515A62B-2DCC-4388-9981-D607177ECDB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73C9B0-A54B-41C5-97A0-060FB93BB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9" name="矩形 1">
            <a:extLst>
              <a:ext uri="{FF2B5EF4-FFF2-40B4-BE49-F238E27FC236}">
                <a16:creationId xmlns:a16="http://schemas.microsoft.com/office/drawing/2014/main" id="{0159DA28-7C3E-4490-B4BE-A206657F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3" y="1397290"/>
            <a:ext cx="10775511" cy="7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pPr>
              <a:lnSpc>
                <a:spcPts val="2646"/>
              </a:lnSpc>
            </a:pPr>
            <a:r>
              <a:rPr lang="en-US" altLang="zh-CN"/>
              <a:t>         NEON</a:t>
            </a:r>
            <a:r>
              <a:rPr lang="zh-CN" altLang="en-US"/>
              <a:t>技术依赖于</a:t>
            </a:r>
            <a:r>
              <a:rPr lang="en-US" altLang="zh-CN"/>
              <a:t>128</a:t>
            </a:r>
            <a:r>
              <a:rPr lang="zh-CN" altLang="en-US"/>
              <a:t>位</a:t>
            </a:r>
            <a:r>
              <a:rPr lang="en-US" altLang="zh-CN"/>
              <a:t>NEON</a:t>
            </a:r>
            <a:r>
              <a:rPr lang="zh-CN" altLang="en-US"/>
              <a:t>寄存器的硬件支持，</a:t>
            </a:r>
            <a:r>
              <a:rPr lang="en-US" altLang="zh-CN"/>
              <a:t>NEON</a:t>
            </a:r>
            <a:r>
              <a:rPr lang="zh-CN" altLang="en-US"/>
              <a:t>寄存器是一种向量寄存器，一个寄存器中可存储多个数据元素，但要求其具有相同的数据类型。</a:t>
            </a:r>
            <a:endParaRPr lang="en-US" altLang="zh-CN" sz="189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B7ED0-2857-4853-BEA5-AB56A112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87" y="3240953"/>
            <a:ext cx="2676190" cy="1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BB0DAE-18BD-487E-B6F1-92E42E924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966" y="3440952"/>
            <a:ext cx="4971429" cy="1171429"/>
          </a:xfrm>
          <a:prstGeom prst="rect">
            <a:avLst/>
          </a:prstGeom>
        </p:spPr>
      </p:pic>
      <p:sp>
        <p:nvSpPr>
          <p:cNvPr id="20" name="矩形 1">
            <a:extLst>
              <a:ext uri="{FF2B5EF4-FFF2-40B4-BE49-F238E27FC236}">
                <a16:creationId xmlns:a16="http://schemas.microsoft.com/office/drawing/2014/main" id="{26D6FF36-7667-4CA2-BA5E-102D23C4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91" y="4904724"/>
            <a:ext cx="4488856" cy="73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 sz="1050"/>
              <a:t>       	 64</a:t>
            </a:r>
            <a:r>
              <a:rPr lang="zh-CN" altLang="en-US" sz="1050"/>
              <a:t>位寄存器：（通用寄存器）</a:t>
            </a:r>
            <a:endParaRPr lang="en-US" altLang="zh-CN" sz="1050"/>
          </a:p>
          <a:p>
            <a:endParaRPr lang="en-US" altLang="zh-CN" sz="1050"/>
          </a:p>
          <a:p>
            <a:r>
              <a:rPr lang="en-US" altLang="zh-CN" sz="1050"/>
              <a:t>        ARMv8</a:t>
            </a:r>
            <a:r>
              <a:rPr lang="zh-CN" altLang="en-US" sz="1050"/>
              <a:t>有</a:t>
            </a:r>
            <a:r>
              <a:rPr lang="en-US" altLang="zh-CN" sz="1050"/>
              <a:t>31</a:t>
            </a:r>
            <a:r>
              <a:rPr lang="zh-CN" altLang="en-US" sz="1050"/>
              <a:t>个</a:t>
            </a:r>
            <a:r>
              <a:rPr lang="en-US" altLang="zh-CN" sz="1050"/>
              <a:t>64</a:t>
            </a:r>
            <a:r>
              <a:rPr lang="zh-CN" altLang="en-US" sz="1050"/>
              <a:t>位通用寄存器，</a:t>
            </a:r>
            <a:r>
              <a:rPr lang="en-US" altLang="zh-CN" sz="1050"/>
              <a:t>1</a:t>
            </a:r>
            <a:r>
              <a:rPr lang="zh-CN" altLang="en-US" sz="1050"/>
              <a:t>个特殊寄存器。因此可以看成</a:t>
            </a:r>
            <a:r>
              <a:rPr lang="en-US" altLang="zh-CN" sz="1050"/>
              <a:t>31</a:t>
            </a:r>
            <a:r>
              <a:rPr lang="zh-CN" altLang="en-US" sz="1050"/>
              <a:t>个</a:t>
            </a:r>
            <a:r>
              <a:rPr lang="en-US" altLang="zh-CN" sz="1050"/>
              <a:t>64</a:t>
            </a:r>
            <a:r>
              <a:rPr lang="zh-CN" altLang="en-US" sz="1050"/>
              <a:t>位的</a:t>
            </a:r>
            <a:r>
              <a:rPr lang="en-US" altLang="zh-CN" sz="1050"/>
              <a:t>X</a:t>
            </a:r>
            <a:r>
              <a:rPr lang="zh-CN" altLang="en-US" sz="1050"/>
              <a:t>寄存器或者</a:t>
            </a:r>
            <a:r>
              <a:rPr lang="en-US" altLang="zh-CN" sz="1050"/>
              <a:t>31</a:t>
            </a:r>
            <a:r>
              <a:rPr lang="zh-CN" altLang="en-US" sz="1050"/>
              <a:t>个</a:t>
            </a:r>
            <a:r>
              <a:rPr lang="en-US" altLang="zh-CN" sz="1050"/>
              <a:t>32</a:t>
            </a:r>
            <a:r>
              <a:rPr lang="zh-CN" altLang="en-US" sz="1050"/>
              <a:t>位的</a:t>
            </a:r>
            <a:r>
              <a:rPr lang="en-US" altLang="zh-CN" sz="1050"/>
              <a:t>W</a:t>
            </a:r>
            <a:r>
              <a:rPr lang="zh-CN" altLang="en-US" sz="1050"/>
              <a:t>寄存器（</a:t>
            </a:r>
            <a:r>
              <a:rPr lang="en-US" altLang="zh-CN" sz="1050"/>
              <a:t>X</a:t>
            </a:r>
            <a:r>
              <a:rPr lang="zh-CN" altLang="en-US" sz="1050"/>
              <a:t>寄存器的低</a:t>
            </a:r>
            <a:r>
              <a:rPr lang="en-US" altLang="zh-CN" sz="1050"/>
              <a:t>32</a:t>
            </a:r>
            <a:r>
              <a:rPr lang="zh-CN" altLang="en-US" sz="1050"/>
              <a:t>位）</a:t>
            </a:r>
            <a:r>
              <a:rPr lang="zh-CN" altLang="en-US" sz="1000"/>
              <a:t>。</a:t>
            </a:r>
          </a:p>
        </p:txBody>
      </p:sp>
      <p:sp>
        <p:nvSpPr>
          <p:cNvPr id="21" name="矩形 1">
            <a:extLst>
              <a:ext uri="{FF2B5EF4-FFF2-40B4-BE49-F238E27FC236}">
                <a16:creationId xmlns:a16="http://schemas.microsoft.com/office/drawing/2014/main" id="{97A26841-FB96-4D22-85FD-81393768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966" y="4904724"/>
            <a:ext cx="4971429" cy="73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 sz="1000"/>
              <a:t>        	</a:t>
            </a:r>
            <a:r>
              <a:rPr lang="en-US" altLang="zh-CN" sz="1050"/>
              <a:t>      128</a:t>
            </a:r>
            <a:r>
              <a:rPr lang="zh-CN" altLang="en-US" sz="1050"/>
              <a:t>位寄存器：（向量寄存器）</a:t>
            </a:r>
            <a:endParaRPr lang="en-US" altLang="zh-CN" sz="1050"/>
          </a:p>
          <a:p>
            <a:endParaRPr lang="en-US" altLang="zh-CN" sz="1050"/>
          </a:p>
          <a:p>
            <a:r>
              <a:rPr lang="en-US" altLang="zh-CN" sz="1050"/>
              <a:t>        ARMv8</a:t>
            </a:r>
            <a:r>
              <a:rPr lang="zh-CN" altLang="en-US" sz="1050"/>
              <a:t>有</a:t>
            </a:r>
            <a:r>
              <a:rPr lang="en-US" altLang="zh-CN" sz="1050"/>
              <a:t>32</a:t>
            </a:r>
            <a:r>
              <a:rPr lang="zh-CN" altLang="en-US" sz="1050"/>
              <a:t>个</a:t>
            </a:r>
            <a:r>
              <a:rPr lang="en-US" altLang="zh-CN" sz="1050"/>
              <a:t>128</a:t>
            </a:r>
            <a:r>
              <a:rPr lang="zh-CN" altLang="en-US" sz="1050"/>
              <a:t>位的</a:t>
            </a:r>
            <a:r>
              <a:rPr lang="en-US" altLang="zh-CN" sz="1050"/>
              <a:t>V</a:t>
            </a:r>
            <a:r>
              <a:rPr lang="zh-CN" altLang="en-US" sz="1050"/>
              <a:t>寄存器，同样也可以看成是</a:t>
            </a:r>
            <a:r>
              <a:rPr lang="en-US" altLang="zh-CN" sz="1050"/>
              <a:t>32</a:t>
            </a:r>
            <a:r>
              <a:rPr lang="zh-CN" altLang="en-US" sz="1050"/>
              <a:t>个</a:t>
            </a:r>
            <a:r>
              <a:rPr lang="en-US" altLang="zh-CN" sz="1050"/>
              <a:t>32</a:t>
            </a:r>
            <a:r>
              <a:rPr lang="zh-CN" altLang="en-US" sz="1050"/>
              <a:t>位的</a:t>
            </a:r>
            <a:r>
              <a:rPr lang="en-US" altLang="zh-CN" sz="1050"/>
              <a:t>S</a:t>
            </a:r>
            <a:r>
              <a:rPr lang="zh-CN" altLang="en-US" sz="1050"/>
              <a:t>寄存器或者</a:t>
            </a:r>
            <a:r>
              <a:rPr lang="en-US" altLang="zh-CN" sz="1050"/>
              <a:t>32</a:t>
            </a:r>
            <a:r>
              <a:rPr lang="zh-CN" altLang="en-US" sz="1050"/>
              <a:t>个</a:t>
            </a:r>
            <a:r>
              <a:rPr lang="en-US" altLang="zh-CN" sz="1050"/>
              <a:t>64</a:t>
            </a:r>
            <a:r>
              <a:rPr lang="zh-CN" altLang="en-US" sz="1050"/>
              <a:t>位的</a:t>
            </a:r>
            <a:r>
              <a:rPr lang="en-US" altLang="zh-CN" sz="1050"/>
              <a:t>D</a:t>
            </a:r>
            <a:r>
              <a:rPr lang="zh-CN" altLang="en-US" sz="1050"/>
              <a:t>寄存器。</a:t>
            </a: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99EC30EA-5005-4526-B8D5-25691108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972" y="2598894"/>
            <a:ext cx="3888432" cy="36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 sz="800"/>
              <a:t>        </a:t>
            </a:r>
            <a:r>
              <a:rPr lang="en-US" altLang="zh-CN" sz="1800"/>
              <a:t>ARMv8-A</a:t>
            </a:r>
            <a:r>
              <a:rPr lang="zh-CN" altLang="en-US" sz="1800"/>
              <a:t>中</a:t>
            </a:r>
            <a:r>
              <a:rPr lang="en-US" altLang="zh-CN" sz="1800"/>
              <a:t>aarch64</a:t>
            </a:r>
            <a:r>
              <a:rPr lang="zh-CN" altLang="en-US" sz="1800"/>
              <a:t>架构下的寄存器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6311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515A62B-2DCC-4388-9981-D607177ECDB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73C9B0-A54B-41C5-97A0-060FB93BB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854E5875-E78B-4C6B-8E6E-8D823316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50" y="945081"/>
            <a:ext cx="9715766" cy="162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2000" dirty="0">
                <a:latin typeface="+mn-ea"/>
              </a:rPr>
              <a:t>   </a:t>
            </a:r>
            <a:r>
              <a:rPr lang="zh-CN" altLang="en-US" sz="2000" b="1" dirty="0">
                <a:latin typeface="+mn-ea"/>
              </a:rPr>
              <a:t>通常，每个</a:t>
            </a:r>
            <a:r>
              <a:rPr lang="en-US" altLang="zh-CN" sz="2000" b="1" dirty="0">
                <a:latin typeface="+mn-ea"/>
              </a:rPr>
              <a:t>NEON</a:t>
            </a:r>
            <a:r>
              <a:rPr lang="zh-CN" altLang="en-US" sz="2000" b="1" dirty="0">
                <a:latin typeface="+mn-ea"/>
              </a:rPr>
              <a:t>指令都会导致</a:t>
            </a:r>
            <a:r>
              <a:rPr lang="en-US" altLang="zh-CN" sz="2000" b="1" dirty="0">
                <a:latin typeface="+mn-ea"/>
              </a:rPr>
              <a:t>n</a:t>
            </a:r>
            <a:r>
              <a:rPr lang="zh-CN" altLang="en-US" sz="2000" b="1" dirty="0">
                <a:latin typeface="+mn-ea"/>
              </a:rPr>
              <a:t>个指令并行执行，</a:t>
            </a:r>
            <a:r>
              <a:rPr lang="zh-CN" altLang="en-US" sz="2000" b="1" dirty="0"/>
              <a:t>实验所用服务器芯片为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Hisilicon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Kunpeng</a:t>
            </a:r>
            <a:r>
              <a:rPr lang="en-US" altLang="zh-CN" sz="2000" b="1" dirty="0"/>
              <a:t> 920(</a:t>
            </a:r>
            <a:r>
              <a:rPr lang="en-US" altLang="zh-CN" sz="2000" b="1" dirty="0">
                <a:hlinkClick r:id="rId3"/>
              </a:rPr>
              <a:t>2*64Core@2.6GHz)</a:t>
            </a:r>
            <a:r>
              <a:rPr lang="zh-CN" altLang="en-US" sz="2000" b="1" dirty="0">
                <a:hlinkClick r:id="rId3"/>
              </a:rPr>
              <a:t>，基于</a:t>
            </a:r>
            <a:r>
              <a:rPr lang="en-US" altLang="zh-CN" sz="2000" b="1" dirty="0">
                <a:hlinkClick r:id="rId3"/>
              </a:rPr>
              <a:t>ARMv8</a:t>
            </a:r>
            <a:r>
              <a:rPr lang="zh-CN" altLang="en-US" sz="2000" b="1" dirty="0"/>
              <a:t>：下面是一些常见的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NEON</a:t>
            </a:r>
            <a:r>
              <a:rPr lang="zh-CN" altLang="en-US" sz="2000" b="1" dirty="0"/>
              <a:t>指令</a:t>
            </a:r>
            <a:endParaRPr lang="en-US" altLang="zh-CN" sz="2000" b="1" dirty="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026F2449-D083-4515-9626-375C3FE3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0" y="2856293"/>
            <a:ext cx="4968552" cy="55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+mn-ea"/>
                <a:ea typeface="+mn-ea"/>
              </a:rPr>
              <a:t>将一个元素插入一个向量中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3A26D0DC-BB3B-41F8-9C20-DC42652B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88" y="3309444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INS V0.S[1], V1.S[0]</a:t>
            </a: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C212FD9C-D440-4B33-9A5B-B3DEB505E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196" y="2779219"/>
            <a:ext cx="5854676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+mn-ea"/>
                <a:ea typeface="+mn-ea"/>
              </a:rPr>
              <a:t>把</a:t>
            </a:r>
            <a:r>
              <a:rPr lang="en-US" altLang="zh-CN" sz="1800">
                <a:latin typeface="+mn-ea"/>
                <a:ea typeface="+mn-ea"/>
              </a:rPr>
              <a:t>w0</a:t>
            </a:r>
            <a:r>
              <a:rPr lang="zh-CN" altLang="en-US" sz="1800">
                <a:latin typeface="+mn-ea"/>
                <a:ea typeface="+mn-ea"/>
              </a:rPr>
              <a:t>的第一个字节拷到</a:t>
            </a:r>
            <a:r>
              <a:rPr lang="en-US" altLang="zh-CN" sz="1800">
                <a:latin typeface="+mn-ea"/>
                <a:ea typeface="+mn-ea"/>
              </a:rPr>
              <a:t>v0</a:t>
            </a:r>
            <a:r>
              <a:rPr lang="zh-CN" altLang="en-US" sz="1800">
                <a:latin typeface="+mn-ea"/>
                <a:ea typeface="+mn-ea"/>
              </a:rPr>
              <a:t>寄存器的第四个</a:t>
            </a:r>
            <a:r>
              <a:rPr lang="en-US" altLang="zh-CN" sz="1800">
                <a:latin typeface="+mn-ea"/>
                <a:ea typeface="+mn-ea"/>
              </a:rPr>
              <a:t>lane</a:t>
            </a:r>
            <a:r>
              <a:rPr lang="zh-CN" altLang="en-US" sz="1800">
                <a:latin typeface="+mn-ea"/>
                <a:ea typeface="+mn-ea"/>
              </a:rPr>
              <a:t>：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036CFB08-5F00-47C9-B1AA-A455A2A9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664" y="3240087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pl-PL" altLang="zh-CN" sz="1800">
                <a:latin typeface="+mn-ea"/>
                <a:ea typeface="+mn-ea"/>
              </a:rPr>
              <a:t>MOV V0.B[3], W0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13183A-84C8-4830-A5C8-8152A0907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16" y="4237313"/>
            <a:ext cx="5112568" cy="15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7F7E8B-158B-4FC2-882D-502622DCA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580" y="4256360"/>
            <a:ext cx="524278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515A62B-2DCC-4388-9981-D607177ECDB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73C9B0-A54B-41C5-97A0-060FB93BB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id="{026F2449-D083-4515-9626-375C3FE3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0" y="1439887"/>
            <a:ext cx="49685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en-US" altLang="zh-CN" sz="1800">
                <a:latin typeface="+mn-ea"/>
                <a:ea typeface="+mn-ea"/>
              </a:rPr>
              <a:t>S U F P</a:t>
            </a:r>
            <a:r>
              <a:rPr lang="zh-CN" altLang="en-US" sz="1800">
                <a:latin typeface="+mn-ea"/>
                <a:ea typeface="+mn-ea"/>
              </a:rPr>
              <a:t>四个前缀可以被添加用来说明是有符号、无符号、浮点数、多项式中的某一种数据类型。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3A26D0DC-BB3B-41F8-9C20-DC42652B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56" y="2836859"/>
            <a:ext cx="49685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SADD x0, x0, x1</a:t>
            </a: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UADD x0, x0, x1</a:t>
            </a: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FADD D0, D0, D1</a:t>
            </a: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PADD v0.16B, v0.16B, v1.16B</a:t>
            </a: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C212FD9C-D440-4B33-9A5B-B3DEB505E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84" y="1471147"/>
            <a:ext cx="56386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+mn-ea"/>
                <a:ea typeface="+mn-ea"/>
              </a:rPr>
              <a:t>长指令，使用</a:t>
            </a:r>
            <a:r>
              <a:rPr lang="en-US" altLang="zh-CN" sz="1800">
                <a:latin typeface="+mn-ea"/>
                <a:ea typeface="+mn-ea"/>
              </a:rPr>
              <a:t>L</a:t>
            </a:r>
            <a:r>
              <a:rPr lang="zh-CN" altLang="en-US" sz="1800">
                <a:latin typeface="+mn-ea"/>
                <a:ea typeface="+mn-ea"/>
              </a:rPr>
              <a:t>作为后缀，结果数据的位数是源数据位数的两倍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036CFB08-5F00-47C9-B1AA-A455A2A9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182" y="2479982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SADDL V0.4S, V1.4H, V2.4H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C138BA-7D9D-4C07-9B41-DA67EBE0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42" y="3083896"/>
            <a:ext cx="3686041" cy="26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515A62B-2DCC-4388-9981-D607177ECDB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73C9B0-A54B-41C5-97A0-060FB93BB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5" name="文本框 7">
            <a:extLst>
              <a:ext uri="{FF2B5EF4-FFF2-40B4-BE49-F238E27FC236}">
                <a16:creationId xmlns:a16="http://schemas.microsoft.com/office/drawing/2014/main" id="{2B7BD0F8-77E6-4A97-926A-D56E9D15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9847"/>
            <a:ext cx="56386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en-US" altLang="zh-CN" sz="1800">
                <a:latin typeface="+mn-ea"/>
                <a:ea typeface="+mn-ea"/>
              </a:rPr>
              <a:t>Wide</a:t>
            </a:r>
            <a:r>
              <a:rPr lang="zh-CN" altLang="en-US" sz="1800">
                <a:latin typeface="+mn-ea"/>
                <a:ea typeface="+mn-ea"/>
              </a:rPr>
              <a:t>宽指令，对一个双字数据和一个单字数据进行操作，结果将都是双字数据，使用</a:t>
            </a:r>
            <a:r>
              <a:rPr lang="en-US" altLang="zh-CN" sz="1800">
                <a:latin typeface="+mn-ea"/>
                <a:ea typeface="+mn-ea"/>
              </a:rPr>
              <a:t>W</a:t>
            </a:r>
            <a:r>
              <a:rPr lang="zh-CN" altLang="en-US" sz="1800">
                <a:latin typeface="+mn-ea"/>
                <a:ea typeface="+mn-ea"/>
              </a:rPr>
              <a:t>作为后缀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E0DB95A-6015-4C55-8C0E-F63117B3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8" y="2375991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SADDW V0.4S, V1.4H, V2.4S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F12E02-4931-4D04-A27E-37A5E709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27" y="3240087"/>
            <a:ext cx="4149833" cy="2587460"/>
          </a:xfrm>
          <a:prstGeom prst="rect">
            <a:avLst/>
          </a:prstGeom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05B56461-8A9C-4E6A-9912-99AEB1B7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586" y="1032287"/>
            <a:ext cx="56386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en-US" altLang="zh-CN" sz="1800">
                <a:latin typeface="+mn-ea"/>
                <a:ea typeface="+mn-ea"/>
              </a:rPr>
              <a:t>Narrow</a:t>
            </a:r>
            <a:r>
              <a:rPr lang="zh-CN" altLang="en-US" sz="1800">
                <a:latin typeface="+mn-ea"/>
                <a:ea typeface="+mn-ea"/>
              </a:rPr>
              <a:t>指令，操作两个四字向量，得到双字向量，结果数据是源数据的一半长，使用</a:t>
            </a:r>
            <a:r>
              <a:rPr lang="en-US" altLang="zh-CN" sz="1800">
                <a:latin typeface="+mn-ea"/>
                <a:ea typeface="+mn-ea"/>
              </a:rPr>
              <a:t>N</a:t>
            </a:r>
            <a:r>
              <a:rPr lang="zh-CN" altLang="en-US" sz="1800">
                <a:latin typeface="+mn-ea"/>
                <a:ea typeface="+mn-ea"/>
              </a:rPr>
              <a:t>作为后缀</a:t>
            </a: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F03B7EBF-4DA7-4056-B5B6-20E4FF1B1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54" y="2328431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SUBHN V0.4H, V1.4S, V2.4S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3E219-2DA2-435F-8FEA-D0A27820C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380" y="3240086"/>
            <a:ext cx="3691351" cy="2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515A62B-2DCC-4388-9981-D607177ECDB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73C9B0-A54B-41C5-97A0-060FB93BB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5" name="文本框 7">
            <a:extLst>
              <a:ext uri="{FF2B5EF4-FFF2-40B4-BE49-F238E27FC236}">
                <a16:creationId xmlns:a16="http://schemas.microsoft.com/office/drawing/2014/main" id="{2B7BD0F8-77E6-4A97-926A-D56E9D15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9847"/>
            <a:ext cx="56386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+mn-ea"/>
                <a:ea typeface="+mn-ea"/>
              </a:rPr>
              <a:t>后缀</a:t>
            </a:r>
            <a:r>
              <a:rPr lang="en-US" altLang="zh-CN" sz="1800">
                <a:latin typeface="+mn-ea"/>
                <a:ea typeface="+mn-ea"/>
              </a:rPr>
              <a:t>P</a:t>
            </a:r>
            <a:r>
              <a:rPr lang="zh-CN" altLang="en-US" sz="1800">
                <a:latin typeface="+mn-ea"/>
                <a:ea typeface="+mn-ea"/>
              </a:rPr>
              <a:t>，表示分对操作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E0DB95A-6015-4C55-8C0E-F63117B3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8" y="1706351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ADDP V0.4S, V1.4S, V2.4S</a:t>
            </a: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05B56461-8A9C-4E6A-9912-99AEB1B7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781" y="1079847"/>
            <a:ext cx="5638652" cy="13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+mn-ea"/>
                <a:ea typeface="+mn-ea"/>
              </a:rPr>
              <a:t>后缀</a:t>
            </a:r>
            <a:r>
              <a:rPr lang="en-US" altLang="zh-CN" sz="1800">
                <a:latin typeface="+mn-ea"/>
                <a:ea typeface="+mn-ea"/>
              </a:rPr>
              <a:t>V</a:t>
            </a:r>
            <a:r>
              <a:rPr lang="zh-CN" altLang="en-US" sz="1800">
                <a:latin typeface="+mn-ea"/>
                <a:ea typeface="+mn-ea"/>
              </a:rPr>
              <a:t>，表示跨所有</a:t>
            </a:r>
            <a:r>
              <a:rPr lang="en-US" altLang="zh-CN" sz="1800">
                <a:latin typeface="+mn-ea"/>
                <a:ea typeface="+mn-ea"/>
              </a:rPr>
              <a:t>lane</a:t>
            </a:r>
            <a:r>
              <a:rPr lang="zh-CN" altLang="en-US" sz="1800">
                <a:latin typeface="+mn-ea"/>
                <a:ea typeface="+mn-ea"/>
              </a:rPr>
              <a:t>的操作</a:t>
            </a: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F03B7EBF-4DA7-4056-B5B6-20E4FF1B1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88" y="1706351"/>
            <a:ext cx="4968552" cy="59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 ADDV S0, V1.4S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3BC9BF-FDF2-4E59-9EC7-519319C3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96" y="2603728"/>
            <a:ext cx="4609524" cy="28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EDA3F8-2FF3-4AF1-B3E9-7CC9F2B5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24" y="2831725"/>
            <a:ext cx="5348057" cy="23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515A62B-2DCC-4388-9981-D607177ECDB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73C9B0-A54B-41C5-97A0-060FB93BB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5" name="文本框 7">
            <a:extLst>
              <a:ext uri="{FF2B5EF4-FFF2-40B4-BE49-F238E27FC236}">
                <a16:creationId xmlns:a16="http://schemas.microsoft.com/office/drawing/2014/main" id="{2B7BD0F8-77E6-4A97-926A-D56E9D15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9847"/>
            <a:ext cx="10008716" cy="6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+mn-ea"/>
                <a:ea typeface="+mn-ea"/>
              </a:rPr>
              <a:t>后缀</a:t>
            </a:r>
            <a:r>
              <a:rPr lang="en-US" altLang="zh-CN" sz="1800">
                <a:latin typeface="+mn-ea"/>
                <a:ea typeface="+mn-ea"/>
              </a:rPr>
              <a:t>2</a:t>
            </a:r>
            <a:r>
              <a:rPr lang="zh-CN" altLang="en-US" sz="1800">
                <a:latin typeface="+mn-ea"/>
                <a:ea typeface="+mn-ea"/>
              </a:rPr>
              <a:t>，表示对高位的那一半进行操作，可以用在</a:t>
            </a:r>
            <a:r>
              <a:rPr lang="en-US" altLang="zh-CN" sz="1800">
                <a:latin typeface="+mn-ea"/>
                <a:ea typeface="+mn-ea"/>
              </a:rPr>
              <a:t>Wide Narrow Lengthing</a:t>
            </a:r>
            <a:r>
              <a:rPr lang="zh-CN" altLang="en-US" sz="1800">
                <a:latin typeface="+mn-ea"/>
                <a:ea typeface="+mn-ea"/>
              </a:rPr>
              <a:t>等指令后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E0DB95A-6015-4C55-8C0E-F63117B3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38" y="1672524"/>
            <a:ext cx="4968552" cy="11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宽指令</a:t>
            </a:r>
            <a:endParaRPr lang="en-US" altLang="zh-CN" sz="1800">
              <a:latin typeface="+mn-ea"/>
              <a:ea typeface="+mn-ea"/>
            </a:endParaRP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SADDW2 V0.2D, V1.2D. V2.4S</a:t>
            </a: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F03B7EBF-4DA7-4056-B5B6-20E4FF1B1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28" y="1646892"/>
            <a:ext cx="4968552" cy="11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en-US" altLang="zh-CN" sz="1800">
                <a:latin typeface="+mn-ea"/>
                <a:ea typeface="+mn-ea"/>
              </a:rPr>
              <a:t> narrow </a:t>
            </a:r>
            <a:r>
              <a:rPr lang="zh-CN" altLang="en-US" sz="1800">
                <a:latin typeface="+mn-ea"/>
                <a:ea typeface="+mn-ea"/>
              </a:rPr>
              <a:t>指令</a:t>
            </a:r>
            <a:endParaRPr lang="en-US" altLang="zh-CN" sz="1800">
              <a:latin typeface="+mn-ea"/>
              <a:ea typeface="+mn-ea"/>
            </a:endParaRP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latin typeface="+mn-ea"/>
                <a:ea typeface="+mn-ea"/>
              </a:rPr>
              <a:t>XTN2 V0.4S, V1.2D</a:t>
            </a: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45D6A3-1D39-4425-BBB2-890B5B95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3" y="3024063"/>
            <a:ext cx="4659421" cy="2658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CE6A20-EF68-43BB-8DCB-04F84691D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787" y="3240087"/>
            <a:ext cx="4907695" cy="21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4E8F8962-E3D4-4D7E-BA96-B3EFBD44DE60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使用编译器能力自动向量化加速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ED508096-6B09-4358-A1F2-03742E165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53" name="矩形 1">
            <a:extLst>
              <a:ext uri="{FF2B5EF4-FFF2-40B4-BE49-F238E27FC236}">
                <a16:creationId xmlns:a16="http://schemas.microsoft.com/office/drawing/2014/main" id="{E94EBF27-ECFF-419A-B2A1-4C0AF71E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3" y="935831"/>
            <a:ext cx="10775511" cy="218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原理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         </a:t>
            </a:r>
            <a:r>
              <a:rPr lang="zh-CN" altLang="en-US"/>
              <a:t>编译器支持自动向量化功能，其会自动利用</a:t>
            </a:r>
            <a:r>
              <a:rPr lang="en-US" altLang="zh-CN"/>
              <a:t>NEON</a:t>
            </a:r>
            <a:r>
              <a:rPr lang="zh-CN" altLang="en-US"/>
              <a:t>属性，编译时将代码向量化。启用自动向量化功能前需要打开相应的编译选项，且并非所有代码均可向量化，其需要符合一定的编码方式和规律，以提供更多的提示信息给编译器，进一步触发编译器进行代码的向量化。</a:t>
            </a:r>
          </a:p>
          <a:p>
            <a:r>
              <a:rPr lang="zh-CN" altLang="en-US"/>
              <a:t>         支持该特性的编译器有：</a:t>
            </a:r>
            <a:r>
              <a:rPr lang="en-US" altLang="zh-CN" err="1"/>
              <a:t>gcc</a:t>
            </a:r>
            <a:r>
              <a:rPr lang="zh-CN" altLang="en-US"/>
              <a:t>、</a:t>
            </a:r>
            <a:r>
              <a:rPr lang="en-US" altLang="zh-CN"/>
              <a:t>LLVM</a:t>
            </a:r>
            <a:r>
              <a:rPr lang="zh-CN" altLang="en-US"/>
              <a:t>、适用于嵌入式和</a:t>
            </a:r>
            <a:r>
              <a:rPr lang="en-US" altLang="zh-CN"/>
              <a:t>Linux</a:t>
            </a:r>
            <a:r>
              <a:rPr lang="zh-CN" altLang="en-US"/>
              <a:t>项目的</a:t>
            </a:r>
            <a:r>
              <a:rPr lang="en-US" altLang="zh-CN"/>
              <a:t>Arm</a:t>
            </a:r>
            <a:r>
              <a:rPr lang="zh-CN" altLang="en-US"/>
              <a:t>编译器。</a:t>
            </a:r>
          </a:p>
        </p:txBody>
      </p:sp>
      <p:sp>
        <p:nvSpPr>
          <p:cNvPr id="55" name="矩形 1">
            <a:extLst>
              <a:ext uri="{FF2B5EF4-FFF2-40B4-BE49-F238E27FC236}">
                <a16:creationId xmlns:a16="http://schemas.microsoft.com/office/drawing/2014/main" id="{8CA9D7AD-C533-42BA-9F5A-E18E4E632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88" y="3564255"/>
            <a:ext cx="10775511" cy="263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修改方式</a:t>
            </a:r>
            <a:r>
              <a:rPr lang="zh-CN" altLang="en-US"/>
              <a:t>：自动向量化编译选项使能</a:t>
            </a:r>
            <a:endParaRPr lang="en-US" altLang="zh-CN"/>
          </a:p>
          <a:p>
            <a:endParaRPr lang="en-US" altLang="zh-CN"/>
          </a:p>
          <a:p>
            <a:pPr marL="918881" lvl="1" indent="-342900">
              <a:buFont typeface="Arial" panose="020B0604020202020204" pitchFamily="34" charset="0"/>
              <a:buChar char="•"/>
            </a:pPr>
            <a:r>
              <a:rPr lang="en-US" altLang="zh-CN" sz="2000" err="1"/>
              <a:t>gcc</a:t>
            </a:r>
            <a:r>
              <a:rPr lang="zh-CN" altLang="en-US" sz="2000"/>
              <a:t>编译器使用</a:t>
            </a:r>
            <a:r>
              <a:rPr lang="en-US" altLang="zh-CN" sz="2000"/>
              <a:t>-O3</a:t>
            </a:r>
            <a:r>
              <a:rPr lang="zh-CN" altLang="en-US" sz="2000"/>
              <a:t>会自动使能</a:t>
            </a:r>
            <a:r>
              <a:rPr lang="en-US" altLang="zh-CN" sz="2000"/>
              <a:t>-</a:t>
            </a:r>
            <a:r>
              <a:rPr lang="en-US" altLang="zh-CN" sz="2000" err="1"/>
              <a:t>ftree</a:t>
            </a:r>
            <a:r>
              <a:rPr lang="en-US" altLang="zh-CN" sz="2000"/>
              <a:t>-vectorize</a:t>
            </a:r>
            <a:r>
              <a:rPr lang="zh-CN" altLang="en-US" sz="2000"/>
              <a:t>选项，在</a:t>
            </a:r>
            <a:r>
              <a:rPr lang="en-US" altLang="zh-CN" sz="2000"/>
              <a:t>-O1</a:t>
            </a:r>
            <a:r>
              <a:rPr lang="zh-CN" altLang="en-US" sz="2000"/>
              <a:t>和</a:t>
            </a:r>
            <a:r>
              <a:rPr lang="en-US" altLang="zh-CN" sz="2000"/>
              <a:t>-O2</a:t>
            </a:r>
            <a:r>
              <a:rPr lang="zh-CN" altLang="en-US" sz="2000"/>
              <a:t>下需要添加</a:t>
            </a:r>
            <a:r>
              <a:rPr lang="en-US" altLang="zh-CN" sz="2000"/>
              <a:t>-</a:t>
            </a:r>
            <a:r>
              <a:rPr lang="en-US" altLang="zh-CN" sz="2000" err="1"/>
              <a:t>ftree</a:t>
            </a:r>
            <a:r>
              <a:rPr lang="en-US" altLang="zh-CN" sz="2000"/>
              <a:t>-vectorize</a:t>
            </a:r>
            <a:r>
              <a:rPr lang="zh-CN" altLang="en-US" sz="2000"/>
              <a:t>选项才能进行向量化。在</a:t>
            </a:r>
            <a:r>
              <a:rPr lang="en-US" altLang="zh-CN" sz="2000"/>
              <a:t>-O0</a:t>
            </a:r>
            <a:r>
              <a:rPr lang="zh-CN" altLang="en-US" sz="2000"/>
              <a:t>模式下，即使添加</a:t>
            </a:r>
            <a:r>
              <a:rPr lang="en-US" altLang="zh-CN" sz="2000"/>
              <a:t>-</a:t>
            </a:r>
            <a:r>
              <a:rPr lang="en-US" altLang="zh-CN" sz="2000" err="1"/>
              <a:t>ftree</a:t>
            </a:r>
            <a:r>
              <a:rPr lang="en-US" altLang="zh-CN" sz="2000"/>
              <a:t>-vectorize</a:t>
            </a:r>
            <a:r>
              <a:rPr lang="zh-CN" altLang="en-US" sz="2000"/>
              <a:t>也无法进行向量化。</a:t>
            </a:r>
          </a:p>
          <a:p>
            <a:pPr marL="918881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armcc</a:t>
            </a:r>
            <a:r>
              <a:rPr lang="zh-CN" altLang="en-US" sz="2000"/>
              <a:t>编译器使用</a:t>
            </a:r>
            <a:r>
              <a:rPr lang="en-US" altLang="zh-CN" sz="2000"/>
              <a:t>-vectorize</a:t>
            </a:r>
            <a:r>
              <a:rPr lang="zh-CN" altLang="en-US" sz="2000"/>
              <a:t>选项来使能向量化编译，一般选择更高的优化等级如</a:t>
            </a:r>
            <a:r>
              <a:rPr lang="en-US" altLang="zh-CN" sz="2000"/>
              <a:t>-O2</a:t>
            </a:r>
            <a:r>
              <a:rPr lang="zh-CN" altLang="en-US" sz="2000"/>
              <a:t>或者</a:t>
            </a:r>
            <a:r>
              <a:rPr lang="en-US" altLang="zh-CN" sz="2000"/>
              <a:t>-O3</a:t>
            </a:r>
            <a:r>
              <a:rPr lang="zh-CN" altLang="en-US" sz="2000"/>
              <a:t>就能使能</a:t>
            </a:r>
            <a:r>
              <a:rPr lang="en-US" altLang="zh-CN" sz="2000"/>
              <a:t>-vectorize</a:t>
            </a:r>
            <a:r>
              <a:rPr lang="zh-CN" altLang="en-US" sz="2000"/>
              <a:t>选项。在</a:t>
            </a:r>
            <a:r>
              <a:rPr lang="en-US" altLang="zh-CN" sz="2000"/>
              <a:t>-O1</a:t>
            </a:r>
            <a:r>
              <a:rPr lang="zh-CN" altLang="en-US" sz="2000"/>
              <a:t>模式下需要使用</a:t>
            </a:r>
            <a:r>
              <a:rPr lang="en-US" altLang="zh-CN" sz="2000"/>
              <a:t>-vectorize</a:t>
            </a:r>
            <a:r>
              <a:rPr lang="zh-CN" altLang="en-US" sz="2000"/>
              <a:t>选项使能向量化编译，在</a:t>
            </a:r>
            <a:r>
              <a:rPr lang="en-US" altLang="zh-CN" sz="2000"/>
              <a:t>-O0</a:t>
            </a:r>
            <a:r>
              <a:rPr lang="zh-CN" altLang="en-US" sz="2000"/>
              <a:t>模式下，即使添加</a:t>
            </a:r>
            <a:r>
              <a:rPr lang="en-US" altLang="zh-CN" sz="2000"/>
              <a:t>-vectorize</a:t>
            </a:r>
            <a:r>
              <a:rPr lang="zh-CN" altLang="en-US" sz="2000"/>
              <a:t>选项编译器同样无法进行向量化。</a:t>
            </a:r>
          </a:p>
        </p:txBody>
      </p:sp>
    </p:spTree>
    <p:extLst>
      <p:ext uri="{BB962C8B-B14F-4D97-AF65-F5344CB8AC3E}">
        <p14:creationId xmlns:p14="http://schemas.microsoft.com/office/powerpoint/2010/main" val="3601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F7394CDE-E48A-4205-BC55-68CBAFAEE9FE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使用编译器能力自动向量化加速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8D501058-7CF1-4F58-9938-7A320176B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59" name="矩形 1">
            <a:extLst>
              <a:ext uri="{FF2B5EF4-FFF2-40B4-BE49-F238E27FC236}">
                <a16:creationId xmlns:a16="http://schemas.microsoft.com/office/drawing/2014/main" id="{4A3846B6-31A1-430D-B28E-661723E0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70" y="1167635"/>
            <a:ext cx="10716348" cy="113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在</a:t>
            </a:r>
            <a:r>
              <a:rPr lang="en-US" altLang="zh-CN"/>
              <a:t>Armv8-a</a:t>
            </a:r>
            <a:r>
              <a:rPr lang="zh-CN" altLang="en-US"/>
              <a:t>的</a:t>
            </a:r>
            <a:r>
              <a:rPr lang="en-US" altLang="zh-CN"/>
              <a:t>aarch64</a:t>
            </a:r>
            <a:r>
              <a:rPr lang="zh-CN" altLang="en-US"/>
              <a:t>架构下才支持双浮点计算的向量化，其他架构下非必需时避免使用双浮点的数据类型，该类型会阻止编译器做向量化。各架构下支持的数据类型如下：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79287C-C933-4E11-A4FB-429BE6F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99033"/>
              </p:ext>
            </p:extLst>
          </p:nvPr>
        </p:nvGraphicFramePr>
        <p:xfrm>
          <a:off x="739041" y="2808039"/>
          <a:ext cx="993950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876">
                  <a:extLst>
                    <a:ext uri="{9D8B030D-6E8A-4147-A177-3AD203B41FA5}">
                      <a16:colId xmlns:a16="http://schemas.microsoft.com/office/drawing/2014/main" val="527708770"/>
                    </a:ext>
                  </a:extLst>
                </a:gridCol>
                <a:gridCol w="2484876">
                  <a:extLst>
                    <a:ext uri="{9D8B030D-6E8A-4147-A177-3AD203B41FA5}">
                      <a16:colId xmlns:a16="http://schemas.microsoft.com/office/drawing/2014/main" val="3257634420"/>
                    </a:ext>
                  </a:extLst>
                </a:gridCol>
                <a:gridCol w="2484876">
                  <a:extLst>
                    <a:ext uri="{9D8B030D-6E8A-4147-A177-3AD203B41FA5}">
                      <a16:colId xmlns:a16="http://schemas.microsoft.com/office/drawing/2014/main" val="2255070187"/>
                    </a:ext>
                  </a:extLst>
                </a:gridCol>
                <a:gridCol w="2484876">
                  <a:extLst>
                    <a:ext uri="{9D8B030D-6E8A-4147-A177-3AD203B41FA5}">
                      <a16:colId xmlns:a16="http://schemas.microsoft.com/office/drawing/2014/main" val="2274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252B3A"/>
                          </a:solidFill>
                          <a:effectLst/>
                        </a:rPr>
                        <a:t>Armv7-A/R</a:t>
                      </a:r>
                    </a:p>
                  </a:txBody>
                  <a:tcPr marL="190500" marR="190500" marT="114300" marB="114300" anchor="ctr"/>
                </a:tc>
                <a:tc>
                  <a:txBody>
                    <a:bodyPr/>
                    <a:lstStyle/>
                    <a:p>
                      <a:pPr marL="0" algn="ctr" defTabSz="1152053" rtl="0" eaLnBrk="1" latinLnBrk="0" hangingPunct="1"/>
                      <a:r>
                        <a:rPr lang="en-US" altLang="zh-CN" sz="2000" b="1" kern="1200">
                          <a:solidFill>
                            <a:srgbClr val="252B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Armv8-A/R</a:t>
                      </a:r>
                      <a:endParaRPr lang="zh-CN" altLang="en-US" sz="2000" b="1" kern="1200">
                        <a:solidFill>
                          <a:srgbClr val="252B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>
                          <a:solidFill>
                            <a:srgbClr val="252B3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Armv8-A</a:t>
                      </a:r>
                      <a:endParaRPr lang="zh-CN" altLang="en-US" sz="2000" b="1" kern="1200">
                        <a:solidFill>
                          <a:srgbClr val="252B3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85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-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-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aarch32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aarch64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09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Floating-point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16-bit/32-bit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16-bit/32-bit/64-bit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8-bit/16-bit/32-bit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8-bit/16-bit/32-bit/64-bit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8-bit/16-bit/32-bit/64-bit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07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4AE69DDD-24EE-4EAB-BC82-7AC797CE6311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E963A6F-C005-4B30-9C0C-140CF37750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32" name="矩形 1">
            <a:extLst>
              <a:ext uri="{FF2B5EF4-FFF2-40B4-BE49-F238E27FC236}">
                <a16:creationId xmlns:a16="http://schemas.microsoft.com/office/drawing/2014/main" id="{CA19135D-9140-4BB1-A13C-30DAD819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54" y="1655911"/>
            <a:ext cx="10441160" cy="218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dirty="0">
                <a:latin typeface="+mn-ea"/>
              </a:rPr>
              <a:t>    本实验基于鲲鹏云服务器部署并熟悉性能分析工具</a:t>
            </a:r>
            <a:r>
              <a:rPr lang="en-US" altLang="zh-CN" dirty="0">
                <a:latin typeface="+mn-ea"/>
              </a:rPr>
              <a:t>Hyper Tuner</a:t>
            </a:r>
            <a:r>
              <a:rPr lang="zh-CN" altLang="en-US" dirty="0">
                <a:latin typeface="+mn-ea"/>
              </a:rPr>
              <a:t>。通过此次实验，能够掌握：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① 使用鲲鹏性能分析工具</a:t>
            </a:r>
            <a:r>
              <a:rPr lang="en-US" altLang="zh-CN" dirty="0">
                <a:latin typeface="+mn-ea"/>
              </a:rPr>
              <a:t>Hyper Tuner</a:t>
            </a:r>
            <a:r>
              <a:rPr lang="zh-CN" altLang="en-US" dirty="0">
                <a:latin typeface="+mn-ea"/>
              </a:rPr>
              <a:t>创建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系统性能分析以及函数分析任务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② 使用鲲鹏的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NEON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指令</a:t>
            </a:r>
            <a:r>
              <a:rPr lang="zh-CN" altLang="en-US" dirty="0">
                <a:latin typeface="+mn-ea"/>
              </a:rPr>
              <a:t>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提升矩阵乘法执行效率</a:t>
            </a:r>
          </a:p>
        </p:txBody>
      </p:sp>
    </p:spTree>
    <p:extLst>
      <p:ext uri="{BB962C8B-B14F-4D97-AF65-F5344CB8AC3E}">
        <p14:creationId xmlns:p14="http://schemas.microsoft.com/office/powerpoint/2010/main" val="28504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CD690674-0198-41E0-BD95-786CDB27477F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NEON intrinsic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加速提升性能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0A82895-32B8-4480-AEF5-606D87AAD2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28" name="矩形 1">
            <a:extLst>
              <a:ext uri="{FF2B5EF4-FFF2-40B4-BE49-F238E27FC236}">
                <a16:creationId xmlns:a16="http://schemas.microsoft.com/office/drawing/2014/main" id="{8B202F69-8590-4021-BD4D-2A1C948F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3" y="935831"/>
            <a:ext cx="10775511" cy="218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原理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         NEON intrinsic</a:t>
            </a:r>
            <a:r>
              <a:rPr lang="zh-CN" altLang="en-US"/>
              <a:t>函数是一系列</a:t>
            </a:r>
            <a:r>
              <a:rPr lang="en-US" altLang="zh-CN"/>
              <a:t>C</a:t>
            </a:r>
            <a:r>
              <a:rPr lang="zh-CN" altLang="en-US"/>
              <a:t>函数调用，编译器可将其替换为适当的</a:t>
            </a:r>
            <a:r>
              <a:rPr lang="en-US" altLang="zh-CN"/>
              <a:t>NEON</a:t>
            </a:r>
            <a:r>
              <a:rPr lang="zh-CN" altLang="en-US"/>
              <a:t>指令或</a:t>
            </a:r>
            <a:r>
              <a:rPr lang="en-US" altLang="zh-CN"/>
              <a:t>NEON</a:t>
            </a:r>
            <a:r>
              <a:rPr lang="zh-CN" altLang="en-US"/>
              <a:t>指令序列。</a:t>
            </a:r>
            <a:r>
              <a:rPr lang="en-US" altLang="zh-CN"/>
              <a:t>NEON intrinsic</a:t>
            </a:r>
            <a:r>
              <a:rPr lang="zh-CN" altLang="en-US"/>
              <a:t>函数几乎提供与编写</a:t>
            </a:r>
            <a:r>
              <a:rPr lang="en-US" altLang="zh-CN"/>
              <a:t>NEON</a:t>
            </a:r>
            <a:r>
              <a:rPr lang="zh-CN" altLang="en-US"/>
              <a:t>汇编指令相同的功能，但是将寄存器分配等工作留给编译器，以便开发人员可以专注于算法开发。与使用</a:t>
            </a:r>
            <a:r>
              <a:rPr lang="en-US" altLang="zh-CN"/>
              <a:t>NEON</a:t>
            </a:r>
            <a:r>
              <a:rPr lang="zh-CN" altLang="en-US"/>
              <a:t>汇编指令编码相比，</a:t>
            </a:r>
            <a:r>
              <a:rPr lang="en-US" altLang="zh-CN"/>
              <a:t>NEON intrinsic</a:t>
            </a:r>
            <a:r>
              <a:rPr lang="zh-CN" altLang="en-US"/>
              <a:t>方式的代码有更好的可维护性。</a:t>
            </a:r>
            <a:r>
              <a:rPr lang="en-US" altLang="zh-CN"/>
              <a:t>Arm</a:t>
            </a:r>
            <a:r>
              <a:rPr lang="zh-CN" altLang="en-US"/>
              <a:t>编译器、</a:t>
            </a:r>
            <a:r>
              <a:rPr lang="en-US" altLang="zh-CN"/>
              <a:t>GCC</a:t>
            </a:r>
            <a:r>
              <a:rPr lang="zh-CN" altLang="en-US"/>
              <a:t>和</a:t>
            </a:r>
            <a:r>
              <a:rPr lang="en-US" altLang="zh-CN"/>
              <a:t>LLVM</a:t>
            </a:r>
            <a:r>
              <a:rPr lang="zh-CN" altLang="en-US"/>
              <a:t>编译器都支持</a:t>
            </a:r>
            <a:r>
              <a:rPr lang="en-US" altLang="zh-CN"/>
              <a:t>NEON intrinsic</a:t>
            </a:r>
            <a:r>
              <a:rPr lang="zh-CN" altLang="en-US"/>
              <a:t>。</a:t>
            </a:r>
          </a:p>
        </p:txBody>
      </p:sp>
      <p:sp>
        <p:nvSpPr>
          <p:cNvPr id="29" name="矩形 1">
            <a:extLst>
              <a:ext uri="{FF2B5EF4-FFF2-40B4-BE49-F238E27FC236}">
                <a16:creationId xmlns:a16="http://schemas.microsoft.com/office/drawing/2014/main" id="{7B196565-9633-4729-88BB-1E9CF582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88" y="3564255"/>
            <a:ext cx="10775511" cy="18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修改方式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在使用</a:t>
            </a:r>
            <a:r>
              <a:rPr lang="en-US" altLang="zh-CN"/>
              <a:t>NEON intrinsic </a:t>
            </a:r>
            <a:r>
              <a:rPr lang="zh-CN" altLang="en-US"/>
              <a:t>函数时需要增加头文件</a:t>
            </a:r>
            <a:r>
              <a:rPr lang="en-US" altLang="zh-CN"/>
              <a:t>#include &lt;arm_neon.h&gt;</a:t>
            </a:r>
            <a:r>
              <a:rPr lang="zh-CN" altLang="en-US"/>
              <a:t>，详细的</a:t>
            </a:r>
            <a:r>
              <a:rPr lang="en-US" altLang="zh-CN"/>
              <a:t>NEON intrinsic</a:t>
            </a:r>
            <a:r>
              <a:rPr lang="zh-CN" altLang="en-US"/>
              <a:t>函数列表和使用方法，可参考</a:t>
            </a:r>
            <a:r>
              <a:rPr lang="en-US" altLang="zh-CN"/>
              <a:t>NEON Intrinsic Reference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https://developer.arm.com/architectures/instruction-sets/simd-isas/neon/intrinsics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12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TextBox 3"/>
          <p:cNvSpPr txBox="1"/>
          <p:nvPr/>
        </p:nvSpPr>
        <p:spPr>
          <a:xfrm>
            <a:off x="856468" y="212941"/>
            <a:ext cx="1807432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68F246-98E3-4530-ACCC-FE62D6692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2D0B2C-65CF-431C-919C-A50F5A5AD107}"/>
              </a:ext>
            </a:extLst>
          </p:cNvPr>
          <p:cNvCxnSpPr>
            <a:cxnSpLocks/>
          </p:cNvCxnSpPr>
          <p:nvPr/>
        </p:nvCxnSpPr>
        <p:spPr>
          <a:xfrm>
            <a:off x="510348" y="1335564"/>
            <a:ext cx="2729616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21" name="矩形 1">
            <a:extLst>
              <a:ext uri="{FF2B5EF4-FFF2-40B4-BE49-F238E27FC236}">
                <a16:creationId xmlns:a16="http://schemas.microsoft.com/office/drawing/2014/main" id="{11E01F44-9E1C-4C07-9607-61591BAE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19" y="899312"/>
            <a:ext cx="2951585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优化后的实验程序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5F5DB2E6-6B5C-4496-928C-191762CE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51" y="2736031"/>
            <a:ext cx="5034404" cy="25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>
                <a:latin typeface="+mn-ea"/>
              </a:rPr>
              <a:t>float32x4_t q0 = vld1q_f32(d0); //</a:t>
            </a:r>
            <a:r>
              <a:rPr lang="zh-CN" altLang="en-US" sz="1100">
                <a:latin typeface="+mn-ea"/>
              </a:rPr>
              <a:t>加载</a:t>
            </a:r>
            <a:r>
              <a:rPr lang="en-US" altLang="zh-CN" sz="1100">
                <a:latin typeface="+mn-ea"/>
              </a:rPr>
              <a:t>d0</a:t>
            </a:r>
            <a:r>
              <a:rPr lang="zh-CN" altLang="en-US" sz="1100">
                <a:latin typeface="+mn-ea"/>
              </a:rPr>
              <a:t>地址起始的</a:t>
            </a:r>
            <a:r>
              <a:rPr lang="en-US" altLang="zh-CN" sz="1100">
                <a:latin typeface="+mn-ea"/>
              </a:rPr>
              <a:t>4</a:t>
            </a:r>
            <a:r>
              <a:rPr lang="zh-CN" altLang="en-US" sz="1100">
                <a:latin typeface="+mn-ea"/>
              </a:rPr>
              <a:t>个</a:t>
            </a:r>
            <a:r>
              <a:rPr lang="en-US" altLang="zh-CN" sz="1100">
                <a:latin typeface="+mn-ea"/>
              </a:rPr>
              <a:t>float</a:t>
            </a:r>
            <a:r>
              <a:rPr lang="zh-CN" altLang="en-US" sz="1100">
                <a:latin typeface="+mn-ea"/>
              </a:rPr>
              <a:t>数据到 </a:t>
            </a:r>
            <a:r>
              <a:rPr lang="en-US" altLang="zh-CN" sz="1100">
                <a:latin typeface="+mn-ea"/>
              </a:rPr>
              <a:t>q0</a:t>
            </a:r>
            <a:endParaRPr lang="zh-CN" altLang="en-US" sz="1100">
              <a:latin typeface="+mn-ea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4BA0C805-8B47-4828-BB43-50E9E85D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16" y="1547715"/>
            <a:ext cx="3125930" cy="30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>
                <a:latin typeface="+mn-ea"/>
              </a:rPr>
              <a:t>采用</a:t>
            </a:r>
            <a:r>
              <a:rPr lang="en-US" altLang="zh-CN" sz="1400">
                <a:latin typeface="+mn-ea"/>
              </a:rPr>
              <a:t>NEON</a:t>
            </a:r>
            <a:r>
              <a:rPr lang="zh-CN" altLang="en-US" sz="1400">
                <a:latin typeface="+mn-ea"/>
              </a:rPr>
              <a:t>指令优化后的一维矩阵计算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85CE99-01E8-4E84-9904-DCA30E45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3" y="2047530"/>
            <a:ext cx="5247619" cy="3533333"/>
          </a:xfrm>
          <a:prstGeom prst="rect">
            <a:avLst/>
          </a:prstGeom>
        </p:spPr>
      </p:pic>
      <p:sp>
        <p:nvSpPr>
          <p:cNvPr id="22" name="矩形 1">
            <a:extLst>
              <a:ext uri="{FF2B5EF4-FFF2-40B4-BE49-F238E27FC236}">
                <a16:creationId xmlns:a16="http://schemas.microsoft.com/office/drawing/2014/main" id="{CCD655A2-50D7-450D-AD68-2311BA88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51" y="3443956"/>
            <a:ext cx="5034404" cy="25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>
                <a:latin typeface="+mn-ea"/>
              </a:rPr>
              <a:t>float32x4_t res0 = vmulq_f32(q0, q1); //</a:t>
            </a:r>
            <a:r>
              <a:rPr lang="zh-CN" altLang="en-US" sz="1100">
                <a:latin typeface="+mn-ea"/>
              </a:rPr>
              <a:t>点乘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148ACB-7399-496A-AA41-3849D222E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372" y="3861456"/>
            <a:ext cx="1512168" cy="7138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C28D71-6B49-4782-A789-9B2C9F659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588" y="4013643"/>
            <a:ext cx="2009524" cy="409524"/>
          </a:xfrm>
          <a:prstGeom prst="rect">
            <a:avLst/>
          </a:prstGeom>
        </p:spPr>
      </p:pic>
      <p:sp>
        <p:nvSpPr>
          <p:cNvPr id="23" name="矩形 1">
            <a:extLst>
              <a:ext uri="{FF2B5EF4-FFF2-40B4-BE49-F238E27FC236}">
                <a16:creationId xmlns:a16="http://schemas.microsoft.com/office/drawing/2014/main" id="{1CFC5978-CD3F-40EF-BD51-BB278E7B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414" y="4704973"/>
            <a:ext cx="5360348" cy="25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>
                <a:latin typeface="+mn-ea"/>
              </a:rPr>
              <a:t>vst1q_f32(d1, q0);//</a:t>
            </a:r>
            <a:r>
              <a:rPr lang="zh-CN" altLang="en-US" sz="1100">
                <a:latin typeface="+mn-ea"/>
              </a:rPr>
              <a:t>将</a:t>
            </a:r>
            <a:r>
              <a:rPr lang="en-US" altLang="zh-CN" sz="1100">
                <a:latin typeface="+mn-ea"/>
              </a:rPr>
              <a:t>q0</a:t>
            </a:r>
            <a:r>
              <a:rPr lang="zh-CN" altLang="en-US" sz="1100">
                <a:latin typeface="+mn-ea"/>
              </a:rPr>
              <a:t>中</a:t>
            </a:r>
            <a:r>
              <a:rPr lang="en-US" altLang="zh-CN" sz="1100">
                <a:latin typeface="+mn-ea"/>
              </a:rPr>
              <a:t>4</a:t>
            </a:r>
            <a:r>
              <a:rPr lang="zh-CN" altLang="en-US" sz="1100">
                <a:latin typeface="+mn-ea"/>
              </a:rPr>
              <a:t>个</a:t>
            </a:r>
            <a:r>
              <a:rPr lang="en-US" altLang="zh-CN" sz="1100">
                <a:latin typeface="+mn-ea"/>
              </a:rPr>
              <a:t>float32</a:t>
            </a:r>
            <a:r>
              <a:rPr lang="zh-CN" altLang="en-US" sz="1100">
                <a:latin typeface="+mn-ea"/>
              </a:rPr>
              <a:t>。赋值给以</a:t>
            </a:r>
            <a:r>
              <a:rPr lang="en-US" altLang="zh-CN" sz="1100">
                <a:latin typeface="+mn-ea"/>
              </a:rPr>
              <a:t>d1</a:t>
            </a:r>
            <a:r>
              <a:rPr lang="zh-CN" altLang="en-US" sz="1100">
                <a:latin typeface="+mn-ea"/>
              </a:rPr>
              <a:t>为起始地址的</a:t>
            </a:r>
            <a:r>
              <a:rPr lang="en-US" altLang="zh-CN" sz="1100">
                <a:latin typeface="+mn-ea"/>
              </a:rPr>
              <a:t>4</a:t>
            </a:r>
            <a:r>
              <a:rPr lang="zh-CN" altLang="en-US" sz="1100">
                <a:latin typeface="+mn-ea"/>
              </a:rPr>
              <a:t>个</a:t>
            </a:r>
            <a:r>
              <a:rPr lang="en-US" altLang="zh-CN" sz="1100">
                <a:latin typeface="+mn-ea"/>
              </a:rPr>
              <a:t>float32</a:t>
            </a:r>
            <a:endParaRPr lang="zh-CN" altLang="en-US" sz="1100">
              <a:latin typeface="+mn-ea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78F67443-96C3-442D-B4A4-7A2F2B67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538" y="2258854"/>
            <a:ext cx="1384874" cy="30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 sz="1400">
                <a:latin typeface="+mn-ea"/>
              </a:rPr>
              <a:t>NEON</a:t>
            </a:r>
            <a:r>
              <a:rPr lang="zh-CN" altLang="en-US" sz="1400">
                <a:latin typeface="+mn-ea"/>
              </a:rPr>
              <a:t>函数说明：</a:t>
            </a:r>
          </a:p>
        </p:txBody>
      </p:sp>
    </p:spTree>
    <p:extLst>
      <p:ext uri="{BB962C8B-B14F-4D97-AF65-F5344CB8AC3E}">
        <p14:creationId xmlns:p14="http://schemas.microsoft.com/office/powerpoint/2010/main" val="3378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3700" y="229802"/>
            <a:ext cx="957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/>
              <a:t> 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性能分析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57CDCD-BD61-4481-8A70-6E37D0A855D8}"/>
              </a:ext>
            </a:extLst>
          </p:cNvPr>
          <p:cNvCxnSpPr>
            <a:cxnSpLocks/>
          </p:cNvCxnSpPr>
          <p:nvPr/>
        </p:nvCxnSpPr>
        <p:spPr>
          <a:xfrm>
            <a:off x="598475" y="1367879"/>
            <a:ext cx="5341751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37" name="矩形 1">
            <a:extLst>
              <a:ext uri="{FF2B5EF4-FFF2-40B4-BE49-F238E27FC236}">
                <a16:creationId xmlns:a16="http://schemas.microsoft.com/office/drawing/2014/main" id="{ABAF2FCD-BC51-4E77-BE44-4820DE89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80" y="931627"/>
            <a:ext cx="5545514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对优化后的程序进行</a:t>
            </a:r>
            <a:r>
              <a:rPr lang="en-US" altLang="zh-CN" b="1"/>
              <a:t>C/C++</a:t>
            </a:r>
            <a:r>
              <a:rPr lang="zh-CN" altLang="en-US" b="1"/>
              <a:t>性能分析：</a:t>
            </a:r>
            <a:endParaRPr lang="en-US" altLang="zh-CN" b="1"/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E48A4B42-896C-410B-A7C7-22838027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702" y="4465875"/>
            <a:ext cx="9271459" cy="54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对比两者的指令数，可以发现优化后的</a:t>
            </a:r>
            <a:r>
              <a:rPr lang="en-US" altLang="zh-CN" sz="1800">
                <a:latin typeface="+mn-ea"/>
                <a:ea typeface="+mn-ea"/>
              </a:rPr>
              <a:t>multiply_simd</a:t>
            </a:r>
            <a:r>
              <a:rPr lang="zh-CN" altLang="en-US" sz="1800">
                <a:latin typeface="+mn-ea"/>
                <a:ea typeface="+mn-ea"/>
              </a:rPr>
              <a:t>程序指令数大幅减少。</a:t>
            </a: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2FAB4BAC-FD71-47AD-9F8A-5F454D6F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51" y="1541305"/>
            <a:ext cx="1743401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优化前：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70579-73F7-4A21-ADB3-A7F7366288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 r="68285" b="41853"/>
          <a:stretch/>
        </p:blipFill>
        <p:spPr>
          <a:xfrm>
            <a:off x="1491947" y="2202529"/>
            <a:ext cx="2987584" cy="1698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13CB74-DA8F-47AD-80FD-D454CB0293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3" r="66167" b="48211"/>
          <a:stretch/>
        </p:blipFill>
        <p:spPr>
          <a:xfrm>
            <a:off x="6520837" y="2202529"/>
            <a:ext cx="3164607" cy="1698746"/>
          </a:xfrm>
          <a:prstGeom prst="rect">
            <a:avLst/>
          </a:prstGeom>
        </p:spPr>
      </p:pic>
      <p:sp>
        <p:nvSpPr>
          <p:cNvPr id="20" name="文本框 7">
            <a:extLst>
              <a:ext uri="{FF2B5EF4-FFF2-40B4-BE49-F238E27FC236}">
                <a16:creationId xmlns:a16="http://schemas.microsoft.com/office/drawing/2014/main" id="{9C935562-F93E-4D31-8338-DACA1DC8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218" y="1545536"/>
            <a:ext cx="1743401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优化后：</a:t>
            </a:r>
          </a:p>
        </p:txBody>
      </p:sp>
    </p:spTree>
    <p:extLst>
      <p:ext uri="{BB962C8B-B14F-4D97-AF65-F5344CB8AC3E}">
        <p14:creationId xmlns:p14="http://schemas.microsoft.com/office/powerpoint/2010/main" val="144321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3700" y="229802"/>
            <a:ext cx="957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/>
              <a:t> 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性能分析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2FAB4BAC-FD71-47AD-9F8A-5F454D6F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01" y="846222"/>
            <a:ext cx="1743401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优化前：</a:t>
            </a: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9C935562-F93E-4D31-8338-DACA1DC8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244" y="846222"/>
            <a:ext cx="1743401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优化后：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38790B-1954-429E-8E51-9B250FDE7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4"/>
          <a:stretch/>
        </p:blipFill>
        <p:spPr>
          <a:xfrm>
            <a:off x="860312" y="1450954"/>
            <a:ext cx="4054566" cy="2309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0807CB-2E9A-48EB-A1D4-BE73420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9"/>
          <a:stretch/>
        </p:blipFill>
        <p:spPr>
          <a:xfrm>
            <a:off x="6512798" y="1450954"/>
            <a:ext cx="4147378" cy="2309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0B8467-8CF7-4CEE-81FD-668E0BF40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3" y="4284540"/>
            <a:ext cx="5307678" cy="1442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7E1DD6-DF64-4EA1-A934-C328B65A4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66" y="4348913"/>
            <a:ext cx="5116642" cy="13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3700" y="229802"/>
            <a:ext cx="957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/>
              <a:t> 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性能分析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9939AA7A-B1B5-4948-B6BC-A99BCA712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28" y="1247470"/>
            <a:ext cx="10657184" cy="149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    比较</a:t>
            </a:r>
            <a:r>
              <a:rPr lang="en-US" altLang="zh-CN" sz="1800">
                <a:latin typeface="+mn-ea"/>
                <a:ea typeface="+mn-ea"/>
              </a:rPr>
              <a:t>multiply</a:t>
            </a:r>
            <a:r>
              <a:rPr lang="zh-CN" altLang="en-US" sz="1800">
                <a:latin typeface="+mn-ea"/>
                <a:ea typeface="+mn-ea"/>
              </a:rPr>
              <a:t>和</a:t>
            </a:r>
            <a:r>
              <a:rPr lang="en-US" altLang="zh-CN" sz="1800">
                <a:latin typeface="+mn-ea"/>
                <a:ea typeface="+mn-ea"/>
              </a:rPr>
              <a:t>multiply_simd</a:t>
            </a:r>
            <a:r>
              <a:rPr lang="zh-CN" altLang="en-US" sz="1800">
                <a:latin typeface="+mn-ea"/>
                <a:ea typeface="+mn-ea"/>
              </a:rPr>
              <a:t>中占有时钟周期最大的代码行对应的“数量（占比）”数值。 例如如下图所示：比较</a:t>
            </a:r>
            <a:r>
              <a:rPr lang="en-US" altLang="zh-CN" sz="1800">
                <a:latin typeface="+mn-ea"/>
                <a:ea typeface="+mn-ea"/>
              </a:rPr>
              <a:t>multiply</a:t>
            </a:r>
            <a:r>
              <a:rPr lang="zh-CN" altLang="en-US" sz="1800">
                <a:latin typeface="+mn-ea"/>
                <a:ea typeface="+mn-ea"/>
              </a:rPr>
              <a:t>程序</a:t>
            </a:r>
            <a:r>
              <a:rPr lang="en-US" altLang="zh-CN" sz="1800">
                <a:latin typeface="+mn-ea"/>
                <a:ea typeface="+mn-ea"/>
              </a:rPr>
              <a:t>C/C++</a:t>
            </a:r>
            <a:r>
              <a:rPr lang="zh-CN" altLang="en-US" sz="1800">
                <a:latin typeface="+mn-ea"/>
                <a:ea typeface="+mn-ea"/>
              </a:rPr>
              <a:t>性能分析结果的源代码</a:t>
            </a:r>
            <a:r>
              <a:rPr lang="en-US" altLang="zh-CN" sz="1800">
                <a:latin typeface="+mn-ea"/>
                <a:ea typeface="+mn-ea"/>
              </a:rPr>
              <a:t>60</a:t>
            </a:r>
            <a:r>
              <a:rPr lang="zh-CN" altLang="en-US" sz="1800">
                <a:latin typeface="+mn-ea"/>
                <a:ea typeface="+mn-ea"/>
              </a:rPr>
              <a:t>行，和</a:t>
            </a:r>
            <a:r>
              <a:rPr lang="en-US" altLang="zh-CN" sz="1800">
                <a:latin typeface="+mn-ea"/>
                <a:ea typeface="+mn-ea"/>
              </a:rPr>
              <a:t>multiply_simd</a:t>
            </a:r>
            <a:r>
              <a:rPr lang="zh-CN" altLang="en-US" sz="1800">
                <a:latin typeface="+mn-ea"/>
                <a:ea typeface="+mn-ea"/>
              </a:rPr>
              <a:t>程序分析结果 的源代码</a:t>
            </a:r>
            <a:r>
              <a:rPr lang="en-US" altLang="zh-CN" sz="1800">
                <a:latin typeface="+mn-ea"/>
                <a:ea typeface="+mn-ea"/>
              </a:rPr>
              <a:t>71</a:t>
            </a:r>
            <a:r>
              <a:rPr lang="zh-CN" altLang="en-US" sz="1800">
                <a:latin typeface="+mn-ea"/>
                <a:ea typeface="+mn-ea"/>
              </a:rPr>
              <a:t>行，其数量（占比）有明显减少，说明优化有效。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5B4667-D8F7-453B-B409-6D8B5D2F46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4"/>
          <a:stretch/>
        </p:blipFill>
        <p:spPr>
          <a:xfrm>
            <a:off x="770578" y="3024063"/>
            <a:ext cx="4054566" cy="23094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B6FC0F-256A-461E-8103-7570AF25C3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9"/>
          <a:stretch/>
        </p:blipFill>
        <p:spPr>
          <a:xfrm>
            <a:off x="6602532" y="3024063"/>
            <a:ext cx="4147378" cy="230947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ACCA580-F5FD-4BB4-8E25-909D13F1AB42}"/>
              </a:ext>
            </a:extLst>
          </p:cNvPr>
          <p:cNvCxnSpPr/>
          <p:nvPr/>
        </p:nvCxnSpPr>
        <p:spPr>
          <a:xfrm>
            <a:off x="4968156" y="4178800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7">
            <a:extLst>
              <a:ext uri="{FF2B5EF4-FFF2-40B4-BE49-F238E27FC236}">
                <a16:creationId xmlns:a16="http://schemas.microsoft.com/office/drawing/2014/main" id="{DD99CEB0-182A-4C84-9BA1-9A33A740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452" y="3618846"/>
            <a:ext cx="2223864" cy="54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    优化后</a:t>
            </a:r>
          </a:p>
        </p:txBody>
      </p:sp>
    </p:spTree>
    <p:extLst>
      <p:ext uri="{BB962C8B-B14F-4D97-AF65-F5344CB8AC3E}">
        <p14:creationId xmlns:p14="http://schemas.microsoft.com/office/powerpoint/2010/main" val="6599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9315" y="1879270"/>
            <a:ext cx="6620807" cy="1715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0" rIns="0" bIns="0" numCol="1" anchor="ctr">
            <a:prstTxWarp prst="textPlain">
              <a:avLst/>
            </a:prstTxWarp>
          </a:bodyPr>
          <a:lstStyle/>
          <a:p>
            <a:pPr algn="ctr" defTabSz="1152053">
              <a:defRPr/>
            </a:pPr>
            <a:r>
              <a:rPr lang="en-US" altLang="zh-CN" sz="12977" kern="0">
                <a:solidFill>
                  <a:srgbClr val="054487"/>
                </a:solidFill>
                <a:latin typeface="Impact" panose="020B0806030902050204" pitchFamily="34" charset="0"/>
                <a:ea typeface="HanWangWCL10" panose="02020500000000000000" pitchFamily="18" charset="-120"/>
              </a:rPr>
              <a:t>THANKS</a:t>
            </a:r>
            <a:endParaRPr lang="zh-CN" altLang="en-US" sz="12977" kern="0">
              <a:solidFill>
                <a:srgbClr val="054487"/>
              </a:solidFill>
              <a:latin typeface="Impact" panose="020B0806030902050204" pitchFamily="34" charset="0"/>
              <a:ea typeface="HanWangWCL10" panose="02020500000000000000" pitchFamily="18" charset="-12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12849" y="3791386"/>
            <a:ext cx="7702333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4455021" y="5106844"/>
            <a:ext cx="7030111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194109" y="3920761"/>
            <a:ext cx="330976" cy="552007"/>
          </a:xfrm>
          <a:prstGeom prst="rect">
            <a:avLst/>
          </a:prstGeom>
        </p:spPr>
        <p:txBody>
          <a:bodyPr wrap="none" lIns="124200" tIns="62101" rIns="124200" bIns="62101">
            <a:spAutoFit/>
          </a:bodyPr>
          <a:lstStyle/>
          <a:p>
            <a:pPr defTabSz="1152053">
              <a:defRPr/>
            </a:pPr>
            <a:r>
              <a:rPr lang="en-US" altLang="zh-CN" sz="2772" kern="0">
                <a:solidFill>
                  <a:srgbClr val="054487"/>
                </a:solidFill>
              </a:rPr>
              <a:t> </a:t>
            </a:r>
            <a:endParaRPr lang="zh-CN" altLang="en-US" sz="2772" kern="0">
              <a:solidFill>
                <a:srgbClr val="054487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8CA6D5-73CB-44BC-91B3-DA3C6FE79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" y="293173"/>
            <a:ext cx="3360186" cy="10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TextBox 3"/>
          <p:cNvSpPr txBox="1"/>
          <p:nvPr/>
        </p:nvSpPr>
        <p:spPr>
          <a:xfrm>
            <a:off x="856468" y="212941"/>
            <a:ext cx="1807432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68F246-98E3-4530-ACCC-FE62D6692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2D0B2C-65CF-431C-919C-A50F5A5AD107}"/>
              </a:ext>
            </a:extLst>
          </p:cNvPr>
          <p:cNvCxnSpPr>
            <a:cxnSpLocks/>
          </p:cNvCxnSpPr>
          <p:nvPr/>
        </p:nvCxnSpPr>
        <p:spPr>
          <a:xfrm>
            <a:off x="839290" y="1655911"/>
            <a:ext cx="1464570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21" name="矩形 1">
            <a:extLst>
              <a:ext uri="{FF2B5EF4-FFF2-40B4-BE49-F238E27FC236}">
                <a16:creationId xmlns:a16="http://schemas.microsoft.com/office/drawing/2014/main" id="{11E01F44-9E1C-4C07-9607-61591BAE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90" y="1219659"/>
            <a:ext cx="2015481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实验原理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4EAE6886-A4E2-4457-B3DF-91BBF5B6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35" y="1876853"/>
            <a:ext cx="4248472" cy="427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程序优化主要是以下三个步骤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	</a:t>
            </a:r>
            <a:r>
              <a:rPr lang="en-US" altLang="zh-CN" b="1"/>
              <a:t>1</a:t>
            </a:r>
            <a:r>
              <a:rPr lang="en-US" altLang="zh-CN"/>
              <a:t>. </a:t>
            </a:r>
            <a:r>
              <a:rPr lang="zh-CN" altLang="en-US" b="1"/>
              <a:t>算法优化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	2. </a:t>
            </a:r>
            <a:r>
              <a:rPr lang="zh-CN" altLang="en-US" b="1"/>
              <a:t>代码优化 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	</a:t>
            </a:r>
            <a:r>
              <a:rPr lang="en-US" altLang="zh-CN" b="1">
                <a:solidFill>
                  <a:srgbClr val="FF0000"/>
                </a:solidFill>
              </a:rPr>
              <a:t>3. </a:t>
            </a:r>
            <a:r>
              <a:rPr lang="zh-CN" altLang="en-US" b="1">
                <a:solidFill>
                  <a:srgbClr val="FF0000"/>
                </a:solidFill>
              </a:rPr>
              <a:t>指令优化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87EC94E9-75A0-4252-A9EE-6035697C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843" y="2592015"/>
            <a:ext cx="6840760" cy="73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/>
              <a:t>算法上的优化是必须首要考虑的，也是最重要的一步。一般我们需要分析算法的时间复杂度，即处理时间与输入数据规模的一个量级关系，一个优秀的算法可以将算法复杂度降低若干量级，那么同样的实现，其平均耗时一般会比其他复杂度高的算法少。</a:t>
            </a:r>
            <a:endParaRPr lang="zh-CN" altLang="en-US" sz="1400">
              <a:latin typeface="+mn-ea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38B6603B-6699-402B-8965-88A04A9A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843" y="3608586"/>
            <a:ext cx="6840760" cy="51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/>
              <a:t>代码优化一般需要与算法优化同步进行，代码优化主要是涉及到具体的编码技巧。同样的算法与功能，不同的写法也可能让程序效率差异巨大。</a:t>
            </a:r>
          </a:p>
        </p:txBody>
      </p:sp>
      <p:sp>
        <p:nvSpPr>
          <p:cNvPr id="25" name="矩形 1">
            <a:extLst>
              <a:ext uri="{FF2B5EF4-FFF2-40B4-BE49-F238E27FC236}">
                <a16:creationId xmlns:a16="http://schemas.microsoft.com/office/drawing/2014/main" id="{7FC7F27E-A6AD-473F-B9BC-B4E8414C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843" y="4643627"/>
            <a:ext cx="6840760" cy="73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/>
              <a:t>经过算法和代码优化的程序，其效率已经有了明显提升。对于某些特殊要求，还需要进一步降低程序耗时，那么考虑使用指令优化。指令优化一般是使用特定的指令集，可快速实现某些运算，同时指令优化的另一个核心思想是打包运算。</a:t>
            </a:r>
          </a:p>
        </p:txBody>
      </p:sp>
    </p:spTree>
    <p:extLst>
      <p:ext uri="{BB962C8B-B14F-4D97-AF65-F5344CB8AC3E}">
        <p14:creationId xmlns:p14="http://schemas.microsoft.com/office/powerpoint/2010/main" val="19190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TextBox 3"/>
          <p:cNvSpPr txBox="1"/>
          <p:nvPr/>
        </p:nvSpPr>
        <p:spPr>
          <a:xfrm>
            <a:off x="856468" y="212941"/>
            <a:ext cx="1807432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68F246-98E3-4530-ACCC-FE62D6692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2D0B2C-65CF-431C-919C-A50F5A5AD107}"/>
              </a:ext>
            </a:extLst>
          </p:cNvPr>
          <p:cNvCxnSpPr>
            <a:cxnSpLocks/>
          </p:cNvCxnSpPr>
          <p:nvPr/>
        </p:nvCxnSpPr>
        <p:spPr>
          <a:xfrm>
            <a:off x="510348" y="1335564"/>
            <a:ext cx="1649496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21" name="矩形 1">
            <a:extLst>
              <a:ext uri="{FF2B5EF4-FFF2-40B4-BE49-F238E27FC236}">
                <a16:creationId xmlns:a16="http://schemas.microsoft.com/office/drawing/2014/main" id="{11E01F44-9E1C-4C07-9607-61591BAE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19" y="899312"/>
            <a:ext cx="2015481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实验程序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5F47F-38CD-45E5-A830-1BD13011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9" y="2016351"/>
            <a:ext cx="5295238" cy="3600000"/>
          </a:xfrm>
          <a:prstGeom prst="rect">
            <a:avLst/>
          </a:prstGeom>
        </p:spPr>
      </p:pic>
      <p:sp>
        <p:nvSpPr>
          <p:cNvPr id="14" name="矩形 1">
            <a:extLst>
              <a:ext uri="{FF2B5EF4-FFF2-40B4-BE49-F238E27FC236}">
                <a16:creationId xmlns:a16="http://schemas.microsoft.com/office/drawing/2014/main" id="{CB1A10DA-D9E5-4611-9933-2ED544F4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120" y="2365203"/>
            <a:ext cx="2592288" cy="3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2000" b="1"/>
              <a:t>如何寻找代码瓶颈？</a:t>
            </a:r>
            <a:endParaRPr lang="en-US" altLang="zh-CN" sz="2000"/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30390EB0-CA81-4C24-B06B-AD56BF75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120" y="3853178"/>
            <a:ext cx="2592288" cy="3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2000" b="1"/>
              <a:t>如何选择优化策略？</a:t>
            </a:r>
            <a:endParaRPr lang="en-US" altLang="zh-CN" sz="2000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5F5DB2E6-6B5C-4496-928C-191762CE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44" y="2797251"/>
            <a:ext cx="4824536" cy="51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>
                <a:latin typeface="+mn-ea"/>
              </a:rPr>
              <a:t>    通过采集程序运行过程中对</a:t>
            </a:r>
            <a:r>
              <a:rPr lang="en-US" altLang="zh-CN" sz="1400">
                <a:latin typeface="+mn-ea"/>
              </a:rPr>
              <a:t>CPU</a:t>
            </a:r>
            <a:r>
              <a:rPr lang="zh-CN" altLang="en-US" sz="1400">
                <a:latin typeface="+mn-ea"/>
              </a:rPr>
              <a:t>、内存、存储</a:t>
            </a:r>
            <a:r>
              <a:rPr lang="en-US" altLang="zh-CN" sz="1400">
                <a:latin typeface="+mn-ea"/>
              </a:rPr>
              <a:t>I/O</a:t>
            </a:r>
            <a:r>
              <a:rPr lang="zh-CN" altLang="en-US" sz="1400">
                <a:latin typeface="+mn-ea"/>
              </a:rPr>
              <a:t>等资源的消耗情况，分析找出性能瓶颈点</a:t>
            </a:r>
            <a:r>
              <a:rPr lang="zh-CN" altLang="en-US" sz="1400"/>
              <a:t>。一维矩阵计算</a:t>
            </a:r>
            <a:endParaRPr lang="zh-CN" altLang="en-US" sz="1400">
              <a:latin typeface="+mn-ea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3BAC2ECA-3FB6-467C-ABB1-22589918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062" y="4311650"/>
            <a:ext cx="4824536" cy="51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>
                <a:latin typeface="+mn-ea"/>
              </a:rPr>
              <a:t>    针对代码瓶颈，通过热点函数及其源码和汇编指令，选择指令优化策略</a:t>
            </a:r>
            <a:r>
              <a:rPr lang="zh-CN" altLang="en-US" sz="1400"/>
              <a:t>。</a:t>
            </a:r>
            <a:endParaRPr lang="zh-CN" altLang="en-US" sz="1400">
              <a:latin typeface="+mn-ea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4BA0C805-8B47-4828-BB43-50E9E85D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39" y="1523275"/>
            <a:ext cx="1420090" cy="30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sz="1400"/>
              <a:t>一维矩阵计算</a:t>
            </a:r>
            <a:endParaRPr lang="zh-CN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8" name="文本框 7"/>
          <p:cNvSpPr txBox="1">
            <a:spLocks noChangeArrowheads="1"/>
          </p:cNvSpPr>
          <p:nvPr/>
        </p:nvSpPr>
        <p:spPr bwMode="auto">
          <a:xfrm>
            <a:off x="768191" y="1614576"/>
            <a:ext cx="10104621" cy="11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407"/>
              </a:spcBef>
            </a:pPr>
            <a:r>
              <a:rPr lang="zh-CN" altLang="en-US" sz="2270"/>
              <a:t>         </a:t>
            </a:r>
            <a:r>
              <a:rPr lang="zh-CN" altLang="en-US" sz="2268">
                <a:latin typeface="+mn-ea"/>
                <a:ea typeface="+mn-ea"/>
              </a:rPr>
              <a:t>华为鲲鹏</a:t>
            </a:r>
            <a:r>
              <a:rPr lang="en-US" altLang="zh-CN" sz="2268">
                <a:latin typeface="+mn-ea"/>
                <a:ea typeface="+mn-ea"/>
              </a:rPr>
              <a:t>Hyper Tuner</a:t>
            </a:r>
            <a:r>
              <a:rPr lang="zh-CN" altLang="en-US" sz="2268">
                <a:latin typeface="+mn-ea"/>
                <a:ea typeface="+mn-ea"/>
              </a:rPr>
              <a:t>性能优化工具是一款针对鲲鹏平台的性能调优工具，包含系统性能优化工具和</a:t>
            </a:r>
            <a:r>
              <a:rPr lang="en-US" altLang="zh-CN" sz="2268">
                <a:latin typeface="+mn-ea"/>
                <a:ea typeface="+mn-ea"/>
              </a:rPr>
              <a:t>Java</a:t>
            </a:r>
            <a:r>
              <a:rPr lang="zh-CN" altLang="en-US" sz="2268">
                <a:latin typeface="+mn-ea"/>
                <a:ea typeface="+mn-ea"/>
              </a:rPr>
              <a:t>性能优化工具。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实验工具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57CDCD-BD61-4481-8A70-6E37D0A855D8}"/>
              </a:ext>
            </a:extLst>
          </p:cNvPr>
          <p:cNvCxnSpPr>
            <a:cxnSpLocks/>
          </p:cNvCxnSpPr>
          <p:nvPr/>
        </p:nvCxnSpPr>
        <p:spPr>
          <a:xfrm flipV="1">
            <a:off x="523354" y="1529422"/>
            <a:ext cx="3672408" cy="1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36" name="矩形 1">
            <a:extLst>
              <a:ext uri="{FF2B5EF4-FFF2-40B4-BE49-F238E27FC236}">
                <a16:creationId xmlns:a16="http://schemas.microsoft.com/office/drawing/2014/main" id="{FC0AECF7-8B59-415A-A2E6-AC2B5EE7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76" y="1079847"/>
            <a:ext cx="3423764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 b="1"/>
              <a:t>Hyper Tuner</a:t>
            </a:r>
            <a:r>
              <a:rPr lang="zh-CN" altLang="en-US" b="1"/>
              <a:t>性能分析工具：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073717-62EC-4EB9-B757-7BAEA436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10" y="3024063"/>
            <a:ext cx="5976268" cy="29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实验工具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57CDCD-BD61-4481-8A70-6E37D0A855D8}"/>
              </a:ext>
            </a:extLst>
          </p:cNvPr>
          <p:cNvCxnSpPr>
            <a:cxnSpLocks/>
          </p:cNvCxnSpPr>
          <p:nvPr/>
        </p:nvCxnSpPr>
        <p:spPr>
          <a:xfrm flipV="1">
            <a:off x="736978" y="1269725"/>
            <a:ext cx="3672408" cy="1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37" name="矩形 1">
            <a:extLst>
              <a:ext uri="{FF2B5EF4-FFF2-40B4-BE49-F238E27FC236}">
                <a16:creationId xmlns:a16="http://schemas.microsoft.com/office/drawing/2014/main" id="{ABAF2FCD-BC51-4E77-BE44-4820DE89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00" y="847932"/>
            <a:ext cx="3832363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en-US" altLang="zh-CN" b="1"/>
              <a:t>Hyper Tuner</a:t>
            </a:r>
            <a:r>
              <a:rPr lang="zh-CN" altLang="en-US" b="1"/>
              <a:t>性能分析类型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3EEAABC0-E700-40F8-9795-E4CD5055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31" y="1216896"/>
            <a:ext cx="10717571" cy="229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/>
              <a:t>系统级性能分析</a:t>
            </a:r>
            <a:endParaRPr lang="en-US" altLang="zh-CN" sz="1600" b="1" dirty="0"/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系统性能全景分析</a:t>
            </a:r>
            <a:r>
              <a:rPr lang="en-US" altLang="zh-CN" sz="1400" dirty="0">
                <a:latin typeface="+mn-ea"/>
                <a:ea typeface="+mn-ea"/>
              </a:rPr>
              <a:t>:</a:t>
            </a:r>
            <a:r>
              <a:rPr lang="zh-CN" altLang="en-US" sz="1400" dirty="0">
                <a:latin typeface="+mn-ea"/>
                <a:ea typeface="+mn-ea"/>
              </a:rPr>
              <a:t>借鉴业界的应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en-US" altLang="zh-CN" sz="1400" dirty="0" err="1">
                <a:latin typeface="+mn-ea"/>
                <a:ea typeface="+mn-ea"/>
              </a:rPr>
              <a:t>utilizain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saturation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errors)</a:t>
            </a:r>
            <a:r>
              <a:rPr lang="zh-CN" altLang="en-US" sz="1400" dirty="0">
                <a:latin typeface="+mn-ea"/>
                <a:ea typeface="+mn-ea"/>
              </a:rPr>
              <a:t>方法，通过采集系统的</a:t>
            </a:r>
            <a:r>
              <a:rPr lang="en-US" altLang="zh-CN" sz="1400" dirty="0">
                <a:latin typeface="+mn-ea"/>
                <a:ea typeface="+mn-ea"/>
              </a:rPr>
              <a:t>CPU</a:t>
            </a:r>
            <a:r>
              <a:rPr lang="zh-CN" altLang="en-US" sz="1400" dirty="0">
                <a:latin typeface="+mn-ea"/>
                <a:ea typeface="+mn-ea"/>
              </a:rPr>
              <a:t>、内存、存储</a:t>
            </a:r>
            <a:r>
              <a:rPr lang="en-US" altLang="zh-CN" sz="1400" dirty="0">
                <a:latin typeface="+mn-ea"/>
                <a:ea typeface="+mn-ea"/>
              </a:rPr>
              <a:t>I/O</a:t>
            </a:r>
            <a:r>
              <a:rPr lang="zh-CN" altLang="en-US" sz="1400" dirty="0">
                <a:latin typeface="+mn-ea"/>
                <a:ea typeface="+mn-ea"/>
              </a:rPr>
              <a:t>、网络等资源的运行情况，获得它们的使用率、饱和度、错误等指标，以此识别系统瓶颈。针对部分系统指标项，根据当前已有的基准值和优化经验提供优化建议。</a:t>
            </a:r>
            <a:r>
              <a:rPr lang="en-US" altLang="zh-CN" sz="1400" b="1" dirty="0">
                <a:latin typeface="+mn-ea"/>
                <a:ea typeface="+mn-ea"/>
              </a:rPr>
              <a:t>	</a:t>
            </a: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系统资源调度分析</a:t>
            </a:r>
            <a:r>
              <a:rPr lang="en-US" altLang="zh-CN" sz="1400" dirty="0">
                <a:latin typeface="+mn-ea"/>
                <a:ea typeface="+mn-ea"/>
              </a:rPr>
              <a:t>: </a:t>
            </a:r>
            <a:r>
              <a:rPr lang="zh-CN" altLang="en-US" sz="1400" dirty="0">
                <a:latin typeface="+mn-ea"/>
                <a:ea typeface="+mn-ea"/>
              </a:rPr>
              <a:t>基于</a:t>
            </a:r>
            <a:r>
              <a:rPr lang="en-US" altLang="zh-CN" sz="1400" dirty="0">
                <a:latin typeface="+mn-ea"/>
                <a:ea typeface="+mn-ea"/>
              </a:rPr>
              <a:t>CPU</a:t>
            </a:r>
            <a:r>
              <a:rPr lang="zh-CN" altLang="en-US" sz="1400" dirty="0">
                <a:latin typeface="+mn-ea"/>
                <a:ea typeface="+mn-ea"/>
              </a:rPr>
              <a:t>调度事件分析系统资源调度情况。</a:t>
            </a:r>
            <a:endParaRPr lang="en-US" altLang="zh-CN" sz="1400" dirty="0">
              <a:latin typeface="+mn-ea"/>
              <a:ea typeface="+mn-ea"/>
            </a:endParaRP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访存分析</a:t>
            </a:r>
            <a:r>
              <a:rPr lang="en-US" altLang="zh-CN" sz="1400" dirty="0">
                <a:latin typeface="+mn-ea"/>
                <a:ea typeface="+mn-ea"/>
              </a:rPr>
              <a:t>: </a:t>
            </a:r>
            <a:r>
              <a:rPr lang="zh-CN" altLang="en-US" sz="1400" dirty="0">
                <a:latin typeface="+mn-ea"/>
                <a:ea typeface="+mn-ea"/>
              </a:rPr>
              <a:t>基于处理器访问缓存和内存的</a:t>
            </a:r>
            <a:r>
              <a:rPr lang="en-US" altLang="zh-CN" sz="1400" dirty="0">
                <a:latin typeface="+mn-ea"/>
                <a:ea typeface="+mn-ea"/>
              </a:rPr>
              <a:t>PMU</a:t>
            </a:r>
            <a:r>
              <a:rPr lang="zh-CN" altLang="en-US" sz="1400" dirty="0">
                <a:latin typeface="+mn-ea"/>
                <a:ea typeface="+mn-ea"/>
              </a:rPr>
              <a:t>（</a:t>
            </a:r>
            <a:r>
              <a:rPr lang="en-US" altLang="zh-CN" sz="1400" dirty="0">
                <a:latin typeface="+mn-ea"/>
                <a:ea typeface="+mn-ea"/>
              </a:rPr>
              <a:t>Performance Monitoring Unit</a:t>
            </a:r>
            <a:r>
              <a:rPr lang="zh-CN" altLang="en-US" sz="1400" dirty="0">
                <a:latin typeface="+mn-ea"/>
                <a:ea typeface="+mn-ea"/>
              </a:rPr>
              <a:t>）事件，分析存储的访问次数、命中率、带宽等。</a:t>
            </a: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F320DBB2-0402-411C-9D89-FD23B85F8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31" y="3283128"/>
            <a:ext cx="10717571" cy="192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zh-CN" altLang="en-US" sz="1600" b="1" dirty="0"/>
              <a:t>进程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线程级性能分析</a:t>
            </a:r>
            <a:endParaRPr lang="en-US" altLang="zh-CN" sz="1600" b="1" dirty="0"/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进程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线程性能分析</a:t>
            </a:r>
            <a:r>
              <a:rPr lang="en-US" altLang="zh-CN" sz="1400" dirty="0">
                <a:latin typeface="+mn-ea"/>
                <a:ea typeface="+mn-ea"/>
              </a:rPr>
              <a:t>:</a:t>
            </a:r>
            <a:r>
              <a:rPr lang="zh-CN" altLang="en-US" sz="1400" dirty="0">
                <a:latin typeface="+mn-ea"/>
                <a:ea typeface="+mn-ea"/>
              </a:rPr>
              <a:t>借鉴业界的</a:t>
            </a:r>
            <a:r>
              <a:rPr lang="en-US" altLang="zh-CN" sz="1400" dirty="0">
                <a:latin typeface="+mn-ea"/>
                <a:ea typeface="+mn-ea"/>
              </a:rPr>
              <a:t>USE</a:t>
            </a:r>
            <a:r>
              <a:rPr lang="zh-CN" altLang="en-US" sz="1400" dirty="0">
                <a:latin typeface="+mn-ea"/>
                <a:ea typeface="+mn-ea"/>
              </a:rPr>
              <a:t>方法，采集进程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线程对</a:t>
            </a:r>
            <a:r>
              <a:rPr lang="en-US" altLang="zh-CN" sz="1400" dirty="0">
                <a:latin typeface="+mn-ea"/>
                <a:ea typeface="+mn-ea"/>
              </a:rPr>
              <a:t>CPU</a:t>
            </a:r>
            <a:r>
              <a:rPr lang="zh-CN" altLang="en-US" sz="1400" dirty="0">
                <a:latin typeface="+mn-ea"/>
                <a:ea typeface="+mn-ea"/>
              </a:rPr>
              <a:t>、内存、存储</a:t>
            </a:r>
            <a:r>
              <a:rPr lang="en-US" altLang="zh-CN" sz="1400" dirty="0">
                <a:latin typeface="+mn-ea"/>
                <a:ea typeface="+mn-ea"/>
              </a:rPr>
              <a:t>I/O</a:t>
            </a:r>
            <a:r>
              <a:rPr lang="zh-CN" altLang="en-US" sz="1400" dirty="0">
                <a:latin typeface="+mn-ea"/>
                <a:ea typeface="+mn-ea"/>
              </a:rPr>
              <a:t>等资源的消耗情况，获得对应的使用率，饱和度、错误等指标，以此识别性能瓶颈。针对部分指标项，根据当前已有的基准值和优化经验提供优化建议。</a:t>
            </a:r>
            <a:r>
              <a:rPr lang="en-US" altLang="zh-CN" sz="1400" b="1" dirty="0">
                <a:latin typeface="+mn-ea"/>
                <a:ea typeface="+mn-ea"/>
              </a:rPr>
              <a:t>	</a:t>
            </a: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锁与等待分析</a:t>
            </a:r>
            <a:r>
              <a:rPr lang="en-US" altLang="zh-CN" sz="1400" dirty="0">
                <a:latin typeface="+mn-ea"/>
                <a:ea typeface="+mn-ea"/>
              </a:rPr>
              <a:t>: </a:t>
            </a:r>
            <a:r>
              <a:rPr lang="zh-CN" altLang="en-US" sz="1400" dirty="0">
                <a:latin typeface="+mn-ea"/>
                <a:ea typeface="+mn-ea"/>
              </a:rPr>
              <a:t>基于</a:t>
            </a:r>
            <a:r>
              <a:rPr lang="en-US" altLang="zh-CN" sz="1400" dirty="0">
                <a:latin typeface="+mn-ea"/>
                <a:ea typeface="+mn-ea"/>
              </a:rPr>
              <a:t>Linux perf</a:t>
            </a:r>
            <a:r>
              <a:rPr lang="zh-CN" altLang="en-US" sz="1400" dirty="0">
                <a:latin typeface="+mn-ea"/>
                <a:ea typeface="+mn-ea"/>
              </a:rPr>
              <a:t>工具的采样数据，对</a:t>
            </a:r>
            <a:r>
              <a:rPr lang="en-US" altLang="zh-CN" sz="1400" dirty="0" err="1">
                <a:latin typeface="+mn-ea"/>
                <a:ea typeface="+mn-ea"/>
              </a:rPr>
              <a:t>glibc</a:t>
            </a:r>
            <a:r>
              <a:rPr lang="zh-CN" altLang="en-US" sz="1400" dirty="0">
                <a:latin typeface="+mn-ea"/>
                <a:ea typeface="+mn-ea"/>
              </a:rPr>
              <a:t>和开源软件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zh-CN" altLang="en-US" sz="1400" dirty="0">
                <a:latin typeface="+mn-ea"/>
                <a:ea typeface="+mn-ea"/>
              </a:rPr>
              <a:t>如</a:t>
            </a:r>
            <a:r>
              <a:rPr lang="en-US" altLang="zh-CN" sz="1400" dirty="0">
                <a:latin typeface="+mn-ea"/>
                <a:ea typeface="+mn-ea"/>
              </a:rPr>
              <a:t>MSD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Open MP)</a:t>
            </a:r>
            <a:r>
              <a:rPr lang="zh-CN" altLang="en-US" sz="1400" dirty="0">
                <a:latin typeface="+mn-ea"/>
                <a:ea typeface="+mn-ea"/>
              </a:rPr>
              <a:t>的锁和等待函数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zh-CN" altLang="en-US" sz="1400" dirty="0">
                <a:latin typeface="+mn-ea"/>
                <a:ea typeface="+mn-ea"/>
              </a:rPr>
              <a:t>包括</a:t>
            </a:r>
            <a:r>
              <a:rPr lang="en-US" altLang="zh-CN" sz="1400" dirty="0">
                <a:latin typeface="+mn-ea"/>
                <a:ea typeface="+mn-ea"/>
              </a:rPr>
              <a:t>sleep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</a:rPr>
              <a:t>usleep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 mutex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</a:rPr>
              <a:t>cond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spinlock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</a:rPr>
              <a:t>rwlock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</a:rPr>
              <a:t>semophore</a:t>
            </a:r>
            <a:r>
              <a:rPr lang="zh-CN" altLang="en-US" sz="1400" dirty="0">
                <a:latin typeface="+mn-ea"/>
                <a:ea typeface="+mn-ea"/>
              </a:rPr>
              <a:t>等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r>
              <a:rPr lang="zh-CN" altLang="en-US" sz="1400" dirty="0">
                <a:latin typeface="+mn-ea"/>
                <a:ea typeface="+mn-ea"/>
              </a:rPr>
              <a:t>进行分析</a:t>
            </a:r>
            <a:r>
              <a:rPr lang="en-US" altLang="zh-CN" sz="1400" dirty="0">
                <a:latin typeface="+mn-ea"/>
                <a:ea typeface="+mn-ea"/>
              </a:rPr>
              <a:t>,</a:t>
            </a:r>
            <a:r>
              <a:rPr lang="zh-CN" altLang="en-US" sz="1400" dirty="0">
                <a:latin typeface="+mn-ea"/>
                <a:ea typeface="+mn-ea"/>
              </a:rPr>
              <a:t>关联到其归属的进程和调用点，并根据当前已有的优化经验给出优化建议。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DFCECA70-8FDE-44BA-8FF9-2A65B15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75" y="5263279"/>
            <a:ext cx="10717571" cy="126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407"/>
              </a:spcBef>
              <a:buFont typeface="Arial" panose="020B0604020202020204" pitchFamily="34" charset="0"/>
              <a:buChar char="•"/>
            </a:pPr>
            <a:r>
              <a:rPr lang="zh-CN" altLang="en-US" sz="1600" b="1"/>
              <a:t>函数级性能分析</a:t>
            </a:r>
            <a:r>
              <a:rPr lang="en-US" altLang="zh-CN" sz="1400" b="1">
                <a:latin typeface="+mn-ea"/>
                <a:ea typeface="+mn-ea"/>
              </a:rPr>
              <a:t>	</a:t>
            </a:r>
          </a:p>
          <a:p>
            <a:pPr marL="861731" lvl="1" indent="-285750">
              <a:lnSpc>
                <a:spcPct val="150000"/>
              </a:lnSpc>
              <a:spcBef>
                <a:spcPts val="407"/>
              </a:spcBef>
              <a:buFont typeface="Wingdings" panose="05000000000000000000" pitchFamily="2" charset="2"/>
              <a:buChar char="ü"/>
            </a:pPr>
            <a:r>
              <a:rPr lang="en-US" altLang="zh-CN" sz="1400">
                <a:latin typeface="+mn-ea"/>
                <a:ea typeface="+mn-ea"/>
              </a:rPr>
              <a:t>C/C++</a:t>
            </a:r>
            <a:r>
              <a:rPr lang="zh-CN" altLang="en-US" sz="1400">
                <a:latin typeface="+mn-ea"/>
                <a:ea typeface="+mn-ea"/>
              </a:rPr>
              <a:t>程序分析</a:t>
            </a:r>
            <a:r>
              <a:rPr lang="en-US" altLang="zh-CN" sz="1400">
                <a:latin typeface="+mn-ea"/>
                <a:ea typeface="+mn-ea"/>
              </a:rPr>
              <a:t>:</a:t>
            </a:r>
            <a:r>
              <a:rPr lang="zh-CN" altLang="en-US" sz="1400">
                <a:latin typeface="+mn-ea"/>
                <a:ea typeface="+mn-ea"/>
              </a:rPr>
              <a:t>支持分析</a:t>
            </a:r>
            <a:r>
              <a:rPr lang="en-US" altLang="zh-CN" sz="1400">
                <a:latin typeface="+mn-ea"/>
                <a:ea typeface="+mn-ea"/>
              </a:rPr>
              <a:t>C/C++</a:t>
            </a:r>
            <a:r>
              <a:rPr lang="zh-CN" altLang="en-US" sz="1400">
                <a:latin typeface="+mn-ea"/>
                <a:ea typeface="+mn-ea"/>
              </a:rPr>
              <a:t>程序代码，找出性能瓶颈点，给出对应的热点函数及其源码和汇编指令</a:t>
            </a:r>
            <a:r>
              <a:rPr lang="en-US" altLang="zh-CN" sz="1400">
                <a:latin typeface="+mn-ea"/>
                <a:ea typeface="+mn-ea"/>
              </a:rPr>
              <a:t>;</a:t>
            </a:r>
            <a:r>
              <a:rPr lang="zh-CN" altLang="en-US" sz="1400">
                <a:latin typeface="+mn-ea"/>
                <a:ea typeface="+mn-ea"/>
              </a:rPr>
              <a:t>支持通过火焰图展示函数的调用关系，给出优化路径。</a:t>
            </a:r>
          </a:p>
        </p:txBody>
      </p:sp>
    </p:spTree>
    <p:extLst>
      <p:ext uri="{BB962C8B-B14F-4D97-AF65-F5344CB8AC3E}">
        <p14:creationId xmlns:p14="http://schemas.microsoft.com/office/powerpoint/2010/main" val="22409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全景分析</a:t>
            </a:r>
            <a:endParaRPr lang="zh-CN" altLang="en-US" sz="2857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57CDCD-BD61-4481-8A70-6E37D0A855D8}"/>
              </a:ext>
            </a:extLst>
          </p:cNvPr>
          <p:cNvCxnSpPr>
            <a:cxnSpLocks/>
          </p:cNvCxnSpPr>
          <p:nvPr/>
        </p:nvCxnSpPr>
        <p:spPr>
          <a:xfrm>
            <a:off x="598475" y="1269725"/>
            <a:ext cx="4729721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37" name="矩形 1">
            <a:extLst>
              <a:ext uri="{FF2B5EF4-FFF2-40B4-BE49-F238E27FC236}">
                <a16:creationId xmlns:a16="http://schemas.microsoft.com/office/drawing/2014/main" id="{ABAF2FCD-BC51-4E77-BE44-4820DE89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80" y="833473"/>
            <a:ext cx="5186976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Hyper Tuner</a:t>
            </a:r>
            <a:r>
              <a:rPr lang="zh-CN" altLang="en-US" b="1"/>
              <a:t>进行系统全景分析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DFCECA70-8FDE-44BA-8FF9-2A65B15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226" y="1677941"/>
            <a:ext cx="2772308" cy="53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en-US" altLang="zh-CN" sz="1800">
                <a:latin typeface="+mn-ea"/>
                <a:ea typeface="+mn-ea"/>
              </a:rPr>
              <a:t>CPU</a:t>
            </a:r>
            <a:r>
              <a:rPr lang="zh-CN" altLang="en-US" sz="1800">
                <a:latin typeface="+mn-ea"/>
                <a:ea typeface="+mn-ea"/>
              </a:rPr>
              <a:t>核</a:t>
            </a:r>
            <a:r>
              <a:rPr lang="en-US" altLang="zh-CN" sz="1800">
                <a:latin typeface="+mn-ea"/>
                <a:ea typeface="+mn-ea"/>
              </a:rPr>
              <a:t>1</a:t>
            </a:r>
            <a:r>
              <a:rPr lang="zh-CN" altLang="en-US" sz="1800">
                <a:latin typeface="+mn-ea"/>
                <a:ea typeface="+mn-ea"/>
              </a:rPr>
              <a:t>使用率最高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1739F8-0075-4DCC-ACEF-980420973E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2110" b="1096"/>
          <a:stretch/>
        </p:blipFill>
        <p:spPr>
          <a:xfrm>
            <a:off x="602812" y="1525405"/>
            <a:ext cx="4973717" cy="20254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8E58A2-90AF-4BAE-9607-3703573AE4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13428" r="1057" b="3480"/>
          <a:stretch/>
        </p:blipFill>
        <p:spPr>
          <a:xfrm>
            <a:off x="5077676" y="4030245"/>
            <a:ext cx="6213802" cy="2360409"/>
          </a:xfrm>
          <a:prstGeom prst="rect">
            <a:avLst/>
          </a:prstGeom>
        </p:spPr>
      </p:pic>
      <p:sp>
        <p:nvSpPr>
          <p:cNvPr id="26" name="文本框 7">
            <a:extLst>
              <a:ext uri="{FF2B5EF4-FFF2-40B4-BE49-F238E27FC236}">
                <a16:creationId xmlns:a16="http://schemas.microsoft.com/office/drawing/2014/main" id="{E48A4B42-896C-410B-A7C7-22838027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18" y="4197743"/>
            <a:ext cx="4066546" cy="202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en-US" altLang="zh-CN" sz="1800">
                <a:latin typeface="+mn-ea"/>
                <a:ea typeface="+mn-ea"/>
              </a:rPr>
              <a:t>    CPU</a:t>
            </a:r>
            <a:r>
              <a:rPr lang="zh-CN" altLang="en-US" sz="1800">
                <a:latin typeface="+mn-ea"/>
                <a:ea typeface="+mn-ea"/>
              </a:rPr>
              <a:t>核</a:t>
            </a:r>
            <a:r>
              <a:rPr lang="en-US" altLang="zh-CN" sz="1800">
                <a:latin typeface="+mn-ea"/>
                <a:ea typeface="+mn-ea"/>
              </a:rPr>
              <a:t>1</a:t>
            </a:r>
            <a:r>
              <a:rPr lang="zh-CN" altLang="en-US" sz="1800">
                <a:latin typeface="+mn-ea"/>
                <a:ea typeface="+mn-ea"/>
              </a:rPr>
              <a:t>使用率接近</a:t>
            </a:r>
            <a:r>
              <a:rPr lang="en-US" altLang="zh-CN" sz="1800">
                <a:latin typeface="+mn-ea"/>
                <a:ea typeface="+mn-ea"/>
              </a:rPr>
              <a:t>100%</a:t>
            </a:r>
            <a:r>
              <a:rPr lang="zh-CN" altLang="en-US" sz="1800"/>
              <a:t>，</a:t>
            </a:r>
            <a:r>
              <a:rPr lang="zh-CN" altLang="en-US" sz="1800">
                <a:latin typeface="+mn-ea"/>
                <a:ea typeface="+mn-ea"/>
              </a:rPr>
              <a:t>并且绝大部分消耗在用户态。说明该程序全部消耗在用户态计算，没有其他</a:t>
            </a:r>
            <a:r>
              <a:rPr lang="en-US" altLang="zh-CN" sz="1800">
                <a:latin typeface="+mn-ea"/>
                <a:ea typeface="+mn-ea"/>
              </a:rPr>
              <a:t>IO</a:t>
            </a:r>
            <a:r>
              <a:rPr lang="zh-CN" altLang="en-US" sz="1800">
                <a:latin typeface="+mn-ea"/>
                <a:ea typeface="+mn-ea"/>
              </a:rPr>
              <a:t>或中断操作。 </a:t>
            </a:r>
          </a:p>
        </p:txBody>
      </p:sp>
      <p:sp>
        <p:nvSpPr>
          <p:cNvPr id="27" name="任意多边形 8">
            <a:extLst>
              <a:ext uri="{FF2B5EF4-FFF2-40B4-BE49-F238E27FC236}">
                <a16:creationId xmlns:a16="http://schemas.microsoft.com/office/drawing/2014/main" id="{74101DF8-C925-405C-AE57-AD1131F71E49}"/>
              </a:ext>
            </a:extLst>
          </p:cNvPr>
          <p:cNvSpPr/>
          <p:nvPr/>
        </p:nvSpPr>
        <p:spPr>
          <a:xfrm rot="16200000" flipV="1">
            <a:off x="5474443" y="938064"/>
            <a:ext cx="814119" cy="3357878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  <p:sp>
        <p:nvSpPr>
          <p:cNvPr id="28" name="任意多边形 8">
            <a:extLst>
              <a:ext uri="{FF2B5EF4-FFF2-40B4-BE49-F238E27FC236}">
                <a16:creationId xmlns:a16="http://schemas.microsoft.com/office/drawing/2014/main" id="{DF03B5C9-4A9B-4B4E-8A80-9905E54CF845}"/>
              </a:ext>
            </a:extLst>
          </p:cNvPr>
          <p:cNvSpPr/>
          <p:nvPr/>
        </p:nvSpPr>
        <p:spPr>
          <a:xfrm rot="10800000" flipV="1">
            <a:off x="4218867" y="5087165"/>
            <a:ext cx="3277096" cy="555295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2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线程性能分析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57CDCD-BD61-4481-8A70-6E37D0A855D8}"/>
              </a:ext>
            </a:extLst>
          </p:cNvPr>
          <p:cNvCxnSpPr>
            <a:cxnSpLocks/>
          </p:cNvCxnSpPr>
          <p:nvPr/>
        </p:nvCxnSpPr>
        <p:spPr>
          <a:xfrm>
            <a:off x="598475" y="1269725"/>
            <a:ext cx="5341751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37" name="矩形 1">
            <a:extLst>
              <a:ext uri="{FF2B5EF4-FFF2-40B4-BE49-F238E27FC236}">
                <a16:creationId xmlns:a16="http://schemas.microsoft.com/office/drawing/2014/main" id="{ABAF2FCD-BC51-4E77-BE44-4820DE89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80" y="833473"/>
            <a:ext cx="5545514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Hyper Tuner</a:t>
            </a:r>
            <a:r>
              <a:rPr lang="zh-CN" altLang="en-US" b="1"/>
              <a:t>进行进程</a:t>
            </a:r>
            <a:r>
              <a:rPr lang="en-US" altLang="zh-CN" b="1"/>
              <a:t>/</a:t>
            </a:r>
            <a:r>
              <a:rPr lang="zh-CN" altLang="en-US" b="1"/>
              <a:t>线程性能分析：</a:t>
            </a:r>
            <a:endParaRPr lang="en-US" altLang="zh-CN" b="1"/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E48A4B42-896C-410B-A7C7-22838027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823" y="3864444"/>
            <a:ext cx="4148003" cy="213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>
                <a:latin typeface="+mn-ea"/>
                <a:ea typeface="+mn-ea"/>
              </a:rPr>
              <a:t>    可以看到</a:t>
            </a:r>
            <a:r>
              <a:rPr lang="en-US" altLang="zh-CN" sz="1800">
                <a:latin typeface="+mn-ea"/>
                <a:ea typeface="+mn-ea"/>
              </a:rPr>
              <a:t>multiply</a:t>
            </a:r>
            <a:r>
              <a:rPr lang="zh-CN" altLang="en-US" sz="1800">
                <a:latin typeface="+mn-ea"/>
                <a:ea typeface="+mn-ea"/>
              </a:rPr>
              <a:t>程序在消耗大量的</a:t>
            </a:r>
            <a:r>
              <a:rPr lang="en-US" altLang="zh-CN" sz="1800">
                <a:latin typeface="+mn-ea"/>
                <a:ea typeface="+mn-ea"/>
              </a:rPr>
              <a:t>CPU</a:t>
            </a:r>
            <a:r>
              <a:rPr lang="zh-CN" altLang="en-US" sz="1800">
                <a:latin typeface="+mn-ea"/>
                <a:ea typeface="+mn-ea"/>
              </a:rPr>
              <a:t>，同时全部消耗在用户态中，由此我们可以推测 很可能是自身代码实现算法差或</a:t>
            </a:r>
            <a:r>
              <a:rPr lang="en-US" altLang="zh-CN" sz="1800">
                <a:latin typeface="+mn-ea"/>
                <a:ea typeface="+mn-ea"/>
              </a:rPr>
              <a:t>Cache Miss</a:t>
            </a:r>
            <a:r>
              <a:rPr lang="zh-CN" altLang="en-US" sz="1800">
                <a:latin typeface="+mn-ea"/>
                <a:ea typeface="+mn-ea"/>
              </a:rPr>
              <a:t>问题。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32431-ED2E-4582-9E8D-ADC18E87AD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/>
          <a:stretch/>
        </p:blipFill>
        <p:spPr>
          <a:xfrm>
            <a:off x="385333" y="1827849"/>
            <a:ext cx="6249896" cy="2543523"/>
          </a:xfrm>
          <a:prstGeom prst="rect">
            <a:avLst/>
          </a:prstGeom>
        </p:spPr>
      </p:pic>
      <p:sp>
        <p:nvSpPr>
          <p:cNvPr id="27" name="任意多边形 8">
            <a:extLst>
              <a:ext uri="{FF2B5EF4-FFF2-40B4-BE49-F238E27FC236}">
                <a16:creationId xmlns:a16="http://schemas.microsoft.com/office/drawing/2014/main" id="{74101DF8-C925-405C-AE57-AD1131F71E49}"/>
              </a:ext>
            </a:extLst>
          </p:cNvPr>
          <p:cNvSpPr/>
          <p:nvPr/>
        </p:nvSpPr>
        <p:spPr>
          <a:xfrm rot="16200000" flipH="1" flipV="1">
            <a:off x="6485977" y="1475679"/>
            <a:ext cx="678209" cy="3630962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5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" y="246288"/>
            <a:ext cx="770490" cy="465313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5A2BE95A-D19F-4FDE-BCBD-C68430CFE125}"/>
              </a:ext>
            </a:extLst>
          </p:cNvPr>
          <p:cNvSpPr txBox="1"/>
          <p:nvPr/>
        </p:nvSpPr>
        <p:spPr>
          <a:xfrm>
            <a:off x="861300" y="246288"/>
            <a:ext cx="957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实验步骤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/>
              <a:t> </a:t>
            </a:r>
            <a:r>
              <a:rPr lang="en-US" altLang="zh-CN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2857">
                <a:solidFill>
                  <a:srgbClr val="054487"/>
                </a:solidFill>
                <a:latin typeface="微软雅黑" pitchFamily="34" charset="-122"/>
                <a:ea typeface="微软雅黑" pitchFamily="34" charset="-122"/>
              </a:rPr>
              <a:t>性能分析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A71AFB-9F8C-47C7-8093-13F51002C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44" y="215751"/>
            <a:ext cx="1800318" cy="540096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757CDCD-BD61-4481-8A70-6E37D0A855D8}"/>
              </a:ext>
            </a:extLst>
          </p:cNvPr>
          <p:cNvCxnSpPr>
            <a:cxnSpLocks/>
          </p:cNvCxnSpPr>
          <p:nvPr/>
        </p:nvCxnSpPr>
        <p:spPr>
          <a:xfrm>
            <a:off x="598475" y="1269725"/>
            <a:ext cx="5341751" cy="0"/>
          </a:xfrm>
          <a:prstGeom prst="line">
            <a:avLst/>
          </a:prstGeom>
          <a:noFill/>
          <a:ln w="3175" cap="flat" cmpd="sng" algn="ctr">
            <a:solidFill>
              <a:srgbClr val="054487"/>
            </a:solidFill>
            <a:prstDash val="solid"/>
          </a:ln>
          <a:effectLst/>
        </p:spPr>
      </p:cxnSp>
      <p:sp>
        <p:nvSpPr>
          <p:cNvPr id="37" name="矩形 1">
            <a:extLst>
              <a:ext uri="{FF2B5EF4-FFF2-40B4-BE49-F238E27FC236}">
                <a16:creationId xmlns:a16="http://schemas.microsoft.com/office/drawing/2014/main" id="{ABAF2FCD-BC51-4E77-BE44-4820DE89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80" y="833473"/>
            <a:ext cx="5545514" cy="4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02" tIns="43201" rIns="86402" bIns="43201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Hyper Tuner</a:t>
            </a:r>
            <a:r>
              <a:rPr lang="zh-CN" altLang="en-US" b="1"/>
              <a:t>进行</a:t>
            </a:r>
            <a:r>
              <a:rPr lang="en-US" altLang="zh-CN" b="1"/>
              <a:t>C/C++</a:t>
            </a:r>
            <a:r>
              <a:rPr lang="zh-CN" altLang="en-US" b="1"/>
              <a:t>性能分析：</a:t>
            </a:r>
            <a:endParaRPr lang="en-US" altLang="zh-CN" b="1"/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E48A4B42-896C-410B-A7C7-22838027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226" y="1624171"/>
            <a:ext cx="5059029" cy="54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en-US" altLang="zh-CN" sz="1800">
                <a:latin typeface="+mn-ea"/>
                <a:ea typeface="+mn-ea"/>
              </a:rPr>
              <a:t>multiply</a:t>
            </a:r>
            <a:r>
              <a:rPr lang="zh-CN" altLang="en-US" sz="1800">
                <a:latin typeface="+mn-ea"/>
                <a:ea typeface="+mn-ea"/>
              </a:rPr>
              <a:t>函数占用了</a:t>
            </a:r>
            <a:r>
              <a:rPr lang="en-US" altLang="zh-CN" sz="1800">
                <a:latin typeface="+mn-ea"/>
                <a:ea typeface="+mn-ea"/>
              </a:rPr>
              <a:t>40%</a:t>
            </a:r>
            <a:r>
              <a:rPr lang="zh-CN" altLang="en-US" sz="1800">
                <a:latin typeface="+mn-ea"/>
                <a:ea typeface="+mn-ea"/>
              </a:rPr>
              <a:t>左右的时钟周期数。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78271-5058-41D3-9A31-F428E82EA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3" y="1579925"/>
            <a:ext cx="5747270" cy="2308234"/>
          </a:xfrm>
          <a:prstGeom prst="rect">
            <a:avLst/>
          </a:prstGeom>
        </p:spPr>
      </p:pic>
      <p:sp>
        <p:nvSpPr>
          <p:cNvPr id="27" name="任意多边形 8">
            <a:extLst>
              <a:ext uri="{FF2B5EF4-FFF2-40B4-BE49-F238E27FC236}">
                <a16:creationId xmlns:a16="http://schemas.microsoft.com/office/drawing/2014/main" id="{74101DF8-C925-405C-AE57-AD1131F71E49}"/>
              </a:ext>
            </a:extLst>
          </p:cNvPr>
          <p:cNvSpPr/>
          <p:nvPr/>
        </p:nvSpPr>
        <p:spPr>
          <a:xfrm rot="16200000" flipV="1">
            <a:off x="6639622" y="567762"/>
            <a:ext cx="288031" cy="3630962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B606E6A5-8B69-45EE-A107-7F39A19F2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33" y="1945571"/>
            <a:ext cx="1702503" cy="87534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0BC13-58C3-4CD1-8EA6-D7AADAE33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85" y="4032174"/>
            <a:ext cx="6595278" cy="2448001"/>
          </a:xfrm>
          <a:prstGeom prst="rect">
            <a:avLst/>
          </a:prstGeom>
        </p:spPr>
      </p:pic>
      <p:sp>
        <p:nvSpPr>
          <p:cNvPr id="17" name="文本框 7">
            <a:extLst>
              <a:ext uri="{FF2B5EF4-FFF2-40B4-BE49-F238E27FC236}">
                <a16:creationId xmlns:a16="http://schemas.microsoft.com/office/drawing/2014/main" id="{857A88C0-EDAB-4AB7-ADFB-4A8B380C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305" y="4752255"/>
            <a:ext cx="6429457" cy="58294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18" name="任意多边形 8">
            <a:extLst>
              <a:ext uri="{FF2B5EF4-FFF2-40B4-BE49-F238E27FC236}">
                <a16:creationId xmlns:a16="http://schemas.microsoft.com/office/drawing/2014/main" id="{9EF0B066-6469-40E8-A851-E0F4CEEA87A9}"/>
              </a:ext>
            </a:extLst>
          </p:cNvPr>
          <p:cNvSpPr/>
          <p:nvPr/>
        </p:nvSpPr>
        <p:spPr>
          <a:xfrm rot="16200000" flipH="1">
            <a:off x="3576981" y="3632969"/>
            <a:ext cx="278212" cy="2680437"/>
          </a:xfrm>
          <a:custGeom>
            <a:avLst/>
            <a:gdLst>
              <a:gd name="connsiteX0" fmla="*/ 0 w 537882"/>
              <a:gd name="connsiteY0" fmla="*/ 699247 h 699247"/>
              <a:gd name="connsiteX1" fmla="*/ 0 w 537882"/>
              <a:gd name="connsiteY1" fmla="*/ 0 h 699247"/>
              <a:gd name="connsiteX2" fmla="*/ 537882 w 537882"/>
              <a:gd name="connsiteY2" fmla="*/ 0 h 699247"/>
              <a:gd name="connsiteX0" fmla="*/ 0 w 537882"/>
              <a:gd name="connsiteY0" fmla="*/ 1040210 h 1040210"/>
              <a:gd name="connsiteX1" fmla="*/ 0 w 537882"/>
              <a:gd name="connsiteY1" fmla="*/ 0 h 1040210"/>
              <a:gd name="connsiteX2" fmla="*/ 537882 w 537882"/>
              <a:gd name="connsiteY2" fmla="*/ 0 h 10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1040210">
                <a:moveTo>
                  <a:pt x="0" y="1040210"/>
                </a:moveTo>
                <a:lnTo>
                  <a:pt x="0" y="0"/>
                </a:lnTo>
                <a:lnTo>
                  <a:pt x="537882" y="0"/>
                </a:lnTo>
              </a:path>
            </a:pathLst>
          </a:custGeom>
          <a:noFill/>
          <a:ln w="28575" cap="flat" cmpd="sng" algn="ctr">
            <a:solidFill>
              <a:srgbClr val="054487"/>
            </a:solidFill>
            <a:prstDash val="solid"/>
            <a:tailEnd type="oval"/>
          </a:ln>
          <a:effectLst/>
        </p:spPr>
        <p:txBody>
          <a:bodyPr lIns="86402" tIns="43201" rIns="86402" bIns="43201" rtlCol="0" anchor="ctr"/>
          <a:lstStyle/>
          <a:p>
            <a:pPr algn="ctr">
              <a:defRPr/>
            </a:pPr>
            <a:endParaRPr lang="zh-CN" altLang="en-US" sz="2857" kern="0">
              <a:solidFill>
                <a:prstClr val="black">
                  <a:lumMod val="85000"/>
                  <a:lumOff val="15000"/>
                </a:prstClr>
              </a:solidFill>
              <a:ea typeface="微软雅黑" pitchFamily="34" charset="-122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2FAB4BAC-FD71-47AD-9F8A-5F454D6F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1454" y="5073606"/>
            <a:ext cx="5059029" cy="97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180" tIns="62089" rIns="124180" bIns="62089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407"/>
              </a:spcBef>
            </a:pPr>
            <a:r>
              <a:rPr lang="zh-CN" altLang="en-US" sz="1800" dirty="0">
                <a:latin typeface="+mn-ea"/>
                <a:ea typeface="+mn-ea"/>
              </a:rPr>
              <a:t>    可以看到所有函数的信息，包括执行时间，时钟周期，指令数等。</a:t>
            </a:r>
          </a:p>
        </p:txBody>
      </p:sp>
    </p:spTree>
    <p:extLst>
      <p:ext uri="{BB962C8B-B14F-4D97-AF65-F5344CB8AC3E}">
        <p14:creationId xmlns:p14="http://schemas.microsoft.com/office/powerpoint/2010/main" val="32184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2120</Words>
  <Application>Microsoft Office PowerPoint</Application>
  <PresentationFormat>自定义</PresentationFormat>
  <Paragraphs>168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HanWangWCL10</vt:lpstr>
      <vt:lpstr>等线</vt:lpstr>
      <vt:lpstr>宋体</vt:lpstr>
      <vt:lpstr>微软雅黑</vt:lpstr>
      <vt:lpstr>Arial</vt:lpstr>
      <vt:lpstr>Arial Narrow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Administrator</cp:lastModifiedBy>
  <cp:revision>100</cp:revision>
  <dcterms:created xsi:type="dcterms:W3CDTF">2014-07-22T07:42:39Z</dcterms:created>
  <dcterms:modified xsi:type="dcterms:W3CDTF">2022-04-18T12:56:24Z</dcterms:modified>
  <cp:category>tukuppt</cp:category>
</cp:coreProperties>
</file>