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亦辰" initials="亦辰" lastIdx="2" clrIdx="0">
    <p:extLst>
      <p:ext uri="{19B8F6BF-5375-455C-9EA6-DF929625EA0E}">
        <p15:presenceInfo xmlns:p15="http://schemas.microsoft.com/office/powerpoint/2012/main" userId="亦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0:32.556" idx="1">
    <p:pos x="5804" y="1198"/>
    <p:text>理解一下 读一下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0:57.135" idx="2">
    <p:pos x="5877" y="1110"/>
    <p:text>填空或选择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8500" y="885825"/>
            <a:ext cx="49256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4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9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4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12"/>
            <a:ext cx="5413534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12"/>
            <a:ext cx="5413534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2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4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652"/>
            <a:ext cx="6783626" cy="64091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6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3"/>
            <a:ext cx="9223058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9"/>
            <a:ext cx="9223058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4A5DB8F-F089-41BB-9969-0B4F46F0BB36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58F442D9-0BA6-4EC7-8A23-C55D0A1068A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EAFE1B-790D-49C5-A849-63BB48D7478D}"/>
              </a:ext>
            </a:extLst>
          </p:cNvPr>
          <p:cNvSpPr txBox="1"/>
          <p:nvPr userDrawn="1"/>
        </p:nvSpPr>
        <p:spPr>
          <a:xfrm>
            <a:off x="6494408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计算机科学与技术学院、国家保密学院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6F371D-D846-41AA-BD4C-4C296EC57911}"/>
              </a:ext>
            </a:extLst>
          </p:cNvPr>
          <p:cNvGrpSpPr/>
          <p:nvPr userDrawn="1"/>
        </p:nvGrpSpPr>
        <p:grpSpPr>
          <a:xfrm>
            <a:off x="-1" y="762000"/>
            <a:ext cx="5711489" cy="657225"/>
            <a:chOff x="-1" y="733425"/>
            <a:chExt cx="5711489" cy="65722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AAAECB1-B5C7-4C3F-83B3-49B3952DCFCE}"/>
                </a:ext>
              </a:extLst>
            </p:cNvPr>
            <p:cNvSpPr/>
            <p:nvPr userDrawn="1"/>
          </p:nvSpPr>
          <p:spPr>
            <a:xfrm>
              <a:off x="-1" y="733425"/>
              <a:ext cx="5346701" cy="657225"/>
            </a:xfrm>
            <a:custGeom>
              <a:avLst/>
              <a:gdLst>
                <a:gd name="connsiteX0" fmla="*/ 0 w 5346701"/>
                <a:gd name="connsiteY0" fmla="*/ 0 h 657225"/>
                <a:gd name="connsiteX1" fmla="*/ 1 w 5346701"/>
                <a:gd name="connsiteY1" fmla="*/ 0 h 657225"/>
                <a:gd name="connsiteX2" fmla="*/ 1 w 5346701"/>
                <a:gd name="connsiteY2" fmla="*/ 657225 h 657225"/>
                <a:gd name="connsiteX3" fmla="*/ 364789 w 5346701"/>
                <a:gd name="connsiteY3" fmla="*/ 328613 h 657225"/>
                <a:gd name="connsiteX4" fmla="*/ 1 w 5346701"/>
                <a:gd name="connsiteY4" fmla="*/ 0 h 657225"/>
                <a:gd name="connsiteX5" fmla="*/ 5346701 w 5346701"/>
                <a:gd name="connsiteY5" fmla="*/ 0 h 657225"/>
                <a:gd name="connsiteX6" fmla="*/ 5346701 w 5346701"/>
                <a:gd name="connsiteY6" fmla="*/ 657225 h 657225"/>
                <a:gd name="connsiteX7" fmla="*/ 0 w 5346701"/>
                <a:gd name="connsiteY7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6701" h="657225">
                  <a:moveTo>
                    <a:pt x="0" y="0"/>
                  </a:moveTo>
                  <a:lnTo>
                    <a:pt x="1" y="0"/>
                  </a:lnTo>
                  <a:lnTo>
                    <a:pt x="1" y="657225"/>
                  </a:lnTo>
                  <a:lnTo>
                    <a:pt x="364789" y="328613"/>
                  </a:lnTo>
                  <a:lnTo>
                    <a:pt x="1" y="0"/>
                  </a:lnTo>
                  <a:lnTo>
                    <a:pt x="5346701" y="0"/>
                  </a:lnTo>
                  <a:lnTo>
                    <a:pt x="5346701" y="657225"/>
                  </a:lnTo>
                  <a:lnTo>
                    <a:pt x="0" y="657225"/>
                  </a:lnTo>
                  <a:close/>
                </a:path>
              </a:pathLst>
            </a:cu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33C0F1A4-0C16-45DB-B0B0-73920B105DE6}"/>
                </a:ext>
              </a:extLst>
            </p:cNvPr>
            <p:cNvSpPr/>
            <p:nvPr userDrawn="1"/>
          </p:nvSpPr>
          <p:spPr>
            <a:xfrm rot="5400000">
              <a:off x="5200481" y="879644"/>
              <a:ext cx="657225" cy="364788"/>
            </a:xfrm>
            <a:prstGeom prst="triangle">
              <a:avLst/>
            </a:pr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2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4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://netlab.cs.ucla.edu/wiki/files/shannon1949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etlab.cs.ucla.edu/wiki/files/shannon1949.pdf)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3" Type="http://schemas.openxmlformats.org/officeDocument/2006/relationships/image" Target="../media/image60.jpg"/><Relationship Id="rId7" Type="http://schemas.openxmlformats.org/officeDocument/2006/relationships/image" Target="../media/image46.jpg"/><Relationship Id="rId12" Type="http://schemas.openxmlformats.org/officeDocument/2006/relationships/comments" Target="../comments/comment2.xm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11" Type="http://schemas.openxmlformats.org/officeDocument/2006/relationships/image" Target="../media/image67.jpg"/><Relationship Id="rId5" Type="http://schemas.openxmlformats.org/officeDocument/2006/relationships/image" Target="../media/image62.jpg"/><Relationship Id="rId10" Type="http://schemas.openxmlformats.org/officeDocument/2006/relationships/image" Target="../media/image66.jpg"/><Relationship Id="rId4" Type="http://schemas.openxmlformats.org/officeDocument/2006/relationships/image" Target="../media/image61.jpg"/><Relationship Id="rId9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计算机科学与技术学院、国家保密学院</a:t>
            </a:r>
            <a:endParaRPr lang="en-US" altLang="zh-CN" sz="1985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32220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787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1.2.1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什么是信息安全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56638"/>
            <a:ext cx="18364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1697454"/>
            <a:ext cx="7061200" cy="3942746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R="3138170" algn="ctr">
              <a:lnSpc>
                <a:spcPct val="100000"/>
              </a:lnSpc>
              <a:spcBef>
                <a:spcPts val="1525"/>
              </a:spcBef>
            </a:pPr>
            <a:r>
              <a:rPr sz="2800" dirty="0">
                <a:latin typeface="新宋体"/>
                <a:cs typeface="新宋体"/>
              </a:rPr>
              <a:t>信息安全的</a:t>
            </a:r>
            <a:r>
              <a:rPr sz="2800" spc="-735" dirty="0">
                <a:latin typeface="新宋体"/>
                <a:cs typeface="新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新宋体"/>
                <a:cs typeface="新宋体"/>
              </a:rPr>
              <a:t>个属性</a:t>
            </a:r>
            <a:endParaRPr sz="2800" dirty="0">
              <a:latin typeface="新宋体"/>
              <a:cs typeface="新宋体"/>
            </a:endParaRPr>
          </a:p>
          <a:p>
            <a:pPr marL="755650" indent="-285750">
              <a:lnSpc>
                <a:spcPct val="100000"/>
              </a:lnSpc>
              <a:spcBef>
                <a:spcPts val="122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可用性</a:t>
            </a:r>
            <a:r>
              <a:rPr sz="2400" dirty="0">
                <a:latin typeface="新宋体"/>
                <a:cs typeface="新宋体"/>
              </a:rPr>
              <a:t>（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valiability</a:t>
            </a:r>
            <a:r>
              <a:rPr sz="2400" dirty="0">
                <a:latin typeface="新宋体"/>
                <a:cs typeface="新宋体"/>
              </a:rPr>
              <a:t>）</a:t>
            </a: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/>
                <a:cs typeface="新宋体"/>
              </a:rPr>
              <a:t>机密性</a:t>
            </a:r>
            <a:r>
              <a:rPr sz="2400" spc="-5" dirty="0">
                <a:highlight>
                  <a:srgbClr val="FFFF00"/>
                </a:highlight>
                <a:latin typeface="新宋体"/>
                <a:cs typeface="新宋体"/>
              </a:rPr>
              <a:t>（</a:t>
            </a:r>
            <a:r>
              <a:rPr sz="24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onfidentiality</a:t>
            </a:r>
            <a:r>
              <a:rPr sz="2400" spc="-5" dirty="0">
                <a:highlight>
                  <a:srgbClr val="FFFF00"/>
                </a:highlight>
                <a:latin typeface="新宋体"/>
                <a:cs typeface="新宋体"/>
              </a:rPr>
              <a:t>）</a:t>
            </a:r>
            <a:endParaRPr sz="2400" dirty="0">
              <a:highlight>
                <a:srgbClr val="FFFF00"/>
              </a:highlight>
              <a:latin typeface="新宋体"/>
              <a:cs typeface="新宋体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/>
                <a:cs typeface="新宋体"/>
              </a:rPr>
              <a:t>完整性</a:t>
            </a:r>
            <a:r>
              <a:rPr sz="2400" spc="-5" dirty="0">
                <a:highlight>
                  <a:srgbClr val="FFFF00"/>
                </a:highlight>
                <a:latin typeface="新宋体"/>
                <a:cs typeface="新宋体"/>
              </a:rPr>
              <a:t>（</a:t>
            </a:r>
            <a:r>
              <a:rPr sz="24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ntegrity</a:t>
            </a:r>
            <a:r>
              <a:rPr sz="2400" spc="-5" dirty="0">
                <a:highlight>
                  <a:srgbClr val="FFFF00"/>
                </a:highlight>
                <a:latin typeface="新宋体"/>
                <a:cs typeface="新宋体"/>
              </a:rPr>
              <a:t>）</a:t>
            </a:r>
            <a:endParaRPr sz="2400" dirty="0">
              <a:highlight>
                <a:srgbClr val="FFFF00"/>
              </a:highlight>
              <a:latin typeface="新宋体"/>
              <a:cs typeface="新宋体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/>
                <a:cs typeface="新宋体"/>
              </a:rPr>
              <a:t>真实性</a:t>
            </a:r>
            <a:r>
              <a:rPr sz="2400" spc="-5" dirty="0">
                <a:highlight>
                  <a:srgbClr val="FFFF00"/>
                </a:highlight>
                <a:latin typeface="新宋体"/>
                <a:cs typeface="新宋体"/>
              </a:rPr>
              <a:t>（</a:t>
            </a:r>
            <a:r>
              <a:rPr sz="24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uthenticity</a:t>
            </a:r>
            <a:r>
              <a:rPr sz="2400" b="1" spc="-5" dirty="0">
                <a:highlight>
                  <a:srgbClr val="FFFF00"/>
                </a:highlight>
                <a:latin typeface="新宋体"/>
                <a:cs typeface="新宋体"/>
              </a:rPr>
              <a:t>，</a:t>
            </a:r>
            <a:r>
              <a:rPr sz="2400" dirty="0">
                <a:highlight>
                  <a:srgbClr val="FFFF00"/>
                </a:highlight>
                <a:latin typeface="新宋体"/>
                <a:cs typeface="新宋体"/>
              </a:rPr>
              <a:t>也称</a:t>
            </a:r>
            <a:r>
              <a:rPr sz="24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/>
                <a:cs typeface="新宋体"/>
              </a:rPr>
              <a:t>可认证性</a:t>
            </a:r>
            <a:r>
              <a:rPr sz="2400" dirty="0">
                <a:highlight>
                  <a:srgbClr val="FFFF00"/>
                </a:highlight>
                <a:latin typeface="新宋体"/>
                <a:cs typeface="新宋体"/>
              </a:rPr>
              <a:t>）</a:t>
            </a:r>
          </a:p>
          <a:p>
            <a:pPr marL="755650" indent="-285750">
              <a:lnSpc>
                <a:spcPct val="100000"/>
              </a:lnSpc>
              <a:spcBef>
                <a:spcPts val="580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非否认性</a:t>
            </a:r>
            <a:r>
              <a:rPr sz="2400" spc="-5" dirty="0">
                <a:latin typeface="新宋体"/>
                <a:cs typeface="新宋体"/>
              </a:rPr>
              <a:t>（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on-repudiation</a:t>
            </a:r>
            <a:r>
              <a:rPr sz="2400" b="1" spc="-5" dirty="0">
                <a:latin typeface="新宋体"/>
                <a:cs typeface="新宋体"/>
              </a:rPr>
              <a:t>，</a:t>
            </a:r>
            <a:r>
              <a:rPr sz="2400" dirty="0">
                <a:latin typeface="新宋体"/>
                <a:cs typeface="新宋体"/>
              </a:rPr>
              <a:t>也称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不可抵赖性</a:t>
            </a:r>
            <a:r>
              <a:rPr sz="2400" dirty="0">
                <a:latin typeface="新宋体"/>
                <a:cs typeface="新宋体"/>
              </a:rPr>
              <a:t>）</a:t>
            </a: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可控性</a:t>
            </a:r>
            <a:r>
              <a:rPr sz="2400" spc="-5" dirty="0">
                <a:latin typeface="新宋体"/>
                <a:cs typeface="新宋体"/>
              </a:rPr>
              <a:t>（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ontrollability</a:t>
            </a:r>
            <a:r>
              <a:rPr sz="2400" spc="-5" dirty="0">
                <a:latin typeface="新宋体"/>
                <a:cs typeface="新宋体"/>
              </a:rPr>
              <a:t>）</a:t>
            </a:r>
            <a:endParaRPr sz="24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CIA</a:t>
            </a:r>
            <a:r>
              <a:rPr sz="2400" dirty="0">
                <a:latin typeface="新宋体"/>
                <a:cs typeface="新宋体"/>
              </a:rPr>
              <a:t>，</a:t>
            </a:r>
            <a:r>
              <a:rPr sz="2400" dirty="0">
                <a:latin typeface="Times New Roman"/>
                <a:cs typeface="Times New Roman"/>
              </a:rPr>
              <a:t>CIA+N</a:t>
            </a:r>
            <a:r>
              <a:rPr sz="2400" dirty="0">
                <a:latin typeface="新宋体"/>
                <a:cs typeface="新宋体"/>
              </a:rPr>
              <a:t>，</a:t>
            </a:r>
            <a:r>
              <a:rPr sz="2400" dirty="0">
                <a:latin typeface="Times New Roman"/>
                <a:cs typeface="Times New Roman"/>
              </a:rPr>
              <a:t>CIA+N+A+C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A2C2IN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650485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1.2.1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什么是信息安全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1.2.2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信息安全威胁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1.2.3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信息安全技术体系</a:t>
            </a:r>
            <a:endParaRPr sz="22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146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38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1.2.2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信息安全威胁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23872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5002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1712190"/>
            <a:ext cx="4600575" cy="244856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b="1" dirty="0">
                <a:latin typeface="新宋体"/>
                <a:cs typeface="新宋体"/>
              </a:rPr>
              <a:t>信息安全威胁，攻击</a:t>
            </a:r>
            <a:endParaRPr sz="280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835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Vulnerability</a:t>
            </a:r>
            <a:r>
              <a:rPr sz="2200" spc="-5" dirty="0">
                <a:solidFill>
                  <a:srgbClr val="0000FF"/>
                </a:solidFill>
                <a:latin typeface="新宋体"/>
                <a:cs typeface="新宋体"/>
              </a:rPr>
              <a:t>，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Attack</a:t>
            </a:r>
            <a:endParaRPr sz="22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260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APT</a:t>
            </a:r>
            <a:r>
              <a:rPr sz="2200" spc="-5" dirty="0">
                <a:solidFill>
                  <a:srgbClr val="FF0000"/>
                </a:solidFill>
                <a:latin typeface="新宋体"/>
                <a:cs typeface="新宋体"/>
              </a:rPr>
              <a:t>（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Advanced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Persistent</a:t>
            </a:r>
            <a:r>
              <a:rPr sz="2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Threat</a:t>
            </a:r>
            <a:r>
              <a:rPr sz="2200" dirty="0">
                <a:solidFill>
                  <a:srgbClr val="FF0000"/>
                </a:solidFill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800" b="1" dirty="0">
                <a:latin typeface="新宋体"/>
                <a:cs typeface="新宋体"/>
              </a:rPr>
              <a:t>信息安全威胁的分类</a:t>
            </a:r>
            <a:endParaRPr sz="280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8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暴露</a:t>
            </a:r>
            <a:r>
              <a:rPr sz="2200" spc="5" dirty="0">
                <a:latin typeface="新宋体"/>
                <a:cs typeface="新宋体"/>
              </a:rPr>
              <a:t>（</a:t>
            </a:r>
            <a:r>
              <a:rPr sz="2200" spc="-5" dirty="0">
                <a:latin typeface="Times New Roman"/>
                <a:cs typeface="Times New Roman"/>
              </a:rPr>
              <a:t>Disclosur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8241" y="4135170"/>
            <a:ext cx="2912110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 New Roman"/>
              <a:buChar char="—"/>
              <a:tabLst>
                <a:tab pos="361950" algn="l"/>
              </a:tabLst>
            </a:pP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被动攻击</a:t>
            </a:r>
            <a:r>
              <a:rPr sz="2200" spc="-5" dirty="0">
                <a:solidFill>
                  <a:srgbClr val="0000FF"/>
                </a:solidFill>
                <a:latin typeface="新宋体"/>
                <a:cs typeface="新宋体"/>
              </a:rPr>
              <a:t>（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assive</a:t>
            </a:r>
            <a:r>
              <a:rPr sz="2200" spc="-5" dirty="0">
                <a:solidFill>
                  <a:srgbClr val="0000FF"/>
                </a:solidFill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  <a:p>
            <a:pPr marL="391795" indent="-34861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Times New Roman"/>
              <a:buChar char="—"/>
              <a:tabLst>
                <a:tab pos="392430" algn="l"/>
              </a:tabLst>
            </a:pP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主动攻击</a:t>
            </a:r>
            <a:r>
              <a:rPr sz="2200" spc="-5" dirty="0">
                <a:solidFill>
                  <a:srgbClr val="FF0000"/>
                </a:solidFill>
                <a:latin typeface="新宋体"/>
                <a:cs typeface="新宋体"/>
              </a:rPr>
              <a:t>（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ctive</a:t>
            </a:r>
            <a:r>
              <a:rPr sz="2200" spc="-5" dirty="0">
                <a:solidFill>
                  <a:srgbClr val="FF0000"/>
                </a:solidFill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9521" y="5602223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3525" y="4135170"/>
            <a:ext cx="3242310" cy="174243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12750" indent="-285750">
              <a:lnSpc>
                <a:spcPct val="100000"/>
              </a:lnSpc>
              <a:spcBef>
                <a:spcPts val="36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欺骗</a:t>
            </a:r>
            <a:r>
              <a:rPr sz="2200" spc="-5" dirty="0">
                <a:latin typeface="新宋体"/>
                <a:cs typeface="新宋体"/>
              </a:rPr>
              <a:t>（</a:t>
            </a:r>
            <a:r>
              <a:rPr sz="2200" spc="-5" dirty="0">
                <a:latin typeface="Times New Roman"/>
                <a:cs typeface="Times New Roman"/>
              </a:rPr>
              <a:t>Deception</a:t>
            </a:r>
            <a:r>
              <a:rPr sz="2200" spc="-5" dirty="0"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26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3384" algn="l"/>
              </a:tabLst>
            </a:pP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打扰</a:t>
            </a:r>
            <a:r>
              <a:rPr sz="2200" dirty="0">
                <a:latin typeface="新宋体"/>
                <a:cs typeface="新宋体"/>
              </a:rPr>
              <a:t>（</a:t>
            </a:r>
            <a:r>
              <a:rPr sz="2200" dirty="0">
                <a:latin typeface="Times New Roman"/>
                <a:cs typeface="Times New Roman"/>
              </a:rPr>
              <a:t>Disruption</a:t>
            </a:r>
            <a:r>
              <a:rPr sz="2200" dirty="0"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26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3384" algn="l"/>
              </a:tabLst>
            </a:pP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占用</a:t>
            </a:r>
            <a:r>
              <a:rPr sz="2200" spc="-5" dirty="0">
                <a:latin typeface="新宋体"/>
                <a:cs typeface="新宋体"/>
              </a:rPr>
              <a:t>（</a:t>
            </a:r>
            <a:r>
              <a:rPr sz="2200" spc="-5" dirty="0">
                <a:latin typeface="Times New Roman"/>
                <a:cs typeface="Times New Roman"/>
              </a:rPr>
              <a:t>Usurpation</a:t>
            </a:r>
            <a:r>
              <a:rPr sz="2200" spc="-5" dirty="0">
                <a:latin typeface="新宋体"/>
                <a:cs typeface="新宋体"/>
              </a:rPr>
              <a:t>）</a:t>
            </a:r>
            <a:endParaRPr sz="2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dirty="0">
                <a:latin typeface="新宋体"/>
                <a:cs typeface="新宋体"/>
              </a:rPr>
              <a:t>常见的信息安全威胁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825" y="5972046"/>
            <a:ext cx="7323455" cy="6483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7815" marR="5080" indent="-285750">
              <a:lnSpc>
                <a:spcPts val="2260"/>
              </a:lnSpc>
              <a:spcBef>
                <a:spcPts val="495"/>
              </a:spcBef>
              <a:tabLst>
                <a:tab pos="2978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latin typeface="新宋体"/>
                <a:cs typeface="新宋体"/>
              </a:rPr>
              <a:t>信息泄漏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spc="-5" dirty="0">
                <a:latin typeface="新宋体"/>
                <a:cs typeface="新宋体"/>
              </a:rPr>
              <a:t>篡改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latin typeface="新宋体"/>
                <a:cs typeface="新宋体"/>
              </a:rPr>
              <a:t>重放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spc="-5" dirty="0">
                <a:latin typeface="新宋体"/>
                <a:cs typeface="新宋体"/>
              </a:rPr>
              <a:t>假冒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latin typeface="新宋体"/>
                <a:cs typeface="新宋体"/>
              </a:rPr>
              <a:t>否认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latin typeface="新宋体"/>
                <a:cs typeface="新宋体"/>
              </a:rPr>
              <a:t>非授权访问</a:t>
            </a:r>
            <a:r>
              <a:rPr sz="2200" spc="-5" dirty="0">
                <a:latin typeface="新宋体"/>
                <a:cs typeface="新宋体"/>
              </a:rPr>
              <a:t>，网络 与系统攻击，恶意代码，灾害、故障与人为破坏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650485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1.2.1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什么是信息安全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1.2.2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信息安全威胁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1.2.3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信息安全技术体系</a:t>
            </a:r>
            <a:endParaRPr sz="22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146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89686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1.2.3</a:t>
            </a:r>
            <a:r>
              <a:rPr sz="3200" spc="-55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信息安全技术体系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8505" y="2765298"/>
            <a:ext cx="217170" cy="253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0651" y="2765298"/>
            <a:ext cx="217169" cy="253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9486" y="2768345"/>
            <a:ext cx="217170" cy="253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0683" y="2763011"/>
            <a:ext cx="217169" cy="253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2841" y="2763011"/>
            <a:ext cx="217170" cy="253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2645" y="5449823"/>
            <a:ext cx="217170" cy="2537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9593" y="5446776"/>
            <a:ext cx="217170" cy="2537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7298" y="4553711"/>
            <a:ext cx="217170" cy="2537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9584" y="3657600"/>
            <a:ext cx="217170" cy="2537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6545" y="3654552"/>
            <a:ext cx="217170" cy="2537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8973" y="1857755"/>
            <a:ext cx="5919470" cy="904875"/>
          </a:xfrm>
          <a:custGeom>
            <a:avLst/>
            <a:gdLst/>
            <a:ahLst/>
            <a:cxnLst/>
            <a:rect l="l" t="t" r="r" b="b"/>
            <a:pathLst>
              <a:path w="5919470" h="904875">
                <a:moveTo>
                  <a:pt x="5919215" y="904494"/>
                </a:moveTo>
                <a:lnTo>
                  <a:pt x="5919215" y="0"/>
                </a:lnTo>
                <a:lnTo>
                  <a:pt x="0" y="0"/>
                </a:lnTo>
                <a:lnTo>
                  <a:pt x="0" y="904494"/>
                </a:lnTo>
                <a:lnTo>
                  <a:pt x="4571" y="904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909309" y="9143"/>
                </a:lnTo>
                <a:lnTo>
                  <a:pt x="5909309" y="4571"/>
                </a:lnTo>
                <a:lnTo>
                  <a:pt x="5913882" y="9143"/>
                </a:lnTo>
                <a:lnTo>
                  <a:pt x="5913882" y="904494"/>
                </a:lnTo>
                <a:lnTo>
                  <a:pt x="5919215" y="904494"/>
                </a:lnTo>
                <a:close/>
              </a:path>
              <a:path w="5919470" h="904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919470" h="904875">
                <a:moveTo>
                  <a:pt x="9143" y="895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895350"/>
                </a:lnTo>
                <a:lnTo>
                  <a:pt x="9143" y="895350"/>
                </a:lnTo>
                <a:close/>
              </a:path>
              <a:path w="5919470" h="904875">
                <a:moveTo>
                  <a:pt x="5913882" y="895350"/>
                </a:moveTo>
                <a:lnTo>
                  <a:pt x="4571" y="895350"/>
                </a:lnTo>
                <a:lnTo>
                  <a:pt x="9143" y="899922"/>
                </a:lnTo>
                <a:lnTo>
                  <a:pt x="9143" y="904494"/>
                </a:lnTo>
                <a:lnTo>
                  <a:pt x="5909309" y="904494"/>
                </a:lnTo>
                <a:lnTo>
                  <a:pt x="5909309" y="899921"/>
                </a:lnTo>
                <a:lnTo>
                  <a:pt x="5913882" y="895350"/>
                </a:lnTo>
                <a:close/>
              </a:path>
              <a:path w="5919470" h="904875">
                <a:moveTo>
                  <a:pt x="9143" y="904494"/>
                </a:moveTo>
                <a:lnTo>
                  <a:pt x="9143" y="899922"/>
                </a:lnTo>
                <a:lnTo>
                  <a:pt x="4571" y="895350"/>
                </a:lnTo>
                <a:lnTo>
                  <a:pt x="4571" y="904494"/>
                </a:lnTo>
                <a:lnTo>
                  <a:pt x="9143" y="904494"/>
                </a:lnTo>
                <a:close/>
              </a:path>
              <a:path w="5919470" h="904875">
                <a:moveTo>
                  <a:pt x="5913882" y="9143"/>
                </a:moveTo>
                <a:lnTo>
                  <a:pt x="5909309" y="4571"/>
                </a:lnTo>
                <a:lnTo>
                  <a:pt x="5909309" y="9143"/>
                </a:lnTo>
                <a:lnTo>
                  <a:pt x="5913882" y="9143"/>
                </a:lnTo>
                <a:close/>
              </a:path>
              <a:path w="5919470" h="904875">
                <a:moveTo>
                  <a:pt x="5913882" y="895350"/>
                </a:moveTo>
                <a:lnTo>
                  <a:pt x="5913882" y="9143"/>
                </a:lnTo>
                <a:lnTo>
                  <a:pt x="5909309" y="9143"/>
                </a:lnTo>
                <a:lnTo>
                  <a:pt x="5909309" y="895350"/>
                </a:lnTo>
                <a:lnTo>
                  <a:pt x="5913882" y="895350"/>
                </a:lnTo>
                <a:close/>
              </a:path>
              <a:path w="5919470" h="904875">
                <a:moveTo>
                  <a:pt x="5913882" y="904494"/>
                </a:moveTo>
                <a:lnTo>
                  <a:pt x="5913882" y="895350"/>
                </a:lnTo>
                <a:lnTo>
                  <a:pt x="5909309" y="899921"/>
                </a:lnTo>
                <a:lnTo>
                  <a:pt x="5909309" y="904494"/>
                </a:lnTo>
                <a:lnTo>
                  <a:pt x="5913882" y="904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92279" y="1899920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应用安全技术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7449" y="2197607"/>
            <a:ext cx="1145540" cy="558165"/>
          </a:xfrm>
          <a:custGeom>
            <a:avLst/>
            <a:gdLst/>
            <a:ahLst/>
            <a:cxnLst/>
            <a:rect l="l" t="t" r="r" b="b"/>
            <a:pathLst>
              <a:path w="1145539" h="558164">
                <a:moveTo>
                  <a:pt x="0" y="0"/>
                </a:moveTo>
                <a:lnTo>
                  <a:pt x="0" y="557784"/>
                </a:lnTo>
                <a:lnTo>
                  <a:pt x="1145285" y="557783"/>
                </a:lnTo>
                <a:lnTo>
                  <a:pt x="1145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4401" y="2193798"/>
            <a:ext cx="1151890" cy="565150"/>
          </a:xfrm>
          <a:custGeom>
            <a:avLst/>
            <a:gdLst/>
            <a:ahLst/>
            <a:cxnLst/>
            <a:rect l="l" t="t" r="r" b="b"/>
            <a:pathLst>
              <a:path w="1151889" h="565150">
                <a:moveTo>
                  <a:pt x="1151382" y="564642"/>
                </a:moveTo>
                <a:lnTo>
                  <a:pt x="1151382" y="0"/>
                </a:lnTo>
                <a:lnTo>
                  <a:pt x="0" y="0"/>
                </a:lnTo>
                <a:lnTo>
                  <a:pt x="0" y="564642"/>
                </a:lnTo>
                <a:lnTo>
                  <a:pt x="3048" y="564642"/>
                </a:lnTo>
                <a:lnTo>
                  <a:pt x="3048" y="6858"/>
                </a:lnTo>
                <a:lnTo>
                  <a:pt x="6095" y="3810"/>
                </a:lnTo>
                <a:lnTo>
                  <a:pt x="6095" y="6858"/>
                </a:lnTo>
                <a:lnTo>
                  <a:pt x="1144523" y="6858"/>
                </a:lnTo>
                <a:lnTo>
                  <a:pt x="1144523" y="3810"/>
                </a:lnTo>
                <a:lnTo>
                  <a:pt x="1148333" y="6858"/>
                </a:lnTo>
                <a:lnTo>
                  <a:pt x="1148333" y="564642"/>
                </a:lnTo>
                <a:lnTo>
                  <a:pt x="1151382" y="564642"/>
                </a:lnTo>
                <a:close/>
              </a:path>
              <a:path w="1151889" h="565150">
                <a:moveTo>
                  <a:pt x="6095" y="6858"/>
                </a:moveTo>
                <a:lnTo>
                  <a:pt x="6095" y="3810"/>
                </a:lnTo>
                <a:lnTo>
                  <a:pt x="3048" y="6858"/>
                </a:lnTo>
                <a:lnTo>
                  <a:pt x="6095" y="6858"/>
                </a:lnTo>
                <a:close/>
              </a:path>
              <a:path w="1151889" h="565150">
                <a:moveTo>
                  <a:pt x="6095" y="558546"/>
                </a:moveTo>
                <a:lnTo>
                  <a:pt x="6095" y="6858"/>
                </a:lnTo>
                <a:lnTo>
                  <a:pt x="3048" y="6858"/>
                </a:lnTo>
                <a:lnTo>
                  <a:pt x="3048" y="558546"/>
                </a:lnTo>
                <a:lnTo>
                  <a:pt x="6095" y="558546"/>
                </a:lnTo>
                <a:close/>
              </a:path>
              <a:path w="1151889" h="565150">
                <a:moveTo>
                  <a:pt x="1148333" y="558546"/>
                </a:moveTo>
                <a:lnTo>
                  <a:pt x="3048" y="558546"/>
                </a:lnTo>
                <a:lnTo>
                  <a:pt x="6095" y="561594"/>
                </a:lnTo>
                <a:lnTo>
                  <a:pt x="6095" y="564642"/>
                </a:lnTo>
                <a:lnTo>
                  <a:pt x="1144523" y="564642"/>
                </a:lnTo>
                <a:lnTo>
                  <a:pt x="1144523" y="561594"/>
                </a:lnTo>
                <a:lnTo>
                  <a:pt x="1148333" y="558546"/>
                </a:lnTo>
                <a:close/>
              </a:path>
              <a:path w="1151889" h="565150">
                <a:moveTo>
                  <a:pt x="6095" y="564642"/>
                </a:moveTo>
                <a:lnTo>
                  <a:pt x="6095" y="561594"/>
                </a:lnTo>
                <a:lnTo>
                  <a:pt x="3048" y="558546"/>
                </a:lnTo>
                <a:lnTo>
                  <a:pt x="3048" y="564642"/>
                </a:lnTo>
                <a:lnTo>
                  <a:pt x="6095" y="564642"/>
                </a:lnTo>
                <a:close/>
              </a:path>
              <a:path w="1151889" h="565150">
                <a:moveTo>
                  <a:pt x="1148333" y="6858"/>
                </a:moveTo>
                <a:lnTo>
                  <a:pt x="1144523" y="3810"/>
                </a:lnTo>
                <a:lnTo>
                  <a:pt x="1144523" y="6858"/>
                </a:lnTo>
                <a:lnTo>
                  <a:pt x="1148333" y="6858"/>
                </a:lnTo>
                <a:close/>
              </a:path>
              <a:path w="1151889" h="565150">
                <a:moveTo>
                  <a:pt x="1148333" y="558546"/>
                </a:moveTo>
                <a:lnTo>
                  <a:pt x="1148333" y="6858"/>
                </a:lnTo>
                <a:lnTo>
                  <a:pt x="1144523" y="6858"/>
                </a:lnTo>
                <a:lnTo>
                  <a:pt x="1144523" y="558546"/>
                </a:lnTo>
                <a:lnTo>
                  <a:pt x="1148333" y="558546"/>
                </a:lnTo>
                <a:close/>
              </a:path>
              <a:path w="1151889" h="565150">
                <a:moveTo>
                  <a:pt x="1148333" y="564642"/>
                </a:moveTo>
                <a:lnTo>
                  <a:pt x="1148333" y="558546"/>
                </a:lnTo>
                <a:lnTo>
                  <a:pt x="1144523" y="561594"/>
                </a:lnTo>
                <a:lnTo>
                  <a:pt x="1144523" y="564642"/>
                </a:lnTo>
                <a:lnTo>
                  <a:pt x="1148333" y="5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2735" y="2197607"/>
            <a:ext cx="1115695" cy="558165"/>
          </a:xfrm>
          <a:custGeom>
            <a:avLst/>
            <a:gdLst/>
            <a:ahLst/>
            <a:cxnLst/>
            <a:rect l="l" t="t" r="r" b="b"/>
            <a:pathLst>
              <a:path w="1115695" h="558164">
                <a:moveTo>
                  <a:pt x="0" y="0"/>
                </a:moveTo>
                <a:lnTo>
                  <a:pt x="0" y="557783"/>
                </a:lnTo>
                <a:lnTo>
                  <a:pt x="1115568" y="557783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8925" y="2193798"/>
            <a:ext cx="1122680" cy="565150"/>
          </a:xfrm>
          <a:custGeom>
            <a:avLst/>
            <a:gdLst/>
            <a:ahLst/>
            <a:cxnLst/>
            <a:rect l="l" t="t" r="r" b="b"/>
            <a:pathLst>
              <a:path w="1122679" h="565150">
                <a:moveTo>
                  <a:pt x="1122426" y="564642"/>
                </a:moveTo>
                <a:lnTo>
                  <a:pt x="1122426" y="0"/>
                </a:lnTo>
                <a:lnTo>
                  <a:pt x="0" y="0"/>
                </a:lnTo>
                <a:lnTo>
                  <a:pt x="0" y="564642"/>
                </a:lnTo>
                <a:lnTo>
                  <a:pt x="3810" y="564642"/>
                </a:lnTo>
                <a:lnTo>
                  <a:pt x="3810" y="6858"/>
                </a:lnTo>
                <a:lnTo>
                  <a:pt x="6858" y="3810"/>
                </a:lnTo>
                <a:lnTo>
                  <a:pt x="6858" y="6858"/>
                </a:lnTo>
                <a:lnTo>
                  <a:pt x="1116330" y="6858"/>
                </a:lnTo>
                <a:lnTo>
                  <a:pt x="1116330" y="3810"/>
                </a:lnTo>
                <a:lnTo>
                  <a:pt x="1119378" y="6858"/>
                </a:lnTo>
                <a:lnTo>
                  <a:pt x="1119378" y="564642"/>
                </a:lnTo>
                <a:lnTo>
                  <a:pt x="1122426" y="564642"/>
                </a:lnTo>
                <a:close/>
              </a:path>
              <a:path w="1122679" h="565150">
                <a:moveTo>
                  <a:pt x="6858" y="6858"/>
                </a:moveTo>
                <a:lnTo>
                  <a:pt x="6858" y="3810"/>
                </a:lnTo>
                <a:lnTo>
                  <a:pt x="3810" y="6858"/>
                </a:lnTo>
                <a:lnTo>
                  <a:pt x="6858" y="6858"/>
                </a:lnTo>
                <a:close/>
              </a:path>
              <a:path w="1122679" h="565150">
                <a:moveTo>
                  <a:pt x="6858" y="558546"/>
                </a:moveTo>
                <a:lnTo>
                  <a:pt x="6858" y="6858"/>
                </a:lnTo>
                <a:lnTo>
                  <a:pt x="3810" y="6858"/>
                </a:lnTo>
                <a:lnTo>
                  <a:pt x="3810" y="558546"/>
                </a:lnTo>
                <a:lnTo>
                  <a:pt x="6858" y="558546"/>
                </a:lnTo>
                <a:close/>
              </a:path>
              <a:path w="1122679" h="565150">
                <a:moveTo>
                  <a:pt x="1119378" y="558546"/>
                </a:moveTo>
                <a:lnTo>
                  <a:pt x="3810" y="558546"/>
                </a:lnTo>
                <a:lnTo>
                  <a:pt x="6858" y="561594"/>
                </a:lnTo>
                <a:lnTo>
                  <a:pt x="6858" y="564642"/>
                </a:lnTo>
                <a:lnTo>
                  <a:pt x="1116330" y="564642"/>
                </a:lnTo>
                <a:lnTo>
                  <a:pt x="1116330" y="561594"/>
                </a:lnTo>
                <a:lnTo>
                  <a:pt x="1119378" y="558546"/>
                </a:lnTo>
                <a:close/>
              </a:path>
              <a:path w="1122679" h="565150">
                <a:moveTo>
                  <a:pt x="6858" y="564642"/>
                </a:moveTo>
                <a:lnTo>
                  <a:pt x="6858" y="561594"/>
                </a:lnTo>
                <a:lnTo>
                  <a:pt x="3810" y="558546"/>
                </a:lnTo>
                <a:lnTo>
                  <a:pt x="3810" y="564642"/>
                </a:lnTo>
                <a:lnTo>
                  <a:pt x="6858" y="564642"/>
                </a:lnTo>
                <a:close/>
              </a:path>
              <a:path w="1122679" h="565150">
                <a:moveTo>
                  <a:pt x="1119378" y="6858"/>
                </a:moveTo>
                <a:lnTo>
                  <a:pt x="1116330" y="3810"/>
                </a:lnTo>
                <a:lnTo>
                  <a:pt x="1116330" y="6858"/>
                </a:lnTo>
                <a:lnTo>
                  <a:pt x="1119378" y="6858"/>
                </a:lnTo>
                <a:close/>
              </a:path>
              <a:path w="1122679" h="565150">
                <a:moveTo>
                  <a:pt x="1119378" y="558546"/>
                </a:moveTo>
                <a:lnTo>
                  <a:pt x="1119378" y="6858"/>
                </a:lnTo>
                <a:lnTo>
                  <a:pt x="1116330" y="6858"/>
                </a:lnTo>
                <a:lnTo>
                  <a:pt x="1116330" y="558546"/>
                </a:lnTo>
                <a:lnTo>
                  <a:pt x="1119378" y="558546"/>
                </a:lnTo>
                <a:close/>
              </a:path>
              <a:path w="1122679" h="565150">
                <a:moveTo>
                  <a:pt x="1119378" y="564642"/>
                </a:moveTo>
                <a:lnTo>
                  <a:pt x="1119378" y="558546"/>
                </a:lnTo>
                <a:lnTo>
                  <a:pt x="1116330" y="561594"/>
                </a:lnTo>
                <a:lnTo>
                  <a:pt x="1116330" y="564642"/>
                </a:lnTo>
                <a:lnTo>
                  <a:pt x="1119378" y="5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07449" y="22344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93345" indent="-228600">
              <a:lnSpc>
                <a:spcPct val="100000"/>
              </a:lnSpc>
              <a:spcBef>
                <a:spcPts val="100"/>
              </a:spcBef>
              <a:tabLst>
                <a:tab pos="1244600" algn="l"/>
              </a:tabLst>
            </a:pPr>
            <a:r>
              <a:rPr sz="1200" dirty="0">
                <a:latin typeface="新宋体"/>
                <a:cs typeface="新宋体"/>
              </a:rPr>
              <a:t>网络与系统攻	网络与系统安 击技术	全防护与应急</a:t>
            </a:r>
            <a:endParaRPr sz="1200">
              <a:latin typeface="新宋体"/>
              <a:cs typeface="新宋体"/>
            </a:endParaRPr>
          </a:p>
          <a:p>
            <a:pPr marL="1397000">
              <a:lnSpc>
                <a:spcPct val="100000"/>
              </a:lnSpc>
            </a:pPr>
            <a:r>
              <a:rPr sz="1200" dirty="0">
                <a:latin typeface="新宋体"/>
                <a:cs typeface="新宋体"/>
              </a:rPr>
              <a:t>响应技术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5255" y="2193798"/>
            <a:ext cx="1150620" cy="565150"/>
          </a:xfrm>
          <a:custGeom>
            <a:avLst/>
            <a:gdLst/>
            <a:ahLst/>
            <a:cxnLst/>
            <a:rect l="l" t="t" r="r" b="b"/>
            <a:pathLst>
              <a:path w="1150620" h="565150">
                <a:moveTo>
                  <a:pt x="1150620" y="564642"/>
                </a:moveTo>
                <a:lnTo>
                  <a:pt x="1150620" y="0"/>
                </a:lnTo>
                <a:lnTo>
                  <a:pt x="0" y="0"/>
                </a:lnTo>
                <a:lnTo>
                  <a:pt x="0" y="564642"/>
                </a:lnTo>
                <a:lnTo>
                  <a:pt x="3048" y="564642"/>
                </a:lnTo>
                <a:lnTo>
                  <a:pt x="3048" y="6858"/>
                </a:lnTo>
                <a:lnTo>
                  <a:pt x="6096" y="3810"/>
                </a:lnTo>
                <a:lnTo>
                  <a:pt x="6096" y="6858"/>
                </a:lnTo>
                <a:lnTo>
                  <a:pt x="1143762" y="6858"/>
                </a:lnTo>
                <a:lnTo>
                  <a:pt x="1143762" y="3810"/>
                </a:lnTo>
                <a:lnTo>
                  <a:pt x="1146810" y="6858"/>
                </a:lnTo>
                <a:lnTo>
                  <a:pt x="1146810" y="564642"/>
                </a:lnTo>
                <a:lnTo>
                  <a:pt x="1150620" y="564642"/>
                </a:lnTo>
                <a:close/>
              </a:path>
              <a:path w="1150620" h="565150">
                <a:moveTo>
                  <a:pt x="6096" y="6858"/>
                </a:moveTo>
                <a:lnTo>
                  <a:pt x="6096" y="3810"/>
                </a:lnTo>
                <a:lnTo>
                  <a:pt x="3048" y="6858"/>
                </a:lnTo>
                <a:lnTo>
                  <a:pt x="6096" y="6858"/>
                </a:lnTo>
                <a:close/>
              </a:path>
              <a:path w="1150620" h="565150">
                <a:moveTo>
                  <a:pt x="6096" y="558546"/>
                </a:moveTo>
                <a:lnTo>
                  <a:pt x="6096" y="6858"/>
                </a:lnTo>
                <a:lnTo>
                  <a:pt x="3048" y="6858"/>
                </a:lnTo>
                <a:lnTo>
                  <a:pt x="3048" y="558546"/>
                </a:lnTo>
                <a:lnTo>
                  <a:pt x="6096" y="558546"/>
                </a:lnTo>
                <a:close/>
              </a:path>
              <a:path w="1150620" h="565150">
                <a:moveTo>
                  <a:pt x="1146810" y="558546"/>
                </a:moveTo>
                <a:lnTo>
                  <a:pt x="3048" y="558546"/>
                </a:lnTo>
                <a:lnTo>
                  <a:pt x="6096" y="561594"/>
                </a:lnTo>
                <a:lnTo>
                  <a:pt x="6096" y="564642"/>
                </a:lnTo>
                <a:lnTo>
                  <a:pt x="1143762" y="564642"/>
                </a:lnTo>
                <a:lnTo>
                  <a:pt x="1143762" y="561594"/>
                </a:lnTo>
                <a:lnTo>
                  <a:pt x="1146810" y="558546"/>
                </a:lnTo>
                <a:close/>
              </a:path>
              <a:path w="1150620" h="565150">
                <a:moveTo>
                  <a:pt x="6096" y="564642"/>
                </a:moveTo>
                <a:lnTo>
                  <a:pt x="6096" y="561594"/>
                </a:lnTo>
                <a:lnTo>
                  <a:pt x="3048" y="558546"/>
                </a:lnTo>
                <a:lnTo>
                  <a:pt x="3048" y="564642"/>
                </a:lnTo>
                <a:lnTo>
                  <a:pt x="6096" y="564642"/>
                </a:lnTo>
                <a:close/>
              </a:path>
              <a:path w="1150620" h="565150">
                <a:moveTo>
                  <a:pt x="1146810" y="6858"/>
                </a:moveTo>
                <a:lnTo>
                  <a:pt x="1143762" y="3810"/>
                </a:lnTo>
                <a:lnTo>
                  <a:pt x="1143762" y="6858"/>
                </a:lnTo>
                <a:lnTo>
                  <a:pt x="1146810" y="6858"/>
                </a:lnTo>
                <a:close/>
              </a:path>
              <a:path w="1150620" h="565150">
                <a:moveTo>
                  <a:pt x="1146810" y="558546"/>
                </a:moveTo>
                <a:lnTo>
                  <a:pt x="1146810" y="6858"/>
                </a:lnTo>
                <a:lnTo>
                  <a:pt x="1143762" y="6858"/>
                </a:lnTo>
                <a:lnTo>
                  <a:pt x="1143762" y="558546"/>
                </a:lnTo>
                <a:lnTo>
                  <a:pt x="1146810" y="558546"/>
                </a:lnTo>
                <a:close/>
              </a:path>
              <a:path w="1150620" h="565150">
                <a:moveTo>
                  <a:pt x="1146810" y="564642"/>
                </a:moveTo>
                <a:lnTo>
                  <a:pt x="1146810" y="558546"/>
                </a:lnTo>
                <a:lnTo>
                  <a:pt x="1143762" y="561594"/>
                </a:lnTo>
                <a:lnTo>
                  <a:pt x="1143762" y="564642"/>
                </a:lnTo>
                <a:lnTo>
                  <a:pt x="1146810" y="5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69897" y="223443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安全审计与责 任认定技术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09017" y="2193798"/>
            <a:ext cx="1123315" cy="565150"/>
          </a:xfrm>
          <a:custGeom>
            <a:avLst/>
            <a:gdLst/>
            <a:ahLst/>
            <a:cxnLst/>
            <a:rect l="l" t="t" r="r" b="b"/>
            <a:pathLst>
              <a:path w="1123315" h="565150">
                <a:moveTo>
                  <a:pt x="1123188" y="564642"/>
                </a:moveTo>
                <a:lnTo>
                  <a:pt x="1123188" y="0"/>
                </a:lnTo>
                <a:lnTo>
                  <a:pt x="0" y="0"/>
                </a:lnTo>
                <a:lnTo>
                  <a:pt x="0" y="564642"/>
                </a:lnTo>
                <a:lnTo>
                  <a:pt x="3048" y="564642"/>
                </a:lnTo>
                <a:lnTo>
                  <a:pt x="3048" y="6858"/>
                </a:lnTo>
                <a:lnTo>
                  <a:pt x="6857" y="3810"/>
                </a:lnTo>
                <a:lnTo>
                  <a:pt x="6857" y="6858"/>
                </a:lnTo>
                <a:lnTo>
                  <a:pt x="1117079" y="6858"/>
                </a:lnTo>
                <a:lnTo>
                  <a:pt x="1117079" y="3810"/>
                </a:lnTo>
                <a:lnTo>
                  <a:pt x="1120139" y="6858"/>
                </a:lnTo>
                <a:lnTo>
                  <a:pt x="1120139" y="564642"/>
                </a:lnTo>
                <a:lnTo>
                  <a:pt x="1123188" y="564642"/>
                </a:lnTo>
                <a:close/>
              </a:path>
              <a:path w="1123315" h="565150">
                <a:moveTo>
                  <a:pt x="6857" y="6858"/>
                </a:moveTo>
                <a:lnTo>
                  <a:pt x="6857" y="3810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1123315" h="565150">
                <a:moveTo>
                  <a:pt x="6857" y="558546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558546"/>
                </a:lnTo>
                <a:lnTo>
                  <a:pt x="6857" y="558546"/>
                </a:lnTo>
                <a:close/>
              </a:path>
              <a:path w="1123315" h="565150">
                <a:moveTo>
                  <a:pt x="1120139" y="558546"/>
                </a:moveTo>
                <a:lnTo>
                  <a:pt x="3048" y="558546"/>
                </a:lnTo>
                <a:lnTo>
                  <a:pt x="6857" y="561594"/>
                </a:lnTo>
                <a:lnTo>
                  <a:pt x="6857" y="564642"/>
                </a:lnTo>
                <a:lnTo>
                  <a:pt x="1117079" y="564642"/>
                </a:lnTo>
                <a:lnTo>
                  <a:pt x="1117079" y="561594"/>
                </a:lnTo>
                <a:lnTo>
                  <a:pt x="1120139" y="558546"/>
                </a:lnTo>
                <a:close/>
              </a:path>
              <a:path w="1123315" h="565150">
                <a:moveTo>
                  <a:pt x="6857" y="564642"/>
                </a:moveTo>
                <a:lnTo>
                  <a:pt x="6857" y="561594"/>
                </a:lnTo>
                <a:lnTo>
                  <a:pt x="3048" y="558546"/>
                </a:lnTo>
                <a:lnTo>
                  <a:pt x="3048" y="564642"/>
                </a:lnTo>
                <a:lnTo>
                  <a:pt x="6857" y="564642"/>
                </a:lnTo>
                <a:close/>
              </a:path>
              <a:path w="1123315" h="565150">
                <a:moveTo>
                  <a:pt x="1120139" y="6858"/>
                </a:moveTo>
                <a:lnTo>
                  <a:pt x="1117079" y="3810"/>
                </a:lnTo>
                <a:lnTo>
                  <a:pt x="1117079" y="6858"/>
                </a:lnTo>
                <a:lnTo>
                  <a:pt x="1120139" y="6858"/>
                </a:lnTo>
                <a:close/>
              </a:path>
              <a:path w="1123315" h="565150">
                <a:moveTo>
                  <a:pt x="1120139" y="558546"/>
                </a:moveTo>
                <a:lnTo>
                  <a:pt x="1120139" y="6858"/>
                </a:lnTo>
                <a:lnTo>
                  <a:pt x="1117079" y="6858"/>
                </a:lnTo>
                <a:lnTo>
                  <a:pt x="1117079" y="558546"/>
                </a:lnTo>
                <a:lnTo>
                  <a:pt x="1120139" y="558546"/>
                </a:lnTo>
                <a:close/>
              </a:path>
              <a:path w="1123315" h="565150">
                <a:moveTo>
                  <a:pt x="1120139" y="564642"/>
                </a:moveTo>
                <a:lnTo>
                  <a:pt x="1120139" y="558546"/>
                </a:lnTo>
                <a:lnTo>
                  <a:pt x="1117079" y="561594"/>
                </a:lnTo>
                <a:lnTo>
                  <a:pt x="1117079" y="564642"/>
                </a:lnTo>
                <a:lnTo>
                  <a:pt x="1120139" y="5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9943" y="223443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恶意代码检测 与防范技术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26096" y="2193798"/>
            <a:ext cx="1122680" cy="565150"/>
          </a:xfrm>
          <a:custGeom>
            <a:avLst/>
            <a:gdLst/>
            <a:ahLst/>
            <a:cxnLst/>
            <a:rect l="l" t="t" r="r" b="b"/>
            <a:pathLst>
              <a:path w="1122679" h="565150">
                <a:moveTo>
                  <a:pt x="1122426" y="564642"/>
                </a:moveTo>
                <a:lnTo>
                  <a:pt x="1122426" y="0"/>
                </a:lnTo>
                <a:lnTo>
                  <a:pt x="0" y="0"/>
                </a:lnTo>
                <a:lnTo>
                  <a:pt x="0" y="564642"/>
                </a:lnTo>
                <a:lnTo>
                  <a:pt x="3060" y="564642"/>
                </a:lnTo>
                <a:lnTo>
                  <a:pt x="3060" y="6858"/>
                </a:lnTo>
                <a:lnTo>
                  <a:pt x="6108" y="3810"/>
                </a:lnTo>
                <a:lnTo>
                  <a:pt x="6108" y="6858"/>
                </a:lnTo>
                <a:lnTo>
                  <a:pt x="1116329" y="6858"/>
                </a:lnTo>
                <a:lnTo>
                  <a:pt x="1116329" y="3810"/>
                </a:lnTo>
                <a:lnTo>
                  <a:pt x="1119377" y="6858"/>
                </a:lnTo>
                <a:lnTo>
                  <a:pt x="1119377" y="564642"/>
                </a:lnTo>
                <a:lnTo>
                  <a:pt x="1122426" y="564642"/>
                </a:lnTo>
                <a:close/>
              </a:path>
              <a:path w="1122679" h="565150">
                <a:moveTo>
                  <a:pt x="6108" y="6858"/>
                </a:moveTo>
                <a:lnTo>
                  <a:pt x="6108" y="3810"/>
                </a:lnTo>
                <a:lnTo>
                  <a:pt x="3060" y="6858"/>
                </a:lnTo>
                <a:lnTo>
                  <a:pt x="6108" y="6858"/>
                </a:lnTo>
                <a:close/>
              </a:path>
              <a:path w="1122679" h="565150">
                <a:moveTo>
                  <a:pt x="6108" y="558546"/>
                </a:moveTo>
                <a:lnTo>
                  <a:pt x="6108" y="6858"/>
                </a:lnTo>
                <a:lnTo>
                  <a:pt x="3060" y="6858"/>
                </a:lnTo>
                <a:lnTo>
                  <a:pt x="3060" y="558546"/>
                </a:lnTo>
                <a:lnTo>
                  <a:pt x="6108" y="558546"/>
                </a:lnTo>
                <a:close/>
              </a:path>
              <a:path w="1122679" h="565150">
                <a:moveTo>
                  <a:pt x="1119377" y="558546"/>
                </a:moveTo>
                <a:lnTo>
                  <a:pt x="3060" y="558546"/>
                </a:lnTo>
                <a:lnTo>
                  <a:pt x="6108" y="561594"/>
                </a:lnTo>
                <a:lnTo>
                  <a:pt x="6108" y="564642"/>
                </a:lnTo>
                <a:lnTo>
                  <a:pt x="1116329" y="564642"/>
                </a:lnTo>
                <a:lnTo>
                  <a:pt x="1116329" y="561594"/>
                </a:lnTo>
                <a:lnTo>
                  <a:pt x="1119377" y="558546"/>
                </a:lnTo>
                <a:close/>
              </a:path>
              <a:path w="1122679" h="565150">
                <a:moveTo>
                  <a:pt x="6108" y="564642"/>
                </a:moveTo>
                <a:lnTo>
                  <a:pt x="6108" y="561594"/>
                </a:lnTo>
                <a:lnTo>
                  <a:pt x="3060" y="558546"/>
                </a:lnTo>
                <a:lnTo>
                  <a:pt x="3060" y="564642"/>
                </a:lnTo>
                <a:lnTo>
                  <a:pt x="6108" y="564642"/>
                </a:lnTo>
                <a:close/>
              </a:path>
              <a:path w="1122679" h="565150">
                <a:moveTo>
                  <a:pt x="1119377" y="6858"/>
                </a:moveTo>
                <a:lnTo>
                  <a:pt x="1116329" y="3810"/>
                </a:lnTo>
                <a:lnTo>
                  <a:pt x="1116329" y="6858"/>
                </a:lnTo>
                <a:lnTo>
                  <a:pt x="1119377" y="6858"/>
                </a:lnTo>
                <a:close/>
              </a:path>
              <a:path w="1122679" h="565150">
                <a:moveTo>
                  <a:pt x="1119377" y="558546"/>
                </a:moveTo>
                <a:lnTo>
                  <a:pt x="1119377" y="6858"/>
                </a:lnTo>
                <a:lnTo>
                  <a:pt x="1116329" y="6858"/>
                </a:lnTo>
                <a:lnTo>
                  <a:pt x="1116329" y="558546"/>
                </a:lnTo>
                <a:lnTo>
                  <a:pt x="1119377" y="558546"/>
                </a:lnTo>
                <a:close/>
              </a:path>
              <a:path w="1122679" h="565150">
                <a:moveTo>
                  <a:pt x="1119377" y="564642"/>
                </a:moveTo>
                <a:lnTo>
                  <a:pt x="1119377" y="558546"/>
                </a:lnTo>
                <a:lnTo>
                  <a:pt x="1116329" y="561594"/>
                </a:lnTo>
                <a:lnTo>
                  <a:pt x="1116329" y="564642"/>
                </a:lnTo>
                <a:lnTo>
                  <a:pt x="1119377" y="56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16273" y="2234438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内容安全技术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3639" y="3011423"/>
            <a:ext cx="5918835" cy="648970"/>
          </a:xfrm>
          <a:custGeom>
            <a:avLst/>
            <a:gdLst/>
            <a:ahLst/>
            <a:cxnLst/>
            <a:rect l="l" t="t" r="r" b="b"/>
            <a:pathLst>
              <a:path w="5918834" h="648970">
                <a:moveTo>
                  <a:pt x="5918454" y="648461"/>
                </a:moveTo>
                <a:lnTo>
                  <a:pt x="5918454" y="0"/>
                </a:lnTo>
                <a:lnTo>
                  <a:pt x="0" y="0"/>
                </a:lnTo>
                <a:lnTo>
                  <a:pt x="0" y="648462"/>
                </a:lnTo>
                <a:lnTo>
                  <a:pt x="4572" y="648462"/>
                </a:lnTo>
                <a:lnTo>
                  <a:pt x="4572" y="9143"/>
                </a:lnTo>
                <a:lnTo>
                  <a:pt x="9144" y="4571"/>
                </a:lnTo>
                <a:lnTo>
                  <a:pt x="9144" y="9143"/>
                </a:lnTo>
                <a:lnTo>
                  <a:pt x="5909297" y="9143"/>
                </a:lnTo>
                <a:lnTo>
                  <a:pt x="5909297" y="4571"/>
                </a:lnTo>
                <a:lnTo>
                  <a:pt x="5913882" y="9143"/>
                </a:lnTo>
                <a:lnTo>
                  <a:pt x="5913882" y="648461"/>
                </a:lnTo>
                <a:lnTo>
                  <a:pt x="5918454" y="648461"/>
                </a:lnTo>
                <a:close/>
              </a:path>
              <a:path w="5918834" h="648970">
                <a:moveTo>
                  <a:pt x="9144" y="9143"/>
                </a:moveTo>
                <a:lnTo>
                  <a:pt x="9144" y="4571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5918834" h="648970">
                <a:moveTo>
                  <a:pt x="9144" y="638555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638555"/>
                </a:lnTo>
                <a:lnTo>
                  <a:pt x="9144" y="638555"/>
                </a:lnTo>
                <a:close/>
              </a:path>
              <a:path w="5918834" h="648970">
                <a:moveTo>
                  <a:pt x="5913882" y="638555"/>
                </a:moveTo>
                <a:lnTo>
                  <a:pt x="4572" y="638555"/>
                </a:lnTo>
                <a:lnTo>
                  <a:pt x="9144" y="643127"/>
                </a:lnTo>
                <a:lnTo>
                  <a:pt x="9144" y="648462"/>
                </a:lnTo>
                <a:lnTo>
                  <a:pt x="5909297" y="648461"/>
                </a:lnTo>
                <a:lnTo>
                  <a:pt x="5909297" y="643127"/>
                </a:lnTo>
                <a:lnTo>
                  <a:pt x="5913882" y="638555"/>
                </a:lnTo>
                <a:close/>
              </a:path>
              <a:path w="5918834" h="648970">
                <a:moveTo>
                  <a:pt x="9144" y="648462"/>
                </a:moveTo>
                <a:lnTo>
                  <a:pt x="9144" y="643127"/>
                </a:lnTo>
                <a:lnTo>
                  <a:pt x="4572" y="638555"/>
                </a:lnTo>
                <a:lnTo>
                  <a:pt x="4572" y="648462"/>
                </a:lnTo>
                <a:lnTo>
                  <a:pt x="9144" y="648462"/>
                </a:lnTo>
                <a:close/>
              </a:path>
              <a:path w="5918834" h="648970">
                <a:moveTo>
                  <a:pt x="5913882" y="9143"/>
                </a:moveTo>
                <a:lnTo>
                  <a:pt x="5909297" y="4571"/>
                </a:lnTo>
                <a:lnTo>
                  <a:pt x="5909297" y="9143"/>
                </a:lnTo>
                <a:lnTo>
                  <a:pt x="5913882" y="9143"/>
                </a:lnTo>
                <a:close/>
              </a:path>
              <a:path w="5918834" h="648970">
                <a:moveTo>
                  <a:pt x="5913882" y="638555"/>
                </a:moveTo>
                <a:lnTo>
                  <a:pt x="5913882" y="9143"/>
                </a:lnTo>
                <a:lnTo>
                  <a:pt x="5909297" y="9143"/>
                </a:lnTo>
                <a:lnTo>
                  <a:pt x="5909297" y="638555"/>
                </a:lnTo>
                <a:lnTo>
                  <a:pt x="5913882" y="638555"/>
                </a:lnTo>
                <a:close/>
              </a:path>
              <a:path w="5918834" h="648970">
                <a:moveTo>
                  <a:pt x="5913882" y="648461"/>
                </a:moveTo>
                <a:lnTo>
                  <a:pt x="5913882" y="638555"/>
                </a:lnTo>
                <a:lnTo>
                  <a:pt x="5909297" y="643127"/>
                </a:lnTo>
                <a:lnTo>
                  <a:pt x="5909297" y="648461"/>
                </a:lnTo>
                <a:lnTo>
                  <a:pt x="5913882" y="648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86183" y="3052826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基础设施安全技术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07449" y="3359658"/>
            <a:ext cx="2825750" cy="300355"/>
          </a:xfrm>
          <a:custGeom>
            <a:avLst/>
            <a:gdLst/>
            <a:ahLst/>
            <a:cxnLst/>
            <a:rect l="l" t="t" r="r" b="b"/>
            <a:pathLst>
              <a:path w="2825750" h="300354">
                <a:moveTo>
                  <a:pt x="2825495" y="300227"/>
                </a:moveTo>
                <a:lnTo>
                  <a:pt x="2825495" y="0"/>
                </a:lnTo>
                <a:lnTo>
                  <a:pt x="0" y="0"/>
                </a:lnTo>
                <a:lnTo>
                  <a:pt x="0" y="300227"/>
                </a:lnTo>
                <a:lnTo>
                  <a:pt x="3809" y="300227"/>
                </a:lnTo>
                <a:lnTo>
                  <a:pt x="3809" y="6095"/>
                </a:lnTo>
                <a:lnTo>
                  <a:pt x="6857" y="3047"/>
                </a:lnTo>
                <a:lnTo>
                  <a:pt x="6857" y="6095"/>
                </a:lnTo>
                <a:lnTo>
                  <a:pt x="2819399" y="6095"/>
                </a:lnTo>
                <a:lnTo>
                  <a:pt x="2819399" y="3047"/>
                </a:lnTo>
                <a:lnTo>
                  <a:pt x="2822447" y="6095"/>
                </a:lnTo>
                <a:lnTo>
                  <a:pt x="2822447" y="300227"/>
                </a:lnTo>
                <a:lnTo>
                  <a:pt x="2825495" y="300227"/>
                </a:lnTo>
                <a:close/>
              </a:path>
              <a:path w="2825750" h="300354">
                <a:moveTo>
                  <a:pt x="6857" y="6095"/>
                </a:moveTo>
                <a:lnTo>
                  <a:pt x="6857" y="3047"/>
                </a:lnTo>
                <a:lnTo>
                  <a:pt x="3809" y="6095"/>
                </a:lnTo>
                <a:lnTo>
                  <a:pt x="6857" y="6095"/>
                </a:lnTo>
                <a:close/>
              </a:path>
              <a:path w="2825750" h="300354">
                <a:moveTo>
                  <a:pt x="6857" y="294131"/>
                </a:moveTo>
                <a:lnTo>
                  <a:pt x="6857" y="6095"/>
                </a:lnTo>
                <a:lnTo>
                  <a:pt x="3809" y="6095"/>
                </a:lnTo>
                <a:lnTo>
                  <a:pt x="3809" y="294131"/>
                </a:lnTo>
                <a:lnTo>
                  <a:pt x="6857" y="294131"/>
                </a:lnTo>
                <a:close/>
              </a:path>
              <a:path w="2825750" h="300354">
                <a:moveTo>
                  <a:pt x="2822447" y="294131"/>
                </a:moveTo>
                <a:lnTo>
                  <a:pt x="3809" y="294131"/>
                </a:lnTo>
                <a:lnTo>
                  <a:pt x="6857" y="297179"/>
                </a:lnTo>
                <a:lnTo>
                  <a:pt x="6857" y="300227"/>
                </a:lnTo>
                <a:lnTo>
                  <a:pt x="2819399" y="300227"/>
                </a:lnTo>
                <a:lnTo>
                  <a:pt x="2819399" y="297179"/>
                </a:lnTo>
                <a:lnTo>
                  <a:pt x="2822447" y="294131"/>
                </a:lnTo>
                <a:close/>
              </a:path>
              <a:path w="2825750" h="300354">
                <a:moveTo>
                  <a:pt x="6857" y="300227"/>
                </a:moveTo>
                <a:lnTo>
                  <a:pt x="6857" y="297179"/>
                </a:lnTo>
                <a:lnTo>
                  <a:pt x="3809" y="294131"/>
                </a:lnTo>
                <a:lnTo>
                  <a:pt x="3809" y="300227"/>
                </a:lnTo>
                <a:lnTo>
                  <a:pt x="6857" y="300227"/>
                </a:lnTo>
                <a:close/>
              </a:path>
              <a:path w="2825750" h="300354">
                <a:moveTo>
                  <a:pt x="2822447" y="6095"/>
                </a:moveTo>
                <a:lnTo>
                  <a:pt x="2819399" y="3047"/>
                </a:lnTo>
                <a:lnTo>
                  <a:pt x="2819399" y="6095"/>
                </a:lnTo>
                <a:lnTo>
                  <a:pt x="2822447" y="6095"/>
                </a:lnTo>
                <a:close/>
              </a:path>
              <a:path w="2825750" h="300354">
                <a:moveTo>
                  <a:pt x="2822447" y="294131"/>
                </a:moveTo>
                <a:lnTo>
                  <a:pt x="2822447" y="6095"/>
                </a:lnTo>
                <a:lnTo>
                  <a:pt x="2819399" y="6095"/>
                </a:lnTo>
                <a:lnTo>
                  <a:pt x="2819399" y="294131"/>
                </a:lnTo>
                <a:lnTo>
                  <a:pt x="2822447" y="294131"/>
                </a:lnTo>
                <a:close/>
              </a:path>
              <a:path w="2825750" h="300354">
                <a:moveTo>
                  <a:pt x="2822447" y="300227"/>
                </a:moveTo>
                <a:lnTo>
                  <a:pt x="2822447" y="294131"/>
                </a:lnTo>
                <a:lnTo>
                  <a:pt x="2819399" y="297179"/>
                </a:lnTo>
                <a:lnTo>
                  <a:pt x="2819399" y="300227"/>
                </a:lnTo>
                <a:lnTo>
                  <a:pt x="2822447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97891" y="3400297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主机系统安全技术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9897" y="3362705"/>
            <a:ext cx="2819400" cy="294640"/>
          </a:xfrm>
          <a:custGeom>
            <a:avLst/>
            <a:gdLst/>
            <a:ahLst/>
            <a:cxnLst/>
            <a:rect l="l" t="t" r="r" b="b"/>
            <a:pathLst>
              <a:path w="2819400" h="294639">
                <a:moveTo>
                  <a:pt x="0" y="0"/>
                </a:moveTo>
                <a:lnTo>
                  <a:pt x="0" y="294132"/>
                </a:lnTo>
                <a:lnTo>
                  <a:pt x="2819399" y="294132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6849" y="3359658"/>
            <a:ext cx="2825750" cy="300355"/>
          </a:xfrm>
          <a:custGeom>
            <a:avLst/>
            <a:gdLst/>
            <a:ahLst/>
            <a:cxnLst/>
            <a:rect l="l" t="t" r="r" b="b"/>
            <a:pathLst>
              <a:path w="2825750" h="300354">
                <a:moveTo>
                  <a:pt x="2825495" y="300227"/>
                </a:moveTo>
                <a:lnTo>
                  <a:pt x="2825495" y="0"/>
                </a:lnTo>
                <a:lnTo>
                  <a:pt x="0" y="0"/>
                </a:lnTo>
                <a:lnTo>
                  <a:pt x="0" y="300228"/>
                </a:lnTo>
                <a:lnTo>
                  <a:pt x="3048" y="300228"/>
                </a:ln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lnTo>
                  <a:pt x="2819387" y="6095"/>
                </a:lnTo>
                <a:lnTo>
                  <a:pt x="2819387" y="3047"/>
                </a:lnTo>
                <a:lnTo>
                  <a:pt x="2822448" y="6095"/>
                </a:lnTo>
                <a:lnTo>
                  <a:pt x="2822448" y="300227"/>
                </a:lnTo>
                <a:lnTo>
                  <a:pt x="2825495" y="300227"/>
                </a:lnTo>
                <a:close/>
              </a:path>
              <a:path w="2825750" h="300354">
                <a:moveTo>
                  <a:pt x="6096" y="6096"/>
                </a:move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  <a:path w="2825750" h="300354">
                <a:moveTo>
                  <a:pt x="6096" y="294132"/>
                </a:moveTo>
                <a:lnTo>
                  <a:pt x="6096" y="6096"/>
                </a:lnTo>
                <a:lnTo>
                  <a:pt x="3048" y="6096"/>
                </a:lnTo>
                <a:lnTo>
                  <a:pt x="3048" y="294132"/>
                </a:lnTo>
                <a:lnTo>
                  <a:pt x="6096" y="294132"/>
                </a:lnTo>
                <a:close/>
              </a:path>
              <a:path w="2825750" h="300354">
                <a:moveTo>
                  <a:pt x="2822448" y="294131"/>
                </a:moveTo>
                <a:lnTo>
                  <a:pt x="3048" y="294132"/>
                </a:lnTo>
                <a:lnTo>
                  <a:pt x="6096" y="297180"/>
                </a:lnTo>
                <a:lnTo>
                  <a:pt x="6096" y="300228"/>
                </a:lnTo>
                <a:lnTo>
                  <a:pt x="2819387" y="300227"/>
                </a:lnTo>
                <a:lnTo>
                  <a:pt x="2819387" y="297179"/>
                </a:lnTo>
                <a:lnTo>
                  <a:pt x="2822448" y="294131"/>
                </a:lnTo>
                <a:close/>
              </a:path>
              <a:path w="2825750" h="300354">
                <a:moveTo>
                  <a:pt x="6096" y="300228"/>
                </a:moveTo>
                <a:lnTo>
                  <a:pt x="6096" y="297180"/>
                </a:lnTo>
                <a:lnTo>
                  <a:pt x="3048" y="294132"/>
                </a:lnTo>
                <a:lnTo>
                  <a:pt x="3048" y="300228"/>
                </a:lnTo>
                <a:lnTo>
                  <a:pt x="6096" y="300228"/>
                </a:lnTo>
                <a:close/>
              </a:path>
              <a:path w="2825750" h="300354">
                <a:moveTo>
                  <a:pt x="2822448" y="6095"/>
                </a:moveTo>
                <a:lnTo>
                  <a:pt x="2819387" y="3047"/>
                </a:lnTo>
                <a:lnTo>
                  <a:pt x="2819387" y="6095"/>
                </a:lnTo>
                <a:lnTo>
                  <a:pt x="2822448" y="6095"/>
                </a:lnTo>
                <a:close/>
              </a:path>
              <a:path w="2825750" h="300354">
                <a:moveTo>
                  <a:pt x="2822448" y="294131"/>
                </a:moveTo>
                <a:lnTo>
                  <a:pt x="2822448" y="6095"/>
                </a:lnTo>
                <a:lnTo>
                  <a:pt x="2819387" y="6095"/>
                </a:lnTo>
                <a:lnTo>
                  <a:pt x="2819387" y="294131"/>
                </a:lnTo>
                <a:lnTo>
                  <a:pt x="2822448" y="294131"/>
                </a:lnTo>
                <a:close/>
              </a:path>
              <a:path w="2825750" h="300354">
                <a:moveTo>
                  <a:pt x="2822448" y="300227"/>
                </a:moveTo>
                <a:lnTo>
                  <a:pt x="2822448" y="294131"/>
                </a:lnTo>
                <a:lnTo>
                  <a:pt x="2819387" y="297179"/>
                </a:lnTo>
                <a:lnTo>
                  <a:pt x="2819387" y="300227"/>
                </a:lnTo>
                <a:lnTo>
                  <a:pt x="282244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897" y="3400297"/>
            <a:ext cx="281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网络系统安全技术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03639" y="3912870"/>
            <a:ext cx="5918835" cy="648970"/>
          </a:xfrm>
          <a:custGeom>
            <a:avLst/>
            <a:gdLst/>
            <a:ahLst/>
            <a:cxnLst/>
            <a:rect l="l" t="t" r="r" b="b"/>
            <a:pathLst>
              <a:path w="5918834" h="648970">
                <a:moveTo>
                  <a:pt x="5918454" y="648462"/>
                </a:moveTo>
                <a:lnTo>
                  <a:pt x="5918454" y="0"/>
                </a:lnTo>
                <a:lnTo>
                  <a:pt x="0" y="0"/>
                </a:lnTo>
                <a:lnTo>
                  <a:pt x="0" y="648462"/>
                </a:lnTo>
                <a:lnTo>
                  <a:pt x="4571" y="64846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5909297" y="9143"/>
                </a:lnTo>
                <a:lnTo>
                  <a:pt x="5909297" y="4571"/>
                </a:lnTo>
                <a:lnTo>
                  <a:pt x="5913882" y="9143"/>
                </a:lnTo>
                <a:lnTo>
                  <a:pt x="5913882" y="648462"/>
                </a:lnTo>
                <a:lnTo>
                  <a:pt x="5918454" y="648462"/>
                </a:lnTo>
                <a:close/>
              </a:path>
              <a:path w="5918834" h="6489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5918834" h="648970">
                <a:moveTo>
                  <a:pt x="9144" y="63855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38556"/>
                </a:lnTo>
                <a:lnTo>
                  <a:pt x="9144" y="638556"/>
                </a:lnTo>
                <a:close/>
              </a:path>
              <a:path w="5918834" h="648970">
                <a:moveTo>
                  <a:pt x="5913882" y="638555"/>
                </a:moveTo>
                <a:lnTo>
                  <a:pt x="4572" y="638556"/>
                </a:lnTo>
                <a:lnTo>
                  <a:pt x="9144" y="643128"/>
                </a:lnTo>
                <a:lnTo>
                  <a:pt x="9144" y="648462"/>
                </a:lnTo>
                <a:lnTo>
                  <a:pt x="5909297" y="648462"/>
                </a:lnTo>
                <a:lnTo>
                  <a:pt x="5909297" y="643127"/>
                </a:lnTo>
                <a:lnTo>
                  <a:pt x="5913882" y="638555"/>
                </a:lnTo>
                <a:close/>
              </a:path>
              <a:path w="5918834" h="648970">
                <a:moveTo>
                  <a:pt x="9144" y="648462"/>
                </a:moveTo>
                <a:lnTo>
                  <a:pt x="9144" y="643128"/>
                </a:lnTo>
                <a:lnTo>
                  <a:pt x="4572" y="638556"/>
                </a:lnTo>
                <a:lnTo>
                  <a:pt x="4571" y="648462"/>
                </a:lnTo>
                <a:lnTo>
                  <a:pt x="9144" y="648462"/>
                </a:lnTo>
                <a:close/>
              </a:path>
              <a:path w="5918834" h="648970">
                <a:moveTo>
                  <a:pt x="5913882" y="9143"/>
                </a:moveTo>
                <a:lnTo>
                  <a:pt x="5909297" y="4571"/>
                </a:lnTo>
                <a:lnTo>
                  <a:pt x="5909297" y="9143"/>
                </a:lnTo>
                <a:lnTo>
                  <a:pt x="5913882" y="9143"/>
                </a:lnTo>
                <a:close/>
              </a:path>
              <a:path w="5918834" h="648970">
                <a:moveTo>
                  <a:pt x="5913882" y="638555"/>
                </a:moveTo>
                <a:lnTo>
                  <a:pt x="5913882" y="9143"/>
                </a:lnTo>
                <a:lnTo>
                  <a:pt x="5909297" y="9143"/>
                </a:lnTo>
                <a:lnTo>
                  <a:pt x="5909297" y="638555"/>
                </a:lnTo>
                <a:lnTo>
                  <a:pt x="5913882" y="638555"/>
                </a:lnTo>
                <a:close/>
              </a:path>
              <a:path w="5918834" h="648970">
                <a:moveTo>
                  <a:pt x="5913882" y="648462"/>
                </a:moveTo>
                <a:lnTo>
                  <a:pt x="5913882" y="638555"/>
                </a:lnTo>
                <a:lnTo>
                  <a:pt x="5909297" y="643127"/>
                </a:lnTo>
                <a:lnTo>
                  <a:pt x="5909297" y="648462"/>
                </a:lnTo>
                <a:lnTo>
                  <a:pt x="5913882" y="648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86183" y="3954271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安全基础设施技术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07449" y="4258817"/>
            <a:ext cx="2825750" cy="300990"/>
          </a:xfrm>
          <a:custGeom>
            <a:avLst/>
            <a:gdLst/>
            <a:ahLst/>
            <a:cxnLst/>
            <a:rect l="l" t="t" r="r" b="b"/>
            <a:pathLst>
              <a:path w="2825750" h="300989">
                <a:moveTo>
                  <a:pt x="2825495" y="300989"/>
                </a:moveTo>
                <a:lnTo>
                  <a:pt x="2825495" y="0"/>
                </a:lnTo>
                <a:lnTo>
                  <a:pt x="0" y="0"/>
                </a:lnTo>
                <a:lnTo>
                  <a:pt x="0" y="300989"/>
                </a:lnTo>
                <a:lnTo>
                  <a:pt x="3809" y="300989"/>
                </a:lnTo>
                <a:lnTo>
                  <a:pt x="3809" y="6857"/>
                </a:lnTo>
                <a:lnTo>
                  <a:pt x="6857" y="3048"/>
                </a:lnTo>
                <a:lnTo>
                  <a:pt x="6857" y="6857"/>
                </a:lnTo>
                <a:lnTo>
                  <a:pt x="2819399" y="6857"/>
                </a:lnTo>
                <a:lnTo>
                  <a:pt x="2819399" y="3047"/>
                </a:lnTo>
                <a:lnTo>
                  <a:pt x="2822447" y="6857"/>
                </a:lnTo>
                <a:lnTo>
                  <a:pt x="2822447" y="300989"/>
                </a:lnTo>
                <a:lnTo>
                  <a:pt x="2825495" y="300989"/>
                </a:lnTo>
                <a:close/>
              </a:path>
              <a:path w="2825750" h="300989">
                <a:moveTo>
                  <a:pt x="6857" y="6857"/>
                </a:moveTo>
                <a:lnTo>
                  <a:pt x="6857" y="3048"/>
                </a:lnTo>
                <a:lnTo>
                  <a:pt x="3809" y="6857"/>
                </a:lnTo>
                <a:lnTo>
                  <a:pt x="6857" y="6857"/>
                </a:lnTo>
                <a:close/>
              </a:path>
              <a:path w="2825750" h="300989">
                <a:moveTo>
                  <a:pt x="6857" y="294131"/>
                </a:moveTo>
                <a:lnTo>
                  <a:pt x="6857" y="6857"/>
                </a:lnTo>
                <a:lnTo>
                  <a:pt x="3809" y="6857"/>
                </a:lnTo>
                <a:lnTo>
                  <a:pt x="3809" y="294131"/>
                </a:lnTo>
                <a:lnTo>
                  <a:pt x="6857" y="294131"/>
                </a:lnTo>
                <a:close/>
              </a:path>
              <a:path w="2825750" h="300989">
                <a:moveTo>
                  <a:pt x="2822447" y="294131"/>
                </a:moveTo>
                <a:lnTo>
                  <a:pt x="3809" y="294131"/>
                </a:lnTo>
                <a:lnTo>
                  <a:pt x="6857" y="297179"/>
                </a:lnTo>
                <a:lnTo>
                  <a:pt x="6857" y="300989"/>
                </a:lnTo>
                <a:lnTo>
                  <a:pt x="2819399" y="300989"/>
                </a:lnTo>
                <a:lnTo>
                  <a:pt x="2819399" y="297179"/>
                </a:lnTo>
                <a:lnTo>
                  <a:pt x="2822447" y="294131"/>
                </a:lnTo>
                <a:close/>
              </a:path>
              <a:path w="2825750" h="300989">
                <a:moveTo>
                  <a:pt x="6857" y="300989"/>
                </a:moveTo>
                <a:lnTo>
                  <a:pt x="6857" y="297179"/>
                </a:lnTo>
                <a:lnTo>
                  <a:pt x="3809" y="294131"/>
                </a:lnTo>
                <a:lnTo>
                  <a:pt x="3809" y="300989"/>
                </a:lnTo>
                <a:lnTo>
                  <a:pt x="6857" y="300989"/>
                </a:lnTo>
                <a:close/>
              </a:path>
              <a:path w="2825750" h="300989">
                <a:moveTo>
                  <a:pt x="2822447" y="6857"/>
                </a:moveTo>
                <a:lnTo>
                  <a:pt x="2819399" y="3047"/>
                </a:lnTo>
                <a:lnTo>
                  <a:pt x="2819399" y="6857"/>
                </a:lnTo>
                <a:lnTo>
                  <a:pt x="2822447" y="6857"/>
                </a:lnTo>
                <a:close/>
              </a:path>
              <a:path w="2825750" h="300989">
                <a:moveTo>
                  <a:pt x="2822447" y="294131"/>
                </a:moveTo>
                <a:lnTo>
                  <a:pt x="2822447" y="6857"/>
                </a:lnTo>
                <a:lnTo>
                  <a:pt x="2819399" y="6857"/>
                </a:lnTo>
                <a:lnTo>
                  <a:pt x="2819399" y="294131"/>
                </a:lnTo>
                <a:lnTo>
                  <a:pt x="2822447" y="294131"/>
                </a:lnTo>
                <a:close/>
              </a:path>
              <a:path w="2825750" h="300989">
                <a:moveTo>
                  <a:pt x="2822447" y="300989"/>
                </a:moveTo>
                <a:lnTo>
                  <a:pt x="2822447" y="294131"/>
                </a:lnTo>
                <a:lnTo>
                  <a:pt x="2819399" y="297179"/>
                </a:lnTo>
                <a:lnTo>
                  <a:pt x="2819399" y="300989"/>
                </a:lnTo>
                <a:lnTo>
                  <a:pt x="2822447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4091" y="4299457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标识与认证技术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29897" y="4261865"/>
            <a:ext cx="2819400" cy="294640"/>
          </a:xfrm>
          <a:custGeom>
            <a:avLst/>
            <a:gdLst/>
            <a:ahLst/>
            <a:cxnLst/>
            <a:rect l="l" t="t" r="r" b="b"/>
            <a:pathLst>
              <a:path w="2819400" h="294639">
                <a:moveTo>
                  <a:pt x="0" y="0"/>
                </a:moveTo>
                <a:lnTo>
                  <a:pt x="0" y="294132"/>
                </a:lnTo>
                <a:lnTo>
                  <a:pt x="2819399" y="294132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6849" y="4258817"/>
            <a:ext cx="2825750" cy="300990"/>
          </a:xfrm>
          <a:custGeom>
            <a:avLst/>
            <a:gdLst/>
            <a:ahLst/>
            <a:cxnLst/>
            <a:rect l="l" t="t" r="r" b="b"/>
            <a:pathLst>
              <a:path w="2825750" h="300989">
                <a:moveTo>
                  <a:pt x="2825495" y="300989"/>
                </a:moveTo>
                <a:lnTo>
                  <a:pt x="2825495" y="0"/>
                </a:lnTo>
                <a:lnTo>
                  <a:pt x="0" y="0"/>
                </a:lnTo>
                <a:lnTo>
                  <a:pt x="0" y="300990"/>
                </a:lnTo>
                <a:lnTo>
                  <a:pt x="3047" y="300990"/>
                </a:lnTo>
                <a:lnTo>
                  <a:pt x="3048" y="6858"/>
                </a:lnTo>
                <a:lnTo>
                  <a:pt x="6096" y="3048"/>
                </a:lnTo>
                <a:lnTo>
                  <a:pt x="6096" y="6858"/>
                </a:lnTo>
                <a:lnTo>
                  <a:pt x="2819387" y="6857"/>
                </a:lnTo>
                <a:lnTo>
                  <a:pt x="2819387" y="3047"/>
                </a:lnTo>
                <a:lnTo>
                  <a:pt x="2822448" y="6857"/>
                </a:lnTo>
                <a:lnTo>
                  <a:pt x="2822448" y="300989"/>
                </a:lnTo>
                <a:lnTo>
                  <a:pt x="2825495" y="300989"/>
                </a:lnTo>
                <a:close/>
              </a:path>
              <a:path w="2825750" h="300989">
                <a:moveTo>
                  <a:pt x="6096" y="6858"/>
                </a:moveTo>
                <a:lnTo>
                  <a:pt x="6096" y="3048"/>
                </a:lnTo>
                <a:lnTo>
                  <a:pt x="3048" y="6858"/>
                </a:lnTo>
                <a:lnTo>
                  <a:pt x="6096" y="6858"/>
                </a:lnTo>
                <a:close/>
              </a:path>
              <a:path w="2825750" h="300989">
                <a:moveTo>
                  <a:pt x="6096" y="294132"/>
                </a:moveTo>
                <a:lnTo>
                  <a:pt x="6096" y="6858"/>
                </a:lnTo>
                <a:lnTo>
                  <a:pt x="3048" y="6858"/>
                </a:lnTo>
                <a:lnTo>
                  <a:pt x="3048" y="294132"/>
                </a:lnTo>
                <a:lnTo>
                  <a:pt x="6096" y="294132"/>
                </a:lnTo>
                <a:close/>
              </a:path>
              <a:path w="2825750" h="300989">
                <a:moveTo>
                  <a:pt x="2822448" y="294131"/>
                </a:moveTo>
                <a:lnTo>
                  <a:pt x="3048" y="294132"/>
                </a:lnTo>
                <a:lnTo>
                  <a:pt x="6096" y="297180"/>
                </a:lnTo>
                <a:lnTo>
                  <a:pt x="6096" y="300990"/>
                </a:lnTo>
                <a:lnTo>
                  <a:pt x="2819387" y="300989"/>
                </a:lnTo>
                <a:lnTo>
                  <a:pt x="2819387" y="297179"/>
                </a:lnTo>
                <a:lnTo>
                  <a:pt x="2822448" y="294131"/>
                </a:lnTo>
                <a:close/>
              </a:path>
              <a:path w="2825750" h="300989">
                <a:moveTo>
                  <a:pt x="6096" y="300990"/>
                </a:moveTo>
                <a:lnTo>
                  <a:pt x="6096" y="297180"/>
                </a:lnTo>
                <a:lnTo>
                  <a:pt x="3048" y="294132"/>
                </a:lnTo>
                <a:lnTo>
                  <a:pt x="3047" y="300990"/>
                </a:lnTo>
                <a:lnTo>
                  <a:pt x="6096" y="300990"/>
                </a:lnTo>
                <a:close/>
              </a:path>
              <a:path w="2825750" h="300989">
                <a:moveTo>
                  <a:pt x="2822448" y="6857"/>
                </a:moveTo>
                <a:lnTo>
                  <a:pt x="2819387" y="3047"/>
                </a:lnTo>
                <a:lnTo>
                  <a:pt x="2819387" y="6857"/>
                </a:lnTo>
                <a:lnTo>
                  <a:pt x="2822448" y="6857"/>
                </a:lnTo>
                <a:close/>
              </a:path>
              <a:path w="2825750" h="300989">
                <a:moveTo>
                  <a:pt x="2822448" y="294131"/>
                </a:moveTo>
                <a:lnTo>
                  <a:pt x="2822448" y="6857"/>
                </a:lnTo>
                <a:lnTo>
                  <a:pt x="2819387" y="6857"/>
                </a:lnTo>
                <a:lnTo>
                  <a:pt x="2819387" y="294131"/>
                </a:lnTo>
                <a:lnTo>
                  <a:pt x="2822448" y="294131"/>
                </a:lnTo>
                <a:close/>
              </a:path>
              <a:path w="2825750" h="300989">
                <a:moveTo>
                  <a:pt x="2822448" y="300989"/>
                </a:moveTo>
                <a:lnTo>
                  <a:pt x="2822448" y="294131"/>
                </a:lnTo>
                <a:lnTo>
                  <a:pt x="2819387" y="297179"/>
                </a:lnTo>
                <a:lnTo>
                  <a:pt x="2819387" y="300989"/>
                </a:lnTo>
                <a:lnTo>
                  <a:pt x="2822448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29897" y="4299457"/>
            <a:ext cx="281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授权访问与控制技术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03639" y="4797552"/>
            <a:ext cx="5918835" cy="648970"/>
          </a:xfrm>
          <a:custGeom>
            <a:avLst/>
            <a:gdLst/>
            <a:ahLst/>
            <a:cxnLst/>
            <a:rect l="l" t="t" r="r" b="b"/>
            <a:pathLst>
              <a:path w="5918834" h="648970">
                <a:moveTo>
                  <a:pt x="5918454" y="648462"/>
                </a:moveTo>
                <a:lnTo>
                  <a:pt x="5918454" y="0"/>
                </a:lnTo>
                <a:lnTo>
                  <a:pt x="0" y="0"/>
                </a:lnTo>
                <a:lnTo>
                  <a:pt x="0" y="648462"/>
                </a:lnTo>
                <a:lnTo>
                  <a:pt x="4571" y="648462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5909297" y="9144"/>
                </a:lnTo>
                <a:lnTo>
                  <a:pt x="5909297" y="4572"/>
                </a:lnTo>
                <a:lnTo>
                  <a:pt x="5913882" y="9144"/>
                </a:lnTo>
                <a:lnTo>
                  <a:pt x="5913882" y="648462"/>
                </a:lnTo>
                <a:lnTo>
                  <a:pt x="5918454" y="648462"/>
                </a:lnTo>
                <a:close/>
              </a:path>
              <a:path w="5918834" h="6489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5918834" h="648970">
                <a:moveTo>
                  <a:pt x="9144" y="63855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38556"/>
                </a:lnTo>
                <a:lnTo>
                  <a:pt x="9144" y="638556"/>
                </a:lnTo>
                <a:close/>
              </a:path>
              <a:path w="5918834" h="648970">
                <a:moveTo>
                  <a:pt x="5913882" y="638556"/>
                </a:moveTo>
                <a:lnTo>
                  <a:pt x="4572" y="638556"/>
                </a:lnTo>
                <a:lnTo>
                  <a:pt x="9144" y="643128"/>
                </a:lnTo>
                <a:lnTo>
                  <a:pt x="9144" y="648462"/>
                </a:lnTo>
                <a:lnTo>
                  <a:pt x="5909297" y="648462"/>
                </a:lnTo>
                <a:lnTo>
                  <a:pt x="5909297" y="643127"/>
                </a:lnTo>
                <a:lnTo>
                  <a:pt x="5913882" y="638556"/>
                </a:lnTo>
                <a:close/>
              </a:path>
              <a:path w="5918834" h="648970">
                <a:moveTo>
                  <a:pt x="9144" y="648462"/>
                </a:moveTo>
                <a:lnTo>
                  <a:pt x="9144" y="643128"/>
                </a:lnTo>
                <a:lnTo>
                  <a:pt x="4572" y="638556"/>
                </a:lnTo>
                <a:lnTo>
                  <a:pt x="4571" y="648462"/>
                </a:lnTo>
                <a:lnTo>
                  <a:pt x="9144" y="648462"/>
                </a:lnTo>
                <a:close/>
              </a:path>
              <a:path w="5918834" h="648970">
                <a:moveTo>
                  <a:pt x="5913882" y="9144"/>
                </a:moveTo>
                <a:lnTo>
                  <a:pt x="5909297" y="4572"/>
                </a:lnTo>
                <a:lnTo>
                  <a:pt x="5909297" y="9144"/>
                </a:lnTo>
                <a:lnTo>
                  <a:pt x="5913882" y="9144"/>
                </a:lnTo>
                <a:close/>
              </a:path>
              <a:path w="5918834" h="648970">
                <a:moveTo>
                  <a:pt x="5913882" y="638556"/>
                </a:moveTo>
                <a:lnTo>
                  <a:pt x="5913882" y="9144"/>
                </a:lnTo>
                <a:lnTo>
                  <a:pt x="5909297" y="9144"/>
                </a:lnTo>
                <a:lnTo>
                  <a:pt x="5909297" y="638556"/>
                </a:lnTo>
                <a:lnTo>
                  <a:pt x="5913882" y="638556"/>
                </a:lnTo>
                <a:close/>
              </a:path>
              <a:path w="5918834" h="648970">
                <a:moveTo>
                  <a:pt x="5913882" y="648462"/>
                </a:moveTo>
                <a:lnTo>
                  <a:pt x="5913882" y="638556"/>
                </a:lnTo>
                <a:lnTo>
                  <a:pt x="5909297" y="643127"/>
                </a:lnTo>
                <a:lnTo>
                  <a:pt x="5909297" y="648462"/>
                </a:lnTo>
                <a:lnTo>
                  <a:pt x="5913882" y="648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86183" y="4838954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核心基础安全技术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07449" y="5142738"/>
            <a:ext cx="2825750" cy="300355"/>
          </a:xfrm>
          <a:custGeom>
            <a:avLst/>
            <a:gdLst/>
            <a:ahLst/>
            <a:cxnLst/>
            <a:rect l="l" t="t" r="r" b="b"/>
            <a:pathLst>
              <a:path w="2825750" h="300354">
                <a:moveTo>
                  <a:pt x="2825495" y="300227"/>
                </a:moveTo>
                <a:lnTo>
                  <a:pt x="2825495" y="0"/>
                </a:lnTo>
                <a:lnTo>
                  <a:pt x="0" y="0"/>
                </a:lnTo>
                <a:lnTo>
                  <a:pt x="0" y="300227"/>
                </a:lnTo>
                <a:lnTo>
                  <a:pt x="3809" y="300227"/>
                </a:lnTo>
                <a:lnTo>
                  <a:pt x="3809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2819399" y="6096"/>
                </a:lnTo>
                <a:lnTo>
                  <a:pt x="2819399" y="3048"/>
                </a:lnTo>
                <a:lnTo>
                  <a:pt x="2822447" y="6096"/>
                </a:lnTo>
                <a:lnTo>
                  <a:pt x="2822447" y="300227"/>
                </a:lnTo>
                <a:lnTo>
                  <a:pt x="2825495" y="300227"/>
                </a:lnTo>
                <a:close/>
              </a:path>
              <a:path w="2825750" h="300354">
                <a:moveTo>
                  <a:pt x="6857" y="6096"/>
                </a:moveTo>
                <a:lnTo>
                  <a:pt x="6857" y="3048"/>
                </a:lnTo>
                <a:lnTo>
                  <a:pt x="3809" y="6096"/>
                </a:lnTo>
                <a:lnTo>
                  <a:pt x="6857" y="6096"/>
                </a:lnTo>
                <a:close/>
              </a:path>
              <a:path w="2825750" h="300354">
                <a:moveTo>
                  <a:pt x="6857" y="294132"/>
                </a:moveTo>
                <a:lnTo>
                  <a:pt x="6857" y="6096"/>
                </a:lnTo>
                <a:lnTo>
                  <a:pt x="3809" y="6096"/>
                </a:lnTo>
                <a:lnTo>
                  <a:pt x="3809" y="294132"/>
                </a:lnTo>
                <a:lnTo>
                  <a:pt x="6857" y="294132"/>
                </a:lnTo>
                <a:close/>
              </a:path>
              <a:path w="2825750" h="300354">
                <a:moveTo>
                  <a:pt x="2822447" y="294132"/>
                </a:moveTo>
                <a:lnTo>
                  <a:pt x="3809" y="294132"/>
                </a:lnTo>
                <a:lnTo>
                  <a:pt x="6857" y="297179"/>
                </a:lnTo>
                <a:lnTo>
                  <a:pt x="6857" y="300227"/>
                </a:lnTo>
                <a:lnTo>
                  <a:pt x="2819399" y="300227"/>
                </a:lnTo>
                <a:lnTo>
                  <a:pt x="2819399" y="297179"/>
                </a:lnTo>
                <a:lnTo>
                  <a:pt x="2822447" y="294132"/>
                </a:lnTo>
                <a:close/>
              </a:path>
              <a:path w="2825750" h="300354">
                <a:moveTo>
                  <a:pt x="6857" y="300227"/>
                </a:moveTo>
                <a:lnTo>
                  <a:pt x="6857" y="297179"/>
                </a:lnTo>
                <a:lnTo>
                  <a:pt x="3809" y="294132"/>
                </a:lnTo>
                <a:lnTo>
                  <a:pt x="3809" y="300227"/>
                </a:lnTo>
                <a:lnTo>
                  <a:pt x="6857" y="300227"/>
                </a:lnTo>
                <a:close/>
              </a:path>
              <a:path w="2825750" h="300354">
                <a:moveTo>
                  <a:pt x="2822447" y="6096"/>
                </a:moveTo>
                <a:lnTo>
                  <a:pt x="2819399" y="3048"/>
                </a:lnTo>
                <a:lnTo>
                  <a:pt x="2819399" y="6096"/>
                </a:lnTo>
                <a:lnTo>
                  <a:pt x="2822447" y="6096"/>
                </a:lnTo>
                <a:close/>
              </a:path>
              <a:path w="2825750" h="300354">
                <a:moveTo>
                  <a:pt x="2822447" y="294132"/>
                </a:moveTo>
                <a:lnTo>
                  <a:pt x="2822447" y="6096"/>
                </a:lnTo>
                <a:lnTo>
                  <a:pt x="2819399" y="6096"/>
                </a:lnTo>
                <a:lnTo>
                  <a:pt x="2819399" y="294132"/>
                </a:lnTo>
                <a:lnTo>
                  <a:pt x="2822447" y="294132"/>
                </a:lnTo>
                <a:close/>
              </a:path>
              <a:path w="2825750" h="300354">
                <a:moveTo>
                  <a:pt x="2822447" y="300227"/>
                </a:moveTo>
                <a:lnTo>
                  <a:pt x="2822447" y="294132"/>
                </a:lnTo>
                <a:lnTo>
                  <a:pt x="2819399" y="297179"/>
                </a:lnTo>
                <a:lnTo>
                  <a:pt x="2819399" y="300227"/>
                </a:lnTo>
                <a:lnTo>
                  <a:pt x="2822447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02691" y="5183378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新宋体"/>
                <a:cs typeface="新宋体"/>
              </a:rPr>
              <a:t>密码技术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29897" y="5145785"/>
            <a:ext cx="2819400" cy="294640"/>
          </a:xfrm>
          <a:custGeom>
            <a:avLst/>
            <a:gdLst/>
            <a:ahLst/>
            <a:cxnLst/>
            <a:rect l="l" t="t" r="r" b="b"/>
            <a:pathLst>
              <a:path w="2819400" h="294639">
                <a:moveTo>
                  <a:pt x="0" y="0"/>
                </a:moveTo>
                <a:lnTo>
                  <a:pt x="0" y="294132"/>
                </a:lnTo>
                <a:lnTo>
                  <a:pt x="2819399" y="294132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26849" y="5142738"/>
            <a:ext cx="2825750" cy="300355"/>
          </a:xfrm>
          <a:custGeom>
            <a:avLst/>
            <a:gdLst/>
            <a:ahLst/>
            <a:cxnLst/>
            <a:rect l="l" t="t" r="r" b="b"/>
            <a:pathLst>
              <a:path w="2825750" h="300354">
                <a:moveTo>
                  <a:pt x="2825495" y="300227"/>
                </a:moveTo>
                <a:lnTo>
                  <a:pt x="2825495" y="0"/>
                </a:lnTo>
                <a:lnTo>
                  <a:pt x="0" y="0"/>
                </a:lnTo>
                <a:lnTo>
                  <a:pt x="0" y="300228"/>
                </a:lnTo>
                <a:lnTo>
                  <a:pt x="3048" y="300228"/>
                </a:ln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lnTo>
                  <a:pt x="2819387" y="6096"/>
                </a:lnTo>
                <a:lnTo>
                  <a:pt x="2819387" y="3048"/>
                </a:lnTo>
                <a:lnTo>
                  <a:pt x="2822448" y="6096"/>
                </a:lnTo>
                <a:lnTo>
                  <a:pt x="2822448" y="300227"/>
                </a:lnTo>
                <a:lnTo>
                  <a:pt x="2825495" y="300227"/>
                </a:lnTo>
                <a:close/>
              </a:path>
              <a:path w="2825750" h="300354">
                <a:moveTo>
                  <a:pt x="6096" y="6096"/>
                </a:move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  <a:path w="2825750" h="300354">
                <a:moveTo>
                  <a:pt x="6096" y="294132"/>
                </a:moveTo>
                <a:lnTo>
                  <a:pt x="6096" y="6096"/>
                </a:lnTo>
                <a:lnTo>
                  <a:pt x="3048" y="6096"/>
                </a:lnTo>
                <a:lnTo>
                  <a:pt x="3048" y="294132"/>
                </a:lnTo>
                <a:lnTo>
                  <a:pt x="6096" y="294132"/>
                </a:lnTo>
                <a:close/>
              </a:path>
              <a:path w="2825750" h="300354">
                <a:moveTo>
                  <a:pt x="2822448" y="294132"/>
                </a:moveTo>
                <a:lnTo>
                  <a:pt x="3048" y="294132"/>
                </a:lnTo>
                <a:lnTo>
                  <a:pt x="6096" y="297180"/>
                </a:lnTo>
                <a:lnTo>
                  <a:pt x="6096" y="300228"/>
                </a:lnTo>
                <a:lnTo>
                  <a:pt x="2819387" y="300227"/>
                </a:lnTo>
                <a:lnTo>
                  <a:pt x="2819387" y="297179"/>
                </a:lnTo>
                <a:lnTo>
                  <a:pt x="2822448" y="294132"/>
                </a:lnTo>
                <a:close/>
              </a:path>
              <a:path w="2825750" h="300354">
                <a:moveTo>
                  <a:pt x="6096" y="300228"/>
                </a:moveTo>
                <a:lnTo>
                  <a:pt x="6096" y="297180"/>
                </a:lnTo>
                <a:lnTo>
                  <a:pt x="3048" y="294132"/>
                </a:lnTo>
                <a:lnTo>
                  <a:pt x="3048" y="300228"/>
                </a:lnTo>
                <a:lnTo>
                  <a:pt x="6096" y="300228"/>
                </a:lnTo>
                <a:close/>
              </a:path>
              <a:path w="2825750" h="300354">
                <a:moveTo>
                  <a:pt x="2822448" y="6096"/>
                </a:moveTo>
                <a:lnTo>
                  <a:pt x="2819387" y="3048"/>
                </a:lnTo>
                <a:lnTo>
                  <a:pt x="2819387" y="6096"/>
                </a:lnTo>
                <a:lnTo>
                  <a:pt x="2822448" y="6096"/>
                </a:lnTo>
                <a:close/>
              </a:path>
              <a:path w="2825750" h="300354">
                <a:moveTo>
                  <a:pt x="2822448" y="294132"/>
                </a:moveTo>
                <a:lnTo>
                  <a:pt x="2822448" y="6096"/>
                </a:lnTo>
                <a:lnTo>
                  <a:pt x="2819387" y="6096"/>
                </a:lnTo>
                <a:lnTo>
                  <a:pt x="2819387" y="294132"/>
                </a:lnTo>
                <a:lnTo>
                  <a:pt x="2822448" y="294132"/>
                </a:lnTo>
                <a:close/>
              </a:path>
              <a:path w="2825750" h="300354">
                <a:moveTo>
                  <a:pt x="2822448" y="300227"/>
                </a:moveTo>
                <a:lnTo>
                  <a:pt x="2822448" y="294132"/>
                </a:lnTo>
                <a:lnTo>
                  <a:pt x="2819387" y="297179"/>
                </a:lnTo>
                <a:lnTo>
                  <a:pt x="2819387" y="300227"/>
                </a:lnTo>
                <a:lnTo>
                  <a:pt x="282244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29897" y="5183378"/>
            <a:ext cx="281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信息隐藏技术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16593" y="5696711"/>
            <a:ext cx="5918835" cy="648970"/>
          </a:xfrm>
          <a:custGeom>
            <a:avLst/>
            <a:gdLst/>
            <a:ahLst/>
            <a:cxnLst/>
            <a:rect l="l" t="t" r="r" b="b"/>
            <a:pathLst>
              <a:path w="5918834" h="648970">
                <a:moveTo>
                  <a:pt x="5918453" y="648462"/>
                </a:moveTo>
                <a:lnTo>
                  <a:pt x="5918453" y="0"/>
                </a:lnTo>
                <a:lnTo>
                  <a:pt x="0" y="0"/>
                </a:lnTo>
                <a:lnTo>
                  <a:pt x="0" y="648462"/>
                </a:lnTo>
                <a:lnTo>
                  <a:pt x="4571" y="648462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909309" y="9143"/>
                </a:lnTo>
                <a:lnTo>
                  <a:pt x="5909309" y="4572"/>
                </a:lnTo>
                <a:lnTo>
                  <a:pt x="5913869" y="9143"/>
                </a:lnTo>
                <a:lnTo>
                  <a:pt x="5913869" y="648462"/>
                </a:lnTo>
                <a:lnTo>
                  <a:pt x="5918453" y="648462"/>
                </a:lnTo>
                <a:close/>
              </a:path>
              <a:path w="5918834" h="64897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918834" h="648970">
                <a:moveTo>
                  <a:pt x="9143" y="638556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638556"/>
                </a:lnTo>
                <a:lnTo>
                  <a:pt x="9143" y="638556"/>
                </a:lnTo>
                <a:close/>
              </a:path>
              <a:path w="5918834" h="648970">
                <a:moveTo>
                  <a:pt x="5913869" y="638555"/>
                </a:moveTo>
                <a:lnTo>
                  <a:pt x="4571" y="638556"/>
                </a:lnTo>
                <a:lnTo>
                  <a:pt x="9143" y="643127"/>
                </a:lnTo>
                <a:lnTo>
                  <a:pt x="9143" y="648462"/>
                </a:lnTo>
                <a:lnTo>
                  <a:pt x="5909309" y="648462"/>
                </a:lnTo>
                <a:lnTo>
                  <a:pt x="5909309" y="643127"/>
                </a:lnTo>
                <a:lnTo>
                  <a:pt x="5913869" y="638555"/>
                </a:lnTo>
                <a:close/>
              </a:path>
              <a:path w="5918834" h="648970">
                <a:moveTo>
                  <a:pt x="9143" y="648462"/>
                </a:moveTo>
                <a:lnTo>
                  <a:pt x="9143" y="643127"/>
                </a:lnTo>
                <a:lnTo>
                  <a:pt x="4571" y="638556"/>
                </a:lnTo>
                <a:lnTo>
                  <a:pt x="4571" y="648462"/>
                </a:lnTo>
                <a:lnTo>
                  <a:pt x="9143" y="648462"/>
                </a:lnTo>
                <a:close/>
              </a:path>
              <a:path w="5918834" h="648970">
                <a:moveTo>
                  <a:pt x="5913869" y="9143"/>
                </a:moveTo>
                <a:lnTo>
                  <a:pt x="5909309" y="4572"/>
                </a:lnTo>
                <a:lnTo>
                  <a:pt x="5909309" y="9143"/>
                </a:lnTo>
                <a:lnTo>
                  <a:pt x="5913869" y="9143"/>
                </a:lnTo>
                <a:close/>
              </a:path>
              <a:path w="5918834" h="648970">
                <a:moveTo>
                  <a:pt x="5913869" y="638555"/>
                </a:moveTo>
                <a:lnTo>
                  <a:pt x="5913869" y="9143"/>
                </a:lnTo>
                <a:lnTo>
                  <a:pt x="5909309" y="9143"/>
                </a:lnTo>
                <a:lnTo>
                  <a:pt x="5909309" y="638555"/>
                </a:lnTo>
                <a:lnTo>
                  <a:pt x="5913869" y="638555"/>
                </a:lnTo>
                <a:close/>
              </a:path>
              <a:path w="5918834" h="648970">
                <a:moveTo>
                  <a:pt x="5913869" y="648462"/>
                </a:moveTo>
                <a:lnTo>
                  <a:pt x="5913869" y="638555"/>
                </a:lnTo>
                <a:lnTo>
                  <a:pt x="5909309" y="643127"/>
                </a:lnTo>
                <a:lnTo>
                  <a:pt x="5909309" y="648462"/>
                </a:lnTo>
                <a:lnTo>
                  <a:pt x="5913869" y="648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99137" y="5738876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基础学科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20403" y="6044946"/>
            <a:ext cx="1135380" cy="300990"/>
          </a:xfrm>
          <a:custGeom>
            <a:avLst/>
            <a:gdLst/>
            <a:ahLst/>
            <a:cxnLst/>
            <a:rect l="l" t="t" r="r" b="b"/>
            <a:pathLst>
              <a:path w="1135379" h="300989">
                <a:moveTo>
                  <a:pt x="1135380" y="300989"/>
                </a:moveTo>
                <a:lnTo>
                  <a:pt x="1135380" y="0"/>
                </a:lnTo>
                <a:lnTo>
                  <a:pt x="0" y="0"/>
                </a:lnTo>
                <a:lnTo>
                  <a:pt x="0" y="300989"/>
                </a:lnTo>
                <a:lnTo>
                  <a:pt x="3048" y="300989"/>
                </a:lnTo>
                <a:lnTo>
                  <a:pt x="3048" y="6857"/>
                </a:lnTo>
                <a:lnTo>
                  <a:pt x="6858" y="3048"/>
                </a:lnTo>
                <a:lnTo>
                  <a:pt x="6858" y="6857"/>
                </a:lnTo>
                <a:lnTo>
                  <a:pt x="1129284" y="6857"/>
                </a:lnTo>
                <a:lnTo>
                  <a:pt x="1129284" y="3048"/>
                </a:lnTo>
                <a:lnTo>
                  <a:pt x="1132332" y="6857"/>
                </a:lnTo>
                <a:lnTo>
                  <a:pt x="1132332" y="300989"/>
                </a:lnTo>
                <a:lnTo>
                  <a:pt x="1135380" y="300989"/>
                </a:lnTo>
                <a:close/>
              </a:path>
              <a:path w="1135379" h="300989">
                <a:moveTo>
                  <a:pt x="6858" y="6857"/>
                </a:moveTo>
                <a:lnTo>
                  <a:pt x="6858" y="3048"/>
                </a:lnTo>
                <a:lnTo>
                  <a:pt x="3048" y="6857"/>
                </a:lnTo>
                <a:lnTo>
                  <a:pt x="6858" y="6857"/>
                </a:lnTo>
                <a:close/>
              </a:path>
              <a:path w="1135379" h="300989">
                <a:moveTo>
                  <a:pt x="6858" y="294131"/>
                </a:moveTo>
                <a:lnTo>
                  <a:pt x="6858" y="6857"/>
                </a:lnTo>
                <a:lnTo>
                  <a:pt x="3048" y="6857"/>
                </a:lnTo>
                <a:lnTo>
                  <a:pt x="3048" y="294131"/>
                </a:lnTo>
                <a:lnTo>
                  <a:pt x="6858" y="294131"/>
                </a:lnTo>
                <a:close/>
              </a:path>
              <a:path w="1135379" h="300989">
                <a:moveTo>
                  <a:pt x="1132332" y="294131"/>
                </a:moveTo>
                <a:lnTo>
                  <a:pt x="3048" y="294131"/>
                </a:lnTo>
                <a:lnTo>
                  <a:pt x="6858" y="297179"/>
                </a:lnTo>
                <a:lnTo>
                  <a:pt x="6858" y="300989"/>
                </a:lnTo>
                <a:lnTo>
                  <a:pt x="1129284" y="300989"/>
                </a:lnTo>
                <a:lnTo>
                  <a:pt x="1129284" y="297179"/>
                </a:lnTo>
                <a:lnTo>
                  <a:pt x="1132332" y="294131"/>
                </a:lnTo>
                <a:close/>
              </a:path>
              <a:path w="1135379" h="300989">
                <a:moveTo>
                  <a:pt x="6858" y="300989"/>
                </a:moveTo>
                <a:lnTo>
                  <a:pt x="6858" y="297179"/>
                </a:lnTo>
                <a:lnTo>
                  <a:pt x="3048" y="294131"/>
                </a:lnTo>
                <a:lnTo>
                  <a:pt x="3048" y="300989"/>
                </a:lnTo>
                <a:lnTo>
                  <a:pt x="6858" y="300989"/>
                </a:lnTo>
                <a:close/>
              </a:path>
              <a:path w="1135379" h="300989">
                <a:moveTo>
                  <a:pt x="1132332" y="6857"/>
                </a:moveTo>
                <a:lnTo>
                  <a:pt x="1129284" y="3048"/>
                </a:lnTo>
                <a:lnTo>
                  <a:pt x="1129284" y="6857"/>
                </a:lnTo>
                <a:lnTo>
                  <a:pt x="1132332" y="6857"/>
                </a:lnTo>
                <a:close/>
              </a:path>
              <a:path w="1135379" h="300989">
                <a:moveTo>
                  <a:pt x="1132332" y="294131"/>
                </a:moveTo>
                <a:lnTo>
                  <a:pt x="1132332" y="6857"/>
                </a:lnTo>
                <a:lnTo>
                  <a:pt x="1129284" y="6857"/>
                </a:lnTo>
                <a:lnTo>
                  <a:pt x="1129284" y="294131"/>
                </a:lnTo>
                <a:lnTo>
                  <a:pt x="1132332" y="294131"/>
                </a:lnTo>
                <a:close/>
              </a:path>
              <a:path w="1135379" h="300989">
                <a:moveTo>
                  <a:pt x="1132332" y="300989"/>
                </a:moveTo>
                <a:lnTo>
                  <a:pt x="1132332" y="294131"/>
                </a:lnTo>
                <a:lnTo>
                  <a:pt x="1129284" y="297179"/>
                </a:lnTo>
                <a:lnTo>
                  <a:pt x="1129284" y="300989"/>
                </a:lnTo>
                <a:lnTo>
                  <a:pt x="1132332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22987" y="608558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数学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49687" y="6044946"/>
            <a:ext cx="1134745" cy="300990"/>
          </a:xfrm>
          <a:custGeom>
            <a:avLst/>
            <a:gdLst/>
            <a:ahLst/>
            <a:cxnLst/>
            <a:rect l="l" t="t" r="r" b="b"/>
            <a:pathLst>
              <a:path w="1134745" h="300989">
                <a:moveTo>
                  <a:pt x="1134618" y="300989"/>
                </a:moveTo>
                <a:lnTo>
                  <a:pt x="1134618" y="0"/>
                </a:lnTo>
                <a:lnTo>
                  <a:pt x="0" y="0"/>
                </a:lnTo>
                <a:lnTo>
                  <a:pt x="0" y="300989"/>
                </a:lnTo>
                <a:lnTo>
                  <a:pt x="3048" y="300989"/>
                </a:lnTo>
                <a:lnTo>
                  <a:pt x="3048" y="6857"/>
                </a:lnTo>
                <a:lnTo>
                  <a:pt x="6096" y="3048"/>
                </a:lnTo>
                <a:lnTo>
                  <a:pt x="6096" y="6857"/>
                </a:lnTo>
                <a:lnTo>
                  <a:pt x="1128522" y="6857"/>
                </a:lnTo>
                <a:lnTo>
                  <a:pt x="1128522" y="3048"/>
                </a:lnTo>
                <a:lnTo>
                  <a:pt x="1131570" y="6857"/>
                </a:lnTo>
                <a:lnTo>
                  <a:pt x="1131570" y="300989"/>
                </a:lnTo>
                <a:lnTo>
                  <a:pt x="1134618" y="300989"/>
                </a:lnTo>
                <a:close/>
              </a:path>
              <a:path w="1134745" h="300989">
                <a:moveTo>
                  <a:pt x="6096" y="6857"/>
                </a:moveTo>
                <a:lnTo>
                  <a:pt x="6096" y="3048"/>
                </a:lnTo>
                <a:lnTo>
                  <a:pt x="3048" y="6857"/>
                </a:lnTo>
                <a:lnTo>
                  <a:pt x="6096" y="6857"/>
                </a:lnTo>
                <a:close/>
              </a:path>
              <a:path w="1134745" h="300989">
                <a:moveTo>
                  <a:pt x="6096" y="294131"/>
                </a:moveTo>
                <a:lnTo>
                  <a:pt x="6096" y="6857"/>
                </a:lnTo>
                <a:lnTo>
                  <a:pt x="3048" y="6857"/>
                </a:lnTo>
                <a:lnTo>
                  <a:pt x="3048" y="294131"/>
                </a:lnTo>
                <a:lnTo>
                  <a:pt x="6096" y="294131"/>
                </a:lnTo>
                <a:close/>
              </a:path>
              <a:path w="1134745" h="300989">
                <a:moveTo>
                  <a:pt x="1131570" y="294131"/>
                </a:moveTo>
                <a:lnTo>
                  <a:pt x="3048" y="294131"/>
                </a:lnTo>
                <a:lnTo>
                  <a:pt x="6096" y="297179"/>
                </a:lnTo>
                <a:lnTo>
                  <a:pt x="6096" y="300989"/>
                </a:lnTo>
                <a:lnTo>
                  <a:pt x="1128522" y="300989"/>
                </a:lnTo>
                <a:lnTo>
                  <a:pt x="1128522" y="297179"/>
                </a:lnTo>
                <a:lnTo>
                  <a:pt x="1131570" y="294131"/>
                </a:lnTo>
                <a:close/>
              </a:path>
              <a:path w="1134745" h="300989">
                <a:moveTo>
                  <a:pt x="6096" y="300989"/>
                </a:moveTo>
                <a:lnTo>
                  <a:pt x="6096" y="297179"/>
                </a:lnTo>
                <a:lnTo>
                  <a:pt x="3048" y="294131"/>
                </a:lnTo>
                <a:lnTo>
                  <a:pt x="3048" y="300989"/>
                </a:lnTo>
                <a:lnTo>
                  <a:pt x="6096" y="300989"/>
                </a:lnTo>
                <a:close/>
              </a:path>
              <a:path w="1134745" h="300989">
                <a:moveTo>
                  <a:pt x="1131570" y="6857"/>
                </a:moveTo>
                <a:lnTo>
                  <a:pt x="1128522" y="3048"/>
                </a:lnTo>
                <a:lnTo>
                  <a:pt x="1128522" y="6857"/>
                </a:lnTo>
                <a:lnTo>
                  <a:pt x="1131570" y="6857"/>
                </a:lnTo>
                <a:close/>
              </a:path>
              <a:path w="1134745" h="300989">
                <a:moveTo>
                  <a:pt x="1131570" y="294131"/>
                </a:moveTo>
                <a:lnTo>
                  <a:pt x="1131570" y="6857"/>
                </a:lnTo>
                <a:lnTo>
                  <a:pt x="1128522" y="6857"/>
                </a:lnTo>
                <a:lnTo>
                  <a:pt x="1128522" y="294131"/>
                </a:lnTo>
                <a:lnTo>
                  <a:pt x="1131570" y="294131"/>
                </a:lnTo>
                <a:close/>
              </a:path>
              <a:path w="1134745" h="300989">
                <a:moveTo>
                  <a:pt x="1131570" y="300989"/>
                </a:moveTo>
                <a:lnTo>
                  <a:pt x="1131570" y="294131"/>
                </a:lnTo>
                <a:lnTo>
                  <a:pt x="1128522" y="297179"/>
                </a:lnTo>
                <a:lnTo>
                  <a:pt x="1128522" y="300989"/>
                </a:lnTo>
                <a:lnTo>
                  <a:pt x="1131570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51509" y="608558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新宋体"/>
                <a:cs typeface="新宋体"/>
              </a:rPr>
              <a:t>物理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81257" y="6047994"/>
            <a:ext cx="1129665" cy="294640"/>
          </a:xfrm>
          <a:custGeom>
            <a:avLst/>
            <a:gdLst/>
            <a:ahLst/>
            <a:cxnLst/>
            <a:rect l="l" t="t" r="r" b="b"/>
            <a:pathLst>
              <a:path w="1129664" h="294639">
                <a:moveTo>
                  <a:pt x="0" y="0"/>
                </a:moveTo>
                <a:lnTo>
                  <a:pt x="0" y="294132"/>
                </a:lnTo>
                <a:lnTo>
                  <a:pt x="1129284" y="294132"/>
                </a:lnTo>
                <a:lnTo>
                  <a:pt x="1129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78209" y="6044946"/>
            <a:ext cx="1135380" cy="300990"/>
          </a:xfrm>
          <a:custGeom>
            <a:avLst/>
            <a:gdLst/>
            <a:ahLst/>
            <a:cxnLst/>
            <a:rect l="l" t="t" r="r" b="b"/>
            <a:pathLst>
              <a:path w="1135379" h="300989">
                <a:moveTo>
                  <a:pt x="1135379" y="300989"/>
                </a:moveTo>
                <a:lnTo>
                  <a:pt x="1135379" y="0"/>
                </a:lnTo>
                <a:lnTo>
                  <a:pt x="0" y="0"/>
                </a:lnTo>
                <a:lnTo>
                  <a:pt x="0" y="300990"/>
                </a:lnTo>
                <a:lnTo>
                  <a:pt x="3048" y="300990"/>
                </a:lnTo>
                <a:lnTo>
                  <a:pt x="3048" y="6858"/>
                </a:lnTo>
                <a:lnTo>
                  <a:pt x="6096" y="3048"/>
                </a:lnTo>
                <a:lnTo>
                  <a:pt x="6096" y="6858"/>
                </a:lnTo>
                <a:lnTo>
                  <a:pt x="1128522" y="6857"/>
                </a:lnTo>
                <a:lnTo>
                  <a:pt x="1128522" y="3048"/>
                </a:lnTo>
                <a:lnTo>
                  <a:pt x="1132332" y="6857"/>
                </a:lnTo>
                <a:lnTo>
                  <a:pt x="1132332" y="300989"/>
                </a:lnTo>
                <a:lnTo>
                  <a:pt x="1135379" y="300989"/>
                </a:lnTo>
                <a:close/>
              </a:path>
              <a:path w="1135379" h="300989">
                <a:moveTo>
                  <a:pt x="6096" y="6858"/>
                </a:moveTo>
                <a:lnTo>
                  <a:pt x="6096" y="3048"/>
                </a:lnTo>
                <a:lnTo>
                  <a:pt x="3048" y="6858"/>
                </a:lnTo>
                <a:lnTo>
                  <a:pt x="6096" y="6858"/>
                </a:lnTo>
                <a:close/>
              </a:path>
              <a:path w="1135379" h="300989">
                <a:moveTo>
                  <a:pt x="6096" y="294132"/>
                </a:moveTo>
                <a:lnTo>
                  <a:pt x="6096" y="6858"/>
                </a:lnTo>
                <a:lnTo>
                  <a:pt x="3048" y="6858"/>
                </a:lnTo>
                <a:lnTo>
                  <a:pt x="3048" y="294132"/>
                </a:lnTo>
                <a:lnTo>
                  <a:pt x="6096" y="294132"/>
                </a:lnTo>
                <a:close/>
              </a:path>
              <a:path w="1135379" h="300989">
                <a:moveTo>
                  <a:pt x="1132332" y="294131"/>
                </a:moveTo>
                <a:lnTo>
                  <a:pt x="3048" y="294132"/>
                </a:lnTo>
                <a:lnTo>
                  <a:pt x="6096" y="297180"/>
                </a:lnTo>
                <a:lnTo>
                  <a:pt x="6096" y="300990"/>
                </a:lnTo>
                <a:lnTo>
                  <a:pt x="1128522" y="300989"/>
                </a:lnTo>
                <a:lnTo>
                  <a:pt x="1128522" y="297179"/>
                </a:lnTo>
                <a:lnTo>
                  <a:pt x="1132332" y="294131"/>
                </a:lnTo>
                <a:close/>
              </a:path>
              <a:path w="1135379" h="300989">
                <a:moveTo>
                  <a:pt x="6096" y="300990"/>
                </a:moveTo>
                <a:lnTo>
                  <a:pt x="6096" y="297180"/>
                </a:lnTo>
                <a:lnTo>
                  <a:pt x="3048" y="294132"/>
                </a:lnTo>
                <a:lnTo>
                  <a:pt x="3048" y="300990"/>
                </a:lnTo>
                <a:lnTo>
                  <a:pt x="6096" y="300990"/>
                </a:lnTo>
                <a:close/>
              </a:path>
              <a:path w="1135379" h="300989">
                <a:moveTo>
                  <a:pt x="1132332" y="6857"/>
                </a:moveTo>
                <a:lnTo>
                  <a:pt x="1128522" y="3048"/>
                </a:lnTo>
                <a:lnTo>
                  <a:pt x="1128522" y="6857"/>
                </a:lnTo>
                <a:lnTo>
                  <a:pt x="1132332" y="6857"/>
                </a:lnTo>
                <a:close/>
              </a:path>
              <a:path w="1135379" h="300989">
                <a:moveTo>
                  <a:pt x="1132332" y="294131"/>
                </a:moveTo>
                <a:lnTo>
                  <a:pt x="1132332" y="6857"/>
                </a:lnTo>
                <a:lnTo>
                  <a:pt x="1128522" y="6857"/>
                </a:lnTo>
                <a:lnTo>
                  <a:pt x="1128522" y="294131"/>
                </a:lnTo>
                <a:lnTo>
                  <a:pt x="1132332" y="294131"/>
                </a:lnTo>
                <a:close/>
              </a:path>
              <a:path w="1135379" h="300989">
                <a:moveTo>
                  <a:pt x="1132332" y="300989"/>
                </a:moveTo>
                <a:lnTo>
                  <a:pt x="1132332" y="294131"/>
                </a:lnTo>
                <a:lnTo>
                  <a:pt x="1128522" y="297179"/>
                </a:lnTo>
                <a:lnTo>
                  <a:pt x="1128522" y="300989"/>
                </a:lnTo>
                <a:lnTo>
                  <a:pt x="1132332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0541" y="6047994"/>
            <a:ext cx="1127760" cy="294640"/>
          </a:xfrm>
          <a:custGeom>
            <a:avLst/>
            <a:gdLst/>
            <a:ahLst/>
            <a:cxnLst/>
            <a:rect l="l" t="t" r="r" b="b"/>
            <a:pathLst>
              <a:path w="1127759" h="294639">
                <a:moveTo>
                  <a:pt x="0" y="0"/>
                </a:moveTo>
                <a:lnTo>
                  <a:pt x="0" y="294132"/>
                </a:lnTo>
                <a:lnTo>
                  <a:pt x="1127759" y="294132"/>
                </a:lnTo>
                <a:lnTo>
                  <a:pt x="1127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06731" y="6044946"/>
            <a:ext cx="1134745" cy="300990"/>
          </a:xfrm>
          <a:custGeom>
            <a:avLst/>
            <a:gdLst/>
            <a:ahLst/>
            <a:cxnLst/>
            <a:rect l="l" t="t" r="r" b="b"/>
            <a:pathLst>
              <a:path w="1134745" h="300989">
                <a:moveTo>
                  <a:pt x="1134617" y="300989"/>
                </a:moveTo>
                <a:lnTo>
                  <a:pt x="1134617" y="0"/>
                </a:lnTo>
                <a:lnTo>
                  <a:pt x="0" y="0"/>
                </a:lnTo>
                <a:lnTo>
                  <a:pt x="0" y="300989"/>
                </a:lnTo>
                <a:lnTo>
                  <a:pt x="3810" y="300989"/>
                </a:lnTo>
                <a:lnTo>
                  <a:pt x="3810" y="6857"/>
                </a:lnTo>
                <a:lnTo>
                  <a:pt x="6858" y="3048"/>
                </a:lnTo>
                <a:lnTo>
                  <a:pt x="6858" y="6857"/>
                </a:lnTo>
                <a:lnTo>
                  <a:pt x="1128521" y="6857"/>
                </a:lnTo>
                <a:lnTo>
                  <a:pt x="1128521" y="3048"/>
                </a:lnTo>
                <a:lnTo>
                  <a:pt x="1131557" y="6857"/>
                </a:lnTo>
                <a:lnTo>
                  <a:pt x="1131557" y="300989"/>
                </a:lnTo>
                <a:lnTo>
                  <a:pt x="1134617" y="300989"/>
                </a:lnTo>
                <a:close/>
              </a:path>
              <a:path w="1134745" h="300989">
                <a:moveTo>
                  <a:pt x="6858" y="6857"/>
                </a:moveTo>
                <a:lnTo>
                  <a:pt x="6858" y="3048"/>
                </a:lnTo>
                <a:lnTo>
                  <a:pt x="3810" y="6857"/>
                </a:lnTo>
                <a:lnTo>
                  <a:pt x="6858" y="6857"/>
                </a:lnTo>
                <a:close/>
              </a:path>
              <a:path w="1134745" h="300989">
                <a:moveTo>
                  <a:pt x="6858" y="294131"/>
                </a:moveTo>
                <a:lnTo>
                  <a:pt x="6858" y="6857"/>
                </a:lnTo>
                <a:lnTo>
                  <a:pt x="3810" y="6857"/>
                </a:lnTo>
                <a:lnTo>
                  <a:pt x="3810" y="294131"/>
                </a:lnTo>
                <a:lnTo>
                  <a:pt x="6858" y="294131"/>
                </a:lnTo>
                <a:close/>
              </a:path>
              <a:path w="1134745" h="300989">
                <a:moveTo>
                  <a:pt x="1131557" y="294131"/>
                </a:moveTo>
                <a:lnTo>
                  <a:pt x="3810" y="294131"/>
                </a:lnTo>
                <a:lnTo>
                  <a:pt x="6858" y="297179"/>
                </a:lnTo>
                <a:lnTo>
                  <a:pt x="6858" y="300989"/>
                </a:lnTo>
                <a:lnTo>
                  <a:pt x="1128521" y="300989"/>
                </a:lnTo>
                <a:lnTo>
                  <a:pt x="1128521" y="297179"/>
                </a:lnTo>
                <a:lnTo>
                  <a:pt x="1131557" y="294131"/>
                </a:lnTo>
                <a:close/>
              </a:path>
              <a:path w="1134745" h="300989">
                <a:moveTo>
                  <a:pt x="6858" y="300989"/>
                </a:moveTo>
                <a:lnTo>
                  <a:pt x="6858" y="297179"/>
                </a:lnTo>
                <a:lnTo>
                  <a:pt x="3810" y="294131"/>
                </a:lnTo>
                <a:lnTo>
                  <a:pt x="3810" y="300989"/>
                </a:lnTo>
                <a:lnTo>
                  <a:pt x="6858" y="300989"/>
                </a:lnTo>
                <a:close/>
              </a:path>
              <a:path w="1134745" h="300989">
                <a:moveTo>
                  <a:pt x="1131557" y="6857"/>
                </a:moveTo>
                <a:lnTo>
                  <a:pt x="1128521" y="3048"/>
                </a:lnTo>
                <a:lnTo>
                  <a:pt x="1128521" y="6857"/>
                </a:lnTo>
                <a:lnTo>
                  <a:pt x="1131557" y="6857"/>
                </a:lnTo>
                <a:close/>
              </a:path>
              <a:path w="1134745" h="300989">
                <a:moveTo>
                  <a:pt x="1131557" y="294131"/>
                </a:moveTo>
                <a:lnTo>
                  <a:pt x="1131557" y="6857"/>
                </a:lnTo>
                <a:lnTo>
                  <a:pt x="1128521" y="6857"/>
                </a:lnTo>
                <a:lnTo>
                  <a:pt x="1128521" y="294131"/>
                </a:lnTo>
                <a:lnTo>
                  <a:pt x="1131557" y="294131"/>
                </a:lnTo>
                <a:close/>
              </a:path>
              <a:path w="1134745" h="300989">
                <a:moveTo>
                  <a:pt x="1131557" y="300989"/>
                </a:moveTo>
                <a:lnTo>
                  <a:pt x="1131557" y="294131"/>
                </a:lnTo>
                <a:lnTo>
                  <a:pt x="1128521" y="297179"/>
                </a:lnTo>
                <a:lnTo>
                  <a:pt x="1128521" y="300989"/>
                </a:lnTo>
                <a:lnTo>
                  <a:pt x="1131557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38289" y="6047994"/>
            <a:ext cx="1129665" cy="294640"/>
          </a:xfrm>
          <a:custGeom>
            <a:avLst/>
            <a:gdLst/>
            <a:ahLst/>
            <a:cxnLst/>
            <a:rect l="l" t="t" r="r" b="b"/>
            <a:pathLst>
              <a:path w="1129665" h="294639">
                <a:moveTo>
                  <a:pt x="0" y="0"/>
                </a:moveTo>
                <a:lnTo>
                  <a:pt x="0" y="294132"/>
                </a:lnTo>
                <a:lnTo>
                  <a:pt x="1129283" y="294132"/>
                </a:lnTo>
                <a:lnTo>
                  <a:pt x="1129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5253" y="6044946"/>
            <a:ext cx="1135380" cy="300990"/>
          </a:xfrm>
          <a:custGeom>
            <a:avLst/>
            <a:gdLst/>
            <a:ahLst/>
            <a:cxnLst/>
            <a:rect l="l" t="t" r="r" b="b"/>
            <a:pathLst>
              <a:path w="1135379" h="300989">
                <a:moveTo>
                  <a:pt x="1135379" y="300989"/>
                </a:moveTo>
                <a:lnTo>
                  <a:pt x="1135379" y="0"/>
                </a:lnTo>
                <a:lnTo>
                  <a:pt x="0" y="0"/>
                </a:lnTo>
                <a:lnTo>
                  <a:pt x="0" y="300989"/>
                </a:lnTo>
                <a:lnTo>
                  <a:pt x="3035" y="300989"/>
                </a:lnTo>
                <a:lnTo>
                  <a:pt x="3035" y="6857"/>
                </a:lnTo>
                <a:lnTo>
                  <a:pt x="6083" y="3048"/>
                </a:lnTo>
                <a:lnTo>
                  <a:pt x="6083" y="6857"/>
                </a:lnTo>
                <a:lnTo>
                  <a:pt x="1129271" y="6857"/>
                </a:lnTo>
                <a:lnTo>
                  <a:pt x="1129271" y="3048"/>
                </a:lnTo>
                <a:lnTo>
                  <a:pt x="1132319" y="6857"/>
                </a:lnTo>
                <a:lnTo>
                  <a:pt x="1132319" y="300989"/>
                </a:lnTo>
                <a:lnTo>
                  <a:pt x="1135379" y="300989"/>
                </a:lnTo>
                <a:close/>
              </a:path>
              <a:path w="1135379" h="300989">
                <a:moveTo>
                  <a:pt x="6083" y="6857"/>
                </a:moveTo>
                <a:lnTo>
                  <a:pt x="6083" y="3048"/>
                </a:lnTo>
                <a:lnTo>
                  <a:pt x="3035" y="6857"/>
                </a:lnTo>
                <a:lnTo>
                  <a:pt x="6083" y="6857"/>
                </a:lnTo>
                <a:close/>
              </a:path>
              <a:path w="1135379" h="300989">
                <a:moveTo>
                  <a:pt x="6083" y="294131"/>
                </a:moveTo>
                <a:lnTo>
                  <a:pt x="6083" y="6857"/>
                </a:lnTo>
                <a:lnTo>
                  <a:pt x="3035" y="6857"/>
                </a:lnTo>
                <a:lnTo>
                  <a:pt x="3035" y="294131"/>
                </a:lnTo>
                <a:lnTo>
                  <a:pt x="6083" y="294131"/>
                </a:lnTo>
                <a:close/>
              </a:path>
              <a:path w="1135379" h="300989">
                <a:moveTo>
                  <a:pt x="1132319" y="294131"/>
                </a:moveTo>
                <a:lnTo>
                  <a:pt x="3035" y="294131"/>
                </a:lnTo>
                <a:lnTo>
                  <a:pt x="6083" y="297179"/>
                </a:lnTo>
                <a:lnTo>
                  <a:pt x="6083" y="300989"/>
                </a:lnTo>
                <a:lnTo>
                  <a:pt x="1129271" y="300989"/>
                </a:lnTo>
                <a:lnTo>
                  <a:pt x="1129271" y="297179"/>
                </a:lnTo>
                <a:lnTo>
                  <a:pt x="1132319" y="294131"/>
                </a:lnTo>
                <a:close/>
              </a:path>
              <a:path w="1135379" h="300989">
                <a:moveTo>
                  <a:pt x="6083" y="300989"/>
                </a:moveTo>
                <a:lnTo>
                  <a:pt x="6083" y="297179"/>
                </a:lnTo>
                <a:lnTo>
                  <a:pt x="3035" y="294131"/>
                </a:lnTo>
                <a:lnTo>
                  <a:pt x="3035" y="300989"/>
                </a:lnTo>
                <a:lnTo>
                  <a:pt x="6083" y="300989"/>
                </a:lnTo>
                <a:close/>
              </a:path>
              <a:path w="1135379" h="300989">
                <a:moveTo>
                  <a:pt x="1132319" y="6857"/>
                </a:moveTo>
                <a:lnTo>
                  <a:pt x="1129271" y="3048"/>
                </a:lnTo>
                <a:lnTo>
                  <a:pt x="1129271" y="6857"/>
                </a:lnTo>
                <a:lnTo>
                  <a:pt x="1132319" y="6857"/>
                </a:lnTo>
                <a:close/>
              </a:path>
              <a:path w="1135379" h="300989">
                <a:moveTo>
                  <a:pt x="1132319" y="294131"/>
                </a:moveTo>
                <a:lnTo>
                  <a:pt x="1132319" y="6857"/>
                </a:lnTo>
                <a:lnTo>
                  <a:pt x="1129271" y="6857"/>
                </a:lnTo>
                <a:lnTo>
                  <a:pt x="1129271" y="294131"/>
                </a:lnTo>
                <a:lnTo>
                  <a:pt x="1132319" y="294131"/>
                </a:lnTo>
                <a:close/>
              </a:path>
              <a:path w="1135379" h="300989">
                <a:moveTo>
                  <a:pt x="1132319" y="300989"/>
                </a:moveTo>
                <a:lnTo>
                  <a:pt x="1132319" y="294131"/>
                </a:lnTo>
                <a:lnTo>
                  <a:pt x="1129271" y="297179"/>
                </a:lnTo>
                <a:lnTo>
                  <a:pt x="1129271" y="300989"/>
                </a:lnTo>
                <a:lnTo>
                  <a:pt x="1132319" y="30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81257" y="6085585"/>
            <a:ext cx="3386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  <a:tabLst>
                <a:tab pos="1539875" algn="l"/>
                <a:tab pos="2592705" algn="l"/>
              </a:tabLst>
            </a:pPr>
            <a:r>
              <a:rPr sz="1200" dirty="0">
                <a:latin typeface="新宋体"/>
                <a:cs typeface="新宋体"/>
              </a:rPr>
              <a:t>微电子	通信	计算机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91981" y="2346960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19" h="51435">
                <a:moveTo>
                  <a:pt x="76200" y="0"/>
                </a:moveTo>
                <a:lnTo>
                  <a:pt x="0" y="25146"/>
                </a:lnTo>
                <a:lnTo>
                  <a:pt x="50292" y="42245"/>
                </a:lnTo>
                <a:lnTo>
                  <a:pt x="50292" y="22098"/>
                </a:lnTo>
                <a:lnTo>
                  <a:pt x="53421" y="22108"/>
                </a:lnTo>
                <a:lnTo>
                  <a:pt x="76200" y="0"/>
                </a:lnTo>
                <a:close/>
              </a:path>
              <a:path w="325119" h="51435">
                <a:moveTo>
                  <a:pt x="53421" y="22108"/>
                </a:moveTo>
                <a:lnTo>
                  <a:pt x="50292" y="22098"/>
                </a:lnTo>
                <a:lnTo>
                  <a:pt x="50292" y="25146"/>
                </a:lnTo>
                <a:lnTo>
                  <a:pt x="53421" y="22108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0510" y="22860"/>
                </a:lnTo>
                <a:lnTo>
                  <a:pt x="53421" y="22108"/>
                </a:lnTo>
                <a:lnTo>
                  <a:pt x="50292" y="25146"/>
                </a:lnTo>
                <a:lnTo>
                  <a:pt x="54102" y="28956"/>
                </a:lnTo>
                <a:lnTo>
                  <a:pt x="270510" y="28956"/>
                </a:lnTo>
                <a:lnTo>
                  <a:pt x="273558" y="25908"/>
                </a:lnTo>
                <a:close/>
              </a:path>
              <a:path w="325119" h="51435">
                <a:moveTo>
                  <a:pt x="54102" y="28956"/>
                </a:moveTo>
                <a:lnTo>
                  <a:pt x="50292" y="25146"/>
                </a:lnTo>
                <a:lnTo>
                  <a:pt x="50292" y="28956"/>
                </a:lnTo>
                <a:lnTo>
                  <a:pt x="54102" y="28956"/>
                </a:lnTo>
                <a:close/>
              </a:path>
              <a:path w="325119" h="51435">
                <a:moveTo>
                  <a:pt x="76200" y="51054"/>
                </a:moveTo>
                <a:lnTo>
                  <a:pt x="54102" y="28956"/>
                </a:lnTo>
                <a:lnTo>
                  <a:pt x="50292" y="28956"/>
                </a:lnTo>
                <a:lnTo>
                  <a:pt x="50292" y="42245"/>
                </a:lnTo>
                <a:lnTo>
                  <a:pt x="76200" y="51054"/>
                </a:lnTo>
                <a:close/>
              </a:path>
              <a:path w="325119" h="51435">
                <a:moveTo>
                  <a:pt x="324612" y="25908"/>
                </a:moveTo>
                <a:lnTo>
                  <a:pt x="248412" y="762"/>
                </a:lnTo>
                <a:lnTo>
                  <a:pt x="270499" y="22849"/>
                </a:lnTo>
                <a:lnTo>
                  <a:pt x="273558" y="22860"/>
                </a:lnTo>
                <a:lnTo>
                  <a:pt x="273558" y="42755"/>
                </a:lnTo>
                <a:lnTo>
                  <a:pt x="324612" y="25908"/>
                </a:lnTo>
                <a:close/>
              </a:path>
              <a:path w="325119" h="51435">
                <a:moveTo>
                  <a:pt x="273558" y="42755"/>
                </a:moveTo>
                <a:lnTo>
                  <a:pt x="273558" y="28956"/>
                </a:lnTo>
                <a:lnTo>
                  <a:pt x="270499" y="28966"/>
                </a:lnTo>
                <a:lnTo>
                  <a:pt x="248412" y="51054"/>
                </a:lnTo>
                <a:lnTo>
                  <a:pt x="273558" y="42755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3558" y="22860"/>
                </a:lnTo>
                <a:lnTo>
                  <a:pt x="270499" y="22849"/>
                </a:lnTo>
                <a:lnTo>
                  <a:pt x="273558" y="25908"/>
                </a:lnTo>
                <a:close/>
              </a:path>
              <a:path w="325119" h="51435">
                <a:moveTo>
                  <a:pt x="273558" y="28956"/>
                </a:moveTo>
                <a:lnTo>
                  <a:pt x="273558" y="25908"/>
                </a:lnTo>
                <a:lnTo>
                  <a:pt x="270510" y="28956"/>
                </a:lnTo>
                <a:lnTo>
                  <a:pt x="27355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80551" y="3326891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19" h="51435">
                <a:moveTo>
                  <a:pt x="76200" y="0"/>
                </a:moveTo>
                <a:lnTo>
                  <a:pt x="0" y="25146"/>
                </a:lnTo>
                <a:lnTo>
                  <a:pt x="51054" y="42504"/>
                </a:lnTo>
                <a:lnTo>
                  <a:pt x="51054" y="22098"/>
                </a:lnTo>
                <a:lnTo>
                  <a:pt x="54091" y="22108"/>
                </a:lnTo>
                <a:lnTo>
                  <a:pt x="76200" y="0"/>
                </a:lnTo>
                <a:close/>
              </a:path>
              <a:path w="325119" h="51435">
                <a:moveTo>
                  <a:pt x="54091" y="22108"/>
                </a:moveTo>
                <a:lnTo>
                  <a:pt x="51054" y="22098"/>
                </a:lnTo>
                <a:lnTo>
                  <a:pt x="51054" y="25146"/>
                </a:lnTo>
                <a:lnTo>
                  <a:pt x="54091" y="22108"/>
                </a:lnTo>
                <a:close/>
              </a:path>
              <a:path w="325119" h="51435">
                <a:moveTo>
                  <a:pt x="274320" y="25908"/>
                </a:moveTo>
                <a:lnTo>
                  <a:pt x="271179" y="22860"/>
                </a:lnTo>
                <a:lnTo>
                  <a:pt x="54091" y="22108"/>
                </a:lnTo>
                <a:lnTo>
                  <a:pt x="51054" y="25146"/>
                </a:lnTo>
                <a:lnTo>
                  <a:pt x="54751" y="28956"/>
                </a:lnTo>
                <a:lnTo>
                  <a:pt x="271179" y="28956"/>
                </a:lnTo>
                <a:lnTo>
                  <a:pt x="274320" y="25908"/>
                </a:lnTo>
                <a:close/>
              </a:path>
              <a:path w="325119" h="51435">
                <a:moveTo>
                  <a:pt x="54751" y="28956"/>
                </a:moveTo>
                <a:lnTo>
                  <a:pt x="51054" y="25146"/>
                </a:lnTo>
                <a:lnTo>
                  <a:pt x="51054" y="28956"/>
                </a:lnTo>
                <a:lnTo>
                  <a:pt x="54751" y="28956"/>
                </a:lnTo>
                <a:close/>
              </a:path>
              <a:path w="325119" h="51435">
                <a:moveTo>
                  <a:pt x="76200" y="51054"/>
                </a:moveTo>
                <a:lnTo>
                  <a:pt x="54751" y="28956"/>
                </a:lnTo>
                <a:lnTo>
                  <a:pt x="51054" y="28956"/>
                </a:lnTo>
                <a:lnTo>
                  <a:pt x="51054" y="42504"/>
                </a:lnTo>
                <a:lnTo>
                  <a:pt x="76200" y="51054"/>
                </a:lnTo>
                <a:close/>
              </a:path>
              <a:path w="325119" h="51435">
                <a:moveTo>
                  <a:pt x="324612" y="25908"/>
                </a:moveTo>
                <a:lnTo>
                  <a:pt x="248412" y="762"/>
                </a:lnTo>
                <a:lnTo>
                  <a:pt x="271168" y="22849"/>
                </a:lnTo>
                <a:lnTo>
                  <a:pt x="274320" y="22860"/>
                </a:lnTo>
                <a:lnTo>
                  <a:pt x="274320" y="42504"/>
                </a:lnTo>
                <a:lnTo>
                  <a:pt x="324612" y="25908"/>
                </a:lnTo>
                <a:close/>
              </a:path>
              <a:path w="325119" h="51435">
                <a:moveTo>
                  <a:pt x="274320" y="42504"/>
                </a:moveTo>
                <a:lnTo>
                  <a:pt x="274320" y="28956"/>
                </a:lnTo>
                <a:lnTo>
                  <a:pt x="271168" y="28966"/>
                </a:lnTo>
                <a:lnTo>
                  <a:pt x="248412" y="51054"/>
                </a:lnTo>
                <a:lnTo>
                  <a:pt x="274320" y="42504"/>
                </a:lnTo>
                <a:close/>
              </a:path>
              <a:path w="325119" h="51435">
                <a:moveTo>
                  <a:pt x="274320" y="25908"/>
                </a:moveTo>
                <a:lnTo>
                  <a:pt x="274320" y="22860"/>
                </a:lnTo>
                <a:lnTo>
                  <a:pt x="271168" y="22849"/>
                </a:lnTo>
                <a:lnTo>
                  <a:pt x="274320" y="25908"/>
                </a:lnTo>
                <a:close/>
              </a:path>
              <a:path w="325119" h="51435">
                <a:moveTo>
                  <a:pt x="274320" y="28956"/>
                </a:moveTo>
                <a:lnTo>
                  <a:pt x="274320" y="25908"/>
                </a:lnTo>
                <a:lnTo>
                  <a:pt x="271179" y="28956"/>
                </a:lnTo>
                <a:lnTo>
                  <a:pt x="27432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8265" y="4223003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19" h="51435">
                <a:moveTo>
                  <a:pt x="76200" y="0"/>
                </a:moveTo>
                <a:lnTo>
                  <a:pt x="0" y="25146"/>
                </a:lnTo>
                <a:lnTo>
                  <a:pt x="50292" y="42245"/>
                </a:lnTo>
                <a:lnTo>
                  <a:pt x="50292" y="22098"/>
                </a:lnTo>
                <a:lnTo>
                  <a:pt x="53421" y="22108"/>
                </a:lnTo>
                <a:lnTo>
                  <a:pt x="76200" y="0"/>
                </a:lnTo>
                <a:close/>
              </a:path>
              <a:path w="325119" h="51435">
                <a:moveTo>
                  <a:pt x="53421" y="22108"/>
                </a:moveTo>
                <a:lnTo>
                  <a:pt x="50292" y="22098"/>
                </a:lnTo>
                <a:lnTo>
                  <a:pt x="50292" y="25146"/>
                </a:lnTo>
                <a:lnTo>
                  <a:pt x="53421" y="22108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0510" y="22860"/>
                </a:lnTo>
                <a:lnTo>
                  <a:pt x="53421" y="22108"/>
                </a:lnTo>
                <a:lnTo>
                  <a:pt x="50292" y="25146"/>
                </a:lnTo>
                <a:lnTo>
                  <a:pt x="54102" y="28956"/>
                </a:lnTo>
                <a:lnTo>
                  <a:pt x="270510" y="28956"/>
                </a:lnTo>
                <a:lnTo>
                  <a:pt x="273558" y="25908"/>
                </a:lnTo>
                <a:close/>
              </a:path>
              <a:path w="325119" h="51435">
                <a:moveTo>
                  <a:pt x="54102" y="28956"/>
                </a:moveTo>
                <a:lnTo>
                  <a:pt x="50292" y="25146"/>
                </a:lnTo>
                <a:lnTo>
                  <a:pt x="50292" y="28956"/>
                </a:lnTo>
                <a:lnTo>
                  <a:pt x="54102" y="28956"/>
                </a:lnTo>
                <a:close/>
              </a:path>
              <a:path w="325119" h="51435">
                <a:moveTo>
                  <a:pt x="76200" y="51054"/>
                </a:moveTo>
                <a:lnTo>
                  <a:pt x="54102" y="28956"/>
                </a:lnTo>
                <a:lnTo>
                  <a:pt x="50292" y="28956"/>
                </a:lnTo>
                <a:lnTo>
                  <a:pt x="50292" y="42245"/>
                </a:lnTo>
                <a:lnTo>
                  <a:pt x="76200" y="51054"/>
                </a:lnTo>
                <a:close/>
              </a:path>
              <a:path w="325119" h="51435">
                <a:moveTo>
                  <a:pt x="324612" y="25908"/>
                </a:moveTo>
                <a:lnTo>
                  <a:pt x="248412" y="762"/>
                </a:lnTo>
                <a:lnTo>
                  <a:pt x="270499" y="22849"/>
                </a:lnTo>
                <a:lnTo>
                  <a:pt x="273558" y="22860"/>
                </a:lnTo>
                <a:lnTo>
                  <a:pt x="273558" y="42755"/>
                </a:lnTo>
                <a:lnTo>
                  <a:pt x="324612" y="25908"/>
                </a:lnTo>
                <a:close/>
              </a:path>
              <a:path w="325119" h="51435">
                <a:moveTo>
                  <a:pt x="273558" y="42755"/>
                </a:moveTo>
                <a:lnTo>
                  <a:pt x="273558" y="28956"/>
                </a:lnTo>
                <a:lnTo>
                  <a:pt x="270499" y="28966"/>
                </a:lnTo>
                <a:lnTo>
                  <a:pt x="248412" y="51054"/>
                </a:lnTo>
                <a:lnTo>
                  <a:pt x="273558" y="42755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3558" y="22860"/>
                </a:lnTo>
                <a:lnTo>
                  <a:pt x="270499" y="22849"/>
                </a:lnTo>
                <a:lnTo>
                  <a:pt x="273558" y="25908"/>
                </a:lnTo>
                <a:close/>
              </a:path>
              <a:path w="325119" h="51435">
                <a:moveTo>
                  <a:pt x="273558" y="28956"/>
                </a:moveTo>
                <a:lnTo>
                  <a:pt x="273558" y="25908"/>
                </a:lnTo>
                <a:lnTo>
                  <a:pt x="270510" y="28956"/>
                </a:lnTo>
                <a:lnTo>
                  <a:pt x="27355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1981" y="5113782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19" h="51435">
                <a:moveTo>
                  <a:pt x="76200" y="0"/>
                </a:moveTo>
                <a:lnTo>
                  <a:pt x="0" y="25146"/>
                </a:lnTo>
                <a:lnTo>
                  <a:pt x="50292" y="42245"/>
                </a:lnTo>
                <a:lnTo>
                  <a:pt x="50292" y="22098"/>
                </a:lnTo>
                <a:lnTo>
                  <a:pt x="53421" y="22108"/>
                </a:lnTo>
                <a:lnTo>
                  <a:pt x="76200" y="0"/>
                </a:lnTo>
                <a:close/>
              </a:path>
              <a:path w="325119" h="51435">
                <a:moveTo>
                  <a:pt x="53421" y="22108"/>
                </a:moveTo>
                <a:lnTo>
                  <a:pt x="50292" y="22098"/>
                </a:lnTo>
                <a:lnTo>
                  <a:pt x="50292" y="25146"/>
                </a:lnTo>
                <a:lnTo>
                  <a:pt x="53421" y="22108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0510" y="22860"/>
                </a:lnTo>
                <a:lnTo>
                  <a:pt x="53421" y="22108"/>
                </a:lnTo>
                <a:lnTo>
                  <a:pt x="50292" y="25146"/>
                </a:lnTo>
                <a:lnTo>
                  <a:pt x="54102" y="28956"/>
                </a:lnTo>
                <a:lnTo>
                  <a:pt x="270510" y="28956"/>
                </a:lnTo>
                <a:lnTo>
                  <a:pt x="273558" y="25908"/>
                </a:lnTo>
                <a:close/>
              </a:path>
              <a:path w="325119" h="51435">
                <a:moveTo>
                  <a:pt x="54102" y="28956"/>
                </a:moveTo>
                <a:lnTo>
                  <a:pt x="50292" y="25146"/>
                </a:lnTo>
                <a:lnTo>
                  <a:pt x="50292" y="28956"/>
                </a:lnTo>
                <a:lnTo>
                  <a:pt x="54102" y="28956"/>
                </a:lnTo>
                <a:close/>
              </a:path>
              <a:path w="325119" h="51435">
                <a:moveTo>
                  <a:pt x="76200" y="51054"/>
                </a:moveTo>
                <a:lnTo>
                  <a:pt x="54102" y="28956"/>
                </a:lnTo>
                <a:lnTo>
                  <a:pt x="50292" y="28956"/>
                </a:lnTo>
                <a:lnTo>
                  <a:pt x="50292" y="42245"/>
                </a:lnTo>
                <a:lnTo>
                  <a:pt x="76200" y="51054"/>
                </a:lnTo>
                <a:close/>
              </a:path>
              <a:path w="325119" h="51435">
                <a:moveTo>
                  <a:pt x="324612" y="25908"/>
                </a:moveTo>
                <a:lnTo>
                  <a:pt x="248412" y="762"/>
                </a:lnTo>
                <a:lnTo>
                  <a:pt x="270499" y="22849"/>
                </a:lnTo>
                <a:lnTo>
                  <a:pt x="273558" y="22860"/>
                </a:lnTo>
                <a:lnTo>
                  <a:pt x="273558" y="42755"/>
                </a:lnTo>
                <a:lnTo>
                  <a:pt x="324612" y="25908"/>
                </a:lnTo>
                <a:close/>
              </a:path>
              <a:path w="325119" h="51435">
                <a:moveTo>
                  <a:pt x="273558" y="42755"/>
                </a:moveTo>
                <a:lnTo>
                  <a:pt x="273558" y="28956"/>
                </a:lnTo>
                <a:lnTo>
                  <a:pt x="270499" y="28966"/>
                </a:lnTo>
                <a:lnTo>
                  <a:pt x="248412" y="51054"/>
                </a:lnTo>
                <a:lnTo>
                  <a:pt x="273558" y="42755"/>
                </a:lnTo>
                <a:close/>
              </a:path>
              <a:path w="325119" h="51435">
                <a:moveTo>
                  <a:pt x="273558" y="25908"/>
                </a:moveTo>
                <a:lnTo>
                  <a:pt x="273558" y="22860"/>
                </a:lnTo>
                <a:lnTo>
                  <a:pt x="270499" y="22849"/>
                </a:lnTo>
                <a:lnTo>
                  <a:pt x="273558" y="25908"/>
                </a:lnTo>
                <a:close/>
              </a:path>
              <a:path w="325119" h="51435">
                <a:moveTo>
                  <a:pt x="273558" y="28956"/>
                </a:moveTo>
                <a:lnTo>
                  <a:pt x="273558" y="25908"/>
                </a:lnTo>
                <a:lnTo>
                  <a:pt x="270510" y="28956"/>
                </a:lnTo>
                <a:lnTo>
                  <a:pt x="27355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22093" y="2340101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20" h="51435">
                <a:moveTo>
                  <a:pt x="76199" y="0"/>
                </a:moveTo>
                <a:lnTo>
                  <a:pt x="0" y="25146"/>
                </a:lnTo>
                <a:lnTo>
                  <a:pt x="51053" y="42504"/>
                </a:lnTo>
                <a:lnTo>
                  <a:pt x="51053" y="22098"/>
                </a:lnTo>
                <a:lnTo>
                  <a:pt x="54091" y="22108"/>
                </a:lnTo>
                <a:lnTo>
                  <a:pt x="76199" y="0"/>
                </a:lnTo>
                <a:close/>
              </a:path>
              <a:path w="325120" h="51435">
                <a:moveTo>
                  <a:pt x="54091" y="22108"/>
                </a:moveTo>
                <a:lnTo>
                  <a:pt x="51053" y="22098"/>
                </a:lnTo>
                <a:lnTo>
                  <a:pt x="51053" y="25146"/>
                </a:lnTo>
                <a:lnTo>
                  <a:pt x="54091" y="22108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1179" y="22860"/>
                </a:lnTo>
                <a:lnTo>
                  <a:pt x="54091" y="22108"/>
                </a:lnTo>
                <a:lnTo>
                  <a:pt x="51053" y="25146"/>
                </a:lnTo>
                <a:lnTo>
                  <a:pt x="54751" y="28956"/>
                </a:lnTo>
                <a:lnTo>
                  <a:pt x="271179" y="28956"/>
                </a:lnTo>
                <a:lnTo>
                  <a:pt x="274319" y="25908"/>
                </a:lnTo>
                <a:close/>
              </a:path>
              <a:path w="325120" h="51435">
                <a:moveTo>
                  <a:pt x="54751" y="28956"/>
                </a:moveTo>
                <a:lnTo>
                  <a:pt x="51053" y="25146"/>
                </a:lnTo>
                <a:lnTo>
                  <a:pt x="51053" y="28956"/>
                </a:lnTo>
                <a:lnTo>
                  <a:pt x="54751" y="28956"/>
                </a:lnTo>
                <a:close/>
              </a:path>
              <a:path w="325120" h="51435">
                <a:moveTo>
                  <a:pt x="76199" y="51054"/>
                </a:moveTo>
                <a:lnTo>
                  <a:pt x="54751" y="28956"/>
                </a:lnTo>
                <a:lnTo>
                  <a:pt x="51053" y="28956"/>
                </a:lnTo>
                <a:lnTo>
                  <a:pt x="51053" y="42504"/>
                </a:lnTo>
                <a:lnTo>
                  <a:pt x="76199" y="51054"/>
                </a:lnTo>
                <a:close/>
              </a:path>
              <a:path w="325120" h="51435">
                <a:moveTo>
                  <a:pt x="324611" y="25908"/>
                </a:moveTo>
                <a:lnTo>
                  <a:pt x="248411" y="762"/>
                </a:lnTo>
                <a:lnTo>
                  <a:pt x="271168" y="22849"/>
                </a:lnTo>
                <a:lnTo>
                  <a:pt x="274319" y="22860"/>
                </a:lnTo>
                <a:lnTo>
                  <a:pt x="274319" y="42504"/>
                </a:lnTo>
                <a:lnTo>
                  <a:pt x="324611" y="25908"/>
                </a:lnTo>
                <a:close/>
              </a:path>
              <a:path w="325120" h="51435">
                <a:moveTo>
                  <a:pt x="274319" y="42504"/>
                </a:moveTo>
                <a:lnTo>
                  <a:pt x="274319" y="28956"/>
                </a:lnTo>
                <a:lnTo>
                  <a:pt x="271168" y="28966"/>
                </a:lnTo>
                <a:lnTo>
                  <a:pt x="248411" y="51054"/>
                </a:lnTo>
                <a:lnTo>
                  <a:pt x="274319" y="42504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4319" y="22860"/>
                </a:lnTo>
                <a:lnTo>
                  <a:pt x="271168" y="22849"/>
                </a:lnTo>
                <a:lnTo>
                  <a:pt x="274319" y="25908"/>
                </a:lnTo>
                <a:close/>
              </a:path>
              <a:path w="325120" h="51435">
                <a:moveTo>
                  <a:pt x="274319" y="28956"/>
                </a:moveTo>
                <a:lnTo>
                  <a:pt x="274319" y="25908"/>
                </a:lnTo>
                <a:lnTo>
                  <a:pt x="271179" y="28956"/>
                </a:lnTo>
                <a:lnTo>
                  <a:pt x="2743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11425" y="3320034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20" h="51435">
                <a:moveTo>
                  <a:pt x="76200" y="0"/>
                </a:moveTo>
                <a:lnTo>
                  <a:pt x="0" y="25146"/>
                </a:lnTo>
                <a:lnTo>
                  <a:pt x="50292" y="42245"/>
                </a:lnTo>
                <a:lnTo>
                  <a:pt x="50292" y="22098"/>
                </a:lnTo>
                <a:lnTo>
                  <a:pt x="53421" y="22108"/>
                </a:lnTo>
                <a:lnTo>
                  <a:pt x="76200" y="0"/>
                </a:lnTo>
                <a:close/>
              </a:path>
              <a:path w="325120" h="51435">
                <a:moveTo>
                  <a:pt x="53421" y="22108"/>
                </a:moveTo>
                <a:lnTo>
                  <a:pt x="50292" y="22098"/>
                </a:lnTo>
                <a:lnTo>
                  <a:pt x="50292" y="25146"/>
                </a:lnTo>
                <a:lnTo>
                  <a:pt x="53421" y="22108"/>
                </a:lnTo>
                <a:close/>
              </a:path>
              <a:path w="325120" h="51435">
                <a:moveTo>
                  <a:pt x="273558" y="25908"/>
                </a:moveTo>
                <a:lnTo>
                  <a:pt x="270520" y="22870"/>
                </a:lnTo>
                <a:lnTo>
                  <a:pt x="248412" y="22774"/>
                </a:lnTo>
                <a:lnTo>
                  <a:pt x="76200" y="22186"/>
                </a:lnTo>
                <a:lnTo>
                  <a:pt x="53350" y="22177"/>
                </a:lnTo>
                <a:lnTo>
                  <a:pt x="50292" y="25146"/>
                </a:lnTo>
                <a:lnTo>
                  <a:pt x="53350" y="28204"/>
                </a:lnTo>
                <a:lnTo>
                  <a:pt x="270520" y="28945"/>
                </a:lnTo>
                <a:lnTo>
                  <a:pt x="273558" y="25908"/>
                </a:lnTo>
                <a:close/>
              </a:path>
              <a:path w="325120" h="51435">
                <a:moveTo>
                  <a:pt x="53350" y="28204"/>
                </a:moveTo>
                <a:lnTo>
                  <a:pt x="50292" y="25146"/>
                </a:lnTo>
                <a:lnTo>
                  <a:pt x="50292" y="28194"/>
                </a:lnTo>
                <a:lnTo>
                  <a:pt x="53350" y="28204"/>
                </a:lnTo>
                <a:close/>
              </a:path>
              <a:path w="325120" h="51435">
                <a:moveTo>
                  <a:pt x="76200" y="51054"/>
                </a:moveTo>
                <a:lnTo>
                  <a:pt x="53421" y="28275"/>
                </a:lnTo>
                <a:lnTo>
                  <a:pt x="50292" y="28194"/>
                </a:lnTo>
                <a:lnTo>
                  <a:pt x="50292" y="42245"/>
                </a:lnTo>
                <a:lnTo>
                  <a:pt x="76200" y="51054"/>
                </a:lnTo>
                <a:close/>
              </a:path>
              <a:path w="325120" h="51435">
                <a:moveTo>
                  <a:pt x="324612" y="25908"/>
                </a:moveTo>
                <a:lnTo>
                  <a:pt x="248412" y="762"/>
                </a:lnTo>
                <a:lnTo>
                  <a:pt x="270499" y="22849"/>
                </a:lnTo>
                <a:lnTo>
                  <a:pt x="273558" y="22860"/>
                </a:lnTo>
                <a:lnTo>
                  <a:pt x="273558" y="42755"/>
                </a:lnTo>
                <a:lnTo>
                  <a:pt x="324612" y="25908"/>
                </a:lnTo>
                <a:close/>
              </a:path>
              <a:path w="325120" h="51435">
                <a:moveTo>
                  <a:pt x="273558" y="42755"/>
                </a:moveTo>
                <a:lnTo>
                  <a:pt x="273558" y="28956"/>
                </a:lnTo>
                <a:lnTo>
                  <a:pt x="270499" y="28966"/>
                </a:lnTo>
                <a:lnTo>
                  <a:pt x="248412" y="51054"/>
                </a:lnTo>
                <a:lnTo>
                  <a:pt x="273558" y="42755"/>
                </a:lnTo>
                <a:close/>
              </a:path>
              <a:path w="325120" h="51435">
                <a:moveTo>
                  <a:pt x="273558" y="25908"/>
                </a:moveTo>
                <a:lnTo>
                  <a:pt x="273558" y="22860"/>
                </a:lnTo>
                <a:lnTo>
                  <a:pt x="270499" y="22849"/>
                </a:lnTo>
                <a:lnTo>
                  <a:pt x="273558" y="25908"/>
                </a:lnTo>
                <a:close/>
              </a:path>
              <a:path w="325120" h="51435">
                <a:moveTo>
                  <a:pt x="273558" y="28956"/>
                </a:moveTo>
                <a:lnTo>
                  <a:pt x="273558" y="25908"/>
                </a:lnTo>
                <a:lnTo>
                  <a:pt x="270520" y="28945"/>
                </a:lnTo>
                <a:lnTo>
                  <a:pt x="27355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08377" y="4216146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20" h="51435">
                <a:moveTo>
                  <a:pt x="76199" y="0"/>
                </a:moveTo>
                <a:lnTo>
                  <a:pt x="0" y="25146"/>
                </a:lnTo>
                <a:lnTo>
                  <a:pt x="51053" y="42504"/>
                </a:lnTo>
                <a:lnTo>
                  <a:pt x="51053" y="22098"/>
                </a:lnTo>
                <a:lnTo>
                  <a:pt x="54091" y="22108"/>
                </a:lnTo>
                <a:lnTo>
                  <a:pt x="76199" y="0"/>
                </a:lnTo>
                <a:close/>
              </a:path>
              <a:path w="325120" h="51435">
                <a:moveTo>
                  <a:pt x="54091" y="22108"/>
                </a:moveTo>
                <a:lnTo>
                  <a:pt x="51053" y="22098"/>
                </a:lnTo>
                <a:lnTo>
                  <a:pt x="51053" y="25146"/>
                </a:lnTo>
                <a:lnTo>
                  <a:pt x="54091" y="22108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1179" y="22860"/>
                </a:lnTo>
                <a:lnTo>
                  <a:pt x="54091" y="22108"/>
                </a:lnTo>
                <a:lnTo>
                  <a:pt x="51053" y="25146"/>
                </a:lnTo>
                <a:lnTo>
                  <a:pt x="54751" y="28956"/>
                </a:lnTo>
                <a:lnTo>
                  <a:pt x="271179" y="28956"/>
                </a:lnTo>
                <a:lnTo>
                  <a:pt x="274319" y="25908"/>
                </a:lnTo>
                <a:close/>
              </a:path>
              <a:path w="325120" h="51435">
                <a:moveTo>
                  <a:pt x="54751" y="28956"/>
                </a:moveTo>
                <a:lnTo>
                  <a:pt x="51053" y="25146"/>
                </a:lnTo>
                <a:lnTo>
                  <a:pt x="51053" y="28956"/>
                </a:lnTo>
                <a:lnTo>
                  <a:pt x="54751" y="28956"/>
                </a:lnTo>
                <a:close/>
              </a:path>
              <a:path w="325120" h="51435">
                <a:moveTo>
                  <a:pt x="76199" y="51054"/>
                </a:moveTo>
                <a:lnTo>
                  <a:pt x="54751" y="28956"/>
                </a:lnTo>
                <a:lnTo>
                  <a:pt x="51053" y="28956"/>
                </a:lnTo>
                <a:lnTo>
                  <a:pt x="51053" y="42504"/>
                </a:lnTo>
                <a:lnTo>
                  <a:pt x="76199" y="51054"/>
                </a:lnTo>
                <a:close/>
              </a:path>
              <a:path w="325120" h="51435">
                <a:moveTo>
                  <a:pt x="324611" y="25908"/>
                </a:moveTo>
                <a:lnTo>
                  <a:pt x="248411" y="762"/>
                </a:lnTo>
                <a:lnTo>
                  <a:pt x="271168" y="22849"/>
                </a:lnTo>
                <a:lnTo>
                  <a:pt x="274319" y="22860"/>
                </a:lnTo>
                <a:lnTo>
                  <a:pt x="274319" y="42504"/>
                </a:lnTo>
                <a:lnTo>
                  <a:pt x="324611" y="25908"/>
                </a:lnTo>
                <a:close/>
              </a:path>
              <a:path w="325120" h="51435">
                <a:moveTo>
                  <a:pt x="274319" y="42504"/>
                </a:moveTo>
                <a:lnTo>
                  <a:pt x="274319" y="28956"/>
                </a:lnTo>
                <a:lnTo>
                  <a:pt x="271168" y="28966"/>
                </a:lnTo>
                <a:lnTo>
                  <a:pt x="248411" y="51054"/>
                </a:lnTo>
                <a:lnTo>
                  <a:pt x="274319" y="42504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4319" y="22860"/>
                </a:lnTo>
                <a:lnTo>
                  <a:pt x="271168" y="22849"/>
                </a:lnTo>
                <a:lnTo>
                  <a:pt x="274319" y="25908"/>
                </a:lnTo>
                <a:close/>
              </a:path>
              <a:path w="325120" h="51435">
                <a:moveTo>
                  <a:pt x="274319" y="28956"/>
                </a:moveTo>
                <a:lnTo>
                  <a:pt x="274319" y="25908"/>
                </a:lnTo>
                <a:lnTo>
                  <a:pt x="271179" y="28956"/>
                </a:lnTo>
                <a:lnTo>
                  <a:pt x="2743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22093" y="5106923"/>
            <a:ext cx="325120" cy="51435"/>
          </a:xfrm>
          <a:custGeom>
            <a:avLst/>
            <a:gdLst/>
            <a:ahLst/>
            <a:cxnLst/>
            <a:rect l="l" t="t" r="r" b="b"/>
            <a:pathLst>
              <a:path w="325120" h="51435">
                <a:moveTo>
                  <a:pt x="76199" y="0"/>
                </a:moveTo>
                <a:lnTo>
                  <a:pt x="0" y="25146"/>
                </a:lnTo>
                <a:lnTo>
                  <a:pt x="51053" y="42504"/>
                </a:lnTo>
                <a:lnTo>
                  <a:pt x="51053" y="22098"/>
                </a:lnTo>
                <a:lnTo>
                  <a:pt x="54091" y="22108"/>
                </a:lnTo>
                <a:lnTo>
                  <a:pt x="76199" y="0"/>
                </a:lnTo>
                <a:close/>
              </a:path>
              <a:path w="325120" h="51435">
                <a:moveTo>
                  <a:pt x="54091" y="22108"/>
                </a:moveTo>
                <a:lnTo>
                  <a:pt x="51053" y="22098"/>
                </a:lnTo>
                <a:lnTo>
                  <a:pt x="51053" y="25146"/>
                </a:lnTo>
                <a:lnTo>
                  <a:pt x="54091" y="22108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1179" y="22860"/>
                </a:lnTo>
                <a:lnTo>
                  <a:pt x="54091" y="22108"/>
                </a:lnTo>
                <a:lnTo>
                  <a:pt x="51053" y="25146"/>
                </a:lnTo>
                <a:lnTo>
                  <a:pt x="54751" y="28956"/>
                </a:lnTo>
                <a:lnTo>
                  <a:pt x="271179" y="28956"/>
                </a:lnTo>
                <a:lnTo>
                  <a:pt x="274319" y="25908"/>
                </a:lnTo>
                <a:close/>
              </a:path>
              <a:path w="325120" h="51435">
                <a:moveTo>
                  <a:pt x="54751" y="28956"/>
                </a:moveTo>
                <a:lnTo>
                  <a:pt x="51053" y="25146"/>
                </a:lnTo>
                <a:lnTo>
                  <a:pt x="51053" y="28956"/>
                </a:lnTo>
                <a:lnTo>
                  <a:pt x="54751" y="28956"/>
                </a:lnTo>
                <a:close/>
              </a:path>
              <a:path w="325120" h="51435">
                <a:moveTo>
                  <a:pt x="76199" y="51054"/>
                </a:moveTo>
                <a:lnTo>
                  <a:pt x="54751" y="28956"/>
                </a:lnTo>
                <a:lnTo>
                  <a:pt x="51053" y="28956"/>
                </a:lnTo>
                <a:lnTo>
                  <a:pt x="51053" y="42504"/>
                </a:lnTo>
                <a:lnTo>
                  <a:pt x="76199" y="51054"/>
                </a:lnTo>
                <a:close/>
              </a:path>
              <a:path w="325120" h="51435">
                <a:moveTo>
                  <a:pt x="324611" y="25908"/>
                </a:moveTo>
                <a:lnTo>
                  <a:pt x="248411" y="762"/>
                </a:lnTo>
                <a:lnTo>
                  <a:pt x="271168" y="22849"/>
                </a:lnTo>
                <a:lnTo>
                  <a:pt x="274319" y="22860"/>
                </a:lnTo>
                <a:lnTo>
                  <a:pt x="274319" y="42504"/>
                </a:lnTo>
                <a:lnTo>
                  <a:pt x="324611" y="25908"/>
                </a:lnTo>
                <a:close/>
              </a:path>
              <a:path w="325120" h="51435">
                <a:moveTo>
                  <a:pt x="274319" y="42504"/>
                </a:moveTo>
                <a:lnTo>
                  <a:pt x="274319" y="28956"/>
                </a:lnTo>
                <a:lnTo>
                  <a:pt x="271168" y="28966"/>
                </a:lnTo>
                <a:lnTo>
                  <a:pt x="248411" y="51054"/>
                </a:lnTo>
                <a:lnTo>
                  <a:pt x="274319" y="42504"/>
                </a:lnTo>
                <a:close/>
              </a:path>
              <a:path w="325120" h="51435">
                <a:moveTo>
                  <a:pt x="274319" y="25908"/>
                </a:moveTo>
                <a:lnTo>
                  <a:pt x="274319" y="22860"/>
                </a:lnTo>
                <a:lnTo>
                  <a:pt x="271168" y="22849"/>
                </a:lnTo>
                <a:lnTo>
                  <a:pt x="274319" y="25908"/>
                </a:lnTo>
                <a:close/>
              </a:path>
              <a:path w="325120" h="51435">
                <a:moveTo>
                  <a:pt x="274319" y="28956"/>
                </a:moveTo>
                <a:lnTo>
                  <a:pt x="274319" y="25908"/>
                </a:lnTo>
                <a:lnTo>
                  <a:pt x="271179" y="28956"/>
                </a:lnTo>
                <a:lnTo>
                  <a:pt x="2743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30703" y="1870710"/>
            <a:ext cx="419100" cy="3583304"/>
          </a:xfrm>
          <a:custGeom>
            <a:avLst/>
            <a:gdLst/>
            <a:ahLst/>
            <a:cxnLst/>
            <a:rect l="l" t="t" r="r" b="b"/>
            <a:pathLst>
              <a:path w="419100" h="3583304">
                <a:moveTo>
                  <a:pt x="0" y="0"/>
                </a:moveTo>
                <a:lnTo>
                  <a:pt x="0" y="3582924"/>
                </a:lnTo>
                <a:lnTo>
                  <a:pt x="419100" y="3582924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26893" y="1867661"/>
            <a:ext cx="426084" cy="3590290"/>
          </a:xfrm>
          <a:custGeom>
            <a:avLst/>
            <a:gdLst/>
            <a:ahLst/>
            <a:cxnLst/>
            <a:rect l="l" t="t" r="r" b="b"/>
            <a:pathLst>
              <a:path w="426084" h="3590290">
                <a:moveTo>
                  <a:pt x="425957" y="3589782"/>
                </a:moveTo>
                <a:lnTo>
                  <a:pt x="425957" y="0"/>
                </a:lnTo>
                <a:lnTo>
                  <a:pt x="0" y="0"/>
                </a:lnTo>
                <a:lnTo>
                  <a:pt x="0" y="3589782"/>
                </a:lnTo>
                <a:lnTo>
                  <a:pt x="3810" y="3589782"/>
                </a:lnTo>
                <a:lnTo>
                  <a:pt x="3810" y="6096"/>
                </a:lnTo>
                <a:lnTo>
                  <a:pt x="6845" y="3048"/>
                </a:lnTo>
                <a:lnTo>
                  <a:pt x="6845" y="6096"/>
                </a:lnTo>
                <a:lnTo>
                  <a:pt x="419862" y="6095"/>
                </a:lnTo>
                <a:lnTo>
                  <a:pt x="419862" y="3048"/>
                </a:lnTo>
                <a:lnTo>
                  <a:pt x="422910" y="6095"/>
                </a:lnTo>
                <a:lnTo>
                  <a:pt x="422910" y="3589782"/>
                </a:lnTo>
                <a:lnTo>
                  <a:pt x="425957" y="3589782"/>
                </a:lnTo>
                <a:close/>
              </a:path>
              <a:path w="426084" h="3590290">
                <a:moveTo>
                  <a:pt x="6845" y="6096"/>
                </a:moveTo>
                <a:lnTo>
                  <a:pt x="6845" y="3048"/>
                </a:lnTo>
                <a:lnTo>
                  <a:pt x="3810" y="6096"/>
                </a:lnTo>
                <a:lnTo>
                  <a:pt x="6845" y="6096"/>
                </a:lnTo>
                <a:close/>
              </a:path>
              <a:path w="426084" h="3590290">
                <a:moveTo>
                  <a:pt x="6845" y="3582924"/>
                </a:moveTo>
                <a:lnTo>
                  <a:pt x="6845" y="6096"/>
                </a:lnTo>
                <a:lnTo>
                  <a:pt x="3810" y="6096"/>
                </a:lnTo>
                <a:lnTo>
                  <a:pt x="3810" y="3582924"/>
                </a:lnTo>
                <a:lnTo>
                  <a:pt x="6845" y="3582924"/>
                </a:lnTo>
                <a:close/>
              </a:path>
              <a:path w="426084" h="3590290">
                <a:moveTo>
                  <a:pt x="422910" y="3582924"/>
                </a:moveTo>
                <a:lnTo>
                  <a:pt x="3810" y="3582924"/>
                </a:lnTo>
                <a:lnTo>
                  <a:pt x="6845" y="3585972"/>
                </a:lnTo>
                <a:lnTo>
                  <a:pt x="6845" y="3589782"/>
                </a:lnTo>
                <a:lnTo>
                  <a:pt x="419862" y="3589782"/>
                </a:lnTo>
                <a:lnTo>
                  <a:pt x="419862" y="3585972"/>
                </a:lnTo>
                <a:lnTo>
                  <a:pt x="422910" y="3582924"/>
                </a:lnTo>
                <a:close/>
              </a:path>
              <a:path w="426084" h="3590290">
                <a:moveTo>
                  <a:pt x="6845" y="3589782"/>
                </a:moveTo>
                <a:lnTo>
                  <a:pt x="6845" y="3585972"/>
                </a:lnTo>
                <a:lnTo>
                  <a:pt x="3810" y="3582924"/>
                </a:lnTo>
                <a:lnTo>
                  <a:pt x="3810" y="3589782"/>
                </a:lnTo>
                <a:lnTo>
                  <a:pt x="6845" y="3589782"/>
                </a:lnTo>
                <a:close/>
              </a:path>
              <a:path w="426084" h="3590290">
                <a:moveTo>
                  <a:pt x="422910" y="6095"/>
                </a:moveTo>
                <a:lnTo>
                  <a:pt x="419862" y="3048"/>
                </a:lnTo>
                <a:lnTo>
                  <a:pt x="419862" y="6095"/>
                </a:lnTo>
                <a:lnTo>
                  <a:pt x="422910" y="6095"/>
                </a:lnTo>
                <a:close/>
              </a:path>
              <a:path w="426084" h="3590290">
                <a:moveTo>
                  <a:pt x="422910" y="3582924"/>
                </a:moveTo>
                <a:lnTo>
                  <a:pt x="422910" y="6095"/>
                </a:lnTo>
                <a:lnTo>
                  <a:pt x="419862" y="6095"/>
                </a:lnTo>
                <a:lnTo>
                  <a:pt x="419862" y="3582924"/>
                </a:lnTo>
                <a:lnTo>
                  <a:pt x="422910" y="3582924"/>
                </a:lnTo>
                <a:close/>
              </a:path>
              <a:path w="426084" h="3590290">
                <a:moveTo>
                  <a:pt x="422910" y="3589782"/>
                </a:moveTo>
                <a:lnTo>
                  <a:pt x="422910" y="3582924"/>
                </a:lnTo>
                <a:lnTo>
                  <a:pt x="419862" y="3585972"/>
                </a:lnTo>
                <a:lnTo>
                  <a:pt x="419862" y="3589782"/>
                </a:lnTo>
                <a:lnTo>
                  <a:pt x="422910" y="3589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830703" y="2294635"/>
            <a:ext cx="4191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68275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信 息 安 全 管 理 技 术</a:t>
            </a:r>
            <a:endParaRPr sz="1200">
              <a:latin typeface="新宋体"/>
              <a:cs typeface="新宋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54259" y="4550664"/>
            <a:ext cx="217170" cy="2537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72119" y="1880616"/>
            <a:ext cx="420370" cy="3590925"/>
          </a:xfrm>
          <a:custGeom>
            <a:avLst/>
            <a:gdLst/>
            <a:ahLst/>
            <a:cxnLst/>
            <a:rect l="l" t="t" r="r" b="b"/>
            <a:pathLst>
              <a:path w="420369" h="3590925">
                <a:moveTo>
                  <a:pt x="0" y="0"/>
                </a:moveTo>
                <a:lnTo>
                  <a:pt x="0" y="3590544"/>
                </a:lnTo>
                <a:lnTo>
                  <a:pt x="419862" y="3590544"/>
                </a:lnTo>
                <a:lnTo>
                  <a:pt x="4198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69071" y="1877567"/>
            <a:ext cx="426084" cy="3596640"/>
          </a:xfrm>
          <a:custGeom>
            <a:avLst/>
            <a:gdLst/>
            <a:ahLst/>
            <a:cxnLst/>
            <a:rect l="l" t="t" r="r" b="b"/>
            <a:pathLst>
              <a:path w="426085" h="3596640">
                <a:moveTo>
                  <a:pt x="425958" y="3596640"/>
                </a:moveTo>
                <a:lnTo>
                  <a:pt x="425957" y="0"/>
                </a:lnTo>
                <a:lnTo>
                  <a:pt x="0" y="0"/>
                </a:lnTo>
                <a:lnTo>
                  <a:pt x="0" y="3596640"/>
                </a:lnTo>
                <a:lnTo>
                  <a:pt x="3048" y="3596640"/>
                </a:lnTo>
                <a:lnTo>
                  <a:pt x="3048" y="6095"/>
                </a:lnTo>
                <a:lnTo>
                  <a:pt x="6096" y="3047"/>
                </a:lnTo>
                <a:lnTo>
                  <a:pt x="6096" y="6095"/>
                </a:lnTo>
                <a:lnTo>
                  <a:pt x="419862" y="6095"/>
                </a:lnTo>
                <a:lnTo>
                  <a:pt x="419862" y="3047"/>
                </a:lnTo>
                <a:lnTo>
                  <a:pt x="422910" y="6095"/>
                </a:lnTo>
                <a:lnTo>
                  <a:pt x="422910" y="3596640"/>
                </a:lnTo>
                <a:lnTo>
                  <a:pt x="425958" y="3596640"/>
                </a:lnTo>
                <a:close/>
              </a:path>
              <a:path w="426085" h="3596640">
                <a:moveTo>
                  <a:pt x="6096" y="6095"/>
                </a:moveTo>
                <a:lnTo>
                  <a:pt x="6096" y="3047"/>
                </a:lnTo>
                <a:lnTo>
                  <a:pt x="3048" y="6095"/>
                </a:lnTo>
                <a:lnTo>
                  <a:pt x="6096" y="6095"/>
                </a:lnTo>
                <a:close/>
              </a:path>
              <a:path w="426085" h="3596640">
                <a:moveTo>
                  <a:pt x="6096" y="3589781"/>
                </a:moveTo>
                <a:lnTo>
                  <a:pt x="6096" y="6095"/>
                </a:lnTo>
                <a:lnTo>
                  <a:pt x="3048" y="6095"/>
                </a:lnTo>
                <a:lnTo>
                  <a:pt x="3048" y="3589781"/>
                </a:lnTo>
                <a:lnTo>
                  <a:pt x="6096" y="3589781"/>
                </a:lnTo>
                <a:close/>
              </a:path>
              <a:path w="426085" h="3596640">
                <a:moveTo>
                  <a:pt x="422910" y="3589781"/>
                </a:moveTo>
                <a:lnTo>
                  <a:pt x="3048" y="3589781"/>
                </a:lnTo>
                <a:lnTo>
                  <a:pt x="6096" y="3593591"/>
                </a:lnTo>
                <a:lnTo>
                  <a:pt x="6096" y="3596640"/>
                </a:lnTo>
                <a:lnTo>
                  <a:pt x="419862" y="3596640"/>
                </a:lnTo>
                <a:lnTo>
                  <a:pt x="419862" y="3593591"/>
                </a:lnTo>
                <a:lnTo>
                  <a:pt x="422910" y="3589781"/>
                </a:lnTo>
                <a:close/>
              </a:path>
              <a:path w="426085" h="3596640">
                <a:moveTo>
                  <a:pt x="6096" y="3596640"/>
                </a:moveTo>
                <a:lnTo>
                  <a:pt x="6096" y="3593591"/>
                </a:lnTo>
                <a:lnTo>
                  <a:pt x="3048" y="3589781"/>
                </a:lnTo>
                <a:lnTo>
                  <a:pt x="3048" y="3596640"/>
                </a:lnTo>
                <a:lnTo>
                  <a:pt x="6096" y="3596640"/>
                </a:lnTo>
                <a:close/>
              </a:path>
              <a:path w="426085" h="3596640">
                <a:moveTo>
                  <a:pt x="422910" y="6095"/>
                </a:moveTo>
                <a:lnTo>
                  <a:pt x="419862" y="3047"/>
                </a:lnTo>
                <a:lnTo>
                  <a:pt x="419862" y="6095"/>
                </a:lnTo>
                <a:lnTo>
                  <a:pt x="422910" y="6095"/>
                </a:lnTo>
                <a:close/>
              </a:path>
              <a:path w="426085" h="3596640">
                <a:moveTo>
                  <a:pt x="422910" y="3589781"/>
                </a:moveTo>
                <a:lnTo>
                  <a:pt x="422910" y="6095"/>
                </a:lnTo>
                <a:lnTo>
                  <a:pt x="419862" y="6095"/>
                </a:lnTo>
                <a:lnTo>
                  <a:pt x="419862" y="3589781"/>
                </a:lnTo>
                <a:lnTo>
                  <a:pt x="422910" y="3589781"/>
                </a:lnTo>
                <a:close/>
              </a:path>
              <a:path w="426085" h="3596640">
                <a:moveTo>
                  <a:pt x="422910" y="3596640"/>
                </a:moveTo>
                <a:lnTo>
                  <a:pt x="422910" y="3589781"/>
                </a:lnTo>
                <a:lnTo>
                  <a:pt x="419862" y="3593591"/>
                </a:lnTo>
                <a:lnTo>
                  <a:pt x="419862" y="3596640"/>
                </a:lnTo>
                <a:lnTo>
                  <a:pt x="422910" y="3596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72119" y="2304541"/>
            <a:ext cx="4203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68275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新宋体"/>
                <a:cs typeface="新宋体"/>
              </a:rPr>
              <a:t>信 息 安 全 评 测 技 术</a:t>
            </a:r>
            <a:endParaRPr sz="1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1.2.3</a:t>
            </a:r>
            <a:r>
              <a:rPr sz="3200" spc="-55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信息安全技术体系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3345179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770882"/>
            <a:ext cx="15925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625" y="2035555"/>
            <a:ext cx="7507605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密码</a:t>
            </a:r>
            <a:r>
              <a:rPr sz="2200" spc="-5" dirty="0">
                <a:latin typeface="新宋体"/>
                <a:cs typeface="新宋体"/>
              </a:rPr>
              <a:t>技术是信息安全</a:t>
            </a:r>
            <a:r>
              <a:rPr sz="2200" spc="-10" dirty="0">
                <a:latin typeface="新宋体"/>
                <a:cs typeface="新宋体"/>
              </a:rPr>
              <a:t>的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核心基础</a:t>
            </a:r>
            <a:r>
              <a:rPr sz="2200" dirty="0">
                <a:latin typeface="新宋体"/>
                <a:cs typeface="新宋体"/>
              </a:rPr>
              <a:t>之一</a:t>
            </a:r>
            <a:endParaRPr sz="220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200" spc="-5" dirty="0">
                <a:latin typeface="新宋体"/>
                <a:cs typeface="新宋体"/>
              </a:rPr>
              <a:t>密码技术主要包</a:t>
            </a:r>
            <a:r>
              <a:rPr sz="2200" spc="-10" dirty="0">
                <a:latin typeface="新宋体"/>
                <a:cs typeface="新宋体"/>
              </a:rPr>
              <a:t>括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密码算法</a:t>
            </a:r>
            <a:r>
              <a:rPr sz="2200" dirty="0">
                <a:latin typeface="新宋体"/>
                <a:cs typeface="新宋体"/>
              </a:rPr>
              <a:t>和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密码协</a:t>
            </a:r>
            <a:r>
              <a:rPr sz="2200" b="1" spc="-10" dirty="0">
                <a:solidFill>
                  <a:srgbClr val="0000FF"/>
                </a:solidFill>
                <a:latin typeface="新宋体"/>
                <a:cs typeface="新宋体"/>
              </a:rPr>
              <a:t>议</a:t>
            </a:r>
            <a:r>
              <a:rPr sz="2200" dirty="0">
                <a:latin typeface="新宋体"/>
                <a:cs typeface="新宋体"/>
              </a:rPr>
              <a:t>的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设计</a:t>
            </a:r>
            <a:r>
              <a:rPr sz="2200" dirty="0">
                <a:latin typeface="新宋体"/>
                <a:cs typeface="新宋体"/>
              </a:rPr>
              <a:t>与</a:t>
            </a:r>
            <a:r>
              <a:rPr sz="2200" b="1" spc="-5" dirty="0">
                <a:solidFill>
                  <a:srgbClr val="0000FF"/>
                </a:solidFill>
                <a:latin typeface="新宋体"/>
                <a:cs typeface="新宋体"/>
              </a:rPr>
              <a:t>分析</a:t>
            </a:r>
            <a:r>
              <a:rPr sz="2200" dirty="0">
                <a:latin typeface="新宋体"/>
                <a:cs typeface="新宋体"/>
              </a:rPr>
              <a:t>技术</a:t>
            </a:r>
            <a:endParaRPr sz="220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1964"/>
              </a:spcBef>
            </a:pPr>
            <a:r>
              <a:rPr sz="2400" b="1" dirty="0">
                <a:latin typeface="新宋体"/>
                <a:cs typeface="新宋体"/>
              </a:rPr>
              <a:t>密码算法</a:t>
            </a:r>
            <a:endParaRPr sz="240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2200" spc="45" dirty="0">
                <a:solidFill>
                  <a:srgbClr val="4A4A4A"/>
                </a:solidFill>
                <a:latin typeface="新宋体"/>
                <a:cs typeface="新宋体"/>
              </a:rPr>
              <a:t>–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分组密码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序列密</a:t>
            </a:r>
            <a:r>
              <a:rPr sz="2200" b="1" spc="-10" dirty="0">
                <a:solidFill>
                  <a:srgbClr val="0000FF"/>
                </a:solidFill>
                <a:latin typeface="新宋体"/>
                <a:cs typeface="新宋体"/>
              </a:rPr>
              <a:t>码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公钥密码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杂凑函</a:t>
            </a:r>
            <a:r>
              <a:rPr sz="2200" b="1" spc="-10" dirty="0">
                <a:solidFill>
                  <a:srgbClr val="0000FF"/>
                </a:solidFill>
                <a:latin typeface="新宋体"/>
                <a:cs typeface="新宋体"/>
              </a:rPr>
              <a:t>数</a:t>
            </a:r>
            <a:r>
              <a:rPr sz="2200" dirty="0">
                <a:latin typeface="新宋体"/>
                <a:cs typeface="新宋体"/>
              </a:rPr>
              <a:t>，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数字签名</a:t>
            </a:r>
            <a:endParaRPr sz="2200">
              <a:latin typeface="新宋体"/>
              <a:cs typeface="新宋体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sz="2200" spc="45" dirty="0">
                <a:solidFill>
                  <a:srgbClr val="4A4A4A"/>
                </a:solidFill>
                <a:latin typeface="新宋体"/>
                <a:cs typeface="新宋体"/>
              </a:rPr>
              <a:t>–</a:t>
            </a:r>
            <a:r>
              <a:rPr sz="2200" dirty="0">
                <a:latin typeface="新宋体"/>
                <a:cs typeface="新宋体"/>
              </a:rPr>
              <a:t>提</a:t>
            </a:r>
            <a:r>
              <a:rPr sz="2200" spc="-10" dirty="0">
                <a:latin typeface="新宋体"/>
                <a:cs typeface="新宋体"/>
              </a:rPr>
              <a:t>供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机密</a:t>
            </a:r>
            <a:r>
              <a:rPr sz="2200" b="1" spc="-5" dirty="0">
                <a:solidFill>
                  <a:srgbClr val="FF0000"/>
                </a:solidFill>
                <a:latin typeface="新宋体"/>
                <a:cs typeface="新宋体"/>
              </a:rPr>
              <a:t>性</a:t>
            </a:r>
            <a:r>
              <a:rPr sz="2200" dirty="0">
                <a:latin typeface="新宋体"/>
                <a:cs typeface="新宋体"/>
              </a:rPr>
              <a:t>、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完整</a:t>
            </a:r>
            <a:r>
              <a:rPr sz="2200" b="1" spc="-5" dirty="0">
                <a:solidFill>
                  <a:srgbClr val="0000FF"/>
                </a:solidFill>
                <a:latin typeface="新宋体"/>
                <a:cs typeface="新宋体"/>
              </a:rPr>
              <a:t>性</a:t>
            </a:r>
            <a:r>
              <a:rPr sz="2200" dirty="0">
                <a:latin typeface="新宋体"/>
                <a:cs typeface="新宋体"/>
              </a:rPr>
              <a:t>、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真实</a:t>
            </a:r>
            <a:r>
              <a:rPr sz="2200" b="1" spc="-5" dirty="0">
                <a:solidFill>
                  <a:srgbClr val="FF0000"/>
                </a:solidFill>
                <a:latin typeface="新宋体"/>
                <a:cs typeface="新宋体"/>
              </a:rPr>
              <a:t>性</a:t>
            </a:r>
            <a:r>
              <a:rPr sz="2200" dirty="0">
                <a:latin typeface="新宋体"/>
                <a:cs typeface="新宋体"/>
              </a:rPr>
              <a:t>、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可控</a:t>
            </a:r>
            <a:r>
              <a:rPr sz="2200" b="1" spc="-5" dirty="0">
                <a:solidFill>
                  <a:srgbClr val="0000FF"/>
                </a:solidFill>
                <a:latin typeface="新宋体"/>
                <a:cs typeface="新宋体"/>
              </a:rPr>
              <a:t>性</a:t>
            </a:r>
            <a:r>
              <a:rPr sz="2200" dirty="0">
                <a:latin typeface="新宋体"/>
                <a:cs typeface="新宋体"/>
              </a:rPr>
              <a:t>、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不可否认性</a:t>
            </a:r>
            <a:endParaRPr sz="220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latin typeface="新宋体"/>
                <a:cs typeface="新宋体"/>
              </a:rPr>
              <a:t>密码协议</a:t>
            </a:r>
            <a:endParaRPr sz="240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200" spc="45" dirty="0">
                <a:solidFill>
                  <a:srgbClr val="4A4A4A"/>
                </a:solidFill>
                <a:latin typeface="新宋体"/>
                <a:cs typeface="新宋体"/>
              </a:rPr>
              <a:t>–</a:t>
            </a:r>
            <a:r>
              <a:rPr sz="2200" dirty="0">
                <a:latin typeface="新宋体"/>
                <a:cs typeface="新宋体"/>
              </a:rPr>
              <a:t>在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消息处理环</a:t>
            </a:r>
            <a:r>
              <a:rPr sz="2200" b="1" spc="-10" dirty="0">
                <a:solidFill>
                  <a:srgbClr val="0000FF"/>
                </a:solidFill>
                <a:latin typeface="新宋体"/>
                <a:cs typeface="新宋体"/>
              </a:rPr>
              <a:t>节</a:t>
            </a:r>
            <a:r>
              <a:rPr sz="2200" dirty="0">
                <a:latin typeface="新宋体"/>
                <a:cs typeface="新宋体"/>
              </a:rPr>
              <a:t>采用</a:t>
            </a:r>
            <a:r>
              <a:rPr sz="2200" spc="-10" dirty="0">
                <a:latin typeface="新宋体"/>
                <a:cs typeface="新宋体"/>
              </a:rPr>
              <a:t>了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密码算法</a:t>
            </a:r>
            <a:r>
              <a:rPr sz="2200" dirty="0">
                <a:latin typeface="新宋体"/>
                <a:cs typeface="新宋体"/>
              </a:rPr>
              <a:t>的</a:t>
            </a:r>
            <a:r>
              <a:rPr sz="2200" b="1" spc="-5" dirty="0">
                <a:solidFill>
                  <a:srgbClr val="0000FF"/>
                </a:solidFill>
                <a:latin typeface="新宋体"/>
                <a:cs typeface="新宋体"/>
              </a:rPr>
              <a:t>协议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1.3.1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保密通信系统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525"/>
              </a:spcBef>
              <a:tabLst>
                <a:tab pos="4121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latin typeface="Times New Roman"/>
                <a:cs typeface="Times New Roman"/>
              </a:rPr>
              <a:t>1.3.2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1.3.3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密码体制分类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1.3.4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密码体制安全性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875" y="2015489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7879" y="1706370"/>
            <a:ext cx="5540375" cy="262636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b="1" dirty="0">
                <a:latin typeface="新宋体"/>
                <a:cs typeface="新宋体"/>
              </a:rPr>
              <a:t>密码学中的基本术语</a:t>
            </a:r>
            <a:endParaRPr sz="2400">
              <a:latin typeface="新宋体"/>
              <a:cs typeface="新宋体"/>
            </a:endParaRPr>
          </a:p>
          <a:p>
            <a:pPr marL="412115" indent="-285115">
              <a:lnSpc>
                <a:spcPct val="100000"/>
              </a:lnSpc>
              <a:spcBef>
                <a:spcPts val="10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Terminology</a:t>
            </a:r>
            <a:endParaRPr sz="2000">
              <a:latin typeface="Times New Roman"/>
              <a:cs typeface="Times New Roman"/>
            </a:endParaRPr>
          </a:p>
          <a:p>
            <a:pPr marL="412115" indent="-285115">
              <a:lnSpc>
                <a:spcPct val="100000"/>
              </a:lnSpc>
              <a:spcBef>
                <a:spcPts val="455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Cryptology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Cryptography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Cryptanalysis</a:t>
            </a:r>
            <a:endParaRPr sz="1800">
              <a:latin typeface="Times New Roman"/>
              <a:cs typeface="Times New Roman"/>
            </a:endParaRPr>
          </a:p>
          <a:p>
            <a:pPr marL="412115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Plaintext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Ciphertext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Encryption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Decryption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412115" indent="-285750">
              <a:lnSpc>
                <a:spcPct val="100000"/>
              </a:lnSpc>
              <a:spcBef>
                <a:spcPts val="414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Cipher</a:t>
            </a:r>
            <a:endParaRPr sz="1800">
              <a:latin typeface="Times New Roman"/>
              <a:cs typeface="Times New Roman"/>
            </a:endParaRPr>
          </a:p>
          <a:p>
            <a:pPr marL="412115" indent="-285750">
              <a:lnSpc>
                <a:spcPct val="100000"/>
              </a:lnSpc>
              <a:spcBef>
                <a:spcPts val="450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Adversary</a:t>
            </a:r>
            <a:r>
              <a:rPr sz="1800" spc="-5" dirty="0">
                <a:latin typeface="新宋体"/>
                <a:cs typeface="新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Attack</a:t>
            </a:r>
            <a:endParaRPr sz="18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409"/>
              </a:spcBef>
              <a:tabLst>
                <a:tab pos="412115" algn="l"/>
              </a:tabLst>
            </a:pPr>
            <a:r>
              <a:rPr sz="18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9977" y="4920996"/>
            <a:ext cx="1390650" cy="1419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38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1.3.1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保密通信系统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1.3.1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保密通信系统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525"/>
              </a:spcBef>
              <a:tabLst>
                <a:tab pos="4121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1.3.2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1.3.3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密码体制分类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1.3.4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密码体制安全性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875" y="1902713"/>
            <a:ext cx="108204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7879" y="1791716"/>
            <a:ext cx="84074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Shann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179" y="2085086"/>
            <a:ext cx="5125720" cy="25857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815" marR="40640" indent="-285115">
              <a:lnSpc>
                <a:spcPts val="1340"/>
              </a:lnSpc>
              <a:spcBef>
                <a:spcPts val="425"/>
              </a:spcBef>
              <a:buClr>
                <a:srgbClr val="4A4A4A"/>
              </a:buClr>
              <a:buChar char="–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/>
                <a:cs typeface="Times New Roman"/>
              </a:rPr>
              <a:t>Claude Elwood Shannon (April 30, 1916 – February 24, 2001) was  an </a:t>
            </a:r>
            <a:r>
              <a:rPr sz="1400" spc="-10" dirty="0">
                <a:latin typeface="Times New Roman"/>
                <a:cs typeface="Times New Roman"/>
              </a:rPr>
              <a:t>American </a:t>
            </a:r>
            <a:r>
              <a:rPr sz="1400" b="1" spc="-5" dirty="0">
                <a:latin typeface="Times New Roman"/>
                <a:cs typeface="Times New Roman"/>
              </a:rPr>
              <a:t>mathematician, electronic engineer, and  cryptographer </a:t>
            </a:r>
            <a:r>
              <a:rPr sz="1400" spc="-5" dirty="0">
                <a:latin typeface="Times New Roman"/>
                <a:cs typeface="Times New Roman"/>
              </a:rPr>
              <a:t>known as "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father of information</a:t>
            </a:r>
            <a:r>
              <a:rPr sz="1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theory</a:t>
            </a:r>
            <a:r>
              <a:rPr sz="1400" spc="-5" dirty="0">
                <a:latin typeface="Times New Roman"/>
                <a:cs typeface="Times New Roman"/>
              </a:rPr>
              <a:t>".</a:t>
            </a:r>
            <a:endParaRPr sz="1400">
              <a:latin typeface="Times New Roman"/>
              <a:cs typeface="Times New Roman"/>
            </a:endParaRPr>
          </a:p>
          <a:p>
            <a:pPr marL="297815" marR="69215" indent="-285115">
              <a:lnSpc>
                <a:spcPts val="1340"/>
              </a:lnSpc>
              <a:spcBef>
                <a:spcPts val="350"/>
              </a:spcBef>
              <a:buClr>
                <a:srgbClr val="4A4A4A"/>
              </a:buClr>
              <a:buChar char="–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/>
                <a:cs typeface="Times New Roman"/>
              </a:rPr>
              <a:t>Shannon is famous for having </a:t>
            </a:r>
            <a:r>
              <a:rPr sz="1400" b="1" spc="-5" dirty="0">
                <a:latin typeface="Times New Roman"/>
                <a:cs typeface="Times New Roman"/>
              </a:rPr>
              <a:t>founded information </a:t>
            </a:r>
            <a:r>
              <a:rPr sz="1400" b="1" dirty="0">
                <a:latin typeface="Times New Roman"/>
                <a:cs typeface="Times New Roman"/>
              </a:rPr>
              <a:t>theo</a:t>
            </a:r>
            <a:r>
              <a:rPr sz="1400" dirty="0">
                <a:latin typeface="Times New Roman"/>
                <a:cs typeface="Times New Roman"/>
              </a:rPr>
              <a:t>ry </a:t>
            </a:r>
            <a:r>
              <a:rPr sz="1400" spc="-5" dirty="0">
                <a:latin typeface="Times New Roman"/>
                <a:cs typeface="Times New Roman"/>
              </a:rPr>
              <a:t>with a  landmark paper that he published in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1948.</a:t>
            </a:r>
            <a:endParaRPr sz="1400">
              <a:latin typeface="Times New Roman"/>
              <a:cs typeface="Times New Roman"/>
            </a:endParaRPr>
          </a:p>
          <a:p>
            <a:pPr marL="297815" marR="5080" indent="-285115">
              <a:lnSpc>
                <a:spcPts val="1340"/>
              </a:lnSpc>
              <a:spcBef>
                <a:spcPts val="340"/>
              </a:spcBef>
              <a:buClr>
                <a:srgbClr val="4A4A4A"/>
              </a:buClr>
              <a:buChar char="–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/>
                <a:cs typeface="Times New Roman"/>
              </a:rPr>
              <a:t>However, he is also credited with </a:t>
            </a:r>
            <a:r>
              <a:rPr sz="1400" b="1" spc="-5" dirty="0">
                <a:latin typeface="Times New Roman"/>
                <a:cs typeface="Times New Roman"/>
              </a:rPr>
              <a:t>founding both digital computer  and digital circuit design theory </a:t>
            </a:r>
            <a:r>
              <a:rPr sz="1400" spc="-5" dirty="0">
                <a:latin typeface="Times New Roman"/>
                <a:cs typeface="Times New Roman"/>
              </a:rPr>
              <a:t>in 1937, when, as a 21-year-old  master's degree student at the Massachusetts Institute of  Technology (MIT), he wrote his thesis demonstrating that electrical  applications of boolean algebra could construct and resolve any  logical, numerical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relationship.</a:t>
            </a:r>
            <a:endParaRPr sz="1400">
              <a:latin typeface="Times New Roman"/>
              <a:cs typeface="Times New Roman"/>
            </a:endParaRPr>
          </a:p>
          <a:p>
            <a:pPr marL="297815" marR="344805" indent="-285115">
              <a:lnSpc>
                <a:spcPts val="1340"/>
              </a:lnSpc>
              <a:spcBef>
                <a:spcPts val="360"/>
              </a:spcBef>
              <a:buClr>
                <a:srgbClr val="4A4A4A"/>
              </a:buClr>
              <a:buChar char="–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/>
                <a:cs typeface="Times New Roman"/>
              </a:rPr>
              <a:t>Shannon contributed to the field of </a:t>
            </a:r>
            <a:r>
              <a:rPr sz="1400" b="1" spc="-5" dirty="0">
                <a:latin typeface="Times New Roman"/>
                <a:cs typeface="Times New Roman"/>
              </a:rPr>
              <a:t>cryptanalysis for national  defense during World War </a:t>
            </a:r>
            <a:r>
              <a:rPr sz="1400" b="1" dirty="0">
                <a:latin typeface="Times New Roman"/>
                <a:cs typeface="Times New Roman"/>
              </a:rPr>
              <a:t>II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including his basic work on  </a:t>
            </a:r>
            <a:r>
              <a:rPr sz="1400" b="1" spc="-5" dirty="0">
                <a:latin typeface="Times New Roman"/>
                <a:cs typeface="Times New Roman"/>
              </a:rPr>
              <a:t>codebreaking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b="1" spc="-10" dirty="0">
                <a:latin typeface="Times New Roman"/>
                <a:cs typeface="Times New Roman"/>
              </a:rPr>
              <a:t>secure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telecommunications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875" y="4850129"/>
            <a:ext cx="108204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7879" y="4698637"/>
            <a:ext cx="5233035" cy="1811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7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Communication Theory of Secrecy</a:t>
            </a:r>
            <a:r>
              <a:rPr sz="1700" b="1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endParaRPr sz="1700">
              <a:latin typeface="Times New Roman"/>
              <a:cs typeface="Times New Roman"/>
            </a:endParaRPr>
          </a:p>
          <a:p>
            <a:pPr marL="412115" marR="5080" indent="-285750">
              <a:lnSpc>
                <a:spcPts val="1340"/>
              </a:lnSpc>
              <a:spcBef>
                <a:spcPts val="600"/>
              </a:spcBef>
              <a:tabLst>
                <a:tab pos="412115" algn="l"/>
              </a:tabLst>
            </a:pPr>
            <a:r>
              <a:rPr sz="1400" spc="-5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400" b="1" i="1" spc="-5" dirty="0">
                <a:latin typeface="Times New Roman"/>
                <a:cs typeface="Times New Roman"/>
              </a:rPr>
              <a:t>Communication Theory of Secrecy Systems </a:t>
            </a:r>
            <a:r>
              <a:rPr sz="1400" spc="-5" dirty="0">
                <a:latin typeface="Times New Roman"/>
                <a:cs typeface="Times New Roman"/>
              </a:rPr>
              <a:t>is a paper published  in 1949 by Claude Shannon </a:t>
            </a:r>
            <a:r>
              <a:rPr sz="1400" spc="-5" dirty="0">
                <a:solidFill>
                  <a:srgbClr val="0000FF"/>
                </a:solidFill>
                <a:latin typeface="Times New Roman"/>
                <a:cs typeface="Times New Roman"/>
              </a:rPr>
              <a:t>discussing cryptography from the  viewpoint of information theory</a:t>
            </a:r>
            <a:r>
              <a:rPr sz="1400" spc="-5" dirty="0">
                <a:latin typeface="Times New Roman"/>
                <a:cs typeface="Times New Roman"/>
              </a:rPr>
              <a:t>. It is one of the foundational  treatments (arguably the foundational treatment) of </a:t>
            </a:r>
            <a:r>
              <a:rPr sz="1400" b="1" spc="-5" dirty="0">
                <a:latin typeface="Times New Roman"/>
                <a:cs typeface="Times New Roman"/>
              </a:rPr>
              <a:t>modern  cryptography</a:t>
            </a:r>
            <a:r>
              <a:rPr sz="1400" spc="-5" dirty="0">
                <a:latin typeface="Times New Roman"/>
                <a:cs typeface="Times New Roman"/>
              </a:rPr>
              <a:t>. It is also a proof that all </a:t>
            </a:r>
            <a:r>
              <a:rPr sz="1400" b="1" spc="-5" dirty="0">
                <a:latin typeface="Times New Roman"/>
                <a:cs typeface="Times New Roman"/>
              </a:rPr>
              <a:t>theoretically unbreakable  </a:t>
            </a:r>
            <a:r>
              <a:rPr sz="1400" b="1" spc="-10" dirty="0">
                <a:latin typeface="Times New Roman"/>
                <a:cs typeface="Times New Roman"/>
              </a:rPr>
              <a:t>ciphers </a:t>
            </a:r>
            <a:r>
              <a:rPr sz="1400" spc="-5" dirty="0">
                <a:latin typeface="Times New Roman"/>
                <a:cs typeface="Times New Roman"/>
              </a:rPr>
              <a:t>must have the same requirements as the one-time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pad.</a:t>
            </a:r>
            <a:endParaRPr sz="1400">
              <a:latin typeface="Times New Roman"/>
              <a:cs typeface="Times New Roman"/>
            </a:endParaRPr>
          </a:p>
          <a:p>
            <a:pPr marL="412115" marR="954405" indent="-285115">
              <a:lnSpc>
                <a:spcPts val="1340"/>
              </a:lnSpc>
              <a:spcBef>
                <a:spcPts val="360"/>
              </a:spcBef>
              <a:buClr>
                <a:srgbClr val="4A4A4A"/>
              </a:buClr>
              <a:buFont typeface="Wingdings"/>
              <a:buChar char=""/>
              <a:tabLst>
                <a:tab pos="412115" algn="l"/>
                <a:tab pos="412750" algn="l"/>
              </a:tabLst>
            </a:pPr>
            <a:r>
              <a:rPr sz="1400" spc="-5" dirty="0">
                <a:latin typeface="Times New Roman"/>
                <a:cs typeface="Times New Roman"/>
              </a:rPr>
              <a:t>Online retyped copy of the paper  (</a:t>
            </a:r>
            <a:r>
              <a:rPr sz="1400" u="sng" spc="-5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/>
                <a:cs typeface="Times New Roman"/>
                <a:hlinkClick r:id="rId4"/>
              </a:rPr>
              <a:t>http://netlab.cs.ucla.edu/wiki/files/shannon1949.pdf</a:t>
            </a:r>
            <a:r>
              <a:rPr sz="1400" spc="85" dirty="0">
                <a:solidFill>
                  <a:srgbClr val="FD1813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38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1.3.1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保密通信系统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15049" y="6759954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6709" y="4197350"/>
            <a:ext cx="154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marR="5080" indent="-3270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Claude </a:t>
            </a:r>
            <a:r>
              <a:rPr sz="1200" spc="-5" dirty="0">
                <a:latin typeface="Times New Roman"/>
                <a:cs typeface="Times New Roman"/>
              </a:rPr>
              <a:t>Elwood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Shannon  (1916 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6627" y="1741932"/>
            <a:ext cx="1743455" cy="2457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9667" y="4687823"/>
            <a:ext cx="2103882" cy="1904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2512334" y="1478136"/>
            <a:ext cx="5668731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密码学概述</a:t>
            </a:r>
          </a:p>
        </p:txBody>
      </p:sp>
    </p:spTree>
    <p:extLst>
      <p:ext uri="{BB962C8B-B14F-4D97-AF65-F5344CB8AC3E}">
        <p14:creationId xmlns:p14="http://schemas.microsoft.com/office/powerpoint/2010/main" val="19090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89686"/>
            <a:ext cx="338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1.3.1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保密通信系统</a:t>
            </a:r>
          </a:p>
        </p:txBody>
      </p:sp>
      <p:sp>
        <p:nvSpPr>
          <p:cNvPr id="3" name="object 3"/>
          <p:cNvSpPr/>
          <p:nvPr/>
        </p:nvSpPr>
        <p:spPr>
          <a:xfrm>
            <a:off x="1536839" y="1875281"/>
            <a:ext cx="7130033" cy="4036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9373" y="6014720"/>
            <a:ext cx="8299450" cy="98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481330" indent="-285115">
              <a:lnSpc>
                <a:spcPct val="100000"/>
              </a:lnSpc>
              <a:spcBef>
                <a:spcPts val="95"/>
              </a:spcBef>
              <a:buClr>
                <a:srgbClr val="4A4A4A"/>
              </a:buClr>
              <a:buFont typeface="Times New Roman"/>
              <a:buChar char="–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 confidential report “ </a:t>
            </a:r>
            <a:r>
              <a:rPr sz="1400" b="1" i="1" spc="-5" dirty="0">
                <a:latin typeface="Times New Roman"/>
                <a:cs typeface="Times New Roman"/>
              </a:rPr>
              <a:t>a Mathematical Theory of Cryptography</a:t>
            </a:r>
            <a:r>
              <a:rPr sz="1400" b="1" spc="-5" dirty="0">
                <a:latin typeface="Times New Roman"/>
                <a:cs typeface="Times New Roman"/>
              </a:rPr>
              <a:t>” dated Sept. 1, 1946, which has now  been declassified.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384"/>
              </a:spcBef>
              <a:buClr>
                <a:srgbClr val="4A4A4A"/>
              </a:buClr>
              <a:buChar char="–"/>
              <a:tabLst>
                <a:tab pos="297815" algn="l"/>
                <a:tab pos="298450" algn="l"/>
              </a:tabLst>
            </a:pPr>
            <a:r>
              <a:rPr sz="1600" u="sng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/>
                <a:cs typeface="Times New Roman"/>
              </a:rPr>
              <a:t>Online retyped copy of the paper</a:t>
            </a:r>
            <a:r>
              <a:rPr sz="1600" u="sng" spc="-30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/>
                <a:cs typeface="Times New Roman"/>
                <a:hlinkClick r:id="rId3"/>
              </a:rPr>
              <a:t>(http://netlab.cs.ucla.edu/wiki/files/shannon1949.pdf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320" y="1686559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1764664" algn="l"/>
              </a:tabLst>
            </a:pPr>
            <a:r>
              <a:rPr sz="18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8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Alice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Bob 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	Adversary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新宋体"/>
                <a:cs typeface="新宋体"/>
              </a:rPr>
              <a:t>（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1.3.1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保密通信系统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525"/>
              </a:spcBef>
              <a:tabLst>
                <a:tab pos="4121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latin typeface="Times New Roman"/>
                <a:cs typeface="Times New Roman"/>
              </a:rPr>
              <a:t>1.3.2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1.3.3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密码体制分类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1.3.4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密码体制安全性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0625" y="2044700"/>
            <a:ext cx="5361305" cy="368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Cryptosystem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</a:t>
            </a:r>
            <a:endParaRPr sz="2400">
              <a:latin typeface="Times New Roman"/>
              <a:cs typeface="Times New Roman"/>
            </a:endParaRPr>
          </a:p>
          <a:p>
            <a:pPr marL="355600" marR="2546985">
              <a:lnSpc>
                <a:spcPct val="170000"/>
              </a:lnSpc>
            </a:pPr>
            <a:r>
              <a:rPr sz="2400" b="1" dirty="0">
                <a:latin typeface="新宋体"/>
                <a:cs typeface="新宋体"/>
              </a:rPr>
              <a:t>密码体制的定义 密码体制的分类 密码体制的安全性</a:t>
            </a:r>
            <a:endParaRPr sz="240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2014"/>
              </a:spcBef>
            </a:pPr>
            <a:r>
              <a:rPr sz="2400" b="1" dirty="0">
                <a:latin typeface="新宋体"/>
                <a:cs typeface="新宋体"/>
              </a:rPr>
              <a:t>密码体制设计的基本原则</a:t>
            </a:r>
            <a:endParaRPr sz="2400">
              <a:latin typeface="新宋体"/>
              <a:cs typeface="新宋体"/>
            </a:endParaRPr>
          </a:p>
          <a:p>
            <a:pPr marL="755015" lvl="1" indent="-285115">
              <a:lnSpc>
                <a:spcPct val="100000"/>
              </a:lnSpc>
              <a:spcBef>
                <a:spcPts val="1035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Kerckhoffs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宋体"/>
                <a:cs typeface="宋体"/>
              </a:rPr>
              <a:t>准则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现代密码学基本假设</a:t>
            </a:r>
            <a:r>
              <a:rPr sz="2000" b="1" spc="-10" dirty="0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Diffusion &amp;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Confusion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Shannon</a:t>
            </a:r>
            <a:r>
              <a:rPr sz="2000" b="1" spc="-5" dirty="0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78452C9-1440-43C7-8692-FC08EF5DFFB0}"/>
              </a:ext>
            </a:extLst>
          </p:cNvPr>
          <p:cNvSpPr txBox="1">
            <a:spLocks/>
          </p:cNvSpPr>
          <p:nvPr/>
        </p:nvSpPr>
        <p:spPr>
          <a:xfrm>
            <a:off x="1386973" y="790448"/>
            <a:ext cx="3658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400" b="0" i="0">
                <a:solidFill>
                  <a:schemeClr val="hlink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kern="0" spc="-5" dirty="0">
                <a:solidFill>
                  <a:schemeClr val="bg1"/>
                </a:solidFill>
              </a:rPr>
              <a:t>1.3.2</a:t>
            </a:r>
            <a:r>
              <a:rPr lang="zh-CN" altLang="en-US" sz="3200" kern="0" spc="-45" dirty="0">
                <a:solidFill>
                  <a:schemeClr val="bg1"/>
                </a:solidFill>
              </a:rPr>
              <a:t> </a:t>
            </a:r>
            <a:r>
              <a:rPr lang="zh-CN" altLang="en-US" sz="3200" kern="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lang="zh-CN" altLang="en-US" sz="3200" kern="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endParaRPr lang="zh-CN" altLang="en-US" sz="2400" kern="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658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1.3.2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定义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27682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17114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812791"/>
            <a:ext cx="134112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602223"/>
            <a:ext cx="134112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525" y="1810259"/>
            <a:ext cx="5632450" cy="46462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Cryptosystem</a:t>
            </a:r>
            <a:r>
              <a:rPr sz="2000" b="1" spc="-5" dirty="0">
                <a:latin typeface="新宋体"/>
                <a:cs typeface="新宋体"/>
              </a:rPr>
              <a:t>（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Scheme</a:t>
            </a:r>
            <a:r>
              <a:rPr sz="2000" b="1" spc="-5" dirty="0">
                <a:latin typeface="新宋体"/>
                <a:cs typeface="新宋体"/>
              </a:rPr>
              <a:t>）</a:t>
            </a:r>
            <a:endParaRPr sz="20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61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spc="-5" dirty="0">
                <a:latin typeface="新宋体"/>
                <a:cs typeface="新宋体"/>
              </a:rPr>
              <a:t>：</a:t>
            </a:r>
            <a:r>
              <a:rPr sz="1800" spc="-5" dirty="0">
                <a:latin typeface="Times New Roman"/>
                <a:cs typeface="Times New Roman"/>
              </a:rPr>
              <a:t>the difference between </a:t>
            </a:r>
            <a:r>
              <a:rPr sz="1800" b="1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SCHEME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新宋体"/>
                <a:cs typeface="新宋体"/>
              </a:rPr>
              <a:t>？</a:t>
            </a: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highlight>
                  <a:srgbClr val="FFFF00"/>
                </a:highlight>
                <a:latin typeface="新宋体"/>
                <a:cs typeface="新宋体"/>
              </a:rPr>
              <a:t>密码体制五元组</a:t>
            </a:r>
            <a:r>
              <a:rPr sz="2000" b="1" spc="-5" dirty="0">
                <a:highlight>
                  <a:srgbClr val="FFFF00"/>
                </a:highlight>
                <a:latin typeface="新宋体"/>
                <a:cs typeface="新宋体"/>
              </a:rPr>
              <a:t>（</a:t>
            </a:r>
            <a:r>
              <a:rPr sz="2000" b="1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,</a:t>
            </a:r>
            <a:r>
              <a:rPr sz="2000" b="1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b="1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,</a:t>
            </a:r>
            <a:r>
              <a:rPr sz="2000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b="1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K</a:t>
            </a:r>
            <a:r>
              <a:rPr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,</a:t>
            </a:r>
            <a:r>
              <a:rPr sz="2000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b="1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0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,</a:t>
            </a:r>
            <a:r>
              <a:rPr sz="2000" b="1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000" b="1" i="1" spc="-10" dirty="0">
                <a:highlight>
                  <a:srgbClr val="FFFF00"/>
                </a:highlight>
                <a:latin typeface="Times New Roman"/>
                <a:cs typeface="Times New Roman"/>
              </a:rPr>
              <a:t>D</a:t>
            </a:r>
            <a:r>
              <a:rPr sz="2000" b="1" spc="-10" dirty="0">
                <a:highlight>
                  <a:srgbClr val="FFFF00"/>
                </a:highlight>
                <a:latin typeface="新宋体"/>
                <a:cs typeface="新宋体"/>
              </a:rPr>
              <a:t>）</a:t>
            </a:r>
            <a:endParaRPr sz="2000" dirty="0">
              <a:highlight>
                <a:srgbClr val="FFFF00"/>
              </a:highlight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6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新宋体"/>
                <a:cs typeface="新宋体"/>
              </a:rPr>
              <a:t>明文空间</a:t>
            </a:r>
          </a:p>
          <a:p>
            <a:pPr marL="412750" indent="-285750">
              <a:lnSpc>
                <a:spcPct val="100000"/>
              </a:lnSpc>
              <a:spcBef>
                <a:spcPts val="2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新宋体"/>
                <a:cs typeface="新宋体"/>
              </a:rPr>
              <a:t>密文空间</a:t>
            </a:r>
          </a:p>
          <a:p>
            <a:pPr marL="412750" indent="-285750">
              <a:lnSpc>
                <a:spcPct val="100000"/>
              </a:lnSpc>
              <a:spcBef>
                <a:spcPts val="2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新宋体"/>
                <a:cs typeface="新宋体"/>
              </a:rPr>
              <a:t>密钥空间（加密密钥，解密密钥）</a:t>
            </a:r>
          </a:p>
          <a:p>
            <a:pPr marL="412750" indent="-285750">
              <a:lnSpc>
                <a:spcPct val="100000"/>
              </a:lnSpc>
              <a:spcBef>
                <a:spcPts val="2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新宋体"/>
                <a:cs typeface="新宋体"/>
              </a:rPr>
              <a:t>加密算法</a:t>
            </a:r>
          </a:p>
          <a:p>
            <a:pPr marL="412750" indent="-285750">
              <a:lnSpc>
                <a:spcPct val="100000"/>
              </a:lnSpc>
              <a:spcBef>
                <a:spcPts val="2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新宋体"/>
                <a:cs typeface="新宋体"/>
              </a:rPr>
              <a:t>解密算法</a:t>
            </a: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latin typeface="新宋体"/>
                <a:cs typeface="新宋体"/>
              </a:rPr>
              <a:t>密钥量</a:t>
            </a:r>
            <a:endParaRPr sz="20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6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新宋体"/>
                <a:cs typeface="新宋体"/>
              </a:rPr>
              <a:t>衡量密码体制安全性的重要指标</a:t>
            </a:r>
          </a:p>
          <a:p>
            <a:pPr marR="4066540" algn="ctr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latin typeface="新宋体"/>
                <a:cs typeface="新宋体"/>
              </a:rPr>
              <a:t>好的密码体制</a:t>
            </a:r>
            <a:endParaRPr sz="20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6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新宋体"/>
                <a:cs typeface="新宋体"/>
              </a:rPr>
              <a:t>已知明文，已知加密密钥，加密容易；</a:t>
            </a:r>
          </a:p>
          <a:p>
            <a:pPr marL="412750" indent="-285750">
              <a:lnSpc>
                <a:spcPct val="100000"/>
              </a:lnSpc>
              <a:spcBef>
                <a:spcPts val="21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新宋体"/>
                <a:cs typeface="新宋体"/>
              </a:rPr>
              <a:t>不知解密密钥，解密困难。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1.3.1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保密通信系统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525"/>
              </a:spcBef>
              <a:tabLst>
                <a:tab pos="4121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1.3.2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1.3.3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密码体制分类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1.3.4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密码体制安全性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658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1969770"/>
            <a:ext cx="146304" cy="154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5577078"/>
            <a:ext cx="146304" cy="154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1727397"/>
            <a:ext cx="7845425" cy="471731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Symmetric </a:t>
            </a:r>
            <a:r>
              <a:rPr sz="2200" b="1" dirty="0">
                <a:latin typeface="Times New Roman"/>
                <a:cs typeface="Times New Roman"/>
              </a:rPr>
              <a:t>&amp;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Asymmetric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(public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key)</a:t>
            </a:r>
            <a:endParaRPr sz="2200" dirty="0">
              <a:latin typeface="Times New Roman"/>
              <a:cs typeface="Times New Roman"/>
            </a:endParaRPr>
          </a:p>
          <a:p>
            <a:pPr marL="412750" marR="332105" indent="-285750">
              <a:lnSpc>
                <a:spcPts val="1939"/>
              </a:lnSpc>
              <a:spcBef>
                <a:spcPts val="885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Symmetric-key </a:t>
            </a:r>
            <a:r>
              <a:rPr sz="1800" dirty="0">
                <a:latin typeface="Times New Roman"/>
                <a:cs typeface="Times New Roman"/>
              </a:rPr>
              <a:t>algorithms are algorithms for cryptography that use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same 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cryptographic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keys </a:t>
            </a:r>
            <a:r>
              <a:rPr sz="1800" spc="-5" dirty="0">
                <a:latin typeface="Times New Roman"/>
                <a:cs typeface="Times New Roman"/>
              </a:rPr>
              <a:t>for both </a:t>
            </a:r>
            <a:r>
              <a:rPr sz="1800" dirty="0">
                <a:latin typeface="Times New Roman"/>
                <a:cs typeface="Times New Roman"/>
              </a:rPr>
              <a:t>encryption </a:t>
            </a:r>
            <a:r>
              <a:rPr sz="1800" spc="-5" dirty="0">
                <a:latin typeface="Times New Roman"/>
                <a:cs typeface="Times New Roman"/>
              </a:rPr>
              <a:t>of plaintext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decryption of  </a:t>
            </a:r>
            <a:r>
              <a:rPr sz="1800" dirty="0">
                <a:latin typeface="Times New Roman"/>
                <a:cs typeface="Times New Roman"/>
              </a:rPr>
              <a:t>ciphertext. </a:t>
            </a:r>
            <a:r>
              <a:rPr sz="1800" spc="-5" dirty="0">
                <a:latin typeface="Times New Roman"/>
                <a:cs typeface="Times New Roman"/>
              </a:rPr>
              <a:t>The keys </a:t>
            </a:r>
            <a:r>
              <a:rPr sz="180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identical or there may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simple  </a:t>
            </a:r>
            <a:r>
              <a:rPr sz="1800" dirty="0">
                <a:latin typeface="Times New Roman"/>
                <a:cs typeface="Times New Roman"/>
              </a:rPr>
              <a:t>transformation to go between the two keys. </a:t>
            </a:r>
            <a:r>
              <a:rPr sz="1800" spc="-5" dirty="0">
                <a:latin typeface="Times New Roman"/>
                <a:cs typeface="Times New Roman"/>
              </a:rPr>
              <a:t>Other </a:t>
            </a:r>
            <a:r>
              <a:rPr sz="1800" dirty="0">
                <a:latin typeface="Times New Roman"/>
                <a:cs typeface="Times New Roman"/>
              </a:rPr>
              <a:t>terms for </a:t>
            </a:r>
            <a:r>
              <a:rPr sz="1800" spc="-5" dirty="0">
                <a:latin typeface="Times New Roman"/>
                <a:cs typeface="Times New Roman"/>
              </a:rPr>
              <a:t>symmetric-key  </a:t>
            </a:r>
            <a:r>
              <a:rPr sz="1800" dirty="0">
                <a:latin typeface="Times New Roman"/>
                <a:cs typeface="Times New Roman"/>
              </a:rPr>
              <a:t>encryption are </a:t>
            </a:r>
            <a:r>
              <a:rPr sz="1800" spc="-5" dirty="0">
                <a:latin typeface="Times New Roman"/>
                <a:cs typeface="Times New Roman"/>
              </a:rPr>
              <a:t>secret-key, single-key, shared-key,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one-key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private-key  encryption.</a:t>
            </a:r>
            <a:endParaRPr sz="1800" dirty="0">
              <a:latin typeface="Times New Roman"/>
              <a:cs typeface="Times New Roman"/>
            </a:endParaRPr>
          </a:p>
          <a:p>
            <a:pPr marL="412115" marR="417830" indent="-285115">
              <a:lnSpc>
                <a:spcPts val="1939"/>
              </a:lnSpc>
              <a:spcBef>
                <a:spcPts val="455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Public-key </a:t>
            </a:r>
            <a:r>
              <a:rPr sz="1800" dirty="0">
                <a:latin typeface="Times New Roman"/>
                <a:cs typeface="Times New Roman"/>
              </a:rPr>
              <a:t>cryptography, also known as asymmetric </a:t>
            </a:r>
            <a:r>
              <a:rPr sz="1800" spc="-5" dirty="0">
                <a:latin typeface="Times New Roman"/>
                <a:cs typeface="Times New Roman"/>
              </a:rPr>
              <a:t>cryptography, </a:t>
            </a:r>
            <a:r>
              <a:rPr sz="1800" dirty="0">
                <a:latin typeface="Times New Roman"/>
                <a:cs typeface="Times New Roman"/>
              </a:rPr>
              <a:t>is a class 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cryptographic algorithms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requires two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 keys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one of 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i="1" spc="-5" dirty="0">
                <a:latin typeface="Times New Roman"/>
                <a:cs typeface="Times New Roman"/>
              </a:rPr>
              <a:t>secret </a:t>
            </a:r>
            <a:r>
              <a:rPr sz="1800" dirty="0">
                <a:latin typeface="Times New Roman"/>
                <a:cs typeface="Times New Roman"/>
              </a:rPr>
              <a:t>(or </a:t>
            </a:r>
            <a:r>
              <a:rPr sz="1800" b="1" i="1" spc="-5" dirty="0">
                <a:latin typeface="Times New Roman"/>
                <a:cs typeface="Times New Roman"/>
              </a:rPr>
              <a:t>private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and one of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i="1" spc="-5" dirty="0">
                <a:latin typeface="Times New Roman"/>
                <a:cs typeface="Times New Roman"/>
              </a:rPr>
              <a:t>public</a:t>
            </a:r>
            <a:r>
              <a:rPr sz="1800" spc="-5" dirty="0">
                <a:latin typeface="Times New Roman"/>
                <a:cs typeface="Times New Roman"/>
              </a:rPr>
              <a:t>. Although </a:t>
            </a:r>
            <a:r>
              <a:rPr sz="1800" dirty="0">
                <a:latin typeface="Times New Roman"/>
                <a:cs typeface="Times New Roman"/>
              </a:rPr>
              <a:t>different,  the two </a:t>
            </a:r>
            <a:r>
              <a:rPr sz="1800" spc="-5" dirty="0">
                <a:latin typeface="Times New Roman"/>
                <a:cs typeface="Times New Roman"/>
              </a:rPr>
              <a:t>parts of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key pair </a:t>
            </a:r>
            <a:r>
              <a:rPr sz="1800" dirty="0">
                <a:latin typeface="Times New Roman"/>
                <a:cs typeface="Times New Roman"/>
              </a:rPr>
              <a:t>are mathematically linked. The </a:t>
            </a:r>
            <a:r>
              <a:rPr sz="1800" spc="-5" dirty="0">
                <a:latin typeface="Times New Roman"/>
                <a:cs typeface="Times New Roman"/>
              </a:rPr>
              <a:t>public </a:t>
            </a:r>
            <a:r>
              <a:rPr sz="1800" dirty="0">
                <a:latin typeface="Times New Roman"/>
                <a:cs typeface="Times New Roman"/>
              </a:rPr>
              <a:t>key is 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encrypt </a:t>
            </a:r>
            <a:r>
              <a:rPr sz="1800" spc="-5" dirty="0">
                <a:latin typeface="Times New Roman"/>
                <a:cs typeface="Times New Roman"/>
              </a:rPr>
              <a:t>plaintext </a:t>
            </a:r>
            <a:r>
              <a:rPr sz="1800" dirty="0">
                <a:latin typeface="Times New Roman"/>
                <a:cs typeface="Times New Roman"/>
              </a:rPr>
              <a:t>or to </a:t>
            </a:r>
            <a:r>
              <a:rPr sz="1800" spc="-5" dirty="0">
                <a:latin typeface="Times New Roman"/>
                <a:cs typeface="Times New Roman"/>
              </a:rPr>
              <a:t>verify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digital signature; whereas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private  key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decrypt ciphertext </a:t>
            </a:r>
            <a:r>
              <a:rPr sz="1800" dirty="0">
                <a:latin typeface="Times New Roman"/>
                <a:cs typeface="Times New Roman"/>
              </a:rPr>
              <a:t>or to create a </a:t>
            </a:r>
            <a:r>
              <a:rPr sz="1800" spc="-5" dirty="0">
                <a:latin typeface="Times New Roman"/>
                <a:cs typeface="Times New Roman"/>
              </a:rPr>
              <a:t>digital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signature.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对称（单钥），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非对称（双钥）</a:t>
            </a:r>
            <a:endParaRPr sz="22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65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对称密码的效率更高，常用于数据量较大的保密通信。</a:t>
            </a:r>
          </a:p>
          <a:p>
            <a:pPr marL="412750" indent="-285750">
              <a:lnSpc>
                <a:spcPct val="100000"/>
              </a:lnSpc>
              <a:spcBef>
                <a:spcPts val="219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 err="1">
                <a:latin typeface="宋体"/>
                <a:cs typeface="宋体"/>
              </a:rPr>
              <a:t>公钥密码的安全性可以证明，常用于数字签名、密钥分发</a:t>
            </a:r>
            <a:r>
              <a:rPr sz="1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69900" y="809118"/>
            <a:ext cx="6399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2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15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  <a:latin typeface="新宋体"/>
                <a:cs typeface="新宋体"/>
              </a:rPr>
              <a:t>分类</a:t>
            </a:r>
            <a:r>
              <a:rPr sz="2400" spc="-610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Symmetric-key</a:t>
            </a:r>
            <a:r>
              <a:rPr sz="2400" b="1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24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1994916"/>
            <a:ext cx="146304" cy="15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823715"/>
            <a:ext cx="146304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631179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4294967295"/>
          </p:nvPr>
        </p:nvSpPr>
        <p:spPr>
          <a:xfrm>
            <a:off x="1187824" y="1708731"/>
            <a:ext cx="8317750" cy="41224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230"/>
              </a:spcBef>
            </a:pPr>
            <a:r>
              <a:rPr dirty="0">
                <a:solidFill>
                  <a:srgbClr val="0000FF"/>
                </a:solidFill>
              </a:rPr>
              <a:t>对称密码体制对明文消息的加密方式</a:t>
            </a:r>
          </a:p>
          <a:p>
            <a:pPr marL="1217295" indent="-285115">
              <a:lnSpc>
                <a:spcPct val="100000"/>
              </a:lnSpc>
              <a:spcBef>
                <a:spcPts val="919"/>
              </a:spcBef>
              <a:buClr>
                <a:srgbClr val="4A4A4A"/>
              </a:buClr>
              <a:buChar char="–"/>
              <a:tabLst>
                <a:tab pos="1217930" algn="l"/>
                <a:tab pos="1218565" algn="l"/>
              </a:tabLst>
            </a:pPr>
            <a:r>
              <a:rPr sz="1800" b="0" spc="-5" dirty="0">
                <a:solidFill>
                  <a:srgbClr val="0000FF"/>
                </a:solidFill>
                <a:latin typeface="Times New Roman"/>
                <a:cs typeface="Times New Roman"/>
              </a:rPr>
              <a:t>Stream </a:t>
            </a:r>
            <a:r>
              <a:rPr sz="1800" b="0" dirty="0">
                <a:solidFill>
                  <a:srgbClr val="4A4A4A"/>
                </a:solidFill>
                <a:latin typeface="Times New Roman"/>
                <a:cs typeface="Times New Roman"/>
              </a:rPr>
              <a:t>&amp; </a:t>
            </a:r>
            <a:r>
              <a:rPr sz="1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endParaRPr sz="1800">
              <a:latin typeface="Times New Roman"/>
              <a:cs typeface="Times New Roman"/>
            </a:endParaRPr>
          </a:p>
          <a:p>
            <a:pPr marL="1217295" indent="-285115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Char char="–"/>
              <a:tabLst>
                <a:tab pos="1217930" algn="l"/>
                <a:tab pos="1218565" algn="l"/>
              </a:tabLst>
            </a:pPr>
            <a:r>
              <a:rPr sz="1800" b="0" spc="-5" dirty="0">
                <a:latin typeface="Times New Roman"/>
                <a:cs typeface="Times New Roman"/>
              </a:rPr>
              <a:t>Stream </a:t>
            </a:r>
            <a:r>
              <a:rPr sz="1800" b="0" dirty="0">
                <a:latin typeface="Times New Roman"/>
                <a:cs typeface="Times New Roman"/>
              </a:rPr>
              <a:t>ciphers encrypt the </a:t>
            </a:r>
            <a:r>
              <a:rPr sz="1800" b="0" spc="-5" dirty="0">
                <a:solidFill>
                  <a:srgbClr val="0000FF"/>
                </a:solidFill>
                <a:latin typeface="Times New Roman"/>
                <a:cs typeface="Times New Roman"/>
              </a:rPr>
              <a:t>digits (typically bytes) of </a:t>
            </a:r>
            <a:r>
              <a:rPr sz="1800" b="0" dirty="0">
                <a:solidFill>
                  <a:srgbClr val="0000FF"/>
                </a:solidFill>
                <a:latin typeface="Times New Roman"/>
                <a:cs typeface="Times New Roman"/>
              </a:rPr>
              <a:t>a message </a:t>
            </a:r>
            <a:r>
              <a:rPr sz="1800" b="0" spc="-5" dirty="0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sz="1800" b="0" dirty="0">
                <a:latin typeface="Times New Roman"/>
                <a:cs typeface="Times New Roman"/>
              </a:rPr>
              <a:t>at a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1217295" marR="716280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latin typeface="Times New Roman"/>
                <a:cs typeface="Times New Roman"/>
              </a:rPr>
              <a:t>Block ciphers </a:t>
            </a:r>
            <a:r>
              <a:rPr sz="1800" b="0" dirty="0">
                <a:solidFill>
                  <a:srgbClr val="FF0000"/>
                </a:solidFill>
                <a:latin typeface="Times New Roman"/>
                <a:cs typeface="Times New Roman"/>
              </a:rPr>
              <a:t>take a number of bits </a:t>
            </a:r>
            <a:r>
              <a:rPr sz="1800" b="0" dirty="0">
                <a:latin typeface="Times New Roman"/>
                <a:cs typeface="Times New Roman"/>
              </a:rPr>
              <a:t>and encrypt them </a:t>
            </a:r>
            <a:r>
              <a:rPr sz="1800" b="0" dirty="0">
                <a:solidFill>
                  <a:srgbClr val="FF0000"/>
                </a:solidFill>
                <a:latin typeface="Times New Roman"/>
                <a:cs typeface="Times New Roman"/>
              </a:rPr>
              <a:t>as a </a:t>
            </a:r>
            <a:r>
              <a:rPr sz="1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1800" b="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sz="1800" b="0" spc="-5" dirty="0">
                <a:latin typeface="Times New Roman"/>
                <a:cs typeface="Times New Roman"/>
              </a:rPr>
              <a:t>,  padding </a:t>
            </a:r>
            <a:r>
              <a:rPr sz="1800" b="0" dirty="0">
                <a:latin typeface="Times New Roman"/>
                <a:cs typeface="Times New Roman"/>
              </a:rPr>
              <a:t>the </a:t>
            </a:r>
            <a:r>
              <a:rPr sz="1800" b="0" spc="-5" dirty="0">
                <a:latin typeface="Times New Roman"/>
                <a:cs typeface="Times New Roman"/>
              </a:rPr>
              <a:t>plaintext so </a:t>
            </a:r>
            <a:r>
              <a:rPr sz="1800" b="0" dirty="0">
                <a:latin typeface="Times New Roman"/>
                <a:cs typeface="Times New Roman"/>
              </a:rPr>
              <a:t>that it is a multiple of the </a:t>
            </a:r>
            <a:r>
              <a:rPr sz="1800" b="0" spc="-5" dirty="0">
                <a:latin typeface="Times New Roman"/>
                <a:cs typeface="Times New Roman"/>
              </a:rPr>
              <a:t>block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size.</a:t>
            </a:r>
            <a:endParaRPr sz="180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  <a:spcBef>
                <a:spcPts val="1355"/>
              </a:spcBef>
            </a:pPr>
            <a:r>
              <a:rPr dirty="0">
                <a:solidFill>
                  <a:srgbClr val="0000FF"/>
                </a:solidFill>
              </a:rPr>
              <a:t>序列（流），</a:t>
            </a:r>
            <a:r>
              <a:rPr dirty="0">
                <a:solidFill>
                  <a:srgbClr val="FF0000"/>
                </a:solidFill>
              </a:rPr>
              <a:t>分组（块）</a:t>
            </a:r>
          </a:p>
          <a:p>
            <a:pPr marL="1217930" marR="5080" indent="-285750">
              <a:lnSpc>
                <a:spcPts val="2060"/>
              </a:lnSpc>
              <a:spcBef>
                <a:spcPts val="1190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solidFill>
                  <a:srgbClr val="0000FF"/>
                </a:solidFill>
                <a:latin typeface="宋体"/>
                <a:cs typeface="宋体"/>
              </a:rPr>
              <a:t>序列密码：</a:t>
            </a:r>
            <a:r>
              <a:rPr sz="1800" b="0" dirty="0">
                <a:latin typeface="宋体"/>
                <a:cs typeface="宋体"/>
              </a:rPr>
              <a:t>明文消息按系统的</a:t>
            </a:r>
            <a:r>
              <a:rPr sz="1800" b="0" dirty="0">
                <a:solidFill>
                  <a:srgbClr val="0000FF"/>
                </a:solidFill>
                <a:latin typeface="宋体"/>
                <a:cs typeface="宋体"/>
              </a:rPr>
              <a:t>最小处理单元（如二进制位、字符）</a:t>
            </a:r>
            <a:r>
              <a:rPr sz="1800" b="0" dirty="0">
                <a:latin typeface="宋体"/>
                <a:cs typeface="宋体"/>
              </a:rPr>
              <a:t>进行 加密。</a:t>
            </a:r>
            <a:endParaRPr sz="1800">
              <a:latin typeface="宋体"/>
              <a:cs typeface="宋体"/>
            </a:endParaRPr>
          </a:p>
          <a:p>
            <a:pPr marL="1217930" indent="-285750">
              <a:lnSpc>
                <a:spcPct val="100000"/>
              </a:lnSpc>
              <a:spcBef>
                <a:spcPts val="385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solidFill>
                  <a:srgbClr val="FF0000"/>
                </a:solidFill>
                <a:latin typeface="宋体"/>
                <a:cs typeface="宋体"/>
              </a:rPr>
              <a:t>分组密码：</a:t>
            </a:r>
            <a:r>
              <a:rPr sz="1800" b="0" dirty="0">
                <a:latin typeface="宋体"/>
                <a:cs typeface="宋体"/>
              </a:rPr>
              <a:t>将明文消息</a:t>
            </a:r>
            <a:r>
              <a:rPr sz="1800" b="0" dirty="0">
                <a:solidFill>
                  <a:srgbClr val="FF0000"/>
                </a:solidFill>
                <a:latin typeface="宋体"/>
                <a:cs typeface="宋体"/>
              </a:rPr>
              <a:t>分组（含多个字符）</a:t>
            </a:r>
            <a:r>
              <a:rPr sz="1800" b="0" dirty="0">
                <a:latin typeface="宋体"/>
                <a:cs typeface="宋体"/>
              </a:rPr>
              <a:t>，逐组进行加密。</a:t>
            </a:r>
            <a:endParaRPr sz="1800">
              <a:latin typeface="宋体"/>
              <a:cs typeface="宋体"/>
            </a:endParaRPr>
          </a:p>
          <a:p>
            <a:pPr marL="805180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  <a:spcBef>
                <a:spcPts val="1515"/>
              </a:spcBef>
            </a:pPr>
            <a:r>
              <a:rPr sz="2000" b="0" spc="-5" dirty="0">
                <a:latin typeface="Times New Roman"/>
                <a:cs typeface="Times New Roman"/>
              </a:rPr>
              <a:t>Q</a:t>
            </a:r>
            <a:r>
              <a:rPr sz="2000" b="0" spc="-5" dirty="0">
                <a:latin typeface="新宋体"/>
                <a:cs typeface="新宋体"/>
              </a:rPr>
              <a:t>：公钥密码体制对明文消息的加密方式？</a:t>
            </a:r>
            <a:endParaRPr sz="20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743" y="1869947"/>
            <a:ext cx="5009388" cy="489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850900" y="825526"/>
            <a:ext cx="48602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3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  <a:latin typeface="新宋体"/>
                <a:cs typeface="新宋体"/>
              </a:rPr>
              <a:t>分类</a:t>
            </a:r>
            <a:r>
              <a:rPr lang="en-US" altLang="zh-CN" sz="2400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1800" spc="-5" dirty="0">
                <a:solidFill>
                  <a:schemeClr val="bg1"/>
                </a:solidFill>
              </a:rPr>
              <a:t>PKC</a:t>
            </a:r>
            <a:endParaRPr sz="24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5565" y="876300"/>
            <a:ext cx="1912620" cy="266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7090" y="3583939"/>
            <a:ext cx="1351915" cy="4324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latin typeface="Times New Roman"/>
                <a:cs typeface="Times New Roman"/>
              </a:rPr>
              <a:t>Whitfield Diffie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300" spc="10" dirty="0">
                <a:latin typeface="Times New Roman"/>
                <a:cs typeface="Times New Roman"/>
              </a:rPr>
              <a:t>(born June 5,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1944)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0993" y="4173473"/>
            <a:ext cx="1905000" cy="2219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56481" y="6403340"/>
            <a:ext cx="2482215" cy="396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42620" algn="ctr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Martin Edward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Hellman</a:t>
            </a:r>
            <a:endParaRPr sz="1300" dirty="0">
              <a:latin typeface="Times New Roman"/>
              <a:cs typeface="Times New Roman"/>
            </a:endParaRPr>
          </a:p>
          <a:p>
            <a:pPr marR="601345" algn="ctr">
              <a:lnSpc>
                <a:spcPts val="1365"/>
              </a:lnSpc>
              <a:spcBef>
                <a:spcPts val="40"/>
              </a:spcBef>
            </a:pPr>
            <a:r>
              <a:rPr sz="1300" spc="10" dirty="0">
                <a:latin typeface="Times New Roman"/>
                <a:cs typeface="Times New Roman"/>
              </a:rPr>
              <a:t>(born October 2,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1945)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1.3.1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保密通信系统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525"/>
              </a:spcBef>
              <a:tabLst>
                <a:tab pos="412115" algn="l"/>
              </a:tabLst>
            </a:pPr>
            <a:r>
              <a:rPr sz="22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1.3.2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1.3.3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密码体制分类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1.3.4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密码体制安全性</a:t>
            </a:r>
            <a:endParaRPr sz="22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144267"/>
            <a:ext cx="146304" cy="15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3045714"/>
            <a:ext cx="146304" cy="154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1187824" y="1708731"/>
            <a:ext cx="8317750" cy="4122420"/>
          </a:xfrm>
          <a:prstGeom prst="rect">
            <a:avLst/>
          </a:prstGeom>
        </p:spPr>
        <p:txBody>
          <a:bodyPr vert="horz" wrap="square" lIns="0" tIns="308353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250"/>
              </a:spcBef>
            </a:pPr>
            <a:r>
              <a:rPr dirty="0"/>
              <a:t>密码分析</a:t>
            </a:r>
          </a:p>
          <a:p>
            <a:pPr marL="1217930" indent="-285750">
              <a:lnSpc>
                <a:spcPct val="100000"/>
              </a:lnSpc>
              <a:spcBef>
                <a:spcPts val="940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latin typeface="宋体"/>
                <a:cs typeface="宋体"/>
              </a:rPr>
              <a:t>根据密文，确定明文或密钥</a:t>
            </a:r>
            <a:endParaRPr sz="1800">
              <a:latin typeface="宋体"/>
              <a:cs typeface="宋体"/>
            </a:endParaRPr>
          </a:p>
          <a:p>
            <a:pPr marL="817880">
              <a:lnSpc>
                <a:spcPct val="100000"/>
              </a:lnSpc>
              <a:spcBef>
                <a:spcPts val="1340"/>
              </a:spcBef>
            </a:pPr>
            <a:r>
              <a:rPr dirty="0"/>
              <a:t>分析（攻击）方法</a:t>
            </a:r>
          </a:p>
          <a:p>
            <a:pPr marL="1217930" marR="881380" indent="-285750">
              <a:lnSpc>
                <a:spcPct val="100000"/>
              </a:lnSpc>
              <a:spcBef>
                <a:spcPts val="940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latin typeface="宋体"/>
                <a:cs typeface="宋体"/>
              </a:rPr>
              <a:t>穷举攻击（蛮力破解）：试遍所有的密钥</a:t>
            </a:r>
            <a:r>
              <a:rPr sz="1800" b="0" spc="-5" dirty="0">
                <a:latin typeface="宋体"/>
                <a:cs typeface="宋体"/>
              </a:rPr>
              <a:t>，</a:t>
            </a:r>
            <a:r>
              <a:rPr sz="1800" b="0" spc="-5" dirty="0">
                <a:latin typeface="Times New Roman"/>
                <a:cs typeface="Times New Roman"/>
              </a:rPr>
              <a:t>Forced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disclosure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  encryption</a:t>
            </a:r>
            <a:r>
              <a:rPr sz="1800" b="0" spc="-5" dirty="0">
                <a:latin typeface="Times New Roman"/>
                <a:cs typeface="Times New Roman"/>
              </a:rPr>
              <a:t> keys</a:t>
            </a:r>
            <a:r>
              <a:rPr sz="1800" b="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1217930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latin typeface="宋体"/>
                <a:cs typeface="宋体"/>
              </a:rPr>
              <a:t>统计分析攻击：分析密文和明文的统计规律。</a:t>
            </a:r>
            <a:endParaRPr sz="1800">
              <a:latin typeface="宋体"/>
              <a:cs typeface="宋体"/>
            </a:endParaRPr>
          </a:p>
          <a:p>
            <a:pPr marL="1217930" marR="5080" indent="-285750">
              <a:lnSpc>
                <a:spcPts val="2060"/>
              </a:lnSpc>
              <a:spcBef>
                <a:spcPts val="680"/>
              </a:spcBef>
              <a:buClr>
                <a:srgbClr val="4A4A4A"/>
              </a:buClr>
              <a:buFont typeface="Times New Roman"/>
              <a:buChar char="–"/>
              <a:tabLst>
                <a:tab pos="1217930" algn="l"/>
                <a:tab pos="1218565" algn="l"/>
              </a:tabLst>
            </a:pPr>
            <a:r>
              <a:rPr sz="1800" b="0" dirty="0">
                <a:latin typeface="宋体"/>
                <a:cs typeface="宋体"/>
              </a:rPr>
              <a:t>解密变换攻击（数学分析攻击）：针对加密变换的数学基础，通过数学 求解的方法找到相应的解密变换。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96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安全性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177795"/>
            <a:ext cx="146304" cy="15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4392929"/>
            <a:ext cx="146304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525" y="1889576"/>
            <a:ext cx="6750050" cy="34461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b="1" dirty="0">
                <a:latin typeface="新宋体"/>
                <a:cs typeface="新宋体"/>
              </a:rPr>
              <a:t>安全模型</a:t>
            </a:r>
            <a:endParaRPr sz="22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94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宋体"/>
                <a:cs typeface="宋体"/>
              </a:rPr>
              <a:t>唯密文攻击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（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Cipher-only</a:t>
            </a:r>
            <a:r>
              <a:rPr sz="18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Attack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）</a:t>
            </a:r>
            <a:endParaRPr sz="18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412750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宋体"/>
                <a:cs typeface="宋体"/>
              </a:rPr>
              <a:t>已知明文攻击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（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Known-plaintext</a:t>
            </a:r>
            <a:r>
              <a:rPr sz="18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Attack</a:t>
            </a:r>
            <a:r>
              <a:rPr sz="18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宋体"/>
                <a:cs typeface="宋体"/>
              </a:rPr>
              <a:t>）</a:t>
            </a:r>
          </a:p>
          <a:p>
            <a:pPr marL="412750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b="1" spc="-5" dirty="0">
                <a:highlight>
                  <a:srgbClr val="FFFF00"/>
                </a:highlight>
                <a:latin typeface="宋体"/>
                <a:cs typeface="宋体"/>
              </a:rPr>
              <a:t>选择明文攻</a:t>
            </a:r>
            <a:r>
              <a:rPr sz="1800" b="1" dirty="0">
                <a:highlight>
                  <a:srgbClr val="FFFF00"/>
                </a:highlight>
                <a:latin typeface="宋体"/>
                <a:cs typeface="宋体"/>
              </a:rPr>
              <a:t>击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（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Chosen-plaintext</a:t>
            </a:r>
            <a:r>
              <a:rPr sz="18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Attack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18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CPA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)</a:t>
            </a:r>
            <a:endParaRPr sz="18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自适应选择明文攻击</a:t>
            </a: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imes New Roman"/>
                <a:cs typeface="Times New Roman"/>
              </a:rPr>
              <a:t>Adaptive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Chosen-plaintext Attack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ACPA)</a:t>
            </a:r>
            <a:endParaRPr sz="1800" dirty="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highlight>
                  <a:srgbClr val="FFFF00"/>
                </a:highlight>
                <a:latin typeface="宋体"/>
                <a:cs typeface="宋体"/>
              </a:rPr>
              <a:t>选择密文攻击（</a:t>
            </a:r>
            <a:r>
              <a:rPr sz="1800" spc="-455" dirty="0">
                <a:highlight>
                  <a:srgbClr val="FFFF00"/>
                </a:highlight>
                <a:latin typeface="宋体"/>
                <a:cs typeface="宋体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Chosen-ciphertext</a:t>
            </a:r>
            <a:r>
              <a:rPr sz="18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Times New Roman"/>
                <a:cs typeface="Times New Roman"/>
              </a:rPr>
              <a:t>Attack</a:t>
            </a:r>
            <a:r>
              <a:rPr sz="1800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18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CCA </a:t>
            </a:r>
            <a:r>
              <a:rPr sz="1800" dirty="0">
                <a:highlight>
                  <a:srgbClr val="FFFF00"/>
                </a:highlight>
                <a:latin typeface="宋体"/>
                <a:cs typeface="宋体"/>
              </a:rPr>
              <a:t>）</a:t>
            </a: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200" b="1" dirty="0">
                <a:latin typeface="新宋体"/>
                <a:cs typeface="新宋体"/>
              </a:rPr>
              <a:t>安全模型</a:t>
            </a:r>
            <a:endParaRPr sz="22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94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信息论安全（无条件安全）</a:t>
            </a:r>
          </a:p>
          <a:p>
            <a:pPr marL="412750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b="1" spc="-5" dirty="0">
                <a:latin typeface="宋体"/>
                <a:cs typeface="宋体"/>
              </a:rPr>
              <a:t>计算安全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96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安全性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156460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5090921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4267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设计准则</a:t>
            </a:r>
          </a:p>
        </p:txBody>
      </p:sp>
      <p:sp>
        <p:nvSpPr>
          <p:cNvPr id="6" name="object 6"/>
          <p:cNvSpPr/>
          <p:nvPr/>
        </p:nvSpPr>
        <p:spPr>
          <a:xfrm>
            <a:off x="6870827" y="1692401"/>
            <a:ext cx="2705100" cy="5057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9373" y="1901654"/>
            <a:ext cx="5228590" cy="48393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新宋体"/>
                <a:cs typeface="新宋体"/>
              </a:rPr>
              <a:t>柯克霍夫准则</a:t>
            </a:r>
            <a:r>
              <a:rPr sz="2000" b="1" spc="-5" dirty="0">
                <a:latin typeface="新宋体"/>
                <a:cs typeface="新宋体"/>
              </a:rPr>
              <a:t>（</a:t>
            </a:r>
            <a:r>
              <a:rPr sz="2000" b="1" spc="-5" dirty="0">
                <a:latin typeface="Times New Roman"/>
                <a:cs typeface="Times New Roman"/>
              </a:rPr>
              <a:t>Kerckhoffs's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principle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新宋体"/>
                <a:cs typeface="新宋体"/>
              </a:rPr>
              <a:t>）</a:t>
            </a:r>
            <a:endParaRPr sz="2000" dirty="0">
              <a:latin typeface="新宋体"/>
              <a:cs typeface="新宋体"/>
            </a:endParaRPr>
          </a:p>
          <a:p>
            <a:pPr marL="866775" indent="-285750">
              <a:lnSpc>
                <a:spcPct val="100000"/>
              </a:lnSpc>
              <a:spcBef>
                <a:spcPts val="890"/>
              </a:spcBef>
              <a:buClr>
                <a:srgbClr val="4A4A4A"/>
              </a:buClr>
              <a:buFont typeface="Times New Roman"/>
              <a:buChar char="–"/>
              <a:tabLst>
                <a:tab pos="866775" algn="l"/>
                <a:tab pos="867410" algn="l"/>
              </a:tabLst>
            </a:pPr>
            <a:r>
              <a:rPr sz="1800" dirty="0">
                <a:latin typeface="宋体"/>
                <a:cs typeface="宋体"/>
              </a:rPr>
              <a:t>荷兰人，柯克霍夫，</a:t>
            </a:r>
            <a:r>
              <a:rPr sz="1800" dirty="0">
                <a:latin typeface="Times New Roman"/>
                <a:cs typeface="Times New Roman"/>
              </a:rPr>
              <a:t>1883</a:t>
            </a:r>
            <a:r>
              <a:rPr sz="1800" dirty="0">
                <a:latin typeface="宋体"/>
                <a:cs typeface="宋体"/>
              </a:rPr>
              <a:t>年提出</a:t>
            </a:r>
          </a:p>
          <a:p>
            <a:pPr marL="866775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866775" algn="l"/>
                <a:tab pos="867410" algn="l"/>
              </a:tabLst>
            </a:pPr>
            <a:r>
              <a:rPr sz="1800" b="1" dirty="0">
                <a:highlight>
                  <a:srgbClr val="FFFF00"/>
                </a:highlight>
                <a:latin typeface="宋体"/>
                <a:cs typeface="宋体"/>
              </a:rPr>
              <a:t>密码体制的安全性完全寓于密钥之中</a:t>
            </a:r>
            <a:endParaRPr sz="18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866775" marR="5080" indent="-285750" algn="just">
              <a:lnSpc>
                <a:spcPct val="100000"/>
              </a:lnSpc>
              <a:spcBef>
                <a:spcPts val="415"/>
              </a:spcBef>
              <a:buClr>
                <a:srgbClr val="4A4A4A"/>
              </a:buClr>
              <a:buChar char="–"/>
              <a:tabLst>
                <a:tab pos="86741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Kerckhoffs's principle (also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Kerckhoffs's  desiderata, Kerckhoffs's </a:t>
            </a:r>
            <a:r>
              <a:rPr sz="1800" dirty="0">
                <a:latin typeface="Times New Roman"/>
                <a:cs typeface="Times New Roman"/>
              </a:rPr>
              <a:t>assumption, axiom, </a:t>
            </a:r>
            <a:r>
              <a:rPr sz="1800" spc="-5" dirty="0">
                <a:latin typeface="Times New Roman"/>
                <a:cs typeface="Times New Roman"/>
              </a:rPr>
              <a:t>or  </a:t>
            </a:r>
            <a:r>
              <a:rPr sz="1800" dirty="0">
                <a:latin typeface="Times New Roman"/>
                <a:cs typeface="Times New Roman"/>
              </a:rPr>
              <a:t>law)</a:t>
            </a:r>
          </a:p>
          <a:p>
            <a:pPr marL="866775" marR="15875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Char char="–"/>
              <a:tabLst>
                <a:tab pos="866775" algn="l"/>
                <a:tab pos="867410" algn="l"/>
              </a:tabLst>
            </a:pPr>
            <a:r>
              <a:rPr sz="1800" dirty="0">
                <a:latin typeface="Times New Roman"/>
                <a:cs typeface="Times New Roman"/>
              </a:rPr>
              <a:t>A cryptosystem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even if  everything about the </a:t>
            </a:r>
            <a:r>
              <a:rPr sz="1800" spc="-5" dirty="0">
                <a:latin typeface="Times New Roman"/>
                <a:cs typeface="Times New Roman"/>
              </a:rPr>
              <a:t>system, </a:t>
            </a:r>
            <a:r>
              <a:rPr sz="1800" b="1" dirty="0">
                <a:latin typeface="Times New Roman"/>
                <a:cs typeface="Times New Roman"/>
              </a:rPr>
              <a:t>except the </a:t>
            </a:r>
            <a:r>
              <a:rPr sz="1800" b="1" spc="-5" dirty="0">
                <a:latin typeface="Times New Roman"/>
                <a:cs typeface="Times New Roman"/>
              </a:rPr>
              <a:t>key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 public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knowledge.</a:t>
            </a:r>
          </a:p>
          <a:p>
            <a:pPr marL="466725">
              <a:lnSpc>
                <a:spcPct val="100000"/>
              </a:lnSpc>
              <a:spcBef>
                <a:spcPts val="1240"/>
              </a:spcBef>
            </a:pPr>
            <a:r>
              <a:rPr lang="zh-CN" altLang="en-US" sz="2000" b="1" dirty="0">
                <a:latin typeface="新宋体"/>
                <a:cs typeface="新宋体"/>
              </a:rPr>
              <a:t>香</a:t>
            </a:r>
            <a:r>
              <a:rPr sz="2000" b="1" dirty="0" err="1">
                <a:latin typeface="新宋体"/>
                <a:cs typeface="新宋体"/>
              </a:rPr>
              <a:t>农准则</a:t>
            </a:r>
            <a:r>
              <a:rPr sz="2000" b="1" spc="-5" dirty="0" err="1">
                <a:latin typeface="新宋体"/>
                <a:cs typeface="新宋体"/>
              </a:rPr>
              <a:t>（</a:t>
            </a:r>
            <a:r>
              <a:rPr sz="2000" b="1" spc="-5" dirty="0" err="1">
                <a:latin typeface="Times New Roman"/>
                <a:cs typeface="Times New Roman"/>
              </a:rPr>
              <a:t>Shannon's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maxim</a:t>
            </a:r>
            <a:r>
              <a:rPr sz="2000" b="1" spc="-5" dirty="0">
                <a:latin typeface="新宋体"/>
                <a:cs typeface="新宋体"/>
              </a:rPr>
              <a:t>）</a:t>
            </a:r>
            <a:endParaRPr sz="2000" dirty="0">
              <a:latin typeface="新宋体"/>
              <a:cs typeface="新宋体"/>
            </a:endParaRPr>
          </a:p>
          <a:p>
            <a:pPr marL="866775" marR="296545" indent="-285750">
              <a:lnSpc>
                <a:spcPct val="100000"/>
              </a:lnSpc>
              <a:spcBef>
                <a:spcPts val="869"/>
              </a:spcBef>
              <a:buClr>
                <a:srgbClr val="4A4A4A"/>
              </a:buClr>
              <a:buChar char="–"/>
              <a:tabLst>
                <a:tab pos="866775" algn="l"/>
                <a:tab pos="867410" algn="l"/>
              </a:tabLst>
            </a:pPr>
            <a:r>
              <a:rPr sz="1800" dirty="0">
                <a:latin typeface="Times New Roman"/>
                <a:cs typeface="Times New Roman"/>
              </a:rPr>
              <a:t>one ought to design </a:t>
            </a:r>
            <a:r>
              <a:rPr sz="1800" spc="-5" dirty="0">
                <a:latin typeface="Times New Roman"/>
                <a:cs typeface="Times New Roman"/>
              </a:rPr>
              <a:t>systems </a:t>
            </a:r>
            <a:r>
              <a:rPr sz="1800" dirty="0">
                <a:latin typeface="Times New Roman"/>
                <a:cs typeface="Times New Roman"/>
              </a:rPr>
              <a:t>under the  assumption that the enemy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immediately  </a:t>
            </a:r>
            <a:r>
              <a:rPr sz="1800" spc="-5" dirty="0">
                <a:latin typeface="Times New Roman"/>
                <a:cs typeface="Times New Roman"/>
              </a:rPr>
              <a:t>gain full familiarity with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636270" algn="ctr">
              <a:lnSpc>
                <a:spcPct val="100000"/>
              </a:lnSpc>
            </a:pPr>
            <a:r>
              <a:rPr sz="1600" i="1" u="sng" spc="-5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/>
                <a:cs typeface="Times New Roman"/>
              </a:rPr>
              <a:t>https://en.wikipedia.org/wiki/Kerckhoffs%27s_principle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156460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4210050"/>
            <a:ext cx="134112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525" y="1901654"/>
            <a:ext cx="7220584" cy="383032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新宋体"/>
                <a:cs typeface="新宋体"/>
              </a:rPr>
              <a:t>对称密码</a:t>
            </a:r>
            <a:endParaRPr sz="2000" dirty="0">
              <a:latin typeface="新宋体"/>
              <a:cs typeface="新宋体"/>
            </a:endParaRPr>
          </a:p>
          <a:p>
            <a:pPr marL="412750" marR="208279" indent="-285750">
              <a:lnSpc>
                <a:spcPct val="100000"/>
              </a:lnSpc>
              <a:spcBef>
                <a:spcPts val="89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扩散（</a:t>
            </a:r>
            <a:r>
              <a:rPr sz="1800" spc="-5" dirty="0">
                <a:latin typeface="Times New Roman"/>
                <a:cs typeface="Times New Roman"/>
              </a:rPr>
              <a:t>Diffusio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宋体"/>
                <a:cs typeface="宋体"/>
              </a:rPr>
              <a:t>）：将每一位明文和密钥的影响扩散到尽可能多的 密文数字中。置换（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宋体"/>
                <a:cs typeface="宋体"/>
              </a:rPr>
              <a:t>盒，线性变换）。</a:t>
            </a:r>
          </a:p>
          <a:p>
            <a:pPr marL="412750" marR="5080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混淆（</a:t>
            </a:r>
            <a:r>
              <a:rPr sz="1800" spc="-5" dirty="0">
                <a:latin typeface="Times New Roman"/>
                <a:cs typeface="Times New Roman"/>
              </a:rPr>
              <a:t>Confusio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宋体"/>
                <a:cs typeface="宋体"/>
              </a:rPr>
              <a:t>）：使密文和密钥之间的关系复杂化。代替（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宋体"/>
                <a:cs typeface="宋体"/>
              </a:rPr>
              <a:t>盒， 非线性变换）</a:t>
            </a:r>
          </a:p>
          <a:p>
            <a:pPr marL="412750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3384" algn="l"/>
              </a:tabLst>
            </a:pPr>
            <a:r>
              <a:rPr sz="1800" dirty="0">
                <a:latin typeface="宋体"/>
                <a:cs typeface="宋体"/>
              </a:rPr>
              <a:t>乘积迭代：对简单密码就行组合迭代。多轮</a:t>
            </a: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imes New Roman"/>
                <a:cs typeface="Times New Roman"/>
              </a:rPr>
              <a:t>Round</a:t>
            </a:r>
            <a:r>
              <a:rPr sz="1800" spc="-5" dirty="0">
                <a:latin typeface="宋体"/>
                <a:cs typeface="宋体"/>
              </a:rPr>
              <a:t>）</a:t>
            </a:r>
            <a:r>
              <a:rPr sz="1800" dirty="0">
                <a:latin typeface="宋体"/>
                <a:cs typeface="宋体"/>
              </a:rPr>
              <a:t>。</a:t>
            </a: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b="1" dirty="0">
                <a:latin typeface="新宋体"/>
                <a:cs typeface="新宋体"/>
              </a:rPr>
              <a:t>非对称密码</a:t>
            </a:r>
            <a:endParaRPr sz="2000" dirty="0">
              <a:latin typeface="新宋体"/>
              <a:cs typeface="新宋体"/>
            </a:endParaRPr>
          </a:p>
          <a:p>
            <a:pPr marL="412750" indent="-285750">
              <a:lnSpc>
                <a:spcPct val="100000"/>
              </a:lnSpc>
              <a:spcBef>
                <a:spcPts val="89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单向函数</a:t>
            </a: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imes New Roman"/>
                <a:cs typeface="Times New Roman"/>
              </a:rPr>
              <a:t>One-Way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5" dirty="0">
                <a:latin typeface="宋体"/>
                <a:cs typeface="宋体"/>
              </a:rPr>
              <a:t>）</a:t>
            </a:r>
            <a:r>
              <a:rPr sz="1800" dirty="0">
                <a:latin typeface="宋体"/>
                <a:cs typeface="宋体"/>
              </a:rPr>
              <a:t>与单向陷门函数（</a:t>
            </a:r>
            <a:r>
              <a:rPr sz="1800" dirty="0">
                <a:latin typeface="Times New Roman"/>
                <a:cs typeface="Times New Roman"/>
              </a:rPr>
              <a:t>Trapdoor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）</a:t>
            </a:r>
          </a:p>
          <a:p>
            <a:pPr marL="412115" indent="-285750">
              <a:lnSpc>
                <a:spcPct val="100000"/>
              </a:lnSpc>
              <a:spcBef>
                <a:spcPts val="434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候选单向函数：大数分解（</a:t>
            </a:r>
            <a:r>
              <a:rPr sz="1800" spc="-5" dirty="0">
                <a:latin typeface="Times New Roman"/>
                <a:cs typeface="Times New Roman"/>
              </a:rPr>
              <a:t>Factorin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宋体"/>
                <a:cs typeface="宋体"/>
              </a:rPr>
              <a:t>），离散对数（</a:t>
            </a:r>
            <a:r>
              <a:rPr sz="1800" dirty="0">
                <a:latin typeface="Times New Roman"/>
                <a:cs typeface="Times New Roman"/>
              </a:rPr>
              <a:t>DLP</a:t>
            </a:r>
            <a:r>
              <a:rPr sz="1800" dirty="0">
                <a:latin typeface="宋体"/>
                <a:cs typeface="宋体"/>
              </a:rPr>
              <a:t>）。</a:t>
            </a:r>
          </a:p>
          <a:p>
            <a:pPr marL="412115" indent="-285750">
              <a:lnSpc>
                <a:spcPct val="100000"/>
              </a:lnSpc>
              <a:spcBef>
                <a:spcPts val="4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宋体"/>
                <a:cs typeface="宋体"/>
              </a:rPr>
              <a:t>计算难题（</a:t>
            </a:r>
            <a:r>
              <a:rPr sz="1800" dirty="0">
                <a:latin typeface="Times New Roman"/>
                <a:cs typeface="Times New Roman"/>
              </a:rPr>
              <a:t>NP</a:t>
            </a:r>
            <a:r>
              <a:rPr sz="1800" dirty="0">
                <a:latin typeface="宋体"/>
                <a:cs typeface="宋体"/>
              </a:rPr>
              <a:t>问题）：加密是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宋体"/>
                <a:cs typeface="宋体"/>
              </a:rPr>
              <a:t>问题，解密（如果不知道私有密钥</a:t>
            </a:r>
          </a:p>
          <a:p>
            <a:pPr marL="412115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）是</a:t>
            </a:r>
            <a:r>
              <a:rPr sz="1800" dirty="0">
                <a:latin typeface="Times New Roman"/>
                <a:cs typeface="Times New Roman"/>
              </a:rPr>
              <a:t>NP</a:t>
            </a:r>
            <a:r>
              <a:rPr sz="1800" dirty="0">
                <a:latin typeface="宋体"/>
                <a:cs typeface="宋体"/>
              </a:rPr>
              <a:t>问题。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4267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1.3.3</a:t>
            </a:r>
            <a:r>
              <a:rPr sz="3200" spc="-4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密码体</a:t>
            </a:r>
            <a:r>
              <a:rPr sz="3200" spc="785" dirty="0">
                <a:solidFill>
                  <a:schemeClr val="bg1"/>
                </a:solidFill>
                <a:latin typeface="新宋体"/>
                <a:cs typeface="新宋体"/>
              </a:rPr>
              <a:t>制</a:t>
            </a:r>
            <a:r>
              <a:rPr sz="2400" dirty="0">
                <a:solidFill>
                  <a:schemeClr val="bg1"/>
                </a:solidFill>
              </a:rPr>
              <a:t>—</a:t>
            </a:r>
            <a:r>
              <a:rPr sz="2400" spc="-2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  <a:latin typeface="新宋体"/>
                <a:cs typeface="新宋体"/>
              </a:rPr>
              <a:t>设计方法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1902714"/>
            <a:ext cx="146304" cy="159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2626614"/>
            <a:ext cx="146304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029711"/>
            <a:ext cx="146304" cy="153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32809"/>
            <a:ext cx="146304" cy="154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3835908"/>
            <a:ext cx="146304" cy="1546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4235196"/>
            <a:ext cx="146304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521" y="4654296"/>
            <a:ext cx="146304" cy="1546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9521" y="5377434"/>
            <a:ext cx="146304" cy="1546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9521" y="5781294"/>
            <a:ext cx="146304" cy="1539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9521" y="6179820"/>
            <a:ext cx="146304" cy="1584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3525" y="1762760"/>
            <a:ext cx="7336155" cy="464742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275"/>
              </a:spcBef>
            </a:pPr>
            <a:r>
              <a:rPr sz="2200" b="1" dirty="0">
                <a:latin typeface="新宋体"/>
                <a:cs typeface="新宋体"/>
              </a:rPr>
              <a:t>信息安全的六个基本属性：</a:t>
            </a:r>
            <a:r>
              <a:rPr sz="2200" b="1" dirty="0">
                <a:solidFill>
                  <a:srgbClr val="C00000"/>
                </a:solidFill>
                <a:latin typeface="新宋体"/>
                <a:cs typeface="新宋体"/>
              </a:rPr>
              <a:t>机密性、完整性、真实性、非否 认性</a:t>
            </a:r>
            <a:r>
              <a:rPr sz="2200" b="1" dirty="0">
                <a:latin typeface="新宋体"/>
                <a:cs typeface="新宋体"/>
              </a:rPr>
              <a:t>、可用性、可控性</a:t>
            </a:r>
            <a:endParaRPr sz="2200" dirty="0">
              <a:latin typeface="新宋体"/>
              <a:cs typeface="新宋体"/>
            </a:endParaRPr>
          </a:p>
          <a:p>
            <a:pPr marL="12700" marR="567055">
              <a:lnSpc>
                <a:spcPts val="3170"/>
              </a:lnSpc>
              <a:spcBef>
                <a:spcPts val="125"/>
              </a:spcBef>
            </a:pPr>
            <a:r>
              <a:rPr sz="2200" b="1" dirty="0" err="1">
                <a:latin typeface="新宋体"/>
                <a:cs typeface="新宋体"/>
              </a:rPr>
              <a:t>密码学：密码编码与密码分析，密码算法、协议、应用</a:t>
            </a:r>
            <a:r>
              <a:rPr sz="2200" b="1" dirty="0">
                <a:latin typeface="新宋体"/>
                <a:cs typeface="新宋体"/>
              </a:rPr>
              <a:t> </a:t>
            </a:r>
            <a:r>
              <a:rPr lang="zh-CN" altLang="en-US" sz="2200" b="1" dirty="0">
                <a:latin typeface="新宋体"/>
                <a:cs typeface="新宋体"/>
              </a:rPr>
              <a:t>香</a:t>
            </a:r>
            <a:r>
              <a:rPr sz="2200" b="1" dirty="0" err="1">
                <a:latin typeface="新宋体"/>
                <a:cs typeface="新宋体"/>
              </a:rPr>
              <a:t>农保密通信系统</a:t>
            </a:r>
            <a:endParaRPr sz="22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200" b="1" dirty="0">
                <a:latin typeface="新宋体"/>
                <a:cs typeface="新宋体"/>
              </a:rPr>
              <a:t>密码体制的定义：密码体制五元组</a:t>
            </a:r>
            <a:endParaRPr sz="2200" dirty="0">
              <a:latin typeface="新宋体"/>
              <a:cs typeface="新宋体"/>
            </a:endParaRPr>
          </a:p>
          <a:p>
            <a:pPr marL="12700" marR="1691639">
              <a:lnSpc>
                <a:spcPct val="120000"/>
              </a:lnSpc>
            </a:pPr>
            <a:r>
              <a:rPr sz="2200" b="1" dirty="0">
                <a:latin typeface="新宋体"/>
                <a:cs typeface="新宋体"/>
              </a:rPr>
              <a:t>密码体制的分类：对称与非对称，分组与序列 密码体制的分析方法：穷举，统计，数学</a:t>
            </a:r>
            <a:endParaRPr sz="2200" dirty="0">
              <a:latin typeface="新宋体"/>
              <a:cs typeface="新宋体"/>
            </a:endParaRPr>
          </a:p>
          <a:p>
            <a:pPr marL="12700" marR="5080">
              <a:lnSpc>
                <a:spcPts val="2530"/>
              </a:lnSpc>
              <a:spcBef>
                <a:spcPts val="820"/>
              </a:spcBef>
            </a:pPr>
            <a:r>
              <a:rPr sz="2200" b="1" dirty="0">
                <a:latin typeface="新宋体"/>
                <a:cs typeface="新宋体"/>
              </a:rPr>
              <a:t>密码体制的安全模型：唯密文，已知明文，选择明文，选择 密文</a:t>
            </a:r>
            <a:endParaRPr sz="2200" dirty="0">
              <a:latin typeface="新宋体"/>
              <a:cs typeface="新宋体"/>
            </a:endParaRPr>
          </a:p>
          <a:p>
            <a:pPr marL="12700" marR="1601470">
              <a:lnSpc>
                <a:spcPts val="3170"/>
              </a:lnSpc>
              <a:spcBef>
                <a:spcPts val="120"/>
              </a:spcBef>
            </a:pPr>
            <a:r>
              <a:rPr sz="2200" b="1" dirty="0" err="1">
                <a:latin typeface="新宋体"/>
                <a:cs typeface="新宋体"/>
              </a:rPr>
              <a:t>密码体制设计准则：柯克霍夫准则</a:t>
            </a:r>
            <a:r>
              <a:rPr sz="2200" b="1" dirty="0">
                <a:latin typeface="新宋体"/>
                <a:cs typeface="新宋体"/>
              </a:rPr>
              <a:t>，</a:t>
            </a:r>
            <a:r>
              <a:rPr lang="zh-CN" altLang="en-US" sz="2200" b="1" dirty="0">
                <a:latin typeface="新宋体"/>
                <a:cs typeface="新宋体"/>
              </a:rPr>
              <a:t>香</a:t>
            </a:r>
            <a:r>
              <a:rPr sz="2200" b="1" dirty="0" err="1">
                <a:latin typeface="新宋体"/>
                <a:cs typeface="新宋体"/>
              </a:rPr>
              <a:t>农准则</a:t>
            </a:r>
            <a:r>
              <a:rPr sz="2200" b="1" dirty="0">
                <a:latin typeface="新宋体"/>
                <a:cs typeface="新宋体"/>
              </a:rPr>
              <a:t> 对称密码设计思想：扩散，混淆，乘积迭代 非对称密码设计思想：陷门单向函数、</a:t>
            </a:r>
            <a:r>
              <a:rPr sz="2200" b="1" spc="-10" dirty="0">
                <a:latin typeface="Times New Roman"/>
                <a:cs typeface="Times New Roman"/>
              </a:rPr>
              <a:t>NP</a:t>
            </a:r>
            <a:r>
              <a:rPr sz="2200" b="1" dirty="0">
                <a:latin typeface="新宋体"/>
                <a:cs typeface="新宋体"/>
              </a:rPr>
              <a:t>问题</a:t>
            </a:r>
            <a:endParaRPr sz="2200" dirty="0">
              <a:latin typeface="新宋体"/>
              <a:cs typeface="新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1386973" y="791971"/>
            <a:ext cx="838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小结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482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1.1</a:t>
            </a:r>
            <a:r>
              <a:rPr sz="3200" spc="-6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密码学发展概况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1969770"/>
            <a:ext cx="146304" cy="154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505455"/>
            <a:ext cx="146304" cy="154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358134"/>
            <a:ext cx="146304" cy="158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1826767"/>
            <a:ext cx="6863715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新宋体"/>
                <a:cs typeface="新宋体"/>
              </a:rPr>
              <a:t>密码学是一门既</a:t>
            </a:r>
            <a:r>
              <a:rPr sz="2200" b="1" dirty="0">
                <a:solidFill>
                  <a:srgbClr val="0000FF"/>
                </a:solidFill>
                <a:latin typeface="新宋体"/>
                <a:cs typeface="新宋体"/>
              </a:rPr>
              <a:t>古老</a:t>
            </a:r>
            <a:r>
              <a:rPr sz="2200" b="1" dirty="0">
                <a:latin typeface="新宋体"/>
                <a:cs typeface="新宋体"/>
              </a:rPr>
              <a:t>又</a:t>
            </a:r>
            <a:r>
              <a:rPr sz="2200" b="1" dirty="0">
                <a:solidFill>
                  <a:srgbClr val="FF0000"/>
                </a:solidFill>
                <a:latin typeface="新宋体"/>
                <a:cs typeface="新宋体"/>
              </a:rPr>
              <a:t>年轻</a:t>
            </a:r>
            <a:r>
              <a:rPr sz="2200" b="1" dirty="0">
                <a:latin typeface="新宋体"/>
                <a:cs typeface="新宋体"/>
              </a:rPr>
              <a:t>的学科</a:t>
            </a:r>
            <a:endParaRPr sz="2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b="1" dirty="0">
                <a:latin typeface="新宋体"/>
                <a:cs typeface="新宋体"/>
              </a:rPr>
              <a:t>古典密码</a:t>
            </a:r>
            <a:endParaRPr sz="2200">
              <a:latin typeface="新宋体"/>
              <a:cs typeface="新宋体"/>
            </a:endParaRPr>
          </a:p>
          <a:p>
            <a:pPr marL="127000">
              <a:lnSpc>
                <a:spcPct val="100000"/>
              </a:lnSpc>
              <a:spcBef>
                <a:spcPts val="670"/>
              </a:spcBef>
              <a:tabLst>
                <a:tab pos="412115" algn="l"/>
              </a:tabLst>
            </a:pPr>
            <a:r>
              <a:rPr sz="19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Caeser </a:t>
            </a:r>
            <a:r>
              <a:rPr sz="1900" spc="-5" dirty="0">
                <a:latin typeface="Times New Roman"/>
                <a:cs typeface="Times New Roman"/>
              </a:rPr>
              <a:t>Cipher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Vigenere </a:t>
            </a:r>
            <a:r>
              <a:rPr sz="1900" spc="-5" dirty="0">
                <a:latin typeface="Times New Roman"/>
                <a:cs typeface="Times New Roman"/>
              </a:rPr>
              <a:t>Cipher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Playfair </a:t>
            </a:r>
            <a:r>
              <a:rPr sz="1900" spc="-5" dirty="0">
                <a:latin typeface="Times New Roman"/>
                <a:cs typeface="Times New Roman"/>
              </a:rPr>
              <a:t>Cipher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Hill</a:t>
            </a:r>
            <a:r>
              <a:rPr sz="19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Cipher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latin typeface="新宋体"/>
                <a:cs typeface="新宋体"/>
              </a:rPr>
              <a:t>现代密码</a:t>
            </a:r>
            <a:endParaRPr sz="22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3844" y="4826307"/>
            <a:ext cx="1234440" cy="6629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Times New Roman"/>
                <a:cs typeface="Times New Roman"/>
              </a:rPr>
              <a:t>1978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RSA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Times New Roman"/>
                <a:cs typeface="Times New Roman"/>
              </a:rPr>
              <a:t>1994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DSS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7825" y="3638804"/>
            <a:ext cx="7334884" cy="27476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marR="857885" indent="-285750">
              <a:lnSpc>
                <a:spcPts val="2050"/>
              </a:lnSpc>
              <a:spcBef>
                <a:spcPts val="360"/>
              </a:spcBef>
              <a:buClr>
                <a:srgbClr val="4A4A4A"/>
              </a:buClr>
              <a:buFont typeface="Times New Roman"/>
              <a:buChar char="–"/>
              <a:tabLst>
                <a:tab pos="297815" algn="l"/>
                <a:tab pos="299085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1949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Shannon</a:t>
            </a:r>
            <a:r>
              <a:rPr sz="1900" spc="-5" dirty="0">
                <a:latin typeface="宋体"/>
                <a:cs typeface="宋体"/>
              </a:rPr>
              <a:t>，“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Communication </a:t>
            </a:r>
            <a:r>
              <a:rPr sz="1900" b="1" dirty="0">
                <a:solidFill>
                  <a:srgbClr val="0000FF"/>
                </a:solidFill>
                <a:latin typeface="Times New Roman"/>
                <a:cs typeface="Times New Roman"/>
              </a:rPr>
              <a:t>Theory of 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Secrecy  </a:t>
            </a:r>
            <a:r>
              <a:rPr sz="19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900" dirty="0">
                <a:latin typeface="宋体"/>
                <a:cs typeface="宋体"/>
              </a:rPr>
              <a:t>”</a:t>
            </a:r>
            <a:endParaRPr sz="19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200"/>
              </a:spcBef>
              <a:buClr>
                <a:srgbClr val="4A4A4A"/>
              </a:buClr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latin typeface="Times New Roman"/>
                <a:cs typeface="Times New Roman"/>
              </a:rPr>
              <a:t>1967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spc="-5" dirty="0">
                <a:latin typeface="Times New Roman"/>
                <a:cs typeface="Times New Roman"/>
              </a:rPr>
              <a:t>David Kahn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spc="-535" dirty="0">
                <a:latin typeface="宋体"/>
                <a:cs typeface="宋体"/>
              </a:rPr>
              <a:t> </a:t>
            </a:r>
            <a:r>
              <a:rPr sz="1900" dirty="0">
                <a:latin typeface="宋体"/>
                <a:cs typeface="宋体"/>
              </a:rPr>
              <a:t>“</a:t>
            </a: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Codebreakers</a:t>
            </a:r>
            <a:r>
              <a:rPr sz="1900" spc="-5" dirty="0">
                <a:latin typeface="宋体"/>
                <a:cs typeface="宋体"/>
              </a:rPr>
              <a:t>”</a:t>
            </a:r>
            <a:endParaRPr sz="19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229"/>
              </a:spcBef>
              <a:buClr>
                <a:srgbClr val="4A4A4A"/>
              </a:buClr>
              <a:buFont typeface="Times New Roman"/>
              <a:buChar char="–"/>
              <a:tabLst>
                <a:tab pos="297815" algn="l"/>
                <a:tab pos="299085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1976</a:t>
            </a:r>
            <a:r>
              <a:rPr sz="1900" b="1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Diffie </a:t>
            </a:r>
            <a:r>
              <a:rPr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&amp; 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Hellmen</a:t>
            </a:r>
            <a:r>
              <a:rPr sz="1900" b="1" spc="-5" dirty="0">
                <a:latin typeface="宋体"/>
                <a:cs typeface="宋体"/>
              </a:rPr>
              <a:t>，“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New Directions in</a:t>
            </a:r>
            <a:r>
              <a:rPr sz="19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Cryptography</a:t>
            </a:r>
            <a:r>
              <a:rPr sz="1900" spc="-5" dirty="0">
                <a:latin typeface="宋体"/>
                <a:cs typeface="宋体"/>
              </a:rPr>
              <a:t>”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297815" algn="l"/>
              </a:tabLst>
            </a:pPr>
            <a:r>
              <a:rPr sz="19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900" spc="-5" dirty="0">
                <a:latin typeface="Times New Roman"/>
                <a:cs typeface="Times New Roman"/>
              </a:rPr>
              <a:t>1977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DES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97815" algn="l"/>
              </a:tabLst>
            </a:pPr>
            <a:r>
              <a:rPr sz="1900" dirty="0">
                <a:solidFill>
                  <a:srgbClr val="4A4A4A"/>
                </a:solidFill>
                <a:latin typeface="Times New Roman"/>
                <a:cs typeface="Times New Roman"/>
              </a:rPr>
              <a:t>–	</a:t>
            </a:r>
            <a:r>
              <a:rPr sz="1900" dirty="0">
                <a:latin typeface="Times New Roman"/>
                <a:cs typeface="Times New Roman"/>
              </a:rPr>
              <a:t>1994</a:t>
            </a:r>
            <a:r>
              <a:rPr sz="1900" dirty="0">
                <a:latin typeface="宋体"/>
                <a:cs typeface="宋体"/>
              </a:rPr>
              <a:t>，</a:t>
            </a:r>
            <a:r>
              <a:rPr sz="1900" dirty="0">
                <a:latin typeface="Times New Roman"/>
                <a:cs typeface="Times New Roman"/>
              </a:rPr>
              <a:t>EES</a:t>
            </a: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25"/>
              </a:spcBef>
              <a:buClr>
                <a:srgbClr val="4A4A4A"/>
              </a:buClr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latin typeface="Times New Roman"/>
                <a:cs typeface="Times New Roman"/>
              </a:rPr>
              <a:t>2001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AES</a:t>
            </a:r>
            <a:r>
              <a:rPr sz="1900" spc="-5" dirty="0">
                <a:latin typeface="宋体"/>
                <a:cs typeface="宋体"/>
              </a:rPr>
              <a:t>（</a:t>
            </a:r>
            <a:r>
              <a:rPr sz="1900" spc="-5" dirty="0">
                <a:latin typeface="Times New Roman"/>
                <a:cs typeface="Times New Roman"/>
              </a:rPr>
              <a:t>Rijndael</a:t>
            </a:r>
            <a:r>
              <a:rPr sz="1900" spc="-5" dirty="0">
                <a:latin typeface="宋体"/>
                <a:cs typeface="宋体"/>
              </a:rPr>
              <a:t>）</a:t>
            </a:r>
            <a:endParaRPr sz="1900">
              <a:latin typeface="宋体"/>
              <a:cs typeface="宋体"/>
            </a:endParaRPr>
          </a:p>
          <a:p>
            <a:pPr marL="298450" marR="5080" indent="-285750">
              <a:lnSpc>
                <a:spcPts val="2050"/>
              </a:lnSpc>
              <a:spcBef>
                <a:spcPts val="490"/>
              </a:spcBef>
              <a:buClr>
                <a:srgbClr val="4A4A4A"/>
              </a:buClr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latin typeface="Times New Roman"/>
                <a:cs typeface="Times New Roman"/>
              </a:rPr>
              <a:t>2003</a:t>
            </a:r>
            <a:r>
              <a:rPr sz="1900" spc="-5" dirty="0">
                <a:latin typeface="宋体"/>
                <a:cs typeface="宋体"/>
              </a:rPr>
              <a:t>，</a:t>
            </a:r>
            <a:r>
              <a:rPr sz="1900" b="1" spc="-5" dirty="0">
                <a:latin typeface="Times New Roman"/>
                <a:cs typeface="Times New Roman"/>
              </a:rPr>
              <a:t>NESSIE</a:t>
            </a:r>
            <a:r>
              <a:rPr sz="1900" spc="-5" dirty="0">
                <a:latin typeface="宋体"/>
                <a:cs typeface="宋体"/>
              </a:rPr>
              <a:t>（</a:t>
            </a:r>
            <a:r>
              <a:rPr sz="1900" spc="-5" dirty="0">
                <a:latin typeface="Times New Roman"/>
                <a:cs typeface="Times New Roman"/>
              </a:rPr>
              <a:t>New </a:t>
            </a:r>
            <a:r>
              <a:rPr sz="1900" dirty="0">
                <a:latin typeface="Times New Roman"/>
                <a:cs typeface="Times New Roman"/>
              </a:rPr>
              <a:t>European </a:t>
            </a:r>
            <a:r>
              <a:rPr sz="1900" spc="-5" dirty="0">
                <a:latin typeface="Times New Roman"/>
                <a:cs typeface="Times New Roman"/>
              </a:rPr>
              <a:t>Schemes </a:t>
            </a:r>
            <a:r>
              <a:rPr sz="1900" dirty="0">
                <a:latin typeface="Times New Roman"/>
                <a:cs typeface="Times New Roman"/>
              </a:rPr>
              <a:t>for Signatures, Integrity, and  Encryption</a:t>
            </a:r>
            <a:r>
              <a:rPr sz="1900" dirty="0">
                <a:latin typeface="宋体"/>
                <a:cs typeface="宋体"/>
              </a:rPr>
              <a:t>）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482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1.1</a:t>
            </a:r>
            <a:r>
              <a:rPr sz="3200" spc="-65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密码学发展概况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15489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098035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1702708"/>
            <a:ext cx="6280785" cy="48964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latin typeface="新宋体"/>
                <a:cs typeface="新宋体"/>
              </a:rPr>
              <a:t>近年，密码学的发展</a:t>
            </a:r>
            <a:endParaRPr sz="2400">
              <a:latin typeface="新宋体"/>
              <a:cs typeface="新宋体"/>
            </a:endParaRPr>
          </a:p>
          <a:p>
            <a:pPr marL="412115" indent="-285115">
              <a:lnSpc>
                <a:spcPct val="100000"/>
              </a:lnSpc>
              <a:spcBef>
                <a:spcPts val="103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新宋体"/>
                <a:cs typeface="新宋体"/>
              </a:rPr>
              <a:t>新的公钥密码体制（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属性基密码</a:t>
            </a:r>
            <a:r>
              <a:rPr sz="2000" dirty="0">
                <a:latin typeface="新宋体"/>
                <a:cs typeface="新宋体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格基密码</a:t>
            </a:r>
            <a:r>
              <a:rPr sz="2000" spc="-5" dirty="0">
                <a:latin typeface="新宋体"/>
                <a:cs typeface="新宋体"/>
              </a:rPr>
              <a:t>）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轻量</a:t>
            </a:r>
            <a:r>
              <a:rPr sz="2000" b="1" spc="5" dirty="0">
                <a:solidFill>
                  <a:srgbClr val="0000FF"/>
                </a:solidFill>
                <a:latin typeface="新宋体"/>
                <a:cs typeface="新宋体"/>
              </a:rPr>
              <a:t>级</a:t>
            </a:r>
            <a:r>
              <a:rPr sz="2000" spc="-5" dirty="0">
                <a:latin typeface="新宋体"/>
                <a:cs typeface="新宋体"/>
              </a:rPr>
              <a:t>密码算法、密码协议</a:t>
            </a:r>
            <a:r>
              <a:rPr sz="2000" dirty="0">
                <a:latin typeface="新宋体"/>
                <a:cs typeface="新宋体"/>
              </a:rPr>
              <a:t>（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资源受限环境</a:t>
            </a:r>
            <a:r>
              <a:rPr sz="2000" spc="-5" dirty="0">
                <a:latin typeface="新宋体"/>
                <a:cs typeface="新宋体"/>
              </a:rPr>
              <a:t>）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新宋体"/>
                <a:cs typeface="新宋体"/>
              </a:rPr>
              <a:t>具有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特定性</a:t>
            </a:r>
            <a:r>
              <a:rPr sz="2000" b="1" spc="5" dirty="0">
                <a:solidFill>
                  <a:srgbClr val="0000FF"/>
                </a:solidFill>
                <a:latin typeface="新宋体"/>
                <a:cs typeface="新宋体"/>
              </a:rPr>
              <a:t>质</a:t>
            </a:r>
            <a:r>
              <a:rPr sz="2000" spc="-5" dirty="0">
                <a:latin typeface="新宋体"/>
                <a:cs typeface="新宋体"/>
              </a:rPr>
              <a:t>的加密算法和签名算法</a:t>
            </a:r>
            <a:r>
              <a:rPr sz="2000" dirty="0">
                <a:latin typeface="新宋体"/>
                <a:cs typeface="新宋体"/>
              </a:rPr>
              <a:t>（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全同态加密</a:t>
            </a:r>
            <a:r>
              <a:rPr sz="2000" spc="-5" dirty="0">
                <a:latin typeface="新宋体"/>
                <a:cs typeface="新宋体"/>
              </a:rPr>
              <a:t>）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新宋体"/>
                <a:cs typeface="新宋体"/>
              </a:rPr>
              <a:t>密码算</a:t>
            </a:r>
            <a:r>
              <a:rPr sz="2000" dirty="0">
                <a:latin typeface="新宋体"/>
                <a:cs typeface="新宋体"/>
              </a:rPr>
              <a:t>法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标准化</a:t>
            </a:r>
            <a:r>
              <a:rPr sz="2000" dirty="0">
                <a:latin typeface="新宋体"/>
                <a:cs typeface="新宋体"/>
              </a:rPr>
              <a:t>（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中国商用密码标准</a:t>
            </a:r>
            <a:r>
              <a:rPr sz="2000" spc="-5" dirty="0">
                <a:latin typeface="新宋体"/>
                <a:cs typeface="新宋体"/>
              </a:rPr>
              <a:t>）</a:t>
            </a:r>
            <a:endParaRPr sz="20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b="1" dirty="0">
                <a:latin typeface="新宋体"/>
                <a:cs typeface="新宋体"/>
              </a:rPr>
              <a:t>密码技术无处不在</a:t>
            </a:r>
            <a:endParaRPr sz="2400">
              <a:latin typeface="新宋体"/>
              <a:cs typeface="新宋体"/>
            </a:endParaRPr>
          </a:p>
          <a:p>
            <a:pPr marL="412115" indent="-285115">
              <a:lnSpc>
                <a:spcPct val="100000"/>
              </a:lnSpc>
              <a:spcBef>
                <a:spcPts val="1035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二代身份证</a:t>
            </a:r>
            <a:endParaRPr sz="2000">
              <a:latin typeface="新宋体"/>
              <a:cs typeface="新宋体"/>
            </a:endParaRPr>
          </a:p>
          <a:p>
            <a:pPr marL="412115" indent="-285115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银行卡</a:t>
            </a:r>
            <a:r>
              <a:rPr sz="2000" dirty="0">
                <a:latin typeface="新宋体"/>
                <a:cs typeface="新宋体"/>
              </a:rPr>
              <a:t>（智</a:t>
            </a:r>
            <a:r>
              <a:rPr sz="2000" spc="-5" dirty="0">
                <a:latin typeface="新宋体"/>
                <a:cs typeface="新宋体"/>
              </a:rPr>
              <a:t>能</a:t>
            </a:r>
            <a:r>
              <a:rPr sz="2000" spc="-505" dirty="0">
                <a:latin typeface="新宋体"/>
                <a:cs typeface="新宋体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IC </a:t>
            </a:r>
            <a:r>
              <a:rPr sz="2000" dirty="0">
                <a:latin typeface="新宋体"/>
                <a:cs typeface="新宋体"/>
              </a:rPr>
              <a:t>卡）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新宋体"/>
                <a:cs typeface="新宋体"/>
              </a:rPr>
              <a:t>电子商务中的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电子支付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新宋体"/>
                <a:cs typeface="新宋体"/>
              </a:rPr>
              <a:t>有线电视</a:t>
            </a:r>
            <a:r>
              <a:rPr sz="2000" dirty="0">
                <a:latin typeface="新宋体"/>
                <a:cs typeface="新宋体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条件接收</a:t>
            </a:r>
            <a:endParaRPr sz="2000">
              <a:latin typeface="新宋体"/>
              <a:cs typeface="新宋体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VPN</a:t>
            </a:r>
            <a:r>
              <a:rPr sz="2000" spc="-5" dirty="0">
                <a:latin typeface="新宋体"/>
                <a:cs typeface="新宋体"/>
              </a:rPr>
              <a:t>，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SSL</a:t>
            </a:r>
            <a:r>
              <a:rPr sz="2000" spc="-5" dirty="0">
                <a:latin typeface="新宋体"/>
                <a:cs typeface="新宋体"/>
              </a:rPr>
              <a:t>，</a:t>
            </a:r>
            <a:r>
              <a:rPr sz="2000" spc="-5" dirty="0">
                <a:latin typeface="Times New Roman"/>
                <a:cs typeface="Times New Roman"/>
              </a:rPr>
              <a:t>WAPI</a:t>
            </a:r>
            <a:r>
              <a:rPr sz="2000" spc="-5" dirty="0">
                <a:latin typeface="新宋体"/>
                <a:cs typeface="新宋体"/>
              </a:rPr>
              <a:t>，</a:t>
            </a:r>
            <a:r>
              <a:rPr sz="2000" spc="-5" dirty="0">
                <a:latin typeface="Times New Roman"/>
                <a:cs typeface="Times New Roman"/>
              </a:rPr>
              <a:t>Wifi</a:t>
            </a:r>
            <a:r>
              <a:rPr sz="2000" dirty="0">
                <a:latin typeface="新宋体"/>
                <a:cs typeface="新宋体"/>
              </a:rPr>
              <a:t>加密，锐捷认证</a:t>
            </a:r>
            <a:endParaRPr sz="2000">
              <a:latin typeface="新宋体"/>
              <a:cs typeface="新宋体"/>
            </a:endParaRPr>
          </a:p>
          <a:p>
            <a:pPr marL="412115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650485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269991"/>
            <a:ext cx="159257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525" y="2044700"/>
            <a:ext cx="4462780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1.2.1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什么是信息安全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1.2.2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信息安全威胁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1.2.3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信息安全技术体系</a:t>
            </a:r>
            <a:endParaRPr sz="22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146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spc="-5" dirty="0">
                <a:solidFill>
                  <a:srgbClr val="CCCCFF"/>
                </a:solidFill>
                <a:latin typeface="新宋体"/>
                <a:cs typeface="新宋体"/>
              </a:rPr>
              <a:t>古典密码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811783"/>
            <a:ext cx="3275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第1章</a:t>
            </a:r>
            <a:r>
              <a:rPr sz="3200" spc="-75" dirty="0">
                <a:solidFill>
                  <a:schemeClr val="bg1"/>
                </a:solidFill>
                <a:latin typeface="新宋体"/>
                <a:cs typeface="新宋体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新宋体"/>
                <a:cs typeface="新宋体"/>
              </a:rPr>
              <a:t>密码学概述</a:t>
            </a:r>
            <a:endParaRPr sz="3200" dirty="0">
              <a:solidFill>
                <a:schemeClr val="bg1"/>
              </a:solidFill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98370"/>
            <a:ext cx="159257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650485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2044700"/>
            <a:ext cx="44627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密码学发展概况</a:t>
            </a:r>
            <a:endParaRPr sz="24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2014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latin typeface="新宋体"/>
                <a:cs typeface="新宋体"/>
              </a:rPr>
              <a:t>信息安全威胁与信息安全技术</a:t>
            </a:r>
            <a:endParaRPr sz="24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latin typeface="Times New Roman"/>
                <a:cs typeface="Times New Roman"/>
              </a:rPr>
              <a:t>1.2.1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新宋体"/>
                <a:cs typeface="新宋体"/>
              </a:rPr>
              <a:t>什么是信息安全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1.2.2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信息安全威胁</a:t>
            </a:r>
            <a:endParaRPr sz="2200">
              <a:latin typeface="新宋体"/>
              <a:cs typeface="新宋体"/>
            </a:endParaRPr>
          </a:p>
          <a:p>
            <a:pPr marL="4127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200" b="1" dirty="0">
                <a:solidFill>
                  <a:srgbClr val="B8CFFF"/>
                </a:solidFill>
                <a:latin typeface="Times New Roman"/>
                <a:cs typeface="Times New Roman"/>
              </a:rPr>
              <a:t>1.2.3</a:t>
            </a:r>
            <a:r>
              <a:rPr sz="2200" b="1" spc="-20" dirty="0">
                <a:solidFill>
                  <a:srgbClr val="B8C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B8CFFF"/>
                </a:solidFill>
                <a:latin typeface="新宋体"/>
                <a:cs typeface="新宋体"/>
              </a:rPr>
              <a:t>信息安全技术体系</a:t>
            </a:r>
            <a:endParaRPr sz="2200">
              <a:latin typeface="新宋体"/>
              <a:cs typeface="新宋体"/>
            </a:endParaRPr>
          </a:p>
          <a:p>
            <a:pPr marL="469900" lvl="1" indent="-457200">
              <a:lnSpc>
                <a:spcPct val="100000"/>
              </a:lnSpc>
              <a:spcBef>
                <a:spcPts val="146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CCCCFF"/>
                </a:solidFill>
                <a:latin typeface="新宋体"/>
                <a:cs typeface="新宋体"/>
              </a:rPr>
              <a:t>密码学基本概念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86973" y="790448"/>
            <a:ext cx="3787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bg1"/>
                </a:solidFill>
              </a:rPr>
              <a:t>1.2.1</a:t>
            </a:r>
            <a:r>
              <a:rPr sz="3200" spc="-60" dirty="0">
                <a:solidFill>
                  <a:schemeClr val="bg1"/>
                </a:solidFill>
              </a:rPr>
              <a:t> </a:t>
            </a:r>
            <a:r>
              <a:rPr sz="3200" dirty="0">
                <a:solidFill>
                  <a:schemeClr val="bg1"/>
                </a:solidFill>
                <a:latin typeface="新宋体"/>
                <a:cs typeface="新宋体"/>
              </a:rPr>
              <a:t>什么是信息安全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15489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039361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625" y="1686232"/>
            <a:ext cx="7639050" cy="455295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新宋体"/>
                <a:cs typeface="新宋体"/>
              </a:rPr>
              <a:t>普遍意义上的信息安全</a:t>
            </a:r>
          </a:p>
          <a:p>
            <a:pPr marL="755015" indent="-285115">
              <a:lnSpc>
                <a:spcPct val="100000"/>
              </a:lnSpc>
              <a:spcBef>
                <a:spcPts val="1145"/>
              </a:spcBef>
              <a:buClr>
                <a:srgbClr val="4A4A4A"/>
              </a:buClr>
              <a:buFont typeface=""/>
              <a:buChar char="–"/>
              <a:tabLst>
                <a:tab pos="755650" algn="l"/>
              </a:tabLst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不能获知</a:t>
            </a:r>
            <a:r>
              <a:rPr sz="2000" dirty="0">
                <a:latin typeface="新宋体"/>
                <a:cs typeface="新宋体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篡改</a:t>
            </a:r>
            <a:r>
              <a:rPr sz="2000" spc="-5" dirty="0">
                <a:latin typeface="新宋体"/>
                <a:cs typeface="新宋体"/>
              </a:rPr>
              <a:t>某些信息，查信息</a:t>
            </a:r>
            <a:r>
              <a:rPr sz="2000" dirty="0">
                <a:latin typeface="新宋体"/>
                <a:cs typeface="新宋体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可信性</a:t>
            </a:r>
            <a:r>
              <a:rPr sz="2000" spc="-5" dirty="0">
                <a:latin typeface="新宋体"/>
                <a:cs typeface="新宋体"/>
              </a:rPr>
              <a:t>。</a:t>
            </a:r>
            <a:endParaRPr sz="2000" dirty="0">
              <a:latin typeface="新宋体"/>
              <a:cs typeface="新宋体"/>
            </a:endParaRPr>
          </a:p>
          <a:p>
            <a:pPr marL="7550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Char char="–"/>
              <a:tabLst>
                <a:tab pos="755650" algn="l"/>
              </a:tabLst>
            </a:pPr>
            <a:r>
              <a:rPr sz="2000" spc="-5" dirty="0">
                <a:latin typeface="新宋体"/>
                <a:cs typeface="新宋体"/>
              </a:rPr>
              <a:t>实现以上目标的能力或状态。</a:t>
            </a:r>
            <a:endParaRPr sz="2000" dirty="0">
              <a:latin typeface="新宋体"/>
              <a:cs typeface="新宋体"/>
            </a:endParaRPr>
          </a:p>
          <a:p>
            <a:pPr marL="755015" marR="1714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Char char="–"/>
              <a:tabLst>
                <a:tab pos="755650" algn="l"/>
              </a:tabLst>
            </a:pPr>
            <a:r>
              <a:rPr sz="2000" spc="-5" dirty="0">
                <a:latin typeface="新宋体"/>
                <a:cs typeface="新宋体"/>
              </a:rPr>
              <a:t>随着人类存储、处理和传输信息方式的变化和进步，信息安全 的内涵在不断延伸。</a:t>
            </a:r>
            <a:endParaRPr sz="2000" dirty="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1350"/>
              </a:spcBef>
            </a:pPr>
            <a:r>
              <a:rPr sz="2400" dirty="0">
                <a:latin typeface="新宋体"/>
                <a:cs typeface="新宋体"/>
              </a:rPr>
              <a:t>信息社会中的信息安全</a:t>
            </a:r>
          </a:p>
          <a:p>
            <a:pPr marL="755015" indent="-285115">
              <a:lnSpc>
                <a:spcPct val="100000"/>
              </a:lnSpc>
              <a:spcBef>
                <a:spcPts val="1145"/>
              </a:spcBef>
              <a:buClr>
                <a:srgbClr val="4A4A4A"/>
              </a:buClr>
              <a:buChar char="–"/>
              <a:tabLst>
                <a:tab pos="755650" algn="l"/>
              </a:tabLst>
            </a:pPr>
            <a:r>
              <a:rPr sz="2000" spc="-5" dirty="0">
                <a:latin typeface="新宋体"/>
                <a:cs typeface="新宋体"/>
              </a:rPr>
              <a:t>信息技术获得迅猛发展和广泛应用。</a:t>
            </a:r>
            <a:endParaRPr sz="2000" dirty="0">
              <a:latin typeface="新宋体"/>
              <a:cs typeface="新宋体"/>
            </a:endParaRPr>
          </a:p>
          <a:p>
            <a:pPr marL="755015" marR="5080" indent="-285115" algn="just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Char char="–"/>
              <a:tabLst>
                <a:tab pos="755650" algn="l"/>
              </a:tabLst>
            </a:pPr>
            <a:r>
              <a:rPr sz="2000" spc="-5" dirty="0">
                <a:latin typeface="新宋体"/>
                <a:cs typeface="新宋体"/>
              </a:rPr>
              <a:t>信息系统抵御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意外事件</a:t>
            </a:r>
            <a:r>
              <a:rPr sz="2000" dirty="0">
                <a:latin typeface="新宋体"/>
                <a:cs typeface="新宋体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恶意行</a:t>
            </a:r>
            <a:r>
              <a:rPr sz="2000" b="1" spc="5" dirty="0">
                <a:solidFill>
                  <a:srgbClr val="FF0000"/>
                </a:solidFill>
                <a:latin typeface="新宋体"/>
                <a:cs typeface="新宋体"/>
              </a:rPr>
              <a:t>为</a:t>
            </a:r>
            <a:r>
              <a:rPr sz="2000" spc="-5" dirty="0">
                <a:latin typeface="新宋体"/>
                <a:cs typeface="新宋体"/>
              </a:rPr>
              <a:t>的能力，这些事件和行为将 危及所存储、处理或传输的数据或由这些系统所提供的服务的 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可用</a:t>
            </a:r>
            <a:r>
              <a:rPr sz="2000" b="1" spc="5" dirty="0">
                <a:solidFill>
                  <a:srgbClr val="FF0000"/>
                </a:solidFill>
                <a:latin typeface="新宋体"/>
                <a:cs typeface="新宋体"/>
              </a:rPr>
              <a:t>性</a:t>
            </a:r>
            <a:r>
              <a:rPr sz="2000" b="1" dirty="0">
                <a:latin typeface="新宋体"/>
                <a:cs typeface="新宋体"/>
              </a:rPr>
              <a:t>、</a:t>
            </a:r>
            <a:r>
              <a:rPr sz="2000" b="1" spc="5" dirty="0">
                <a:solidFill>
                  <a:srgbClr val="0000FF"/>
                </a:solidFill>
                <a:latin typeface="新宋体"/>
                <a:cs typeface="新宋体"/>
              </a:rPr>
              <a:t>机密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性</a:t>
            </a:r>
            <a:r>
              <a:rPr sz="2000" b="1" dirty="0">
                <a:latin typeface="新宋体"/>
                <a:cs typeface="新宋体"/>
              </a:rPr>
              <a:t>、</a:t>
            </a:r>
            <a:r>
              <a:rPr sz="2000" b="1" spc="5" dirty="0">
                <a:solidFill>
                  <a:srgbClr val="FF0000"/>
                </a:solidFill>
                <a:latin typeface="新宋体"/>
                <a:cs typeface="新宋体"/>
              </a:rPr>
              <a:t>完整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性</a:t>
            </a:r>
            <a:r>
              <a:rPr sz="2000" b="1" spc="5" dirty="0">
                <a:latin typeface="新宋体"/>
                <a:cs typeface="新宋体"/>
              </a:rPr>
              <a:t>、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非否认性</a:t>
            </a:r>
            <a:r>
              <a:rPr sz="2000" b="1" dirty="0">
                <a:latin typeface="新宋体"/>
                <a:cs typeface="新宋体"/>
              </a:rPr>
              <a:t>、</a:t>
            </a:r>
            <a:r>
              <a:rPr sz="2000" b="1" spc="5" dirty="0">
                <a:solidFill>
                  <a:srgbClr val="0000FF"/>
                </a:solidFill>
                <a:latin typeface="新宋体"/>
                <a:cs typeface="新宋体"/>
              </a:rPr>
              <a:t>真实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性</a:t>
            </a:r>
            <a:r>
              <a:rPr sz="2000" dirty="0">
                <a:latin typeface="新宋体"/>
                <a:cs typeface="新宋体"/>
              </a:rPr>
              <a:t>和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可控</a:t>
            </a:r>
            <a:r>
              <a:rPr sz="2000" b="1" spc="5" dirty="0">
                <a:solidFill>
                  <a:srgbClr val="FF0000"/>
                </a:solidFill>
                <a:latin typeface="新宋体"/>
                <a:cs typeface="新宋体"/>
              </a:rPr>
              <a:t>性</a:t>
            </a:r>
            <a:r>
              <a:rPr sz="2000" spc="-5" dirty="0">
                <a:latin typeface="新宋体"/>
                <a:cs typeface="新宋体"/>
              </a:rPr>
              <a:t>。</a:t>
            </a:r>
            <a:endParaRPr sz="20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135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dirty="0">
                <a:latin typeface="新宋体"/>
                <a:cs typeface="新宋体"/>
              </a:rPr>
              <a:t>网络空间安全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1518</Words>
  <Application>Microsoft Office PowerPoint</Application>
  <PresentationFormat>自定义</PresentationFormat>
  <Paragraphs>279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楷体</vt:lpstr>
      <vt:lpstr>宋体</vt:lpstr>
      <vt:lpstr>新宋体</vt:lpstr>
      <vt:lpstr>Arial</vt:lpstr>
      <vt:lpstr>Calibri</vt:lpstr>
      <vt:lpstr>Calibri Light</vt:lpstr>
      <vt:lpstr>Times New Roman</vt:lpstr>
      <vt:lpstr>Wingdings</vt:lpstr>
      <vt:lpstr>Office Theme</vt:lpstr>
      <vt:lpstr>Office 主题​​</vt:lpstr>
      <vt:lpstr>PowerPoint 演示文稿</vt:lpstr>
      <vt:lpstr>PowerPoint 演示文稿</vt:lpstr>
      <vt:lpstr>第1章 密码学概述</vt:lpstr>
      <vt:lpstr>第1章 密码学概述</vt:lpstr>
      <vt:lpstr>1.1 密码学发展概况</vt:lpstr>
      <vt:lpstr>1.1 密码学发展概况</vt:lpstr>
      <vt:lpstr>第1章 密码学概述</vt:lpstr>
      <vt:lpstr>第1章 密码学概述</vt:lpstr>
      <vt:lpstr>1.2.1 什么是信息安全</vt:lpstr>
      <vt:lpstr>1.2.1 什么是信息安全</vt:lpstr>
      <vt:lpstr>第1章 密码学概述</vt:lpstr>
      <vt:lpstr>1.2.2 信息安全威胁</vt:lpstr>
      <vt:lpstr>第1章 密码学概述</vt:lpstr>
      <vt:lpstr>1.2.3 信息安全技术体系</vt:lpstr>
      <vt:lpstr>1.2.3 信息安全技术体系</vt:lpstr>
      <vt:lpstr>第1章 密码学概述</vt:lpstr>
      <vt:lpstr>1.3.1 保密通信系统</vt:lpstr>
      <vt:lpstr>第1章 密码学概述</vt:lpstr>
      <vt:lpstr>1.3.1 保密通信系统</vt:lpstr>
      <vt:lpstr>1.3.1 保密通信系统</vt:lpstr>
      <vt:lpstr>第1章 密码学概述</vt:lpstr>
      <vt:lpstr>PowerPoint 演示文稿</vt:lpstr>
      <vt:lpstr>1.3.2 密码体制— 定义</vt:lpstr>
      <vt:lpstr>第1章 密码学概述</vt:lpstr>
      <vt:lpstr>1.3.3 密码体制— 分类</vt:lpstr>
      <vt:lpstr>1.3.3 密码体制— 分类 Symmetric-key </vt:lpstr>
      <vt:lpstr>1.3.3 密码体制— 分类 PKC</vt:lpstr>
      <vt:lpstr>第1章 密码学概述</vt:lpstr>
      <vt:lpstr>1.3.3 密码体制— 安全性</vt:lpstr>
      <vt:lpstr>1.3.3 密码体制— 安全性</vt:lpstr>
      <vt:lpstr>1.3.3 密码体制— 设计准则</vt:lpstr>
      <vt:lpstr>1.3.3 密码体制— 设计方法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&lt;4D6963726F736F667420506F776572506F696E74202D20312E2032303136B4BA2DCFD6B4FAC3DCC2EBD1A72DC3DCC2EBD1A7B8C5CAF62E707074205BBCE6C8DDC4A3CABD5D&gt;</dc:title>
  <dc:creator>mark</dc:creator>
  <cp:lastModifiedBy>亦辰</cp:lastModifiedBy>
  <cp:revision>22</cp:revision>
  <dcterms:created xsi:type="dcterms:W3CDTF">2019-10-24T02:43:54Z</dcterms:created>
  <dcterms:modified xsi:type="dcterms:W3CDTF">2024-11-11T09:41:12Z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