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50"/>
  </p:notesMasterIdLst>
  <p:sldIdLst>
    <p:sldId id="312" r:id="rId3"/>
    <p:sldId id="31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5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3" r:id="rId44"/>
    <p:sldId id="304" r:id="rId45"/>
    <p:sldId id="305" r:id="rId46"/>
    <p:sldId id="306" r:id="rId47"/>
    <p:sldId id="307" r:id="rId48"/>
    <p:sldId id="308" r:id="rId49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亦辰" initials="亦辰" lastIdx="4" clrIdx="0">
    <p:extLst>
      <p:ext uri="{19B8F6BF-5375-455C-9EA6-DF929625EA0E}">
        <p15:presenceInfo xmlns:p15="http://schemas.microsoft.com/office/powerpoint/2012/main" userId="亦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2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1T17:41:27.732" idx="1">
    <p:pos x="5751" y="1332"/>
    <p:text>那些是置换 那些是代换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1T17:41:51.735" idx="2">
    <p:pos x="3306" y="438"/>
    <p:text>大题可能会出这种算法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1T17:42:33.573" idx="3">
    <p:pos x="3301" y="437"/>
    <p:text>肯定不出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9DF3C-D336-41B7-B6A7-6D0D6E542E92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B4089-38EA-48A0-B552-2DC82FD0F5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7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9434" y="2011545"/>
            <a:ext cx="8834531" cy="286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9778" y="5043216"/>
            <a:ext cx="7833842" cy="1329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654"/>
            <a:ext cx="9223058" cy="1461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1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72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12"/>
            <a:ext cx="5413534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2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12"/>
            <a:ext cx="5413534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45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02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652"/>
            <a:ext cx="6783626" cy="64091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7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黑体"/>
                <a:cs typeface="黑体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0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63"/>
            <a:ext cx="9223058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59"/>
            <a:ext cx="9223058" cy="1654373"/>
          </a:xfrm>
        </p:spPr>
        <p:txBody>
          <a:bodyPr/>
          <a:lstStyle>
            <a:lvl1pPr marL="0" indent="0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18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7BC06593-4F44-4040-B76E-59FCB339EE70}"/>
              </a:ext>
            </a:extLst>
          </p:cNvPr>
          <p:cNvGrpSpPr/>
          <p:nvPr userDrawn="1"/>
        </p:nvGrpSpPr>
        <p:grpSpPr>
          <a:xfrm>
            <a:off x="-1" y="609600"/>
            <a:ext cx="5711489" cy="657225"/>
            <a:chOff x="-1" y="733425"/>
            <a:chExt cx="5711489" cy="657225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E740BBC-5977-44B2-A280-2B70EBCDDFA5}"/>
                </a:ext>
              </a:extLst>
            </p:cNvPr>
            <p:cNvSpPr/>
            <p:nvPr userDrawn="1"/>
          </p:nvSpPr>
          <p:spPr>
            <a:xfrm>
              <a:off x="-1" y="733425"/>
              <a:ext cx="5346701" cy="657225"/>
            </a:xfrm>
            <a:custGeom>
              <a:avLst/>
              <a:gdLst>
                <a:gd name="connsiteX0" fmla="*/ 0 w 5346701"/>
                <a:gd name="connsiteY0" fmla="*/ 0 h 657225"/>
                <a:gd name="connsiteX1" fmla="*/ 1 w 5346701"/>
                <a:gd name="connsiteY1" fmla="*/ 0 h 657225"/>
                <a:gd name="connsiteX2" fmla="*/ 1 w 5346701"/>
                <a:gd name="connsiteY2" fmla="*/ 657225 h 657225"/>
                <a:gd name="connsiteX3" fmla="*/ 364789 w 5346701"/>
                <a:gd name="connsiteY3" fmla="*/ 328613 h 657225"/>
                <a:gd name="connsiteX4" fmla="*/ 1 w 5346701"/>
                <a:gd name="connsiteY4" fmla="*/ 0 h 657225"/>
                <a:gd name="connsiteX5" fmla="*/ 5346701 w 5346701"/>
                <a:gd name="connsiteY5" fmla="*/ 0 h 657225"/>
                <a:gd name="connsiteX6" fmla="*/ 5346701 w 5346701"/>
                <a:gd name="connsiteY6" fmla="*/ 657225 h 657225"/>
                <a:gd name="connsiteX7" fmla="*/ 0 w 5346701"/>
                <a:gd name="connsiteY7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6701" h="657225">
                  <a:moveTo>
                    <a:pt x="0" y="0"/>
                  </a:moveTo>
                  <a:lnTo>
                    <a:pt x="1" y="0"/>
                  </a:lnTo>
                  <a:lnTo>
                    <a:pt x="1" y="657225"/>
                  </a:lnTo>
                  <a:lnTo>
                    <a:pt x="364789" y="328613"/>
                  </a:lnTo>
                  <a:lnTo>
                    <a:pt x="1" y="0"/>
                  </a:lnTo>
                  <a:lnTo>
                    <a:pt x="5346701" y="0"/>
                  </a:lnTo>
                  <a:lnTo>
                    <a:pt x="5346701" y="657225"/>
                  </a:lnTo>
                  <a:lnTo>
                    <a:pt x="0" y="657225"/>
                  </a:lnTo>
                  <a:close/>
                </a:path>
              </a:pathLst>
            </a:custGeom>
            <a:solidFill>
              <a:srgbClr val="00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F77D0625-ED92-4F20-9890-7195DB7CCF95}"/>
                </a:ext>
              </a:extLst>
            </p:cNvPr>
            <p:cNvSpPr/>
            <p:nvPr userDrawn="1"/>
          </p:nvSpPr>
          <p:spPr>
            <a:xfrm rot="5400000">
              <a:off x="5200481" y="879644"/>
              <a:ext cx="657225" cy="364788"/>
            </a:xfrm>
            <a:prstGeom prst="triangle">
              <a:avLst/>
            </a:prstGeom>
            <a:solidFill>
              <a:srgbClr val="00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100" y="691990"/>
            <a:ext cx="812824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5916" y="1700276"/>
            <a:ext cx="7861566" cy="4945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82054B4B-5AE4-464E-A6BC-4A718165B4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F2C6BC-14AA-492A-A33B-D8E3E03EFC25}"/>
              </a:ext>
            </a:extLst>
          </p:cNvPr>
          <p:cNvSpPr/>
          <p:nvPr userDrawn="1"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3EAE4E-FFA6-4938-84DB-73A72A41AEAB}"/>
              </a:ext>
            </a:extLst>
          </p:cNvPr>
          <p:cNvSpPr txBox="1"/>
          <p:nvPr userDrawn="1"/>
        </p:nvSpPr>
        <p:spPr>
          <a:xfrm>
            <a:off x="6494408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计算机科学与技术学院、国家保密学院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654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A23D-D1A3-4E4F-94D8-55FB0865F9C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1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jpg"/><Relationship Id="rId7" Type="http://schemas.openxmlformats.org/officeDocument/2006/relationships/image" Target="../media/image32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image" Target="../media/image40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21.jpg"/><Relationship Id="rId4" Type="http://schemas.openxmlformats.org/officeDocument/2006/relationships/image" Target="../media/image4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7" Type="http://schemas.openxmlformats.org/officeDocument/2006/relationships/image" Target="../media/image77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g"/><Relationship Id="rId5" Type="http://schemas.openxmlformats.org/officeDocument/2006/relationships/image" Target="../media/image75.jpg"/><Relationship Id="rId4" Type="http://schemas.openxmlformats.org/officeDocument/2006/relationships/image" Target="../media/image7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jpg"/><Relationship Id="rId7" Type="http://schemas.openxmlformats.org/officeDocument/2006/relationships/image" Target="../media/image95.pn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jpg"/><Relationship Id="rId11" Type="http://schemas.openxmlformats.org/officeDocument/2006/relationships/image" Target="../media/image99.png"/><Relationship Id="rId5" Type="http://schemas.openxmlformats.org/officeDocument/2006/relationships/image" Target="../media/image93.jpg"/><Relationship Id="rId10" Type="http://schemas.openxmlformats.org/officeDocument/2006/relationships/image" Target="../media/image98.png"/><Relationship Id="rId4" Type="http://schemas.openxmlformats.org/officeDocument/2006/relationships/image" Target="../media/image92.jpg"/><Relationship Id="rId9" Type="http://schemas.openxmlformats.org/officeDocument/2006/relationships/image" Target="../media/image9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0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A68273-BAA0-4194-92A2-F8B0DE194A72}"/>
              </a:ext>
            </a:extLst>
          </p:cNvPr>
          <p:cNvSpPr txBox="1"/>
          <p:nvPr/>
        </p:nvSpPr>
        <p:spPr>
          <a:xfrm>
            <a:off x="2512331" y="1718660"/>
            <a:ext cx="5668731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9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现代密码学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B04435-09A2-4DE6-8488-037717E76F9E}"/>
              </a:ext>
            </a:extLst>
          </p:cNvPr>
          <p:cNvSpPr txBox="1"/>
          <p:nvPr/>
        </p:nvSpPr>
        <p:spPr>
          <a:xfrm>
            <a:off x="3062511" y="4095090"/>
            <a:ext cx="4568373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4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计算机科学与技术学院、国家保密学院</a:t>
            </a:r>
            <a:endParaRPr kumimoji="0" lang="en-US" altLang="zh-CN" sz="1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504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刘泽超</a:t>
            </a:r>
          </a:p>
        </p:txBody>
      </p:sp>
    </p:spTree>
    <p:extLst>
      <p:ext uri="{BB962C8B-B14F-4D97-AF65-F5344CB8AC3E}">
        <p14:creationId xmlns:p14="http://schemas.microsoft.com/office/powerpoint/2010/main" val="425184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579" y="694436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周期置换密码</a:t>
            </a:r>
            <a:endParaRPr sz="3200">
              <a:solidFill>
                <a:schemeClr val="bg1"/>
              </a:solidFill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480185">
              <a:lnSpc>
                <a:spcPct val="100000"/>
              </a:lnSpc>
              <a:spcBef>
                <a:spcPts val="1480"/>
              </a:spcBef>
            </a:pPr>
            <a:r>
              <a:rPr dirty="0"/>
              <a:t>周期置换密码是将明文串</a:t>
            </a:r>
            <a:r>
              <a:rPr spc="-5" dirty="0">
                <a:latin typeface="Arial"/>
                <a:cs typeface="Arial"/>
              </a:rPr>
              <a:t>P</a:t>
            </a:r>
            <a:r>
              <a:rPr dirty="0"/>
              <a:t>按固定长度</a:t>
            </a:r>
            <a:r>
              <a:rPr spc="-5" dirty="0">
                <a:latin typeface="Arial"/>
                <a:cs typeface="Arial"/>
              </a:rPr>
              <a:t>m</a:t>
            </a:r>
            <a:r>
              <a:rPr spc="-5" dirty="0"/>
              <a:t>分组，</a:t>
            </a:r>
          </a:p>
          <a:p>
            <a:pPr marL="812800">
              <a:lnSpc>
                <a:spcPct val="100000"/>
              </a:lnSpc>
              <a:spcBef>
                <a:spcPts val="1770"/>
              </a:spcBef>
            </a:pPr>
            <a:r>
              <a:rPr spc="-5" dirty="0"/>
              <a:t>然后对每组中的子串</a:t>
            </a:r>
            <a:r>
              <a:rPr spc="465" dirty="0"/>
              <a:t>按</a:t>
            </a:r>
            <a:r>
              <a:rPr sz="5025" b="0" spc="-877" baseline="-3316" dirty="0">
                <a:latin typeface="Times New Roman"/>
                <a:cs typeface="Times New Roman"/>
              </a:rPr>
              <a:t>1</a:t>
            </a:r>
            <a:r>
              <a:rPr sz="5325" b="0" i="1" spc="-877" baseline="-6259" dirty="0">
                <a:latin typeface="宋体"/>
                <a:cs typeface="宋体"/>
              </a:rPr>
              <a:t>，</a:t>
            </a:r>
            <a:r>
              <a:rPr sz="5025" b="0" spc="-877" baseline="-3316" dirty="0">
                <a:latin typeface="Times New Roman"/>
                <a:cs typeface="Times New Roman"/>
              </a:rPr>
              <a:t>2,</a:t>
            </a:r>
            <a:r>
              <a:rPr sz="5025" b="0" spc="-757" baseline="-3316" dirty="0">
                <a:latin typeface="Times New Roman"/>
                <a:cs typeface="Times New Roman"/>
              </a:rPr>
              <a:t> </a:t>
            </a:r>
            <a:r>
              <a:rPr sz="5025" b="0" spc="22" baseline="-3316" dirty="0">
                <a:latin typeface="MT Extra"/>
                <a:cs typeface="MT Extra"/>
              </a:rPr>
              <a:t></a:t>
            </a:r>
            <a:r>
              <a:rPr sz="5025" b="0" spc="22" baseline="-3316" dirty="0">
                <a:latin typeface="Times New Roman"/>
                <a:cs typeface="Times New Roman"/>
              </a:rPr>
              <a:t>,</a:t>
            </a:r>
            <a:r>
              <a:rPr sz="5025" b="0" spc="-307" baseline="-3316" dirty="0">
                <a:latin typeface="Times New Roman"/>
                <a:cs typeface="Times New Roman"/>
              </a:rPr>
              <a:t> </a:t>
            </a:r>
            <a:r>
              <a:rPr sz="5025" b="0" i="1" spc="22" baseline="-3316" dirty="0">
                <a:latin typeface="Times New Roman"/>
                <a:cs typeface="Times New Roman"/>
              </a:rPr>
              <a:t>m</a:t>
            </a:r>
            <a:r>
              <a:rPr sz="5025" b="0" i="1" spc="555" baseline="-3316" dirty="0">
                <a:latin typeface="Times New Roman"/>
                <a:cs typeface="Times New Roman"/>
              </a:rPr>
              <a:t> </a:t>
            </a:r>
            <a:r>
              <a:rPr sz="2800" spc="-5" dirty="0"/>
              <a:t>的某个置换重</a:t>
            </a:r>
            <a:endParaRPr sz="2800">
              <a:latin typeface="Times New Roman"/>
              <a:cs typeface="Times New Roman"/>
            </a:endParaRPr>
          </a:p>
          <a:p>
            <a:pPr marL="812800" marR="478790" indent="-635">
              <a:lnSpc>
                <a:spcPts val="5820"/>
              </a:lnSpc>
              <a:spcBef>
                <a:spcPts val="570"/>
              </a:spcBef>
            </a:pPr>
            <a:r>
              <a:rPr sz="2800" spc="-5" dirty="0"/>
              <a:t>排位置从而得到密文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/>
              <a:t>。其中密</a:t>
            </a:r>
            <a:r>
              <a:rPr sz="2800" spc="-10" dirty="0"/>
              <a:t>钥</a:t>
            </a:r>
            <a:r>
              <a:rPr sz="2800" spc="-370" dirty="0"/>
              <a:t> </a:t>
            </a:r>
            <a:r>
              <a:rPr sz="3600" b="0" i="1" spc="-100" dirty="0">
                <a:latin typeface="Symbol"/>
                <a:cs typeface="Symbol"/>
              </a:rPr>
              <a:t></a:t>
            </a:r>
            <a:r>
              <a:rPr sz="3600" b="0" i="1" spc="-175" dirty="0">
                <a:latin typeface="Times New Roman"/>
                <a:cs typeface="Times New Roman"/>
              </a:rPr>
              <a:t> </a:t>
            </a:r>
            <a:r>
              <a:rPr sz="2800" spc="-5" dirty="0"/>
              <a:t>包含分组长 度信息。解密时同样对密文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/>
              <a:t>按长</a:t>
            </a:r>
            <a:r>
              <a:rPr sz="2800" spc="-5" dirty="0"/>
              <a:t>度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dirty="0"/>
              <a:t>分组，并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120"/>
              </a:spcBef>
            </a:pPr>
            <a:r>
              <a:rPr sz="4200" spc="127" baseline="1984" dirty="0"/>
              <a:t>按</a:t>
            </a:r>
            <a:r>
              <a:rPr sz="5400" b="0" i="1" spc="-150" baseline="6172" dirty="0">
                <a:latin typeface="Symbol"/>
                <a:cs typeface="Symbol"/>
              </a:rPr>
              <a:t></a:t>
            </a:r>
            <a:r>
              <a:rPr sz="5400" b="0" i="1" baseline="6172" dirty="0">
                <a:latin typeface="Times New Roman"/>
                <a:cs typeface="Times New Roman"/>
              </a:rPr>
              <a:t> </a:t>
            </a:r>
            <a:r>
              <a:rPr sz="4200" spc="-7" baseline="1984" dirty="0"/>
              <a:t>的逆置</a:t>
            </a:r>
            <a:r>
              <a:rPr sz="4200" spc="-15" baseline="1984" dirty="0"/>
              <a:t>换</a:t>
            </a:r>
            <a:r>
              <a:rPr sz="4200" spc="-1080" baseline="1984" dirty="0"/>
              <a:t> </a:t>
            </a:r>
            <a:r>
              <a:rPr sz="3900" b="0" i="1" spc="-114" dirty="0">
                <a:latin typeface="Symbol"/>
                <a:cs typeface="Symbol"/>
              </a:rPr>
              <a:t></a:t>
            </a:r>
            <a:r>
              <a:rPr sz="3900" b="0" i="1" spc="-585" dirty="0">
                <a:latin typeface="Times New Roman"/>
                <a:cs typeface="Times New Roman"/>
              </a:rPr>
              <a:t> </a:t>
            </a:r>
            <a:r>
              <a:rPr sz="3525" b="0" spc="-284" baseline="39007" dirty="0">
                <a:latin typeface="Symbol"/>
                <a:cs typeface="Symbol"/>
              </a:rPr>
              <a:t></a:t>
            </a:r>
            <a:r>
              <a:rPr sz="3525" b="0" spc="-284" baseline="39007" dirty="0">
                <a:latin typeface="Times New Roman"/>
                <a:cs typeface="Times New Roman"/>
              </a:rPr>
              <a:t>1</a:t>
            </a:r>
            <a:r>
              <a:rPr sz="4200" spc="-7" baseline="1984" dirty="0"/>
              <a:t>把每组子串重新排列位置从而</a:t>
            </a:r>
            <a:endParaRPr sz="4200" baseline="1984">
              <a:latin typeface="Times New Roman"/>
              <a:cs typeface="Times New Roman"/>
            </a:endParaRPr>
          </a:p>
          <a:p>
            <a:pPr marL="312420">
              <a:lnSpc>
                <a:spcPct val="100000"/>
              </a:lnSpc>
              <a:spcBef>
                <a:spcPts val="2205"/>
              </a:spcBef>
            </a:pPr>
            <a:r>
              <a:rPr spc="-5" dirty="0"/>
              <a:t>得到明文</a:t>
            </a:r>
            <a:r>
              <a:rPr spc="-5" dirty="0">
                <a:latin typeface="Arial"/>
                <a:cs typeface="Arial"/>
              </a:rPr>
              <a:t>P</a:t>
            </a:r>
            <a:r>
              <a:rPr spc="-10" dirty="0"/>
              <a:t>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707" y="1795272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1707" y="3387090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707" y="4372355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1707" y="5361432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1707" y="6421373"/>
            <a:ext cx="163068" cy="166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6473" y="695198"/>
            <a:ext cx="8616950" cy="6466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周期置换密码</a:t>
            </a:r>
            <a:r>
              <a:rPr sz="3200" b="1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举例</a:t>
            </a: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宋体"/>
                <a:cs typeface="宋体"/>
              </a:rPr>
              <a:t>明文：</a:t>
            </a:r>
            <a:endParaRPr sz="2400" dirty="0">
              <a:latin typeface="宋体"/>
              <a:cs typeface="宋体"/>
            </a:endParaRPr>
          </a:p>
          <a:p>
            <a:pPr marL="90170" marR="5080" indent="421005">
              <a:lnSpc>
                <a:spcPct val="129900"/>
              </a:lnSpc>
              <a:spcBef>
                <a:spcPts val="434"/>
              </a:spcBef>
            </a:pPr>
            <a:r>
              <a:rPr sz="2400" b="1" spc="-5" dirty="0">
                <a:latin typeface="宋体"/>
                <a:cs typeface="宋体"/>
              </a:rPr>
              <a:t>“</a:t>
            </a:r>
            <a:r>
              <a:rPr sz="2400" b="1" spc="-5" dirty="0">
                <a:latin typeface="Arial"/>
                <a:cs typeface="Arial"/>
              </a:rPr>
              <a:t>State Key Laboratory of Networking and Switching”</a:t>
            </a:r>
            <a:r>
              <a:rPr sz="2400" b="1" spc="-5" dirty="0">
                <a:latin typeface="宋体"/>
                <a:cs typeface="宋体"/>
              </a:rPr>
              <a:t>；  </a:t>
            </a:r>
            <a:r>
              <a:rPr sz="3600" b="1" spc="-7" baseline="11574" dirty="0">
                <a:latin typeface="宋体"/>
                <a:cs typeface="宋体"/>
              </a:rPr>
              <a:t>加密密钥</a:t>
            </a:r>
            <a:r>
              <a:rPr sz="3600" b="1" spc="-705" baseline="11574" dirty="0">
                <a:latin typeface="宋体"/>
                <a:cs typeface="宋体"/>
              </a:rPr>
              <a:t>：</a:t>
            </a:r>
            <a:r>
              <a:rPr sz="3350" i="1" spc="-470" dirty="0">
                <a:latin typeface="Symbol"/>
                <a:cs typeface="Symbol"/>
              </a:rPr>
              <a:t></a:t>
            </a:r>
            <a:r>
              <a:rPr sz="3350" i="1" spc="-3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(</a:t>
            </a:r>
            <a:r>
              <a:rPr lang="en-US" altLang="zh-CN" sz="3200" spc="-135" dirty="0">
                <a:latin typeface="Times New Roman"/>
                <a:cs typeface="Times New Roman"/>
              </a:rPr>
              <a:t>3 6 2 4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lang="en-US" altLang="zh-CN" sz="3200" dirty="0">
                <a:latin typeface="Times New Roman"/>
                <a:cs typeface="Times New Roman"/>
              </a:rPr>
              <a:t>1 5</a:t>
            </a:r>
            <a:r>
              <a:rPr sz="3200" spc="-50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dirty="0">
                <a:latin typeface="宋体"/>
                <a:cs typeface="宋体"/>
              </a:rPr>
              <a:t>明文分为七组：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Arial"/>
                <a:cs typeface="Arial"/>
              </a:rPr>
              <a:t>(StateK)(eyLabo)(ratory)(ofNetw)(orking)(andSwi)(tching)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b="1" spc="-5" dirty="0">
                <a:latin typeface="宋体"/>
                <a:cs typeface="宋体"/>
              </a:rPr>
              <a:t>加密变换：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Arial"/>
                <a:cs typeface="Arial"/>
              </a:rPr>
              <a:t>(aKttSe)(Loyaeb)(tyaorr)(Nwfeot)(kgrion)(dinSaw)(hgcitn)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b="1" spc="-5" dirty="0">
                <a:latin typeface="宋体"/>
                <a:cs typeface="宋体"/>
              </a:rPr>
              <a:t>最终密文：</a:t>
            </a:r>
            <a:endParaRPr sz="2400" dirty="0">
              <a:latin typeface="宋体"/>
              <a:cs typeface="宋体"/>
            </a:endParaRPr>
          </a:p>
          <a:p>
            <a:pPr marR="394970" algn="ctr">
              <a:lnSpc>
                <a:spcPct val="100000"/>
              </a:lnSpc>
              <a:spcBef>
                <a:spcPts val="1295"/>
              </a:spcBef>
            </a:pPr>
            <a:r>
              <a:rPr sz="2400" b="1" spc="-5" dirty="0">
                <a:latin typeface="Arial"/>
                <a:cs typeface="Arial"/>
              </a:rPr>
              <a:t>(aKttSeLoyaebtyaorrNwfeotkgriondinSawhgcitn)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  <a:tabLst>
                <a:tab pos="4254500" algn="l"/>
              </a:tabLst>
            </a:pPr>
            <a:r>
              <a:rPr sz="2400" b="1" spc="-5" dirty="0">
                <a:latin typeface="宋体"/>
                <a:cs typeface="宋体"/>
              </a:rPr>
              <a:t>由加密密钥易知解密密钥</a:t>
            </a:r>
            <a:r>
              <a:rPr sz="2400" b="1" spc="-800" dirty="0">
                <a:latin typeface="宋体"/>
                <a:cs typeface="宋体"/>
              </a:rPr>
              <a:t>：</a:t>
            </a:r>
            <a:r>
              <a:rPr sz="5325" i="1" spc="-1200" baseline="-2347" dirty="0">
                <a:latin typeface="Symbol"/>
                <a:cs typeface="Symbol"/>
              </a:rPr>
              <a:t></a:t>
            </a:r>
            <a:r>
              <a:rPr sz="5325" i="1" spc="-1200" baseline="-2347" dirty="0">
                <a:latin typeface="Times New Roman"/>
                <a:cs typeface="Times New Roman"/>
              </a:rPr>
              <a:t>        </a:t>
            </a:r>
            <a:r>
              <a:rPr sz="5325" i="1" spc="-1192" baseline="-2347" dirty="0">
                <a:latin typeface="Times New Roman"/>
                <a:cs typeface="Times New Roman"/>
              </a:rPr>
              <a:t> </a:t>
            </a:r>
            <a:r>
              <a:rPr sz="2925" spc="37" baseline="38461" dirty="0">
                <a:latin typeface="Symbol"/>
                <a:cs typeface="Symbol"/>
              </a:rPr>
              <a:t></a:t>
            </a:r>
            <a:r>
              <a:rPr sz="2925" spc="37" baseline="38461" dirty="0">
                <a:latin typeface="Times New Roman"/>
                <a:cs typeface="Times New Roman"/>
              </a:rPr>
              <a:t>1	</a:t>
            </a:r>
            <a:r>
              <a:rPr sz="5025" spc="7" baseline="-2487" dirty="0">
                <a:latin typeface="Symbol"/>
                <a:cs typeface="Symbol"/>
              </a:rPr>
              <a:t></a:t>
            </a:r>
            <a:r>
              <a:rPr sz="5025" spc="-15" baseline="-2487" dirty="0">
                <a:latin typeface="Times New Roman"/>
                <a:cs typeface="Times New Roman"/>
              </a:rPr>
              <a:t> </a:t>
            </a:r>
            <a:r>
              <a:rPr sz="5025" spc="-179" baseline="-2487" dirty="0">
                <a:latin typeface="Times New Roman"/>
                <a:cs typeface="Times New Roman"/>
              </a:rPr>
              <a:t>(</a:t>
            </a:r>
            <a:r>
              <a:rPr lang="en-US" altLang="zh-CN" sz="5025" spc="-179" baseline="-2487" dirty="0">
                <a:latin typeface="Times New Roman"/>
                <a:cs typeface="Times New Roman"/>
              </a:rPr>
              <a:t>5</a:t>
            </a:r>
            <a:r>
              <a:rPr sz="5025" spc="-592" baseline="-2487" dirty="0">
                <a:latin typeface="Times New Roman"/>
                <a:cs typeface="Times New Roman"/>
              </a:rPr>
              <a:t> </a:t>
            </a:r>
            <a:r>
              <a:rPr lang="en-US" altLang="zh-CN" sz="5025" spc="-592" baseline="-2487" dirty="0">
                <a:latin typeface="Times New Roman"/>
                <a:cs typeface="Times New Roman"/>
              </a:rPr>
              <a:t> </a:t>
            </a:r>
            <a:r>
              <a:rPr sz="5025" spc="7" baseline="-2487" dirty="0">
                <a:latin typeface="Times New Roman"/>
                <a:cs typeface="Times New Roman"/>
              </a:rPr>
              <a:t>3</a:t>
            </a:r>
            <a:r>
              <a:rPr sz="5025" spc="-179" baseline="-2487" dirty="0">
                <a:latin typeface="Times New Roman"/>
                <a:cs typeface="Times New Roman"/>
              </a:rPr>
              <a:t> </a:t>
            </a:r>
            <a:r>
              <a:rPr lang="en-US" altLang="zh-CN" sz="5025" spc="7" baseline="-2487" dirty="0">
                <a:latin typeface="Times New Roman"/>
                <a:cs typeface="Times New Roman"/>
              </a:rPr>
              <a:t>1 4</a:t>
            </a:r>
            <a:r>
              <a:rPr sz="5025" spc="-104" baseline="-2487" dirty="0">
                <a:latin typeface="Times New Roman"/>
                <a:cs typeface="Times New Roman"/>
              </a:rPr>
              <a:t> </a:t>
            </a:r>
            <a:r>
              <a:rPr sz="5025" spc="7" baseline="-2487" dirty="0">
                <a:latin typeface="Times New Roman"/>
                <a:cs typeface="Times New Roman"/>
              </a:rPr>
              <a:t>6</a:t>
            </a:r>
            <a:r>
              <a:rPr sz="5025" spc="-179" baseline="-2487" dirty="0">
                <a:latin typeface="Times New Roman"/>
                <a:cs typeface="Times New Roman"/>
              </a:rPr>
              <a:t> </a:t>
            </a:r>
            <a:r>
              <a:rPr sz="5025" spc="15" baseline="-2487" dirty="0">
                <a:latin typeface="Times New Roman"/>
                <a:cs typeface="Times New Roman"/>
              </a:rPr>
              <a:t>5)</a:t>
            </a:r>
            <a:r>
              <a:rPr sz="2400" b="1" spc="-5" dirty="0">
                <a:latin typeface="宋体"/>
                <a:cs typeface="宋体"/>
              </a:rPr>
              <a:t>，解密易实现。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代换密码</a:t>
            </a:r>
          </a:p>
        </p:txBody>
      </p:sp>
      <p:sp>
        <p:nvSpPr>
          <p:cNvPr id="3" name="object 3"/>
          <p:cNvSpPr/>
          <p:nvPr/>
        </p:nvSpPr>
        <p:spPr>
          <a:xfrm>
            <a:off x="1244231" y="2231135"/>
            <a:ext cx="158495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3361944"/>
            <a:ext cx="158495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4496561"/>
            <a:ext cx="158495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7473" y="1911349"/>
            <a:ext cx="798830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5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宋体"/>
                <a:cs typeface="宋体"/>
              </a:rPr>
              <a:t>代换</a:t>
            </a:r>
            <a:r>
              <a:rPr sz="2400" b="1" dirty="0">
                <a:latin typeface="宋体"/>
                <a:cs typeface="宋体"/>
              </a:rPr>
              <a:t>是传统密码中用到的最基本的处理技巧，在现代密码学 </a:t>
            </a:r>
            <a:r>
              <a:rPr sz="2400" b="1" spc="-5" dirty="0">
                <a:latin typeface="宋体"/>
                <a:cs typeface="宋体"/>
              </a:rPr>
              <a:t>中得到广泛使用。</a:t>
            </a:r>
            <a:endParaRPr sz="2400">
              <a:latin typeface="宋体"/>
              <a:cs typeface="宋体"/>
            </a:endParaRPr>
          </a:p>
          <a:p>
            <a:pPr marL="12700" marR="5080" algn="just">
              <a:lnSpc>
                <a:spcPct val="145000"/>
              </a:lnSpc>
              <a:spcBef>
                <a:spcPts val="575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所谓代换，就是将明文中的一个字母由其它字母、数字或符 号替代的一种方法。</a:t>
            </a:r>
            <a:endParaRPr sz="2400">
              <a:latin typeface="宋体"/>
              <a:cs typeface="宋体"/>
            </a:endParaRPr>
          </a:p>
          <a:p>
            <a:pPr marL="12700" marR="5080" algn="just">
              <a:lnSpc>
                <a:spcPct val="145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代换密码是指建立一个代换表，加密时将需要加密的明文依 次通过查表，替换为相应的字符，明文字符被逐个替换后， 生成无任何意义的字符串，即密文。这样的</a:t>
            </a:r>
            <a:r>
              <a:rPr sz="2400" b="1" dirty="0">
                <a:solidFill>
                  <a:srgbClr val="FF0065"/>
                </a:solidFill>
                <a:latin typeface="宋体"/>
                <a:cs typeface="宋体"/>
              </a:rPr>
              <a:t>代换表，称为密 </a:t>
            </a:r>
            <a:r>
              <a:rPr sz="2400" b="1" spc="-5" dirty="0">
                <a:solidFill>
                  <a:srgbClr val="FF0065"/>
                </a:solidFill>
                <a:latin typeface="宋体"/>
                <a:cs typeface="宋体"/>
              </a:rPr>
              <a:t>钥。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代换密码的分类</a:t>
            </a:r>
          </a:p>
        </p:txBody>
      </p:sp>
      <p:sp>
        <p:nvSpPr>
          <p:cNvPr id="3" name="object 3"/>
          <p:cNvSpPr/>
          <p:nvPr/>
        </p:nvSpPr>
        <p:spPr>
          <a:xfrm>
            <a:off x="1244231" y="2954273"/>
            <a:ext cx="183642" cy="19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4616958"/>
            <a:ext cx="18364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7473" y="1620266"/>
            <a:ext cx="7682230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745" indent="499109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按照一个明文字母是否总是被一个固定的字符代换进 </a:t>
            </a:r>
            <a:r>
              <a:rPr sz="2400" b="1" spc="-5" dirty="0">
                <a:latin typeface="宋体"/>
                <a:cs typeface="宋体"/>
              </a:rPr>
              <a:t>行划分：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单表代换密</a:t>
            </a:r>
            <a:r>
              <a:rPr sz="2800" b="1" dirty="0">
                <a:solidFill>
                  <a:srgbClr val="0000FF"/>
                </a:solidFill>
                <a:latin typeface="宋体"/>
                <a:cs typeface="宋体"/>
              </a:rPr>
              <a:t>码</a:t>
            </a:r>
            <a:r>
              <a:rPr sz="2400" b="1" dirty="0">
                <a:latin typeface="宋体"/>
                <a:cs typeface="宋体"/>
              </a:rPr>
              <a:t>(</a:t>
            </a:r>
            <a:r>
              <a:rPr sz="2400" b="1" spc="-5" dirty="0">
                <a:latin typeface="宋体"/>
                <a:cs typeface="宋体"/>
              </a:rPr>
              <a:t>移位、仿射、替换</a:t>
            </a:r>
            <a:r>
              <a:rPr sz="2400" b="1" dirty="0">
                <a:latin typeface="宋体"/>
                <a:cs typeface="宋体"/>
              </a:rPr>
              <a:t>)</a:t>
            </a:r>
            <a:endParaRPr sz="2400">
              <a:latin typeface="宋体"/>
              <a:cs typeface="宋体"/>
            </a:endParaRPr>
          </a:p>
          <a:p>
            <a:pPr marL="12700" marR="34925" indent="582930" algn="just">
              <a:lnSpc>
                <a:spcPct val="130000"/>
              </a:lnSpc>
              <a:spcBef>
                <a:spcPts val="655"/>
              </a:spcBef>
            </a:pPr>
            <a:r>
              <a:rPr sz="2400" b="1" dirty="0">
                <a:latin typeface="宋体"/>
                <a:cs typeface="宋体"/>
              </a:rPr>
              <a:t>对明文消息中出现的同一个字母，在加密时都使用同 一固定的字母来代换，不管它出现在什么地方。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多表代换密码</a:t>
            </a:r>
            <a:r>
              <a:rPr sz="2800" b="1" spc="5" dirty="0">
                <a:latin typeface="宋体"/>
                <a:cs typeface="宋体"/>
              </a:rPr>
              <a:t>(</a:t>
            </a:r>
            <a:r>
              <a:rPr sz="2400" b="1" spc="-5" dirty="0">
                <a:latin typeface="宋体"/>
                <a:cs typeface="宋体"/>
              </a:rPr>
              <a:t>维吉利亚、</a:t>
            </a:r>
            <a:r>
              <a:rPr sz="2400" b="1" dirty="0">
                <a:latin typeface="宋体"/>
                <a:cs typeface="宋体"/>
              </a:rPr>
              <a:t>Playfair</a:t>
            </a:r>
            <a:r>
              <a:rPr sz="2400" b="1" spc="-5" dirty="0">
                <a:latin typeface="宋体"/>
                <a:cs typeface="宋体"/>
              </a:rPr>
              <a:t>、转轮</a:t>
            </a:r>
            <a:r>
              <a:rPr sz="2800" b="1" spc="-10" dirty="0">
                <a:latin typeface="宋体"/>
                <a:cs typeface="宋体"/>
              </a:rPr>
              <a:t>)</a:t>
            </a:r>
            <a:endParaRPr sz="2800">
              <a:latin typeface="宋体"/>
              <a:cs typeface="宋体"/>
            </a:endParaRPr>
          </a:p>
          <a:p>
            <a:pPr marL="12700" marR="5080" indent="582930" algn="just">
              <a:lnSpc>
                <a:spcPct val="130000"/>
              </a:lnSpc>
              <a:spcBef>
                <a:spcPts val="650"/>
              </a:spcBef>
            </a:pPr>
            <a:r>
              <a:rPr sz="2400" b="1" dirty="0">
                <a:latin typeface="宋体"/>
                <a:cs typeface="宋体"/>
              </a:rPr>
              <a:t>明文消息中出现的同一个字母，在加密时不是完全被 同一固定的字母代换，而是根据其出现的位置次序，用不 同的字母代换。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4086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黑体"/>
                <a:cs typeface="黑体"/>
              </a:rPr>
              <a:t>移位密码（恺撒密码）</a:t>
            </a:r>
          </a:p>
        </p:txBody>
      </p:sp>
      <p:sp>
        <p:nvSpPr>
          <p:cNvPr id="3" name="object 3"/>
          <p:cNvSpPr/>
          <p:nvPr/>
        </p:nvSpPr>
        <p:spPr>
          <a:xfrm>
            <a:off x="1244231" y="1761744"/>
            <a:ext cx="133350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2206751"/>
            <a:ext cx="133350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2647188"/>
            <a:ext cx="133350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231" y="3087623"/>
            <a:ext cx="133350" cy="141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4231" y="3532632"/>
            <a:ext cx="133350" cy="141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4231" y="3973067"/>
            <a:ext cx="133350" cy="141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4231" y="4413503"/>
            <a:ext cx="133350" cy="141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44231" y="6184391"/>
            <a:ext cx="133350" cy="1417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7473" y="1496517"/>
            <a:ext cx="8228330" cy="488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02755">
              <a:lnSpc>
                <a:spcPct val="145000"/>
              </a:lnSpc>
              <a:spcBef>
                <a:spcPts val="100"/>
              </a:spcBef>
            </a:pPr>
            <a:r>
              <a:rPr sz="2000" b="1" spc="-5" dirty="0">
                <a:latin typeface="宋体"/>
                <a:cs typeface="宋体"/>
              </a:rPr>
              <a:t>明</a:t>
            </a:r>
            <a:r>
              <a:rPr sz="2000" b="1" spc="-10" dirty="0">
                <a:latin typeface="宋体"/>
                <a:cs typeface="宋体"/>
              </a:rPr>
              <a:t>文</a:t>
            </a:r>
            <a:r>
              <a:rPr sz="2000" b="1" spc="-60" dirty="0">
                <a:latin typeface="宋体"/>
                <a:cs typeface="宋体"/>
              </a:rPr>
              <a:t> </a:t>
            </a:r>
            <a:r>
              <a:rPr sz="2000" b="1" spc="-5" dirty="0">
                <a:latin typeface="宋体"/>
                <a:cs typeface="宋体"/>
              </a:rPr>
              <a:t>26</a:t>
            </a:r>
            <a:r>
              <a:rPr sz="2000" b="1" spc="-10" dirty="0">
                <a:latin typeface="宋体"/>
                <a:cs typeface="宋体"/>
              </a:rPr>
              <a:t>字母 </a:t>
            </a:r>
            <a:r>
              <a:rPr sz="2000" b="1" spc="-5" dirty="0">
                <a:latin typeface="宋体"/>
                <a:cs typeface="宋体"/>
              </a:rPr>
              <a:t>密</a:t>
            </a:r>
            <a:r>
              <a:rPr sz="2000" b="1" spc="-10" dirty="0">
                <a:latin typeface="宋体"/>
                <a:cs typeface="宋体"/>
              </a:rPr>
              <a:t>文</a:t>
            </a:r>
            <a:r>
              <a:rPr sz="2000" b="1" spc="-60" dirty="0">
                <a:latin typeface="宋体"/>
                <a:cs typeface="宋体"/>
              </a:rPr>
              <a:t> </a:t>
            </a:r>
            <a:r>
              <a:rPr sz="2000" b="1" spc="-5" dirty="0">
                <a:latin typeface="宋体"/>
                <a:cs typeface="宋体"/>
              </a:rPr>
              <a:t>26</a:t>
            </a:r>
            <a:r>
              <a:rPr sz="2000" b="1" spc="-10" dirty="0">
                <a:latin typeface="宋体"/>
                <a:cs typeface="宋体"/>
              </a:rPr>
              <a:t>字母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latin typeface="宋体"/>
                <a:cs typeface="宋体"/>
              </a:rPr>
              <a:t>密钥空间K={0,1,2,…,25}</a:t>
            </a:r>
            <a:endParaRPr sz="2000">
              <a:latin typeface="宋体"/>
              <a:cs typeface="宋体"/>
            </a:endParaRPr>
          </a:p>
          <a:p>
            <a:pPr marL="12700" marR="407034">
              <a:lnSpc>
                <a:spcPct val="145000"/>
              </a:lnSpc>
              <a:tabLst>
                <a:tab pos="909319" algn="l"/>
              </a:tabLst>
            </a:pPr>
            <a:r>
              <a:rPr sz="2000" b="1" spc="-5" dirty="0">
                <a:latin typeface="宋体"/>
                <a:cs typeface="宋体"/>
              </a:rPr>
              <a:t>在实际进行加解密运算时，把</a:t>
            </a:r>
            <a:r>
              <a:rPr sz="2000" b="1" dirty="0">
                <a:latin typeface="宋体"/>
                <a:cs typeface="宋体"/>
              </a:rPr>
              <a:t>26</a:t>
            </a:r>
            <a:r>
              <a:rPr sz="2000" b="1" spc="-5" dirty="0">
                <a:latin typeface="宋体"/>
                <a:cs typeface="宋体"/>
              </a:rPr>
              <a:t>个英文字母依次与</a:t>
            </a:r>
            <a:r>
              <a:rPr sz="2000" b="1" dirty="0">
                <a:latin typeface="宋体"/>
                <a:cs typeface="宋体"/>
              </a:rPr>
              <a:t>0,1,2,…,25</a:t>
            </a:r>
            <a:r>
              <a:rPr sz="2000" b="1" spc="-5" dirty="0">
                <a:latin typeface="宋体"/>
                <a:cs typeface="宋体"/>
              </a:rPr>
              <a:t>对应。 加</a:t>
            </a:r>
            <a:r>
              <a:rPr sz="2000" b="1" spc="-10" dirty="0">
                <a:latin typeface="宋体"/>
                <a:cs typeface="宋体"/>
              </a:rPr>
              <a:t>密	</a:t>
            </a:r>
            <a:r>
              <a:rPr sz="2000" b="1" dirty="0">
                <a:latin typeface="宋体"/>
                <a:cs typeface="宋体"/>
              </a:rPr>
              <a:t>E</a:t>
            </a:r>
            <a:r>
              <a:rPr sz="1950" b="1" baseline="-21367" dirty="0">
                <a:latin typeface="宋体"/>
                <a:cs typeface="宋体"/>
              </a:rPr>
              <a:t>k</a:t>
            </a:r>
            <a:r>
              <a:rPr sz="2000" b="1" dirty="0">
                <a:latin typeface="宋体"/>
                <a:cs typeface="宋体"/>
              </a:rPr>
              <a:t>(m)=m+k=c mod</a:t>
            </a:r>
            <a:r>
              <a:rPr sz="2000" b="1" spc="45" dirty="0">
                <a:latin typeface="宋体"/>
                <a:cs typeface="宋体"/>
              </a:rPr>
              <a:t> </a:t>
            </a:r>
            <a:r>
              <a:rPr sz="2000" b="1" spc="-10" dirty="0">
                <a:latin typeface="宋体"/>
                <a:cs typeface="宋体"/>
              </a:rPr>
              <a:t>n</a:t>
            </a:r>
            <a:endParaRPr sz="2000">
              <a:latin typeface="宋体"/>
              <a:cs typeface="宋体"/>
            </a:endParaRPr>
          </a:p>
          <a:p>
            <a:pPr marL="12700" marR="5169535">
              <a:lnSpc>
                <a:spcPct val="145000"/>
              </a:lnSpc>
              <a:tabLst>
                <a:tab pos="909319" algn="l"/>
              </a:tabLst>
            </a:pPr>
            <a:r>
              <a:rPr sz="2000" b="1" spc="-5" dirty="0">
                <a:latin typeface="宋体"/>
                <a:cs typeface="宋体"/>
              </a:rPr>
              <a:t>解</a:t>
            </a:r>
            <a:r>
              <a:rPr sz="2000" b="1" spc="-10" dirty="0">
                <a:latin typeface="宋体"/>
                <a:cs typeface="宋体"/>
              </a:rPr>
              <a:t>密	</a:t>
            </a:r>
            <a:r>
              <a:rPr sz="2000" b="1" dirty="0">
                <a:latin typeface="宋体"/>
                <a:cs typeface="宋体"/>
              </a:rPr>
              <a:t>D</a:t>
            </a:r>
            <a:r>
              <a:rPr sz="1950" b="1" baseline="-21367" dirty="0">
                <a:latin typeface="宋体"/>
                <a:cs typeface="宋体"/>
              </a:rPr>
              <a:t>k</a:t>
            </a:r>
            <a:r>
              <a:rPr sz="2000" b="1" dirty="0">
                <a:latin typeface="宋体"/>
                <a:cs typeface="宋体"/>
              </a:rPr>
              <a:t>(c)=c-k=m mod</a:t>
            </a:r>
            <a:r>
              <a:rPr sz="2000" b="1" spc="-20" dirty="0">
                <a:latin typeface="宋体"/>
                <a:cs typeface="宋体"/>
              </a:rPr>
              <a:t> </a:t>
            </a:r>
            <a:r>
              <a:rPr sz="2000" b="1" spc="-10" dirty="0">
                <a:latin typeface="宋体"/>
                <a:cs typeface="宋体"/>
              </a:rPr>
              <a:t>n  </a:t>
            </a:r>
            <a:r>
              <a:rPr sz="2000" b="1" spc="-5" dirty="0">
                <a:latin typeface="宋体"/>
                <a:cs typeface="宋体"/>
              </a:rPr>
              <a:t>举例</a:t>
            </a:r>
            <a:endParaRPr sz="2000">
              <a:latin typeface="宋体"/>
              <a:cs typeface="宋体"/>
            </a:endParaRPr>
          </a:p>
          <a:p>
            <a:pPr marL="584200" marR="2084705" indent="-457200">
              <a:lnSpc>
                <a:spcPct val="145000"/>
              </a:lnSpc>
            </a:pPr>
            <a:r>
              <a:rPr sz="2000" b="1" spc="-5" dirty="0">
                <a:latin typeface="宋体"/>
                <a:cs typeface="宋体"/>
              </a:rPr>
              <a:t>移位密码的一个典型代表就是恺撒密码</a:t>
            </a:r>
            <a:r>
              <a:rPr sz="2000" b="1" dirty="0">
                <a:latin typeface="宋体"/>
                <a:cs typeface="宋体"/>
              </a:rPr>
              <a:t>，k=3，n=26</a:t>
            </a:r>
            <a:r>
              <a:rPr sz="2000" b="1" spc="-5" dirty="0">
                <a:latin typeface="宋体"/>
                <a:cs typeface="宋体"/>
              </a:rPr>
              <a:t>。 明 </a:t>
            </a:r>
            <a:r>
              <a:rPr sz="2000" b="1" spc="-10" dirty="0">
                <a:latin typeface="宋体"/>
                <a:cs typeface="宋体"/>
              </a:rPr>
              <a:t>文 </a:t>
            </a:r>
            <a:r>
              <a:rPr sz="2000" b="1" spc="-5" dirty="0">
                <a:latin typeface="宋体"/>
                <a:cs typeface="宋体"/>
              </a:rPr>
              <a:t>meet me after</a:t>
            </a:r>
            <a:r>
              <a:rPr sz="2000" b="1" spc="80" dirty="0">
                <a:latin typeface="宋体"/>
                <a:cs typeface="宋体"/>
              </a:rPr>
              <a:t> </a:t>
            </a:r>
            <a:r>
              <a:rPr sz="2000" b="1" spc="-5" dirty="0">
                <a:latin typeface="宋体"/>
                <a:cs typeface="宋体"/>
              </a:rPr>
              <a:t>class</a:t>
            </a:r>
            <a:endParaRPr sz="2000">
              <a:latin typeface="宋体"/>
              <a:cs typeface="宋体"/>
            </a:endParaRPr>
          </a:p>
          <a:p>
            <a:pPr marL="584200">
              <a:lnSpc>
                <a:spcPct val="100000"/>
              </a:lnSpc>
              <a:spcBef>
                <a:spcPts val="1080"/>
              </a:spcBef>
            </a:pPr>
            <a:r>
              <a:rPr sz="2000" b="1" spc="-5" dirty="0">
                <a:latin typeface="宋体"/>
                <a:cs typeface="宋体"/>
              </a:rPr>
              <a:t>密 </a:t>
            </a:r>
            <a:r>
              <a:rPr sz="2000" b="1" spc="-10" dirty="0">
                <a:latin typeface="宋体"/>
                <a:cs typeface="宋体"/>
              </a:rPr>
              <a:t>文 </a:t>
            </a:r>
            <a:r>
              <a:rPr sz="2000" b="1" spc="-5" dirty="0">
                <a:latin typeface="宋体"/>
                <a:cs typeface="宋体"/>
              </a:rPr>
              <a:t>PHHW  PH  DIWHU</a:t>
            </a:r>
            <a:r>
              <a:rPr sz="2000" b="1" spc="25" dirty="0">
                <a:latin typeface="宋体"/>
                <a:cs typeface="宋体"/>
              </a:rPr>
              <a:t> </a:t>
            </a:r>
            <a:r>
              <a:rPr sz="2000" b="1" spc="-5" dirty="0">
                <a:latin typeface="宋体"/>
                <a:cs typeface="宋体"/>
              </a:rPr>
              <a:t>FODVV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latin typeface="宋体"/>
                <a:cs typeface="宋体"/>
              </a:rPr>
              <a:t>由于结构过于简单，密钥空间太小</a:t>
            </a:r>
            <a:r>
              <a:rPr sz="2000" b="1" spc="-5" dirty="0">
                <a:latin typeface="宋体"/>
                <a:cs typeface="宋体"/>
              </a:rPr>
              <a:t>（</a:t>
            </a:r>
            <a:r>
              <a:rPr sz="2000" b="1" spc="-5" dirty="0">
                <a:latin typeface="Arial"/>
                <a:cs typeface="Arial"/>
              </a:rPr>
              <a:t>26</a:t>
            </a:r>
            <a:r>
              <a:rPr sz="2000" b="1" spc="-5" dirty="0">
                <a:latin typeface="宋体"/>
                <a:cs typeface="宋体"/>
              </a:rPr>
              <a:t>），</a:t>
            </a:r>
            <a:r>
              <a:rPr sz="2000" b="1" dirty="0">
                <a:latin typeface="宋体"/>
                <a:cs typeface="宋体"/>
              </a:rPr>
              <a:t>很容易</a:t>
            </a:r>
            <a:r>
              <a:rPr sz="2000" b="1" spc="5" dirty="0">
                <a:latin typeface="宋体"/>
                <a:cs typeface="宋体"/>
              </a:rPr>
              <a:t>被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穷举攻击</a:t>
            </a:r>
            <a:r>
              <a:rPr sz="2000" b="1" dirty="0">
                <a:latin typeface="宋体"/>
                <a:cs typeface="宋体"/>
              </a:rPr>
              <a:t>方法分析。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仿射加密</a:t>
            </a:r>
          </a:p>
        </p:txBody>
      </p:sp>
      <p:sp>
        <p:nvSpPr>
          <p:cNvPr id="3" name="object 3"/>
          <p:cNvSpPr/>
          <p:nvPr/>
        </p:nvSpPr>
        <p:spPr>
          <a:xfrm>
            <a:off x="1164983" y="1882139"/>
            <a:ext cx="137921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983" y="2276855"/>
            <a:ext cx="137921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983" y="2672333"/>
            <a:ext cx="137921" cy="145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983" y="3070860"/>
            <a:ext cx="137921" cy="14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4983" y="3465576"/>
            <a:ext cx="137921" cy="1424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4983" y="5964173"/>
            <a:ext cx="137921" cy="145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1257" y="1660347"/>
            <a:ext cx="8054975" cy="48412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b="1" spc="-5" dirty="0">
                <a:latin typeface="宋体"/>
                <a:cs typeface="宋体"/>
              </a:rPr>
              <a:t>明文</a:t>
            </a:r>
            <a:r>
              <a:rPr sz="2000" b="1" spc="-10" dirty="0">
                <a:latin typeface="Arial"/>
                <a:cs typeface="Arial"/>
              </a:rPr>
              <a:t>P=</a:t>
            </a:r>
            <a:r>
              <a:rPr sz="2000" b="1" dirty="0">
                <a:latin typeface="宋体"/>
                <a:cs typeface="宋体"/>
              </a:rPr>
              <a:t>密文</a:t>
            </a:r>
            <a:r>
              <a:rPr sz="2000" b="1" dirty="0">
                <a:latin typeface="Arial"/>
                <a:cs typeface="Arial"/>
              </a:rPr>
              <a:t>C=Z</a:t>
            </a:r>
            <a:r>
              <a:rPr sz="1950" b="1" baseline="-21367" dirty="0">
                <a:latin typeface="Arial"/>
                <a:cs typeface="Arial"/>
              </a:rPr>
              <a:t>26</a:t>
            </a:r>
            <a:r>
              <a:rPr sz="2000" b="1" dirty="0"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909319" algn="l"/>
              </a:tabLst>
            </a:pPr>
            <a:r>
              <a:rPr sz="2000" b="1" spc="-5" dirty="0">
                <a:latin typeface="宋体"/>
                <a:cs typeface="宋体"/>
              </a:rPr>
              <a:t>加</a:t>
            </a:r>
            <a:r>
              <a:rPr sz="2000" b="1" spc="-10" dirty="0">
                <a:latin typeface="宋体"/>
                <a:cs typeface="宋体"/>
              </a:rPr>
              <a:t>密	</a:t>
            </a:r>
            <a:r>
              <a:rPr sz="2000" b="1" spc="-5" dirty="0">
                <a:latin typeface="宋体"/>
                <a:cs typeface="宋体"/>
              </a:rPr>
              <a:t>E</a:t>
            </a:r>
            <a:r>
              <a:rPr sz="1950" b="1" spc="-7" baseline="-21367" dirty="0">
                <a:latin typeface="宋体"/>
                <a:cs typeface="宋体"/>
              </a:rPr>
              <a:t>k</a:t>
            </a:r>
            <a:r>
              <a:rPr sz="2000" b="1" spc="-5" dirty="0">
                <a:latin typeface="宋体"/>
                <a:cs typeface="宋体"/>
              </a:rPr>
              <a:t>(m)=am+b mod</a:t>
            </a:r>
            <a:r>
              <a:rPr sz="2000" b="1" spc="50" dirty="0">
                <a:latin typeface="宋体"/>
                <a:cs typeface="宋体"/>
              </a:rPr>
              <a:t> </a:t>
            </a:r>
            <a:r>
              <a:rPr sz="2000" b="1" spc="-5" dirty="0">
                <a:latin typeface="宋体"/>
                <a:cs typeface="宋体"/>
              </a:rPr>
              <a:t>n=c</a:t>
            </a:r>
            <a:endParaRPr sz="20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909319" algn="l"/>
              </a:tabLst>
            </a:pPr>
            <a:r>
              <a:rPr sz="2000" b="1" spc="-5" dirty="0">
                <a:latin typeface="宋体"/>
                <a:cs typeface="宋体"/>
              </a:rPr>
              <a:t>解</a:t>
            </a:r>
            <a:r>
              <a:rPr sz="2000" b="1" spc="-10" dirty="0">
                <a:latin typeface="宋体"/>
                <a:cs typeface="宋体"/>
              </a:rPr>
              <a:t>密	</a:t>
            </a:r>
            <a:r>
              <a:rPr sz="2000" b="1" dirty="0">
                <a:latin typeface="宋体"/>
                <a:cs typeface="宋体"/>
              </a:rPr>
              <a:t>D</a:t>
            </a:r>
            <a:r>
              <a:rPr sz="1950" b="1" baseline="-21367" dirty="0">
                <a:latin typeface="宋体"/>
                <a:cs typeface="宋体"/>
              </a:rPr>
              <a:t>k</a:t>
            </a:r>
            <a:r>
              <a:rPr sz="2000" b="1" dirty="0">
                <a:latin typeface="宋体"/>
                <a:cs typeface="宋体"/>
              </a:rPr>
              <a:t>(c)=a</a:t>
            </a:r>
            <a:r>
              <a:rPr sz="1950" b="1" baseline="25641" dirty="0">
                <a:latin typeface="宋体"/>
                <a:cs typeface="宋体"/>
              </a:rPr>
              <a:t>-1</a:t>
            </a:r>
            <a:r>
              <a:rPr sz="2000" b="1" dirty="0">
                <a:latin typeface="宋体"/>
                <a:cs typeface="宋体"/>
              </a:rPr>
              <a:t>(c-b) mod</a:t>
            </a:r>
            <a:r>
              <a:rPr sz="2000" b="1" spc="45" dirty="0">
                <a:latin typeface="宋体"/>
                <a:cs typeface="宋体"/>
              </a:rPr>
              <a:t> </a:t>
            </a:r>
            <a:r>
              <a:rPr sz="2000" b="1" dirty="0">
                <a:latin typeface="宋体"/>
                <a:cs typeface="宋体"/>
              </a:rPr>
              <a:t>n=m</a:t>
            </a:r>
            <a:endParaRPr sz="2000" dirty="0">
              <a:latin typeface="宋体"/>
              <a:cs typeface="宋体"/>
            </a:endParaRPr>
          </a:p>
          <a:p>
            <a:pPr marL="12700" marR="3197225">
              <a:lnSpc>
                <a:spcPct val="130000"/>
              </a:lnSpc>
            </a:pPr>
            <a:r>
              <a:rPr sz="2000" b="1" spc="-5" dirty="0">
                <a:latin typeface="宋体"/>
                <a:cs typeface="宋体"/>
              </a:rPr>
              <a:t>密钥</a:t>
            </a:r>
            <a:r>
              <a:rPr sz="2000" spc="-5" dirty="0">
                <a:latin typeface="Arial"/>
                <a:cs typeface="Arial"/>
              </a:rPr>
              <a:t>K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r>
              <a:rPr sz="2000" spc="-5" dirty="0">
                <a:latin typeface="宋体"/>
                <a:cs typeface="宋体"/>
              </a:rPr>
              <a:t>｛</a:t>
            </a:r>
            <a:r>
              <a:rPr sz="2000" spc="-5" dirty="0">
                <a:latin typeface="Arial"/>
                <a:cs typeface="Arial"/>
              </a:rPr>
              <a:t>(a,b) 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a,b</a:t>
            </a:r>
            <a:r>
              <a:rPr sz="2000" spc="-5" dirty="0">
                <a:latin typeface="Symbol"/>
                <a:cs typeface="Symbol"/>
              </a:rPr>
              <a:t></a:t>
            </a:r>
            <a:r>
              <a:rPr sz="2000" spc="-5" dirty="0">
                <a:latin typeface="Arial"/>
                <a:cs typeface="Arial"/>
              </a:rPr>
              <a:t>Z</a:t>
            </a:r>
            <a:r>
              <a:rPr sz="1950" spc="-7" baseline="-21367" dirty="0">
                <a:latin typeface="Arial"/>
                <a:cs typeface="Arial"/>
              </a:rPr>
              <a:t>26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宋体"/>
                <a:cs typeface="宋体"/>
              </a:rPr>
              <a:t>且</a:t>
            </a:r>
            <a:r>
              <a:rPr sz="2000" spc="-10" dirty="0">
                <a:latin typeface="Arial"/>
                <a:cs typeface="Arial"/>
              </a:rPr>
              <a:t>gcd(a,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26)=1</a:t>
            </a:r>
            <a:r>
              <a:rPr sz="2000" spc="-5" dirty="0">
                <a:latin typeface="宋体"/>
                <a:cs typeface="宋体"/>
              </a:rPr>
              <a:t>｝  </a:t>
            </a:r>
            <a:r>
              <a:rPr sz="2000" b="1" spc="-5" dirty="0">
                <a:latin typeface="宋体"/>
                <a:cs typeface="宋体"/>
              </a:rPr>
              <a:t>举例</a:t>
            </a:r>
            <a:endParaRPr sz="2000" dirty="0">
              <a:latin typeface="宋体"/>
              <a:cs typeface="宋体"/>
            </a:endParaRPr>
          </a:p>
          <a:p>
            <a:pPr marL="12700" marR="22225" indent="356235" algn="just">
              <a:lnSpc>
                <a:spcPct val="130000"/>
              </a:lnSpc>
              <a:spcBef>
                <a:spcPts val="360"/>
              </a:spcBef>
            </a:pPr>
            <a:r>
              <a:rPr sz="2000" b="1" spc="-5" dirty="0">
                <a:latin typeface="宋体"/>
                <a:cs typeface="宋体"/>
              </a:rPr>
              <a:t>假定</a:t>
            </a:r>
            <a:r>
              <a:rPr sz="2000" b="1" spc="-5" dirty="0">
                <a:latin typeface="Arial"/>
                <a:cs typeface="Arial"/>
              </a:rPr>
              <a:t>k=(7,3)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Arial"/>
                <a:cs typeface="Arial"/>
              </a:rPr>
              <a:t>7</a:t>
            </a:r>
            <a:r>
              <a:rPr sz="1950" b="1" spc="-7" baseline="25641" dirty="0">
                <a:latin typeface="Arial"/>
                <a:cs typeface="Arial"/>
              </a:rPr>
              <a:t>-1</a:t>
            </a:r>
            <a:r>
              <a:rPr sz="2000" b="1" spc="-5" dirty="0">
                <a:latin typeface="Arial"/>
                <a:cs typeface="Arial"/>
              </a:rPr>
              <a:t>mod26=15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加密函数</a:t>
            </a:r>
            <a:r>
              <a:rPr sz="2000" b="1" spc="10" dirty="0">
                <a:latin typeface="宋体"/>
                <a:cs typeface="宋体"/>
              </a:rPr>
              <a:t>为</a:t>
            </a:r>
            <a:r>
              <a:rPr sz="2000" b="1" spc="-5" dirty="0">
                <a:latin typeface="Arial"/>
                <a:cs typeface="Arial"/>
              </a:rPr>
              <a:t>E</a:t>
            </a:r>
            <a:r>
              <a:rPr sz="1950" b="1" spc="-7" baseline="-21367" dirty="0">
                <a:latin typeface="Arial"/>
                <a:cs typeface="Arial"/>
              </a:rPr>
              <a:t>k</a:t>
            </a:r>
            <a:r>
              <a:rPr sz="2000" b="1" spc="-5" dirty="0">
                <a:latin typeface="Arial"/>
                <a:cs typeface="Arial"/>
              </a:rPr>
              <a:t>(m)=7m+3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则相应的解 </a:t>
            </a:r>
            <a:r>
              <a:rPr sz="2000" b="1" spc="-5" dirty="0">
                <a:latin typeface="宋体"/>
                <a:cs typeface="宋体"/>
              </a:rPr>
              <a:t>密函数</a:t>
            </a:r>
            <a:r>
              <a:rPr sz="2000" b="1" dirty="0">
                <a:latin typeface="宋体"/>
                <a:cs typeface="宋体"/>
              </a:rPr>
              <a:t>为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1950" b="1" spc="-7" baseline="-21367" dirty="0">
                <a:latin typeface="Arial"/>
                <a:cs typeface="Arial"/>
              </a:rPr>
              <a:t>k</a:t>
            </a:r>
            <a:r>
              <a:rPr sz="2000" b="1" spc="-5" dirty="0">
                <a:latin typeface="Arial"/>
                <a:cs typeface="Arial"/>
              </a:rPr>
              <a:t>(c)=15(c-3)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=15</a:t>
            </a:r>
            <a:r>
              <a:rPr lang="en-US" sz="2000" b="1" spc="-5" dirty="0">
                <a:latin typeface="Arial"/>
                <a:cs typeface="Arial"/>
              </a:rPr>
              <a:t>c</a:t>
            </a:r>
            <a:r>
              <a:rPr sz="2000" b="1" spc="-5" dirty="0">
                <a:latin typeface="Arial"/>
                <a:cs typeface="Arial"/>
              </a:rPr>
              <a:t>-19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其中所有的运算都是</a:t>
            </a:r>
            <a:r>
              <a:rPr sz="2000" b="1" spc="5" dirty="0">
                <a:latin typeface="宋体"/>
                <a:cs typeface="宋体"/>
              </a:rPr>
              <a:t>在</a:t>
            </a:r>
            <a:r>
              <a:rPr sz="2000" spc="5" dirty="0">
                <a:latin typeface="Arial"/>
                <a:cs typeface="Arial"/>
              </a:rPr>
              <a:t>Z</a:t>
            </a:r>
            <a:r>
              <a:rPr sz="1950" spc="7" baseline="-21367" dirty="0">
                <a:latin typeface="Arial"/>
                <a:cs typeface="Arial"/>
              </a:rPr>
              <a:t>26</a:t>
            </a:r>
            <a:r>
              <a:rPr sz="2000" b="1" dirty="0">
                <a:latin typeface="宋体"/>
                <a:cs typeface="宋体"/>
              </a:rPr>
              <a:t>中。容易验 </a:t>
            </a:r>
            <a:r>
              <a:rPr sz="2000" b="1" spc="-5" dirty="0">
                <a:latin typeface="宋体"/>
                <a:cs typeface="宋体"/>
              </a:rPr>
              <a:t>证</a:t>
            </a:r>
            <a:r>
              <a:rPr sz="2000" b="1" dirty="0">
                <a:latin typeface="Arial"/>
                <a:cs typeface="Arial"/>
              </a:rPr>
              <a:t>D</a:t>
            </a:r>
            <a:r>
              <a:rPr sz="1950" b="1" baseline="-21367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(E</a:t>
            </a:r>
            <a:r>
              <a:rPr sz="1950" b="1" baseline="-21367" dirty="0">
                <a:latin typeface="Arial"/>
                <a:cs typeface="Arial"/>
              </a:rPr>
              <a:t>k</a:t>
            </a:r>
            <a:r>
              <a:rPr sz="2000" b="1" dirty="0">
                <a:latin typeface="Arial"/>
                <a:cs typeface="Arial"/>
              </a:rPr>
              <a:t>(m))=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D</a:t>
            </a:r>
            <a:r>
              <a:rPr sz="1950" b="1" spc="-15" baseline="-21367" dirty="0">
                <a:latin typeface="Arial"/>
                <a:cs typeface="Arial"/>
              </a:rPr>
              <a:t>k</a:t>
            </a:r>
            <a:r>
              <a:rPr sz="2000" b="1" spc="-10" dirty="0">
                <a:latin typeface="Arial"/>
                <a:cs typeface="Arial"/>
              </a:rPr>
              <a:t>(7m+3)=15(7m+3)-19=105m+45-19=104m+m=m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700" marR="5080" indent="285115">
              <a:lnSpc>
                <a:spcPct val="130000"/>
              </a:lnSpc>
              <a:spcBef>
                <a:spcPts val="480"/>
              </a:spcBef>
            </a:pPr>
            <a:r>
              <a:rPr sz="2000" b="1" spc="-5" dirty="0">
                <a:latin typeface="宋体"/>
                <a:cs typeface="宋体"/>
              </a:rPr>
              <a:t>加密明</a:t>
            </a:r>
            <a:r>
              <a:rPr sz="2000" b="1" dirty="0">
                <a:latin typeface="宋体"/>
                <a:cs typeface="宋体"/>
              </a:rPr>
              <a:t>文</a:t>
            </a:r>
            <a:r>
              <a:rPr sz="2000" b="1" dirty="0">
                <a:latin typeface="Arial"/>
                <a:cs typeface="Arial"/>
              </a:rPr>
              <a:t>hot</a:t>
            </a:r>
            <a:r>
              <a:rPr sz="2000" b="1" dirty="0">
                <a:latin typeface="宋体"/>
                <a:cs typeface="宋体"/>
              </a:rPr>
              <a:t>。首先转化这三个字母分别为数字</a:t>
            </a:r>
            <a:r>
              <a:rPr sz="2000" b="1" spc="-5" dirty="0">
                <a:latin typeface="Arial"/>
                <a:cs typeface="Arial"/>
              </a:rPr>
              <a:t>7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Arial"/>
                <a:cs typeface="Arial"/>
              </a:rPr>
              <a:t>14</a:t>
            </a:r>
            <a:r>
              <a:rPr sz="2000" b="1" dirty="0">
                <a:latin typeface="宋体"/>
                <a:cs typeface="宋体"/>
              </a:rPr>
              <a:t>和</a:t>
            </a:r>
            <a:r>
              <a:rPr sz="2000" b="1" dirty="0">
                <a:latin typeface="Arial"/>
                <a:cs typeface="Arial"/>
              </a:rPr>
              <a:t>19</a:t>
            </a:r>
            <a:r>
              <a:rPr sz="2000" b="1" dirty="0">
                <a:latin typeface="宋体"/>
                <a:cs typeface="宋体"/>
              </a:rPr>
              <a:t>。然后加密 </a:t>
            </a:r>
            <a:r>
              <a:rPr sz="2000" b="1" spc="-5" dirty="0">
                <a:latin typeface="宋体"/>
                <a:cs typeface="宋体"/>
              </a:rPr>
              <a:t>得密文串为</a:t>
            </a:r>
            <a:r>
              <a:rPr sz="2000" b="1" spc="-5" dirty="0">
                <a:latin typeface="Arial"/>
                <a:cs typeface="Arial"/>
              </a:rPr>
              <a:t>AGX</a:t>
            </a:r>
            <a:r>
              <a:rPr sz="2000" b="1" spc="20" dirty="0">
                <a:latin typeface="Arial"/>
                <a:cs typeface="Arial"/>
              </a:rPr>
              <a:t> </a:t>
            </a:r>
            <a:r>
              <a:rPr sz="2000" b="1" spc="-10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700" marR="92710">
              <a:lnSpc>
                <a:spcPct val="110000"/>
              </a:lnSpc>
              <a:spcBef>
                <a:spcPts val="600"/>
              </a:spcBef>
            </a:pPr>
            <a:r>
              <a:rPr sz="2000" b="1" spc="-5" dirty="0">
                <a:latin typeface="宋体"/>
                <a:cs typeface="宋体"/>
              </a:rPr>
              <a:t>因为满足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1950" baseline="-21367" dirty="0">
                <a:latin typeface="Arial"/>
                <a:cs typeface="Arial"/>
              </a:rPr>
              <a:t>26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b="1" dirty="0">
                <a:latin typeface="宋体"/>
                <a:cs typeface="宋体"/>
              </a:rPr>
              <a:t>且</a:t>
            </a:r>
            <a:r>
              <a:rPr sz="2000" b="1" spc="-10" dirty="0">
                <a:latin typeface="Arial"/>
                <a:cs typeface="Arial"/>
              </a:rPr>
              <a:t>gcd(a,26)=1</a:t>
            </a:r>
            <a:r>
              <a:rPr sz="2000" b="1" dirty="0">
                <a:latin typeface="宋体"/>
                <a:cs typeface="宋体"/>
              </a:rPr>
              <a:t>的只有</a:t>
            </a:r>
            <a:r>
              <a:rPr sz="2000" b="1" spc="-5" dirty="0">
                <a:latin typeface="Arial"/>
                <a:cs typeface="Arial"/>
              </a:rPr>
              <a:t>12</a:t>
            </a:r>
            <a:r>
              <a:rPr sz="2000" b="1" spc="5" dirty="0">
                <a:latin typeface="宋体"/>
                <a:cs typeface="宋体"/>
              </a:rPr>
              <a:t>整数，对参</a:t>
            </a:r>
            <a:r>
              <a:rPr sz="2000" b="1" dirty="0">
                <a:latin typeface="宋体"/>
                <a:cs typeface="宋体"/>
              </a:rPr>
              <a:t>数</a:t>
            </a:r>
            <a:r>
              <a:rPr sz="2000" b="1" spc="-5" dirty="0">
                <a:latin typeface="Arial"/>
                <a:cs typeface="Arial"/>
              </a:rPr>
              <a:t>b</a:t>
            </a:r>
            <a:r>
              <a:rPr sz="2000" b="1" spc="5" dirty="0">
                <a:latin typeface="宋体"/>
                <a:cs typeface="宋体"/>
              </a:rPr>
              <a:t>没有要求。所以 </a:t>
            </a:r>
            <a:r>
              <a:rPr sz="2000" b="1" spc="-5" dirty="0">
                <a:latin typeface="宋体"/>
                <a:cs typeface="宋体"/>
              </a:rPr>
              <a:t>仿射密码有</a:t>
            </a:r>
            <a:r>
              <a:rPr sz="2000" b="1" spc="-5" dirty="0">
                <a:latin typeface="Arial"/>
                <a:cs typeface="Arial"/>
              </a:rPr>
              <a:t>12X26=312</a:t>
            </a:r>
            <a:r>
              <a:rPr sz="2000" b="1" dirty="0">
                <a:latin typeface="宋体"/>
                <a:cs typeface="宋体"/>
              </a:rPr>
              <a:t>种可能的密钥。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2462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黑体"/>
                <a:cs typeface="黑体"/>
              </a:rPr>
              <a:t>单表代换密码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39373" y="1625600"/>
            <a:ext cx="1349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加密函数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47101"/>
              </p:ext>
            </p:extLst>
          </p:nvPr>
        </p:nvGraphicFramePr>
        <p:xfrm>
          <a:off x="1446352" y="2239708"/>
          <a:ext cx="7854302" cy="975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32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j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F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7112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J</a:t>
                      </a: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W</a:t>
                      </a:r>
                      <a:endParaRPr sz="2000" b="1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P</a:t>
                      </a: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X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86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63173" y="3348482"/>
            <a:ext cx="1349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解密函数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67923" y="5142654"/>
          <a:ext cx="6594474" cy="706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  <a:tabLst>
                          <a:tab pos="914400" algn="l"/>
                          <a:tab pos="1268730" algn="l"/>
                        </a:tabLst>
                      </a:pPr>
                      <a:r>
                        <a:rPr sz="2400" b="1" spc="-5" dirty="0">
                          <a:latin typeface="宋体"/>
                          <a:cs typeface="宋体"/>
                        </a:rPr>
                        <a:t>明文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:	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if	we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wish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replace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letters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39">
                <a:tc>
                  <a:txBody>
                    <a:bodyPr/>
                    <a:lstStyle/>
                    <a:p>
                      <a:pPr marL="31750">
                        <a:lnSpc>
                          <a:spcPts val="2680"/>
                        </a:lnSpc>
                      </a:pPr>
                      <a:r>
                        <a:rPr sz="2400" b="1" spc="-5" dirty="0">
                          <a:latin typeface="宋体"/>
                          <a:cs typeface="宋体"/>
                        </a:rPr>
                        <a:t>密文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2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WI</a:t>
                      </a:r>
                      <a:r>
                        <a:rPr sz="2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RF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80"/>
                        </a:lnSpc>
                      </a:pPr>
                      <a:r>
                        <a:rPr sz="2400" b="1" spc="-45" dirty="0">
                          <a:latin typeface="Arial"/>
                          <a:cs typeface="Arial"/>
                        </a:rPr>
                        <a:t>RWAJ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68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UH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68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YFTSDVF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2680"/>
                        </a:lnSpc>
                      </a:pPr>
                      <a:r>
                        <a:rPr sz="2400" b="1" spc="-40" dirty="0">
                          <a:latin typeface="Arial"/>
                          <a:cs typeface="Arial"/>
                        </a:rPr>
                        <a:t>SFUUFYA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46352" y="3839908"/>
          <a:ext cx="7940660" cy="1186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3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9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0352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225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54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4876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marR="1206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20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z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82173" y="6288278"/>
            <a:ext cx="867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密钥空间</a:t>
            </a:r>
            <a:r>
              <a:rPr sz="2400" b="1" dirty="0">
                <a:latin typeface="Arial"/>
                <a:cs typeface="Arial"/>
              </a:rPr>
              <a:t>:26!&gt;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10</a:t>
            </a:r>
            <a:r>
              <a:rPr sz="2400" b="1" spc="-7" baseline="24305" dirty="0">
                <a:latin typeface="Arial"/>
                <a:cs typeface="Arial"/>
              </a:rPr>
              <a:t>25</a:t>
            </a:r>
            <a:r>
              <a:rPr sz="2000" b="1" spc="-5" dirty="0">
                <a:latin typeface="宋体"/>
                <a:cs typeface="宋体"/>
              </a:rPr>
              <a:t>（</a:t>
            </a:r>
            <a:r>
              <a:rPr sz="2000" b="1" spc="-5" dirty="0">
                <a:latin typeface="Arial"/>
                <a:cs typeface="Arial"/>
              </a:rPr>
              <a:t>10</a:t>
            </a:r>
            <a:r>
              <a:rPr sz="1950" b="1" spc="-7" baseline="25641" dirty="0">
                <a:latin typeface="Arial"/>
                <a:cs typeface="Arial"/>
              </a:rPr>
              <a:t>6</a:t>
            </a:r>
            <a:r>
              <a:rPr sz="2000" b="1" spc="-5" dirty="0">
                <a:latin typeface="宋体"/>
                <a:cs typeface="宋体"/>
              </a:rPr>
              <a:t>次</a:t>
            </a:r>
            <a:r>
              <a:rPr sz="2000" b="1" spc="-5" dirty="0">
                <a:latin typeface="Arial"/>
                <a:cs typeface="Arial"/>
              </a:rPr>
              <a:t>/</a:t>
            </a:r>
            <a:r>
              <a:rPr sz="2000" b="1" spc="-5" dirty="0">
                <a:latin typeface="宋体"/>
                <a:cs typeface="宋体"/>
              </a:rPr>
              <a:t>秒</a:t>
            </a:r>
            <a:r>
              <a:rPr sz="2000" b="1" dirty="0">
                <a:latin typeface="Arial"/>
                <a:cs typeface="Arial"/>
              </a:rPr>
              <a:t>100</a:t>
            </a:r>
            <a:r>
              <a:rPr sz="2000" b="1" dirty="0">
                <a:latin typeface="宋体"/>
                <a:cs typeface="宋体"/>
              </a:rPr>
              <a:t>台并行约</a:t>
            </a:r>
            <a:r>
              <a:rPr sz="2000" b="1" dirty="0">
                <a:latin typeface="Arial"/>
                <a:cs typeface="Arial"/>
              </a:rPr>
              <a:t>10</a:t>
            </a:r>
            <a:r>
              <a:rPr sz="1950" b="1" baseline="25641" dirty="0">
                <a:latin typeface="Arial"/>
                <a:cs typeface="Arial"/>
              </a:rPr>
              <a:t>9</a:t>
            </a:r>
            <a:r>
              <a:rPr sz="2000" b="1" dirty="0">
                <a:latin typeface="宋体"/>
                <a:cs typeface="宋体"/>
              </a:rPr>
              <a:t>年，接近宇宙年</a:t>
            </a:r>
            <a:r>
              <a:rPr sz="2000" b="1" spc="-5" dirty="0">
                <a:latin typeface="宋体"/>
                <a:cs typeface="宋体"/>
              </a:rPr>
              <a:t>龄</a:t>
            </a:r>
            <a:r>
              <a:rPr sz="2000" b="1" spc="5" dirty="0">
                <a:latin typeface="Arial"/>
                <a:cs typeface="Arial"/>
              </a:rPr>
              <a:t>10</a:t>
            </a:r>
            <a:r>
              <a:rPr sz="1950" b="1" spc="7" baseline="25641" dirty="0">
                <a:latin typeface="Arial"/>
                <a:cs typeface="Arial"/>
              </a:rPr>
              <a:t>10</a:t>
            </a:r>
            <a:r>
              <a:rPr sz="2000" b="1" dirty="0">
                <a:latin typeface="宋体"/>
                <a:cs typeface="宋体"/>
              </a:rPr>
              <a:t>年）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811" y="702849"/>
            <a:ext cx="4918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多表代换密码（维吉尼亚）</a:t>
            </a:r>
          </a:p>
        </p:txBody>
      </p:sp>
      <p:sp>
        <p:nvSpPr>
          <p:cNvPr id="3" name="object 3"/>
          <p:cNvSpPr/>
          <p:nvPr/>
        </p:nvSpPr>
        <p:spPr>
          <a:xfrm>
            <a:off x="1318907" y="1765554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3099816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3595115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907" y="4089653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673" y="1557782"/>
            <a:ext cx="768223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多表密码是利用多个单表代替密码构成的密码体制。它在 对明文进行加密的过程中依照密钥的指示轮流使用多个单 </a:t>
            </a:r>
            <a:r>
              <a:rPr sz="2400" b="1" spc="-5" dirty="0">
                <a:latin typeface="宋体"/>
                <a:cs typeface="宋体"/>
              </a:rPr>
              <a:t>表代替密码。</a:t>
            </a:r>
            <a:endParaRPr sz="24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latin typeface="Arial"/>
                <a:cs typeface="Arial"/>
              </a:rPr>
              <a:t>M=(m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,m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,…,m</a:t>
            </a:r>
            <a:r>
              <a:rPr sz="2400" b="1" spc="-7" baseline="-20833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) K=(k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,k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,…,k</a:t>
            </a:r>
            <a:r>
              <a:rPr sz="2400" b="1" spc="-7" baseline="-20833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C=(c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,c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,…,c</a:t>
            </a:r>
            <a:r>
              <a:rPr sz="2400" b="1" spc="-7" baseline="-20833" dirty="0">
                <a:latin typeface="Arial"/>
                <a:cs typeface="Arial"/>
              </a:rPr>
              <a:t>n</a:t>
            </a:r>
            <a:r>
              <a:rPr sz="2400" b="1" spc="-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加密变换</a:t>
            </a:r>
            <a:r>
              <a:rPr sz="2400" b="1" spc="-5" dirty="0">
                <a:latin typeface="宋体"/>
                <a:cs typeface="宋体"/>
              </a:rPr>
              <a:t>：</a:t>
            </a:r>
            <a:r>
              <a:rPr sz="2400" b="1" spc="-5" dirty="0">
                <a:latin typeface="Arial"/>
                <a:cs typeface="Arial"/>
              </a:rPr>
              <a:t>c</a:t>
            </a:r>
            <a:r>
              <a:rPr sz="2400" b="1" spc="-7" baseline="-20833" dirty="0">
                <a:latin typeface="Arial"/>
                <a:cs typeface="Arial"/>
              </a:rPr>
              <a:t>i+td</a:t>
            </a:r>
            <a:r>
              <a:rPr sz="2400" b="1" spc="-5" dirty="0">
                <a:latin typeface="Arial"/>
                <a:cs typeface="Arial"/>
              </a:rPr>
              <a:t>=E</a:t>
            </a:r>
            <a:r>
              <a:rPr sz="2400" b="1" spc="-7" baseline="-20833" dirty="0">
                <a:latin typeface="Arial"/>
                <a:cs typeface="Arial"/>
              </a:rPr>
              <a:t>ki</a:t>
            </a:r>
            <a:r>
              <a:rPr sz="2400" b="1" spc="-5" dirty="0">
                <a:latin typeface="Arial"/>
                <a:cs typeface="Arial"/>
              </a:rPr>
              <a:t>(m</a:t>
            </a:r>
            <a:r>
              <a:rPr sz="2400" b="1" spc="-7" baseline="-20833" dirty="0">
                <a:latin typeface="Arial"/>
                <a:cs typeface="Arial"/>
              </a:rPr>
              <a:t>i+td</a:t>
            </a:r>
            <a:r>
              <a:rPr sz="2400" b="1" spc="-5" dirty="0">
                <a:latin typeface="Arial"/>
                <a:cs typeface="Arial"/>
              </a:rPr>
              <a:t>)=m</a:t>
            </a:r>
            <a:r>
              <a:rPr sz="2400" b="1" spc="-7" baseline="-20833" dirty="0">
                <a:latin typeface="Arial"/>
                <a:cs typeface="Arial"/>
              </a:rPr>
              <a:t>i+td</a:t>
            </a:r>
            <a:r>
              <a:rPr sz="2400" b="1" spc="-5" dirty="0">
                <a:latin typeface="Arial"/>
                <a:cs typeface="Arial"/>
              </a:rPr>
              <a:t>+k</a:t>
            </a:r>
            <a:r>
              <a:rPr sz="2400" b="1" spc="-7" baseline="-20833" dirty="0">
                <a:latin typeface="Arial"/>
                <a:cs typeface="Arial"/>
              </a:rPr>
              <a:t>i</a:t>
            </a:r>
            <a:r>
              <a:rPr sz="2400" b="1" spc="359" baseline="-20833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 </a:t>
            </a:r>
            <a:r>
              <a:rPr sz="2400" b="1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解密变换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：</a:t>
            </a:r>
            <a:r>
              <a:rPr sz="2400" b="1" spc="-509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spc="-7" baseline="-20833" dirty="0">
                <a:latin typeface="Arial"/>
                <a:cs typeface="Arial"/>
              </a:rPr>
              <a:t>i+td</a:t>
            </a:r>
            <a:r>
              <a:rPr sz="2400" b="1" spc="-5" dirty="0">
                <a:latin typeface="Arial"/>
                <a:cs typeface="Arial"/>
              </a:rPr>
              <a:t>=D</a:t>
            </a:r>
            <a:r>
              <a:rPr sz="2400" b="1" spc="-7" baseline="-20833" dirty="0">
                <a:latin typeface="Arial"/>
                <a:cs typeface="Arial"/>
              </a:rPr>
              <a:t>ki</a:t>
            </a:r>
            <a:r>
              <a:rPr sz="2400" b="1" spc="-5" dirty="0">
                <a:latin typeface="Arial"/>
                <a:cs typeface="Arial"/>
              </a:rPr>
              <a:t>(c</a:t>
            </a:r>
            <a:r>
              <a:rPr sz="2400" b="1" spc="-7" baseline="-20833" dirty="0">
                <a:latin typeface="Arial"/>
                <a:cs typeface="Arial"/>
              </a:rPr>
              <a:t>i+td</a:t>
            </a:r>
            <a:r>
              <a:rPr sz="2400" b="1" spc="-5" dirty="0">
                <a:latin typeface="Arial"/>
                <a:cs typeface="Arial"/>
              </a:rPr>
              <a:t>)=c</a:t>
            </a:r>
            <a:r>
              <a:rPr sz="2400" b="1" spc="-7" baseline="-20833" dirty="0">
                <a:latin typeface="Arial"/>
                <a:cs typeface="Arial"/>
              </a:rPr>
              <a:t>i+td</a:t>
            </a:r>
            <a:r>
              <a:rPr sz="2400" b="1" spc="52" baseline="-20833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5" dirty="0">
                <a:latin typeface="Arial"/>
                <a:cs typeface="Arial"/>
              </a:rPr>
              <a:t> k</a:t>
            </a:r>
            <a:r>
              <a:rPr sz="2400" b="1" spc="-7" baseline="-20833" dirty="0">
                <a:latin typeface="Arial"/>
                <a:cs typeface="Arial"/>
              </a:rPr>
              <a:t>i</a:t>
            </a:r>
            <a:r>
              <a:rPr sz="2400" b="1" spc="337" baseline="-20833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 </a:t>
            </a:r>
            <a:r>
              <a:rPr sz="2400" b="1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50185"/>
              </p:ext>
            </p:extLst>
          </p:nvPr>
        </p:nvGraphicFramePr>
        <p:xfrm>
          <a:off x="1293952" y="4449508"/>
          <a:ext cx="8477868" cy="1600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0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92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05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05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9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622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686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622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622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686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1622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1686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488442">
                <a:tc>
                  <a:txBody>
                    <a:bodyPr/>
                    <a:lstStyle/>
                    <a:p>
                      <a:pPr marR="1333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206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20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spc="-5" dirty="0">
                          <a:latin typeface="Arial"/>
                          <a:cs typeface="Arial"/>
                        </a:rPr>
                        <a:t>W</a:t>
                      </a:r>
                      <a:r>
                        <a:rPr lang="en-US" altLang="zh-CN" sz="2000" b="1" spc="-70" dirty="0">
                          <a:latin typeface="Arial"/>
                          <a:cs typeface="Arial"/>
                        </a:rPr>
                        <a:t> </a:t>
                      </a:r>
                      <a:endParaRPr lang="en-US" altLang="zh-CN" sz="20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Q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V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Z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655" algn="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Q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J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393583" y="6379464"/>
            <a:ext cx="163068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29873" y="6225794"/>
            <a:ext cx="2322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密钥空间</a:t>
            </a:r>
            <a:r>
              <a:rPr sz="2400" b="1" dirty="0">
                <a:latin typeface="宋体"/>
                <a:cs typeface="宋体"/>
              </a:rPr>
              <a:t>为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6</a:t>
            </a:r>
            <a:r>
              <a:rPr sz="2400" b="1" spc="7" baseline="24305" dirty="0">
                <a:latin typeface="Arial"/>
                <a:cs typeface="Arial"/>
              </a:rPr>
              <a:t>d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57225"/>
            <a:ext cx="42075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highlight>
                  <a:srgbClr val="FFFF00"/>
                </a:highlight>
              </a:rPr>
              <a:t>多表代换密码</a:t>
            </a:r>
            <a:r>
              <a:rPr spc="-10" dirty="0">
                <a:highlight>
                  <a:srgbClr val="FFFF00"/>
                </a:highlight>
                <a:latin typeface="Arial"/>
                <a:cs typeface="Arial"/>
              </a:rPr>
              <a:t>(Playfair)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01273" y="1986787"/>
            <a:ext cx="8187690" cy="42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6270">
              <a:lnSpc>
                <a:spcPct val="145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将明文字母按两个字母一组分成若干个单元，然后将这 些单元替换为密文字母组合，替换时基于一个5</a:t>
            </a:r>
            <a:r>
              <a:rPr sz="2000" b="1" spc="-5" dirty="0">
                <a:latin typeface="宋体"/>
                <a:cs typeface="宋体"/>
              </a:rPr>
              <a:t>×</a:t>
            </a:r>
            <a:r>
              <a:rPr sz="2400" b="1" dirty="0">
                <a:solidFill>
                  <a:srgbClr val="0000FF"/>
                </a:solidFill>
                <a:latin typeface="华文楷体"/>
                <a:cs typeface="华文楷体"/>
              </a:rPr>
              <a:t>5</a:t>
            </a:r>
            <a:r>
              <a:rPr sz="2400" b="1" spc="-5" dirty="0">
                <a:solidFill>
                  <a:srgbClr val="FD1813"/>
                </a:solidFill>
                <a:latin typeface="华文楷体"/>
                <a:cs typeface="华文楷体"/>
              </a:rPr>
              <a:t>字母矩阵</a:t>
            </a: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， 该矩阵使用一个密钥来构造，其构造方法如下：从左到右，  从上到下依次填入</a:t>
            </a:r>
            <a:r>
              <a:rPr sz="2400" b="1" spc="-5" dirty="0">
                <a:solidFill>
                  <a:srgbClr val="FF0000"/>
                </a:solidFill>
                <a:latin typeface="华文楷体"/>
                <a:cs typeface="华文楷体"/>
              </a:rPr>
              <a:t>关键词</a:t>
            </a:r>
            <a:r>
              <a:rPr sz="2400" b="1" spc="-5" dirty="0">
                <a:solidFill>
                  <a:srgbClr val="0000FF"/>
                </a:solidFill>
                <a:latin typeface="华文楷体"/>
                <a:cs typeface="华文楷体"/>
              </a:rPr>
              <a:t>的字母，若关键词中有重复字母，  则第二次出现时略过。然后，在母表中剩下的字母按字母顺 序依次填入矩阵中，其中字母i和j看作是同一个字符。同时约 定如下规则：表中的第一列看作是第五列的右边一列，第一 行看作是第五行的下一行。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781304"/>
            <a:ext cx="3938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Playfair</a:t>
            </a:r>
            <a:r>
              <a:rPr spc="-5" dirty="0"/>
              <a:t>的加解密方法</a:t>
            </a:r>
          </a:p>
        </p:txBody>
      </p:sp>
      <p:sp>
        <p:nvSpPr>
          <p:cNvPr id="3" name="object 3"/>
          <p:cNvSpPr/>
          <p:nvPr/>
        </p:nvSpPr>
        <p:spPr>
          <a:xfrm>
            <a:off x="1090307" y="2161032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307" y="2672333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7" y="3182873"/>
            <a:ext cx="163068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307" y="4135373"/>
            <a:ext cx="163068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0307" y="4646676"/>
            <a:ext cx="163068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2173" y="1861057"/>
            <a:ext cx="859790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21740">
              <a:lnSpc>
                <a:spcPct val="140000"/>
              </a:lnSpc>
              <a:spcBef>
                <a:spcPts val="100"/>
              </a:spcBef>
            </a:pPr>
            <a:r>
              <a:rPr sz="2400" b="1" spc="-5" dirty="0">
                <a:latin typeface="华文楷体"/>
                <a:cs typeface="华文楷体"/>
              </a:rPr>
              <a:t>若在同一行，则对应的密文分别是紧靠右端的字母。 若在同一列，则对应的密文分别是紧靠下端的字母。</a:t>
            </a:r>
            <a:endParaRPr sz="2400">
              <a:latin typeface="华文楷体"/>
              <a:cs typeface="华文楷体"/>
            </a:endParaRPr>
          </a:p>
          <a:p>
            <a:pPr marL="354965" marR="307340">
              <a:lnSpc>
                <a:spcPct val="120000"/>
              </a:lnSpc>
              <a:spcBef>
                <a:spcPts val="575"/>
              </a:spcBef>
            </a:pPr>
            <a:r>
              <a:rPr sz="2400" b="1" spc="-5" dirty="0">
                <a:latin typeface="华文楷体"/>
                <a:cs typeface="华文楷体"/>
              </a:rPr>
              <a:t>若不在同一行，也不在同一列，则对应的密文以对角顶点确 定的矩形的另外的两个顶点字母，按同行的原则对应。</a:t>
            </a:r>
            <a:endParaRPr sz="2400">
              <a:latin typeface="华文楷体"/>
              <a:cs typeface="华文楷体"/>
            </a:endParaRPr>
          </a:p>
          <a:p>
            <a:pPr marL="355600" marR="5080">
              <a:lnSpc>
                <a:spcPct val="130000"/>
              </a:lnSpc>
              <a:spcBef>
                <a:spcPts val="285"/>
              </a:spcBef>
            </a:pPr>
            <a:r>
              <a:rPr sz="2400" b="1" spc="-5" dirty="0">
                <a:latin typeface="华文楷体"/>
                <a:cs typeface="华文楷体"/>
              </a:rPr>
              <a:t>若相同，则插入一个事先约定好的字母，并用上述方法处理。 若明文字母数为奇数，则明文的末端添加一个事先约定好的 字母进行填充。</a:t>
            </a:r>
            <a:endParaRPr sz="2400">
              <a:latin typeface="华文楷体"/>
              <a:cs typeface="华文楷体"/>
            </a:endParaRPr>
          </a:p>
          <a:p>
            <a:pPr marL="355600" marR="307975" indent="-342900">
              <a:lnSpc>
                <a:spcPct val="120000"/>
              </a:lnSpc>
              <a:spcBef>
                <a:spcPts val="580"/>
              </a:spcBef>
            </a:pP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注：解密过程与加密过程基本相似，只是把其中的右边改为左 边，把其中的下面改为上面即可。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0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1EFA1D-83E1-4E82-911F-6DB75B23E1F7}"/>
              </a:ext>
            </a:extLst>
          </p:cNvPr>
          <p:cNvSpPr txBox="1"/>
          <p:nvPr/>
        </p:nvSpPr>
        <p:spPr>
          <a:xfrm>
            <a:off x="2512334" y="1478136"/>
            <a:ext cx="5668731" cy="26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4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第二讲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504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古典密码</a:t>
            </a:r>
          </a:p>
        </p:txBody>
      </p:sp>
    </p:spTree>
    <p:extLst>
      <p:ext uri="{BB962C8B-B14F-4D97-AF65-F5344CB8AC3E}">
        <p14:creationId xmlns:p14="http://schemas.microsoft.com/office/powerpoint/2010/main" val="191407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781304"/>
            <a:ext cx="2714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latin typeface="Arial"/>
                <a:cs typeface="Arial"/>
              </a:rPr>
              <a:t>Playfair</a:t>
            </a:r>
            <a:r>
              <a:rPr spc="-5" dirty="0"/>
              <a:t>的举例</a:t>
            </a:r>
          </a:p>
        </p:txBody>
      </p:sp>
      <p:sp>
        <p:nvSpPr>
          <p:cNvPr id="3" name="object 3"/>
          <p:cNvSpPr/>
          <p:nvPr/>
        </p:nvSpPr>
        <p:spPr>
          <a:xfrm>
            <a:off x="1090307" y="2002535"/>
            <a:ext cx="163068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073" y="1847341"/>
            <a:ext cx="677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设密钥为“</a:t>
            </a:r>
            <a:r>
              <a:rPr sz="2400" b="1" spc="-5" dirty="0">
                <a:latin typeface="Arial"/>
                <a:cs typeface="Arial"/>
              </a:rPr>
              <a:t>PLAYFAIR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" dirty="0">
                <a:latin typeface="Arial"/>
                <a:cs typeface="Arial"/>
              </a:rPr>
              <a:t> DIGRAM CIPHER”</a:t>
            </a:r>
            <a:r>
              <a:rPr sz="2400" b="1" spc="-5" dirty="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0307" y="2605277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307" y="5722620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0307" y="6275832"/>
            <a:ext cx="137921" cy="141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5073" y="5568950"/>
            <a:ext cx="4794885" cy="906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2880" algn="l"/>
                <a:tab pos="1960245" algn="l"/>
                <a:tab pos="2568575" algn="l"/>
                <a:tab pos="2940685" algn="l"/>
                <a:tab pos="3448050" algn="l"/>
                <a:tab pos="3989070" algn="l"/>
              </a:tabLst>
            </a:pPr>
            <a:r>
              <a:rPr sz="2400" b="1" spc="-5" dirty="0">
                <a:latin typeface="宋体"/>
                <a:cs typeface="宋体"/>
              </a:rPr>
              <a:t>明文：</a:t>
            </a:r>
            <a:r>
              <a:rPr sz="2400" b="1" spc="-5" dirty="0">
                <a:latin typeface="Arial"/>
                <a:cs typeface="Arial"/>
              </a:rPr>
              <a:t>pl	ay	fa	ir	ci	ph	</a:t>
            </a:r>
            <a:r>
              <a:rPr sz="2400" b="1" spc="-10" dirty="0">
                <a:latin typeface="Arial"/>
                <a:cs typeface="Arial"/>
              </a:rPr>
              <a:t>er</a:t>
            </a:r>
            <a:r>
              <a:rPr sz="2400" b="1" spc="-10" dirty="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  <a:tabLst>
                <a:tab pos="1583690" algn="l"/>
                <a:tab pos="2118995" algn="l"/>
                <a:tab pos="2598420" algn="l"/>
                <a:tab pos="3092450" algn="l"/>
                <a:tab pos="3627120" algn="l"/>
                <a:tab pos="4162425" algn="l"/>
              </a:tabLst>
            </a:pPr>
            <a:r>
              <a:rPr sz="2000" b="1" spc="-5" dirty="0">
                <a:latin typeface="宋体"/>
                <a:cs typeface="宋体"/>
              </a:rPr>
              <a:t>密文：</a:t>
            </a:r>
            <a:r>
              <a:rPr sz="2000" b="1" dirty="0">
                <a:latin typeface="宋体"/>
                <a:cs typeface="宋体"/>
              </a:rPr>
              <a:t>“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Y</a:t>
            </a:r>
            <a:r>
              <a:rPr sz="2000" b="1" spc="-5" dirty="0">
                <a:latin typeface="Arial"/>
                <a:cs typeface="Arial"/>
              </a:rPr>
              <a:t>F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spc="-5" dirty="0">
                <a:latin typeface="Arial"/>
                <a:cs typeface="Arial"/>
              </a:rPr>
              <a:t>Y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R</a:t>
            </a:r>
            <a:r>
              <a:rPr sz="2000" b="1" spc="-5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0" dirty="0">
                <a:latin typeface="Arial"/>
                <a:cs typeface="Arial"/>
              </a:rPr>
              <a:t>C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spc="-10" dirty="0">
                <a:latin typeface="宋体"/>
                <a:cs typeface="宋体"/>
              </a:rPr>
              <a:t>；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5599325" y="4140444"/>
            <a:ext cx="381635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3204">
              <a:lnSpc>
                <a:spcPts val="2760"/>
              </a:lnSpc>
              <a:spcBef>
                <a:spcPts val="120"/>
              </a:spcBef>
            </a:pPr>
            <a:r>
              <a:rPr sz="2550" spc="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  <a:p>
            <a:pPr marL="12700">
              <a:lnSpc>
                <a:spcPts val="2760"/>
              </a:lnSpc>
            </a:pPr>
            <a:r>
              <a:rPr sz="3825" i="1" spc="15" baseline="-9803" dirty="0">
                <a:latin typeface="Times New Roman"/>
                <a:cs typeface="Times New Roman"/>
              </a:rPr>
              <a:t>Z</a:t>
            </a:r>
            <a:r>
              <a:rPr sz="3825" i="1" spc="-487" baseline="-9803" dirty="0">
                <a:latin typeface="Times New Roman"/>
                <a:cs typeface="Times New Roman"/>
              </a:rPr>
              <a:t> </a:t>
            </a:r>
            <a:r>
              <a:rPr sz="2550" spc="-490" dirty="0">
                <a:latin typeface="Symbol"/>
                <a:cs typeface="Symbol"/>
              </a:rPr>
              <a:t></a:t>
            </a:r>
            <a:r>
              <a:rPr sz="3825" spc="-735" baseline="-22875" dirty="0">
                <a:latin typeface="Symbol"/>
                <a:cs typeface="Symbol"/>
              </a:rPr>
              <a:t></a:t>
            </a:r>
            <a:endParaRPr sz="3825" baseline="-2287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2881" y="4140411"/>
            <a:ext cx="513080" cy="730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20"/>
              </a:spcBef>
            </a:pPr>
            <a:r>
              <a:rPr sz="2550" spc="5" dirty="0">
                <a:latin typeface="Symbol"/>
                <a:cs typeface="Symbol"/>
              </a:rPr>
              <a:t></a:t>
            </a:r>
            <a:endParaRPr sz="2550">
              <a:latin typeface="Symbol"/>
              <a:cs typeface="Symbol"/>
            </a:endParaRPr>
          </a:p>
          <a:p>
            <a:pPr marL="12700">
              <a:lnSpc>
                <a:spcPts val="2760"/>
              </a:lnSpc>
            </a:pPr>
            <a:r>
              <a:rPr sz="2550" spc="-490" dirty="0">
                <a:latin typeface="Symbol"/>
                <a:cs typeface="Symbol"/>
              </a:rPr>
              <a:t></a:t>
            </a:r>
            <a:r>
              <a:rPr sz="3825" spc="-735" baseline="-22875" dirty="0">
                <a:latin typeface="Symbol"/>
                <a:cs typeface="Symbol"/>
              </a:rPr>
              <a:t></a:t>
            </a:r>
            <a:r>
              <a:rPr sz="3825" spc="-705" baseline="-22875" dirty="0">
                <a:latin typeface="Times New Roman"/>
                <a:cs typeface="Times New Roman"/>
              </a:rPr>
              <a:t> </a:t>
            </a:r>
            <a:r>
              <a:rPr sz="3825" i="1" spc="22" baseline="-9803" dirty="0">
                <a:latin typeface="Times New Roman"/>
                <a:cs typeface="Times New Roman"/>
              </a:rPr>
              <a:t>U</a:t>
            </a:r>
            <a:endParaRPr sz="3825" baseline="-980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84854" y="3827260"/>
            <a:ext cx="39624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25" i="1" spc="15" baseline="-32679" dirty="0">
                <a:latin typeface="Times New Roman"/>
                <a:cs typeface="Times New Roman"/>
              </a:rPr>
              <a:t>T</a:t>
            </a:r>
            <a:r>
              <a:rPr sz="3825" i="1" spc="-330" baseline="-3267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2881" y="3827227"/>
            <a:ext cx="52768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6545" algn="l"/>
              </a:tabLst>
            </a:pPr>
            <a:r>
              <a:rPr sz="2550" spc="5" dirty="0">
                <a:latin typeface="Symbol"/>
                <a:cs typeface="Symbol"/>
              </a:rPr>
              <a:t>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3825" i="1" spc="15" baseline="-32679" dirty="0">
                <a:latin typeface="Times New Roman"/>
                <a:cs typeface="Times New Roman"/>
              </a:rPr>
              <a:t>K</a:t>
            </a:r>
            <a:endParaRPr sz="3825" baseline="-3267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6903" y="3200892"/>
            <a:ext cx="374650" cy="730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35585">
              <a:lnSpc>
                <a:spcPts val="2765"/>
              </a:lnSpc>
              <a:spcBef>
                <a:spcPts val="120"/>
              </a:spcBef>
            </a:pPr>
            <a:r>
              <a:rPr sz="2550" spc="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  <a:p>
            <a:pPr marL="12700">
              <a:lnSpc>
                <a:spcPts val="2765"/>
              </a:lnSpc>
            </a:pPr>
            <a:r>
              <a:rPr sz="3825" i="1" spc="292" baseline="-3267" dirty="0">
                <a:latin typeface="Times New Roman"/>
                <a:cs typeface="Times New Roman"/>
              </a:rPr>
              <a:t>B</a:t>
            </a:r>
            <a:r>
              <a:rPr sz="2550" spc="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2881" y="3200859"/>
            <a:ext cx="544195" cy="730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65"/>
              </a:lnSpc>
              <a:spcBef>
                <a:spcPts val="120"/>
              </a:spcBef>
            </a:pPr>
            <a:r>
              <a:rPr sz="2550" spc="5" dirty="0">
                <a:latin typeface="Symbol"/>
                <a:cs typeface="Symbol"/>
              </a:rPr>
              <a:t></a:t>
            </a:r>
            <a:endParaRPr sz="2550">
              <a:latin typeface="Symbol"/>
              <a:cs typeface="Symbol"/>
            </a:endParaRPr>
          </a:p>
          <a:p>
            <a:pPr marL="12700">
              <a:lnSpc>
                <a:spcPts val="2765"/>
              </a:lnSpc>
            </a:pPr>
            <a:r>
              <a:rPr sz="2550" spc="5" dirty="0">
                <a:latin typeface="Symbol"/>
                <a:cs typeface="Symbol"/>
              </a:rPr>
              <a:t></a:t>
            </a:r>
            <a:r>
              <a:rPr sz="2550" spc="225" dirty="0">
                <a:latin typeface="Times New Roman"/>
                <a:cs typeface="Times New Roman"/>
              </a:rPr>
              <a:t> </a:t>
            </a:r>
            <a:r>
              <a:rPr sz="3825" i="1" spc="22" baseline="-3267" dirty="0">
                <a:latin typeface="Times New Roman"/>
                <a:cs typeface="Times New Roman"/>
              </a:rPr>
              <a:t>M</a:t>
            </a:r>
            <a:endParaRPr sz="3825" baseline="-32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7178" y="2887708"/>
            <a:ext cx="40386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25" i="1" spc="225" baseline="-26143" dirty="0">
                <a:latin typeface="Times New Roman"/>
                <a:cs typeface="Times New Roman"/>
              </a:rPr>
              <a:t>G</a:t>
            </a:r>
            <a:r>
              <a:rPr sz="2550" spc="5" dirty="0">
                <a:latin typeface="Symbol"/>
                <a:cs typeface="Symbol"/>
              </a:rPr>
              <a:t>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5073" y="2429004"/>
            <a:ext cx="1979295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66570" algn="l"/>
              </a:tabLst>
            </a:pPr>
            <a:r>
              <a:rPr sz="2400" b="1" spc="-5" dirty="0">
                <a:latin typeface="宋体"/>
                <a:cs typeface="宋体"/>
              </a:rPr>
              <a:t>字母矩阵</a:t>
            </a:r>
            <a:r>
              <a:rPr sz="2400" b="1" spc="-635" dirty="0">
                <a:latin typeface="宋体"/>
                <a:cs typeface="宋体"/>
              </a:rPr>
              <a:t>：</a:t>
            </a:r>
            <a:r>
              <a:rPr sz="3825" spc="7" baseline="-25054" dirty="0">
                <a:latin typeface="Symbol"/>
                <a:cs typeface="Symbol"/>
              </a:rPr>
              <a:t></a:t>
            </a:r>
            <a:r>
              <a:rPr sz="3825" baseline="-25054" dirty="0">
                <a:latin typeface="Times New Roman"/>
                <a:cs typeface="Times New Roman"/>
              </a:rPr>
              <a:t>	</a:t>
            </a:r>
            <a:r>
              <a:rPr sz="3825" i="1" spc="15" baseline="-20697" dirty="0">
                <a:latin typeface="Times New Roman"/>
                <a:cs typeface="Times New Roman"/>
              </a:rPr>
              <a:t>P</a:t>
            </a:r>
            <a:endParaRPr sz="3825" baseline="-20697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2881" y="2452883"/>
            <a:ext cx="3108325" cy="24752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036955">
              <a:lnSpc>
                <a:spcPct val="100000"/>
              </a:lnSpc>
              <a:spcBef>
                <a:spcPts val="890"/>
              </a:spcBef>
              <a:tabLst>
                <a:tab pos="1619250" algn="l"/>
                <a:tab pos="2164080" algn="l"/>
                <a:tab pos="2734310" algn="l"/>
              </a:tabLst>
            </a:pPr>
            <a:r>
              <a:rPr sz="2550" i="1" spc="10" dirty="0">
                <a:latin typeface="Times New Roman"/>
                <a:cs typeface="Times New Roman"/>
              </a:rPr>
              <a:t>L	A	Y	F</a:t>
            </a:r>
            <a:r>
              <a:rPr sz="2550" i="1" spc="-425" dirty="0">
                <a:latin typeface="Times New Roman"/>
                <a:cs typeface="Times New Roman"/>
              </a:rPr>
              <a:t> </a:t>
            </a:r>
            <a:r>
              <a:rPr sz="3825" spc="7" baseline="-4357" dirty="0">
                <a:latin typeface="Symbol"/>
                <a:cs typeface="Symbol"/>
              </a:rPr>
              <a:t></a:t>
            </a:r>
            <a:endParaRPr sz="3825" baseline="-4357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026794" algn="l"/>
                <a:tab pos="1609725" algn="l"/>
                <a:tab pos="2168525" algn="l"/>
              </a:tabLst>
            </a:pPr>
            <a:r>
              <a:rPr sz="3825" spc="97" baseline="26143" dirty="0">
                <a:latin typeface="Symbol"/>
                <a:cs typeface="Symbol"/>
              </a:rPr>
              <a:t></a:t>
            </a:r>
            <a:r>
              <a:rPr sz="2550" i="1" spc="65" dirty="0">
                <a:latin typeface="Times New Roman"/>
                <a:cs typeface="Times New Roman"/>
              </a:rPr>
              <a:t>I</a:t>
            </a:r>
            <a:r>
              <a:rPr sz="2550" i="1" spc="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/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J	</a:t>
            </a:r>
            <a:r>
              <a:rPr sz="2550" i="1" spc="10" dirty="0">
                <a:latin typeface="Times New Roman"/>
                <a:cs typeface="Times New Roman"/>
              </a:rPr>
              <a:t>R	S	</a:t>
            </a:r>
            <a:r>
              <a:rPr sz="2550" i="1" spc="15" dirty="0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  <a:spcBef>
                <a:spcPts val="800"/>
              </a:spcBef>
              <a:tabLst>
                <a:tab pos="1569085" algn="l"/>
                <a:tab pos="2181860" algn="l"/>
              </a:tabLst>
            </a:pPr>
            <a:r>
              <a:rPr sz="2550" i="1" spc="10" dirty="0">
                <a:latin typeface="Times New Roman"/>
                <a:cs typeface="Times New Roman"/>
              </a:rPr>
              <a:t>C	</a:t>
            </a:r>
            <a:r>
              <a:rPr sz="2550" i="1" spc="15" dirty="0">
                <a:latin typeface="Times New Roman"/>
                <a:cs typeface="Times New Roman"/>
              </a:rPr>
              <a:t>H	</a:t>
            </a:r>
            <a:r>
              <a:rPr sz="2550" i="1" spc="10" dirty="0">
                <a:latin typeface="Times New Roman"/>
                <a:cs typeface="Times New Roman"/>
              </a:rPr>
              <a:t>E</a:t>
            </a:r>
            <a:endParaRPr sz="255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  <a:spcBef>
                <a:spcPts val="795"/>
              </a:spcBef>
              <a:tabLst>
                <a:tab pos="1576705" algn="l"/>
                <a:tab pos="2159000" algn="l"/>
              </a:tabLst>
            </a:pPr>
            <a:r>
              <a:rPr sz="2550" i="1" spc="10" dirty="0">
                <a:latin typeface="Times New Roman"/>
                <a:cs typeface="Times New Roman"/>
              </a:rPr>
              <a:t>N	</a:t>
            </a:r>
            <a:r>
              <a:rPr sz="2550" i="1" spc="15" dirty="0">
                <a:latin typeface="Times New Roman"/>
                <a:cs typeface="Times New Roman"/>
              </a:rPr>
              <a:t>O	Q</a:t>
            </a:r>
            <a:endParaRPr sz="2550">
              <a:latin typeface="Times New Roman"/>
              <a:cs typeface="Times New Roman"/>
            </a:endParaRPr>
          </a:p>
          <a:p>
            <a:pPr marL="986790">
              <a:lnSpc>
                <a:spcPct val="100000"/>
              </a:lnSpc>
              <a:spcBef>
                <a:spcPts val="800"/>
              </a:spcBef>
              <a:tabLst>
                <a:tab pos="1528445" algn="l"/>
                <a:tab pos="2171700" algn="l"/>
              </a:tabLst>
            </a:pPr>
            <a:r>
              <a:rPr sz="2550" i="1" spc="10" dirty="0">
                <a:latin typeface="Times New Roman"/>
                <a:cs typeface="Times New Roman"/>
              </a:rPr>
              <a:t>V	</a:t>
            </a:r>
            <a:r>
              <a:rPr sz="2550" i="1" spc="15" dirty="0">
                <a:latin typeface="Times New Roman"/>
                <a:cs typeface="Times New Roman"/>
              </a:rPr>
              <a:t>W	</a:t>
            </a:r>
            <a:r>
              <a:rPr sz="2550" i="1" spc="10" dirty="0"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9573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希尔密码</a:t>
            </a:r>
            <a:r>
              <a:rPr spc="-5" dirty="0">
                <a:latin typeface="Arial"/>
                <a:cs typeface="Arial"/>
              </a:rPr>
              <a:t>(Hill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Cipher)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683128" y="3273581"/>
            <a:ext cx="10922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120" dirty="0">
                <a:latin typeface="Times New Roman"/>
                <a:cs typeface="Times New Roman"/>
              </a:rPr>
              <a:t>22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1428" y="3419125"/>
            <a:ext cx="122301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572135" algn="l"/>
                <a:tab pos="948055" algn="l"/>
                <a:tab pos="1153160" algn="l"/>
              </a:tabLst>
            </a:pPr>
            <a:r>
              <a:rPr sz="850" spc="15" dirty="0">
                <a:latin typeface="Times New Roman"/>
                <a:cs typeface="Times New Roman"/>
              </a:rPr>
              <a:t>1   </a:t>
            </a:r>
            <a:r>
              <a:rPr sz="850" spc="100" dirty="0">
                <a:latin typeface="Times New Roman"/>
                <a:cs typeface="Times New Roman"/>
              </a:rPr>
              <a:t> </a:t>
            </a:r>
            <a:r>
              <a:rPr sz="850" spc="15" dirty="0">
                <a:latin typeface="Times New Roman"/>
                <a:cs typeface="Times New Roman"/>
              </a:rPr>
              <a:t>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i="1" spc="15" dirty="0">
                <a:latin typeface="Times New Roman"/>
                <a:cs typeface="Times New Roman"/>
              </a:rPr>
              <a:t>n</a:t>
            </a:r>
            <a:r>
              <a:rPr sz="850" i="1" dirty="0">
                <a:latin typeface="Times New Roman"/>
                <a:cs typeface="Times New Roman"/>
              </a:rPr>
              <a:t>	</a:t>
            </a:r>
            <a:r>
              <a:rPr sz="850" spc="15" dirty="0">
                <a:latin typeface="Times New Roman"/>
                <a:cs typeface="Times New Roman"/>
              </a:rPr>
              <a:t>1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1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114" y="1581782"/>
            <a:ext cx="8972550" cy="1576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99415">
              <a:lnSpc>
                <a:spcPts val="295"/>
              </a:lnSpc>
              <a:spcBef>
                <a:spcPts val="340"/>
              </a:spcBef>
            </a:pPr>
            <a:r>
              <a:rPr sz="1550" b="1" spc="195" dirty="0">
                <a:latin typeface="宋体"/>
                <a:cs typeface="宋体"/>
              </a:rPr>
              <a:t>设</a:t>
            </a:r>
            <a:r>
              <a:rPr sz="1200" i="1" spc="15" dirty="0">
                <a:latin typeface="Times New Roman"/>
                <a:cs typeface="Times New Roman"/>
              </a:rPr>
              <a:t>n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1550" b="1" spc="-20" dirty="0">
                <a:latin typeface="宋体"/>
                <a:cs typeface="宋体"/>
              </a:rPr>
              <a:t>为</a:t>
            </a:r>
            <a:r>
              <a:rPr sz="1550" b="1" spc="-10" dirty="0">
                <a:latin typeface="宋体"/>
                <a:cs typeface="宋体"/>
              </a:rPr>
              <a:t>某</a:t>
            </a:r>
            <a:r>
              <a:rPr sz="1550" b="1" spc="-20" dirty="0">
                <a:latin typeface="宋体"/>
                <a:cs typeface="宋体"/>
              </a:rPr>
              <a:t>一固定的正整</a:t>
            </a:r>
            <a:r>
              <a:rPr sz="1550" b="1" spc="-5" dirty="0">
                <a:latin typeface="宋体"/>
                <a:cs typeface="宋体"/>
              </a:rPr>
              <a:t>数</a:t>
            </a:r>
            <a:r>
              <a:rPr sz="1550" b="1" spc="-30" dirty="0">
                <a:latin typeface="宋体"/>
                <a:cs typeface="宋体"/>
              </a:rPr>
              <a:t>，</a:t>
            </a:r>
            <a:r>
              <a:rPr sz="1550" b="1" spc="-570" dirty="0">
                <a:latin typeface="宋体"/>
                <a:cs typeface="宋体"/>
              </a:rPr>
              <a:t> </a:t>
            </a:r>
            <a:r>
              <a:rPr sz="1100" b="1" spc="20" dirty="0">
                <a:latin typeface="Times New Roman"/>
                <a:cs typeface="Times New Roman"/>
              </a:rPr>
              <a:t>P</a:t>
            </a:r>
            <a:r>
              <a:rPr sz="1100" b="1" spc="-65" dirty="0">
                <a:latin typeface="Times New Roman"/>
                <a:cs typeface="Times New Roman"/>
              </a:rPr>
              <a:t> </a:t>
            </a:r>
            <a:r>
              <a:rPr sz="1550" b="1" spc="145" dirty="0">
                <a:latin typeface="宋体"/>
                <a:cs typeface="宋体"/>
              </a:rPr>
              <a:t>、</a:t>
            </a:r>
            <a:r>
              <a:rPr sz="1100" b="1" spc="20" dirty="0">
                <a:latin typeface="Times New Roman"/>
                <a:cs typeface="Times New Roman"/>
              </a:rPr>
              <a:t>C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550" b="1" spc="165" dirty="0">
                <a:latin typeface="宋体"/>
                <a:cs typeface="宋体"/>
              </a:rPr>
              <a:t>和</a:t>
            </a:r>
            <a:r>
              <a:rPr sz="1100" b="1" spc="25" dirty="0">
                <a:latin typeface="Times New Roman"/>
                <a:cs typeface="Times New Roman"/>
              </a:rPr>
              <a:t>K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宋体"/>
                <a:cs typeface="宋体"/>
              </a:rPr>
              <a:t>分</a:t>
            </a:r>
            <a:r>
              <a:rPr sz="1550" b="1" spc="-20" dirty="0">
                <a:latin typeface="宋体"/>
                <a:cs typeface="宋体"/>
              </a:rPr>
              <a:t>别为明</a:t>
            </a:r>
            <a:r>
              <a:rPr sz="1550" b="1" spc="-10" dirty="0">
                <a:latin typeface="宋体"/>
                <a:cs typeface="宋体"/>
              </a:rPr>
              <a:t>文</a:t>
            </a:r>
            <a:r>
              <a:rPr sz="1550" b="1" spc="-20" dirty="0">
                <a:latin typeface="宋体"/>
                <a:cs typeface="宋体"/>
              </a:rPr>
              <a:t>空间、</a:t>
            </a:r>
            <a:r>
              <a:rPr sz="1550" b="1" spc="-10" dirty="0">
                <a:latin typeface="宋体"/>
                <a:cs typeface="宋体"/>
              </a:rPr>
              <a:t>密</a:t>
            </a:r>
            <a:r>
              <a:rPr sz="1550" b="1" spc="-20" dirty="0">
                <a:latin typeface="宋体"/>
                <a:cs typeface="宋体"/>
              </a:rPr>
              <a:t>文空间</a:t>
            </a:r>
            <a:r>
              <a:rPr sz="1550" b="1" spc="-5" dirty="0">
                <a:latin typeface="宋体"/>
                <a:cs typeface="宋体"/>
              </a:rPr>
              <a:t>和</a:t>
            </a:r>
            <a:r>
              <a:rPr sz="1550" b="1" spc="-20" dirty="0">
                <a:latin typeface="宋体"/>
                <a:cs typeface="宋体"/>
              </a:rPr>
              <a:t>密钥空</a:t>
            </a:r>
            <a:r>
              <a:rPr sz="1550" b="1" spc="-10" dirty="0">
                <a:latin typeface="宋体"/>
                <a:cs typeface="宋体"/>
              </a:rPr>
              <a:t>间</a:t>
            </a:r>
            <a:r>
              <a:rPr sz="1550" b="1" spc="-20" dirty="0">
                <a:latin typeface="宋体"/>
                <a:cs typeface="宋体"/>
              </a:rPr>
              <a:t>，并</a:t>
            </a:r>
            <a:r>
              <a:rPr sz="1550" b="1" spc="-30" dirty="0">
                <a:latin typeface="宋体"/>
                <a:cs typeface="宋体"/>
              </a:rPr>
              <a:t>且</a:t>
            </a:r>
            <a:r>
              <a:rPr sz="1550" b="1" spc="-484" dirty="0">
                <a:latin typeface="宋体"/>
                <a:cs typeface="宋体"/>
              </a:rPr>
              <a:t> </a:t>
            </a:r>
            <a:r>
              <a:rPr sz="2325" b="1" spc="-44" baseline="7168" dirty="0">
                <a:latin typeface="Times New Roman"/>
                <a:cs typeface="Times New Roman"/>
              </a:rPr>
              <a:t>P=C</a:t>
            </a:r>
            <a:r>
              <a:rPr sz="2325" b="1" spc="-135" baseline="7168" dirty="0">
                <a:latin typeface="Times New Roman"/>
                <a:cs typeface="Times New Roman"/>
              </a:rPr>
              <a:t> </a:t>
            </a:r>
            <a:r>
              <a:rPr sz="2325" spc="-7" baseline="7168" dirty="0">
                <a:latin typeface="Symbol"/>
                <a:cs typeface="Symbol"/>
              </a:rPr>
              <a:t></a:t>
            </a:r>
            <a:r>
              <a:rPr sz="2325" spc="-135" baseline="7168" dirty="0">
                <a:latin typeface="Times New Roman"/>
                <a:cs typeface="Times New Roman"/>
              </a:rPr>
              <a:t> </a:t>
            </a:r>
            <a:r>
              <a:rPr sz="2325" b="1" spc="15" baseline="7168" dirty="0">
                <a:latin typeface="Times New Roman"/>
                <a:cs typeface="Times New Roman"/>
              </a:rPr>
              <a:t>(</a:t>
            </a:r>
            <a:r>
              <a:rPr sz="2325" i="1" spc="15" baseline="7168" dirty="0">
                <a:latin typeface="Times New Roman"/>
                <a:cs typeface="Times New Roman"/>
              </a:rPr>
              <a:t>Z</a:t>
            </a:r>
            <a:r>
              <a:rPr sz="1350" spc="15" baseline="-12345" dirty="0">
                <a:latin typeface="Times New Roman"/>
                <a:cs typeface="Times New Roman"/>
              </a:rPr>
              <a:t>26</a:t>
            </a:r>
            <a:r>
              <a:rPr sz="1350" spc="-37" baseline="-12345" dirty="0">
                <a:latin typeface="Times New Roman"/>
                <a:cs typeface="Times New Roman"/>
              </a:rPr>
              <a:t> </a:t>
            </a:r>
            <a:r>
              <a:rPr sz="2325" b="1" spc="-7" baseline="7168" dirty="0">
                <a:latin typeface="Times New Roman"/>
                <a:cs typeface="Times New Roman"/>
              </a:rPr>
              <a:t>)</a:t>
            </a:r>
            <a:r>
              <a:rPr sz="2325" b="1" spc="89" baseline="7168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宋体"/>
                <a:cs typeface="宋体"/>
              </a:rPr>
              <a:t>，密</a:t>
            </a:r>
            <a:endParaRPr sz="1550">
              <a:latin typeface="宋体"/>
              <a:cs typeface="宋体"/>
            </a:endParaRPr>
          </a:p>
          <a:p>
            <a:pPr marL="8434705">
              <a:lnSpc>
                <a:spcPts val="535"/>
              </a:lnSpc>
            </a:pPr>
            <a:r>
              <a:rPr sz="900" i="1" spc="-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28699"/>
              </a:lnSpc>
            </a:pPr>
            <a:r>
              <a:rPr sz="1550" b="1" spc="225" dirty="0">
                <a:latin typeface="宋体"/>
                <a:cs typeface="宋体"/>
              </a:rPr>
              <a:t>钥</a:t>
            </a:r>
            <a:r>
              <a:rPr sz="2325" i="1" spc="22" baseline="7168" dirty="0">
                <a:latin typeface="Times New Roman"/>
                <a:cs typeface="Times New Roman"/>
              </a:rPr>
              <a:t>k</a:t>
            </a:r>
            <a:r>
              <a:rPr sz="2325" i="1" spc="172" baseline="7168" dirty="0">
                <a:latin typeface="Times New Roman"/>
                <a:cs typeface="Times New Roman"/>
              </a:rPr>
              <a:t> </a:t>
            </a:r>
            <a:r>
              <a:rPr sz="2325" spc="30" baseline="7168" dirty="0">
                <a:latin typeface="Symbol"/>
                <a:cs typeface="Symbol"/>
              </a:rPr>
              <a:t></a:t>
            </a:r>
            <a:r>
              <a:rPr sz="2325" spc="-44" baseline="7168" dirty="0">
                <a:latin typeface="Times New Roman"/>
                <a:cs typeface="Times New Roman"/>
              </a:rPr>
              <a:t> </a:t>
            </a:r>
            <a:r>
              <a:rPr sz="2325" spc="30" baseline="7168" dirty="0">
                <a:latin typeface="Times New Roman"/>
                <a:cs typeface="Times New Roman"/>
              </a:rPr>
              <a:t>(</a:t>
            </a:r>
            <a:r>
              <a:rPr sz="2325" i="1" spc="30" baseline="7168" dirty="0">
                <a:latin typeface="Times New Roman"/>
                <a:cs typeface="Times New Roman"/>
              </a:rPr>
              <a:t>k</a:t>
            </a:r>
            <a:r>
              <a:rPr sz="1500" i="1" spc="30" baseline="-8333" dirty="0">
                <a:latin typeface="Times New Roman"/>
                <a:cs typeface="Times New Roman"/>
              </a:rPr>
              <a:t>ij</a:t>
            </a:r>
            <a:r>
              <a:rPr sz="1500" i="1" baseline="-8333" dirty="0">
                <a:latin typeface="Times New Roman"/>
                <a:cs typeface="Times New Roman"/>
              </a:rPr>
              <a:t> </a:t>
            </a:r>
            <a:r>
              <a:rPr sz="2325" spc="30" baseline="7168" dirty="0">
                <a:latin typeface="Times New Roman"/>
                <a:cs typeface="Times New Roman"/>
              </a:rPr>
              <a:t>)</a:t>
            </a:r>
            <a:r>
              <a:rPr sz="1500" i="1" spc="30" baseline="-8333" dirty="0">
                <a:latin typeface="Times New Roman"/>
                <a:cs typeface="Times New Roman"/>
              </a:rPr>
              <a:t>n</a:t>
            </a:r>
            <a:r>
              <a:rPr sz="1500" spc="30" baseline="-8333" dirty="0">
                <a:latin typeface="Symbol"/>
                <a:cs typeface="Symbol"/>
              </a:rPr>
              <a:t></a:t>
            </a:r>
            <a:r>
              <a:rPr sz="1500" i="1" spc="30" baseline="-8333" dirty="0">
                <a:latin typeface="Times New Roman"/>
                <a:cs typeface="Times New Roman"/>
              </a:rPr>
              <a:t>n</a:t>
            </a:r>
            <a:r>
              <a:rPr sz="1500" i="1" spc="120" baseline="-8333" dirty="0">
                <a:latin typeface="Times New Roman"/>
                <a:cs typeface="Times New Roman"/>
              </a:rPr>
              <a:t> </a:t>
            </a:r>
            <a:r>
              <a:rPr sz="1550" b="1" spc="-35" dirty="0">
                <a:latin typeface="宋体"/>
                <a:cs typeface="宋体"/>
              </a:rPr>
              <a:t>是</a:t>
            </a:r>
            <a:r>
              <a:rPr sz="1550" b="1" spc="-20" dirty="0">
                <a:latin typeface="宋体"/>
                <a:cs typeface="宋体"/>
              </a:rPr>
              <a:t>一</a:t>
            </a:r>
            <a:r>
              <a:rPr sz="1550" b="1" spc="225" dirty="0">
                <a:latin typeface="宋体"/>
                <a:cs typeface="宋体"/>
              </a:rPr>
              <a:t>个</a:t>
            </a:r>
            <a:r>
              <a:rPr sz="2400" i="1" spc="15" baseline="3472" dirty="0">
                <a:latin typeface="Times New Roman"/>
                <a:cs typeface="Times New Roman"/>
              </a:rPr>
              <a:t>n</a:t>
            </a:r>
            <a:r>
              <a:rPr sz="2400" i="1" spc="-367" baseline="3472" dirty="0">
                <a:latin typeface="Times New Roman"/>
                <a:cs typeface="Times New Roman"/>
              </a:rPr>
              <a:t> </a:t>
            </a:r>
            <a:r>
              <a:rPr sz="2400" spc="15" baseline="3472" dirty="0">
                <a:latin typeface="Symbol"/>
                <a:cs typeface="Symbol"/>
              </a:rPr>
              <a:t></a:t>
            </a:r>
            <a:r>
              <a:rPr sz="2400" spc="-300" baseline="3472" dirty="0">
                <a:latin typeface="Times New Roman"/>
                <a:cs typeface="Times New Roman"/>
              </a:rPr>
              <a:t> </a:t>
            </a:r>
            <a:r>
              <a:rPr sz="2400" i="1" spc="15" baseline="3472" dirty="0">
                <a:latin typeface="Times New Roman"/>
                <a:cs typeface="Times New Roman"/>
              </a:rPr>
              <a:t>n</a:t>
            </a:r>
            <a:r>
              <a:rPr sz="2400" i="1" spc="-254" baseline="3472" dirty="0">
                <a:latin typeface="Times New Roman"/>
                <a:cs typeface="Times New Roman"/>
              </a:rPr>
              <a:t> </a:t>
            </a:r>
            <a:r>
              <a:rPr sz="1550" b="1" spc="-35" dirty="0">
                <a:latin typeface="宋体"/>
                <a:cs typeface="宋体"/>
              </a:rPr>
              <a:t>的非奇异矩</a:t>
            </a:r>
            <a:r>
              <a:rPr sz="1550" b="1" spc="-20" dirty="0">
                <a:latin typeface="宋体"/>
                <a:cs typeface="宋体"/>
              </a:rPr>
              <a:t>阵</a:t>
            </a:r>
            <a:r>
              <a:rPr sz="1550" b="1" spc="-25" dirty="0">
                <a:latin typeface="Times New Roman"/>
                <a:cs typeface="Times New Roman"/>
              </a:rPr>
              <a:t>(</a:t>
            </a:r>
            <a:r>
              <a:rPr sz="1550" b="1" spc="-35" dirty="0">
                <a:latin typeface="宋体"/>
                <a:cs typeface="宋体"/>
              </a:rPr>
              <a:t>行</a:t>
            </a:r>
            <a:r>
              <a:rPr sz="1550" b="1" spc="-20" dirty="0">
                <a:latin typeface="宋体"/>
                <a:cs typeface="宋体"/>
              </a:rPr>
              <a:t>列</a:t>
            </a:r>
            <a:r>
              <a:rPr sz="1550" b="1" spc="190" dirty="0">
                <a:latin typeface="宋体"/>
                <a:cs typeface="宋体"/>
              </a:rPr>
              <a:t>式</a:t>
            </a:r>
            <a:r>
              <a:rPr sz="2325" spc="7" baseline="5376" dirty="0">
                <a:latin typeface="Times New Roman"/>
                <a:cs typeface="Times New Roman"/>
              </a:rPr>
              <a:t>det(</a:t>
            </a:r>
            <a:r>
              <a:rPr sz="2325" i="1" spc="7" baseline="5376" dirty="0">
                <a:latin typeface="Times New Roman"/>
                <a:cs typeface="Times New Roman"/>
              </a:rPr>
              <a:t>k</a:t>
            </a:r>
            <a:r>
              <a:rPr sz="2325" spc="7" baseline="5376" dirty="0">
                <a:latin typeface="Times New Roman"/>
                <a:cs typeface="Times New Roman"/>
              </a:rPr>
              <a:t>)</a:t>
            </a:r>
            <a:r>
              <a:rPr sz="2325" spc="-15" baseline="5376" dirty="0">
                <a:latin typeface="Times New Roman"/>
                <a:cs typeface="Times New Roman"/>
              </a:rPr>
              <a:t> </a:t>
            </a:r>
            <a:r>
              <a:rPr sz="2325" baseline="5376" dirty="0">
                <a:latin typeface="Symbol"/>
                <a:cs typeface="Symbol"/>
              </a:rPr>
              <a:t></a:t>
            </a:r>
            <a:r>
              <a:rPr sz="2325" spc="-37" baseline="5376" dirty="0">
                <a:latin typeface="Times New Roman"/>
                <a:cs typeface="Times New Roman"/>
              </a:rPr>
              <a:t> </a:t>
            </a:r>
            <a:r>
              <a:rPr sz="2325" baseline="5376" dirty="0">
                <a:latin typeface="Times New Roman"/>
                <a:cs typeface="Times New Roman"/>
              </a:rPr>
              <a:t>0</a:t>
            </a:r>
            <a:r>
              <a:rPr sz="2325" spc="-187" baseline="5376" dirty="0">
                <a:latin typeface="Times New Roman"/>
                <a:cs typeface="Times New Roman"/>
              </a:rPr>
              <a:t> </a:t>
            </a:r>
            <a:r>
              <a:rPr sz="1550" b="1" spc="-170" dirty="0">
                <a:latin typeface="Times New Roman"/>
                <a:cs typeface="Times New Roman"/>
              </a:rPr>
              <a:t>)</a:t>
            </a:r>
            <a:r>
              <a:rPr sz="1550" b="1" spc="-170" dirty="0">
                <a:latin typeface="宋体"/>
                <a:cs typeface="宋体"/>
              </a:rPr>
              <a:t>，</a:t>
            </a:r>
            <a:r>
              <a:rPr sz="1550" b="1" spc="-20" dirty="0">
                <a:latin typeface="宋体"/>
                <a:cs typeface="宋体"/>
              </a:rPr>
              <a:t>且</a:t>
            </a:r>
            <a:r>
              <a:rPr sz="1550" b="1" spc="-35" dirty="0">
                <a:latin typeface="宋体"/>
                <a:cs typeface="宋体"/>
              </a:rPr>
              <a:t>满</a:t>
            </a:r>
            <a:r>
              <a:rPr sz="1550" b="1" spc="190" dirty="0">
                <a:latin typeface="宋体"/>
                <a:cs typeface="宋体"/>
              </a:rPr>
              <a:t>足</a:t>
            </a:r>
            <a:r>
              <a:rPr sz="2250" b="1" spc="7" baseline="5555" dirty="0">
                <a:latin typeface="Times New Roman"/>
                <a:cs typeface="Times New Roman"/>
              </a:rPr>
              <a:t>(det(</a:t>
            </a:r>
            <a:r>
              <a:rPr sz="2250" i="1" spc="7" baseline="5555" dirty="0">
                <a:latin typeface="Times New Roman"/>
                <a:cs typeface="Times New Roman"/>
              </a:rPr>
              <a:t>k</a:t>
            </a:r>
            <a:r>
              <a:rPr sz="2250" b="1" spc="7" baseline="5555" dirty="0">
                <a:latin typeface="Times New Roman"/>
                <a:cs typeface="Times New Roman"/>
              </a:rPr>
              <a:t>),</a:t>
            </a:r>
            <a:r>
              <a:rPr sz="2250" b="1" spc="-60" baseline="5555" dirty="0">
                <a:latin typeface="Times New Roman"/>
                <a:cs typeface="Times New Roman"/>
              </a:rPr>
              <a:t> </a:t>
            </a:r>
            <a:r>
              <a:rPr sz="2250" spc="-270" baseline="5555" dirty="0">
                <a:latin typeface="Times New Roman"/>
                <a:cs typeface="Times New Roman"/>
              </a:rPr>
              <a:t>26</a:t>
            </a:r>
            <a:r>
              <a:rPr sz="2250" spc="-270" baseline="5555" dirty="0">
                <a:latin typeface="宋体"/>
                <a:cs typeface="宋体"/>
              </a:rPr>
              <a:t>）</a:t>
            </a:r>
            <a:r>
              <a:rPr sz="2250" spc="-270" baseline="5555" dirty="0">
                <a:latin typeface="Symbol"/>
                <a:cs typeface="Symbol"/>
              </a:rPr>
              <a:t></a:t>
            </a:r>
            <a:r>
              <a:rPr sz="2250" spc="-292" baseline="5555" dirty="0">
                <a:latin typeface="Times New Roman"/>
                <a:cs typeface="Times New Roman"/>
              </a:rPr>
              <a:t> </a:t>
            </a:r>
            <a:r>
              <a:rPr sz="2250" spc="52" baseline="5555" dirty="0">
                <a:latin typeface="Times New Roman"/>
                <a:cs typeface="Times New Roman"/>
              </a:rPr>
              <a:t>1</a:t>
            </a:r>
            <a:r>
              <a:rPr sz="1550" b="1" spc="35" dirty="0">
                <a:latin typeface="Times New Roman"/>
                <a:cs typeface="Times New Roman"/>
              </a:rPr>
              <a:t>,</a:t>
            </a:r>
            <a:r>
              <a:rPr sz="1550" b="1" spc="-15" dirty="0">
                <a:latin typeface="宋体"/>
                <a:cs typeface="宋体"/>
              </a:rPr>
              <a:t>即</a:t>
            </a:r>
            <a:r>
              <a:rPr sz="1550" b="1" spc="-40" dirty="0">
                <a:latin typeface="宋体"/>
                <a:cs typeface="宋体"/>
              </a:rPr>
              <a:t>满</a:t>
            </a:r>
            <a:r>
              <a:rPr sz="1550" b="1" spc="-30" dirty="0">
                <a:latin typeface="宋体"/>
                <a:cs typeface="宋体"/>
              </a:rPr>
              <a:t>足</a:t>
            </a:r>
            <a:r>
              <a:rPr sz="1550" b="1" spc="-490" dirty="0">
                <a:latin typeface="宋体"/>
                <a:cs typeface="宋体"/>
              </a:rPr>
              <a:t> </a:t>
            </a:r>
            <a:r>
              <a:rPr sz="2400" spc="67" baseline="5208" dirty="0">
                <a:latin typeface="Symbol"/>
                <a:cs typeface="Symbol"/>
              </a:rPr>
              <a:t></a:t>
            </a:r>
            <a:r>
              <a:rPr sz="1500" spc="67" baseline="-13888" dirty="0">
                <a:latin typeface="Times New Roman"/>
                <a:cs typeface="Times New Roman"/>
              </a:rPr>
              <a:t>26</a:t>
            </a:r>
            <a:r>
              <a:rPr sz="1500" spc="30" baseline="-13888" dirty="0">
                <a:latin typeface="Times New Roman"/>
                <a:cs typeface="Times New Roman"/>
              </a:rPr>
              <a:t> </a:t>
            </a:r>
            <a:r>
              <a:rPr sz="1550" b="1" spc="200" dirty="0">
                <a:latin typeface="宋体"/>
                <a:cs typeface="宋体"/>
              </a:rPr>
              <a:t>上</a:t>
            </a:r>
            <a:r>
              <a:rPr sz="2325" b="1" spc="-7" baseline="7168" dirty="0">
                <a:latin typeface="Times New Roman"/>
                <a:cs typeface="Times New Roman"/>
              </a:rPr>
              <a:t>det(</a:t>
            </a:r>
            <a:r>
              <a:rPr sz="2325" i="1" spc="-7" baseline="7168" dirty="0">
                <a:latin typeface="Times New Roman"/>
                <a:cs typeface="Times New Roman"/>
              </a:rPr>
              <a:t>k</a:t>
            </a:r>
            <a:r>
              <a:rPr sz="2325" i="1" spc="-382" baseline="7168" dirty="0">
                <a:latin typeface="Times New Roman"/>
                <a:cs typeface="Times New Roman"/>
              </a:rPr>
              <a:t> </a:t>
            </a:r>
            <a:r>
              <a:rPr sz="2325" b="1" baseline="7168" dirty="0">
                <a:latin typeface="Times New Roman"/>
                <a:cs typeface="Times New Roman"/>
              </a:rPr>
              <a:t>)</a:t>
            </a:r>
            <a:r>
              <a:rPr sz="2325" b="1" spc="-232" baseline="7168" dirty="0">
                <a:latin typeface="Times New Roman"/>
                <a:cs typeface="Times New Roman"/>
              </a:rPr>
              <a:t> </a:t>
            </a:r>
            <a:r>
              <a:rPr sz="1550" b="1" spc="-30" dirty="0">
                <a:latin typeface="宋体"/>
                <a:cs typeface="宋体"/>
              </a:rPr>
              <a:t>和</a:t>
            </a:r>
            <a:r>
              <a:rPr sz="1550" b="1" spc="-385" dirty="0">
                <a:latin typeface="宋体"/>
                <a:cs typeface="宋体"/>
              </a:rPr>
              <a:t> </a:t>
            </a:r>
            <a:r>
              <a:rPr sz="1550" b="1" spc="-20" dirty="0">
                <a:latin typeface="Times New Roman"/>
                <a:cs typeface="Times New Roman"/>
              </a:rPr>
              <a:t>26  </a:t>
            </a:r>
            <a:r>
              <a:rPr sz="1550" b="1" spc="215" dirty="0">
                <a:latin typeface="宋体"/>
                <a:cs typeface="宋体"/>
              </a:rPr>
              <a:t>互素，从而保</a:t>
            </a:r>
            <a:r>
              <a:rPr sz="1550" b="1" spc="200" dirty="0">
                <a:latin typeface="宋体"/>
                <a:cs typeface="宋体"/>
              </a:rPr>
              <a:t>证</a:t>
            </a:r>
            <a:r>
              <a:rPr sz="1550" b="1" spc="215" dirty="0">
                <a:latin typeface="宋体"/>
                <a:cs typeface="宋体"/>
              </a:rPr>
              <a:t>了密钥矩阵的</a:t>
            </a:r>
            <a:r>
              <a:rPr sz="1550" b="1" spc="200" dirty="0">
                <a:latin typeface="宋体"/>
                <a:cs typeface="宋体"/>
              </a:rPr>
              <a:t>逆</a:t>
            </a:r>
            <a:r>
              <a:rPr sz="1550" b="1" spc="215" dirty="0">
                <a:latin typeface="宋体"/>
                <a:cs typeface="宋体"/>
              </a:rPr>
              <a:t>矩阵存在。对</a:t>
            </a:r>
            <a:r>
              <a:rPr sz="1550" b="1" spc="200" dirty="0">
                <a:latin typeface="宋体"/>
                <a:cs typeface="宋体"/>
              </a:rPr>
              <a:t>明</a:t>
            </a:r>
            <a:r>
              <a:rPr sz="1550" b="1" spc="215" dirty="0">
                <a:latin typeface="宋体"/>
                <a:cs typeface="宋体"/>
              </a:rPr>
              <a:t>文序</a:t>
            </a:r>
            <a:r>
              <a:rPr sz="1550" b="1" spc="-30" dirty="0">
                <a:latin typeface="宋体"/>
                <a:cs typeface="宋体"/>
              </a:rPr>
              <a:t>列</a:t>
            </a:r>
            <a:r>
              <a:rPr sz="1550" b="1" spc="-100" dirty="0">
                <a:latin typeface="宋体"/>
                <a:cs typeface="宋体"/>
              </a:rPr>
              <a:t> </a:t>
            </a:r>
            <a:r>
              <a:rPr sz="2100" i="1" spc="22" baseline="5952" dirty="0">
                <a:latin typeface="Times New Roman"/>
                <a:cs typeface="Times New Roman"/>
              </a:rPr>
              <a:t>p</a:t>
            </a:r>
            <a:r>
              <a:rPr sz="2100" i="1" spc="-22" baseline="5952" dirty="0">
                <a:latin typeface="Times New Roman"/>
                <a:cs typeface="Times New Roman"/>
              </a:rPr>
              <a:t> </a:t>
            </a:r>
            <a:r>
              <a:rPr sz="2100" spc="22" baseline="5952" dirty="0">
                <a:latin typeface="Symbol"/>
                <a:cs typeface="Symbol"/>
              </a:rPr>
              <a:t></a:t>
            </a:r>
            <a:r>
              <a:rPr sz="2100" spc="-127" baseline="5952" dirty="0">
                <a:latin typeface="Times New Roman"/>
                <a:cs typeface="Times New Roman"/>
              </a:rPr>
              <a:t> </a:t>
            </a:r>
            <a:r>
              <a:rPr sz="2100" b="1" spc="15" baseline="5952" dirty="0">
                <a:latin typeface="Times New Roman"/>
                <a:cs typeface="Times New Roman"/>
              </a:rPr>
              <a:t>(</a:t>
            </a:r>
            <a:r>
              <a:rPr sz="2100" b="1" spc="-217" baseline="5952" dirty="0">
                <a:latin typeface="Times New Roman"/>
                <a:cs typeface="Times New Roman"/>
              </a:rPr>
              <a:t> </a:t>
            </a:r>
            <a:r>
              <a:rPr sz="2100" i="1" spc="-75" baseline="5952" dirty="0">
                <a:latin typeface="Times New Roman"/>
                <a:cs typeface="Times New Roman"/>
              </a:rPr>
              <a:t>p</a:t>
            </a:r>
            <a:r>
              <a:rPr sz="1200" spc="-75" baseline="-17361" dirty="0">
                <a:latin typeface="Times New Roman"/>
                <a:cs typeface="Times New Roman"/>
              </a:rPr>
              <a:t>1</a:t>
            </a:r>
            <a:r>
              <a:rPr sz="1200" spc="-150" baseline="-17361" dirty="0">
                <a:latin typeface="Times New Roman"/>
                <a:cs typeface="Times New Roman"/>
              </a:rPr>
              <a:t> </a:t>
            </a:r>
            <a:r>
              <a:rPr sz="2100" b="1" spc="7" baseline="5952" dirty="0">
                <a:latin typeface="Times New Roman"/>
                <a:cs typeface="Times New Roman"/>
              </a:rPr>
              <a:t>,</a:t>
            </a:r>
            <a:r>
              <a:rPr sz="2100" b="1" spc="202" baseline="5952" dirty="0">
                <a:latin typeface="Times New Roman"/>
                <a:cs typeface="Times New Roman"/>
              </a:rPr>
              <a:t> </a:t>
            </a:r>
            <a:r>
              <a:rPr sz="2100" i="1" spc="-7" baseline="5952" dirty="0">
                <a:latin typeface="Times New Roman"/>
                <a:cs typeface="Times New Roman"/>
              </a:rPr>
              <a:t>p</a:t>
            </a:r>
            <a:r>
              <a:rPr sz="1200" spc="-7" baseline="-17361" dirty="0">
                <a:latin typeface="Times New Roman"/>
                <a:cs typeface="Times New Roman"/>
              </a:rPr>
              <a:t>2</a:t>
            </a:r>
            <a:r>
              <a:rPr sz="1200" spc="-60" baseline="-17361" dirty="0">
                <a:latin typeface="Times New Roman"/>
                <a:cs typeface="Times New Roman"/>
              </a:rPr>
              <a:t> </a:t>
            </a:r>
            <a:r>
              <a:rPr sz="2100" b="1" spc="7" baseline="5952" dirty="0">
                <a:latin typeface="Times New Roman"/>
                <a:cs typeface="Times New Roman"/>
              </a:rPr>
              <a:t>,</a:t>
            </a:r>
            <a:r>
              <a:rPr sz="2100" b="1" spc="-292" baseline="5952" dirty="0">
                <a:latin typeface="Times New Roman"/>
                <a:cs typeface="Times New Roman"/>
              </a:rPr>
              <a:t> </a:t>
            </a:r>
            <a:r>
              <a:rPr sz="2100" spc="37" baseline="5952" dirty="0">
                <a:latin typeface="MT Extra"/>
                <a:cs typeface="MT Extra"/>
              </a:rPr>
              <a:t></a:t>
            </a:r>
            <a:r>
              <a:rPr sz="2100" b="1" spc="37" baseline="5952" dirty="0">
                <a:latin typeface="Times New Roman"/>
                <a:cs typeface="Times New Roman"/>
              </a:rPr>
              <a:t>,</a:t>
            </a:r>
            <a:r>
              <a:rPr sz="2100" b="1" spc="202" baseline="5952" dirty="0">
                <a:latin typeface="Times New Roman"/>
                <a:cs typeface="Times New Roman"/>
              </a:rPr>
              <a:t> </a:t>
            </a:r>
            <a:r>
              <a:rPr sz="2100" i="1" spc="-7" baseline="5952" dirty="0">
                <a:latin typeface="Times New Roman"/>
                <a:cs typeface="Times New Roman"/>
              </a:rPr>
              <a:t>p</a:t>
            </a:r>
            <a:r>
              <a:rPr sz="1200" i="1" spc="-7" baseline="-17361" dirty="0">
                <a:latin typeface="Times New Roman"/>
                <a:cs typeface="Times New Roman"/>
              </a:rPr>
              <a:t>n </a:t>
            </a:r>
            <a:r>
              <a:rPr sz="2100" b="1" spc="15" baseline="5952" dirty="0">
                <a:latin typeface="Times New Roman"/>
                <a:cs typeface="Times New Roman"/>
              </a:rPr>
              <a:t>)</a:t>
            </a:r>
            <a:r>
              <a:rPr sz="2100" b="1" spc="-300" baseline="5952" dirty="0">
                <a:latin typeface="Times New Roman"/>
                <a:cs typeface="Times New Roman"/>
              </a:rPr>
              <a:t> </a:t>
            </a:r>
            <a:r>
              <a:rPr sz="2100" spc="30" baseline="5952" dirty="0">
                <a:latin typeface="Symbol"/>
                <a:cs typeface="Symbol"/>
              </a:rPr>
              <a:t></a:t>
            </a:r>
            <a:r>
              <a:rPr sz="2100" spc="-284" baseline="5952" dirty="0">
                <a:latin typeface="Times New Roman"/>
                <a:cs typeface="Times New Roman"/>
              </a:rPr>
              <a:t> </a:t>
            </a:r>
            <a:r>
              <a:rPr sz="2100" b="1" spc="22" baseline="5952" dirty="0">
                <a:latin typeface="Times New Roman"/>
                <a:cs typeface="Times New Roman"/>
              </a:rPr>
              <a:t>P</a:t>
            </a:r>
            <a:r>
              <a:rPr sz="2100" b="1" spc="172" baseline="5952" dirty="0">
                <a:latin typeface="Times New Roman"/>
                <a:cs typeface="Times New Roman"/>
              </a:rPr>
              <a:t> </a:t>
            </a:r>
            <a:r>
              <a:rPr sz="1550" b="1" spc="215" dirty="0">
                <a:latin typeface="宋体"/>
                <a:cs typeface="宋体"/>
              </a:rPr>
              <a:t>，其对</a:t>
            </a:r>
            <a:r>
              <a:rPr sz="1550" b="1" spc="200" dirty="0">
                <a:latin typeface="宋体"/>
                <a:cs typeface="宋体"/>
              </a:rPr>
              <a:t>应</a:t>
            </a:r>
            <a:r>
              <a:rPr sz="1550" b="1" spc="215" dirty="0">
                <a:latin typeface="宋体"/>
                <a:cs typeface="宋体"/>
              </a:rPr>
              <a:t>密文记为 </a:t>
            </a:r>
            <a:r>
              <a:rPr sz="2550" i="1" baseline="9803" dirty="0">
                <a:latin typeface="Times New Roman"/>
                <a:cs typeface="Times New Roman"/>
              </a:rPr>
              <a:t>c</a:t>
            </a:r>
            <a:r>
              <a:rPr sz="2550" i="1" spc="-60" baseline="9803" dirty="0">
                <a:latin typeface="Times New Roman"/>
                <a:cs typeface="Times New Roman"/>
              </a:rPr>
              <a:t> </a:t>
            </a:r>
            <a:r>
              <a:rPr sz="2550" baseline="9803" dirty="0">
                <a:latin typeface="Symbol"/>
                <a:cs typeface="Symbol"/>
              </a:rPr>
              <a:t></a:t>
            </a:r>
            <a:r>
              <a:rPr sz="2550" spc="-187" baseline="9803" dirty="0">
                <a:latin typeface="Times New Roman"/>
                <a:cs typeface="Times New Roman"/>
              </a:rPr>
              <a:t> </a:t>
            </a:r>
            <a:r>
              <a:rPr sz="2550" b="1" spc="-67" baseline="9803" dirty="0">
                <a:latin typeface="Times New Roman"/>
                <a:cs typeface="Times New Roman"/>
              </a:rPr>
              <a:t>(</a:t>
            </a:r>
            <a:r>
              <a:rPr sz="2550" i="1" spc="-67" baseline="9803" dirty="0">
                <a:latin typeface="Times New Roman"/>
                <a:cs typeface="Times New Roman"/>
              </a:rPr>
              <a:t>c</a:t>
            </a:r>
            <a:r>
              <a:rPr sz="1425" spc="-67" baseline="-11695" dirty="0">
                <a:latin typeface="Times New Roman"/>
                <a:cs typeface="Times New Roman"/>
              </a:rPr>
              <a:t>1</a:t>
            </a:r>
            <a:r>
              <a:rPr sz="1425" spc="-187" baseline="-11695" dirty="0">
                <a:latin typeface="Times New Roman"/>
                <a:cs typeface="Times New Roman"/>
              </a:rPr>
              <a:t> </a:t>
            </a:r>
            <a:r>
              <a:rPr sz="2550" b="1" baseline="9803" dirty="0">
                <a:latin typeface="Times New Roman"/>
                <a:cs typeface="Times New Roman"/>
              </a:rPr>
              <a:t>,</a:t>
            </a:r>
            <a:r>
              <a:rPr sz="2550" b="1" spc="-135" baseline="9803" dirty="0">
                <a:latin typeface="Times New Roman"/>
                <a:cs typeface="Times New Roman"/>
              </a:rPr>
              <a:t> </a:t>
            </a:r>
            <a:r>
              <a:rPr sz="2550" i="1" spc="-30" baseline="9803" dirty="0">
                <a:latin typeface="Times New Roman"/>
                <a:cs typeface="Times New Roman"/>
              </a:rPr>
              <a:t>c</a:t>
            </a:r>
            <a:r>
              <a:rPr sz="1425" spc="-30" baseline="-11695" dirty="0">
                <a:latin typeface="Times New Roman"/>
                <a:cs typeface="Times New Roman"/>
              </a:rPr>
              <a:t>2</a:t>
            </a:r>
            <a:r>
              <a:rPr sz="1425" spc="-82" baseline="-11695" dirty="0">
                <a:latin typeface="Times New Roman"/>
                <a:cs typeface="Times New Roman"/>
              </a:rPr>
              <a:t> </a:t>
            </a:r>
            <a:r>
              <a:rPr sz="2550" b="1" baseline="9803" dirty="0">
                <a:latin typeface="Times New Roman"/>
                <a:cs typeface="Times New Roman"/>
              </a:rPr>
              <a:t>,</a:t>
            </a:r>
            <a:r>
              <a:rPr sz="2550" b="1" spc="-359" baseline="9803" dirty="0">
                <a:latin typeface="Times New Roman"/>
                <a:cs typeface="Times New Roman"/>
              </a:rPr>
              <a:t> </a:t>
            </a:r>
            <a:r>
              <a:rPr sz="2550" spc="7" baseline="9803" dirty="0">
                <a:latin typeface="MT Extra"/>
                <a:cs typeface="MT Extra"/>
              </a:rPr>
              <a:t></a:t>
            </a:r>
            <a:r>
              <a:rPr sz="2550" b="1" spc="7" baseline="9803" dirty="0">
                <a:latin typeface="Times New Roman"/>
                <a:cs typeface="Times New Roman"/>
              </a:rPr>
              <a:t>,</a:t>
            </a:r>
            <a:r>
              <a:rPr sz="2550" b="1" spc="-135" baseline="9803" dirty="0">
                <a:latin typeface="Times New Roman"/>
                <a:cs typeface="Times New Roman"/>
              </a:rPr>
              <a:t> </a:t>
            </a:r>
            <a:r>
              <a:rPr sz="2550" i="1" spc="-30" baseline="9803" dirty="0">
                <a:latin typeface="Times New Roman"/>
                <a:cs typeface="Times New Roman"/>
              </a:rPr>
              <a:t>c</a:t>
            </a:r>
            <a:r>
              <a:rPr sz="1425" i="1" spc="-30" baseline="-11695" dirty="0">
                <a:latin typeface="Times New Roman"/>
                <a:cs typeface="Times New Roman"/>
              </a:rPr>
              <a:t>n</a:t>
            </a:r>
            <a:r>
              <a:rPr sz="1425" i="1" spc="-15" baseline="-11695" dirty="0">
                <a:latin typeface="Times New Roman"/>
                <a:cs typeface="Times New Roman"/>
              </a:rPr>
              <a:t> </a:t>
            </a:r>
            <a:r>
              <a:rPr sz="2550" b="1" baseline="9803" dirty="0">
                <a:latin typeface="Times New Roman"/>
                <a:cs typeface="Times New Roman"/>
              </a:rPr>
              <a:t>)</a:t>
            </a:r>
            <a:r>
              <a:rPr sz="2550" b="1" spc="-382" baseline="9803" dirty="0">
                <a:latin typeface="Times New Roman"/>
                <a:cs typeface="Times New Roman"/>
              </a:rPr>
              <a:t> </a:t>
            </a:r>
            <a:r>
              <a:rPr sz="2550" spc="97" baseline="9803" dirty="0">
                <a:latin typeface="Symbol"/>
                <a:cs typeface="Symbol"/>
              </a:rPr>
              <a:t></a:t>
            </a:r>
            <a:r>
              <a:rPr sz="2550" b="1" spc="97" baseline="9803" dirty="0">
                <a:latin typeface="Times New Roman"/>
                <a:cs typeface="Times New Roman"/>
              </a:rPr>
              <a:t>C</a:t>
            </a:r>
            <a:r>
              <a:rPr sz="2550" b="1" spc="-217" baseline="9803" dirty="0">
                <a:latin typeface="Times New Roman"/>
                <a:cs typeface="Times New Roman"/>
              </a:rPr>
              <a:t> </a:t>
            </a:r>
            <a:r>
              <a:rPr sz="1550" b="1" spc="-20" dirty="0">
                <a:latin typeface="宋体"/>
                <a:cs typeface="宋体"/>
              </a:rPr>
              <a:t>，</a:t>
            </a:r>
            <a:r>
              <a:rPr sz="1550" b="1" spc="345" dirty="0">
                <a:latin typeface="宋体"/>
                <a:cs typeface="宋体"/>
              </a:rPr>
              <a:t>则</a:t>
            </a:r>
            <a:r>
              <a:rPr sz="1550" b="1" spc="-10" dirty="0">
                <a:latin typeface="Times New Roman"/>
                <a:cs typeface="Times New Roman"/>
              </a:rPr>
              <a:t>Hill</a:t>
            </a:r>
            <a:r>
              <a:rPr sz="1550" b="1" spc="-20" dirty="0">
                <a:latin typeface="Times New Roman"/>
                <a:cs typeface="Times New Roman"/>
              </a:rPr>
              <a:t> </a:t>
            </a:r>
            <a:r>
              <a:rPr sz="1550" b="1" spc="-35" dirty="0">
                <a:latin typeface="宋体"/>
                <a:cs typeface="宋体"/>
              </a:rPr>
              <a:t>密码的加密函</a:t>
            </a:r>
            <a:r>
              <a:rPr sz="1550" b="1" spc="-20" dirty="0">
                <a:latin typeface="宋体"/>
                <a:cs typeface="宋体"/>
              </a:rPr>
              <a:t>数</a:t>
            </a:r>
            <a:r>
              <a:rPr sz="1550" b="1" spc="-35" dirty="0">
                <a:latin typeface="宋体"/>
                <a:cs typeface="宋体"/>
              </a:rPr>
              <a:t>定义为：</a:t>
            </a:r>
            <a:endParaRPr sz="1550">
              <a:latin typeface="宋体"/>
              <a:cs typeface="宋体"/>
            </a:endParaRPr>
          </a:p>
          <a:p>
            <a:pPr marL="557530" algn="ctr">
              <a:lnSpc>
                <a:spcPct val="100000"/>
              </a:lnSpc>
              <a:spcBef>
                <a:spcPts val="835"/>
              </a:spcBef>
              <a:tabLst>
                <a:tab pos="910590" algn="l"/>
              </a:tabLst>
            </a:pPr>
            <a:r>
              <a:rPr sz="2250" spc="-150" baseline="11111" dirty="0">
                <a:latin typeface="Symbol"/>
                <a:cs typeface="Symbol"/>
              </a:rPr>
              <a:t></a:t>
            </a:r>
            <a:r>
              <a:rPr sz="2250" i="1" spc="-150" baseline="14814" dirty="0">
                <a:latin typeface="Times New Roman"/>
                <a:cs typeface="Times New Roman"/>
              </a:rPr>
              <a:t>k</a:t>
            </a:r>
            <a:r>
              <a:rPr sz="850" spc="-100" dirty="0">
                <a:latin typeface="Times New Roman"/>
                <a:cs typeface="Times New Roman"/>
              </a:rPr>
              <a:t>11	</a:t>
            </a:r>
            <a:r>
              <a:rPr sz="2250" i="1" spc="-232" baseline="14814" dirty="0">
                <a:latin typeface="Times New Roman"/>
                <a:cs typeface="Times New Roman"/>
              </a:rPr>
              <a:t>k</a:t>
            </a:r>
            <a:r>
              <a:rPr sz="850" spc="-155" dirty="0">
                <a:latin typeface="Times New Roman"/>
                <a:cs typeface="Times New Roman"/>
              </a:rPr>
              <a:t>12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0120" y="3043272"/>
            <a:ext cx="17145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spc="-114" dirty="0">
                <a:latin typeface="Symbol"/>
                <a:cs typeface="Symbol"/>
              </a:rPr>
              <a:t></a:t>
            </a:r>
            <a:r>
              <a:rPr sz="2250" i="1" spc="22" baseline="-27777" dirty="0">
                <a:latin typeface="Times New Roman"/>
                <a:cs typeface="Times New Roman"/>
              </a:rPr>
              <a:t>k</a:t>
            </a:r>
            <a:endParaRPr sz="2250" baseline="-2777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5673" y="3284086"/>
            <a:ext cx="75692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75" spc="-157" baseline="49019" dirty="0">
                <a:latin typeface="Times New Roman"/>
                <a:cs typeface="Times New Roman"/>
              </a:rPr>
              <a:t>2</a:t>
            </a:r>
            <a:r>
              <a:rPr sz="1275" i="1" spc="-157" baseline="49019" dirty="0">
                <a:latin typeface="Times New Roman"/>
                <a:cs typeface="Times New Roman"/>
              </a:rPr>
              <a:t>n</a:t>
            </a:r>
            <a:r>
              <a:rPr sz="2250" spc="-157" baseline="16666" dirty="0">
                <a:latin typeface="Symbol"/>
                <a:cs typeface="Symbol"/>
              </a:rPr>
              <a:t></a:t>
            </a:r>
            <a:r>
              <a:rPr sz="1500" b="1" spc="-105" dirty="0">
                <a:latin typeface="Times New Roman"/>
                <a:cs typeface="Times New Roman"/>
              </a:rPr>
              <a:t>(mod</a:t>
            </a:r>
            <a:r>
              <a:rPr sz="1500" spc="-105" dirty="0">
                <a:latin typeface="Times New Roman"/>
                <a:cs typeface="Times New Roman"/>
              </a:rPr>
              <a:t>26</a:t>
            </a:r>
            <a:r>
              <a:rPr sz="1500" b="1" spc="-105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0120" y="3600273"/>
            <a:ext cx="100965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Symbol"/>
                <a:cs typeface="Symbol"/>
              </a:rPr>
              <a:t>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236" y="3600273"/>
            <a:ext cx="100965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spc="15" dirty="0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9538" y="2857351"/>
            <a:ext cx="53721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50" spc="52" baseline="3703" dirty="0">
                <a:latin typeface="MT Extra"/>
                <a:cs typeface="MT Extra"/>
              </a:rPr>
              <a:t></a:t>
            </a:r>
            <a:r>
              <a:rPr sz="2250" spc="52" baseline="3703" dirty="0">
                <a:latin typeface="Times New Roman"/>
                <a:cs typeface="Times New Roman"/>
              </a:rPr>
              <a:t> </a:t>
            </a:r>
            <a:r>
              <a:rPr sz="2250" i="1" spc="-165" baseline="3703" dirty="0">
                <a:latin typeface="Times New Roman"/>
                <a:cs typeface="Times New Roman"/>
              </a:rPr>
              <a:t>k</a:t>
            </a:r>
            <a:r>
              <a:rPr sz="1275" spc="-165" baseline="-19607" dirty="0">
                <a:latin typeface="Times New Roman"/>
                <a:cs typeface="Times New Roman"/>
              </a:rPr>
              <a:t>1</a:t>
            </a:r>
            <a:r>
              <a:rPr sz="1275" i="1" spc="-165" baseline="-19607" dirty="0">
                <a:latin typeface="Times New Roman"/>
                <a:cs typeface="Times New Roman"/>
              </a:rPr>
              <a:t>n </a:t>
            </a:r>
            <a:r>
              <a:rPr sz="1500" spc="15" dirty="0">
                <a:latin typeface="Symbol"/>
                <a:cs typeface="Symbol"/>
              </a:rPr>
              <a:t>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18390" y="3138539"/>
            <a:ext cx="818515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93370" algn="l"/>
              </a:tabLst>
            </a:pPr>
            <a:r>
              <a:rPr sz="1500" i="1" spc="15" dirty="0">
                <a:latin typeface="Times New Roman"/>
                <a:cs typeface="Times New Roman"/>
              </a:rPr>
              <a:t>k	</a:t>
            </a:r>
            <a:r>
              <a:rPr sz="1500" spc="35" dirty="0">
                <a:latin typeface="MT Extra"/>
                <a:cs typeface="MT Extra"/>
              </a:rPr>
              <a:t>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k</a:t>
            </a:r>
            <a:r>
              <a:rPr sz="1500" i="1" spc="335" dirty="0">
                <a:latin typeface="Times New Roman"/>
                <a:cs typeface="Times New Roman"/>
              </a:rPr>
              <a:t> </a:t>
            </a:r>
            <a:r>
              <a:rPr sz="2250" spc="22" baseline="27777" dirty="0">
                <a:latin typeface="Symbol"/>
                <a:cs typeface="Symbol"/>
              </a:rPr>
              <a:t></a:t>
            </a:r>
            <a:endParaRPr sz="2250" baseline="27777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0096" y="3284086"/>
            <a:ext cx="2012314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500" b="1" spc="-50" dirty="0">
                <a:latin typeface="Times New Roman"/>
                <a:cs typeface="Times New Roman"/>
              </a:rPr>
              <a:t>(</a:t>
            </a:r>
            <a:r>
              <a:rPr sz="1500" i="1" spc="-50" dirty="0">
                <a:latin typeface="Times New Roman"/>
                <a:cs typeface="Times New Roman"/>
              </a:rPr>
              <a:t>c</a:t>
            </a:r>
            <a:r>
              <a:rPr sz="1500" i="1" spc="-250" dirty="0">
                <a:latin typeface="Times New Roman"/>
                <a:cs typeface="Times New Roman"/>
              </a:rPr>
              <a:t> </a:t>
            </a:r>
            <a:r>
              <a:rPr sz="1500" b="1" spc="75" dirty="0">
                <a:latin typeface="Times New Roman"/>
                <a:cs typeface="Times New Roman"/>
              </a:rPr>
              <a:t>,</a:t>
            </a:r>
            <a:r>
              <a:rPr sz="1500" i="1" spc="75" dirty="0">
                <a:latin typeface="Times New Roman"/>
                <a:cs typeface="Times New Roman"/>
              </a:rPr>
              <a:t>c</a:t>
            </a:r>
            <a:r>
              <a:rPr sz="1500" i="1" spc="-130" dirty="0">
                <a:latin typeface="Times New Roman"/>
                <a:cs typeface="Times New Roman"/>
              </a:rPr>
              <a:t> </a:t>
            </a:r>
            <a:r>
              <a:rPr sz="1500" b="1" spc="-105" dirty="0">
                <a:latin typeface="Times New Roman"/>
                <a:cs typeface="Times New Roman"/>
              </a:rPr>
              <a:t>,</a:t>
            </a:r>
            <a:r>
              <a:rPr sz="1500" spc="-105" dirty="0">
                <a:latin typeface="MT Extra"/>
                <a:cs typeface="MT Extra"/>
              </a:rPr>
              <a:t></a:t>
            </a:r>
            <a:r>
              <a:rPr sz="1500" b="1" spc="-105" dirty="0">
                <a:latin typeface="Times New Roman"/>
                <a:cs typeface="Times New Roman"/>
              </a:rPr>
              <a:t>,</a:t>
            </a:r>
            <a:r>
              <a:rPr sz="1500" b="1" spc="-245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c</a:t>
            </a:r>
            <a:r>
              <a:rPr sz="1500" i="1" spc="-105" dirty="0">
                <a:latin typeface="Times New Roman"/>
                <a:cs typeface="Times New Roman"/>
              </a:rPr>
              <a:t> </a:t>
            </a:r>
            <a:r>
              <a:rPr sz="1500" b="1" spc="60" dirty="0">
                <a:latin typeface="Times New Roman"/>
                <a:cs typeface="Times New Roman"/>
              </a:rPr>
              <a:t>)</a:t>
            </a:r>
            <a:r>
              <a:rPr sz="1500" spc="60" dirty="0">
                <a:latin typeface="Symbol"/>
                <a:cs typeface="Symbol"/>
              </a:rPr>
              <a:t></a:t>
            </a:r>
            <a:r>
              <a:rPr sz="1500" b="1" spc="60" dirty="0">
                <a:latin typeface="Times New Roman"/>
                <a:cs typeface="Times New Roman"/>
              </a:rPr>
              <a:t>(</a:t>
            </a:r>
            <a:r>
              <a:rPr sz="1500" i="1" spc="60" dirty="0">
                <a:latin typeface="Times New Roman"/>
                <a:cs typeface="Times New Roman"/>
              </a:rPr>
              <a:t>p</a:t>
            </a:r>
            <a:r>
              <a:rPr sz="1500" b="1" spc="60" dirty="0">
                <a:latin typeface="Times New Roman"/>
                <a:cs typeface="Times New Roman"/>
              </a:rPr>
              <a:t>,</a:t>
            </a:r>
            <a:r>
              <a:rPr sz="1500" b="1" spc="-100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p</a:t>
            </a:r>
            <a:r>
              <a:rPr sz="1500" i="1" spc="-150" dirty="0">
                <a:latin typeface="Times New Roman"/>
                <a:cs typeface="Times New Roman"/>
              </a:rPr>
              <a:t> </a:t>
            </a:r>
            <a:r>
              <a:rPr sz="1500" b="1" spc="-105" dirty="0">
                <a:latin typeface="Times New Roman"/>
                <a:cs typeface="Times New Roman"/>
              </a:rPr>
              <a:t>,</a:t>
            </a:r>
            <a:r>
              <a:rPr sz="1500" spc="-105" dirty="0">
                <a:latin typeface="MT Extra"/>
                <a:cs typeface="MT Extra"/>
              </a:rPr>
              <a:t></a:t>
            </a:r>
            <a:r>
              <a:rPr sz="1500" b="1" spc="-105" dirty="0">
                <a:latin typeface="Times New Roman"/>
                <a:cs typeface="Times New Roman"/>
              </a:rPr>
              <a:t>,</a:t>
            </a:r>
            <a:r>
              <a:rPr sz="1500" b="1" spc="-100" dirty="0">
                <a:latin typeface="Times New Roman"/>
                <a:cs typeface="Times New Roman"/>
              </a:rPr>
              <a:t> </a:t>
            </a:r>
            <a:r>
              <a:rPr sz="1500" i="1" spc="15" dirty="0">
                <a:latin typeface="Times New Roman"/>
                <a:cs typeface="Times New Roman"/>
              </a:rPr>
              <a:t>p</a:t>
            </a:r>
            <a:r>
              <a:rPr sz="1500" i="1" spc="-125" dirty="0">
                <a:latin typeface="Times New Roman"/>
                <a:cs typeface="Times New Roman"/>
              </a:rPr>
              <a:t> </a:t>
            </a:r>
            <a:r>
              <a:rPr sz="1500" b="1" spc="10" dirty="0">
                <a:latin typeface="Times New Roman"/>
                <a:cs typeface="Times New Roman"/>
              </a:rPr>
              <a:t>)</a:t>
            </a:r>
            <a:r>
              <a:rPr sz="2250" spc="15" baseline="16666" dirty="0">
                <a:latin typeface="Symbol"/>
                <a:cs typeface="Symbol"/>
              </a:rPr>
              <a:t></a:t>
            </a:r>
            <a:r>
              <a:rPr sz="2250" baseline="16666" dirty="0">
                <a:latin typeface="Times New Roman"/>
                <a:cs typeface="Times New Roman"/>
              </a:rPr>
              <a:t> </a:t>
            </a:r>
            <a:r>
              <a:rPr sz="1275" spc="-179" baseline="49019" dirty="0">
                <a:latin typeface="Times New Roman"/>
                <a:cs typeface="Times New Roman"/>
              </a:rPr>
              <a:t>21</a:t>
            </a:r>
            <a:endParaRPr sz="1275" baseline="4901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8821" y="3414352"/>
            <a:ext cx="218440" cy="260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50" spc="15" baseline="-5555" dirty="0">
                <a:latin typeface="MT Extra"/>
                <a:cs typeface="MT Extra"/>
              </a:rPr>
              <a:t></a:t>
            </a:r>
            <a:r>
              <a:rPr sz="2250" spc="-67" baseline="-555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3620" y="3318166"/>
            <a:ext cx="1293495" cy="72072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541655" algn="l"/>
                <a:tab pos="768350" algn="l"/>
              </a:tabLst>
            </a:pPr>
            <a:r>
              <a:rPr sz="1275" i="1" spc="22" baseline="49019" dirty="0">
                <a:latin typeface="Times New Roman"/>
                <a:cs typeface="Times New Roman"/>
              </a:rPr>
              <a:t>n </a:t>
            </a:r>
            <a:r>
              <a:rPr sz="1275" i="1" spc="157" baseline="49019" dirty="0">
                <a:latin typeface="Times New Roman"/>
                <a:cs typeface="Times New Roman"/>
              </a:rPr>
              <a:t> </a:t>
            </a:r>
            <a:r>
              <a:rPr sz="2250" spc="22" baseline="5555" dirty="0">
                <a:latin typeface="Symbol"/>
                <a:cs typeface="Symbol"/>
              </a:rPr>
              <a:t></a:t>
            </a:r>
            <a:r>
              <a:rPr sz="2250" spc="-142" baseline="55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MT Extra"/>
                <a:cs typeface="MT Extra"/>
              </a:rPr>
              <a:t></a:t>
            </a:r>
            <a:r>
              <a:rPr sz="1500" spc="10" dirty="0">
                <a:latin typeface="Times New Roman"/>
                <a:cs typeface="Times New Roman"/>
              </a:rPr>
              <a:t>	</a:t>
            </a:r>
            <a:r>
              <a:rPr sz="1500" spc="10" dirty="0">
                <a:latin typeface="MT Extra"/>
                <a:cs typeface="MT Extra"/>
              </a:rPr>
              <a:t></a:t>
            </a:r>
            <a:r>
              <a:rPr sz="1500" spc="10" dirty="0">
                <a:latin typeface="Times New Roman"/>
                <a:cs typeface="Times New Roman"/>
              </a:rPr>
              <a:t>	</a:t>
            </a:r>
            <a:r>
              <a:rPr sz="1500" spc="35" dirty="0">
                <a:latin typeface="MT Extra"/>
                <a:cs typeface="MT Extra"/>
              </a:rPr>
              <a:t></a:t>
            </a:r>
            <a:endParaRPr sz="1500">
              <a:latin typeface="MT Extra"/>
              <a:cs typeface="MT Extra"/>
            </a:endParaRPr>
          </a:p>
          <a:p>
            <a:pPr marL="139065">
              <a:lnSpc>
                <a:spcPct val="100000"/>
              </a:lnSpc>
              <a:spcBef>
                <a:spcPts val="940"/>
              </a:spcBef>
            </a:pPr>
            <a:r>
              <a:rPr sz="1500" spc="-95" dirty="0">
                <a:latin typeface="Symbol"/>
                <a:cs typeface="Symbol"/>
              </a:rPr>
              <a:t></a:t>
            </a:r>
            <a:r>
              <a:rPr sz="2250" i="1" spc="-142" baseline="16666" dirty="0">
                <a:latin typeface="Times New Roman"/>
                <a:cs typeface="Times New Roman"/>
              </a:rPr>
              <a:t>k</a:t>
            </a:r>
            <a:r>
              <a:rPr sz="850" i="1" spc="-95" dirty="0">
                <a:latin typeface="Times New Roman"/>
                <a:cs typeface="Times New Roman"/>
              </a:rPr>
              <a:t>n</a:t>
            </a:r>
            <a:r>
              <a:rPr sz="850" spc="-95" dirty="0">
                <a:latin typeface="Times New Roman"/>
                <a:cs typeface="Times New Roman"/>
              </a:rPr>
              <a:t>1 </a:t>
            </a:r>
            <a:r>
              <a:rPr sz="2250" i="1" spc="-97" baseline="16666" dirty="0">
                <a:latin typeface="Times New Roman"/>
                <a:cs typeface="Times New Roman"/>
              </a:rPr>
              <a:t>k</a:t>
            </a:r>
            <a:r>
              <a:rPr sz="850" i="1" spc="-65" dirty="0">
                <a:latin typeface="Times New Roman"/>
                <a:cs typeface="Times New Roman"/>
              </a:rPr>
              <a:t>n</a:t>
            </a:r>
            <a:r>
              <a:rPr sz="850" spc="-65" dirty="0">
                <a:latin typeface="Times New Roman"/>
                <a:cs typeface="Times New Roman"/>
              </a:rPr>
              <a:t>2 </a:t>
            </a:r>
            <a:r>
              <a:rPr sz="2250" spc="52" baseline="16666" dirty="0">
                <a:latin typeface="MT Extra"/>
                <a:cs typeface="MT Extra"/>
              </a:rPr>
              <a:t></a:t>
            </a:r>
            <a:r>
              <a:rPr sz="2250" spc="52" baseline="16666" dirty="0">
                <a:latin typeface="Times New Roman"/>
                <a:cs typeface="Times New Roman"/>
              </a:rPr>
              <a:t> </a:t>
            </a:r>
            <a:r>
              <a:rPr sz="2250" i="1" spc="-127" baseline="16666" dirty="0">
                <a:latin typeface="Times New Roman"/>
                <a:cs typeface="Times New Roman"/>
              </a:rPr>
              <a:t>k</a:t>
            </a:r>
            <a:r>
              <a:rPr sz="850" i="1" spc="-85" dirty="0">
                <a:latin typeface="Times New Roman"/>
                <a:cs typeface="Times New Roman"/>
              </a:rPr>
              <a:t>nn</a:t>
            </a:r>
            <a:r>
              <a:rPr sz="850" i="1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Symbol"/>
                <a:cs typeface="Symbol"/>
              </a:rPr>
              <a:t>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122" y="4099039"/>
            <a:ext cx="8915400" cy="10356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325" b="1" spc="-52" baseline="-5376" dirty="0">
                <a:latin typeface="宋体"/>
                <a:cs typeface="宋体"/>
              </a:rPr>
              <a:t>写成</a:t>
            </a:r>
            <a:r>
              <a:rPr sz="2325" b="1" spc="-30" baseline="-5376" dirty="0">
                <a:latin typeface="宋体"/>
                <a:cs typeface="宋体"/>
              </a:rPr>
              <a:t>矩</a:t>
            </a:r>
            <a:r>
              <a:rPr sz="2325" b="1" spc="-52" baseline="-5376" dirty="0">
                <a:latin typeface="宋体"/>
                <a:cs typeface="宋体"/>
              </a:rPr>
              <a:t>阵简化形式</a:t>
            </a:r>
            <a:r>
              <a:rPr sz="2325" b="1" spc="-30" baseline="-5376" dirty="0">
                <a:latin typeface="宋体"/>
                <a:cs typeface="宋体"/>
              </a:rPr>
              <a:t>为</a:t>
            </a:r>
            <a:r>
              <a:rPr sz="2325" b="1" spc="-44" baseline="-5376" dirty="0">
                <a:latin typeface="Times New Roman"/>
                <a:cs typeface="Times New Roman"/>
              </a:rPr>
              <a:t>:</a:t>
            </a:r>
            <a:r>
              <a:rPr sz="1550" spc="-30" dirty="0">
                <a:latin typeface="Times New Roman"/>
                <a:cs typeface="Times New Roman"/>
              </a:rPr>
              <a:t>[</a:t>
            </a:r>
            <a:r>
              <a:rPr sz="1550" i="1" spc="-30" dirty="0">
                <a:latin typeface="Times New Roman"/>
                <a:cs typeface="Times New Roman"/>
              </a:rPr>
              <a:t>c</a:t>
            </a:r>
            <a:r>
              <a:rPr sz="1550" spc="-30" dirty="0">
                <a:latin typeface="Times New Roman"/>
                <a:cs typeface="Times New Roman"/>
              </a:rPr>
              <a:t>]</a:t>
            </a:r>
            <a:r>
              <a:rPr sz="1425" spc="-44" baseline="-23391" dirty="0">
                <a:latin typeface="Times New Roman"/>
                <a:cs typeface="Times New Roman"/>
              </a:rPr>
              <a:t>1</a:t>
            </a:r>
            <a:r>
              <a:rPr sz="1425" spc="-44" baseline="-23391" dirty="0">
                <a:latin typeface="Symbol"/>
                <a:cs typeface="Symbol"/>
              </a:rPr>
              <a:t></a:t>
            </a:r>
            <a:r>
              <a:rPr sz="1425" i="1" spc="-44" baseline="-23391" dirty="0">
                <a:latin typeface="Times New Roman"/>
                <a:cs typeface="Times New Roman"/>
              </a:rPr>
              <a:t>n</a:t>
            </a:r>
            <a:r>
              <a:rPr sz="1425" i="1" spc="22" baseline="-23391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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(</a:t>
            </a:r>
            <a:r>
              <a:rPr sz="1550" spc="-17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[</a:t>
            </a:r>
            <a:r>
              <a:rPr sz="1550" spc="-225" dirty="0">
                <a:latin typeface="Times New Roman"/>
                <a:cs typeface="Times New Roman"/>
              </a:rPr>
              <a:t> </a:t>
            </a:r>
            <a:r>
              <a:rPr sz="1550" i="1" spc="-55" dirty="0">
                <a:latin typeface="Times New Roman"/>
                <a:cs typeface="Times New Roman"/>
              </a:rPr>
              <a:t>p</a:t>
            </a:r>
            <a:r>
              <a:rPr sz="1550" spc="-55" dirty="0">
                <a:latin typeface="Times New Roman"/>
                <a:cs typeface="Times New Roman"/>
              </a:rPr>
              <a:t>]</a:t>
            </a:r>
            <a:r>
              <a:rPr sz="1425" spc="-82" baseline="-23391" dirty="0">
                <a:latin typeface="Times New Roman"/>
                <a:cs typeface="Times New Roman"/>
              </a:rPr>
              <a:t>1</a:t>
            </a:r>
            <a:r>
              <a:rPr sz="1425" spc="-82" baseline="-23391" dirty="0">
                <a:latin typeface="Symbol"/>
                <a:cs typeface="Symbol"/>
              </a:rPr>
              <a:t></a:t>
            </a:r>
            <a:r>
              <a:rPr sz="1425" i="1" spc="-82" baseline="-23391" dirty="0">
                <a:latin typeface="Times New Roman"/>
                <a:cs typeface="Times New Roman"/>
              </a:rPr>
              <a:t>n</a:t>
            </a:r>
            <a:r>
              <a:rPr sz="1425" i="1" spc="37" baseline="-23391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</a:t>
            </a:r>
            <a:r>
              <a:rPr sz="1550" spc="-5" dirty="0">
                <a:latin typeface="Times New Roman"/>
                <a:cs typeface="Times New Roman"/>
              </a:rPr>
              <a:t>[</a:t>
            </a:r>
            <a:r>
              <a:rPr sz="1550" i="1" spc="-5" dirty="0">
                <a:latin typeface="Times New Roman"/>
                <a:cs typeface="Times New Roman"/>
              </a:rPr>
              <a:t>k</a:t>
            </a:r>
            <a:r>
              <a:rPr sz="1550" spc="-5" dirty="0">
                <a:latin typeface="Times New Roman"/>
                <a:cs typeface="Times New Roman"/>
              </a:rPr>
              <a:t>]</a:t>
            </a:r>
            <a:r>
              <a:rPr sz="1425" i="1" spc="-7" baseline="-23391" dirty="0">
                <a:latin typeface="Times New Roman"/>
                <a:cs typeface="Times New Roman"/>
              </a:rPr>
              <a:t>n</a:t>
            </a:r>
            <a:r>
              <a:rPr sz="1425" spc="-7" baseline="-23391" dirty="0">
                <a:latin typeface="Symbol"/>
                <a:cs typeface="Symbol"/>
              </a:rPr>
              <a:t></a:t>
            </a:r>
            <a:r>
              <a:rPr sz="1425" i="1" spc="-7" baseline="-23391" dirty="0">
                <a:latin typeface="Times New Roman"/>
                <a:cs typeface="Times New Roman"/>
              </a:rPr>
              <a:t>n</a:t>
            </a:r>
            <a:r>
              <a:rPr sz="1425" i="1" spc="-209" baseline="-23391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)mod26</a:t>
            </a:r>
            <a:r>
              <a:rPr sz="1550" spc="-254" dirty="0">
                <a:latin typeface="Times New Roman"/>
                <a:cs typeface="Times New Roman"/>
              </a:rPr>
              <a:t> </a:t>
            </a:r>
            <a:r>
              <a:rPr sz="2325" b="1" spc="-44" baseline="-5376" dirty="0">
                <a:latin typeface="宋体"/>
                <a:cs typeface="宋体"/>
              </a:rPr>
              <a:t>。</a:t>
            </a:r>
            <a:endParaRPr sz="2325" baseline="-5376">
              <a:latin typeface="宋体"/>
              <a:cs typeface="宋体"/>
            </a:endParaRPr>
          </a:p>
          <a:p>
            <a:pPr marL="302895">
              <a:lnSpc>
                <a:spcPts val="2335"/>
              </a:lnSpc>
              <a:spcBef>
                <a:spcPts val="675"/>
              </a:spcBef>
              <a:tabLst>
                <a:tab pos="2625090" algn="l"/>
                <a:tab pos="4993005" algn="l"/>
              </a:tabLst>
            </a:pPr>
            <a:r>
              <a:rPr sz="2325" b="1" spc="-52" baseline="1792" dirty="0">
                <a:latin typeface="宋体"/>
                <a:cs typeface="宋体"/>
              </a:rPr>
              <a:t>因为</a:t>
            </a:r>
            <a:r>
              <a:rPr sz="2325" b="1" spc="-30" baseline="1792" dirty="0">
                <a:latin typeface="宋体"/>
                <a:cs typeface="宋体"/>
              </a:rPr>
              <a:t>方</a:t>
            </a:r>
            <a:r>
              <a:rPr sz="2325" b="1" spc="-44" baseline="1792" dirty="0">
                <a:latin typeface="宋体"/>
                <a:cs typeface="宋体"/>
              </a:rPr>
              <a:t>阵</a:t>
            </a:r>
            <a:r>
              <a:rPr sz="2325" b="1" spc="-735" baseline="1792" dirty="0">
                <a:latin typeface="宋体"/>
                <a:cs typeface="宋体"/>
              </a:rPr>
              <a:t> </a:t>
            </a:r>
            <a:r>
              <a:rPr sz="2850" i="1" spc="15" baseline="14619" dirty="0">
                <a:latin typeface="Times New Roman"/>
                <a:cs typeface="Times New Roman"/>
              </a:rPr>
              <a:t>k</a:t>
            </a:r>
            <a:r>
              <a:rPr sz="2850" i="1" spc="75" baseline="14619" dirty="0">
                <a:latin typeface="Times New Roman"/>
                <a:cs typeface="Times New Roman"/>
              </a:rPr>
              <a:t> </a:t>
            </a:r>
            <a:r>
              <a:rPr sz="2850" spc="22" baseline="14619" dirty="0">
                <a:latin typeface="Symbol"/>
                <a:cs typeface="Symbol"/>
              </a:rPr>
              <a:t></a:t>
            </a:r>
            <a:r>
              <a:rPr sz="2850" spc="-202" baseline="14619" dirty="0">
                <a:latin typeface="Times New Roman"/>
                <a:cs typeface="Times New Roman"/>
              </a:rPr>
              <a:t> </a:t>
            </a:r>
            <a:r>
              <a:rPr sz="2850" baseline="14619" dirty="0">
                <a:latin typeface="Times New Roman"/>
                <a:cs typeface="Times New Roman"/>
              </a:rPr>
              <a:t>(</a:t>
            </a:r>
            <a:r>
              <a:rPr sz="2850" i="1" baseline="14619" dirty="0">
                <a:latin typeface="Times New Roman"/>
                <a:cs typeface="Times New Roman"/>
              </a:rPr>
              <a:t>k</a:t>
            </a:r>
            <a:r>
              <a:rPr sz="1200" i="1" dirty="0">
                <a:latin typeface="Times New Roman"/>
                <a:cs typeface="Times New Roman"/>
              </a:rPr>
              <a:t>ij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2850" baseline="14619" dirty="0">
                <a:latin typeface="Times New Roman"/>
                <a:cs typeface="Times New Roman"/>
              </a:rPr>
              <a:t>)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dirty="0">
                <a:latin typeface="Symbol"/>
                <a:cs typeface="Symbol"/>
              </a:rPr>
              <a:t></a:t>
            </a:r>
            <a:r>
              <a:rPr sz="1200" i="1" dirty="0">
                <a:latin typeface="Times New Roman"/>
                <a:cs typeface="Times New Roman"/>
              </a:rPr>
              <a:t>n</a:t>
            </a:r>
            <a:r>
              <a:rPr sz="1200" i="1" spc="45" dirty="0">
                <a:latin typeface="Times New Roman"/>
                <a:cs typeface="Times New Roman"/>
              </a:rPr>
              <a:t> </a:t>
            </a:r>
            <a:r>
              <a:rPr sz="2325" b="1" spc="322" baseline="1792" dirty="0">
                <a:latin typeface="宋体"/>
                <a:cs typeface="宋体"/>
              </a:rPr>
              <a:t>是</a:t>
            </a:r>
            <a:r>
              <a:rPr sz="2175" spc="-7" baseline="5747" dirty="0">
                <a:latin typeface="Symbol"/>
                <a:cs typeface="Symbol"/>
              </a:rPr>
              <a:t></a:t>
            </a:r>
            <a:r>
              <a:rPr sz="2175" spc="-7" baseline="5747" dirty="0">
                <a:latin typeface="Times New Roman"/>
                <a:cs typeface="Times New Roman"/>
              </a:rPr>
              <a:t>	</a:t>
            </a:r>
            <a:r>
              <a:rPr sz="2325" b="1" spc="-52" baseline="1792" dirty="0">
                <a:latin typeface="宋体"/>
                <a:cs typeface="宋体"/>
              </a:rPr>
              <a:t>上的非奇异</a:t>
            </a:r>
            <a:r>
              <a:rPr sz="2325" b="1" spc="-30" baseline="1792" dirty="0">
                <a:latin typeface="宋体"/>
                <a:cs typeface="宋体"/>
              </a:rPr>
              <a:t>矩</a:t>
            </a:r>
            <a:r>
              <a:rPr sz="2325" b="1" spc="-52" baseline="1792" dirty="0">
                <a:latin typeface="宋体"/>
                <a:cs typeface="宋体"/>
              </a:rPr>
              <a:t>阵</a:t>
            </a:r>
            <a:r>
              <a:rPr sz="2325" b="1" spc="-975" baseline="1792" dirty="0">
                <a:latin typeface="宋体"/>
                <a:cs typeface="宋体"/>
              </a:rPr>
              <a:t>，</a:t>
            </a:r>
            <a:r>
              <a:rPr sz="2325" b="1" spc="-52" baseline="1792" dirty="0">
                <a:latin typeface="宋体"/>
                <a:cs typeface="宋体"/>
              </a:rPr>
              <a:t>即满</a:t>
            </a:r>
            <a:r>
              <a:rPr sz="2325" b="1" spc="337" baseline="1792" dirty="0">
                <a:latin typeface="宋体"/>
                <a:cs typeface="宋体"/>
              </a:rPr>
              <a:t>足</a:t>
            </a:r>
            <a:r>
              <a:rPr sz="2175" spc="7" baseline="5747" dirty="0">
                <a:latin typeface="Symbol"/>
                <a:cs typeface="Symbol"/>
              </a:rPr>
              <a:t></a:t>
            </a:r>
            <a:r>
              <a:rPr sz="2175" spc="7" baseline="5747" dirty="0">
                <a:latin typeface="Times New Roman"/>
                <a:cs typeface="Times New Roman"/>
              </a:rPr>
              <a:t>	</a:t>
            </a:r>
            <a:r>
              <a:rPr sz="2325" b="1" spc="284" baseline="1792" dirty="0">
                <a:latin typeface="宋体"/>
                <a:cs typeface="宋体"/>
              </a:rPr>
              <a:t>上</a:t>
            </a:r>
            <a:r>
              <a:rPr sz="2475" spc="15" baseline="5050" dirty="0">
                <a:latin typeface="Times New Roman"/>
                <a:cs typeface="Times New Roman"/>
              </a:rPr>
              <a:t>det(</a:t>
            </a:r>
            <a:r>
              <a:rPr sz="2475" i="1" spc="15" baseline="5050" dirty="0">
                <a:latin typeface="Times New Roman"/>
                <a:cs typeface="Times New Roman"/>
              </a:rPr>
              <a:t>k</a:t>
            </a:r>
            <a:r>
              <a:rPr sz="2475" spc="15" baseline="5050" dirty="0">
                <a:latin typeface="Times New Roman"/>
                <a:cs typeface="Times New Roman"/>
              </a:rPr>
              <a:t>)</a:t>
            </a:r>
            <a:r>
              <a:rPr sz="2475" spc="-240" baseline="5050" dirty="0">
                <a:latin typeface="Times New Roman"/>
                <a:cs typeface="Times New Roman"/>
              </a:rPr>
              <a:t> </a:t>
            </a:r>
            <a:r>
              <a:rPr sz="2325" b="1" spc="-44" baseline="1792" dirty="0">
                <a:latin typeface="宋体"/>
                <a:cs typeface="宋体"/>
              </a:rPr>
              <a:t>和</a:t>
            </a:r>
            <a:r>
              <a:rPr sz="2325" b="1" spc="-592" baseline="1792" dirty="0">
                <a:latin typeface="宋体"/>
                <a:cs typeface="宋体"/>
              </a:rPr>
              <a:t> </a:t>
            </a:r>
            <a:r>
              <a:rPr sz="2325" b="1" spc="-22" baseline="1792" dirty="0">
                <a:latin typeface="Times New Roman"/>
                <a:cs typeface="Times New Roman"/>
              </a:rPr>
              <a:t>26</a:t>
            </a:r>
            <a:r>
              <a:rPr sz="2325" b="1" spc="-15" baseline="1792" dirty="0">
                <a:latin typeface="Times New Roman"/>
                <a:cs typeface="Times New Roman"/>
              </a:rPr>
              <a:t> </a:t>
            </a:r>
            <a:r>
              <a:rPr sz="2325" b="1" spc="-52" baseline="1792" dirty="0">
                <a:latin typeface="宋体"/>
                <a:cs typeface="宋体"/>
              </a:rPr>
              <a:t>互素</a:t>
            </a:r>
            <a:r>
              <a:rPr sz="2325" b="1" spc="-967" baseline="1792" dirty="0">
                <a:latin typeface="宋体"/>
                <a:cs typeface="宋体"/>
              </a:rPr>
              <a:t>，</a:t>
            </a:r>
            <a:r>
              <a:rPr sz="2325" b="1" spc="-52" baseline="1792" dirty="0">
                <a:latin typeface="宋体"/>
                <a:cs typeface="宋体"/>
              </a:rPr>
              <a:t>所以密</a:t>
            </a:r>
            <a:r>
              <a:rPr sz="2325" b="1" spc="-44" baseline="1792" dirty="0">
                <a:latin typeface="宋体"/>
                <a:cs typeface="宋体"/>
              </a:rPr>
              <a:t>钥</a:t>
            </a:r>
            <a:r>
              <a:rPr sz="2325" b="1" spc="-615" baseline="1792" dirty="0">
                <a:latin typeface="宋体"/>
                <a:cs typeface="宋体"/>
              </a:rPr>
              <a:t> </a:t>
            </a:r>
            <a:r>
              <a:rPr sz="3675" i="1" spc="7" baseline="6802" dirty="0">
                <a:latin typeface="Times New Roman"/>
                <a:cs typeface="Times New Roman"/>
              </a:rPr>
              <a:t>k</a:t>
            </a:r>
            <a:r>
              <a:rPr sz="3675" i="1" spc="-30" baseline="6802" dirty="0">
                <a:latin typeface="Times New Roman"/>
                <a:cs typeface="Times New Roman"/>
              </a:rPr>
              <a:t> </a:t>
            </a:r>
            <a:r>
              <a:rPr sz="2325" b="1" spc="-52" baseline="1792" dirty="0">
                <a:latin typeface="宋体"/>
                <a:cs typeface="宋体"/>
              </a:rPr>
              <a:t>的</a:t>
            </a:r>
            <a:r>
              <a:rPr sz="2325" b="1" spc="-30" baseline="1792" dirty="0">
                <a:latin typeface="宋体"/>
                <a:cs typeface="宋体"/>
              </a:rPr>
              <a:t>逆</a:t>
            </a:r>
            <a:r>
              <a:rPr sz="2325" b="1" spc="-52" baseline="1792" dirty="0">
                <a:latin typeface="宋体"/>
                <a:cs typeface="宋体"/>
              </a:rPr>
              <a:t>矩</a:t>
            </a:r>
            <a:r>
              <a:rPr sz="2325" b="1" spc="-44" baseline="1792" dirty="0">
                <a:latin typeface="宋体"/>
                <a:cs typeface="宋体"/>
              </a:rPr>
              <a:t>阵</a:t>
            </a:r>
            <a:r>
              <a:rPr sz="2325" b="1" spc="-719" baseline="1792" dirty="0">
                <a:latin typeface="宋体"/>
                <a:cs typeface="宋体"/>
              </a:rPr>
              <a:t> </a:t>
            </a:r>
            <a:r>
              <a:rPr sz="2925" i="1" spc="15" baseline="7122" dirty="0">
                <a:latin typeface="Times New Roman"/>
                <a:cs typeface="Times New Roman"/>
              </a:rPr>
              <a:t>k</a:t>
            </a:r>
            <a:r>
              <a:rPr sz="2925" i="1" spc="-352" baseline="7122" dirty="0">
                <a:latin typeface="Times New Roman"/>
                <a:cs typeface="Times New Roman"/>
              </a:rPr>
              <a:t> </a:t>
            </a:r>
            <a:r>
              <a:rPr sz="1875" spc="-22" baseline="51111" dirty="0">
                <a:latin typeface="Symbol"/>
                <a:cs typeface="Symbol"/>
              </a:rPr>
              <a:t></a:t>
            </a:r>
            <a:r>
              <a:rPr sz="1875" spc="-22" baseline="51111" dirty="0">
                <a:latin typeface="Times New Roman"/>
                <a:cs typeface="Times New Roman"/>
              </a:rPr>
              <a:t>1</a:t>
            </a:r>
            <a:endParaRPr sz="1875" baseline="51111">
              <a:latin typeface="Times New Roman"/>
              <a:cs typeface="Times New Roman"/>
            </a:endParaRPr>
          </a:p>
          <a:p>
            <a:pPr marL="2482850">
              <a:lnSpc>
                <a:spcPts val="530"/>
              </a:lnSpc>
              <a:tabLst>
                <a:tab pos="4844415" algn="l"/>
              </a:tabLst>
            </a:pPr>
            <a:r>
              <a:rPr sz="900" spc="5" dirty="0">
                <a:latin typeface="Times New Roman"/>
                <a:cs typeface="Times New Roman"/>
              </a:rPr>
              <a:t>26	</a:t>
            </a:r>
            <a:r>
              <a:rPr sz="900" spc="10" dirty="0">
                <a:latin typeface="Times New Roman"/>
                <a:cs typeface="Times New Roman"/>
              </a:rPr>
              <a:t>26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550" b="1" spc="-35" dirty="0">
                <a:latin typeface="宋体"/>
                <a:cs typeface="宋体"/>
              </a:rPr>
              <a:t>必然</a:t>
            </a:r>
            <a:r>
              <a:rPr sz="1550" b="1" spc="-20" dirty="0">
                <a:latin typeface="宋体"/>
                <a:cs typeface="宋体"/>
              </a:rPr>
              <a:t>存</a:t>
            </a:r>
            <a:r>
              <a:rPr sz="1550" b="1" spc="-35" dirty="0">
                <a:latin typeface="宋体"/>
                <a:cs typeface="宋体"/>
              </a:rPr>
              <a:t>在。</a:t>
            </a:r>
            <a:r>
              <a:rPr sz="1550" b="1" spc="-30" dirty="0">
                <a:latin typeface="宋体"/>
                <a:cs typeface="宋体"/>
              </a:rPr>
              <a:t>在</a:t>
            </a:r>
            <a:r>
              <a:rPr sz="1550" b="1" spc="-395" dirty="0">
                <a:latin typeface="宋体"/>
                <a:cs typeface="宋体"/>
              </a:rPr>
              <a:t> </a:t>
            </a:r>
            <a:r>
              <a:rPr sz="1550" b="1" spc="-15" dirty="0">
                <a:latin typeface="Times New Roman"/>
                <a:cs typeface="Times New Roman"/>
              </a:rPr>
              <a:t>Hill </a:t>
            </a:r>
            <a:r>
              <a:rPr sz="1550" b="1" spc="-35" dirty="0">
                <a:latin typeface="宋体"/>
                <a:cs typeface="宋体"/>
              </a:rPr>
              <a:t>密码</a:t>
            </a:r>
            <a:r>
              <a:rPr sz="1550" b="1" spc="-15" dirty="0">
                <a:latin typeface="宋体"/>
                <a:cs typeface="宋体"/>
              </a:rPr>
              <a:t>的</a:t>
            </a:r>
            <a:r>
              <a:rPr sz="1550" b="1" spc="-40" dirty="0">
                <a:latin typeface="宋体"/>
                <a:cs typeface="宋体"/>
              </a:rPr>
              <a:t>加</a:t>
            </a:r>
            <a:r>
              <a:rPr sz="1550" b="1" spc="-35" dirty="0">
                <a:latin typeface="宋体"/>
                <a:cs typeface="宋体"/>
              </a:rPr>
              <a:t>密函数等式的</a:t>
            </a:r>
            <a:r>
              <a:rPr sz="1550" b="1" spc="-20" dirty="0">
                <a:latin typeface="宋体"/>
                <a:cs typeface="宋体"/>
              </a:rPr>
              <a:t>两</a:t>
            </a:r>
            <a:r>
              <a:rPr sz="1550" b="1" spc="-35" dirty="0">
                <a:latin typeface="宋体"/>
                <a:cs typeface="宋体"/>
              </a:rPr>
              <a:t>端分别乘</a:t>
            </a:r>
            <a:r>
              <a:rPr sz="1550" b="1" spc="170" dirty="0">
                <a:latin typeface="宋体"/>
                <a:cs typeface="宋体"/>
              </a:rPr>
              <a:t>以</a:t>
            </a:r>
            <a:r>
              <a:rPr sz="1200" i="1" spc="15" dirty="0">
                <a:latin typeface="Times New Roman"/>
                <a:cs typeface="Times New Roman"/>
              </a:rPr>
              <a:t>k</a:t>
            </a:r>
            <a:r>
              <a:rPr sz="1200" i="1" spc="-125" dirty="0">
                <a:latin typeface="Times New Roman"/>
                <a:cs typeface="Times New Roman"/>
              </a:rPr>
              <a:t> </a:t>
            </a:r>
            <a:r>
              <a:rPr sz="1125" spc="7" baseline="40740" dirty="0">
                <a:latin typeface="Symbol"/>
                <a:cs typeface="Symbol"/>
              </a:rPr>
              <a:t></a:t>
            </a:r>
            <a:r>
              <a:rPr sz="1125" spc="7" baseline="40740" dirty="0">
                <a:latin typeface="Times New Roman"/>
                <a:cs typeface="Times New Roman"/>
              </a:rPr>
              <a:t>1</a:t>
            </a:r>
            <a:r>
              <a:rPr sz="1125" spc="-112" baseline="40740" dirty="0">
                <a:latin typeface="Times New Roman"/>
                <a:cs typeface="Times New Roman"/>
              </a:rPr>
              <a:t> </a:t>
            </a:r>
            <a:r>
              <a:rPr sz="1550" b="1" spc="-35" dirty="0">
                <a:latin typeface="宋体"/>
                <a:cs typeface="宋体"/>
              </a:rPr>
              <a:t>，则</a:t>
            </a:r>
            <a:r>
              <a:rPr sz="1550" b="1" spc="-20" dirty="0">
                <a:latin typeface="宋体"/>
                <a:cs typeface="宋体"/>
              </a:rPr>
              <a:t>得</a:t>
            </a:r>
            <a:r>
              <a:rPr sz="1550" b="1" spc="-35" dirty="0">
                <a:latin typeface="宋体"/>
                <a:cs typeface="宋体"/>
              </a:rPr>
              <a:t>到其解密函数的</a:t>
            </a:r>
            <a:r>
              <a:rPr sz="1550" b="1" spc="-20" dirty="0">
                <a:latin typeface="宋体"/>
                <a:cs typeface="宋体"/>
              </a:rPr>
              <a:t>解</a:t>
            </a:r>
            <a:r>
              <a:rPr sz="1550" b="1" spc="-35" dirty="0">
                <a:latin typeface="宋体"/>
                <a:cs typeface="宋体"/>
              </a:rPr>
              <a:t>析式：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80097" y="5619356"/>
            <a:ext cx="8191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1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5959" y="5329034"/>
            <a:ext cx="956944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2895" algn="l"/>
                <a:tab pos="848360" algn="l"/>
              </a:tabLst>
            </a:pPr>
            <a:r>
              <a:rPr sz="850" spc="-114" dirty="0">
                <a:latin typeface="Times New Roman"/>
                <a:cs typeface="Times New Roman"/>
              </a:rPr>
              <a:t>1</a:t>
            </a:r>
            <a:r>
              <a:rPr sz="850" spc="15" dirty="0">
                <a:latin typeface="Times New Roman"/>
                <a:cs typeface="Times New Roman"/>
              </a:rPr>
              <a:t>1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114" dirty="0">
                <a:latin typeface="Times New Roman"/>
                <a:cs typeface="Times New Roman"/>
              </a:rPr>
              <a:t>1</a:t>
            </a:r>
            <a:r>
              <a:rPr sz="850" spc="15" dirty="0">
                <a:latin typeface="Times New Roman"/>
                <a:cs typeface="Times New Roman"/>
              </a:rPr>
              <a:t>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spc="-114" dirty="0">
                <a:latin typeface="Times New Roman"/>
                <a:cs typeface="Times New Roman"/>
              </a:rPr>
              <a:t>1</a:t>
            </a:r>
            <a:r>
              <a:rPr sz="850" i="1" spc="15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1358" y="5764136"/>
            <a:ext cx="16078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7804" algn="l"/>
                <a:tab pos="629285" algn="l"/>
                <a:tab pos="977265" algn="l"/>
                <a:tab pos="1538605" algn="l"/>
              </a:tabLst>
            </a:pPr>
            <a:r>
              <a:rPr sz="850" spc="15" dirty="0">
                <a:latin typeface="Times New Roman"/>
                <a:cs typeface="Times New Roman"/>
              </a:rPr>
              <a:t>1	2	</a:t>
            </a:r>
            <a:r>
              <a:rPr sz="850" i="1" spc="15" dirty="0">
                <a:latin typeface="Times New Roman"/>
                <a:cs typeface="Times New Roman"/>
              </a:rPr>
              <a:t>n	</a:t>
            </a:r>
            <a:r>
              <a:rPr sz="850" spc="15" dirty="0">
                <a:latin typeface="Times New Roman"/>
                <a:cs typeface="Times New Roman"/>
              </a:rPr>
              <a:t>1    </a:t>
            </a:r>
            <a:r>
              <a:rPr sz="850" spc="-110" dirty="0">
                <a:latin typeface="Times New Roman"/>
                <a:cs typeface="Times New Roman"/>
              </a:rPr>
              <a:t> </a:t>
            </a:r>
            <a:r>
              <a:rPr sz="850" spc="15" dirty="0">
                <a:latin typeface="Times New Roman"/>
                <a:cs typeface="Times New Roman"/>
              </a:rPr>
              <a:t>2</a:t>
            </a:r>
            <a:r>
              <a:rPr sz="850" dirty="0">
                <a:latin typeface="Times New Roman"/>
                <a:cs typeface="Times New Roman"/>
              </a:rPr>
              <a:t>	</a:t>
            </a:r>
            <a:r>
              <a:rPr sz="850" i="1" spc="15" dirty="0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33966" y="5075935"/>
            <a:ext cx="1866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-142" baseline="-38888" dirty="0">
                <a:latin typeface="Symbol"/>
                <a:cs typeface="Symbol"/>
              </a:rPr>
              <a:t></a:t>
            </a:r>
            <a:r>
              <a:rPr sz="850" spc="-130" dirty="0">
                <a:latin typeface="Symbol"/>
                <a:cs typeface="Symbol"/>
              </a:rPr>
              <a:t></a:t>
            </a:r>
            <a:r>
              <a:rPr sz="850" spc="15" dirty="0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6315" y="5391400"/>
            <a:ext cx="17081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14" dirty="0">
                <a:latin typeface="Symbol"/>
                <a:cs typeface="Symbol"/>
              </a:rPr>
              <a:t></a:t>
            </a:r>
            <a:r>
              <a:rPr sz="2250" i="1" spc="15" baseline="-27777" dirty="0">
                <a:latin typeface="Times New Roman"/>
                <a:cs typeface="Times New Roman"/>
              </a:rPr>
              <a:t>k</a:t>
            </a:r>
            <a:endParaRPr sz="2250" baseline="-27777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23401" y="5629909"/>
            <a:ext cx="85598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75" spc="7" baseline="49019" dirty="0">
                <a:latin typeface="Times New Roman"/>
                <a:cs typeface="Times New Roman"/>
              </a:rPr>
              <a:t>2</a:t>
            </a:r>
            <a:r>
              <a:rPr sz="1275" i="1" spc="7" baseline="49019" dirty="0">
                <a:latin typeface="Times New Roman"/>
                <a:cs typeface="Times New Roman"/>
              </a:rPr>
              <a:t>n</a:t>
            </a:r>
            <a:r>
              <a:rPr sz="2250" spc="7" baseline="16666" dirty="0">
                <a:latin typeface="Symbol"/>
                <a:cs typeface="Symbol"/>
              </a:rPr>
              <a:t></a:t>
            </a:r>
            <a:r>
              <a:rPr sz="2250" spc="480" baseline="16666" dirty="0">
                <a:latin typeface="Times New Roman"/>
                <a:cs typeface="Times New Roman"/>
              </a:rPr>
              <a:t> </a:t>
            </a:r>
            <a:r>
              <a:rPr sz="1500" b="1" spc="-150" dirty="0">
                <a:latin typeface="Times New Roman"/>
                <a:cs typeface="Times New Roman"/>
              </a:rPr>
              <a:t>(mod</a:t>
            </a:r>
            <a:r>
              <a:rPr sz="1500" spc="-150" dirty="0">
                <a:latin typeface="Times New Roman"/>
                <a:cs typeface="Times New Roman"/>
              </a:rPr>
              <a:t>26</a:t>
            </a:r>
            <a:r>
              <a:rPr sz="1500" b="1" spc="-150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6315" y="5943089"/>
            <a:ext cx="9969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" dirty="0">
                <a:latin typeface="Symbol"/>
                <a:cs typeface="Symbol"/>
              </a:rPr>
              <a:t>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33966" y="5943089"/>
            <a:ext cx="9969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" dirty="0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6315" y="5207761"/>
            <a:ext cx="101155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5760" algn="l"/>
                <a:tab pos="642620" algn="l"/>
              </a:tabLst>
            </a:pPr>
            <a:r>
              <a:rPr sz="1500" spc="-35" dirty="0">
                <a:latin typeface="Symbol"/>
                <a:cs typeface="Symbol"/>
              </a:rPr>
              <a:t></a:t>
            </a:r>
            <a:r>
              <a:rPr sz="2250" i="1" spc="-52" baseline="3703" dirty="0">
                <a:latin typeface="Times New Roman"/>
                <a:cs typeface="Times New Roman"/>
              </a:rPr>
              <a:t>k	</a:t>
            </a:r>
            <a:r>
              <a:rPr sz="2250" i="1" spc="15" baseline="3703" dirty="0">
                <a:latin typeface="Times New Roman"/>
                <a:cs typeface="Times New Roman"/>
              </a:rPr>
              <a:t>k	</a:t>
            </a:r>
            <a:r>
              <a:rPr sz="2250" spc="30" baseline="3703" dirty="0">
                <a:latin typeface="MT Extra"/>
                <a:cs typeface="MT Extra"/>
              </a:rPr>
              <a:t></a:t>
            </a:r>
            <a:r>
              <a:rPr sz="2250" spc="209" baseline="3703" dirty="0">
                <a:latin typeface="Times New Roman"/>
                <a:cs typeface="Times New Roman"/>
              </a:rPr>
              <a:t> </a:t>
            </a:r>
            <a:r>
              <a:rPr sz="2250" i="1" spc="15" baseline="3703" dirty="0">
                <a:latin typeface="Times New Roman"/>
                <a:cs typeface="Times New Roman"/>
              </a:rPr>
              <a:t>k</a:t>
            </a:r>
            <a:endParaRPr sz="2250" baseline="3703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5342" y="5485891"/>
            <a:ext cx="81851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370" algn="l"/>
              </a:tabLst>
            </a:pPr>
            <a:r>
              <a:rPr sz="1500" i="1" spc="10" dirty="0">
                <a:latin typeface="Times New Roman"/>
                <a:cs typeface="Times New Roman"/>
              </a:rPr>
              <a:t>k	</a:t>
            </a:r>
            <a:r>
              <a:rPr sz="1500" spc="20" dirty="0">
                <a:latin typeface="MT Extra"/>
                <a:cs typeface="MT Extra"/>
              </a:rPr>
              <a:t>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k</a:t>
            </a:r>
            <a:r>
              <a:rPr sz="1500" i="1" spc="385" dirty="0">
                <a:latin typeface="Times New Roman"/>
                <a:cs typeface="Times New Roman"/>
              </a:rPr>
              <a:t> </a:t>
            </a:r>
            <a:r>
              <a:rPr sz="2250" spc="7" baseline="27777" dirty="0">
                <a:latin typeface="Symbol"/>
                <a:cs typeface="Symbol"/>
              </a:rPr>
              <a:t></a:t>
            </a:r>
            <a:endParaRPr sz="2250" baseline="27777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1796" y="5629909"/>
            <a:ext cx="210756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60" dirty="0">
                <a:latin typeface="Times New Roman"/>
                <a:cs typeface="Times New Roman"/>
              </a:rPr>
              <a:t>(</a:t>
            </a:r>
            <a:r>
              <a:rPr sz="1500" i="1" spc="60" dirty="0">
                <a:latin typeface="Times New Roman"/>
                <a:cs typeface="Times New Roman"/>
              </a:rPr>
              <a:t>p</a:t>
            </a:r>
            <a:r>
              <a:rPr sz="1500" b="1" spc="60" dirty="0">
                <a:latin typeface="Times New Roman"/>
                <a:cs typeface="Times New Roman"/>
              </a:rPr>
              <a:t>,</a:t>
            </a:r>
            <a:r>
              <a:rPr sz="1500" b="1" spc="-105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p</a:t>
            </a:r>
            <a:r>
              <a:rPr sz="1500" i="1" spc="-140" dirty="0">
                <a:latin typeface="Times New Roman"/>
                <a:cs typeface="Times New Roman"/>
              </a:rPr>
              <a:t> </a:t>
            </a:r>
            <a:r>
              <a:rPr sz="1500" b="1" spc="-105" dirty="0">
                <a:latin typeface="Times New Roman"/>
                <a:cs typeface="Times New Roman"/>
              </a:rPr>
              <a:t>,</a:t>
            </a:r>
            <a:r>
              <a:rPr sz="1500" spc="-105" dirty="0">
                <a:latin typeface="MT Extra"/>
                <a:cs typeface="MT Extra"/>
              </a:rPr>
              <a:t></a:t>
            </a:r>
            <a:r>
              <a:rPr sz="1500" b="1" spc="-105" dirty="0">
                <a:latin typeface="Times New Roman"/>
                <a:cs typeface="Times New Roman"/>
              </a:rPr>
              <a:t>, </a:t>
            </a:r>
            <a:r>
              <a:rPr sz="1500" i="1" spc="10" dirty="0">
                <a:latin typeface="Times New Roman"/>
                <a:cs typeface="Times New Roman"/>
              </a:rPr>
              <a:t>p</a:t>
            </a:r>
            <a:r>
              <a:rPr sz="1500" i="1" spc="-114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)</a:t>
            </a:r>
            <a:r>
              <a:rPr sz="1500" spc="5" dirty="0">
                <a:latin typeface="Symbol"/>
                <a:cs typeface="Symbol"/>
              </a:rPr>
              <a:t></a:t>
            </a:r>
            <a:r>
              <a:rPr sz="1500" b="1" spc="5" dirty="0">
                <a:latin typeface="Times New Roman"/>
                <a:cs typeface="Times New Roman"/>
              </a:rPr>
              <a:t>(</a:t>
            </a:r>
            <a:r>
              <a:rPr sz="1500" i="1" spc="5" dirty="0">
                <a:latin typeface="Times New Roman"/>
                <a:cs typeface="Times New Roman"/>
              </a:rPr>
              <a:t>c</a:t>
            </a:r>
            <a:r>
              <a:rPr sz="1500" i="1" spc="-24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latin typeface="Times New Roman"/>
                <a:cs typeface="Times New Roman"/>
              </a:rPr>
              <a:t>,</a:t>
            </a:r>
            <a:r>
              <a:rPr sz="1500" b="1" spc="-245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c</a:t>
            </a:r>
            <a:r>
              <a:rPr sz="1500" i="1" spc="-130" dirty="0">
                <a:latin typeface="Times New Roman"/>
                <a:cs typeface="Times New Roman"/>
              </a:rPr>
              <a:t> </a:t>
            </a:r>
            <a:r>
              <a:rPr sz="1500" b="1" spc="-105" dirty="0">
                <a:latin typeface="Times New Roman"/>
                <a:cs typeface="Times New Roman"/>
              </a:rPr>
              <a:t>,</a:t>
            </a:r>
            <a:r>
              <a:rPr sz="1500" spc="-105" dirty="0">
                <a:latin typeface="MT Extra"/>
                <a:cs typeface="MT Extra"/>
              </a:rPr>
              <a:t></a:t>
            </a:r>
            <a:r>
              <a:rPr sz="1500" b="1" spc="-105" dirty="0">
                <a:latin typeface="Times New Roman"/>
                <a:cs typeface="Times New Roman"/>
              </a:rPr>
              <a:t>,</a:t>
            </a:r>
            <a:r>
              <a:rPr sz="1500" b="1" spc="-240" dirty="0">
                <a:latin typeface="Times New Roman"/>
                <a:cs typeface="Times New Roman"/>
              </a:rPr>
              <a:t> </a:t>
            </a:r>
            <a:r>
              <a:rPr sz="1500" i="1" spc="10" dirty="0">
                <a:latin typeface="Times New Roman"/>
                <a:cs typeface="Times New Roman"/>
              </a:rPr>
              <a:t>c</a:t>
            </a:r>
            <a:r>
              <a:rPr sz="1500" i="1" spc="-105" dirty="0">
                <a:latin typeface="Times New Roman"/>
                <a:cs typeface="Times New Roman"/>
              </a:rPr>
              <a:t> </a:t>
            </a:r>
            <a:r>
              <a:rPr sz="1500" b="1" spc="-25" dirty="0">
                <a:latin typeface="Times New Roman"/>
                <a:cs typeface="Times New Roman"/>
              </a:rPr>
              <a:t>)</a:t>
            </a:r>
            <a:r>
              <a:rPr sz="1500" spc="-25" dirty="0">
                <a:latin typeface="Symbol"/>
                <a:cs typeface="Symbol"/>
              </a:rPr>
              <a:t></a:t>
            </a:r>
            <a:r>
              <a:rPr sz="2250" spc="-37" baseline="16666" dirty="0">
                <a:latin typeface="Symbol"/>
                <a:cs typeface="Symbol"/>
              </a:rPr>
              <a:t></a:t>
            </a:r>
            <a:r>
              <a:rPr sz="2250" spc="7" baseline="16666" dirty="0">
                <a:latin typeface="Times New Roman"/>
                <a:cs typeface="Times New Roman"/>
              </a:rPr>
              <a:t> </a:t>
            </a:r>
            <a:r>
              <a:rPr sz="1275" spc="-172" baseline="49019" dirty="0">
                <a:latin typeface="Times New Roman"/>
                <a:cs typeface="Times New Roman"/>
              </a:rPr>
              <a:t>21</a:t>
            </a:r>
            <a:endParaRPr sz="1275" baseline="4901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6315" y="5664806"/>
            <a:ext cx="849630" cy="71310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15925" algn="l"/>
                <a:tab pos="642620" algn="l"/>
              </a:tabLst>
            </a:pPr>
            <a:r>
              <a:rPr sz="2250" spc="7" baseline="5555" dirty="0">
                <a:latin typeface="Symbol"/>
                <a:cs typeface="Symbol"/>
              </a:rPr>
              <a:t></a:t>
            </a:r>
            <a:r>
              <a:rPr sz="2250" spc="-135" baseline="55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MT Extra"/>
                <a:cs typeface="MT Extra"/>
              </a:rPr>
              <a:t>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5" dirty="0">
                <a:latin typeface="MT Extra"/>
                <a:cs typeface="MT Extra"/>
              </a:rPr>
              <a:t>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20" dirty="0">
                <a:latin typeface="MT Extra"/>
                <a:cs typeface="MT Extra"/>
              </a:rPr>
              <a:t></a:t>
            </a:r>
            <a:endParaRPr sz="1500">
              <a:latin typeface="MT Extra"/>
              <a:cs typeface="MT Extr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spc="-95" dirty="0">
                <a:latin typeface="Symbol"/>
                <a:cs typeface="Symbol"/>
              </a:rPr>
              <a:t></a:t>
            </a:r>
            <a:r>
              <a:rPr sz="2250" i="1" spc="-142" baseline="14814" dirty="0">
                <a:latin typeface="Times New Roman"/>
                <a:cs typeface="Times New Roman"/>
              </a:rPr>
              <a:t>k</a:t>
            </a:r>
            <a:r>
              <a:rPr sz="850" i="1" spc="-95" dirty="0">
                <a:latin typeface="Times New Roman"/>
                <a:cs typeface="Times New Roman"/>
              </a:rPr>
              <a:t>n</a:t>
            </a:r>
            <a:r>
              <a:rPr sz="850" spc="-95" dirty="0">
                <a:latin typeface="Times New Roman"/>
                <a:cs typeface="Times New Roman"/>
              </a:rPr>
              <a:t>1</a:t>
            </a:r>
            <a:r>
              <a:rPr sz="850" spc="-65" dirty="0">
                <a:latin typeface="Times New Roman"/>
                <a:cs typeface="Times New Roman"/>
              </a:rPr>
              <a:t> </a:t>
            </a:r>
            <a:r>
              <a:rPr sz="2250" i="1" spc="-104" baseline="14814" dirty="0">
                <a:latin typeface="Times New Roman"/>
                <a:cs typeface="Times New Roman"/>
              </a:rPr>
              <a:t>k</a:t>
            </a:r>
            <a:r>
              <a:rPr sz="850" i="1" spc="-70" dirty="0">
                <a:latin typeface="Times New Roman"/>
                <a:cs typeface="Times New Roman"/>
              </a:rPr>
              <a:t>n</a:t>
            </a:r>
            <a:r>
              <a:rPr sz="850" spc="-70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16519" y="5759451"/>
            <a:ext cx="21717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7" baseline="-5555" dirty="0">
                <a:latin typeface="MT Extra"/>
                <a:cs typeface="MT Extra"/>
              </a:rPr>
              <a:t></a:t>
            </a:r>
            <a:r>
              <a:rPr sz="2250" spc="-52" baseline="-55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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96488" y="6119876"/>
            <a:ext cx="53721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30" baseline="14814" dirty="0">
                <a:latin typeface="MT Extra"/>
                <a:cs typeface="MT Extra"/>
              </a:rPr>
              <a:t></a:t>
            </a:r>
            <a:r>
              <a:rPr sz="2250" spc="30" baseline="14814" dirty="0">
                <a:latin typeface="Times New Roman"/>
                <a:cs typeface="Times New Roman"/>
              </a:rPr>
              <a:t> </a:t>
            </a:r>
            <a:r>
              <a:rPr sz="2250" i="1" spc="-135" baseline="14814" dirty="0">
                <a:latin typeface="Times New Roman"/>
                <a:cs typeface="Times New Roman"/>
              </a:rPr>
              <a:t>k</a:t>
            </a:r>
            <a:r>
              <a:rPr sz="850" i="1" spc="-90" dirty="0">
                <a:latin typeface="Times New Roman"/>
                <a:cs typeface="Times New Roman"/>
              </a:rPr>
              <a:t>nn</a:t>
            </a:r>
            <a:r>
              <a:rPr sz="850" i="1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Symbol"/>
                <a:cs typeface="Symbol"/>
              </a:rPr>
              <a:t>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2124" y="6536011"/>
            <a:ext cx="2146300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-35" dirty="0">
                <a:latin typeface="宋体"/>
                <a:cs typeface="宋体"/>
              </a:rPr>
              <a:t>写成</a:t>
            </a:r>
            <a:r>
              <a:rPr sz="1550" b="1" spc="-20" dirty="0">
                <a:latin typeface="宋体"/>
                <a:cs typeface="宋体"/>
              </a:rPr>
              <a:t>矩</a:t>
            </a:r>
            <a:r>
              <a:rPr sz="1550" b="1" spc="-35" dirty="0">
                <a:latin typeface="宋体"/>
                <a:cs typeface="宋体"/>
              </a:rPr>
              <a:t>阵简化形式</a:t>
            </a:r>
            <a:r>
              <a:rPr sz="1550" b="1" spc="-20" dirty="0">
                <a:latin typeface="宋体"/>
                <a:cs typeface="宋体"/>
              </a:rPr>
              <a:t>为</a:t>
            </a:r>
            <a:r>
              <a:rPr sz="1550" b="1" spc="-10" dirty="0">
                <a:latin typeface="Times New Roman"/>
                <a:cs typeface="Times New Roman"/>
              </a:rPr>
              <a:t>:</a:t>
            </a:r>
            <a:r>
              <a:rPr sz="1550" b="1" spc="105" dirty="0">
                <a:latin typeface="Times New Roman"/>
                <a:cs typeface="Times New Roman"/>
              </a:rPr>
              <a:t> </a:t>
            </a:r>
            <a:r>
              <a:rPr sz="2325" b="1" spc="22" baseline="7168" dirty="0">
                <a:latin typeface="Times New Roman"/>
                <a:cs typeface="Times New Roman"/>
              </a:rPr>
              <a:t>[</a:t>
            </a:r>
            <a:r>
              <a:rPr sz="2325" i="1" spc="22" baseline="7168" dirty="0">
                <a:latin typeface="Times New Roman"/>
                <a:cs typeface="Times New Roman"/>
              </a:rPr>
              <a:t>p</a:t>
            </a:r>
            <a:r>
              <a:rPr sz="2325" b="1" spc="22" baseline="7168" dirty="0">
                <a:latin typeface="Times New Roman"/>
                <a:cs typeface="Times New Roman"/>
              </a:rPr>
              <a:t>]</a:t>
            </a:r>
            <a:endParaRPr sz="2325" baseline="716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57640" y="6650326"/>
            <a:ext cx="182245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spc="-130" dirty="0">
                <a:latin typeface="Times New Roman"/>
                <a:cs typeface="Times New Roman"/>
              </a:rPr>
              <a:t>1</a:t>
            </a:r>
            <a:r>
              <a:rPr sz="900" spc="-35" dirty="0">
                <a:latin typeface="Symbol"/>
                <a:cs typeface="Symbol"/>
              </a:rPr>
              <a:t></a:t>
            </a:r>
            <a:r>
              <a:rPr sz="900" i="1" spc="-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69469" y="6514972"/>
            <a:ext cx="1854200" cy="297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60"/>
              </a:lnSpc>
              <a:spcBef>
                <a:spcPts val="95"/>
              </a:spcBef>
              <a:tabLst>
                <a:tab pos="563880" algn="l"/>
              </a:tabLst>
            </a:pPr>
            <a:r>
              <a:rPr sz="1550" spc="-5" dirty="0">
                <a:latin typeface="Symbol"/>
                <a:cs typeface="Symbol"/>
              </a:rPr>
              <a:t>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b="1" spc="-55" dirty="0">
                <a:latin typeface="Times New Roman"/>
                <a:cs typeface="Times New Roman"/>
              </a:rPr>
              <a:t>([</a:t>
            </a:r>
            <a:r>
              <a:rPr sz="1550" i="1" spc="-55" dirty="0">
                <a:latin typeface="Times New Roman"/>
                <a:cs typeface="Times New Roman"/>
              </a:rPr>
              <a:t>c</a:t>
            </a:r>
            <a:r>
              <a:rPr sz="1550" b="1" spc="-55" dirty="0">
                <a:latin typeface="Times New Roman"/>
                <a:cs typeface="Times New Roman"/>
              </a:rPr>
              <a:t>]	</a:t>
            </a:r>
            <a:r>
              <a:rPr sz="1550" spc="-45" dirty="0">
                <a:latin typeface="Symbol"/>
                <a:cs typeface="Symbol"/>
              </a:rPr>
              <a:t></a:t>
            </a:r>
            <a:r>
              <a:rPr sz="1550" b="1" spc="-45" dirty="0">
                <a:latin typeface="Times New Roman"/>
                <a:cs typeface="Times New Roman"/>
              </a:rPr>
              <a:t>[</a:t>
            </a:r>
            <a:r>
              <a:rPr sz="1550" i="1" spc="-45" dirty="0">
                <a:latin typeface="Times New Roman"/>
                <a:cs typeface="Times New Roman"/>
              </a:rPr>
              <a:t>k</a:t>
            </a:r>
            <a:r>
              <a:rPr sz="1550" b="1" spc="-45" dirty="0">
                <a:latin typeface="Times New Roman"/>
                <a:cs typeface="Times New Roman"/>
              </a:rPr>
              <a:t>]</a:t>
            </a:r>
            <a:r>
              <a:rPr sz="1350" spc="-67" baseline="43209" dirty="0">
                <a:latin typeface="Symbol"/>
                <a:cs typeface="Symbol"/>
              </a:rPr>
              <a:t></a:t>
            </a:r>
            <a:r>
              <a:rPr sz="1350" spc="-67" baseline="43209" dirty="0">
                <a:latin typeface="Times New Roman"/>
                <a:cs typeface="Times New Roman"/>
              </a:rPr>
              <a:t>1 </a:t>
            </a:r>
            <a:r>
              <a:rPr sz="1550" b="1" spc="-65" dirty="0">
                <a:latin typeface="Times New Roman"/>
                <a:cs typeface="Times New Roman"/>
              </a:rPr>
              <a:t>)mod </a:t>
            </a:r>
            <a:r>
              <a:rPr sz="1550" spc="-60" dirty="0">
                <a:latin typeface="Times New Roman"/>
                <a:cs typeface="Times New Roman"/>
              </a:rPr>
              <a:t>26</a:t>
            </a:r>
            <a:r>
              <a:rPr sz="1550" spc="-325" dirty="0">
                <a:latin typeface="Times New Roman"/>
                <a:cs typeface="Times New Roman"/>
              </a:rPr>
              <a:t> </a:t>
            </a:r>
            <a:r>
              <a:rPr sz="1800" spc="-75" baseline="-9259" dirty="0">
                <a:latin typeface="宋体"/>
                <a:cs typeface="宋体"/>
              </a:rPr>
              <a:t>。</a:t>
            </a:r>
            <a:endParaRPr sz="1800" baseline="-9259">
              <a:latin typeface="宋体"/>
              <a:cs typeface="宋体"/>
            </a:endParaRPr>
          </a:p>
          <a:p>
            <a:pPr marL="375285">
              <a:lnSpc>
                <a:spcPts val="680"/>
              </a:lnSpc>
              <a:tabLst>
                <a:tab pos="869315" algn="l"/>
              </a:tabLst>
            </a:pPr>
            <a:r>
              <a:rPr sz="900" spc="-55" dirty="0">
                <a:latin typeface="Times New Roman"/>
                <a:cs typeface="Times New Roman"/>
              </a:rPr>
              <a:t>1</a:t>
            </a:r>
            <a:r>
              <a:rPr sz="900" spc="-55" dirty="0">
                <a:latin typeface="Symbol"/>
                <a:cs typeface="Symbol"/>
              </a:rPr>
              <a:t></a:t>
            </a:r>
            <a:r>
              <a:rPr sz="900" i="1" spc="-55" dirty="0">
                <a:latin typeface="Times New Roman"/>
                <a:cs typeface="Times New Roman"/>
              </a:rPr>
              <a:t>n	</a:t>
            </a:r>
            <a:r>
              <a:rPr sz="900" i="1" spc="-35" dirty="0">
                <a:latin typeface="Times New Roman"/>
                <a:cs typeface="Times New Roman"/>
              </a:rPr>
              <a:t>n</a:t>
            </a:r>
            <a:r>
              <a:rPr sz="900" spc="-35" dirty="0">
                <a:latin typeface="Symbol"/>
                <a:cs typeface="Symbol"/>
              </a:rPr>
              <a:t></a:t>
            </a:r>
            <a:r>
              <a:rPr sz="900" i="1" spc="-35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希尔密码的加密方法</a:t>
            </a:r>
          </a:p>
        </p:txBody>
      </p:sp>
      <p:sp>
        <p:nvSpPr>
          <p:cNvPr id="3" name="object 3"/>
          <p:cNvSpPr/>
          <p:nvPr/>
        </p:nvSpPr>
        <p:spPr>
          <a:xfrm>
            <a:off x="1318907" y="1882139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2430779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37493" y="2278634"/>
            <a:ext cx="942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密钥：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8907" y="4076700"/>
            <a:ext cx="163068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673" y="3924553"/>
            <a:ext cx="942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加密：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1653673" y="1674164"/>
            <a:ext cx="638048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" baseline="1157" dirty="0">
                <a:latin typeface="宋体"/>
                <a:cs typeface="宋体"/>
              </a:rPr>
              <a:t>明文是</a:t>
            </a:r>
            <a:r>
              <a:rPr sz="3600" b="1" baseline="1157" dirty="0">
                <a:latin typeface="宋体"/>
                <a:cs typeface="宋体"/>
              </a:rPr>
              <a:t>“</a:t>
            </a:r>
            <a:r>
              <a:rPr sz="3600" b="1" baseline="1157" dirty="0">
                <a:latin typeface="Arial"/>
                <a:cs typeface="Arial"/>
              </a:rPr>
              <a:t>cyber”</a:t>
            </a:r>
            <a:r>
              <a:rPr sz="3600" b="1" baseline="1157" dirty="0">
                <a:latin typeface="宋体"/>
                <a:cs typeface="宋体"/>
              </a:rPr>
              <a:t>，数字化后</a:t>
            </a:r>
            <a:r>
              <a:rPr sz="3600" b="1" spc="-15" baseline="1157" dirty="0">
                <a:latin typeface="宋体"/>
                <a:cs typeface="宋体"/>
              </a:rPr>
              <a:t>为</a:t>
            </a:r>
            <a:r>
              <a:rPr sz="3600" b="1" spc="-705" baseline="1157" dirty="0">
                <a:latin typeface="宋体"/>
                <a:cs typeface="宋体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2,</a:t>
            </a:r>
            <a:r>
              <a:rPr sz="2900" spc="-125" dirty="0">
                <a:latin typeface="Times New Roman"/>
                <a:cs typeface="Times New Roman"/>
              </a:rPr>
              <a:t> </a:t>
            </a:r>
            <a:r>
              <a:rPr sz="2900" spc="-15" dirty="0">
                <a:latin typeface="Times New Roman"/>
                <a:cs typeface="Times New Roman"/>
              </a:rPr>
              <a:t>24,</a:t>
            </a:r>
            <a:r>
              <a:rPr sz="2900" spc="-450" dirty="0">
                <a:latin typeface="Times New Roman"/>
                <a:cs typeface="Times New Roman"/>
              </a:rPr>
              <a:t> </a:t>
            </a:r>
            <a:r>
              <a:rPr sz="2900" spc="-135" dirty="0">
                <a:latin typeface="Times New Roman"/>
                <a:cs typeface="Times New Roman"/>
              </a:rPr>
              <a:t>1,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4,</a:t>
            </a:r>
            <a:r>
              <a:rPr sz="2900" spc="-4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17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3600" b="1" spc="-15" baseline="1157" dirty="0">
                <a:latin typeface="宋体"/>
                <a:cs typeface="宋体"/>
              </a:rPr>
              <a:t>；</a:t>
            </a:r>
            <a:endParaRPr sz="3600" baseline="1157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8370" y="3596537"/>
            <a:ext cx="281305" cy="58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8275">
              <a:lnSpc>
                <a:spcPts val="2200"/>
              </a:lnSpc>
              <a:spcBef>
                <a:spcPts val="90"/>
              </a:spcBef>
            </a:pPr>
            <a:r>
              <a:rPr sz="2050" spc="-5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  <a:p>
            <a:pPr marL="12700">
              <a:lnSpc>
                <a:spcPts val="2200"/>
              </a:lnSpc>
            </a:pPr>
            <a:r>
              <a:rPr sz="3075" spc="-7" baseline="-12195" dirty="0">
                <a:latin typeface="Times New Roman"/>
                <a:cs typeface="Times New Roman"/>
              </a:rPr>
              <a:t>7</a:t>
            </a:r>
            <a:r>
              <a:rPr sz="3075" spc="-547" baseline="-12195" dirty="0">
                <a:latin typeface="Times New Roman"/>
                <a:cs typeface="Times New Roman"/>
              </a:rPr>
              <a:t> </a:t>
            </a:r>
            <a:r>
              <a:rPr sz="2050" spc="-400" dirty="0">
                <a:latin typeface="Symbol"/>
                <a:cs typeface="Symbol"/>
              </a:rPr>
              <a:t></a:t>
            </a:r>
            <a:r>
              <a:rPr sz="3075" spc="-600" baseline="-25745" dirty="0">
                <a:latin typeface="Symbol"/>
                <a:cs typeface="Symbol"/>
              </a:rPr>
              <a:t></a:t>
            </a:r>
            <a:endParaRPr sz="3075" baseline="-2574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8370" y="3349653"/>
            <a:ext cx="28130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75" spc="-7" baseline="-35230" dirty="0">
                <a:latin typeface="Times New Roman"/>
                <a:cs typeface="Times New Roman"/>
              </a:rPr>
              <a:t>8</a:t>
            </a:r>
            <a:r>
              <a:rPr sz="3075" spc="-555" baseline="-3523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6479" y="3349679"/>
            <a:ext cx="32829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" dirty="0">
                <a:latin typeface="Symbol"/>
                <a:cs typeface="Symbol"/>
              </a:rPr>
              <a:t>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3075" spc="-7" baseline="-35230" dirty="0">
                <a:latin typeface="Times New Roman"/>
                <a:cs typeface="Times New Roman"/>
              </a:rPr>
              <a:t>0</a:t>
            </a:r>
            <a:endParaRPr sz="3075" baseline="-3523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01457" y="2855886"/>
            <a:ext cx="278130" cy="58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735">
              <a:lnSpc>
                <a:spcPts val="2200"/>
              </a:lnSpc>
              <a:spcBef>
                <a:spcPts val="90"/>
              </a:spcBef>
            </a:pPr>
            <a:r>
              <a:rPr sz="2050" spc="-5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  <a:p>
            <a:pPr marL="12700">
              <a:lnSpc>
                <a:spcPts val="2200"/>
              </a:lnSpc>
            </a:pPr>
            <a:r>
              <a:rPr sz="3075" spc="-7" baseline="-4065" dirty="0">
                <a:latin typeface="Times New Roman"/>
                <a:cs typeface="Times New Roman"/>
              </a:rPr>
              <a:t>0</a:t>
            </a:r>
            <a:r>
              <a:rPr sz="3075" spc="-592" baseline="-406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1457" y="2609002"/>
            <a:ext cx="27813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75" spc="-7" baseline="-27100" dirty="0">
                <a:latin typeface="Times New Roman"/>
                <a:cs typeface="Times New Roman"/>
              </a:rPr>
              <a:t>0</a:t>
            </a:r>
            <a:r>
              <a:rPr sz="3075" spc="-592" baseline="-2710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6479" y="2609028"/>
            <a:ext cx="330835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5" dirty="0">
                <a:latin typeface="Symbol"/>
                <a:cs typeface="Symbol"/>
              </a:rPr>
              <a:t></a:t>
            </a:r>
            <a:r>
              <a:rPr sz="2050" spc="-5" dirty="0">
                <a:latin typeface="Times New Roman"/>
                <a:cs typeface="Times New Roman"/>
              </a:rPr>
              <a:t> </a:t>
            </a:r>
            <a:r>
              <a:rPr sz="3075" spc="-7" baseline="-27100" dirty="0">
                <a:latin typeface="Times New Roman"/>
                <a:cs typeface="Times New Roman"/>
              </a:rPr>
              <a:t>3</a:t>
            </a:r>
            <a:endParaRPr sz="3075" baseline="-27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0760" y="2267293"/>
            <a:ext cx="2959100" cy="19716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705"/>
              </a:spcBef>
              <a:tabLst>
                <a:tab pos="1163955" algn="l"/>
                <a:tab pos="1614805" algn="l"/>
                <a:tab pos="2228215" algn="l"/>
                <a:tab pos="2693035" algn="l"/>
              </a:tabLst>
            </a:pPr>
            <a:r>
              <a:rPr sz="3075" spc="-60" baseline="-4065" dirty="0">
                <a:latin typeface="Symbol"/>
                <a:cs typeface="Symbol"/>
              </a:rPr>
              <a:t></a:t>
            </a:r>
            <a:r>
              <a:rPr sz="2050" spc="-40" dirty="0">
                <a:latin typeface="Times New Roman"/>
                <a:cs typeface="Times New Roman"/>
              </a:rPr>
              <a:t>10	</a:t>
            </a:r>
            <a:r>
              <a:rPr sz="2050" spc="-5" dirty="0">
                <a:latin typeface="Times New Roman"/>
                <a:cs typeface="Times New Roman"/>
              </a:rPr>
              <a:t>5	12	0	0</a:t>
            </a:r>
            <a:r>
              <a:rPr sz="2050" spc="-395" dirty="0">
                <a:latin typeface="Times New Roman"/>
                <a:cs typeface="Times New Roman"/>
              </a:rPr>
              <a:t> </a:t>
            </a:r>
            <a:r>
              <a:rPr sz="3075" spc="-7" baseline="-4065" dirty="0">
                <a:latin typeface="Symbol"/>
                <a:cs typeface="Symbol"/>
              </a:rPr>
              <a:t></a:t>
            </a:r>
            <a:endParaRPr sz="3075" baseline="-4065">
              <a:latin typeface="Symbol"/>
              <a:cs typeface="Symbol"/>
            </a:endParaRPr>
          </a:p>
          <a:p>
            <a:pPr marL="457834">
              <a:lnSpc>
                <a:spcPct val="100000"/>
              </a:lnSpc>
              <a:spcBef>
                <a:spcPts val="605"/>
              </a:spcBef>
              <a:tabLst>
                <a:tab pos="1077595" algn="l"/>
                <a:tab pos="1642110" algn="l"/>
                <a:tab pos="2228215" algn="l"/>
              </a:tabLst>
            </a:pPr>
            <a:r>
              <a:rPr sz="3075" spc="-7" baseline="-25745" dirty="0">
                <a:latin typeface="Symbol"/>
                <a:cs typeface="Symbol"/>
              </a:rPr>
              <a:t></a:t>
            </a:r>
            <a:r>
              <a:rPr sz="3075" spc="-7" baseline="-25745" dirty="0">
                <a:latin typeface="Times New Roman"/>
                <a:cs typeface="Times New Roman"/>
              </a:rPr>
              <a:t>	</a:t>
            </a:r>
            <a:r>
              <a:rPr sz="2050" spc="-5" dirty="0">
                <a:latin typeface="Times New Roman"/>
                <a:cs typeface="Times New Roman"/>
              </a:rPr>
              <a:t>14	21	0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1162050" algn="l"/>
                <a:tab pos="1626235" algn="l"/>
                <a:tab pos="2228215" algn="l"/>
              </a:tabLst>
            </a:pPr>
            <a:r>
              <a:rPr sz="3075" i="1" spc="-7" baseline="1355" dirty="0">
                <a:latin typeface="Times New Roman"/>
                <a:cs typeface="Times New Roman"/>
              </a:rPr>
              <a:t>k  </a:t>
            </a:r>
            <a:r>
              <a:rPr sz="3075" spc="-7" baseline="1355" dirty="0">
                <a:latin typeface="Symbol"/>
                <a:cs typeface="Symbol"/>
              </a:rPr>
              <a:t></a:t>
            </a:r>
            <a:r>
              <a:rPr sz="3075" spc="-75" baseline="1355" dirty="0">
                <a:latin typeface="Times New Roman"/>
                <a:cs typeface="Times New Roman"/>
              </a:rPr>
              <a:t> </a:t>
            </a:r>
            <a:r>
              <a:rPr sz="3075" spc="-7" baseline="4065" dirty="0">
                <a:latin typeface="Symbol"/>
                <a:cs typeface="Symbol"/>
              </a:rPr>
              <a:t></a:t>
            </a:r>
            <a:r>
              <a:rPr sz="3075" spc="67" baseline="4065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8	9	11	0</a:t>
            </a:r>
            <a:endParaRPr sz="2050">
              <a:latin typeface="Times New Roman"/>
              <a:cs typeface="Times New Roman"/>
            </a:endParaRPr>
          </a:p>
          <a:p>
            <a:pPr marL="1163955">
              <a:lnSpc>
                <a:spcPct val="100000"/>
              </a:lnSpc>
              <a:spcBef>
                <a:spcPts val="600"/>
              </a:spcBef>
              <a:tabLst>
                <a:tab pos="1701164" algn="l"/>
                <a:tab pos="2152650" algn="l"/>
              </a:tabLst>
            </a:pPr>
            <a:r>
              <a:rPr sz="2050" spc="-5" dirty="0">
                <a:latin typeface="Times New Roman"/>
                <a:cs typeface="Times New Roman"/>
              </a:rPr>
              <a:t>0	0	11</a:t>
            </a:r>
            <a:endParaRPr sz="2050">
              <a:latin typeface="Times New Roman"/>
              <a:cs typeface="Times New Roman"/>
            </a:endParaRPr>
          </a:p>
          <a:p>
            <a:pPr marL="565150" algn="ctr">
              <a:lnSpc>
                <a:spcPct val="100000"/>
              </a:lnSpc>
              <a:spcBef>
                <a:spcPts val="605"/>
              </a:spcBef>
              <a:tabLst>
                <a:tab pos="1102360" algn="l"/>
                <a:tab pos="1631950" algn="l"/>
              </a:tabLst>
            </a:pPr>
            <a:r>
              <a:rPr sz="2050" spc="-5" dirty="0">
                <a:latin typeface="Times New Roman"/>
                <a:cs typeface="Times New Roman"/>
              </a:rPr>
              <a:t>0	0	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44710" y="5723382"/>
            <a:ext cx="5099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Symbol"/>
                <a:cs typeface="Symbol"/>
              </a:rPr>
              <a:t>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3600" i="1" spc="7" baseline="-34722" dirty="0">
                <a:latin typeface="Times New Roman"/>
                <a:cs typeface="Times New Roman"/>
              </a:rPr>
              <a:t>R</a:t>
            </a:r>
            <a:r>
              <a:rPr sz="3600" i="1" spc="-644" baseline="-3472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4710" y="4850163"/>
            <a:ext cx="5099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Symbol"/>
                <a:cs typeface="Symbol"/>
              </a:rPr>
              <a:t>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3600" i="1" spc="7" baseline="-26620" dirty="0">
                <a:latin typeface="Times New Roman"/>
                <a:cs typeface="Times New Roman"/>
              </a:rPr>
              <a:t>R</a:t>
            </a:r>
            <a:r>
              <a:rPr sz="3600" i="1" spc="-644" baseline="-266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44710" y="6014454"/>
            <a:ext cx="509905" cy="683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85"/>
              </a:lnSpc>
              <a:spcBef>
                <a:spcPts val="105"/>
              </a:spcBef>
              <a:tabLst>
                <a:tab pos="379095" algn="l"/>
              </a:tabLst>
            </a:pPr>
            <a:r>
              <a:rPr sz="2400" dirty="0">
                <a:latin typeface="Symbol"/>
                <a:cs typeface="Symbol"/>
              </a:rPr>
              <a:t>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585"/>
              </a:lnSpc>
            </a:pPr>
            <a:r>
              <a:rPr sz="2400" spc="-305" dirty="0">
                <a:latin typeface="Symbol"/>
                <a:cs typeface="Symbol"/>
              </a:rPr>
              <a:t></a:t>
            </a:r>
            <a:r>
              <a:rPr sz="3600" spc="-457" baseline="-26620" dirty="0">
                <a:latin typeface="Symbol"/>
                <a:cs typeface="Symbol"/>
              </a:rPr>
              <a:t></a:t>
            </a:r>
            <a:r>
              <a:rPr sz="3600" i="1" spc="-457" baseline="-12731" dirty="0">
                <a:latin typeface="Times New Roman"/>
                <a:cs typeface="Times New Roman"/>
              </a:rPr>
              <a:t>V</a:t>
            </a:r>
            <a:r>
              <a:rPr sz="3600" i="1" spc="-322" baseline="-12731" dirty="0">
                <a:latin typeface="Times New Roman"/>
                <a:cs typeface="Times New Roman"/>
              </a:rPr>
              <a:t> </a:t>
            </a:r>
            <a:r>
              <a:rPr sz="2400" spc="-459" dirty="0">
                <a:latin typeface="Symbol"/>
                <a:cs typeface="Symbol"/>
              </a:rPr>
              <a:t></a:t>
            </a:r>
            <a:r>
              <a:rPr sz="3600" spc="-690" baseline="-26620" dirty="0">
                <a:latin typeface="Symbol"/>
                <a:cs typeface="Symbol"/>
              </a:rPr>
              <a:t></a:t>
            </a:r>
            <a:endParaRPr sz="3600" baseline="-2662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44710" y="4559090"/>
            <a:ext cx="6292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35" dirty="0">
                <a:latin typeface="Symbol"/>
                <a:cs typeface="Symbol"/>
              </a:rPr>
              <a:t></a:t>
            </a:r>
            <a:r>
              <a:rPr sz="3600" i="1" spc="292" baseline="3472" dirty="0">
                <a:latin typeface="Times New Roman"/>
                <a:cs typeface="Times New Roman"/>
              </a:rPr>
              <a:t>W</a:t>
            </a:r>
            <a:r>
              <a:rPr sz="2400" spc="85" dirty="0">
                <a:latin typeface="Symbol"/>
                <a:cs typeface="Symbol"/>
              </a:rPr>
              <a:t></a:t>
            </a:r>
            <a:r>
              <a:rPr sz="2250" i="1" spc="22" baseline="59259" dirty="0">
                <a:latin typeface="Times New Roman"/>
                <a:cs typeface="Times New Roman"/>
              </a:rPr>
              <a:t>T</a:t>
            </a:r>
            <a:endParaRPr sz="2250" baseline="5925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59773" y="5723504"/>
            <a:ext cx="5384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7670" algn="l"/>
              </a:tabLst>
            </a:pPr>
            <a:r>
              <a:rPr sz="2400" dirty="0">
                <a:latin typeface="Symbol"/>
                <a:cs typeface="Symbol"/>
              </a:rPr>
              <a:t>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59773" y="5141358"/>
            <a:ext cx="1694814" cy="683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85"/>
              </a:lnSpc>
              <a:spcBef>
                <a:spcPts val="105"/>
              </a:spcBef>
              <a:tabLst>
                <a:tab pos="407670" algn="l"/>
                <a:tab pos="1196975" algn="l"/>
                <a:tab pos="1564005" algn="l"/>
              </a:tabLst>
            </a:pPr>
            <a:r>
              <a:rPr sz="2400" dirty="0">
                <a:latin typeface="Symbol"/>
                <a:cs typeface="Symbol"/>
              </a:rPr>
              <a:t>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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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  <a:p>
            <a:pPr marL="759460">
              <a:lnSpc>
                <a:spcPts val="2585"/>
              </a:lnSpc>
            </a:pPr>
            <a:r>
              <a:rPr sz="3600" spc="7" baseline="-3472" dirty="0">
                <a:latin typeface="Symbol"/>
                <a:cs typeface="Symbol"/>
              </a:rPr>
              <a:t></a:t>
            </a:r>
            <a:r>
              <a:rPr sz="3600" spc="7" baseline="-3472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</a:t>
            </a:r>
            <a:r>
              <a:rPr sz="3600" i="1" spc="97" baseline="-4629" dirty="0">
                <a:latin typeface="Times New Roman"/>
                <a:cs typeface="Times New Roman"/>
              </a:rPr>
              <a:t>T</a:t>
            </a:r>
            <a:r>
              <a:rPr sz="3600" i="1" spc="202" baseline="-46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42193" y="6014699"/>
            <a:ext cx="6699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9115" algn="l"/>
              </a:tabLst>
            </a:pPr>
            <a:r>
              <a:rPr sz="2400" dirty="0">
                <a:latin typeface="Symbol"/>
                <a:cs typeface="Symbol"/>
              </a:rPr>
              <a:t>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47500" y="5723687"/>
            <a:ext cx="1428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47500" y="5141541"/>
            <a:ext cx="10642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7034" algn="l"/>
                <a:tab pos="933450" algn="l"/>
              </a:tabLst>
            </a:pPr>
            <a:r>
              <a:rPr sz="2400" dirty="0">
                <a:latin typeface="Symbol"/>
                <a:cs typeface="Symbol"/>
              </a:rPr>
              <a:t>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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59773" y="5824861"/>
            <a:ext cx="538480" cy="9429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600" spc="-254" baseline="-17361" dirty="0">
                <a:latin typeface="Symbol"/>
                <a:cs typeface="Symbol"/>
              </a:rPr>
              <a:t>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5" dirty="0">
                <a:latin typeface="Times New Roman"/>
                <a:cs typeface="Times New Roman"/>
              </a:rPr>
              <a:t>7</a:t>
            </a:r>
            <a:r>
              <a:rPr sz="3600" baseline="-17361" dirty="0">
                <a:latin typeface="Symbol"/>
                <a:cs typeface="Symbol"/>
              </a:rPr>
              <a:t></a:t>
            </a:r>
            <a:endParaRPr sz="3600" baseline="-17361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600" spc="-1387" baseline="12731" dirty="0">
                <a:latin typeface="Symbol"/>
                <a:cs typeface="Symbol"/>
              </a:rPr>
              <a:t></a:t>
            </a:r>
            <a:r>
              <a:rPr sz="3600" spc="75" baseline="-13888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275" dirty="0">
                <a:latin typeface="Times New Roman"/>
                <a:cs typeface="Times New Roman"/>
              </a:rPr>
              <a:t>1</a:t>
            </a:r>
            <a:r>
              <a:rPr sz="3600" spc="-1387" baseline="12731" dirty="0">
                <a:latin typeface="Symbol"/>
                <a:cs typeface="Symbol"/>
              </a:rPr>
              <a:t></a:t>
            </a:r>
            <a:r>
              <a:rPr sz="3600" baseline="-13888" dirty="0">
                <a:latin typeface="Symbol"/>
                <a:cs typeface="Symbol"/>
              </a:rPr>
              <a:t></a:t>
            </a:r>
            <a:endParaRPr sz="3600" baseline="-13888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59773" y="4999109"/>
            <a:ext cx="5384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4" baseline="26620" dirty="0">
                <a:latin typeface="Symbol"/>
                <a:cs typeface="Symbol"/>
              </a:rPr>
              <a:t>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5" dirty="0">
                <a:latin typeface="Times New Roman"/>
                <a:cs typeface="Times New Roman"/>
              </a:rPr>
              <a:t>7</a:t>
            </a:r>
            <a:r>
              <a:rPr sz="3600" baseline="26620" dirty="0">
                <a:latin typeface="Symbol"/>
                <a:cs typeface="Symbol"/>
              </a:rPr>
              <a:t></a:t>
            </a:r>
            <a:endParaRPr sz="3600" baseline="2662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59773" y="4540372"/>
            <a:ext cx="6584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4" baseline="-3472" dirty="0">
                <a:latin typeface="Symbol"/>
                <a:cs typeface="Symbol"/>
              </a:rPr>
              <a:t>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90" dirty="0">
                <a:latin typeface="Times New Roman"/>
                <a:cs typeface="Times New Roman"/>
              </a:rPr>
              <a:t>2</a:t>
            </a:r>
            <a:r>
              <a:rPr sz="3600" spc="127" baseline="-3472" dirty="0">
                <a:latin typeface="Symbol"/>
                <a:cs typeface="Symbol"/>
              </a:rPr>
              <a:t></a:t>
            </a:r>
            <a:r>
              <a:rPr sz="2250" i="1" spc="22" baseline="53703" dirty="0">
                <a:latin typeface="Times New Roman"/>
                <a:cs typeface="Times New Roman"/>
              </a:rPr>
              <a:t>T</a:t>
            </a:r>
            <a:endParaRPr sz="2250" baseline="53703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42193" y="6375291"/>
            <a:ext cx="6699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387" baseline="12731" dirty="0">
                <a:latin typeface="Symbol"/>
                <a:cs typeface="Symbol"/>
              </a:rPr>
              <a:t></a:t>
            </a:r>
            <a:r>
              <a:rPr sz="3600" spc="-157" baseline="-13888" dirty="0">
                <a:latin typeface="Symbol"/>
                <a:cs typeface="Symbol"/>
              </a:rPr>
              <a:t></a:t>
            </a:r>
            <a:r>
              <a:rPr sz="2400" dirty="0">
                <a:latin typeface="Times New Roman"/>
                <a:cs typeface="Times New Roman"/>
              </a:rPr>
              <a:t>15</a:t>
            </a:r>
            <a:r>
              <a:rPr sz="2400" spc="-290" dirty="0">
                <a:latin typeface="Times New Roman"/>
                <a:cs typeface="Times New Roman"/>
              </a:rPr>
              <a:t>1</a:t>
            </a:r>
            <a:r>
              <a:rPr sz="3600" spc="-1387" baseline="12731" dirty="0">
                <a:latin typeface="Symbol"/>
                <a:cs typeface="Symbol"/>
              </a:rPr>
              <a:t></a:t>
            </a:r>
            <a:r>
              <a:rPr sz="3600" baseline="-13888" dirty="0">
                <a:latin typeface="Symbol"/>
                <a:cs typeface="Symbol"/>
              </a:rPr>
              <a:t></a:t>
            </a:r>
            <a:endParaRPr sz="3600" baseline="-13888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42193" y="4999079"/>
            <a:ext cx="66992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27" baseline="26620" dirty="0">
                <a:latin typeface="Symbol"/>
                <a:cs typeface="Symbol"/>
              </a:rPr>
              <a:t>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310" dirty="0">
                <a:latin typeface="Times New Roman"/>
                <a:cs typeface="Times New Roman"/>
              </a:rPr>
              <a:t>5</a:t>
            </a:r>
            <a:r>
              <a:rPr sz="3600" baseline="26620" dirty="0">
                <a:latin typeface="Symbol"/>
                <a:cs typeface="Symbol"/>
              </a:rPr>
              <a:t></a:t>
            </a:r>
            <a:endParaRPr sz="3600" baseline="2662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98889" y="6305833"/>
            <a:ext cx="2914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2" baseline="-12731" dirty="0">
                <a:latin typeface="Times New Roman"/>
                <a:cs typeface="Times New Roman"/>
              </a:rPr>
              <a:t>7</a:t>
            </a:r>
            <a:r>
              <a:rPr sz="2400" spc="-925" dirty="0">
                <a:latin typeface="Symbol"/>
                <a:cs typeface="Symbol"/>
              </a:rPr>
              <a:t></a:t>
            </a:r>
            <a:r>
              <a:rPr sz="3600" baseline="-26620" dirty="0">
                <a:latin typeface="Symbol"/>
                <a:cs typeface="Symbol"/>
              </a:rPr>
              <a:t></a:t>
            </a:r>
            <a:endParaRPr sz="3600" baseline="-2662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72164" y="6014821"/>
            <a:ext cx="344170" cy="683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85"/>
              </a:lnSpc>
              <a:spcBef>
                <a:spcPts val="105"/>
              </a:spcBef>
            </a:pPr>
            <a:r>
              <a:rPr sz="2400" dirty="0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585"/>
              </a:lnSpc>
            </a:pPr>
            <a:r>
              <a:rPr sz="2400" spc="-459" dirty="0">
                <a:latin typeface="Symbol"/>
                <a:cs typeface="Symbol"/>
              </a:rPr>
              <a:t></a:t>
            </a:r>
            <a:r>
              <a:rPr sz="3600" spc="-690" baseline="-26620" dirty="0">
                <a:latin typeface="Symbol"/>
                <a:cs typeface="Symbol"/>
              </a:rPr>
              <a:t></a:t>
            </a:r>
            <a:r>
              <a:rPr sz="3600" spc="-660" baseline="-26620" dirty="0">
                <a:latin typeface="Times New Roman"/>
                <a:cs typeface="Times New Roman"/>
              </a:rPr>
              <a:t> </a:t>
            </a:r>
            <a:r>
              <a:rPr sz="3600" baseline="-12731" dirty="0">
                <a:latin typeface="Times New Roman"/>
                <a:cs typeface="Times New Roman"/>
              </a:rPr>
              <a:t>0</a:t>
            </a:r>
            <a:endParaRPr sz="3600" baseline="-1273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98889" y="5916492"/>
            <a:ext cx="12128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55625" algn="l"/>
              </a:tabLst>
            </a:pPr>
            <a:r>
              <a:rPr sz="2400" spc="-15" dirty="0">
                <a:latin typeface="Times New Roman"/>
                <a:cs typeface="Times New Roman"/>
              </a:rPr>
              <a:t>8</a:t>
            </a:r>
            <a:r>
              <a:rPr sz="3600" spc="-22" baseline="-17361" dirty="0">
                <a:latin typeface="Symbol"/>
                <a:cs typeface="Symbol"/>
              </a:rPr>
              <a:t></a:t>
            </a:r>
            <a:r>
              <a:rPr sz="3600" spc="-22" baseline="-17361" dirty="0">
                <a:latin typeface="Times New Roman"/>
                <a:cs typeface="Times New Roman"/>
              </a:rPr>
              <a:t>	</a:t>
            </a:r>
            <a:r>
              <a:rPr sz="3600" baseline="34722" dirty="0">
                <a:latin typeface="Symbol"/>
                <a:cs typeface="Symbol"/>
              </a:rPr>
              <a:t></a:t>
            </a:r>
            <a:r>
              <a:rPr sz="3600" baseline="34722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95</a:t>
            </a:r>
            <a:r>
              <a:rPr sz="2400" spc="-470" dirty="0">
                <a:latin typeface="Times New Roman"/>
                <a:cs typeface="Times New Roman"/>
              </a:rPr>
              <a:t> </a:t>
            </a:r>
            <a:r>
              <a:rPr sz="3600" baseline="34722" dirty="0">
                <a:latin typeface="Symbol"/>
                <a:cs typeface="Symbol"/>
              </a:rPr>
              <a:t></a:t>
            </a:r>
            <a:endParaRPr sz="3600" baseline="34722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72164" y="5723749"/>
            <a:ext cx="3441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Symbol"/>
                <a:cs typeface="Symbol"/>
              </a:rPr>
              <a:t>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3600" baseline="-34722" dirty="0">
                <a:latin typeface="Times New Roman"/>
                <a:cs typeface="Times New Roman"/>
              </a:rPr>
              <a:t>0</a:t>
            </a:r>
            <a:endParaRPr sz="3600" baseline="-34722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01183" y="4850469"/>
            <a:ext cx="2895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82" baseline="-26620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2164" y="4850530"/>
            <a:ext cx="34607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Symbol"/>
                <a:cs typeface="Symbol"/>
              </a:rPr>
              <a:t>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3600" baseline="-26620" dirty="0">
                <a:latin typeface="Times New Roman"/>
                <a:cs typeface="Times New Roman"/>
              </a:rPr>
              <a:t>3</a:t>
            </a:r>
            <a:endParaRPr sz="3600" baseline="-2662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2164" y="3596563"/>
            <a:ext cx="5326380" cy="31711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7010">
              <a:lnSpc>
                <a:spcPts val="2200"/>
              </a:lnSpc>
              <a:spcBef>
                <a:spcPts val="90"/>
              </a:spcBef>
            </a:pPr>
            <a:r>
              <a:rPr sz="2050" spc="-5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  <a:p>
            <a:pPr marL="207010">
              <a:lnSpc>
                <a:spcPts val="2200"/>
              </a:lnSpc>
            </a:pPr>
            <a:r>
              <a:rPr sz="2050" spc="-400" dirty="0">
                <a:latin typeface="Symbol"/>
                <a:cs typeface="Symbol"/>
              </a:rPr>
              <a:t></a:t>
            </a:r>
            <a:r>
              <a:rPr sz="3075" spc="-600" baseline="-25745" dirty="0">
                <a:latin typeface="Symbol"/>
                <a:cs typeface="Symbol"/>
              </a:rPr>
              <a:t></a:t>
            </a:r>
            <a:r>
              <a:rPr sz="3075" spc="-585" baseline="-25745" dirty="0">
                <a:latin typeface="Times New Roman"/>
                <a:cs typeface="Times New Roman"/>
              </a:rPr>
              <a:t> </a:t>
            </a:r>
            <a:r>
              <a:rPr sz="3075" spc="-7" baseline="-12195" dirty="0">
                <a:latin typeface="Times New Roman"/>
                <a:cs typeface="Times New Roman"/>
              </a:rPr>
              <a:t>0</a:t>
            </a:r>
            <a:endParaRPr sz="3075" baseline="-1219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45"/>
              </a:spcBef>
              <a:tabLst>
                <a:tab pos="685165" algn="l"/>
                <a:tab pos="1115060" algn="l"/>
                <a:tab pos="1698625" algn="l"/>
                <a:tab pos="2141220" algn="l"/>
                <a:tab pos="2682240" algn="l"/>
              </a:tabLst>
            </a:pPr>
            <a:r>
              <a:rPr sz="3600" spc="-135" baseline="-3472" dirty="0">
                <a:latin typeface="Symbol"/>
                <a:cs typeface="Symbol"/>
              </a:rPr>
              <a:t></a:t>
            </a:r>
            <a:r>
              <a:rPr sz="2400" spc="-90" dirty="0">
                <a:latin typeface="Times New Roman"/>
                <a:cs typeface="Times New Roman"/>
              </a:rPr>
              <a:t>10	</a:t>
            </a:r>
            <a:r>
              <a:rPr sz="2400" dirty="0">
                <a:latin typeface="Times New Roman"/>
                <a:cs typeface="Times New Roman"/>
              </a:rPr>
              <a:t>5	12	0	</a:t>
            </a:r>
            <a:r>
              <a:rPr sz="2400" spc="-25" dirty="0">
                <a:latin typeface="Times New Roman"/>
                <a:cs typeface="Times New Roman"/>
              </a:rPr>
              <a:t>0</a:t>
            </a:r>
            <a:r>
              <a:rPr sz="3600" spc="-37" baseline="-3472" dirty="0">
                <a:latin typeface="Symbol"/>
                <a:cs typeface="Symbol"/>
              </a:rPr>
              <a:t></a:t>
            </a:r>
            <a:r>
              <a:rPr sz="3600" spc="-37" baseline="-3472" dirty="0">
                <a:latin typeface="Times New Roman"/>
                <a:cs typeface="Times New Roman"/>
              </a:rPr>
              <a:t>	</a:t>
            </a:r>
            <a:r>
              <a:rPr sz="3600" spc="-75" baseline="-3472" dirty="0">
                <a:latin typeface="Symbol"/>
                <a:cs typeface="Symbol"/>
              </a:rPr>
              <a:t></a:t>
            </a:r>
            <a:r>
              <a:rPr sz="2400" spc="-50" dirty="0">
                <a:latin typeface="Times New Roman"/>
                <a:cs typeface="Times New Roman"/>
              </a:rPr>
              <a:t>100</a:t>
            </a:r>
            <a:r>
              <a:rPr sz="3600" spc="-75" baseline="-3472" dirty="0">
                <a:latin typeface="Symbol"/>
                <a:cs typeface="Symbol"/>
              </a:rPr>
              <a:t></a:t>
            </a:r>
            <a:r>
              <a:rPr sz="2250" i="1" spc="-75" baseline="53703" dirty="0">
                <a:latin typeface="Times New Roman"/>
                <a:cs typeface="Times New Roman"/>
              </a:rPr>
              <a:t>T</a:t>
            </a:r>
            <a:endParaRPr sz="2250" baseline="53703">
              <a:latin typeface="Times New Roman"/>
              <a:cs typeface="Times New Roman"/>
            </a:endParaRPr>
          </a:p>
          <a:p>
            <a:pPr marR="2862580" algn="ctr">
              <a:lnSpc>
                <a:spcPct val="100000"/>
              </a:lnSpc>
              <a:spcBef>
                <a:spcPts val="730"/>
              </a:spcBef>
              <a:tabLst>
                <a:tab pos="537845" algn="l"/>
                <a:tab pos="1095375" algn="l"/>
              </a:tabLst>
            </a:pPr>
            <a:r>
              <a:rPr sz="2400" dirty="0">
                <a:latin typeface="Times New Roman"/>
                <a:cs typeface="Times New Roman"/>
              </a:rPr>
              <a:t>14	21	0</a:t>
            </a:r>
            <a:endParaRPr sz="2400">
              <a:latin typeface="Times New Roman"/>
              <a:cs typeface="Times New Roman"/>
            </a:endParaRPr>
          </a:p>
          <a:p>
            <a:pPr marL="683895">
              <a:lnSpc>
                <a:spcPct val="100000"/>
              </a:lnSpc>
              <a:spcBef>
                <a:spcPts val="735"/>
              </a:spcBef>
              <a:tabLst>
                <a:tab pos="1125855" algn="l"/>
                <a:tab pos="1698625" algn="l"/>
                <a:tab pos="2141220" algn="l"/>
                <a:tab pos="3501390" algn="l"/>
              </a:tabLst>
            </a:pPr>
            <a:r>
              <a:rPr sz="2400" dirty="0">
                <a:latin typeface="Times New Roman"/>
                <a:cs typeface="Times New Roman"/>
              </a:rPr>
              <a:t>9	11	0	</a:t>
            </a:r>
            <a:r>
              <a:rPr sz="2400" spc="-25" dirty="0">
                <a:latin typeface="Times New Roman"/>
                <a:cs typeface="Times New Roman"/>
              </a:rPr>
              <a:t>0</a:t>
            </a:r>
            <a:r>
              <a:rPr sz="3600" spc="-37" baseline="4629" dirty="0">
                <a:latin typeface="Symbol"/>
                <a:cs typeface="Symbol"/>
              </a:rPr>
              <a:t></a:t>
            </a:r>
            <a:r>
              <a:rPr sz="3600" spc="-202" baseline="4629" dirty="0">
                <a:latin typeface="Times New Roman"/>
                <a:cs typeface="Times New Roman"/>
              </a:rPr>
              <a:t> </a:t>
            </a:r>
            <a:r>
              <a:rPr sz="3600" baseline="1157" dirty="0">
                <a:latin typeface="Symbol"/>
                <a:cs typeface="Symbol"/>
              </a:rPr>
              <a:t></a:t>
            </a:r>
            <a:r>
              <a:rPr sz="3600" spc="-292" baseline="1157" dirty="0">
                <a:latin typeface="Times New Roman"/>
                <a:cs typeface="Times New Roman"/>
              </a:rPr>
              <a:t> </a:t>
            </a:r>
            <a:r>
              <a:rPr sz="3600" spc="-120" baseline="4629" dirty="0">
                <a:latin typeface="Symbol"/>
                <a:cs typeface="Symbol"/>
              </a:rPr>
              <a:t></a:t>
            </a:r>
            <a:r>
              <a:rPr sz="2400" spc="-80" dirty="0">
                <a:latin typeface="Times New Roman"/>
                <a:cs typeface="Times New Roman"/>
              </a:rPr>
              <a:t>539</a:t>
            </a:r>
            <a:r>
              <a:rPr sz="3600" spc="-120" baseline="4629" dirty="0">
                <a:latin typeface="Symbol"/>
                <a:cs typeface="Symbol"/>
              </a:rPr>
              <a:t></a:t>
            </a:r>
            <a:r>
              <a:rPr sz="3600" spc="-120" baseline="4629" dirty="0">
                <a:latin typeface="Times New Roman"/>
                <a:cs typeface="Times New Roman"/>
              </a:rPr>
              <a:t>	</a:t>
            </a:r>
            <a:r>
              <a:rPr sz="3600" spc="-44" baseline="1157" dirty="0">
                <a:latin typeface="Times New Roman"/>
                <a:cs typeface="Times New Roman"/>
              </a:rPr>
              <a:t>(mod26) </a:t>
            </a:r>
            <a:r>
              <a:rPr sz="3600" baseline="1157" dirty="0">
                <a:latin typeface="Symbol"/>
                <a:cs typeface="Symbol"/>
              </a:rPr>
              <a:t></a:t>
            </a:r>
            <a:r>
              <a:rPr sz="3600" spc="-607" baseline="1157" dirty="0">
                <a:latin typeface="Times New Roman"/>
                <a:cs typeface="Times New Roman"/>
              </a:rPr>
              <a:t> </a:t>
            </a:r>
            <a:r>
              <a:rPr sz="3600" spc="-82" baseline="4629" dirty="0">
                <a:latin typeface="Symbol"/>
                <a:cs typeface="Symbol"/>
              </a:rPr>
              <a:t></a:t>
            </a:r>
            <a:r>
              <a:rPr sz="2400" spc="-55" dirty="0">
                <a:latin typeface="Times New Roman"/>
                <a:cs typeface="Times New Roman"/>
              </a:rPr>
              <a:t>19</a:t>
            </a:r>
            <a:r>
              <a:rPr sz="3600" spc="-82" baseline="4629" dirty="0">
                <a:latin typeface="Symbol"/>
                <a:cs typeface="Symbol"/>
              </a:rPr>
              <a:t></a:t>
            </a:r>
            <a:endParaRPr sz="3600" baseline="4629">
              <a:latin typeface="Symbol"/>
              <a:cs typeface="Symbol"/>
            </a:endParaRPr>
          </a:p>
          <a:p>
            <a:pPr marL="685165">
              <a:lnSpc>
                <a:spcPct val="100000"/>
              </a:lnSpc>
              <a:spcBef>
                <a:spcPts val="730"/>
              </a:spcBef>
              <a:tabLst>
                <a:tab pos="1196975" algn="l"/>
                <a:tab pos="1626870" algn="l"/>
              </a:tabLst>
            </a:pPr>
            <a:r>
              <a:rPr sz="2400" dirty="0">
                <a:latin typeface="Times New Roman"/>
                <a:cs typeface="Times New Roman"/>
              </a:rPr>
              <a:t>0	0	11</a:t>
            </a:r>
            <a:endParaRPr sz="240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  <a:spcBef>
                <a:spcPts val="730"/>
              </a:spcBef>
              <a:tabLst>
                <a:tab pos="1196975" algn="l"/>
                <a:tab pos="1701800" algn="l"/>
              </a:tabLst>
            </a:pPr>
            <a:r>
              <a:rPr sz="2400" dirty="0">
                <a:latin typeface="Times New Roman"/>
                <a:cs typeface="Times New Roman"/>
              </a:rPr>
              <a:t>0	0	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5015" y="5141603"/>
            <a:ext cx="2428875" cy="70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03200" algn="r">
              <a:lnSpc>
                <a:spcPts val="2685"/>
              </a:lnSpc>
              <a:spcBef>
                <a:spcPts val="105"/>
              </a:spcBef>
            </a:pPr>
            <a:r>
              <a:rPr sz="2400" dirty="0">
                <a:latin typeface="Symbol"/>
                <a:cs typeface="Symbol"/>
              </a:rPr>
              <a:t>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ts val="2685"/>
              </a:lnSpc>
            </a:pPr>
            <a:r>
              <a:rPr sz="3600" i="1" baseline="1157" dirty="0">
                <a:latin typeface="Times New Roman"/>
                <a:cs typeface="Times New Roman"/>
              </a:rPr>
              <a:t>c </a:t>
            </a:r>
            <a:r>
              <a:rPr sz="3600" baseline="1157" dirty="0">
                <a:latin typeface="Symbol"/>
                <a:cs typeface="Symbol"/>
              </a:rPr>
              <a:t></a:t>
            </a:r>
            <a:r>
              <a:rPr sz="3600" baseline="1157" dirty="0">
                <a:latin typeface="Times New Roman"/>
                <a:cs typeface="Times New Roman"/>
              </a:rPr>
              <a:t> </a:t>
            </a:r>
            <a:r>
              <a:rPr sz="3600" spc="-15" baseline="1157" dirty="0">
                <a:latin typeface="Times New Roman"/>
                <a:cs typeface="Times New Roman"/>
              </a:rPr>
              <a:t>(2 </a:t>
            </a:r>
            <a:r>
              <a:rPr sz="3600" baseline="1157" dirty="0">
                <a:latin typeface="Times New Roman"/>
                <a:cs typeface="Times New Roman"/>
              </a:rPr>
              <a:t>24 1 4 </a:t>
            </a:r>
            <a:r>
              <a:rPr sz="3600" spc="-89" baseline="1157" dirty="0">
                <a:latin typeface="Times New Roman"/>
                <a:cs typeface="Times New Roman"/>
              </a:rPr>
              <a:t>17) </a:t>
            </a:r>
            <a:r>
              <a:rPr sz="3600" baseline="4629" dirty="0">
                <a:latin typeface="Symbol"/>
                <a:cs typeface="Symbol"/>
              </a:rPr>
              <a:t></a:t>
            </a:r>
            <a:r>
              <a:rPr sz="3600" spc="-359" baseline="46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41027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err="1"/>
              <a:t>希尔密码的解密方法</a:t>
            </a: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244231" y="1961388"/>
            <a:ext cx="158495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7473" y="1806194"/>
            <a:ext cx="155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解密密钥：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4231" y="3607308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7473" y="3452114"/>
            <a:ext cx="942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解密：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4097420" y="3058340"/>
            <a:ext cx="379730" cy="6483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435"/>
              </a:lnSpc>
              <a:spcBef>
                <a:spcPts val="125"/>
              </a:spcBef>
            </a:pPr>
            <a:r>
              <a:rPr sz="2250" spc="10" dirty="0">
                <a:latin typeface="Symbol"/>
                <a:cs typeface="Symbol"/>
              </a:rPr>
              <a:t>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ts val="2435"/>
              </a:lnSpc>
            </a:pPr>
            <a:r>
              <a:rPr sz="2250" spc="-430" dirty="0">
                <a:latin typeface="Symbol"/>
                <a:cs typeface="Symbol"/>
              </a:rPr>
              <a:t></a:t>
            </a:r>
            <a:r>
              <a:rPr sz="3375" spc="-644" baseline="-27160" dirty="0">
                <a:latin typeface="Symbol"/>
                <a:cs typeface="Symbol"/>
              </a:rPr>
              <a:t></a:t>
            </a:r>
            <a:r>
              <a:rPr sz="3375" spc="-600" baseline="-27160" dirty="0">
                <a:latin typeface="Times New Roman"/>
                <a:cs typeface="Times New Roman"/>
              </a:rPr>
              <a:t> </a:t>
            </a:r>
            <a:r>
              <a:rPr sz="3375" spc="15" baseline="-12345" dirty="0">
                <a:latin typeface="Times New Roman"/>
                <a:cs typeface="Times New Roman"/>
              </a:rPr>
              <a:t>0</a:t>
            </a:r>
            <a:endParaRPr sz="3375" baseline="-1234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420" y="2782504"/>
            <a:ext cx="379730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10" dirty="0">
                <a:latin typeface="Symbol"/>
                <a:cs typeface="Symbol"/>
              </a:rPr>
              <a:t></a:t>
            </a:r>
            <a:r>
              <a:rPr sz="2250" spc="125" dirty="0">
                <a:latin typeface="Times New Roman"/>
                <a:cs typeface="Times New Roman"/>
              </a:rPr>
              <a:t> </a:t>
            </a:r>
            <a:r>
              <a:rPr sz="3375" spc="15" baseline="-35802" dirty="0">
                <a:latin typeface="Times New Roman"/>
                <a:cs typeface="Times New Roman"/>
              </a:rPr>
              <a:t>0</a:t>
            </a:r>
            <a:endParaRPr sz="3375" baseline="-3580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596" y="2231586"/>
            <a:ext cx="370205" cy="648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5745">
              <a:lnSpc>
                <a:spcPts val="2435"/>
              </a:lnSpc>
              <a:spcBef>
                <a:spcPts val="125"/>
              </a:spcBef>
            </a:pPr>
            <a:r>
              <a:rPr sz="2250" spc="10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ts val="2435"/>
              </a:lnSpc>
            </a:pPr>
            <a:r>
              <a:rPr sz="3375" spc="15" baseline="-4938" dirty="0">
                <a:latin typeface="Times New Roman"/>
                <a:cs typeface="Times New Roman"/>
              </a:rPr>
              <a:t>0</a:t>
            </a:r>
            <a:r>
              <a:rPr sz="3375" spc="67" baseline="-4938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1596" y="1956503"/>
            <a:ext cx="370205" cy="372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75" spc="15" baseline="-27160" dirty="0">
                <a:latin typeface="Times New Roman"/>
                <a:cs typeface="Times New Roman"/>
              </a:rPr>
              <a:t>0</a:t>
            </a:r>
            <a:r>
              <a:rPr sz="3375" spc="67" baseline="-2716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7420" y="1576826"/>
            <a:ext cx="3004185" cy="219519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805"/>
              </a:spcBef>
              <a:tabLst>
                <a:tab pos="723900" algn="l"/>
                <a:tab pos="1315720" algn="l"/>
                <a:tab pos="2026285" algn="l"/>
                <a:tab pos="2633980" algn="l"/>
              </a:tabLst>
            </a:pPr>
            <a:r>
              <a:rPr sz="3375" spc="15" baseline="-3703" dirty="0">
                <a:latin typeface="Symbol"/>
                <a:cs typeface="Symbol"/>
              </a:rPr>
              <a:t></a:t>
            </a:r>
            <a:r>
              <a:rPr sz="3375" spc="-465" baseline="-3703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21	15	17	0	0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3375" spc="15" baseline="-3703" dirty="0">
                <a:latin typeface="Symbol"/>
                <a:cs typeface="Symbol"/>
              </a:rPr>
              <a:t></a:t>
            </a:r>
            <a:endParaRPr sz="3375" baseline="-3703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834390" algn="l"/>
                <a:tab pos="1330960" algn="l"/>
                <a:tab pos="2038985" algn="l"/>
              </a:tabLst>
            </a:pPr>
            <a:r>
              <a:rPr sz="3375" spc="112" baseline="27160" dirty="0">
                <a:latin typeface="Symbol"/>
                <a:cs typeface="Symbol"/>
              </a:rPr>
              <a:t></a:t>
            </a:r>
            <a:r>
              <a:rPr sz="2250" spc="75" dirty="0">
                <a:latin typeface="Times New Roman"/>
                <a:cs typeface="Times New Roman"/>
              </a:rPr>
              <a:t>23	</a:t>
            </a:r>
            <a:r>
              <a:rPr sz="2250" spc="10" dirty="0">
                <a:latin typeface="Times New Roman"/>
                <a:cs typeface="Times New Roman"/>
              </a:rPr>
              <a:t>2	16	0</a:t>
            </a:r>
            <a:endParaRPr sz="2250">
              <a:latin typeface="Times New Roman"/>
              <a:cs typeface="Times New Roman"/>
            </a:endParaRPr>
          </a:p>
          <a:p>
            <a:pPr marL="834390">
              <a:lnSpc>
                <a:spcPct val="100000"/>
              </a:lnSpc>
              <a:spcBef>
                <a:spcPts val="720"/>
              </a:spcBef>
              <a:tabLst>
                <a:tab pos="1430020" algn="l"/>
                <a:tab pos="2038985" algn="l"/>
              </a:tabLst>
            </a:pPr>
            <a:r>
              <a:rPr sz="2250" spc="10" dirty="0">
                <a:latin typeface="Times New Roman"/>
                <a:cs typeface="Times New Roman"/>
              </a:rPr>
              <a:t>4	3	0</a:t>
            </a:r>
            <a:endParaRPr sz="2250">
              <a:latin typeface="Times New Roman"/>
              <a:cs typeface="Times New Roman"/>
            </a:endParaRPr>
          </a:p>
          <a:p>
            <a:pPr marL="831215">
              <a:lnSpc>
                <a:spcPts val="1714"/>
              </a:lnSpc>
              <a:spcBef>
                <a:spcPts val="720"/>
              </a:spcBef>
              <a:tabLst>
                <a:tab pos="1427480" algn="l"/>
                <a:tab pos="2037080" algn="l"/>
                <a:tab pos="2552065" algn="l"/>
              </a:tabLst>
            </a:pPr>
            <a:r>
              <a:rPr sz="2250" spc="10" dirty="0">
                <a:latin typeface="Times New Roman"/>
                <a:cs typeface="Times New Roman"/>
              </a:rPr>
              <a:t>0	0	7	18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3375" spc="15" baseline="35802" dirty="0">
                <a:latin typeface="Symbol"/>
                <a:cs typeface="Symbol"/>
              </a:rPr>
              <a:t></a:t>
            </a:r>
            <a:endParaRPr sz="3375" baseline="35802">
              <a:latin typeface="Symbol"/>
              <a:cs typeface="Symbol"/>
            </a:endParaRPr>
          </a:p>
          <a:p>
            <a:pPr marR="5080" algn="r">
              <a:lnSpc>
                <a:spcPts val="1705"/>
              </a:lnSpc>
            </a:pPr>
            <a:r>
              <a:rPr sz="2250" spc="10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  <a:p>
            <a:pPr marL="831215">
              <a:lnSpc>
                <a:spcPts val="2690"/>
              </a:lnSpc>
              <a:tabLst>
                <a:tab pos="1427480" algn="l"/>
                <a:tab pos="1965960" algn="l"/>
                <a:tab pos="2562860" algn="l"/>
              </a:tabLst>
            </a:pPr>
            <a:r>
              <a:rPr sz="2250" spc="10" dirty="0">
                <a:latin typeface="Times New Roman"/>
                <a:cs typeface="Times New Roman"/>
              </a:rPr>
              <a:t>0	0	23	11</a:t>
            </a:r>
            <a:r>
              <a:rPr sz="2250" spc="-434" dirty="0">
                <a:latin typeface="Times New Roman"/>
                <a:cs typeface="Times New Roman"/>
              </a:rPr>
              <a:t> </a:t>
            </a:r>
            <a:r>
              <a:rPr sz="3375" spc="-644" baseline="12345" dirty="0">
                <a:latin typeface="Symbol"/>
                <a:cs typeface="Symbol"/>
              </a:rPr>
              <a:t></a:t>
            </a:r>
            <a:r>
              <a:rPr sz="3375" spc="-644" baseline="-13580" dirty="0">
                <a:latin typeface="Symbol"/>
                <a:cs typeface="Symbol"/>
              </a:rPr>
              <a:t></a:t>
            </a:r>
            <a:endParaRPr sz="3375" baseline="-1358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1597" y="2231586"/>
            <a:ext cx="1214120" cy="672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78510">
              <a:lnSpc>
                <a:spcPts val="2530"/>
              </a:lnSpc>
              <a:spcBef>
                <a:spcPts val="125"/>
              </a:spcBef>
            </a:pPr>
            <a:r>
              <a:rPr sz="2250" spc="10" dirty="0">
                <a:latin typeface="Symbol"/>
                <a:cs typeface="Symbol"/>
              </a:rPr>
              <a:t></a:t>
            </a:r>
            <a:endParaRPr sz="2250">
              <a:latin typeface="Symbol"/>
              <a:cs typeface="Symbol"/>
            </a:endParaRPr>
          </a:p>
          <a:p>
            <a:pPr marL="12700">
              <a:lnSpc>
                <a:spcPts val="2530"/>
              </a:lnSpc>
            </a:pPr>
            <a:r>
              <a:rPr sz="3375" i="1" spc="15" baseline="1234" dirty="0">
                <a:latin typeface="Times New Roman"/>
                <a:cs typeface="Times New Roman"/>
              </a:rPr>
              <a:t>k </a:t>
            </a:r>
            <a:r>
              <a:rPr sz="2175" spc="7" baseline="40229" dirty="0">
                <a:latin typeface="Symbol"/>
                <a:cs typeface="Symbol"/>
              </a:rPr>
              <a:t></a:t>
            </a:r>
            <a:r>
              <a:rPr sz="2175" spc="7" baseline="40229" dirty="0">
                <a:latin typeface="Times New Roman"/>
                <a:cs typeface="Times New Roman"/>
              </a:rPr>
              <a:t>1</a:t>
            </a:r>
            <a:r>
              <a:rPr sz="2175" spc="555" baseline="40229" dirty="0">
                <a:latin typeface="Times New Roman"/>
                <a:cs typeface="Times New Roman"/>
              </a:rPr>
              <a:t> </a:t>
            </a:r>
            <a:r>
              <a:rPr sz="3375" spc="22" baseline="1234" dirty="0">
                <a:latin typeface="Symbol"/>
                <a:cs typeface="Symbol"/>
              </a:rPr>
              <a:t></a:t>
            </a:r>
            <a:r>
              <a:rPr sz="3375" spc="-150" baseline="1234" dirty="0">
                <a:latin typeface="Times New Roman"/>
                <a:cs typeface="Times New Roman"/>
              </a:rPr>
              <a:t> </a:t>
            </a:r>
            <a:r>
              <a:rPr sz="3375" spc="104" baseline="4938" dirty="0">
                <a:latin typeface="Symbol"/>
                <a:cs typeface="Symbol"/>
              </a:rPr>
              <a:t></a:t>
            </a:r>
            <a:r>
              <a:rPr sz="2250" spc="70" dirty="0">
                <a:latin typeface="Times New Roman"/>
                <a:cs typeface="Times New Roman"/>
              </a:rPr>
              <a:t>25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54411" y="4402708"/>
            <a:ext cx="50990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45" dirty="0">
                <a:latin typeface="Symbol"/>
                <a:cs typeface="Symbol"/>
              </a:rPr>
              <a:t></a:t>
            </a:r>
            <a:r>
              <a:rPr sz="3450" i="1" spc="135" baseline="3623" dirty="0">
                <a:latin typeface="Times New Roman"/>
                <a:cs typeface="Times New Roman"/>
              </a:rPr>
              <a:t>c</a:t>
            </a:r>
            <a:r>
              <a:rPr sz="2300" spc="55" dirty="0">
                <a:latin typeface="Symbol"/>
                <a:cs typeface="Symbol"/>
              </a:rPr>
              <a:t></a:t>
            </a:r>
            <a:r>
              <a:rPr sz="2175" i="1" spc="22" baseline="59386" dirty="0">
                <a:latin typeface="Times New Roman"/>
                <a:cs typeface="Times New Roman"/>
              </a:rPr>
              <a:t>T</a:t>
            </a:r>
            <a:endParaRPr sz="2175" baseline="5938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1806" y="4966595"/>
            <a:ext cx="15017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1000" algn="l"/>
                <a:tab pos="1115060" algn="l"/>
                <a:tab pos="1374775" algn="l"/>
              </a:tabLst>
            </a:pP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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0370" y="5530481"/>
            <a:ext cx="110109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9730" algn="l"/>
                <a:tab pos="974090" algn="l"/>
              </a:tabLst>
            </a:pPr>
            <a:r>
              <a:rPr sz="2300" spc="10" dirty="0">
                <a:latin typeface="Symbol"/>
                <a:cs typeface="Symbol"/>
              </a:rPr>
              <a:t>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10370" y="4966595"/>
            <a:ext cx="110109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9730" algn="l"/>
                <a:tab pos="974090" algn="l"/>
              </a:tabLst>
            </a:pPr>
            <a:r>
              <a:rPr sz="2300" spc="10" dirty="0">
                <a:latin typeface="Symbol"/>
                <a:cs typeface="Symbol"/>
              </a:rPr>
              <a:t>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51806" y="5812425"/>
            <a:ext cx="1501775" cy="662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30"/>
              </a:spcBef>
              <a:tabLst>
                <a:tab pos="381000" algn="l"/>
                <a:tab pos="1115060" algn="l"/>
                <a:tab pos="1374775" algn="l"/>
              </a:tabLst>
            </a:pP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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10" dirty="0">
                <a:latin typeface="Times New Roman"/>
                <a:cs typeface="Times New Roman"/>
              </a:rPr>
              <a:t>	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  <a:p>
            <a:pPr marL="12700">
              <a:lnSpc>
                <a:spcPts val="2485"/>
              </a:lnSpc>
              <a:tabLst>
                <a:tab pos="1115060" algn="l"/>
              </a:tabLst>
            </a:pPr>
            <a:r>
              <a:rPr sz="2300" spc="-885" dirty="0">
                <a:latin typeface="Symbol"/>
                <a:cs typeface="Symbol"/>
              </a:rPr>
              <a:t></a:t>
            </a:r>
            <a:r>
              <a:rPr sz="3450" spc="-270" baseline="-26570" dirty="0">
                <a:latin typeface="Symbol"/>
                <a:cs typeface="Symbol"/>
              </a:rPr>
              <a:t></a:t>
            </a:r>
            <a:r>
              <a:rPr sz="3450" spc="22" baseline="-13285" dirty="0">
                <a:latin typeface="Times New Roman"/>
                <a:cs typeface="Times New Roman"/>
              </a:rPr>
              <a:t>1</a:t>
            </a:r>
            <a:r>
              <a:rPr sz="3450" spc="-187" baseline="-13285" dirty="0">
                <a:latin typeface="Times New Roman"/>
                <a:cs typeface="Times New Roman"/>
              </a:rPr>
              <a:t>7</a:t>
            </a:r>
            <a:r>
              <a:rPr sz="2300" spc="-885" dirty="0">
                <a:latin typeface="Symbol"/>
                <a:cs typeface="Symbol"/>
              </a:rPr>
              <a:t></a:t>
            </a:r>
            <a:r>
              <a:rPr sz="3450" spc="15" baseline="-26570" dirty="0">
                <a:latin typeface="Symbol"/>
                <a:cs typeface="Symbol"/>
              </a:rPr>
              <a:t></a:t>
            </a:r>
            <a:r>
              <a:rPr sz="3450" baseline="-26570" dirty="0">
                <a:latin typeface="Times New Roman"/>
                <a:cs typeface="Times New Roman"/>
              </a:rPr>
              <a:t>	</a:t>
            </a:r>
            <a:r>
              <a:rPr sz="2300" spc="-885" dirty="0">
                <a:latin typeface="Symbol"/>
                <a:cs typeface="Symbol"/>
              </a:rPr>
              <a:t></a:t>
            </a:r>
            <a:r>
              <a:rPr sz="3450" spc="97" baseline="-26570" dirty="0">
                <a:latin typeface="Symbol"/>
                <a:cs typeface="Symbol"/>
              </a:rPr>
              <a:t></a:t>
            </a:r>
            <a:r>
              <a:rPr sz="3450" i="1" spc="284" baseline="-13285" dirty="0">
                <a:latin typeface="Times New Roman"/>
                <a:cs typeface="Times New Roman"/>
              </a:rPr>
              <a:t>r</a:t>
            </a:r>
            <a:r>
              <a:rPr sz="2300" spc="-885" dirty="0">
                <a:latin typeface="Symbol"/>
                <a:cs typeface="Symbol"/>
              </a:rPr>
              <a:t></a:t>
            </a:r>
            <a:r>
              <a:rPr sz="3450" spc="15" baseline="-26570" dirty="0">
                <a:latin typeface="Symbol"/>
                <a:cs typeface="Symbol"/>
              </a:rPr>
              <a:t></a:t>
            </a:r>
            <a:endParaRPr sz="3450" baseline="-2657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51806" y="5530481"/>
            <a:ext cx="15017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15060" algn="l"/>
              </a:tabLst>
            </a:pP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-130" dirty="0">
                <a:latin typeface="Times New Roman"/>
                <a:cs typeface="Times New Roman"/>
              </a:rPr>
              <a:t> </a:t>
            </a:r>
            <a:r>
              <a:rPr sz="3450" spc="22" baseline="-35024" dirty="0">
                <a:latin typeface="Times New Roman"/>
                <a:cs typeface="Times New Roman"/>
              </a:rPr>
              <a:t>4</a:t>
            </a:r>
            <a:r>
              <a:rPr sz="3450" spc="-277" baseline="-35024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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55" dirty="0">
                <a:latin typeface="Symbol"/>
                <a:cs typeface="Symbol"/>
              </a:rPr>
              <a:t></a:t>
            </a:r>
            <a:r>
              <a:rPr sz="3450" i="1" spc="112" baseline="-35024" dirty="0">
                <a:latin typeface="Times New Roman"/>
                <a:cs typeface="Times New Roman"/>
              </a:rPr>
              <a:t>e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51806" y="4684651"/>
            <a:ext cx="15017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15060" algn="l"/>
              </a:tabLst>
            </a:pPr>
            <a:r>
              <a:rPr sz="2300" spc="-55" dirty="0">
                <a:latin typeface="Symbol"/>
                <a:cs typeface="Symbol"/>
              </a:rPr>
              <a:t></a:t>
            </a:r>
            <a:r>
              <a:rPr sz="3450" spc="22" baseline="-27777" dirty="0">
                <a:latin typeface="Times New Roman"/>
                <a:cs typeface="Times New Roman"/>
              </a:rPr>
              <a:t>2</a:t>
            </a:r>
            <a:r>
              <a:rPr sz="3450" spc="-375" baseline="-27777" dirty="0">
                <a:latin typeface="Times New Roman"/>
                <a:cs typeface="Times New Roman"/>
              </a:rPr>
              <a:t>4</a:t>
            </a:r>
            <a:r>
              <a:rPr sz="2300" spc="10" dirty="0">
                <a:latin typeface="Symbol"/>
                <a:cs typeface="Symbol"/>
              </a:rPr>
              <a:t>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135" dirty="0">
                <a:latin typeface="Symbol"/>
                <a:cs typeface="Symbol"/>
              </a:rPr>
              <a:t></a:t>
            </a:r>
            <a:r>
              <a:rPr sz="3450" i="1" baseline="-27777" dirty="0">
                <a:latin typeface="Times New Roman"/>
                <a:cs typeface="Times New Roman"/>
              </a:rPr>
              <a:t>y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51806" y="4402708"/>
            <a:ext cx="6191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0" dirty="0">
                <a:latin typeface="Symbol"/>
                <a:cs typeface="Symbol"/>
              </a:rPr>
              <a:t>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3450" spc="22" baseline="3623" dirty="0">
                <a:latin typeface="Times New Roman"/>
                <a:cs typeface="Times New Roman"/>
              </a:rPr>
              <a:t>2</a:t>
            </a:r>
            <a:r>
              <a:rPr sz="3450" spc="-615" baseline="3623" dirty="0">
                <a:latin typeface="Times New Roman"/>
                <a:cs typeface="Times New Roman"/>
              </a:rPr>
              <a:t> </a:t>
            </a:r>
            <a:r>
              <a:rPr sz="2300" spc="35" dirty="0">
                <a:latin typeface="Symbol"/>
                <a:cs typeface="Symbol"/>
              </a:rPr>
              <a:t></a:t>
            </a:r>
            <a:r>
              <a:rPr sz="2175" i="1" spc="52" baseline="59386" dirty="0">
                <a:latin typeface="Times New Roman"/>
                <a:cs typeface="Times New Roman"/>
              </a:rPr>
              <a:t>T</a:t>
            </a:r>
            <a:endParaRPr sz="2175" baseline="5938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7648" y="4828762"/>
            <a:ext cx="7334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15" baseline="27777" dirty="0">
                <a:latin typeface="Symbol"/>
                <a:cs typeface="Symbol"/>
              </a:rPr>
              <a:t></a:t>
            </a:r>
            <a:r>
              <a:rPr sz="3450" spc="-494" baseline="27777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440</a:t>
            </a:r>
            <a:r>
              <a:rPr sz="3450" spc="7" baseline="27777" dirty="0">
                <a:latin typeface="Symbol"/>
                <a:cs typeface="Symbol"/>
              </a:rPr>
              <a:t></a:t>
            </a:r>
            <a:endParaRPr sz="3450" baseline="27777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9604" y="5812425"/>
            <a:ext cx="339725" cy="662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485"/>
              </a:lnSpc>
              <a:spcBef>
                <a:spcPts val="130"/>
              </a:spcBef>
            </a:pPr>
            <a:r>
              <a:rPr sz="2300" spc="1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  <a:p>
            <a:pPr marL="12700">
              <a:lnSpc>
                <a:spcPts val="2485"/>
              </a:lnSpc>
            </a:pPr>
            <a:r>
              <a:rPr sz="2300" spc="-440" dirty="0">
                <a:latin typeface="Symbol"/>
                <a:cs typeface="Symbol"/>
              </a:rPr>
              <a:t></a:t>
            </a:r>
            <a:r>
              <a:rPr sz="3450" spc="-660" baseline="-26570" dirty="0">
                <a:latin typeface="Symbol"/>
                <a:cs typeface="Symbol"/>
              </a:rPr>
              <a:t></a:t>
            </a:r>
            <a:r>
              <a:rPr sz="3450" spc="-562" baseline="-26570" dirty="0">
                <a:latin typeface="Times New Roman"/>
                <a:cs typeface="Times New Roman"/>
              </a:rPr>
              <a:t> </a:t>
            </a:r>
            <a:r>
              <a:rPr sz="3450" spc="22" baseline="-13285" dirty="0">
                <a:latin typeface="Times New Roman"/>
                <a:cs typeface="Times New Roman"/>
              </a:rPr>
              <a:t>0</a:t>
            </a:r>
            <a:endParaRPr sz="3450" baseline="-1328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1285" y="5717289"/>
            <a:ext cx="136017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38810" algn="l"/>
              </a:tabLst>
            </a:pPr>
            <a:r>
              <a:rPr sz="2300" spc="-85" dirty="0">
                <a:latin typeface="Times New Roman"/>
                <a:cs typeface="Times New Roman"/>
              </a:rPr>
              <a:t>18</a:t>
            </a:r>
            <a:r>
              <a:rPr sz="3450" spc="-127" baseline="-18115" dirty="0">
                <a:latin typeface="Symbol"/>
                <a:cs typeface="Symbol"/>
              </a:rPr>
              <a:t></a:t>
            </a:r>
            <a:r>
              <a:rPr sz="3450" spc="-127" baseline="-18115" dirty="0">
                <a:latin typeface="Times New Roman"/>
                <a:cs typeface="Times New Roman"/>
              </a:rPr>
              <a:t>	</a:t>
            </a:r>
            <a:r>
              <a:rPr sz="3450" spc="15" baseline="-18115" dirty="0">
                <a:latin typeface="Symbol"/>
                <a:cs typeface="Symbol"/>
              </a:rPr>
              <a:t></a:t>
            </a:r>
            <a:r>
              <a:rPr sz="3450" spc="-525" baseline="-1811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602</a:t>
            </a:r>
            <a:r>
              <a:rPr sz="3450" spc="15" baseline="-18115" dirty="0">
                <a:latin typeface="Symbol"/>
                <a:cs typeface="Symbol"/>
              </a:rPr>
              <a:t></a:t>
            </a:r>
            <a:endParaRPr sz="3450" baseline="-18115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9604" y="5530481"/>
            <a:ext cx="33972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spc="10" dirty="0">
                <a:latin typeface="Symbol"/>
                <a:cs typeface="Symbol"/>
              </a:rPr>
              <a:t>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3450" spc="22" baseline="-35024" dirty="0">
                <a:latin typeface="Times New Roman"/>
                <a:cs typeface="Times New Roman"/>
              </a:rPr>
              <a:t>0</a:t>
            </a:r>
            <a:endParaRPr sz="3450" baseline="-3502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25961" y="4684651"/>
            <a:ext cx="32385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spc="22" baseline="-27777" dirty="0">
                <a:latin typeface="Times New Roman"/>
                <a:cs typeface="Times New Roman"/>
              </a:rPr>
              <a:t>0</a:t>
            </a:r>
            <a:r>
              <a:rPr sz="3450" spc="-547" baseline="-27777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39604" y="4295669"/>
            <a:ext cx="6214110" cy="22466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586105" algn="l"/>
                <a:tab pos="1054735" algn="l"/>
                <a:tab pos="1617980" algn="l"/>
                <a:tab pos="2098675" algn="l"/>
                <a:tab pos="2650490" algn="l"/>
              </a:tabLst>
            </a:pPr>
            <a:r>
              <a:rPr sz="3450" spc="15" baseline="-3623" dirty="0">
                <a:latin typeface="Symbol"/>
                <a:cs typeface="Symbol"/>
              </a:rPr>
              <a:t></a:t>
            </a:r>
            <a:r>
              <a:rPr sz="2300" spc="10" dirty="0">
                <a:latin typeface="Times New Roman"/>
                <a:cs typeface="Times New Roman"/>
              </a:rPr>
              <a:t>21	</a:t>
            </a:r>
            <a:r>
              <a:rPr sz="2300" spc="15" dirty="0">
                <a:latin typeface="Times New Roman"/>
                <a:cs typeface="Times New Roman"/>
              </a:rPr>
              <a:t>15	17	0	0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3450" spc="15" baseline="-3623" dirty="0">
                <a:latin typeface="Symbol"/>
                <a:cs typeface="Symbol"/>
              </a:rPr>
              <a:t></a:t>
            </a:r>
            <a:r>
              <a:rPr sz="3450" spc="15" baseline="-3623" dirty="0">
                <a:latin typeface="Times New Roman"/>
                <a:cs typeface="Times New Roman"/>
              </a:rPr>
              <a:t>	</a:t>
            </a:r>
            <a:r>
              <a:rPr sz="3450" spc="-157" baseline="-3623" dirty="0">
                <a:latin typeface="Symbol"/>
                <a:cs typeface="Symbol"/>
              </a:rPr>
              <a:t></a:t>
            </a:r>
            <a:r>
              <a:rPr sz="2300" spc="-105" dirty="0">
                <a:latin typeface="Times New Roman"/>
                <a:cs typeface="Times New Roman"/>
              </a:rPr>
              <a:t>1328</a:t>
            </a:r>
            <a:r>
              <a:rPr sz="3450" spc="-157" baseline="-3623" dirty="0">
                <a:latin typeface="Symbol"/>
                <a:cs typeface="Symbol"/>
              </a:rPr>
              <a:t></a:t>
            </a:r>
            <a:r>
              <a:rPr sz="2175" i="1" spc="-157" baseline="53639" dirty="0">
                <a:latin typeface="Times New Roman"/>
                <a:cs typeface="Times New Roman"/>
              </a:rPr>
              <a:t>T</a:t>
            </a:r>
            <a:endParaRPr sz="2175" baseline="53639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662940" algn="l"/>
                <a:tab pos="1057275" algn="l"/>
                <a:tab pos="1617980" algn="l"/>
              </a:tabLst>
            </a:pPr>
            <a:r>
              <a:rPr sz="3450" spc="-7" baseline="27777" dirty="0">
                <a:latin typeface="Symbol"/>
                <a:cs typeface="Symbol"/>
              </a:rPr>
              <a:t></a:t>
            </a:r>
            <a:r>
              <a:rPr sz="2300" spc="-5" dirty="0">
                <a:latin typeface="Times New Roman"/>
                <a:cs typeface="Times New Roman"/>
              </a:rPr>
              <a:t>23	</a:t>
            </a:r>
            <a:r>
              <a:rPr sz="2300" spc="15" dirty="0">
                <a:latin typeface="Times New Roman"/>
                <a:cs typeface="Times New Roman"/>
              </a:rPr>
              <a:t>2	16	0</a:t>
            </a:r>
            <a:endParaRPr sz="2300">
              <a:latin typeface="Times New Roman"/>
              <a:cs typeface="Times New Roman"/>
            </a:endParaRPr>
          </a:p>
          <a:p>
            <a:pPr marL="662940">
              <a:lnSpc>
                <a:spcPct val="100000"/>
              </a:lnSpc>
              <a:spcBef>
                <a:spcPts val="735"/>
              </a:spcBef>
              <a:tabLst>
                <a:tab pos="1135380" algn="l"/>
                <a:tab pos="1617980" algn="l"/>
                <a:tab pos="2098675" algn="l"/>
                <a:tab pos="3516629" algn="l"/>
                <a:tab pos="5420360" algn="l"/>
              </a:tabLst>
            </a:pPr>
            <a:r>
              <a:rPr sz="2300" spc="15" dirty="0">
                <a:latin typeface="Times New Roman"/>
                <a:cs typeface="Times New Roman"/>
              </a:rPr>
              <a:t>4	3	0	0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3450" spc="15" baseline="4830" dirty="0">
                <a:latin typeface="Symbol"/>
                <a:cs typeface="Symbol"/>
              </a:rPr>
              <a:t></a:t>
            </a:r>
            <a:r>
              <a:rPr sz="3450" spc="-270" baseline="4830" dirty="0">
                <a:latin typeface="Times New Roman"/>
                <a:cs typeface="Times New Roman"/>
              </a:rPr>
              <a:t> </a:t>
            </a:r>
            <a:r>
              <a:rPr sz="3450" spc="22" baseline="1207" dirty="0">
                <a:latin typeface="Symbol"/>
                <a:cs typeface="Symbol"/>
              </a:rPr>
              <a:t></a:t>
            </a:r>
            <a:r>
              <a:rPr sz="3450" spc="-375" baseline="1207" dirty="0">
                <a:latin typeface="Times New Roman"/>
                <a:cs typeface="Times New Roman"/>
              </a:rPr>
              <a:t> </a:t>
            </a:r>
            <a:r>
              <a:rPr sz="3450" spc="15" baseline="4830" dirty="0">
                <a:latin typeface="Symbol"/>
                <a:cs typeface="Symbol"/>
              </a:rPr>
              <a:t></a:t>
            </a:r>
            <a:r>
              <a:rPr sz="3450" spc="-359" baseline="48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703</a:t>
            </a:r>
            <a:r>
              <a:rPr sz="3450" baseline="4830" dirty="0">
                <a:latin typeface="Symbol"/>
                <a:cs typeface="Symbol"/>
              </a:rPr>
              <a:t></a:t>
            </a:r>
            <a:r>
              <a:rPr sz="3450" baseline="4830" dirty="0">
                <a:latin typeface="Times New Roman"/>
                <a:cs typeface="Times New Roman"/>
              </a:rPr>
              <a:t>	</a:t>
            </a:r>
            <a:r>
              <a:rPr sz="3450" spc="-82" baseline="1207" dirty="0">
                <a:latin typeface="Times New Roman"/>
                <a:cs typeface="Times New Roman"/>
              </a:rPr>
              <a:t>(mod26)</a:t>
            </a:r>
            <a:r>
              <a:rPr sz="3450" spc="-337" baseline="1207" dirty="0">
                <a:latin typeface="Times New Roman"/>
                <a:cs typeface="Times New Roman"/>
              </a:rPr>
              <a:t> </a:t>
            </a:r>
            <a:r>
              <a:rPr sz="3450" spc="22" baseline="1207" dirty="0">
                <a:latin typeface="Symbol"/>
                <a:cs typeface="Symbol"/>
              </a:rPr>
              <a:t></a:t>
            </a:r>
            <a:r>
              <a:rPr sz="3450" spc="-382" baseline="1207" dirty="0">
                <a:latin typeface="Times New Roman"/>
                <a:cs typeface="Times New Roman"/>
              </a:rPr>
              <a:t> </a:t>
            </a:r>
            <a:r>
              <a:rPr sz="3450" spc="15" baseline="4830" dirty="0">
                <a:latin typeface="Symbol"/>
                <a:cs typeface="Symbol"/>
              </a:rPr>
              <a:t></a:t>
            </a:r>
            <a:r>
              <a:rPr sz="3450" spc="-240" baseline="483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1</a:t>
            </a:r>
            <a:r>
              <a:rPr sz="2300" spc="-140" dirty="0">
                <a:latin typeface="Times New Roman"/>
                <a:cs typeface="Times New Roman"/>
              </a:rPr>
              <a:t> </a:t>
            </a:r>
            <a:r>
              <a:rPr sz="3450" spc="15" baseline="4830" dirty="0">
                <a:latin typeface="Symbol"/>
                <a:cs typeface="Symbol"/>
              </a:rPr>
              <a:t></a:t>
            </a:r>
            <a:r>
              <a:rPr sz="3450" spc="15" baseline="4830" dirty="0">
                <a:latin typeface="Times New Roman"/>
                <a:cs typeface="Times New Roman"/>
              </a:rPr>
              <a:t>	</a:t>
            </a:r>
            <a:r>
              <a:rPr sz="3450" spc="44" baseline="1207" dirty="0">
                <a:latin typeface="Symbol"/>
                <a:cs typeface="Symbol"/>
              </a:rPr>
              <a:t></a:t>
            </a:r>
            <a:r>
              <a:rPr sz="3450" spc="172" baseline="1207" dirty="0">
                <a:latin typeface="Times New Roman"/>
                <a:cs typeface="Times New Roman"/>
              </a:rPr>
              <a:t> </a:t>
            </a:r>
            <a:r>
              <a:rPr sz="3450" spc="7" baseline="4830" dirty="0">
                <a:latin typeface="Symbol"/>
                <a:cs typeface="Symbol"/>
              </a:rPr>
              <a:t></a:t>
            </a:r>
            <a:r>
              <a:rPr sz="2300" i="1" spc="5" dirty="0">
                <a:latin typeface="Times New Roman"/>
                <a:cs typeface="Times New Roman"/>
              </a:rPr>
              <a:t>b</a:t>
            </a:r>
            <a:r>
              <a:rPr sz="3450" spc="7" baseline="4830" dirty="0">
                <a:latin typeface="Symbol"/>
                <a:cs typeface="Symbol"/>
              </a:rPr>
              <a:t></a:t>
            </a:r>
            <a:endParaRPr sz="3450" baseline="4830">
              <a:latin typeface="Symbol"/>
              <a:cs typeface="Symbol"/>
            </a:endParaRPr>
          </a:p>
          <a:p>
            <a:pPr marL="661670">
              <a:lnSpc>
                <a:spcPct val="100000"/>
              </a:lnSpc>
              <a:spcBef>
                <a:spcPts val="740"/>
              </a:spcBef>
              <a:tabLst>
                <a:tab pos="1133475" algn="l"/>
                <a:tab pos="1615440" algn="l"/>
              </a:tabLst>
            </a:pPr>
            <a:r>
              <a:rPr sz="2300" spc="15" dirty="0">
                <a:latin typeface="Times New Roman"/>
                <a:cs typeface="Times New Roman"/>
              </a:rPr>
              <a:t>0	0	7</a:t>
            </a:r>
            <a:endParaRPr sz="23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  <a:spcBef>
                <a:spcPts val="735"/>
              </a:spcBef>
              <a:tabLst>
                <a:tab pos="1133475" algn="l"/>
                <a:tab pos="1560195" algn="l"/>
                <a:tab pos="2031364" algn="l"/>
                <a:tab pos="2650490" algn="l"/>
              </a:tabLst>
            </a:pPr>
            <a:r>
              <a:rPr sz="2300" spc="15" dirty="0">
                <a:latin typeface="Times New Roman"/>
                <a:cs typeface="Times New Roman"/>
              </a:rPr>
              <a:t>0	0	23	</a:t>
            </a:r>
            <a:r>
              <a:rPr sz="2300" spc="-300" dirty="0">
                <a:latin typeface="Times New Roman"/>
                <a:cs typeface="Times New Roman"/>
              </a:rPr>
              <a:t>11</a:t>
            </a:r>
            <a:r>
              <a:rPr sz="3450" spc="-450" baseline="13285" dirty="0">
                <a:latin typeface="Symbol"/>
                <a:cs typeface="Symbol"/>
              </a:rPr>
              <a:t></a:t>
            </a:r>
            <a:r>
              <a:rPr sz="3450" spc="-450" baseline="-14492" dirty="0">
                <a:latin typeface="Symbol"/>
                <a:cs typeface="Symbol"/>
              </a:rPr>
              <a:t></a:t>
            </a:r>
            <a:r>
              <a:rPr sz="3450" spc="-450" baseline="-14492" dirty="0">
                <a:latin typeface="Times New Roman"/>
                <a:cs typeface="Times New Roman"/>
              </a:rPr>
              <a:t>	</a:t>
            </a:r>
            <a:r>
              <a:rPr sz="3450" spc="-660" baseline="13285" dirty="0">
                <a:latin typeface="Symbol"/>
                <a:cs typeface="Symbol"/>
              </a:rPr>
              <a:t></a:t>
            </a:r>
            <a:r>
              <a:rPr sz="3450" spc="-660" baseline="-14492" dirty="0">
                <a:latin typeface="Symbol"/>
                <a:cs typeface="Symbol"/>
              </a:rPr>
              <a:t></a:t>
            </a:r>
            <a:r>
              <a:rPr sz="3450" spc="-472" baseline="-14492" dirty="0">
                <a:latin typeface="Times New Roman"/>
                <a:cs typeface="Times New Roman"/>
              </a:rPr>
              <a:t> </a:t>
            </a:r>
            <a:r>
              <a:rPr sz="2300" spc="-165" dirty="0">
                <a:latin typeface="Times New Roman"/>
                <a:cs typeface="Times New Roman"/>
              </a:rPr>
              <a:t>537</a:t>
            </a:r>
            <a:r>
              <a:rPr sz="3450" spc="-247" baseline="13285" dirty="0">
                <a:latin typeface="Symbol"/>
                <a:cs typeface="Symbol"/>
              </a:rPr>
              <a:t></a:t>
            </a:r>
            <a:r>
              <a:rPr sz="3450" spc="-247" baseline="-14492" dirty="0">
                <a:latin typeface="Symbol"/>
                <a:cs typeface="Symbol"/>
              </a:rPr>
              <a:t></a:t>
            </a:r>
            <a:endParaRPr sz="3450" baseline="-14492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17792" y="4966595"/>
            <a:ext cx="2749550" cy="687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93370" algn="r">
              <a:lnSpc>
                <a:spcPts val="2585"/>
              </a:lnSpc>
              <a:spcBef>
                <a:spcPts val="130"/>
              </a:spcBef>
            </a:pPr>
            <a:r>
              <a:rPr sz="2300" spc="1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  <a:p>
            <a:pPr marL="12700">
              <a:lnSpc>
                <a:spcPts val="2585"/>
              </a:lnSpc>
            </a:pPr>
            <a:r>
              <a:rPr sz="3450" i="1" spc="22" baseline="1207" dirty="0">
                <a:latin typeface="Times New Roman"/>
                <a:cs typeface="Times New Roman"/>
              </a:rPr>
              <a:t>p</a:t>
            </a:r>
            <a:r>
              <a:rPr sz="3450" i="1" spc="-359" baseline="1207" dirty="0">
                <a:latin typeface="Times New Roman"/>
                <a:cs typeface="Times New Roman"/>
              </a:rPr>
              <a:t> </a:t>
            </a:r>
            <a:r>
              <a:rPr sz="3450" spc="97" baseline="1207" dirty="0">
                <a:latin typeface="Symbol"/>
                <a:cs typeface="Symbol"/>
              </a:rPr>
              <a:t></a:t>
            </a:r>
            <a:r>
              <a:rPr sz="3450" spc="97" baseline="1207" dirty="0">
                <a:latin typeface="Times New Roman"/>
                <a:cs typeface="Times New Roman"/>
              </a:rPr>
              <a:t>(22</a:t>
            </a:r>
            <a:r>
              <a:rPr sz="3450" spc="-187" baseline="1207" dirty="0">
                <a:latin typeface="Times New Roman"/>
                <a:cs typeface="Times New Roman"/>
              </a:rPr>
              <a:t> </a:t>
            </a:r>
            <a:r>
              <a:rPr sz="3450" spc="22" baseline="1207" dirty="0">
                <a:latin typeface="Times New Roman"/>
                <a:cs typeface="Times New Roman"/>
              </a:rPr>
              <a:t>17</a:t>
            </a:r>
            <a:r>
              <a:rPr sz="3450" spc="-150" baseline="1207" dirty="0">
                <a:latin typeface="Times New Roman"/>
                <a:cs typeface="Times New Roman"/>
              </a:rPr>
              <a:t> </a:t>
            </a:r>
            <a:r>
              <a:rPr sz="3450" spc="22" baseline="1207" dirty="0">
                <a:latin typeface="Times New Roman"/>
                <a:cs typeface="Times New Roman"/>
              </a:rPr>
              <a:t>19</a:t>
            </a:r>
            <a:r>
              <a:rPr sz="3450" spc="-195" baseline="1207" dirty="0">
                <a:latin typeface="Times New Roman"/>
                <a:cs typeface="Times New Roman"/>
              </a:rPr>
              <a:t> </a:t>
            </a:r>
            <a:r>
              <a:rPr sz="3450" spc="22" baseline="1207" dirty="0">
                <a:latin typeface="Times New Roman"/>
                <a:cs typeface="Times New Roman"/>
              </a:rPr>
              <a:t>17</a:t>
            </a:r>
            <a:r>
              <a:rPr sz="3450" spc="195" baseline="1207" dirty="0">
                <a:latin typeface="Times New Roman"/>
                <a:cs typeface="Times New Roman"/>
              </a:rPr>
              <a:t> </a:t>
            </a:r>
            <a:r>
              <a:rPr sz="3450" spc="-209" baseline="1207" dirty="0">
                <a:latin typeface="Times New Roman"/>
                <a:cs typeface="Times New Roman"/>
              </a:rPr>
              <a:t>21)</a:t>
            </a:r>
            <a:r>
              <a:rPr sz="3450" spc="-307" baseline="1207" dirty="0">
                <a:latin typeface="Times New Roman"/>
                <a:cs typeface="Times New Roman"/>
              </a:rPr>
              <a:t> </a:t>
            </a:r>
            <a:r>
              <a:rPr sz="3450" spc="-15" baseline="4830" dirty="0">
                <a:latin typeface="Symbol"/>
                <a:cs typeface="Symbol"/>
              </a:rPr>
              <a:t></a:t>
            </a:r>
            <a:r>
              <a:rPr sz="2300" spc="-10" dirty="0">
                <a:latin typeface="Times New Roman"/>
                <a:cs typeface="Times New Roman"/>
              </a:rPr>
              <a:t>25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2927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5" dirty="0"/>
              <a:t>代数密码</a:t>
            </a:r>
            <a:r>
              <a:rPr lang="en-US" altLang="zh-CN" spc="-5" dirty="0">
                <a:latin typeface="Arial"/>
                <a:cs typeface="Arial"/>
              </a:rPr>
              <a:t>(</a:t>
            </a:r>
            <a:r>
              <a:rPr lang="en-US" altLang="zh-CN" spc="-5" dirty="0" err="1">
                <a:latin typeface="Arial"/>
                <a:cs typeface="Arial"/>
              </a:rPr>
              <a:t>Vernam</a:t>
            </a:r>
            <a:r>
              <a:rPr lang="en-US" altLang="zh-CN" spc="-5" dirty="0">
                <a:latin typeface="Arial"/>
                <a:cs typeface="Arial"/>
              </a:rPr>
              <a:t>)</a:t>
            </a:r>
            <a:r>
              <a:rPr lang="en-US" altLang="zh-CN" spc="-45" dirty="0">
                <a:latin typeface="Arial"/>
                <a:cs typeface="Arial"/>
              </a:rPr>
              <a:t>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25059" y="1705295"/>
            <a:ext cx="8089900" cy="4963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4815">
              <a:lnSpc>
                <a:spcPct val="130000"/>
              </a:lnSpc>
              <a:spcBef>
                <a:spcPts val="100"/>
              </a:spcBef>
            </a:pPr>
            <a:r>
              <a:rPr sz="2000" b="1" dirty="0">
                <a:latin typeface="宋体"/>
                <a:cs typeface="宋体"/>
              </a:rPr>
              <a:t>美国电话电报公司</a:t>
            </a:r>
            <a:r>
              <a:rPr sz="2000" b="1" spc="-5" dirty="0">
                <a:latin typeface="宋体"/>
                <a:cs typeface="宋体"/>
              </a:rPr>
              <a:t>的</a:t>
            </a:r>
            <a:r>
              <a:rPr sz="2000" b="1" spc="-5" dirty="0">
                <a:latin typeface="Arial"/>
                <a:cs typeface="Arial"/>
              </a:rPr>
              <a:t>G.Vernam</a:t>
            </a:r>
            <a:r>
              <a:rPr sz="2000" b="1" dirty="0">
                <a:latin typeface="宋体"/>
                <a:cs typeface="宋体"/>
              </a:rPr>
              <a:t>在</a:t>
            </a:r>
            <a:r>
              <a:rPr sz="2000" b="1" dirty="0">
                <a:latin typeface="Arial"/>
                <a:cs typeface="Arial"/>
              </a:rPr>
              <a:t>1917</a:t>
            </a:r>
            <a:r>
              <a:rPr sz="2000" b="1" dirty="0">
                <a:latin typeface="宋体"/>
                <a:cs typeface="宋体"/>
              </a:rPr>
              <a:t>年为电报通信设计了一种非常 方便的密码，后来称之</a:t>
            </a:r>
            <a:r>
              <a:rPr sz="2000" b="1" spc="5" dirty="0">
                <a:latin typeface="宋体"/>
                <a:cs typeface="宋体"/>
              </a:rPr>
              <a:t>为</a:t>
            </a:r>
            <a:r>
              <a:rPr sz="2000" b="1" spc="-5" dirty="0">
                <a:latin typeface="Arial"/>
                <a:cs typeface="Arial"/>
              </a:rPr>
              <a:t>Vernam</a:t>
            </a:r>
            <a:r>
              <a:rPr sz="2000" b="1" dirty="0">
                <a:latin typeface="宋体"/>
                <a:cs typeface="宋体"/>
              </a:rPr>
              <a:t>密码。它将英文字母编成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比特</a:t>
            </a:r>
            <a:r>
              <a:rPr sz="2000" b="1" spc="5" dirty="0">
                <a:latin typeface="宋体"/>
                <a:cs typeface="宋体"/>
              </a:rPr>
              <a:t>二元数 </a:t>
            </a:r>
            <a:r>
              <a:rPr sz="2000" b="1" dirty="0">
                <a:latin typeface="宋体"/>
                <a:cs typeface="宋体"/>
              </a:rPr>
              <a:t>字，称之为五单元波多电码。选择</a:t>
            </a:r>
            <a:r>
              <a:rPr sz="2000" b="1" spc="5" dirty="0">
                <a:latin typeface="宋体"/>
                <a:cs typeface="宋体"/>
              </a:rPr>
              <a:t>随</a:t>
            </a:r>
            <a:r>
              <a:rPr sz="2000" b="1" dirty="0">
                <a:latin typeface="宋体"/>
                <a:cs typeface="宋体"/>
              </a:rPr>
              <a:t>机二元数字序列作为密钥，以</a:t>
            </a:r>
            <a:r>
              <a:rPr sz="2000" b="1" i="1" spc="-5" dirty="0">
                <a:latin typeface="Arial"/>
                <a:cs typeface="Arial"/>
              </a:rPr>
              <a:t>k =  </a:t>
            </a:r>
            <a:r>
              <a:rPr sz="2000" b="1" i="1" dirty="0">
                <a:latin typeface="Arial"/>
                <a:cs typeface="Arial"/>
              </a:rPr>
              <a:t>k</a:t>
            </a:r>
            <a:r>
              <a:rPr sz="1950" b="1" i="1" baseline="-21367" dirty="0">
                <a:latin typeface="Arial"/>
                <a:cs typeface="Arial"/>
              </a:rPr>
              <a:t>1</a:t>
            </a:r>
            <a:r>
              <a:rPr sz="2000" b="1" i="1" dirty="0">
                <a:latin typeface="Arial"/>
                <a:cs typeface="Arial"/>
              </a:rPr>
              <a:t>,k</a:t>
            </a:r>
            <a:r>
              <a:rPr sz="1950" b="1" i="1" baseline="-21367" dirty="0">
                <a:latin typeface="Arial"/>
                <a:cs typeface="Arial"/>
              </a:rPr>
              <a:t>2</a:t>
            </a:r>
            <a:r>
              <a:rPr sz="2000" b="1" i="1" dirty="0">
                <a:latin typeface="Arial"/>
                <a:cs typeface="Arial"/>
              </a:rPr>
              <a:t>,k</a:t>
            </a:r>
            <a:r>
              <a:rPr sz="1950" b="1" i="1" baseline="-21367" dirty="0">
                <a:latin typeface="Arial"/>
                <a:cs typeface="Arial"/>
              </a:rPr>
              <a:t>3</a:t>
            </a:r>
            <a:r>
              <a:rPr sz="2000" b="1" i="1" dirty="0">
                <a:latin typeface="Arial"/>
                <a:cs typeface="Arial"/>
              </a:rPr>
              <a:t>…k</a:t>
            </a:r>
            <a:r>
              <a:rPr sz="1950" b="1" i="1" baseline="-21367" dirty="0">
                <a:latin typeface="Arial"/>
                <a:cs typeface="Arial"/>
              </a:rPr>
              <a:t>i</a:t>
            </a:r>
            <a:r>
              <a:rPr sz="1950" b="1" i="1" spc="262" baseline="-21367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…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i="1" spc="-5" dirty="0">
                <a:latin typeface="Arial"/>
                <a:cs typeface="Arial"/>
              </a:rPr>
              <a:t>k</a:t>
            </a:r>
            <a:r>
              <a:rPr sz="1950" b="1" i="1" spc="-7" baseline="-21367" dirty="0">
                <a:latin typeface="Arial"/>
                <a:cs typeface="Arial"/>
              </a:rPr>
              <a:t>i</a:t>
            </a:r>
            <a:r>
              <a:rPr sz="2000" b="1" spc="-5" dirty="0">
                <a:latin typeface="宋体"/>
                <a:cs typeface="宋体"/>
              </a:rPr>
              <a:t>∈</a:t>
            </a:r>
            <a:r>
              <a:rPr sz="2000" b="1" spc="-5" dirty="0">
                <a:latin typeface="Arial"/>
                <a:cs typeface="Arial"/>
              </a:rPr>
              <a:t>[0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Arial"/>
                <a:cs typeface="Arial"/>
              </a:rPr>
              <a:t>1]</a:t>
            </a:r>
            <a:r>
              <a:rPr sz="2000" b="1" dirty="0">
                <a:latin typeface="宋体"/>
                <a:cs typeface="宋体"/>
              </a:rPr>
              <a:t>表示。明文字母变换成二元码后也可表示成 二元数字序列</a:t>
            </a:r>
            <a:r>
              <a:rPr sz="2000" b="1" i="1" spc="-5" dirty="0">
                <a:latin typeface="Arial"/>
                <a:cs typeface="Arial"/>
              </a:rPr>
              <a:t>m =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m</a:t>
            </a:r>
            <a:r>
              <a:rPr sz="1950" b="1" i="1" baseline="-21367" dirty="0">
                <a:latin typeface="Arial"/>
                <a:cs typeface="Arial"/>
              </a:rPr>
              <a:t>1</a:t>
            </a:r>
            <a:r>
              <a:rPr sz="2000" b="1" i="1" dirty="0">
                <a:latin typeface="Arial"/>
                <a:cs typeface="Arial"/>
              </a:rPr>
              <a:t>m</a:t>
            </a:r>
            <a:r>
              <a:rPr sz="1950" b="1" i="1" baseline="-21367" dirty="0">
                <a:latin typeface="Arial"/>
                <a:cs typeface="Arial"/>
              </a:rPr>
              <a:t>2</a:t>
            </a:r>
            <a:r>
              <a:rPr sz="2000" b="1" i="1" dirty="0">
                <a:latin typeface="Arial"/>
                <a:cs typeface="Arial"/>
              </a:rPr>
              <a:t>m</a:t>
            </a:r>
            <a:r>
              <a:rPr sz="1950" b="1" i="1" baseline="-21367" dirty="0">
                <a:latin typeface="Arial"/>
                <a:cs typeface="Arial"/>
              </a:rPr>
              <a:t>3</a:t>
            </a:r>
            <a:r>
              <a:rPr sz="2000" b="1" i="1" dirty="0">
                <a:latin typeface="Arial"/>
                <a:cs typeface="Arial"/>
              </a:rPr>
              <a:t>…m</a:t>
            </a:r>
            <a:r>
              <a:rPr sz="1950" b="1" i="1" baseline="-21367" dirty="0">
                <a:latin typeface="Arial"/>
                <a:cs typeface="Arial"/>
              </a:rPr>
              <a:t>i</a:t>
            </a:r>
            <a:r>
              <a:rPr sz="1950" b="1" i="1" spc="270" baseline="-21367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…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i="1" spc="-5" dirty="0">
                <a:latin typeface="Arial"/>
                <a:cs typeface="Arial"/>
              </a:rPr>
              <a:t>mi</a:t>
            </a:r>
            <a:r>
              <a:rPr sz="2000" b="1" spc="-5" dirty="0">
                <a:latin typeface="宋体"/>
                <a:cs typeface="宋体"/>
              </a:rPr>
              <a:t>∈</a:t>
            </a:r>
            <a:r>
              <a:rPr sz="2000" b="1" spc="-5" dirty="0">
                <a:latin typeface="Arial"/>
                <a:cs typeface="Arial"/>
              </a:rPr>
              <a:t>[0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spc="-5" dirty="0">
                <a:latin typeface="Arial"/>
                <a:cs typeface="Arial"/>
              </a:rPr>
              <a:t>1]</a:t>
            </a:r>
            <a:r>
              <a:rPr sz="2000" b="1" dirty="0">
                <a:latin typeface="宋体"/>
                <a:cs typeface="宋体"/>
              </a:rPr>
              <a:t>。加密运算就是将</a:t>
            </a:r>
            <a:r>
              <a:rPr sz="2000" b="1" i="1" dirty="0">
                <a:latin typeface="Arial"/>
                <a:cs typeface="Arial"/>
              </a:rPr>
              <a:t>k</a:t>
            </a:r>
            <a:r>
              <a:rPr sz="2000" b="1" spc="-5" dirty="0">
                <a:latin typeface="宋体"/>
                <a:cs typeface="宋体"/>
              </a:rPr>
              <a:t>和</a:t>
            </a:r>
            <a:r>
              <a:rPr sz="2000" b="1" i="1" spc="-5" dirty="0">
                <a:latin typeface="Arial"/>
                <a:cs typeface="Arial"/>
              </a:rPr>
              <a:t>m  </a:t>
            </a:r>
            <a:r>
              <a:rPr sz="2000" b="1" dirty="0">
                <a:latin typeface="宋体"/>
                <a:cs typeface="宋体"/>
              </a:rPr>
              <a:t>的相应位逐位相加，即</a:t>
            </a:r>
            <a:endParaRPr sz="2000" dirty="0">
              <a:latin typeface="宋体"/>
              <a:cs typeface="宋体"/>
            </a:endParaRPr>
          </a:p>
          <a:p>
            <a:pPr marL="996950">
              <a:lnSpc>
                <a:spcPct val="100000"/>
              </a:lnSpc>
              <a:spcBef>
                <a:spcPts val="1200"/>
              </a:spcBef>
              <a:tabLst>
                <a:tab pos="4105910" algn="l"/>
              </a:tabLst>
            </a:pPr>
            <a:r>
              <a:rPr sz="2000" b="1" i="1" dirty="0">
                <a:latin typeface="Arial"/>
                <a:cs typeface="Arial"/>
              </a:rPr>
              <a:t>c</a:t>
            </a:r>
            <a:r>
              <a:rPr sz="1950" b="1" i="1" baseline="-21367" dirty="0">
                <a:latin typeface="Arial"/>
                <a:cs typeface="Arial"/>
              </a:rPr>
              <a:t>i </a:t>
            </a:r>
            <a:r>
              <a:rPr sz="2000" b="1" spc="-5" dirty="0">
                <a:latin typeface="Arial"/>
                <a:cs typeface="Arial"/>
              </a:rPr>
              <a:t>= </a:t>
            </a:r>
            <a:r>
              <a:rPr sz="2000" b="1" i="1" dirty="0">
                <a:latin typeface="Arial"/>
                <a:cs typeface="Arial"/>
              </a:rPr>
              <a:t>m</a:t>
            </a:r>
            <a:r>
              <a:rPr sz="1950" b="1" i="1" baseline="-21367" dirty="0">
                <a:latin typeface="Arial"/>
                <a:cs typeface="Arial"/>
              </a:rPr>
              <a:t>i </a:t>
            </a:r>
            <a:r>
              <a:rPr sz="2000" b="1" spc="-10" dirty="0">
                <a:latin typeface="宋体"/>
                <a:cs typeface="宋体"/>
              </a:rPr>
              <a:t>⊕</a:t>
            </a:r>
            <a:r>
              <a:rPr sz="2000" b="1" spc="-395" dirty="0">
                <a:latin typeface="宋体"/>
                <a:cs typeface="宋体"/>
              </a:rPr>
              <a:t> </a:t>
            </a:r>
            <a:r>
              <a:rPr sz="2000" b="1" i="1" dirty="0">
                <a:latin typeface="Arial"/>
                <a:cs typeface="Arial"/>
              </a:rPr>
              <a:t>k</a:t>
            </a:r>
            <a:r>
              <a:rPr sz="1950" b="1" i="1" baseline="-21367" dirty="0">
                <a:latin typeface="Arial"/>
                <a:cs typeface="Arial"/>
              </a:rPr>
              <a:t>i </a:t>
            </a:r>
            <a:r>
              <a:rPr sz="2000" b="1" spc="-5" dirty="0">
                <a:latin typeface="Arial"/>
                <a:cs typeface="Arial"/>
              </a:rPr>
              <a:t>mod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2</a:t>
            </a:r>
            <a:r>
              <a:rPr sz="2000" b="1" spc="-10" dirty="0">
                <a:latin typeface="宋体"/>
                <a:cs typeface="宋体"/>
              </a:rPr>
              <a:t>，	</a:t>
            </a:r>
            <a:r>
              <a:rPr sz="2000" b="1" i="1" spc="-5" dirty="0">
                <a:latin typeface="Arial"/>
                <a:cs typeface="Arial"/>
              </a:rPr>
              <a:t>i </a:t>
            </a:r>
            <a:r>
              <a:rPr sz="2000" b="1" spc="-5" dirty="0">
                <a:latin typeface="Arial"/>
                <a:cs typeface="Arial"/>
              </a:rPr>
              <a:t>= 1, 2, 3 …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10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700" marR="93980" indent="424815">
              <a:lnSpc>
                <a:spcPct val="130000"/>
              </a:lnSpc>
              <a:spcBef>
                <a:spcPts val="480"/>
              </a:spcBef>
            </a:pPr>
            <a:r>
              <a:rPr sz="2000" b="1" dirty="0">
                <a:latin typeface="宋体"/>
                <a:cs typeface="宋体"/>
              </a:rPr>
              <a:t>译码时，可用同样的密钥纸带对密文数字同步地逐位模</a:t>
            </a: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相加，便可 恢复出明文的二元码序列，</a:t>
            </a:r>
            <a:r>
              <a:rPr sz="2000" b="1" spc="-5" dirty="0">
                <a:latin typeface="宋体"/>
                <a:cs typeface="宋体"/>
              </a:rPr>
              <a:t>即</a:t>
            </a:r>
            <a:r>
              <a:rPr sz="2000" b="1" i="1" spc="5" dirty="0">
                <a:latin typeface="Arial"/>
                <a:cs typeface="Arial"/>
              </a:rPr>
              <a:t>m</a:t>
            </a:r>
            <a:r>
              <a:rPr sz="1950" b="1" i="1" spc="7" baseline="-21367" dirty="0">
                <a:latin typeface="Arial"/>
                <a:cs typeface="Arial"/>
              </a:rPr>
              <a:t>i</a:t>
            </a:r>
            <a:r>
              <a:rPr sz="1950" b="1" i="1" spc="52" baseline="-21367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c</a:t>
            </a:r>
            <a:r>
              <a:rPr sz="1950" b="1" i="1" spc="-7" baseline="-21367" dirty="0">
                <a:latin typeface="Arial"/>
                <a:cs typeface="Arial"/>
              </a:rPr>
              <a:t>i</a:t>
            </a:r>
            <a:r>
              <a:rPr sz="2000" b="1" spc="-5" dirty="0">
                <a:latin typeface="宋体"/>
                <a:cs typeface="宋体"/>
              </a:rPr>
              <a:t>⊕</a:t>
            </a:r>
            <a:r>
              <a:rPr sz="2000" b="1" spc="-445" dirty="0">
                <a:latin typeface="宋体"/>
                <a:cs typeface="宋体"/>
              </a:rPr>
              <a:t> </a:t>
            </a:r>
            <a:r>
              <a:rPr sz="2000" b="1" i="1" dirty="0">
                <a:latin typeface="Arial"/>
                <a:cs typeface="Arial"/>
              </a:rPr>
              <a:t>k</a:t>
            </a:r>
            <a:r>
              <a:rPr sz="1950" b="1" i="1" baseline="-21367" dirty="0">
                <a:latin typeface="Arial"/>
                <a:cs typeface="Arial"/>
              </a:rPr>
              <a:t>i</a:t>
            </a:r>
            <a:r>
              <a:rPr sz="1950" b="1" i="1" spc="22" baseline="-21367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mod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i="1" spc="-5" dirty="0">
                <a:latin typeface="Arial"/>
                <a:cs typeface="Arial"/>
              </a:rPr>
              <a:t>i </a:t>
            </a:r>
            <a:r>
              <a:rPr sz="2000" b="1" spc="-5" dirty="0">
                <a:latin typeface="Arial"/>
                <a:cs typeface="Arial"/>
              </a:rPr>
              <a:t>=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1,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2, 3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…</a:t>
            </a:r>
            <a:r>
              <a:rPr sz="2000" b="1" spc="-10" dirty="0"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marL="12700" marR="136525" indent="424815" algn="just">
              <a:lnSpc>
                <a:spcPct val="130000"/>
              </a:lnSpc>
              <a:spcBef>
                <a:spcPts val="480"/>
              </a:spcBef>
            </a:pPr>
            <a:r>
              <a:rPr sz="2000" b="1" dirty="0">
                <a:latin typeface="宋体"/>
                <a:cs typeface="宋体"/>
              </a:rPr>
              <a:t>如果密钥序列</a:t>
            </a:r>
            <a:r>
              <a:rPr sz="2000" b="1" i="1" spc="5" dirty="0">
                <a:latin typeface="Arial"/>
                <a:cs typeface="Arial"/>
              </a:rPr>
              <a:t>k</a:t>
            </a:r>
            <a:r>
              <a:rPr sz="1950" b="1" spc="7" baseline="-21367" dirty="0">
                <a:latin typeface="Arial"/>
                <a:cs typeface="Arial"/>
              </a:rPr>
              <a:t>i</a:t>
            </a:r>
            <a:r>
              <a:rPr sz="2000" b="1" dirty="0">
                <a:latin typeface="宋体"/>
                <a:cs typeface="宋体"/>
              </a:rPr>
              <a:t>能够被独立地随机产生，</a:t>
            </a:r>
            <a:r>
              <a:rPr sz="2000" b="1" spc="10" dirty="0">
                <a:latin typeface="宋体"/>
                <a:cs typeface="宋体"/>
              </a:rPr>
              <a:t>则</a:t>
            </a:r>
            <a:r>
              <a:rPr sz="2000" b="1" spc="-5" dirty="0">
                <a:latin typeface="Arial"/>
                <a:cs typeface="Arial"/>
              </a:rPr>
              <a:t>Vernam</a:t>
            </a:r>
            <a:r>
              <a:rPr sz="2000" b="1" dirty="0">
                <a:latin typeface="宋体"/>
                <a:cs typeface="宋体"/>
              </a:rPr>
              <a:t>密码被称为一次 </a:t>
            </a:r>
            <a:r>
              <a:rPr sz="2000" b="1" spc="-5" dirty="0">
                <a:latin typeface="宋体"/>
                <a:cs typeface="宋体"/>
              </a:rPr>
              <a:t>一密</a:t>
            </a:r>
            <a:r>
              <a:rPr sz="2000" b="1" spc="-5" dirty="0">
                <a:latin typeface="Arial"/>
                <a:cs typeface="Arial"/>
              </a:rPr>
              <a:t>(one-time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pad)</a:t>
            </a:r>
            <a:r>
              <a:rPr sz="2000" b="1" spc="-5" dirty="0">
                <a:latin typeface="宋体"/>
                <a:cs typeface="宋体"/>
              </a:rPr>
              <a:t>，</a:t>
            </a:r>
            <a:r>
              <a:rPr sz="2000" b="1" dirty="0">
                <a:latin typeface="宋体"/>
                <a:cs typeface="宋体"/>
              </a:rPr>
              <a:t>这</a:t>
            </a:r>
            <a:r>
              <a:rPr sz="2000" b="1" spc="5" dirty="0">
                <a:latin typeface="宋体"/>
                <a:cs typeface="宋体"/>
              </a:rPr>
              <a:t>种密码对于</a:t>
            </a:r>
            <a:r>
              <a:rPr sz="2000" b="1" dirty="0">
                <a:solidFill>
                  <a:srgbClr val="FF0000"/>
                </a:solidFill>
                <a:latin typeface="宋体"/>
                <a:cs typeface="宋体"/>
              </a:rPr>
              <a:t>唯密文攻</a:t>
            </a:r>
            <a:r>
              <a:rPr sz="2000" b="1" spc="5" dirty="0">
                <a:solidFill>
                  <a:srgbClr val="FF0000"/>
                </a:solidFill>
                <a:latin typeface="宋体"/>
                <a:cs typeface="宋体"/>
              </a:rPr>
              <a:t>击</a:t>
            </a:r>
            <a:r>
              <a:rPr sz="2000" b="1" dirty="0">
                <a:latin typeface="宋体"/>
                <a:cs typeface="宋体"/>
              </a:rPr>
              <a:t>是无条件安全的。如果 存在不同的明文使用相同的密钥，</a:t>
            </a:r>
            <a:r>
              <a:rPr sz="2000" b="1" spc="5" dirty="0">
                <a:latin typeface="宋体"/>
                <a:cs typeface="宋体"/>
              </a:rPr>
              <a:t>则</a:t>
            </a:r>
            <a:r>
              <a:rPr sz="2000" b="1" spc="-5" dirty="0">
                <a:latin typeface="Arial"/>
                <a:cs typeface="Arial"/>
              </a:rPr>
              <a:t>Vernam</a:t>
            </a:r>
            <a:r>
              <a:rPr sz="2000" b="1" dirty="0">
                <a:latin typeface="宋体"/>
                <a:cs typeface="宋体"/>
              </a:rPr>
              <a:t>密码是容易破解的。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转轮密码机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473" y="1889251"/>
            <a:ext cx="4348480" cy="448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2930" algn="just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从</a:t>
            </a:r>
            <a:r>
              <a:rPr sz="2400" b="1" spc="-5" dirty="0">
                <a:latin typeface="Arial"/>
                <a:cs typeface="Arial"/>
              </a:rPr>
              <a:t>19</a:t>
            </a:r>
            <a:r>
              <a:rPr sz="2400" b="1" spc="-5" dirty="0">
                <a:latin typeface="宋体"/>
                <a:cs typeface="宋体"/>
              </a:rPr>
              <a:t>世</a:t>
            </a:r>
            <a:r>
              <a:rPr sz="2400" b="1" dirty="0">
                <a:latin typeface="宋体"/>
                <a:cs typeface="宋体"/>
              </a:rPr>
              <a:t>纪</a:t>
            </a:r>
            <a:r>
              <a:rPr sz="2400" b="1" dirty="0">
                <a:latin typeface="Arial"/>
                <a:cs typeface="Arial"/>
              </a:rPr>
              <a:t>20</a:t>
            </a:r>
            <a:r>
              <a:rPr sz="2400" b="1" dirty="0">
                <a:latin typeface="宋体"/>
                <a:cs typeface="宋体"/>
              </a:rPr>
              <a:t>年代，人们开始 发明各种机械加密设备用来处理 数据的加解密。起初普遍使用的 是转轮机和转轮加密算法。</a:t>
            </a:r>
            <a:endParaRPr sz="2400">
              <a:latin typeface="宋体"/>
              <a:cs typeface="宋体"/>
            </a:endParaRPr>
          </a:p>
          <a:p>
            <a:pPr marL="12700" marR="7620" indent="582930" algn="just">
              <a:lnSpc>
                <a:spcPct val="120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转轮密码机是由一个用于输 入的键盘和一组转轮组成，每个 </a:t>
            </a:r>
            <a:r>
              <a:rPr sz="2400" b="1" spc="-5" dirty="0">
                <a:latin typeface="宋体"/>
                <a:cs typeface="宋体"/>
              </a:rPr>
              <a:t>轮转上有</a:t>
            </a:r>
            <a:r>
              <a:rPr sz="2400" b="1" dirty="0">
                <a:latin typeface="Arial"/>
                <a:cs typeface="Arial"/>
              </a:rPr>
              <a:t>26</a:t>
            </a:r>
            <a:r>
              <a:rPr sz="2400" b="1" dirty="0">
                <a:latin typeface="宋体"/>
                <a:cs typeface="宋体"/>
              </a:rPr>
              <a:t>个字母的任意组合。 转轮之间由齿轮进行连接，当一 个轮转转动时，可以将一个字母 转化成为另一个字母。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6439" y="1872995"/>
            <a:ext cx="3532632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8239" y="1415796"/>
            <a:ext cx="8153400" cy="533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转轮加密算法</a:t>
            </a:r>
          </a:p>
        </p:txBody>
      </p:sp>
      <p:sp>
        <p:nvSpPr>
          <p:cNvPr id="4" name="object 4"/>
          <p:cNvSpPr/>
          <p:nvPr/>
        </p:nvSpPr>
        <p:spPr>
          <a:xfrm>
            <a:off x="6261227" y="2101595"/>
            <a:ext cx="1371599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5439" y="2106929"/>
            <a:ext cx="533400" cy="142875"/>
          </a:xfrm>
          <a:custGeom>
            <a:avLst/>
            <a:gdLst/>
            <a:ahLst/>
            <a:cxnLst/>
            <a:rect l="l" t="t" r="r" b="b"/>
            <a:pathLst>
              <a:path w="533400" h="142875">
                <a:moveTo>
                  <a:pt x="405383" y="85344"/>
                </a:moveTo>
                <a:lnTo>
                  <a:pt x="405383" y="57150"/>
                </a:lnTo>
                <a:lnTo>
                  <a:pt x="0" y="57150"/>
                </a:lnTo>
                <a:lnTo>
                  <a:pt x="0" y="85344"/>
                </a:lnTo>
                <a:lnTo>
                  <a:pt x="405383" y="85344"/>
                </a:lnTo>
                <a:close/>
              </a:path>
              <a:path w="533400" h="142875">
                <a:moveTo>
                  <a:pt x="533400" y="70866"/>
                </a:moveTo>
                <a:lnTo>
                  <a:pt x="390906" y="0"/>
                </a:lnTo>
                <a:lnTo>
                  <a:pt x="390906" y="57150"/>
                </a:lnTo>
                <a:lnTo>
                  <a:pt x="405383" y="57150"/>
                </a:lnTo>
                <a:lnTo>
                  <a:pt x="405383" y="135216"/>
                </a:lnTo>
                <a:lnTo>
                  <a:pt x="533400" y="70866"/>
                </a:lnTo>
                <a:close/>
              </a:path>
              <a:path w="533400" h="142875">
                <a:moveTo>
                  <a:pt x="405383" y="135216"/>
                </a:moveTo>
                <a:lnTo>
                  <a:pt x="405383" y="85344"/>
                </a:lnTo>
                <a:lnTo>
                  <a:pt x="390906" y="85344"/>
                </a:lnTo>
                <a:lnTo>
                  <a:pt x="390906" y="142494"/>
                </a:lnTo>
                <a:lnTo>
                  <a:pt x="405383" y="135216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84639" y="2179701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7420" y="2177795"/>
            <a:ext cx="0" cy="3886200"/>
          </a:xfrm>
          <a:custGeom>
            <a:avLst/>
            <a:gdLst/>
            <a:ahLst/>
            <a:cxnLst/>
            <a:rect l="l" t="t" r="r" b="b"/>
            <a:pathLst>
              <a:path h="3886200">
                <a:moveTo>
                  <a:pt x="0" y="0"/>
                </a:moveTo>
                <a:lnTo>
                  <a:pt x="0" y="388620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7039" y="60643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5239" y="60643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3439" y="606437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6220" y="4920996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5839" y="49213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27839" y="49213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66027" y="492137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8807" y="2863595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18427" y="286397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194">
            <a:solidFill>
              <a:srgbClr val="FD18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37627" y="2792729"/>
            <a:ext cx="457200" cy="142875"/>
          </a:xfrm>
          <a:custGeom>
            <a:avLst/>
            <a:gdLst/>
            <a:ahLst/>
            <a:cxnLst/>
            <a:rect l="l" t="t" r="r" b="b"/>
            <a:pathLst>
              <a:path w="457200" h="142875">
                <a:moveTo>
                  <a:pt x="329183" y="85343"/>
                </a:moveTo>
                <a:lnTo>
                  <a:pt x="329183" y="57150"/>
                </a:lnTo>
                <a:lnTo>
                  <a:pt x="0" y="57150"/>
                </a:lnTo>
                <a:lnTo>
                  <a:pt x="0" y="85343"/>
                </a:lnTo>
                <a:lnTo>
                  <a:pt x="329183" y="85343"/>
                </a:lnTo>
                <a:close/>
              </a:path>
              <a:path w="457200" h="142875">
                <a:moveTo>
                  <a:pt x="457200" y="70865"/>
                </a:moveTo>
                <a:lnTo>
                  <a:pt x="314718" y="0"/>
                </a:lnTo>
                <a:lnTo>
                  <a:pt x="314718" y="57150"/>
                </a:lnTo>
                <a:lnTo>
                  <a:pt x="329183" y="57150"/>
                </a:lnTo>
                <a:lnTo>
                  <a:pt x="329183" y="135222"/>
                </a:lnTo>
                <a:lnTo>
                  <a:pt x="457200" y="70865"/>
                </a:lnTo>
                <a:close/>
              </a:path>
              <a:path w="457200" h="142875">
                <a:moveTo>
                  <a:pt x="329183" y="135222"/>
                </a:moveTo>
                <a:lnTo>
                  <a:pt x="329183" y="85343"/>
                </a:lnTo>
                <a:lnTo>
                  <a:pt x="314718" y="85343"/>
                </a:lnTo>
                <a:lnTo>
                  <a:pt x="314718" y="142494"/>
                </a:lnTo>
                <a:lnTo>
                  <a:pt x="329183" y="135222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47407" y="6216396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7027" y="636917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00020" y="1872995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7027" y="1873376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6160" y="1872995"/>
            <a:ext cx="142506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5439" y="2259329"/>
            <a:ext cx="533400" cy="142875"/>
          </a:xfrm>
          <a:custGeom>
            <a:avLst/>
            <a:gdLst/>
            <a:ahLst/>
            <a:cxnLst/>
            <a:rect l="l" t="t" r="r" b="b"/>
            <a:pathLst>
              <a:path w="533400" h="142875">
                <a:moveTo>
                  <a:pt x="405383" y="85344"/>
                </a:moveTo>
                <a:lnTo>
                  <a:pt x="405383" y="57150"/>
                </a:lnTo>
                <a:lnTo>
                  <a:pt x="0" y="57150"/>
                </a:lnTo>
                <a:lnTo>
                  <a:pt x="0" y="85344"/>
                </a:lnTo>
                <a:lnTo>
                  <a:pt x="405383" y="85344"/>
                </a:lnTo>
                <a:close/>
              </a:path>
              <a:path w="533400" h="142875">
                <a:moveTo>
                  <a:pt x="533400" y="70866"/>
                </a:moveTo>
                <a:lnTo>
                  <a:pt x="390906" y="0"/>
                </a:lnTo>
                <a:lnTo>
                  <a:pt x="390906" y="57150"/>
                </a:lnTo>
                <a:lnTo>
                  <a:pt x="405383" y="57150"/>
                </a:lnTo>
                <a:lnTo>
                  <a:pt x="405383" y="135216"/>
                </a:lnTo>
                <a:lnTo>
                  <a:pt x="533400" y="70866"/>
                </a:lnTo>
                <a:close/>
              </a:path>
              <a:path w="533400" h="142875">
                <a:moveTo>
                  <a:pt x="405383" y="135216"/>
                </a:moveTo>
                <a:lnTo>
                  <a:pt x="405383" y="85344"/>
                </a:lnTo>
                <a:lnTo>
                  <a:pt x="390906" y="85344"/>
                </a:lnTo>
                <a:lnTo>
                  <a:pt x="390906" y="142494"/>
                </a:lnTo>
                <a:lnTo>
                  <a:pt x="405383" y="13521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65439" y="2411729"/>
            <a:ext cx="533400" cy="142875"/>
          </a:xfrm>
          <a:custGeom>
            <a:avLst/>
            <a:gdLst/>
            <a:ahLst/>
            <a:cxnLst/>
            <a:rect l="l" t="t" r="r" b="b"/>
            <a:pathLst>
              <a:path w="533400" h="142875">
                <a:moveTo>
                  <a:pt x="405383" y="85344"/>
                </a:moveTo>
                <a:lnTo>
                  <a:pt x="405383" y="57150"/>
                </a:lnTo>
                <a:lnTo>
                  <a:pt x="0" y="57150"/>
                </a:lnTo>
                <a:lnTo>
                  <a:pt x="0" y="85344"/>
                </a:lnTo>
                <a:lnTo>
                  <a:pt x="405383" y="85344"/>
                </a:lnTo>
                <a:close/>
              </a:path>
              <a:path w="533400" h="142875">
                <a:moveTo>
                  <a:pt x="533400" y="70866"/>
                </a:moveTo>
                <a:lnTo>
                  <a:pt x="390906" y="0"/>
                </a:lnTo>
                <a:lnTo>
                  <a:pt x="390906" y="57150"/>
                </a:lnTo>
                <a:lnTo>
                  <a:pt x="405383" y="57150"/>
                </a:lnTo>
                <a:lnTo>
                  <a:pt x="405383" y="135216"/>
                </a:lnTo>
                <a:lnTo>
                  <a:pt x="533400" y="70866"/>
                </a:lnTo>
                <a:close/>
              </a:path>
              <a:path w="533400" h="142875">
                <a:moveTo>
                  <a:pt x="405383" y="135216"/>
                </a:moveTo>
                <a:lnTo>
                  <a:pt x="405383" y="85344"/>
                </a:lnTo>
                <a:lnTo>
                  <a:pt x="390906" y="85344"/>
                </a:lnTo>
                <a:lnTo>
                  <a:pt x="390906" y="142494"/>
                </a:lnTo>
                <a:lnTo>
                  <a:pt x="405383" y="135216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84639" y="23305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13620" y="2330195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13239" y="56833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84639" y="24829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99" y="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75239" y="56833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13439" y="56833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42420" y="4082796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42039" y="40831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04039" y="40831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42227" y="4083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71207" y="3473196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70827" y="347357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19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37627" y="3402329"/>
            <a:ext cx="457200" cy="142875"/>
          </a:xfrm>
          <a:custGeom>
            <a:avLst/>
            <a:gdLst/>
            <a:ahLst/>
            <a:cxnLst/>
            <a:rect l="l" t="t" r="r" b="b"/>
            <a:pathLst>
              <a:path w="457200" h="142875">
                <a:moveTo>
                  <a:pt x="329183" y="85344"/>
                </a:moveTo>
                <a:lnTo>
                  <a:pt x="329183" y="57150"/>
                </a:lnTo>
                <a:lnTo>
                  <a:pt x="0" y="57150"/>
                </a:lnTo>
                <a:lnTo>
                  <a:pt x="0" y="85344"/>
                </a:lnTo>
                <a:lnTo>
                  <a:pt x="329183" y="85344"/>
                </a:lnTo>
                <a:close/>
              </a:path>
              <a:path w="457200" h="142875">
                <a:moveTo>
                  <a:pt x="457200" y="70866"/>
                </a:moveTo>
                <a:lnTo>
                  <a:pt x="314718" y="0"/>
                </a:lnTo>
                <a:lnTo>
                  <a:pt x="314718" y="57150"/>
                </a:lnTo>
                <a:lnTo>
                  <a:pt x="329183" y="57150"/>
                </a:lnTo>
                <a:lnTo>
                  <a:pt x="329183" y="135222"/>
                </a:lnTo>
                <a:lnTo>
                  <a:pt x="457200" y="70866"/>
                </a:lnTo>
                <a:close/>
              </a:path>
              <a:path w="457200" h="142875">
                <a:moveTo>
                  <a:pt x="329183" y="135222"/>
                </a:moveTo>
                <a:lnTo>
                  <a:pt x="329183" y="85344"/>
                </a:lnTo>
                <a:lnTo>
                  <a:pt x="314718" y="85344"/>
                </a:lnTo>
                <a:lnTo>
                  <a:pt x="314718" y="142494"/>
                </a:lnTo>
                <a:lnTo>
                  <a:pt x="329183" y="13522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261227" y="2101595"/>
            <a:ext cx="1371599" cy="419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88296" y="2481072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89427" y="332117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75239" y="332117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61039" y="33211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18620" y="3320796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500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18239" y="52261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04039" y="52261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66027" y="52261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71207" y="5225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70827" y="537857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819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37627" y="5307329"/>
            <a:ext cx="457200" cy="142875"/>
          </a:xfrm>
          <a:custGeom>
            <a:avLst/>
            <a:gdLst/>
            <a:ahLst/>
            <a:cxnLst/>
            <a:rect l="l" t="t" r="r" b="b"/>
            <a:pathLst>
              <a:path w="457200" h="142875">
                <a:moveTo>
                  <a:pt x="329183" y="85344"/>
                </a:moveTo>
                <a:lnTo>
                  <a:pt x="329183" y="57150"/>
                </a:lnTo>
                <a:lnTo>
                  <a:pt x="0" y="57150"/>
                </a:lnTo>
                <a:lnTo>
                  <a:pt x="0" y="85344"/>
                </a:lnTo>
                <a:lnTo>
                  <a:pt x="329183" y="85344"/>
                </a:lnTo>
                <a:close/>
              </a:path>
              <a:path w="457200" h="142875">
                <a:moveTo>
                  <a:pt x="457200" y="70866"/>
                </a:moveTo>
                <a:lnTo>
                  <a:pt x="314718" y="0"/>
                </a:lnTo>
                <a:lnTo>
                  <a:pt x="314718" y="57150"/>
                </a:lnTo>
                <a:lnTo>
                  <a:pt x="329183" y="57150"/>
                </a:lnTo>
                <a:lnTo>
                  <a:pt x="329183" y="135222"/>
                </a:lnTo>
                <a:lnTo>
                  <a:pt x="457200" y="70866"/>
                </a:lnTo>
                <a:close/>
              </a:path>
              <a:path w="457200" h="142875">
                <a:moveTo>
                  <a:pt x="329183" y="135222"/>
                </a:moveTo>
                <a:lnTo>
                  <a:pt x="329183" y="85344"/>
                </a:lnTo>
                <a:lnTo>
                  <a:pt x="314718" y="85344"/>
                </a:lnTo>
                <a:lnTo>
                  <a:pt x="314718" y="142494"/>
                </a:lnTo>
                <a:lnTo>
                  <a:pt x="329183" y="13522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47407" y="6216396"/>
            <a:ext cx="0" cy="151130"/>
          </a:xfrm>
          <a:custGeom>
            <a:avLst/>
            <a:gdLst/>
            <a:ahLst/>
            <a:cxnLst/>
            <a:rect l="l" t="t" r="r" b="b"/>
            <a:pathLst>
              <a:path h="151129">
                <a:moveTo>
                  <a:pt x="0" y="0"/>
                </a:moveTo>
                <a:lnTo>
                  <a:pt x="0" y="150875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47027" y="636917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00020" y="1872995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47027" y="1873376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19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6160" y="1872995"/>
            <a:ext cx="142506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转轮密码机的分析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00"/>
              </a:spcBef>
            </a:pPr>
            <a:r>
              <a:rPr dirty="0"/>
              <a:t>事实上，转轮密码机中的每个转轮都有可能在转动，</a:t>
            </a:r>
          </a:p>
          <a:p>
            <a:pPr marL="21590" marR="5080">
              <a:lnSpc>
                <a:spcPct val="175000"/>
              </a:lnSpc>
            </a:pPr>
            <a:r>
              <a:rPr dirty="0"/>
              <a:t>其规律是：当快转子转动</a:t>
            </a:r>
            <a:r>
              <a:rPr dirty="0">
                <a:latin typeface="Arial"/>
                <a:cs typeface="Arial"/>
              </a:rPr>
              <a:t>26</a:t>
            </a:r>
            <a:r>
              <a:rPr dirty="0"/>
              <a:t>次以后，中转子就转动一个位 置；而当中转子转</a:t>
            </a:r>
            <a:r>
              <a:rPr spc="-5" dirty="0"/>
              <a:t>动</a:t>
            </a:r>
            <a:r>
              <a:rPr dirty="0">
                <a:latin typeface="Arial"/>
                <a:cs typeface="Arial"/>
              </a:rPr>
              <a:t>26</a:t>
            </a:r>
            <a:r>
              <a:rPr dirty="0"/>
              <a:t>次以后，慢转子就转动一个位置。 因此，在加解（或解密）</a:t>
            </a:r>
            <a:r>
              <a:rPr dirty="0">
                <a:latin typeface="Arial"/>
                <a:cs typeface="Arial"/>
              </a:rPr>
              <a:t>26x26x26</a:t>
            </a:r>
            <a:r>
              <a:rPr dirty="0"/>
              <a:t>个字母以后，所有转轮 都恢复到初始状态。也就是说，一个</a:t>
            </a:r>
            <a:r>
              <a:rPr spc="-5" dirty="0"/>
              <a:t>有</a:t>
            </a:r>
            <a:r>
              <a:rPr dirty="0">
                <a:latin typeface="Arial"/>
                <a:cs typeface="Arial"/>
              </a:rPr>
              <a:t>3</a:t>
            </a:r>
            <a:r>
              <a:rPr dirty="0"/>
              <a:t>个转轮的转轮密码 机是一个周期长度</a:t>
            </a:r>
            <a:r>
              <a:rPr spc="-5" dirty="0"/>
              <a:t>为</a:t>
            </a:r>
            <a:r>
              <a:rPr dirty="0">
                <a:latin typeface="Arial"/>
                <a:cs typeface="Arial"/>
              </a:rPr>
              <a:t>26x26x26(17576)</a:t>
            </a:r>
            <a:r>
              <a:rPr dirty="0"/>
              <a:t>的多表代换密码。</a:t>
            </a:r>
          </a:p>
          <a:p>
            <a:pPr marL="21590" marR="205104" indent="582930">
              <a:lnSpc>
                <a:spcPct val="175000"/>
              </a:lnSpc>
              <a:spcBef>
                <a:spcPts val="575"/>
              </a:spcBef>
            </a:pPr>
            <a:r>
              <a:rPr dirty="0"/>
              <a:t>转轮密码机的使用大大提高了密码加解密速度，在二 战期间有广泛的应用。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转轮密码机的思考</a:t>
            </a:r>
          </a:p>
        </p:txBody>
      </p:sp>
      <p:sp>
        <p:nvSpPr>
          <p:cNvPr id="3" name="object 3"/>
          <p:cNvSpPr/>
          <p:nvPr/>
        </p:nvSpPr>
        <p:spPr>
          <a:xfrm>
            <a:off x="4901831" y="3424428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5073" y="3247898"/>
            <a:ext cx="7391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安全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1831" y="4259579"/>
            <a:ext cx="18364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5073" y="4080002"/>
            <a:ext cx="10953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易实现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01831" y="5090921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35073" y="4912105"/>
            <a:ext cx="7391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性能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01831" y="5922264"/>
            <a:ext cx="18364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5073" y="5744209"/>
            <a:ext cx="1452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使用方便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7973" y="2130044"/>
            <a:ext cx="6457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转轮密码机是近代密码发展史中里程碑的事件。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5839" y="4006596"/>
            <a:ext cx="3200400" cy="1219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647" y="3994403"/>
            <a:ext cx="3227070" cy="1244600"/>
          </a:xfrm>
          <a:custGeom>
            <a:avLst/>
            <a:gdLst/>
            <a:ahLst/>
            <a:cxnLst/>
            <a:rect l="l" t="t" r="r" b="b"/>
            <a:pathLst>
              <a:path w="3227070" h="1244600">
                <a:moveTo>
                  <a:pt x="2104644" y="457200"/>
                </a:moveTo>
                <a:lnTo>
                  <a:pt x="2104644" y="5334"/>
                </a:lnTo>
                <a:lnTo>
                  <a:pt x="2099310" y="0"/>
                </a:lnTo>
                <a:lnTo>
                  <a:pt x="5333" y="0"/>
                </a:lnTo>
                <a:lnTo>
                  <a:pt x="0" y="5334"/>
                </a:lnTo>
                <a:lnTo>
                  <a:pt x="0" y="1239012"/>
                </a:lnTo>
                <a:lnTo>
                  <a:pt x="5334" y="1244346"/>
                </a:lnTo>
                <a:lnTo>
                  <a:pt x="12192" y="1244346"/>
                </a:lnTo>
                <a:lnTo>
                  <a:pt x="12192" y="25146"/>
                </a:lnTo>
                <a:lnTo>
                  <a:pt x="25145" y="12192"/>
                </a:lnTo>
                <a:lnTo>
                  <a:pt x="25145" y="25146"/>
                </a:lnTo>
                <a:lnTo>
                  <a:pt x="2079498" y="25146"/>
                </a:lnTo>
                <a:lnTo>
                  <a:pt x="2079498" y="12192"/>
                </a:lnTo>
                <a:lnTo>
                  <a:pt x="2092452" y="25146"/>
                </a:lnTo>
                <a:lnTo>
                  <a:pt x="2092452" y="457200"/>
                </a:lnTo>
                <a:lnTo>
                  <a:pt x="2104644" y="457200"/>
                </a:lnTo>
                <a:close/>
              </a:path>
              <a:path w="3227070" h="1244600">
                <a:moveTo>
                  <a:pt x="25145" y="25146"/>
                </a:moveTo>
                <a:lnTo>
                  <a:pt x="25145" y="12192"/>
                </a:lnTo>
                <a:lnTo>
                  <a:pt x="12192" y="25146"/>
                </a:lnTo>
                <a:lnTo>
                  <a:pt x="25145" y="25146"/>
                </a:lnTo>
                <a:close/>
              </a:path>
              <a:path w="3227070" h="1244600">
                <a:moveTo>
                  <a:pt x="25145" y="1219200"/>
                </a:moveTo>
                <a:lnTo>
                  <a:pt x="25145" y="25146"/>
                </a:lnTo>
                <a:lnTo>
                  <a:pt x="12192" y="25146"/>
                </a:lnTo>
                <a:lnTo>
                  <a:pt x="12192" y="1219200"/>
                </a:lnTo>
                <a:lnTo>
                  <a:pt x="25145" y="1219200"/>
                </a:lnTo>
                <a:close/>
              </a:path>
              <a:path w="3227070" h="1244600">
                <a:moveTo>
                  <a:pt x="2092452" y="1219200"/>
                </a:moveTo>
                <a:lnTo>
                  <a:pt x="12192" y="1219200"/>
                </a:lnTo>
                <a:lnTo>
                  <a:pt x="25145" y="1231392"/>
                </a:lnTo>
                <a:lnTo>
                  <a:pt x="25146" y="1244346"/>
                </a:lnTo>
                <a:lnTo>
                  <a:pt x="2079498" y="1244346"/>
                </a:lnTo>
                <a:lnTo>
                  <a:pt x="2079498" y="1231392"/>
                </a:lnTo>
                <a:lnTo>
                  <a:pt x="2092452" y="1219200"/>
                </a:lnTo>
                <a:close/>
              </a:path>
              <a:path w="3227070" h="1244600">
                <a:moveTo>
                  <a:pt x="25146" y="1244346"/>
                </a:moveTo>
                <a:lnTo>
                  <a:pt x="25145" y="1231392"/>
                </a:lnTo>
                <a:lnTo>
                  <a:pt x="12192" y="1219200"/>
                </a:lnTo>
                <a:lnTo>
                  <a:pt x="12192" y="1244346"/>
                </a:lnTo>
                <a:lnTo>
                  <a:pt x="25146" y="1244346"/>
                </a:lnTo>
                <a:close/>
              </a:path>
              <a:path w="3227070" h="1244600">
                <a:moveTo>
                  <a:pt x="2092452" y="25146"/>
                </a:moveTo>
                <a:lnTo>
                  <a:pt x="2079498" y="12192"/>
                </a:lnTo>
                <a:lnTo>
                  <a:pt x="2079498" y="25146"/>
                </a:lnTo>
                <a:lnTo>
                  <a:pt x="2092452" y="25146"/>
                </a:lnTo>
                <a:close/>
              </a:path>
              <a:path w="3227070" h="1244600">
                <a:moveTo>
                  <a:pt x="2104644" y="482346"/>
                </a:moveTo>
                <a:lnTo>
                  <a:pt x="2104644" y="469392"/>
                </a:lnTo>
                <a:lnTo>
                  <a:pt x="2092452" y="457200"/>
                </a:lnTo>
                <a:lnTo>
                  <a:pt x="2092452" y="25146"/>
                </a:lnTo>
                <a:lnTo>
                  <a:pt x="2079498" y="25146"/>
                </a:lnTo>
                <a:lnTo>
                  <a:pt x="2079498" y="477012"/>
                </a:lnTo>
                <a:lnTo>
                  <a:pt x="2084832" y="482346"/>
                </a:lnTo>
                <a:lnTo>
                  <a:pt x="2104644" y="482346"/>
                </a:lnTo>
                <a:close/>
              </a:path>
              <a:path w="3227070" h="1244600">
                <a:moveTo>
                  <a:pt x="2920746" y="896874"/>
                </a:moveTo>
                <a:lnTo>
                  <a:pt x="2920746" y="767334"/>
                </a:lnTo>
                <a:lnTo>
                  <a:pt x="2915412" y="762000"/>
                </a:lnTo>
                <a:lnTo>
                  <a:pt x="2084832" y="762000"/>
                </a:lnTo>
                <a:lnTo>
                  <a:pt x="2079498" y="767334"/>
                </a:lnTo>
                <a:lnTo>
                  <a:pt x="2079498" y="1219200"/>
                </a:lnTo>
                <a:lnTo>
                  <a:pt x="2092452" y="1219200"/>
                </a:lnTo>
                <a:lnTo>
                  <a:pt x="2092452" y="787146"/>
                </a:lnTo>
                <a:lnTo>
                  <a:pt x="2104644" y="774192"/>
                </a:lnTo>
                <a:lnTo>
                  <a:pt x="2104644" y="787146"/>
                </a:lnTo>
                <a:lnTo>
                  <a:pt x="2895600" y="787146"/>
                </a:lnTo>
                <a:lnTo>
                  <a:pt x="2895600" y="774192"/>
                </a:lnTo>
                <a:lnTo>
                  <a:pt x="2907792" y="787146"/>
                </a:lnTo>
                <a:lnTo>
                  <a:pt x="2907792" y="909828"/>
                </a:lnTo>
                <a:lnTo>
                  <a:pt x="2920746" y="896874"/>
                </a:lnTo>
                <a:close/>
              </a:path>
              <a:path w="3227070" h="1244600">
                <a:moveTo>
                  <a:pt x="2104644" y="1239012"/>
                </a:moveTo>
                <a:lnTo>
                  <a:pt x="2104644" y="787146"/>
                </a:lnTo>
                <a:lnTo>
                  <a:pt x="2092452" y="787146"/>
                </a:lnTo>
                <a:lnTo>
                  <a:pt x="2092452" y="1219200"/>
                </a:lnTo>
                <a:lnTo>
                  <a:pt x="2079498" y="1231392"/>
                </a:lnTo>
                <a:lnTo>
                  <a:pt x="2079498" y="1244346"/>
                </a:lnTo>
                <a:lnTo>
                  <a:pt x="2099310" y="1244346"/>
                </a:lnTo>
                <a:lnTo>
                  <a:pt x="2104644" y="1239012"/>
                </a:lnTo>
                <a:close/>
              </a:path>
              <a:path w="3227070" h="1244600">
                <a:moveTo>
                  <a:pt x="2907792" y="457200"/>
                </a:moveTo>
                <a:lnTo>
                  <a:pt x="2092452" y="457200"/>
                </a:lnTo>
                <a:lnTo>
                  <a:pt x="2104644" y="469392"/>
                </a:lnTo>
                <a:lnTo>
                  <a:pt x="2104644" y="482346"/>
                </a:lnTo>
                <a:lnTo>
                  <a:pt x="2895600" y="482346"/>
                </a:lnTo>
                <a:lnTo>
                  <a:pt x="2895600" y="469392"/>
                </a:lnTo>
                <a:lnTo>
                  <a:pt x="2907792" y="457200"/>
                </a:lnTo>
                <a:close/>
              </a:path>
              <a:path w="3227070" h="1244600">
                <a:moveTo>
                  <a:pt x="2104644" y="787146"/>
                </a:moveTo>
                <a:lnTo>
                  <a:pt x="2104644" y="774192"/>
                </a:lnTo>
                <a:lnTo>
                  <a:pt x="2092452" y="787146"/>
                </a:lnTo>
                <a:lnTo>
                  <a:pt x="2104644" y="787146"/>
                </a:lnTo>
                <a:close/>
              </a:path>
              <a:path w="3227070" h="1244600">
                <a:moveTo>
                  <a:pt x="3227070" y="626364"/>
                </a:moveTo>
                <a:lnTo>
                  <a:pt x="3227070" y="617982"/>
                </a:lnTo>
                <a:lnTo>
                  <a:pt x="3221736" y="613410"/>
                </a:lnTo>
                <a:lnTo>
                  <a:pt x="2913126" y="304800"/>
                </a:lnTo>
                <a:lnTo>
                  <a:pt x="2907792" y="303276"/>
                </a:lnTo>
                <a:lnTo>
                  <a:pt x="2898648" y="307848"/>
                </a:lnTo>
                <a:lnTo>
                  <a:pt x="2895600" y="312420"/>
                </a:lnTo>
                <a:lnTo>
                  <a:pt x="2895600" y="457200"/>
                </a:lnTo>
                <a:lnTo>
                  <a:pt x="2899410" y="457200"/>
                </a:lnTo>
                <a:lnTo>
                  <a:pt x="2899410" y="326136"/>
                </a:lnTo>
                <a:lnTo>
                  <a:pt x="2920746" y="316992"/>
                </a:lnTo>
                <a:lnTo>
                  <a:pt x="2920746" y="347472"/>
                </a:lnTo>
                <a:lnTo>
                  <a:pt x="3195447" y="622173"/>
                </a:lnTo>
                <a:lnTo>
                  <a:pt x="3204210" y="613410"/>
                </a:lnTo>
                <a:lnTo>
                  <a:pt x="3204210" y="648462"/>
                </a:lnTo>
                <a:lnTo>
                  <a:pt x="3221736" y="630936"/>
                </a:lnTo>
                <a:lnTo>
                  <a:pt x="3227070" y="626364"/>
                </a:lnTo>
                <a:close/>
              </a:path>
              <a:path w="3227070" h="1244600">
                <a:moveTo>
                  <a:pt x="2907792" y="482346"/>
                </a:moveTo>
                <a:lnTo>
                  <a:pt x="2907792" y="457200"/>
                </a:lnTo>
                <a:lnTo>
                  <a:pt x="2895600" y="469392"/>
                </a:lnTo>
                <a:lnTo>
                  <a:pt x="2895600" y="482346"/>
                </a:lnTo>
                <a:lnTo>
                  <a:pt x="2907792" y="482346"/>
                </a:lnTo>
                <a:close/>
              </a:path>
              <a:path w="3227070" h="1244600">
                <a:moveTo>
                  <a:pt x="2907792" y="787146"/>
                </a:moveTo>
                <a:lnTo>
                  <a:pt x="2895600" y="774192"/>
                </a:lnTo>
                <a:lnTo>
                  <a:pt x="2895600" y="787146"/>
                </a:lnTo>
                <a:lnTo>
                  <a:pt x="2907792" y="787146"/>
                </a:lnTo>
                <a:close/>
              </a:path>
              <a:path w="3227070" h="1244600">
                <a:moveTo>
                  <a:pt x="2907792" y="909828"/>
                </a:moveTo>
                <a:lnTo>
                  <a:pt x="2907792" y="787146"/>
                </a:lnTo>
                <a:lnTo>
                  <a:pt x="2895600" y="787146"/>
                </a:lnTo>
                <a:lnTo>
                  <a:pt x="2895600" y="931926"/>
                </a:lnTo>
                <a:lnTo>
                  <a:pt x="2898648" y="936498"/>
                </a:lnTo>
                <a:lnTo>
                  <a:pt x="2899410" y="936879"/>
                </a:lnTo>
                <a:lnTo>
                  <a:pt x="2899410" y="918210"/>
                </a:lnTo>
                <a:lnTo>
                  <a:pt x="2907792" y="909828"/>
                </a:lnTo>
                <a:close/>
              </a:path>
              <a:path w="3227070" h="1244600">
                <a:moveTo>
                  <a:pt x="2920746" y="347472"/>
                </a:moveTo>
                <a:lnTo>
                  <a:pt x="2920746" y="316992"/>
                </a:lnTo>
                <a:lnTo>
                  <a:pt x="2899410" y="326136"/>
                </a:lnTo>
                <a:lnTo>
                  <a:pt x="2920746" y="347472"/>
                </a:lnTo>
                <a:close/>
              </a:path>
              <a:path w="3227070" h="1244600">
                <a:moveTo>
                  <a:pt x="2920746" y="477012"/>
                </a:moveTo>
                <a:lnTo>
                  <a:pt x="2920746" y="347472"/>
                </a:lnTo>
                <a:lnTo>
                  <a:pt x="2899410" y="326136"/>
                </a:lnTo>
                <a:lnTo>
                  <a:pt x="2899410" y="457200"/>
                </a:lnTo>
                <a:lnTo>
                  <a:pt x="2907792" y="457200"/>
                </a:lnTo>
                <a:lnTo>
                  <a:pt x="2907792" y="482346"/>
                </a:lnTo>
                <a:lnTo>
                  <a:pt x="2915412" y="482346"/>
                </a:lnTo>
                <a:lnTo>
                  <a:pt x="2920746" y="477012"/>
                </a:lnTo>
                <a:close/>
              </a:path>
              <a:path w="3227070" h="1244600">
                <a:moveTo>
                  <a:pt x="3204210" y="648462"/>
                </a:moveTo>
                <a:lnTo>
                  <a:pt x="3204210" y="630936"/>
                </a:lnTo>
                <a:lnTo>
                  <a:pt x="3195447" y="622173"/>
                </a:lnTo>
                <a:lnTo>
                  <a:pt x="2899410" y="918210"/>
                </a:lnTo>
                <a:lnTo>
                  <a:pt x="2920746" y="926592"/>
                </a:lnTo>
                <a:lnTo>
                  <a:pt x="2920746" y="931926"/>
                </a:lnTo>
                <a:lnTo>
                  <a:pt x="3204210" y="648462"/>
                </a:lnTo>
                <a:close/>
              </a:path>
              <a:path w="3227070" h="1244600">
                <a:moveTo>
                  <a:pt x="2920746" y="931926"/>
                </a:moveTo>
                <a:lnTo>
                  <a:pt x="2920746" y="926592"/>
                </a:lnTo>
                <a:lnTo>
                  <a:pt x="2899410" y="918210"/>
                </a:lnTo>
                <a:lnTo>
                  <a:pt x="2899410" y="936879"/>
                </a:lnTo>
                <a:lnTo>
                  <a:pt x="2903220" y="938784"/>
                </a:lnTo>
                <a:lnTo>
                  <a:pt x="2907792" y="940308"/>
                </a:lnTo>
                <a:lnTo>
                  <a:pt x="2913126" y="939546"/>
                </a:lnTo>
                <a:lnTo>
                  <a:pt x="2920746" y="931926"/>
                </a:lnTo>
                <a:close/>
              </a:path>
              <a:path w="3227070" h="1244600">
                <a:moveTo>
                  <a:pt x="3204210" y="630936"/>
                </a:moveTo>
                <a:lnTo>
                  <a:pt x="3204210" y="613410"/>
                </a:lnTo>
                <a:lnTo>
                  <a:pt x="3195447" y="622173"/>
                </a:lnTo>
                <a:lnTo>
                  <a:pt x="3204210" y="630936"/>
                </a:lnTo>
                <a:close/>
              </a:path>
            </a:pathLst>
          </a:custGeom>
          <a:solidFill>
            <a:srgbClr val="0023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34573" y="4188205"/>
            <a:ext cx="18129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8000"/>
                </a:solidFill>
                <a:latin typeface="新宋体"/>
                <a:cs typeface="新宋体"/>
              </a:rPr>
              <a:t>实用的密码 设备应具备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传统密码体制分析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2307983" y="2526792"/>
            <a:ext cx="188213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7983" y="3806952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07983" y="4995671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44273" y="2347975"/>
            <a:ext cx="2879090" cy="292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单表代换密码分析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宋体"/>
                <a:cs typeface="宋体"/>
              </a:rPr>
              <a:t>多表代换密码分析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Hill</a:t>
            </a:r>
            <a:r>
              <a:rPr sz="2800" b="1" spc="-5" dirty="0">
                <a:latin typeface="宋体"/>
                <a:cs typeface="宋体"/>
              </a:rPr>
              <a:t>密码分析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本讲主要内容</a:t>
            </a:r>
          </a:p>
        </p:txBody>
      </p:sp>
      <p:sp>
        <p:nvSpPr>
          <p:cNvPr id="3" name="object 3"/>
          <p:cNvSpPr/>
          <p:nvPr/>
        </p:nvSpPr>
        <p:spPr>
          <a:xfrm>
            <a:off x="1472831" y="2293620"/>
            <a:ext cx="183642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831" y="3233166"/>
            <a:ext cx="18364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6073" y="2114804"/>
            <a:ext cx="7323455" cy="197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highlight>
                  <a:srgbClr val="FFFF00"/>
                </a:highlight>
                <a:latin typeface="宋体"/>
                <a:cs typeface="宋体"/>
              </a:rPr>
              <a:t>置换密码</a:t>
            </a:r>
            <a:r>
              <a:rPr sz="2400" b="1" dirty="0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（列置换密码和周期置换密码）</a:t>
            </a:r>
            <a:endParaRPr sz="2400" dirty="0">
              <a:highlight>
                <a:srgbClr val="FFFF00"/>
              </a:highlight>
              <a:latin typeface="宋体"/>
              <a:cs typeface="宋体"/>
            </a:endParaRPr>
          </a:p>
          <a:p>
            <a:pPr marL="12700" marR="5080">
              <a:lnSpc>
                <a:spcPct val="190500"/>
              </a:lnSpc>
              <a:spcBef>
                <a:spcPts val="990"/>
              </a:spcBef>
            </a:pPr>
            <a:r>
              <a:rPr sz="2800" b="1" spc="-5" dirty="0">
                <a:highlight>
                  <a:srgbClr val="FFFF00"/>
                </a:highlight>
                <a:latin typeface="宋体"/>
                <a:cs typeface="宋体"/>
              </a:rPr>
              <a:t>代换密码（</a:t>
            </a:r>
            <a:r>
              <a:rPr sz="2400" b="1" dirty="0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单表代换密码、多表代换密码和维尔姆密 </a:t>
            </a:r>
            <a:r>
              <a:rPr sz="2400" b="1" spc="-5" dirty="0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码）</a:t>
            </a:r>
            <a:endParaRPr sz="2400" dirty="0">
              <a:highlight>
                <a:srgbClr val="FFFF00"/>
              </a:highlight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2831" y="4619625"/>
            <a:ext cx="183642" cy="192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6073" y="4467225"/>
            <a:ext cx="732155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典型传统密码的分析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统计分析法和明文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密文对分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析法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667719"/>
            <a:ext cx="57334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明文中各个字母出现的统计概率</a:t>
            </a:r>
          </a:p>
        </p:txBody>
      </p:sp>
      <p:sp>
        <p:nvSpPr>
          <p:cNvPr id="3" name="object 3"/>
          <p:cNvSpPr/>
          <p:nvPr/>
        </p:nvSpPr>
        <p:spPr>
          <a:xfrm>
            <a:off x="1098689" y="1568196"/>
            <a:ext cx="8532876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字符出现频率分类</a:t>
            </a:r>
          </a:p>
        </p:txBody>
      </p:sp>
      <p:sp>
        <p:nvSpPr>
          <p:cNvPr id="3" name="object 3"/>
          <p:cNvSpPr/>
          <p:nvPr/>
        </p:nvSpPr>
        <p:spPr>
          <a:xfrm>
            <a:off x="1244231" y="1927860"/>
            <a:ext cx="133350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2385060"/>
            <a:ext cx="133350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2842260"/>
            <a:ext cx="133350" cy="142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231" y="3299459"/>
            <a:ext cx="133350" cy="142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4231" y="3756659"/>
            <a:ext cx="133350" cy="14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4231" y="4213859"/>
            <a:ext cx="133350" cy="1424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4231" y="5461253"/>
            <a:ext cx="133350" cy="145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7473" y="1645107"/>
            <a:ext cx="7844155" cy="481139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b="1" spc="-1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2000" b="1" spc="-10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有概</a:t>
            </a:r>
            <a:r>
              <a:rPr sz="2000" b="1" spc="5" dirty="0">
                <a:solidFill>
                  <a:srgbClr val="008000"/>
                </a:solidFill>
                <a:latin typeface="宋体"/>
                <a:cs typeface="宋体"/>
              </a:rPr>
              <a:t>率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大约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0.120</a:t>
            </a:r>
            <a:r>
              <a:rPr sz="2000" b="1" spc="-10" dirty="0">
                <a:solidFill>
                  <a:srgbClr val="008000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H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每个有概率在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0.06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～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0.09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间。</a:t>
            </a:r>
            <a:endParaRPr sz="20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D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L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每个有概率大约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0.04</a:t>
            </a:r>
            <a:r>
              <a:rPr sz="2000" b="1" spc="-10" dirty="0">
                <a:solidFill>
                  <a:srgbClr val="008000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W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G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Y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P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5" dirty="0">
                <a:solidFill>
                  <a:srgbClr val="008000"/>
                </a:solidFill>
                <a:latin typeface="宋体"/>
                <a:cs typeface="宋体"/>
              </a:rPr>
              <a:t>每个有概率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在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0.015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～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0.023</a:t>
            </a:r>
            <a:r>
              <a:rPr sz="2000" b="1" spc="5" dirty="0">
                <a:solidFill>
                  <a:srgbClr val="008000"/>
                </a:solidFill>
                <a:latin typeface="宋体"/>
                <a:cs typeface="宋体"/>
              </a:rPr>
              <a:t>之间。</a:t>
            </a:r>
            <a:endParaRPr sz="20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V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X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Q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Z</a:t>
            </a:r>
            <a:r>
              <a:rPr sz="2000" b="1" spc="-5" dirty="0">
                <a:solidFill>
                  <a:srgbClr val="0080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8000"/>
                </a:solidFill>
                <a:latin typeface="宋体"/>
                <a:cs typeface="宋体"/>
              </a:rPr>
              <a:t>每个概率少于</a:t>
            </a:r>
            <a:r>
              <a:rPr sz="2000" b="1" spc="-5" dirty="0">
                <a:solidFill>
                  <a:srgbClr val="008000"/>
                </a:solidFill>
                <a:latin typeface="Arial"/>
                <a:cs typeface="Arial"/>
              </a:rPr>
              <a:t>0.01</a:t>
            </a:r>
            <a:r>
              <a:rPr sz="2000" b="1" spc="-10" dirty="0">
                <a:solidFill>
                  <a:srgbClr val="008000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当考虑位置特性时，字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母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一般不作为单词的结尾，而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endParaRPr sz="2000">
              <a:latin typeface="宋体"/>
              <a:cs typeface="宋体"/>
            </a:endParaRPr>
          </a:p>
          <a:p>
            <a:pPr marL="12700" marR="219075">
              <a:lnSpc>
                <a:spcPct val="130000"/>
              </a:lnSpc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出现在起始位置比出现在结束位置的概率更小，字母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出现 在单词前后位置的概率基本相同。</a:t>
            </a:r>
            <a:endParaRPr sz="2000">
              <a:latin typeface="宋体"/>
              <a:cs typeface="宋体"/>
            </a:endParaRPr>
          </a:p>
          <a:p>
            <a:pPr marL="12700" marR="158750" algn="just">
              <a:lnSpc>
                <a:spcPct val="130000"/>
              </a:lnSpc>
              <a:spcBef>
                <a:spcPts val="480"/>
              </a:spcBef>
            </a:pPr>
            <a:r>
              <a:rPr sz="2000" b="1" dirty="0">
                <a:latin typeface="宋体"/>
                <a:cs typeface="宋体"/>
              </a:rPr>
              <a:t>应该强调的是，这些表并不包含结</a:t>
            </a:r>
            <a:r>
              <a:rPr sz="2000" b="1" spc="5" dirty="0">
                <a:latin typeface="宋体"/>
                <a:cs typeface="宋体"/>
              </a:rPr>
              <a:t>论</a:t>
            </a:r>
            <a:r>
              <a:rPr sz="2000" b="1" dirty="0">
                <a:latin typeface="宋体"/>
                <a:cs typeface="宋体"/>
              </a:rPr>
              <a:t>性的信息。字母的分布大大依赖 于明文文本的类型：诗歌，标语，</a:t>
            </a:r>
            <a:r>
              <a:rPr sz="2000" b="1" spc="5" dirty="0">
                <a:latin typeface="宋体"/>
                <a:cs typeface="宋体"/>
              </a:rPr>
              <a:t>科</a:t>
            </a:r>
            <a:r>
              <a:rPr sz="2000" b="1" dirty="0">
                <a:latin typeface="宋体"/>
                <a:cs typeface="宋体"/>
              </a:rPr>
              <a:t>技等等，所以有些出入也是正常 </a:t>
            </a:r>
            <a:r>
              <a:rPr sz="2000" b="1" spc="-5" dirty="0">
                <a:latin typeface="宋体"/>
                <a:cs typeface="宋体"/>
              </a:rPr>
              <a:t>的。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5572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字母组合概率</a:t>
            </a:r>
            <a:r>
              <a:rPr spc="-10" dirty="0">
                <a:latin typeface="Arial"/>
                <a:cs typeface="Arial"/>
              </a:rPr>
              <a:t>(</a:t>
            </a:r>
            <a:r>
              <a:rPr spc="-5" dirty="0"/>
              <a:t>递减</a:t>
            </a:r>
            <a:r>
              <a:rPr spc="-5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659521" y="2036064"/>
            <a:ext cx="159257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979420"/>
            <a:ext cx="159257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3483" y="1760669"/>
            <a:ext cx="7258684" cy="186372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400" b="1" spc="-5" dirty="0">
                <a:solidFill>
                  <a:srgbClr val="FD1813"/>
                </a:solidFill>
                <a:latin typeface="黑体"/>
                <a:cs typeface="黑体"/>
              </a:rPr>
              <a:t>双字母组合</a:t>
            </a:r>
            <a:r>
              <a:rPr sz="2400" b="1" dirty="0">
                <a:solidFill>
                  <a:srgbClr val="FD1813"/>
                </a:solidFill>
                <a:latin typeface="黑体"/>
                <a:cs typeface="黑体"/>
              </a:rPr>
              <a:t>：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TH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HE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ER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AN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RE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DE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ON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ES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ST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EN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AT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TO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NT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HA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ND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OU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EA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NG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和</a:t>
            </a:r>
            <a:r>
              <a:rPr sz="2000" b="1" dirty="0">
                <a:solidFill>
                  <a:srgbClr val="006500"/>
                </a:solidFill>
                <a:latin typeface="Arial"/>
                <a:cs typeface="Arial"/>
              </a:rPr>
              <a:t>AS</a:t>
            </a: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400" b="1" spc="-5" dirty="0">
                <a:solidFill>
                  <a:srgbClr val="FD1813"/>
                </a:solidFill>
                <a:latin typeface="黑体"/>
                <a:cs typeface="黑体"/>
              </a:rPr>
              <a:t>三字母组合</a:t>
            </a:r>
            <a:r>
              <a:rPr sz="2400" b="1" dirty="0">
                <a:solidFill>
                  <a:srgbClr val="FD1813"/>
                </a:solidFill>
                <a:latin typeface="黑体"/>
                <a:cs typeface="黑体"/>
              </a:rPr>
              <a:t>：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ING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HER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ERE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ENT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THA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NTH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WAS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和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ETH</a:t>
            </a:r>
            <a:r>
              <a:rPr sz="2000" b="1" spc="-1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9639" y="3930396"/>
            <a:ext cx="8574785" cy="2887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355" y="695198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多表代换密码分析</a:t>
            </a:r>
          </a:p>
        </p:txBody>
      </p:sp>
      <p:sp>
        <p:nvSpPr>
          <p:cNvPr id="3" name="object 3"/>
          <p:cNvSpPr/>
          <p:nvPr/>
        </p:nvSpPr>
        <p:spPr>
          <a:xfrm>
            <a:off x="1393583" y="2139695"/>
            <a:ext cx="188213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9873" y="1962404"/>
            <a:ext cx="3601085" cy="127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决定密钥字的长度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</a:pPr>
            <a:r>
              <a:rPr sz="2400" b="1" spc="-5" dirty="0">
                <a:latin typeface="宋体"/>
                <a:cs typeface="宋体"/>
              </a:rPr>
              <a:t>卡西斯基</a:t>
            </a:r>
            <a:r>
              <a:rPr sz="2400" b="1" dirty="0">
                <a:latin typeface="Arial"/>
                <a:cs typeface="Arial"/>
              </a:rPr>
              <a:t>(Kasiski</a:t>
            </a:r>
            <a:r>
              <a:rPr sz="2400" b="1" spc="5" dirty="0">
                <a:latin typeface="Arial"/>
                <a:cs typeface="Arial"/>
              </a:rPr>
              <a:t>)</a:t>
            </a:r>
            <a:r>
              <a:rPr sz="2400" b="1" dirty="0">
                <a:latin typeface="宋体"/>
                <a:cs typeface="宋体"/>
              </a:rPr>
              <a:t>测试法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2179" y="3653282"/>
            <a:ext cx="155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重合指数法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3583" y="4687823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9873" y="4510532"/>
            <a:ext cx="14522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确定密钥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9563" y="3621023"/>
            <a:ext cx="5261610" cy="13761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9563" y="3621023"/>
            <a:ext cx="5261610" cy="1381760"/>
          </a:xfrm>
          <a:custGeom>
            <a:avLst/>
            <a:gdLst/>
            <a:ahLst/>
            <a:cxnLst/>
            <a:rect l="l" t="t" r="r" b="b"/>
            <a:pathLst>
              <a:path w="5261609" h="1381760">
                <a:moveTo>
                  <a:pt x="1751838" y="238506"/>
                </a:moveTo>
                <a:lnTo>
                  <a:pt x="1748790" y="238506"/>
                </a:lnTo>
                <a:lnTo>
                  <a:pt x="1746504" y="236220"/>
                </a:lnTo>
                <a:lnTo>
                  <a:pt x="1746504" y="228749"/>
                </a:lnTo>
                <a:lnTo>
                  <a:pt x="6096" y="285725"/>
                </a:lnTo>
                <a:lnTo>
                  <a:pt x="2286" y="285750"/>
                </a:lnTo>
                <a:lnTo>
                  <a:pt x="762" y="288036"/>
                </a:lnTo>
                <a:lnTo>
                  <a:pt x="762" y="290322"/>
                </a:lnTo>
                <a:lnTo>
                  <a:pt x="0" y="292608"/>
                </a:lnTo>
                <a:lnTo>
                  <a:pt x="2286" y="294894"/>
                </a:lnTo>
                <a:lnTo>
                  <a:pt x="4572" y="295656"/>
                </a:lnTo>
                <a:lnTo>
                  <a:pt x="5334" y="295656"/>
                </a:lnTo>
                <a:lnTo>
                  <a:pt x="6096" y="285750"/>
                </a:lnTo>
                <a:lnTo>
                  <a:pt x="56405" y="293984"/>
                </a:lnTo>
                <a:lnTo>
                  <a:pt x="1746504" y="238680"/>
                </a:lnTo>
                <a:lnTo>
                  <a:pt x="1746504" y="233172"/>
                </a:lnTo>
                <a:lnTo>
                  <a:pt x="1746799" y="228740"/>
                </a:lnTo>
                <a:lnTo>
                  <a:pt x="1746799" y="238670"/>
                </a:lnTo>
                <a:lnTo>
                  <a:pt x="1751838" y="238506"/>
                </a:lnTo>
                <a:close/>
              </a:path>
              <a:path w="5261609" h="1381760">
                <a:moveTo>
                  <a:pt x="56405" y="293984"/>
                </a:moveTo>
                <a:lnTo>
                  <a:pt x="6096" y="285750"/>
                </a:lnTo>
                <a:lnTo>
                  <a:pt x="5334" y="295656"/>
                </a:lnTo>
                <a:lnTo>
                  <a:pt x="56405" y="293984"/>
                </a:lnTo>
                <a:close/>
              </a:path>
              <a:path w="5261609" h="1381760">
                <a:moveTo>
                  <a:pt x="5261610" y="1147572"/>
                </a:moveTo>
                <a:lnTo>
                  <a:pt x="5261610" y="236219"/>
                </a:lnTo>
                <a:lnTo>
                  <a:pt x="5259324" y="238505"/>
                </a:lnTo>
                <a:lnTo>
                  <a:pt x="5253990" y="238505"/>
                </a:lnTo>
                <a:lnTo>
                  <a:pt x="5251704" y="236219"/>
                </a:lnTo>
                <a:lnTo>
                  <a:pt x="5251704" y="1147572"/>
                </a:lnTo>
                <a:lnTo>
                  <a:pt x="5247458" y="1192631"/>
                </a:lnTo>
                <a:lnTo>
                  <a:pt x="5234498" y="1234716"/>
                </a:lnTo>
                <a:lnTo>
                  <a:pt x="5213786" y="1272878"/>
                </a:lnTo>
                <a:lnTo>
                  <a:pt x="5186286" y="1306168"/>
                </a:lnTo>
                <a:lnTo>
                  <a:pt x="5152961" y="1333634"/>
                </a:lnTo>
                <a:lnTo>
                  <a:pt x="5114776" y="1354328"/>
                </a:lnTo>
                <a:lnTo>
                  <a:pt x="5072693" y="1367299"/>
                </a:lnTo>
                <a:lnTo>
                  <a:pt x="5028438" y="1371527"/>
                </a:lnTo>
                <a:lnTo>
                  <a:pt x="1979676" y="1371540"/>
                </a:lnTo>
                <a:lnTo>
                  <a:pt x="1941845" y="1368577"/>
                </a:lnTo>
                <a:lnTo>
                  <a:pt x="1904371" y="1358655"/>
                </a:lnTo>
                <a:lnTo>
                  <a:pt x="1869116" y="1342442"/>
                </a:lnTo>
                <a:lnTo>
                  <a:pt x="1837182" y="1320546"/>
                </a:lnTo>
                <a:lnTo>
                  <a:pt x="1796830" y="1276563"/>
                </a:lnTo>
                <a:lnTo>
                  <a:pt x="1764552" y="1208466"/>
                </a:lnTo>
                <a:lnTo>
                  <a:pt x="1757172" y="1170432"/>
                </a:lnTo>
                <a:lnTo>
                  <a:pt x="1756410" y="1159002"/>
                </a:lnTo>
                <a:lnTo>
                  <a:pt x="1756410" y="573786"/>
                </a:lnTo>
                <a:lnTo>
                  <a:pt x="1754124" y="572262"/>
                </a:lnTo>
                <a:lnTo>
                  <a:pt x="1751838" y="571500"/>
                </a:lnTo>
                <a:lnTo>
                  <a:pt x="56405" y="293984"/>
                </a:lnTo>
                <a:lnTo>
                  <a:pt x="5334" y="295656"/>
                </a:lnTo>
                <a:lnTo>
                  <a:pt x="1746504" y="580782"/>
                </a:lnTo>
                <a:lnTo>
                  <a:pt x="1746504" y="576072"/>
                </a:lnTo>
                <a:lnTo>
                  <a:pt x="1750314" y="581406"/>
                </a:lnTo>
                <a:lnTo>
                  <a:pt x="1750314" y="1184435"/>
                </a:lnTo>
                <a:lnTo>
                  <a:pt x="1755201" y="1211116"/>
                </a:lnTo>
                <a:lnTo>
                  <a:pt x="1769221" y="1248270"/>
                </a:lnTo>
                <a:lnTo>
                  <a:pt x="1789408" y="1282509"/>
                </a:lnTo>
                <a:lnTo>
                  <a:pt x="1815084" y="1312926"/>
                </a:lnTo>
                <a:lnTo>
                  <a:pt x="1865980" y="1351562"/>
                </a:lnTo>
                <a:lnTo>
                  <a:pt x="1901447" y="1367761"/>
                </a:lnTo>
                <a:lnTo>
                  <a:pt x="1939261" y="1377497"/>
                </a:lnTo>
                <a:lnTo>
                  <a:pt x="1979676" y="1381431"/>
                </a:lnTo>
                <a:lnTo>
                  <a:pt x="5028438" y="1381506"/>
                </a:lnTo>
                <a:lnTo>
                  <a:pt x="5075661" y="1376356"/>
                </a:lnTo>
                <a:lnTo>
                  <a:pt x="5119452" y="1362593"/>
                </a:lnTo>
                <a:lnTo>
                  <a:pt x="5158952" y="1341080"/>
                </a:lnTo>
                <a:lnTo>
                  <a:pt x="5193287" y="1312683"/>
                </a:lnTo>
                <a:lnTo>
                  <a:pt x="5221589" y="1278268"/>
                </a:lnTo>
                <a:lnTo>
                  <a:pt x="5242989" y="1238700"/>
                </a:lnTo>
                <a:lnTo>
                  <a:pt x="5256619" y="1194846"/>
                </a:lnTo>
                <a:lnTo>
                  <a:pt x="5261610" y="1147572"/>
                </a:lnTo>
                <a:close/>
              </a:path>
              <a:path w="5261609" h="1381760">
                <a:moveTo>
                  <a:pt x="1756410" y="233934"/>
                </a:moveTo>
                <a:lnTo>
                  <a:pt x="1756410" y="232410"/>
                </a:lnTo>
                <a:lnTo>
                  <a:pt x="1755648" y="230886"/>
                </a:lnTo>
                <a:lnTo>
                  <a:pt x="1754124" y="229362"/>
                </a:lnTo>
                <a:lnTo>
                  <a:pt x="1752600" y="228600"/>
                </a:lnTo>
                <a:lnTo>
                  <a:pt x="1750314" y="228624"/>
                </a:lnTo>
                <a:lnTo>
                  <a:pt x="1746799" y="228740"/>
                </a:lnTo>
                <a:lnTo>
                  <a:pt x="1746504" y="233172"/>
                </a:lnTo>
                <a:lnTo>
                  <a:pt x="1756410" y="233934"/>
                </a:lnTo>
                <a:close/>
              </a:path>
              <a:path w="5261609" h="1381760">
                <a:moveTo>
                  <a:pt x="1756410" y="236220"/>
                </a:moveTo>
                <a:lnTo>
                  <a:pt x="1756410" y="233934"/>
                </a:lnTo>
                <a:lnTo>
                  <a:pt x="1746504" y="233172"/>
                </a:lnTo>
                <a:lnTo>
                  <a:pt x="1751838" y="238506"/>
                </a:lnTo>
                <a:lnTo>
                  <a:pt x="1754124" y="238506"/>
                </a:lnTo>
                <a:lnTo>
                  <a:pt x="1756410" y="236220"/>
                </a:lnTo>
                <a:close/>
              </a:path>
              <a:path w="5261609" h="1381760">
                <a:moveTo>
                  <a:pt x="1751838" y="238506"/>
                </a:moveTo>
                <a:lnTo>
                  <a:pt x="1746504" y="233172"/>
                </a:lnTo>
                <a:lnTo>
                  <a:pt x="1746504" y="236220"/>
                </a:lnTo>
                <a:lnTo>
                  <a:pt x="1748790" y="238506"/>
                </a:lnTo>
                <a:lnTo>
                  <a:pt x="1751838" y="238506"/>
                </a:lnTo>
                <a:close/>
              </a:path>
              <a:path w="5261609" h="1381760">
                <a:moveTo>
                  <a:pt x="1750314" y="581406"/>
                </a:moveTo>
                <a:lnTo>
                  <a:pt x="1746504" y="576072"/>
                </a:lnTo>
                <a:lnTo>
                  <a:pt x="1746504" y="580782"/>
                </a:lnTo>
                <a:lnTo>
                  <a:pt x="1750314" y="581406"/>
                </a:lnTo>
                <a:close/>
              </a:path>
              <a:path w="5261609" h="1381760">
                <a:moveTo>
                  <a:pt x="1750314" y="1184435"/>
                </a:moveTo>
                <a:lnTo>
                  <a:pt x="1750314" y="581406"/>
                </a:lnTo>
                <a:lnTo>
                  <a:pt x="1746504" y="580782"/>
                </a:lnTo>
                <a:lnTo>
                  <a:pt x="1746504" y="1148334"/>
                </a:lnTo>
                <a:lnTo>
                  <a:pt x="1748028" y="1171956"/>
                </a:lnTo>
                <a:lnTo>
                  <a:pt x="1750314" y="1184435"/>
                </a:lnTo>
                <a:close/>
              </a:path>
              <a:path w="5261609" h="1381760">
                <a:moveTo>
                  <a:pt x="5261446" y="230722"/>
                </a:moveTo>
                <a:lnTo>
                  <a:pt x="5249506" y="159895"/>
                </a:lnTo>
                <a:lnTo>
                  <a:pt x="5233568" y="123029"/>
                </a:lnTo>
                <a:lnTo>
                  <a:pt x="5211648" y="89418"/>
                </a:lnTo>
                <a:lnTo>
                  <a:pt x="5184648" y="60960"/>
                </a:lnTo>
                <a:lnTo>
                  <a:pt x="5136159" y="26422"/>
                </a:lnTo>
                <a:lnTo>
                  <a:pt x="5065080" y="3206"/>
                </a:lnTo>
                <a:lnTo>
                  <a:pt x="1979676" y="0"/>
                </a:lnTo>
                <a:lnTo>
                  <a:pt x="1929910" y="5526"/>
                </a:lnTo>
                <a:lnTo>
                  <a:pt x="1883642" y="20978"/>
                </a:lnTo>
                <a:lnTo>
                  <a:pt x="1842109" y="45281"/>
                </a:lnTo>
                <a:lnTo>
                  <a:pt x="1806545" y="77363"/>
                </a:lnTo>
                <a:lnTo>
                  <a:pt x="1778186" y="116150"/>
                </a:lnTo>
                <a:lnTo>
                  <a:pt x="1758269" y="160570"/>
                </a:lnTo>
                <a:lnTo>
                  <a:pt x="1748028" y="209550"/>
                </a:lnTo>
                <a:lnTo>
                  <a:pt x="1746799" y="228740"/>
                </a:lnTo>
                <a:lnTo>
                  <a:pt x="1750314" y="228624"/>
                </a:lnTo>
                <a:lnTo>
                  <a:pt x="1752600" y="228600"/>
                </a:lnTo>
                <a:lnTo>
                  <a:pt x="1754124" y="229362"/>
                </a:lnTo>
                <a:lnTo>
                  <a:pt x="1755648" y="230886"/>
                </a:lnTo>
                <a:lnTo>
                  <a:pt x="1756410" y="232410"/>
                </a:lnTo>
                <a:lnTo>
                  <a:pt x="1756410" y="221742"/>
                </a:lnTo>
                <a:lnTo>
                  <a:pt x="1767991" y="162002"/>
                </a:lnTo>
                <a:lnTo>
                  <a:pt x="1803185" y="96236"/>
                </a:lnTo>
                <a:lnTo>
                  <a:pt x="1829562" y="67818"/>
                </a:lnTo>
                <a:lnTo>
                  <a:pt x="1876642" y="34964"/>
                </a:lnTo>
                <a:lnTo>
                  <a:pt x="1944677" y="12448"/>
                </a:lnTo>
                <a:lnTo>
                  <a:pt x="1979676" y="9960"/>
                </a:lnTo>
                <a:lnTo>
                  <a:pt x="5028438" y="9983"/>
                </a:lnTo>
                <a:lnTo>
                  <a:pt x="5075661" y="14799"/>
                </a:lnTo>
                <a:lnTo>
                  <a:pt x="5120165" y="29445"/>
                </a:lnTo>
                <a:lnTo>
                  <a:pt x="5160058" y="52761"/>
                </a:lnTo>
                <a:lnTo>
                  <a:pt x="5194211" y="83664"/>
                </a:lnTo>
                <a:lnTo>
                  <a:pt x="5221496" y="121072"/>
                </a:lnTo>
                <a:lnTo>
                  <a:pt x="5240782" y="163903"/>
                </a:lnTo>
                <a:lnTo>
                  <a:pt x="5250942" y="211073"/>
                </a:lnTo>
                <a:lnTo>
                  <a:pt x="5251704" y="222504"/>
                </a:lnTo>
                <a:lnTo>
                  <a:pt x="5251704" y="230886"/>
                </a:lnTo>
                <a:lnTo>
                  <a:pt x="5253990" y="228600"/>
                </a:lnTo>
                <a:lnTo>
                  <a:pt x="5259324" y="228600"/>
                </a:lnTo>
                <a:lnTo>
                  <a:pt x="5261446" y="230722"/>
                </a:lnTo>
                <a:close/>
              </a:path>
              <a:path w="5261609" h="1381760">
                <a:moveTo>
                  <a:pt x="5261610" y="233172"/>
                </a:moveTo>
                <a:lnTo>
                  <a:pt x="5261446" y="230722"/>
                </a:lnTo>
                <a:lnTo>
                  <a:pt x="5259324" y="228600"/>
                </a:lnTo>
                <a:lnTo>
                  <a:pt x="5253990" y="228600"/>
                </a:lnTo>
                <a:lnTo>
                  <a:pt x="5251704" y="230886"/>
                </a:lnTo>
                <a:lnTo>
                  <a:pt x="5251704" y="233172"/>
                </a:lnTo>
                <a:lnTo>
                  <a:pt x="5261610" y="233172"/>
                </a:lnTo>
                <a:close/>
              </a:path>
              <a:path w="5261609" h="1381760">
                <a:moveTo>
                  <a:pt x="5261610" y="233172"/>
                </a:moveTo>
                <a:lnTo>
                  <a:pt x="5251704" y="233172"/>
                </a:lnTo>
                <a:lnTo>
                  <a:pt x="5251704" y="233933"/>
                </a:lnTo>
                <a:lnTo>
                  <a:pt x="5261610" y="233172"/>
                </a:lnTo>
                <a:close/>
              </a:path>
              <a:path w="5261609" h="1381760">
                <a:moveTo>
                  <a:pt x="5261610" y="236219"/>
                </a:moveTo>
                <a:lnTo>
                  <a:pt x="5261610" y="233172"/>
                </a:lnTo>
                <a:lnTo>
                  <a:pt x="5251704" y="233933"/>
                </a:lnTo>
                <a:lnTo>
                  <a:pt x="5251704" y="236219"/>
                </a:lnTo>
                <a:lnTo>
                  <a:pt x="5253990" y="238505"/>
                </a:lnTo>
                <a:lnTo>
                  <a:pt x="5259324" y="238505"/>
                </a:lnTo>
                <a:lnTo>
                  <a:pt x="5261610" y="236219"/>
                </a:lnTo>
                <a:close/>
              </a:path>
              <a:path w="5261609" h="1381760">
                <a:moveTo>
                  <a:pt x="5261610" y="233172"/>
                </a:moveTo>
                <a:lnTo>
                  <a:pt x="5261610" y="230886"/>
                </a:lnTo>
                <a:lnTo>
                  <a:pt x="5261446" y="230722"/>
                </a:lnTo>
                <a:lnTo>
                  <a:pt x="5261610" y="233172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16429" y="3686047"/>
            <a:ext cx="33274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1918 </a:t>
            </a: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年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William </a:t>
            </a:r>
            <a:r>
              <a:rPr sz="2000" spc="-25" dirty="0">
                <a:solidFill>
                  <a:srgbClr val="0000FF"/>
                </a:solidFill>
                <a:latin typeface="Arial"/>
                <a:cs typeface="Arial"/>
              </a:rPr>
              <a:t>F.Friedman  </a:t>
            </a: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的专题论文《重合指数及其 在密码学中的应用》是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1949  </a:t>
            </a:r>
            <a:r>
              <a:rPr sz="2000" spc="-5" dirty="0">
                <a:solidFill>
                  <a:srgbClr val="0000FF"/>
                </a:solidFill>
                <a:latin typeface="宋体"/>
                <a:cs typeface="宋体"/>
              </a:rPr>
              <a:t>年之前最有影响的密码文献。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05" y="657225"/>
            <a:ext cx="45700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卡西斯基</a:t>
            </a:r>
            <a:r>
              <a:rPr spc="-10" dirty="0">
                <a:latin typeface="Arial"/>
                <a:cs typeface="Arial"/>
              </a:rPr>
              <a:t>(Kasiski)</a:t>
            </a:r>
            <a:r>
              <a:rPr spc="-5" dirty="0"/>
              <a:t>测试法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01273" y="1677416"/>
            <a:ext cx="843661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3565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基本原理：若用给定的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个密钥表周期地对明文字母加密， 则当明文中有两个相同字母组在明文序列中间隔的字母数为</a:t>
            </a:r>
            <a:r>
              <a:rPr sz="2400" b="1" dirty="0">
                <a:latin typeface="Arial"/>
                <a:cs typeface="Arial"/>
              </a:rPr>
              <a:t>k  </a:t>
            </a:r>
            <a:r>
              <a:rPr sz="2400" b="1" spc="-5" dirty="0">
                <a:latin typeface="宋体"/>
                <a:cs typeface="宋体"/>
              </a:rPr>
              <a:t>的倍数时</a:t>
            </a:r>
            <a:r>
              <a:rPr sz="2400" b="1" dirty="0">
                <a:latin typeface="宋体"/>
                <a:cs typeface="宋体"/>
              </a:rPr>
              <a:t>，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这两个明文字母组对应的密文字母组必相同。</a:t>
            </a:r>
            <a:r>
              <a:rPr sz="2400" b="1" spc="-10" dirty="0">
                <a:latin typeface="宋体"/>
                <a:cs typeface="宋体"/>
              </a:rPr>
              <a:t>但 </a:t>
            </a:r>
            <a:r>
              <a:rPr sz="2400" b="1" dirty="0">
                <a:latin typeface="宋体"/>
                <a:cs typeface="宋体"/>
              </a:rPr>
              <a:t>反过来，若密文中出现两个相同的字母组，它们所对应的明 文字母组未必相同，但相同的可能性很大。如果我们将密文 中相同的字母组找出来，并对其相同字母数综合研究，找出 它们的相同字母数的最大公因子，就有可能提取出有关密钥 </a:t>
            </a:r>
            <a:r>
              <a:rPr sz="2400" b="1" spc="-5" dirty="0">
                <a:latin typeface="宋体"/>
                <a:cs typeface="宋体"/>
              </a:rPr>
              <a:t>字的长度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的信息。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92658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举例</a:t>
            </a:r>
            <a:r>
              <a:rPr spc="-10" dirty="0">
                <a:latin typeface="Arial"/>
                <a:cs typeface="Arial"/>
              </a:rPr>
              <a:t>(</a:t>
            </a:r>
            <a:r>
              <a:rPr spc="-5" dirty="0"/>
              <a:t>密文</a:t>
            </a:r>
            <a:r>
              <a:rPr spc="-5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77473" y="1942592"/>
            <a:ext cx="7952105" cy="430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CHR</a:t>
            </a:r>
            <a:r>
              <a:rPr sz="2400" b="1" dirty="0">
                <a:latin typeface="Arial"/>
                <a:cs typeface="Arial"/>
              </a:rPr>
              <a:t>EEVOAHMAERATBIAXXWTNXBEEOPHBSBQMQ  EQERBWRVXUOAKXAOSXXWEAHBWGJMMQMNKGR  FVGXWTRZXWIAKLXFPSKAUTEMNDCMGTSXMXBTUI  </a:t>
            </a:r>
            <a:r>
              <a:rPr sz="2400" b="1" spc="-5" dirty="0">
                <a:latin typeface="Arial"/>
                <a:cs typeface="Arial"/>
              </a:rPr>
              <a:t>ADNGMGPSRELXNJELXVRVPRTULHDNQWTWDTYG  BPHXTFALJHASVBFXNGLL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CHR</a:t>
            </a:r>
            <a:r>
              <a:rPr sz="2400" b="1" spc="-5" dirty="0">
                <a:latin typeface="Arial"/>
                <a:cs typeface="Arial"/>
              </a:rPr>
              <a:t>ZBWELEKMSJIKNBH  </a:t>
            </a:r>
            <a:r>
              <a:rPr sz="2400" b="1" dirty="0">
                <a:latin typeface="Arial"/>
                <a:cs typeface="Arial"/>
              </a:rPr>
              <a:t>WRJGNMGJSGLXFEYPHAGNRBIEQJTAMRVLCRREM  </a:t>
            </a:r>
            <a:r>
              <a:rPr sz="2400" b="1" spc="-5" dirty="0">
                <a:latin typeface="Arial"/>
                <a:cs typeface="Arial"/>
              </a:rPr>
              <a:t>NDGLXRRIMGNSNRW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CHR</a:t>
            </a:r>
            <a:r>
              <a:rPr sz="2400" b="1" spc="-5" dirty="0">
                <a:latin typeface="Arial"/>
                <a:cs typeface="Arial"/>
              </a:rPr>
              <a:t>QHAEYEVTAQEBBIPEEWE  VKAKOEWADREMXMTBHH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CHR</a:t>
            </a:r>
            <a:r>
              <a:rPr sz="2400" b="1" spc="-5" dirty="0">
                <a:latin typeface="Arial"/>
                <a:cs typeface="Arial"/>
              </a:rPr>
              <a:t>TKDNVRZ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CHR</a:t>
            </a:r>
            <a:r>
              <a:rPr sz="2400" b="1" spc="-5" dirty="0">
                <a:latin typeface="Arial"/>
                <a:cs typeface="Arial"/>
              </a:rPr>
              <a:t>CLQOH  PWQAIIWXNRMGWOIIFKEE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估算密钥字的长度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99977" y="2386076"/>
            <a:ext cx="7445375" cy="302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可以看出，密文片</a:t>
            </a:r>
            <a:r>
              <a:rPr sz="2400" b="1" dirty="0">
                <a:latin typeface="宋体"/>
                <a:cs typeface="宋体"/>
              </a:rPr>
              <a:t>段</a:t>
            </a:r>
            <a:r>
              <a:rPr sz="2400" b="1" dirty="0">
                <a:latin typeface="Arial"/>
                <a:cs typeface="Arial"/>
              </a:rPr>
              <a:t>CHR</a:t>
            </a:r>
            <a:r>
              <a:rPr sz="2400" b="1" dirty="0">
                <a:latin typeface="宋体"/>
                <a:cs typeface="宋体"/>
              </a:rPr>
              <a:t>在密文中出现了</a:t>
            </a:r>
            <a:r>
              <a:rPr sz="2400" b="1" dirty="0">
                <a:latin typeface="Arial"/>
                <a:cs typeface="Arial"/>
              </a:rPr>
              <a:t>5</a:t>
            </a:r>
            <a:r>
              <a:rPr sz="2400" b="1" dirty="0">
                <a:latin typeface="宋体"/>
                <a:cs typeface="宋体"/>
              </a:rPr>
              <a:t>次，每</a:t>
            </a:r>
            <a:endParaRPr sz="2400">
              <a:latin typeface="宋体"/>
              <a:cs typeface="宋体"/>
            </a:endParaRPr>
          </a:p>
          <a:p>
            <a:pPr marL="18415" marR="5080">
              <a:lnSpc>
                <a:spcPct val="175000"/>
              </a:lnSpc>
            </a:pPr>
            <a:r>
              <a:rPr sz="2400" b="1" dirty="0">
                <a:latin typeface="宋体"/>
                <a:cs typeface="宋体"/>
              </a:rPr>
              <a:t>次出现的开始位置分别为</a:t>
            </a:r>
            <a:r>
              <a:rPr sz="2400" b="1" spc="-5" dirty="0">
                <a:latin typeface="Arial"/>
                <a:cs typeface="Arial"/>
              </a:rPr>
              <a:t>1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166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236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276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286</a:t>
            </a:r>
            <a:r>
              <a:rPr sz="2400" b="1" dirty="0">
                <a:latin typeface="宋体"/>
                <a:cs typeface="宋体"/>
              </a:rPr>
              <a:t>。第 一次出现的距离分别为为</a:t>
            </a:r>
            <a:r>
              <a:rPr sz="2400" b="1" spc="-5" dirty="0">
                <a:latin typeface="Arial"/>
                <a:cs typeface="Arial"/>
              </a:rPr>
              <a:t>165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235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275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285</a:t>
            </a:r>
            <a:r>
              <a:rPr sz="2400" b="1" dirty="0">
                <a:latin typeface="宋体"/>
                <a:cs typeface="宋体"/>
              </a:rPr>
              <a:t>。容易 </a:t>
            </a:r>
            <a:r>
              <a:rPr sz="2400" b="1" spc="-5" dirty="0">
                <a:latin typeface="宋体"/>
                <a:cs typeface="宋体"/>
              </a:rPr>
              <a:t>计算：</a:t>
            </a:r>
            <a:r>
              <a:rPr sz="2400" b="1" spc="-5" dirty="0">
                <a:latin typeface="Arial"/>
                <a:cs typeface="Arial"/>
              </a:rPr>
              <a:t>gcd(165,235,275,285)=5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宋体"/>
                <a:cs typeface="宋体"/>
              </a:rPr>
              <a:t>因此，密钥字的长度很可能是</a:t>
            </a:r>
            <a:r>
              <a:rPr sz="2400" b="1" dirty="0">
                <a:latin typeface="Arial"/>
                <a:cs typeface="Arial"/>
              </a:rPr>
              <a:t>5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重合指数法的引入</a:t>
            </a:r>
          </a:p>
        </p:txBody>
      </p:sp>
      <p:sp>
        <p:nvSpPr>
          <p:cNvPr id="3" name="object 3"/>
          <p:cNvSpPr/>
          <p:nvPr/>
        </p:nvSpPr>
        <p:spPr>
          <a:xfrm>
            <a:off x="1244231" y="1973579"/>
            <a:ext cx="133350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4775453"/>
            <a:ext cx="133350" cy="145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7447" y="1690828"/>
            <a:ext cx="7972425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宋体"/>
                <a:cs typeface="宋体"/>
              </a:rPr>
              <a:t>如果我们考虑一个来自</a:t>
            </a:r>
            <a:r>
              <a:rPr sz="2000" b="1" spc="-10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6</a:t>
            </a:r>
            <a:r>
              <a:rPr sz="2000" b="1" dirty="0">
                <a:latin typeface="宋体"/>
                <a:cs typeface="宋体"/>
              </a:rPr>
              <a:t>个字母表的完全随机文本，则每个字母有同样 的概率发生，等于</a:t>
            </a:r>
            <a:r>
              <a:rPr sz="2000" b="1" spc="-5" dirty="0">
                <a:latin typeface="Arial"/>
                <a:cs typeface="Arial"/>
              </a:rPr>
              <a:t>1/26</a:t>
            </a:r>
            <a:r>
              <a:rPr sz="2000" b="1" dirty="0">
                <a:latin typeface="宋体"/>
                <a:cs typeface="宋体"/>
              </a:rPr>
              <a:t>。假定我们另有第二个随机文本，把它放在第一 个下面，然后我们计算有多大的机会找</a:t>
            </a:r>
            <a:r>
              <a:rPr sz="2000" b="1" spc="5" dirty="0">
                <a:latin typeface="宋体"/>
                <a:cs typeface="宋体"/>
              </a:rPr>
              <a:t>到</a:t>
            </a:r>
            <a:r>
              <a:rPr sz="2000" b="1" dirty="0">
                <a:latin typeface="宋体"/>
                <a:cs typeface="宋体"/>
              </a:rPr>
              <a:t>上下两个字母相等。因为每个 字母都是一个随机字符，找到两个都是的概率是</a:t>
            </a:r>
            <a:r>
              <a:rPr sz="2000" b="1" spc="-5" dirty="0">
                <a:latin typeface="Arial"/>
                <a:cs typeface="Arial"/>
              </a:rPr>
              <a:t>(1/26)</a:t>
            </a:r>
            <a:r>
              <a:rPr sz="1950" b="1" spc="-7" baseline="25641" dirty="0">
                <a:latin typeface="Arial"/>
                <a:cs typeface="Arial"/>
              </a:rPr>
              <a:t>2</a:t>
            </a:r>
            <a:r>
              <a:rPr sz="2000" b="1" dirty="0">
                <a:latin typeface="宋体"/>
                <a:cs typeface="宋体"/>
              </a:rPr>
              <a:t>。显然，对于其 他字母而言这个概率是不变的，所以找</a:t>
            </a:r>
            <a:r>
              <a:rPr sz="2000" b="1" spc="5" dirty="0">
                <a:latin typeface="宋体"/>
                <a:cs typeface="宋体"/>
              </a:rPr>
              <a:t>到</a:t>
            </a:r>
            <a:r>
              <a:rPr sz="2000" b="1" dirty="0">
                <a:latin typeface="宋体"/>
                <a:cs typeface="宋体"/>
              </a:rPr>
              <a:t>两个同样字母的总的概率是：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Arial"/>
                <a:cs typeface="Arial"/>
              </a:rPr>
              <a:t>26(1/26)</a:t>
            </a:r>
            <a:r>
              <a:rPr sz="1950" b="1" spc="-7" baseline="25641" dirty="0">
                <a:latin typeface="Arial"/>
                <a:cs typeface="Arial"/>
              </a:rPr>
              <a:t>2</a:t>
            </a:r>
            <a:r>
              <a:rPr sz="2000" b="1" spc="-5" dirty="0">
                <a:latin typeface="Arial"/>
                <a:cs typeface="Arial"/>
              </a:rPr>
              <a:t>=1/26=0.0385</a:t>
            </a:r>
            <a:r>
              <a:rPr sz="2000" b="1" spc="-10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marR="31115" algn="just">
              <a:lnSpc>
                <a:spcPct val="150000"/>
              </a:lnSpc>
              <a:spcBef>
                <a:spcPts val="480"/>
              </a:spcBef>
            </a:pPr>
            <a:r>
              <a:rPr sz="2000" b="1" dirty="0">
                <a:latin typeface="宋体"/>
                <a:cs typeface="宋体"/>
              </a:rPr>
              <a:t>对英语文本，与随机文本不同，我们发</a:t>
            </a:r>
            <a:r>
              <a:rPr sz="2000" b="1" spc="5" dirty="0">
                <a:latin typeface="宋体"/>
                <a:cs typeface="宋体"/>
              </a:rPr>
              <a:t>现</a:t>
            </a:r>
            <a:r>
              <a:rPr sz="2000" b="1" dirty="0">
                <a:latin typeface="宋体"/>
                <a:cs typeface="宋体"/>
              </a:rPr>
              <a:t>字母发生的概率是不同的。设 </a:t>
            </a:r>
            <a:r>
              <a:rPr sz="2000" b="1" spc="-5" dirty="0">
                <a:latin typeface="宋体"/>
                <a:cs typeface="宋体"/>
              </a:rPr>
              <a:t>字母</a:t>
            </a:r>
            <a:r>
              <a:rPr sz="2000" b="1" spc="-5" dirty="0">
                <a:latin typeface="Arial"/>
                <a:cs typeface="Arial"/>
              </a:rPr>
              <a:t>A</a:t>
            </a:r>
            <a:r>
              <a:rPr sz="2000" b="1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B</a:t>
            </a:r>
            <a:r>
              <a:rPr sz="2000" b="1" spc="-5" dirty="0">
                <a:latin typeface="宋体"/>
                <a:cs typeface="宋体"/>
              </a:rPr>
              <a:t>、</a:t>
            </a:r>
            <a:r>
              <a:rPr sz="2000" b="1" dirty="0">
                <a:latin typeface="Arial"/>
                <a:cs typeface="Arial"/>
              </a:rPr>
              <a:t>…Y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spc="-5" dirty="0">
                <a:latin typeface="Arial"/>
                <a:cs typeface="Arial"/>
              </a:rPr>
              <a:t>Z</a:t>
            </a:r>
            <a:r>
              <a:rPr sz="2000" b="1" dirty="0">
                <a:latin typeface="宋体"/>
                <a:cs typeface="宋体"/>
              </a:rPr>
              <a:t>出现的期望概率分别为</a:t>
            </a:r>
            <a:r>
              <a:rPr sz="2000" b="1" spc="5" dirty="0">
                <a:latin typeface="Arial"/>
                <a:cs typeface="Arial"/>
              </a:rPr>
              <a:t>p</a:t>
            </a:r>
            <a:r>
              <a:rPr sz="1950" b="1" spc="7" baseline="-21367" dirty="0">
                <a:latin typeface="Arial"/>
                <a:cs typeface="Arial"/>
              </a:rPr>
              <a:t>0</a:t>
            </a:r>
            <a:r>
              <a:rPr sz="2000" b="1" spc="5" dirty="0">
                <a:latin typeface="宋体"/>
                <a:cs typeface="宋体"/>
              </a:rPr>
              <a:t>、</a:t>
            </a:r>
            <a:r>
              <a:rPr sz="2000" b="1" spc="5" dirty="0">
                <a:latin typeface="Arial"/>
                <a:cs typeface="Arial"/>
              </a:rPr>
              <a:t>p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r>
              <a:rPr sz="2000" b="1" spc="-5" dirty="0">
                <a:latin typeface="宋体"/>
                <a:cs typeface="宋体"/>
              </a:rPr>
              <a:t>、</a:t>
            </a:r>
            <a:r>
              <a:rPr sz="2000" b="1" spc="5" dirty="0">
                <a:latin typeface="Arial"/>
                <a:cs typeface="Arial"/>
              </a:rPr>
              <a:t>…p</a:t>
            </a:r>
            <a:r>
              <a:rPr sz="1950" b="1" spc="7" baseline="-21367" dirty="0">
                <a:latin typeface="Arial"/>
                <a:cs typeface="Arial"/>
              </a:rPr>
              <a:t>24</a:t>
            </a:r>
            <a:r>
              <a:rPr sz="2000" b="1" dirty="0">
                <a:latin typeface="宋体"/>
                <a:cs typeface="宋体"/>
              </a:rPr>
              <a:t>、</a:t>
            </a:r>
            <a:r>
              <a:rPr sz="2000" b="1" spc="5" dirty="0">
                <a:latin typeface="Arial"/>
                <a:cs typeface="Arial"/>
              </a:rPr>
              <a:t>p</a:t>
            </a:r>
            <a:r>
              <a:rPr sz="1950" b="1" spc="7" baseline="-21367" dirty="0">
                <a:latin typeface="Arial"/>
                <a:cs typeface="Arial"/>
              </a:rPr>
              <a:t>25</a:t>
            </a:r>
            <a:r>
              <a:rPr sz="1950" b="1" spc="284" baseline="-21367" dirty="0">
                <a:latin typeface="Arial"/>
                <a:cs typeface="Arial"/>
              </a:rPr>
              <a:t> </a:t>
            </a:r>
            <a:r>
              <a:rPr sz="2000" b="1" spc="-5" dirty="0">
                <a:latin typeface="宋体"/>
                <a:cs typeface="宋体"/>
              </a:rPr>
              <a:t>，此时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577475" y="5562091"/>
            <a:ext cx="38417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宋体"/>
                <a:cs typeface="宋体"/>
              </a:rPr>
              <a:t>找到两个等同字母发生的概率为</a:t>
            </a:r>
            <a:r>
              <a:rPr sz="2000" b="1" spc="-285" dirty="0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6241" y="5460076"/>
            <a:ext cx="18288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2410" y="5592655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00705" y="5546898"/>
            <a:ext cx="342582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spc="7" baseline="-15873" dirty="0">
                <a:latin typeface="Symbol"/>
                <a:cs typeface="Symbol"/>
              </a:rPr>
              <a:t></a:t>
            </a:r>
            <a:r>
              <a:rPr sz="3150" spc="-165" baseline="-15873" dirty="0">
                <a:latin typeface="Times New Roman"/>
                <a:cs typeface="Times New Roman"/>
              </a:rPr>
              <a:t> </a:t>
            </a:r>
            <a:r>
              <a:rPr sz="3150" spc="-7" baseline="-15873" dirty="0">
                <a:latin typeface="Times New Roman"/>
                <a:cs typeface="Times New Roman"/>
              </a:rPr>
              <a:t>0.065</a:t>
            </a:r>
            <a:r>
              <a:rPr sz="3150" spc="-337" baseline="-15873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宋体"/>
                <a:cs typeface="宋体"/>
              </a:rPr>
              <a:t>。这个值比随机文本的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475" y="6019291"/>
            <a:ext cx="4622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宋体"/>
                <a:cs typeface="宋体"/>
              </a:rPr>
              <a:t>情况大得多。我们把它称之为重</a:t>
            </a:r>
            <a:r>
              <a:rPr sz="2000" b="1" spc="-75" dirty="0">
                <a:latin typeface="宋体"/>
                <a:cs typeface="宋体"/>
              </a:rPr>
              <a:t>合</a:t>
            </a:r>
            <a:r>
              <a:rPr sz="1800" i="1" spc="-397" baseline="46296" dirty="0">
                <a:latin typeface="Times New Roman"/>
                <a:cs typeface="Times New Roman"/>
              </a:rPr>
              <a:t>i</a:t>
            </a:r>
            <a:r>
              <a:rPr sz="2000" b="1" spc="-1660" dirty="0">
                <a:latin typeface="宋体"/>
                <a:cs typeface="宋体"/>
              </a:rPr>
              <a:t>指</a:t>
            </a:r>
            <a:r>
              <a:rPr sz="1800" spc="37" baseline="46296" dirty="0">
                <a:latin typeface="Symbol"/>
                <a:cs typeface="Symbol"/>
              </a:rPr>
              <a:t></a:t>
            </a:r>
            <a:r>
              <a:rPr sz="1800" spc="37" baseline="46296" dirty="0">
                <a:latin typeface="Times New Roman"/>
                <a:cs typeface="Times New Roman"/>
              </a:rPr>
              <a:t>0</a:t>
            </a:r>
            <a:r>
              <a:rPr sz="1800" spc="-30" baseline="46296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宋体"/>
                <a:cs typeface="宋体"/>
              </a:rPr>
              <a:t>数。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71471" y="5554167"/>
            <a:ext cx="549910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3395" algn="l"/>
              </a:tabLst>
            </a:pPr>
            <a:r>
              <a:rPr sz="3150" spc="15" dirty="0">
                <a:latin typeface="Symbol"/>
                <a:cs typeface="Symbol"/>
              </a:rPr>
              <a:t></a:t>
            </a:r>
            <a:r>
              <a:rPr sz="3150" spc="15" dirty="0">
                <a:latin typeface="Times New Roman"/>
                <a:cs typeface="Times New Roman"/>
              </a:rPr>
              <a:t>	</a:t>
            </a:r>
            <a:r>
              <a:rPr sz="1200" i="1" spc="5" dirty="0">
                <a:latin typeface="Times New Roman"/>
                <a:cs typeface="Times New Roman"/>
              </a:rPr>
              <a:t>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5895" y="5620812"/>
            <a:ext cx="16002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i="1" spc="5" dirty="0">
                <a:latin typeface="Times New Roman"/>
                <a:cs typeface="Times New Roman"/>
              </a:rPr>
              <a:t>p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651384"/>
            <a:ext cx="5325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重合指数法的含义及计算方法</a:t>
            </a:r>
          </a:p>
        </p:txBody>
      </p:sp>
      <p:sp>
        <p:nvSpPr>
          <p:cNvPr id="3" name="object 3"/>
          <p:cNvSpPr/>
          <p:nvPr/>
        </p:nvSpPr>
        <p:spPr>
          <a:xfrm>
            <a:off x="1164983" y="1736598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16151" y="275412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4983" y="3565397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983" y="4226814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01273" y="3412490"/>
            <a:ext cx="7988300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在单表代换情况下，明文与密文</a:t>
            </a:r>
            <a:r>
              <a:rPr sz="2400" b="1" spc="-10" dirty="0">
                <a:latin typeface="宋体"/>
                <a:cs typeface="宋体"/>
              </a:rPr>
              <a:t>的</a:t>
            </a:r>
            <a:r>
              <a:rPr sz="2400" b="1" dirty="0">
                <a:latin typeface="Arial"/>
                <a:cs typeface="Arial"/>
              </a:rPr>
              <a:t>IC</a:t>
            </a:r>
            <a:r>
              <a:rPr sz="2400" b="1" dirty="0">
                <a:latin typeface="宋体"/>
                <a:cs typeface="宋体"/>
              </a:rPr>
              <a:t>值相同。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sz="2400" b="1" dirty="0">
                <a:latin typeface="宋体"/>
                <a:cs typeface="宋体"/>
              </a:rPr>
              <a:t>由于现实世界中密文的长度有限，故从密文计算的重合指数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1273" y="1452745"/>
            <a:ext cx="8001634" cy="112014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b="1" dirty="0">
                <a:latin typeface="宋体"/>
                <a:cs typeface="宋体"/>
              </a:rPr>
              <a:t>设某种语言由</a:t>
            </a:r>
            <a:r>
              <a:rPr sz="2400" b="1" spc="-15" dirty="0">
                <a:latin typeface="宋体"/>
                <a:cs typeface="宋体"/>
              </a:rPr>
              <a:t>个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字母组成，每个字</a:t>
            </a:r>
            <a:r>
              <a:rPr sz="2400" b="1" spc="-5" dirty="0">
                <a:latin typeface="宋体"/>
                <a:cs typeface="宋体"/>
              </a:rPr>
              <a:t>母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宋体"/>
                <a:cs typeface="宋体"/>
              </a:rPr>
              <a:t>发生的概率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400" b="1" spc="-10" dirty="0">
                <a:latin typeface="宋体"/>
                <a:cs typeface="宋体"/>
              </a:rPr>
              <a:t>为</a:t>
            </a:r>
            <a:r>
              <a:rPr sz="2400" b="1" spc="345" dirty="0">
                <a:latin typeface="宋体"/>
                <a:cs typeface="宋体"/>
              </a:rPr>
              <a:t> </a:t>
            </a:r>
            <a:r>
              <a:rPr sz="4275" i="1" spc="15" baseline="2923" dirty="0">
                <a:latin typeface="Times New Roman"/>
                <a:cs typeface="Times New Roman"/>
              </a:rPr>
              <a:t>p</a:t>
            </a:r>
            <a:r>
              <a:rPr sz="2700" i="1" spc="15" baseline="-18518" dirty="0">
                <a:latin typeface="Times New Roman"/>
                <a:cs typeface="Times New Roman"/>
              </a:rPr>
              <a:t>i</a:t>
            </a:r>
            <a:r>
              <a:rPr sz="2700" i="1" spc="-104" baseline="-18518" dirty="0">
                <a:latin typeface="Times New Roman"/>
                <a:cs typeface="Times New Roman"/>
              </a:rPr>
              <a:t> </a:t>
            </a:r>
            <a:r>
              <a:rPr sz="4275" spc="7" baseline="2923" dirty="0">
                <a:latin typeface="Times New Roman"/>
                <a:cs typeface="Times New Roman"/>
              </a:rPr>
              <a:t>,</a:t>
            </a:r>
            <a:r>
              <a:rPr sz="4275" spc="-555" baseline="2923" dirty="0">
                <a:latin typeface="Times New Roman"/>
                <a:cs typeface="Times New Roman"/>
              </a:rPr>
              <a:t> </a:t>
            </a:r>
            <a:r>
              <a:rPr sz="4275" spc="22" baseline="2923" dirty="0">
                <a:latin typeface="Times New Roman"/>
                <a:cs typeface="Times New Roman"/>
              </a:rPr>
              <a:t>1</a:t>
            </a:r>
            <a:r>
              <a:rPr sz="4275" spc="-525" baseline="2923" dirty="0">
                <a:latin typeface="Times New Roman"/>
                <a:cs typeface="Times New Roman"/>
              </a:rPr>
              <a:t> </a:t>
            </a:r>
            <a:r>
              <a:rPr sz="4275" spc="30" baseline="2923" dirty="0">
                <a:latin typeface="Symbol"/>
                <a:cs typeface="Symbol"/>
              </a:rPr>
              <a:t></a:t>
            </a:r>
            <a:r>
              <a:rPr sz="4275" spc="-232" baseline="2923" dirty="0">
                <a:latin typeface="Times New Roman"/>
                <a:cs typeface="Times New Roman"/>
              </a:rPr>
              <a:t> </a:t>
            </a:r>
            <a:r>
              <a:rPr sz="4275" i="1" spc="15" baseline="2923" dirty="0">
                <a:latin typeface="Times New Roman"/>
                <a:cs typeface="Times New Roman"/>
              </a:rPr>
              <a:t>i</a:t>
            </a:r>
            <a:r>
              <a:rPr sz="4275" i="1" spc="-22" baseline="2923" dirty="0">
                <a:latin typeface="Times New Roman"/>
                <a:cs typeface="Times New Roman"/>
              </a:rPr>
              <a:t> </a:t>
            </a:r>
            <a:r>
              <a:rPr sz="4275" spc="30" baseline="2923" dirty="0">
                <a:latin typeface="Symbol"/>
                <a:cs typeface="Symbol"/>
              </a:rPr>
              <a:t></a:t>
            </a:r>
            <a:r>
              <a:rPr sz="4275" spc="-97" baseline="2923" dirty="0">
                <a:latin typeface="Times New Roman"/>
                <a:cs typeface="Times New Roman"/>
              </a:rPr>
              <a:t> </a:t>
            </a:r>
            <a:r>
              <a:rPr sz="4275" i="1" spc="22" baseline="2923" dirty="0">
                <a:latin typeface="Times New Roman"/>
                <a:cs typeface="Times New Roman"/>
              </a:rPr>
              <a:t>n</a:t>
            </a:r>
            <a:r>
              <a:rPr sz="4275" i="1" spc="-434" baseline="292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宋体"/>
                <a:cs typeface="宋体"/>
              </a:rPr>
              <a:t>，则重合指数就是指两个随机字母相同的概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5269" y="2616784"/>
            <a:ext cx="3994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20" dirty="0">
                <a:latin typeface="Symbol"/>
                <a:cs typeface="Symbol"/>
              </a:rPr>
              <a:t>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7001" y="2500646"/>
            <a:ext cx="127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0597" y="2928891"/>
            <a:ext cx="8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1273" y="2738434"/>
            <a:ext cx="21818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5" dirty="0">
                <a:latin typeface="宋体"/>
                <a:cs typeface="宋体"/>
              </a:rPr>
              <a:t>率，记为</a:t>
            </a:r>
            <a:r>
              <a:rPr sz="2400" b="1" spc="25" dirty="0">
                <a:latin typeface="宋体"/>
                <a:cs typeface="宋体"/>
              </a:rPr>
              <a:t>：</a:t>
            </a:r>
            <a:r>
              <a:rPr sz="3750" i="1" spc="37" baseline="1111" dirty="0">
                <a:latin typeface="Times New Roman"/>
                <a:cs typeface="Times New Roman"/>
              </a:rPr>
              <a:t>IC</a:t>
            </a:r>
            <a:r>
              <a:rPr sz="3750" i="1" spc="397" baseline="1111" dirty="0">
                <a:latin typeface="Times New Roman"/>
                <a:cs typeface="Times New Roman"/>
              </a:rPr>
              <a:t> </a:t>
            </a:r>
            <a:r>
              <a:rPr sz="3750" spc="15" baseline="1111" dirty="0">
                <a:latin typeface="Symbol"/>
                <a:cs typeface="Symbol"/>
              </a:rPr>
              <a:t></a:t>
            </a:r>
            <a:endParaRPr sz="3750" baseline="1111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3179" y="3190247"/>
            <a:ext cx="3073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Times New Roman"/>
                <a:cs typeface="Times New Roman"/>
              </a:rPr>
              <a:t>i</a:t>
            </a:r>
            <a:r>
              <a:rPr sz="1600" i="1" spc="-310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Symbol"/>
                <a:cs typeface="Symbol"/>
              </a:rPr>
              <a:t></a:t>
            </a:r>
            <a:r>
              <a:rPr sz="1600" spc="-3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3043" y="2588324"/>
            <a:ext cx="3302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50" i="1" spc="15" baseline="-25555" dirty="0">
                <a:latin typeface="Times New Roman"/>
                <a:cs typeface="Times New Roman"/>
              </a:rPr>
              <a:t>p</a:t>
            </a:r>
            <a:r>
              <a:rPr sz="3750" i="1" spc="-555" baseline="-255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57180" y="4850007"/>
            <a:ext cx="908685" cy="0"/>
          </a:xfrm>
          <a:custGeom>
            <a:avLst/>
            <a:gdLst/>
            <a:ahLst/>
            <a:cxnLst/>
            <a:rect l="l" t="t" r="r" b="b"/>
            <a:pathLst>
              <a:path w="908684">
                <a:moveTo>
                  <a:pt x="0" y="0"/>
                </a:moveTo>
                <a:lnTo>
                  <a:pt x="908302" y="0"/>
                </a:lnTo>
              </a:path>
            </a:pathLst>
          </a:custGeom>
          <a:ln w="11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01273" y="4563559"/>
            <a:ext cx="7443470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142480" algn="l"/>
              </a:tabLst>
            </a:pPr>
            <a:r>
              <a:rPr sz="3600" b="1" baseline="1157" dirty="0">
                <a:latin typeface="宋体"/>
                <a:cs typeface="宋体"/>
              </a:rPr>
              <a:t>总是不同于理论值，所以一般</a:t>
            </a:r>
            <a:r>
              <a:rPr sz="3600" b="1" spc="-15" baseline="1157" dirty="0">
                <a:latin typeface="宋体"/>
                <a:cs typeface="宋体"/>
              </a:rPr>
              <a:t>用</a:t>
            </a:r>
            <a:r>
              <a:rPr sz="3600" b="1" spc="-7" baseline="1157" dirty="0">
                <a:latin typeface="Arial"/>
                <a:cs typeface="Arial"/>
              </a:rPr>
              <a:t>I</a:t>
            </a:r>
            <a:r>
              <a:rPr sz="3600" b="1" spc="7" baseline="1157" dirty="0">
                <a:latin typeface="Arial"/>
                <a:cs typeface="Arial"/>
              </a:rPr>
              <a:t>C</a:t>
            </a:r>
            <a:r>
              <a:rPr sz="3600" b="1" baseline="1157" dirty="0">
                <a:latin typeface="宋体"/>
                <a:cs typeface="宋体"/>
              </a:rPr>
              <a:t>的无偏估计</a:t>
            </a:r>
            <a:r>
              <a:rPr sz="3600" b="1" spc="-15" baseline="1157" dirty="0">
                <a:latin typeface="宋体"/>
                <a:cs typeface="宋体"/>
              </a:rPr>
              <a:t>值</a:t>
            </a:r>
            <a:r>
              <a:rPr sz="3600" b="1" baseline="1157" dirty="0">
                <a:latin typeface="宋体"/>
                <a:cs typeface="宋体"/>
              </a:rPr>
              <a:t>	</a:t>
            </a:r>
            <a:r>
              <a:rPr sz="3150" spc="15" dirty="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17" name="object 17"/>
          <p:cNvSpPr txBox="1"/>
          <p:nvPr/>
        </p:nvSpPr>
        <p:spPr>
          <a:xfrm>
            <a:off x="8731891" y="4474810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1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47610" y="4652624"/>
            <a:ext cx="550545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1955" algn="l"/>
              </a:tabLst>
            </a:pPr>
            <a:r>
              <a:rPr sz="1950" i="1" spc="-5" dirty="0">
                <a:latin typeface="Times New Roman"/>
                <a:cs typeface="Times New Roman"/>
              </a:rPr>
              <a:t>IC	</a:t>
            </a:r>
            <a:r>
              <a:rPr sz="1950" spc="-5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72449" y="5005156"/>
            <a:ext cx="2324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spc="80" dirty="0">
                <a:latin typeface="Times New Roman"/>
                <a:cs typeface="Times New Roman"/>
              </a:rPr>
              <a:t>i</a:t>
            </a:r>
            <a:r>
              <a:rPr sz="1200" spc="-75" dirty="0">
                <a:latin typeface="Symbol"/>
                <a:cs typeface="Symbol"/>
              </a:rPr>
              <a:t>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15070" y="4631790"/>
            <a:ext cx="5397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5" dirty="0">
                <a:latin typeface="Times New Roman"/>
                <a:cs typeface="Times New Roman"/>
              </a:rPr>
              <a:t>'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9059" y="4846172"/>
            <a:ext cx="77978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i="1" spc="20" dirty="0">
                <a:latin typeface="Times New Roman"/>
                <a:cs typeface="Times New Roman"/>
              </a:rPr>
              <a:t>L</a:t>
            </a:r>
            <a:r>
              <a:rPr sz="1950" spc="20" dirty="0">
                <a:latin typeface="Times New Roman"/>
                <a:cs typeface="Times New Roman"/>
              </a:rPr>
              <a:t>(</a:t>
            </a:r>
            <a:r>
              <a:rPr sz="1950" i="1" spc="20" dirty="0">
                <a:latin typeface="Times New Roman"/>
                <a:cs typeface="Times New Roman"/>
              </a:rPr>
              <a:t>L</a:t>
            </a:r>
            <a:r>
              <a:rPr sz="1950" i="1" spc="-17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Symbol"/>
                <a:cs typeface="Symbol"/>
              </a:rPr>
              <a:t></a:t>
            </a:r>
            <a:r>
              <a:rPr sz="1950" spc="-15" dirty="0">
                <a:latin typeface="Times New Roman"/>
                <a:cs typeface="Times New Roman"/>
              </a:rPr>
              <a:t>1)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74207" y="4487278"/>
            <a:ext cx="894080" cy="321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i="1" spc="5" dirty="0">
                <a:latin typeface="Times New Roman"/>
                <a:cs typeface="Times New Roman"/>
              </a:rPr>
              <a:t>x</a:t>
            </a:r>
            <a:r>
              <a:rPr sz="1800" i="1" spc="7" baseline="-23148" dirty="0">
                <a:latin typeface="Times New Roman"/>
                <a:cs typeface="Times New Roman"/>
              </a:rPr>
              <a:t>i </a:t>
            </a:r>
            <a:r>
              <a:rPr sz="1950" spc="40" dirty="0">
                <a:latin typeface="Times New Roman"/>
                <a:cs typeface="Times New Roman"/>
              </a:rPr>
              <a:t>(</a:t>
            </a:r>
            <a:r>
              <a:rPr sz="1950" i="1" spc="40" dirty="0">
                <a:latin typeface="Times New Roman"/>
                <a:cs typeface="Times New Roman"/>
              </a:rPr>
              <a:t>x</a:t>
            </a:r>
            <a:r>
              <a:rPr sz="1800" i="1" spc="60" baseline="-23148" dirty="0">
                <a:latin typeface="Times New Roman"/>
                <a:cs typeface="Times New Roman"/>
              </a:rPr>
              <a:t>i</a:t>
            </a:r>
            <a:r>
              <a:rPr sz="1800" i="1" spc="450" baseline="-23148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Symbol"/>
                <a:cs typeface="Symbol"/>
              </a:rPr>
              <a:t></a:t>
            </a:r>
            <a:r>
              <a:rPr sz="1950" spc="-15" dirty="0">
                <a:latin typeface="Times New Roman"/>
                <a:cs typeface="Times New Roman"/>
              </a:rPr>
              <a:t>1)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01273" y="4958375"/>
            <a:ext cx="7871459" cy="184467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ct val="155700"/>
              </a:lnSpc>
              <a:spcBef>
                <a:spcPts val="220"/>
              </a:spcBef>
            </a:pPr>
            <a:r>
              <a:rPr sz="2400" b="1" spc="-5" dirty="0">
                <a:latin typeface="宋体"/>
                <a:cs typeface="宋体"/>
              </a:rPr>
              <a:t>来近似计算</a:t>
            </a:r>
            <a:r>
              <a:rPr sz="2400" b="1" spc="50" dirty="0">
                <a:latin typeface="Arial"/>
                <a:cs typeface="Arial"/>
              </a:rPr>
              <a:t>IC</a:t>
            </a:r>
            <a:r>
              <a:rPr sz="2400" b="1" spc="50" dirty="0">
                <a:latin typeface="宋体"/>
                <a:cs typeface="宋体"/>
              </a:rPr>
              <a:t>，</a:t>
            </a:r>
            <a:r>
              <a:rPr sz="4050" i="1" spc="75" baseline="-5144" dirty="0">
                <a:latin typeface="Times New Roman"/>
                <a:cs typeface="Times New Roman"/>
              </a:rPr>
              <a:t>IC</a:t>
            </a:r>
            <a:r>
              <a:rPr sz="2550" spc="75" baseline="32679" dirty="0">
                <a:latin typeface="Times New Roman"/>
                <a:cs typeface="Times New Roman"/>
              </a:rPr>
              <a:t>'</a:t>
            </a:r>
            <a:r>
              <a:rPr sz="2400" b="1" spc="-5" dirty="0">
                <a:latin typeface="宋体"/>
                <a:cs typeface="宋体"/>
              </a:rPr>
              <a:t>公式</a:t>
            </a:r>
            <a:r>
              <a:rPr sz="2400" b="1" spc="-10" dirty="0">
                <a:latin typeface="宋体"/>
                <a:cs typeface="宋体"/>
              </a:rPr>
              <a:t>中</a:t>
            </a:r>
            <a:r>
              <a:rPr sz="2400" b="1" spc="-275" dirty="0">
                <a:latin typeface="宋体"/>
                <a:cs typeface="宋体"/>
              </a:rPr>
              <a:t> </a:t>
            </a:r>
            <a:r>
              <a:rPr sz="4050" i="1" spc="52" baseline="-2057" dirty="0">
                <a:latin typeface="Times New Roman"/>
                <a:cs typeface="Times New Roman"/>
              </a:rPr>
              <a:t>x</a:t>
            </a:r>
            <a:r>
              <a:rPr sz="2625" i="1" spc="52" baseline="-25396" dirty="0">
                <a:latin typeface="Times New Roman"/>
                <a:cs typeface="Times New Roman"/>
              </a:rPr>
              <a:t>i</a:t>
            </a:r>
            <a:r>
              <a:rPr sz="2625" i="1" spc="225" baseline="-25396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宋体"/>
                <a:cs typeface="宋体"/>
              </a:rPr>
              <a:t>是密文符号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宋体"/>
                <a:cs typeface="宋体"/>
              </a:rPr>
              <a:t>出现的次数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L</a:t>
            </a:r>
            <a:r>
              <a:rPr sz="2400" b="1" spc="-10" dirty="0">
                <a:latin typeface="宋体"/>
                <a:cs typeface="宋体"/>
              </a:rPr>
              <a:t>指 </a:t>
            </a:r>
            <a:r>
              <a:rPr sz="2400" b="1" dirty="0">
                <a:latin typeface="宋体"/>
                <a:cs typeface="宋体"/>
              </a:rPr>
              <a:t>的是密文长度</a:t>
            </a:r>
            <a:r>
              <a:rPr sz="2400" b="1" spc="-1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表示某门语言包含的字母数，如该语言是 </a:t>
            </a:r>
            <a:r>
              <a:rPr sz="2400" b="1" spc="-5" dirty="0">
                <a:latin typeface="宋体"/>
                <a:cs typeface="宋体"/>
              </a:rPr>
              <a:t>英文字母，</a:t>
            </a:r>
            <a:r>
              <a:rPr sz="2400" b="1" dirty="0">
                <a:latin typeface="宋体"/>
                <a:cs typeface="宋体"/>
              </a:rPr>
              <a:t>则</a:t>
            </a:r>
            <a:r>
              <a:rPr sz="2400" b="1" spc="-5" dirty="0">
                <a:latin typeface="Arial"/>
                <a:cs typeface="Arial"/>
              </a:rPr>
              <a:t>n=26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657225"/>
            <a:ext cx="53257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利用重合指数估算密钥字长度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93952" y="2239708"/>
          <a:ext cx="8369299" cy="3755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560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宋体"/>
                          <a:cs typeface="宋体"/>
                        </a:rPr>
                        <a:t>密钥字长度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spc="-5" dirty="0">
                          <a:solidFill>
                            <a:srgbClr val="FD1813"/>
                          </a:solidFill>
                          <a:latin typeface="宋体"/>
                          <a:cs typeface="宋体"/>
                        </a:rPr>
                        <a:t>重合指数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T="971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6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i=1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0.045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i=2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0.046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0.041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6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i=3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0.043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0.050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0.047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i=4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0.042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0.039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0.046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0.040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60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i=5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0.063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0.068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0.069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0.061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0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0.072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84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简介</a:t>
            </a:r>
          </a:p>
        </p:txBody>
      </p:sp>
      <p:sp>
        <p:nvSpPr>
          <p:cNvPr id="3" name="object 3"/>
          <p:cNvSpPr/>
          <p:nvPr/>
        </p:nvSpPr>
        <p:spPr>
          <a:xfrm>
            <a:off x="1318907" y="1973579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3528059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5082540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3673" y="1691893"/>
            <a:ext cx="7990205" cy="461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275" algn="just">
              <a:lnSpc>
                <a:spcPct val="135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在</a:t>
            </a:r>
            <a:r>
              <a:rPr sz="2400" b="1" spc="-5" dirty="0">
                <a:latin typeface="Arial"/>
                <a:cs typeface="Arial"/>
              </a:rPr>
              <a:t>1949</a:t>
            </a:r>
            <a:r>
              <a:rPr sz="2400" b="1" spc="-5" dirty="0">
                <a:latin typeface="宋体"/>
                <a:cs typeface="宋体"/>
              </a:rPr>
              <a:t>年</a:t>
            </a:r>
            <a:r>
              <a:rPr sz="2400" b="1" spc="-5" dirty="0">
                <a:latin typeface="Arial"/>
                <a:cs typeface="Arial"/>
              </a:rPr>
              <a:t>Claude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Shannon</a:t>
            </a:r>
            <a:r>
              <a:rPr sz="2400" b="1" dirty="0">
                <a:latin typeface="宋体"/>
                <a:cs typeface="宋体"/>
              </a:rPr>
              <a:t>发表“保密系统的通信理论”  之前，密码学算法主要通</a:t>
            </a:r>
            <a:r>
              <a:rPr sz="2400" b="1" spc="-5" dirty="0">
                <a:latin typeface="宋体"/>
                <a:cs typeface="宋体"/>
              </a:rPr>
              <a:t>过</a:t>
            </a:r>
            <a:r>
              <a:rPr sz="2400" b="1" dirty="0">
                <a:solidFill>
                  <a:srgbClr val="FF0065"/>
                </a:solidFill>
                <a:latin typeface="宋体"/>
                <a:cs typeface="宋体"/>
              </a:rPr>
              <a:t>字符</a:t>
            </a:r>
            <a:r>
              <a:rPr sz="2400" b="1" dirty="0">
                <a:latin typeface="宋体"/>
                <a:cs typeface="宋体"/>
              </a:rPr>
              <a:t>间的</a:t>
            </a:r>
            <a:r>
              <a:rPr sz="2400" b="1" dirty="0">
                <a:solidFill>
                  <a:srgbClr val="FF0065"/>
                </a:solidFill>
                <a:latin typeface="宋体"/>
                <a:cs typeface="宋体"/>
              </a:rPr>
              <a:t>置</a:t>
            </a:r>
            <a:r>
              <a:rPr sz="2400" b="1" spc="5" dirty="0">
                <a:solidFill>
                  <a:srgbClr val="FF0065"/>
                </a:solidFill>
                <a:latin typeface="宋体"/>
                <a:cs typeface="宋体"/>
              </a:rPr>
              <a:t>换</a:t>
            </a:r>
            <a:r>
              <a:rPr sz="2400" b="1" dirty="0">
                <a:latin typeface="宋体"/>
                <a:cs typeface="宋体"/>
              </a:rPr>
              <a:t>和</a:t>
            </a:r>
            <a:r>
              <a:rPr sz="2400" b="1" dirty="0">
                <a:solidFill>
                  <a:srgbClr val="FF0065"/>
                </a:solidFill>
                <a:latin typeface="宋体"/>
                <a:cs typeface="宋体"/>
              </a:rPr>
              <a:t>代换</a:t>
            </a:r>
            <a:r>
              <a:rPr sz="2400" b="1" dirty="0">
                <a:latin typeface="宋体"/>
                <a:cs typeface="宋体"/>
              </a:rPr>
              <a:t>实现，一 般认为这些密码体制属于传统密码范畴。</a:t>
            </a:r>
            <a:endParaRPr sz="2400">
              <a:latin typeface="宋体"/>
              <a:cs typeface="宋体"/>
            </a:endParaRPr>
          </a:p>
          <a:p>
            <a:pPr marL="12700" marR="312420">
              <a:lnSpc>
                <a:spcPct val="135000"/>
              </a:lnSpc>
              <a:spcBef>
                <a:spcPts val="575"/>
              </a:spcBef>
            </a:pP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传统密码体制是指那些比较简单的、大多数采用手工或机 械操作对明文进行加密、对密文进行解密的密码体制</a:t>
            </a:r>
            <a:r>
              <a:rPr sz="2400" b="1" spc="5" dirty="0">
                <a:solidFill>
                  <a:srgbClr val="008000"/>
                </a:solidFill>
                <a:latin typeface="宋体"/>
                <a:cs typeface="宋体"/>
              </a:rPr>
              <a:t>(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对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称</a:t>
            </a:r>
            <a:r>
              <a:rPr sz="2400" b="1" spc="-5" dirty="0">
                <a:solidFill>
                  <a:srgbClr val="008000"/>
                </a:solidFill>
                <a:latin typeface="宋体"/>
                <a:cs typeface="宋体"/>
              </a:rPr>
              <a:t>),</a:t>
            </a:r>
            <a:r>
              <a:rPr sz="2400" b="1" spc="-25" dirty="0">
                <a:solidFill>
                  <a:srgbClr val="008000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宋体"/>
                <a:cs typeface="宋体"/>
              </a:rPr>
              <a:t>其安全性绝大多数</a:t>
            </a: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与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加解密算法保密性</a:t>
            </a:r>
            <a:r>
              <a:rPr sz="2400" b="1" dirty="0">
                <a:solidFill>
                  <a:srgbClr val="008000"/>
                </a:solidFill>
                <a:latin typeface="宋体"/>
                <a:cs typeface="宋体"/>
              </a:rPr>
              <a:t>密切相关。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35000"/>
              </a:lnSpc>
              <a:spcBef>
                <a:spcPts val="575"/>
              </a:spcBef>
            </a:pPr>
            <a:r>
              <a:rPr sz="2400" b="1" dirty="0">
                <a:solidFill>
                  <a:srgbClr val="00339A"/>
                </a:solidFill>
                <a:latin typeface="宋体"/>
                <a:cs typeface="宋体"/>
              </a:rPr>
              <a:t>传统密码体制的技术、思想以及破译方法虽然很简单，但 </a:t>
            </a:r>
            <a:r>
              <a:rPr sz="2400" b="1" spc="-5" dirty="0">
                <a:solidFill>
                  <a:srgbClr val="00339A"/>
                </a:solidFill>
                <a:latin typeface="宋体"/>
                <a:cs typeface="宋体"/>
              </a:rPr>
              <a:t>是反映了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密码设计和破译的思想</a:t>
            </a:r>
            <a:r>
              <a:rPr sz="2400" b="1" dirty="0">
                <a:solidFill>
                  <a:srgbClr val="00339A"/>
                </a:solidFill>
                <a:latin typeface="宋体"/>
                <a:cs typeface="宋体"/>
              </a:rPr>
              <a:t>，是学习密码学的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基本入 口</a:t>
            </a:r>
            <a:r>
              <a:rPr sz="2400" b="1" dirty="0">
                <a:solidFill>
                  <a:srgbClr val="00339A"/>
                </a:solidFill>
                <a:latin typeface="宋体"/>
                <a:cs typeface="宋体"/>
              </a:rPr>
              <a:t>，对于理解、设计和分析现代密码仍然具有借鉴的价值。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579" y="694436"/>
            <a:ext cx="8233409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交互重合指数的含义</a:t>
            </a:r>
            <a:endParaRPr sz="3200" dirty="0">
              <a:solidFill>
                <a:schemeClr val="bg1"/>
              </a:solidFill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974725">
              <a:lnSpc>
                <a:spcPct val="100000"/>
              </a:lnSpc>
            </a:pPr>
            <a:r>
              <a:rPr sz="2800" b="1" spc="-5" dirty="0">
                <a:latin typeface="宋体"/>
                <a:cs typeface="宋体"/>
              </a:rPr>
              <a:t>设</a:t>
            </a:r>
            <a:r>
              <a:rPr sz="2800" b="1" dirty="0">
                <a:latin typeface="Arial"/>
                <a:cs typeface="Arial"/>
              </a:rPr>
              <a:t>x=x</a:t>
            </a:r>
            <a:r>
              <a:rPr sz="2775" b="1" baseline="-21021" dirty="0">
                <a:latin typeface="Arial"/>
                <a:cs typeface="Arial"/>
              </a:rPr>
              <a:t>1</a:t>
            </a:r>
            <a:r>
              <a:rPr sz="2800" b="1" dirty="0">
                <a:latin typeface="Arial"/>
                <a:cs typeface="Arial"/>
              </a:rPr>
              <a:t>x</a:t>
            </a:r>
            <a:r>
              <a:rPr sz="2775" b="1" baseline="-21021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…x</a:t>
            </a:r>
            <a:r>
              <a:rPr sz="2775" b="1" baseline="-21021" dirty="0">
                <a:latin typeface="Arial"/>
                <a:cs typeface="Arial"/>
              </a:rPr>
              <a:t>n</a:t>
            </a:r>
            <a:r>
              <a:rPr sz="2800" b="1" spc="-5" dirty="0">
                <a:latin typeface="宋体"/>
                <a:cs typeface="宋体"/>
              </a:rPr>
              <a:t>和</a:t>
            </a:r>
            <a:r>
              <a:rPr sz="2800" b="1" dirty="0">
                <a:latin typeface="Arial"/>
                <a:cs typeface="Arial"/>
              </a:rPr>
              <a:t>y=y</a:t>
            </a:r>
            <a:r>
              <a:rPr sz="2775" b="1" baseline="-21021" dirty="0">
                <a:latin typeface="Arial"/>
                <a:cs typeface="Arial"/>
              </a:rPr>
              <a:t>1</a:t>
            </a:r>
            <a:r>
              <a:rPr sz="2800" b="1" dirty="0">
                <a:latin typeface="Arial"/>
                <a:cs typeface="Arial"/>
              </a:rPr>
              <a:t>y</a:t>
            </a:r>
            <a:r>
              <a:rPr sz="2775" b="1" baseline="-21021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…y</a:t>
            </a:r>
            <a:r>
              <a:rPr sz="2775" b="1" baseline="-21021" dirty="0">
                <a:latin typeface="Arial"/>
                <a:cs typeface="Arial"/>
              </a:rPr>
              <a:t>n’</a:t>
            </a:r>
            <a:r>
              <a:rPr sz="2800" b="1" spc="-5" dirty="0">
                <a:latin typeface="宋体"/>
                <a:cs typeface="宋体"/>
              </a:rPr>
              <a:t>是两个长度分别为</a:t>
            </a:r>
            <a:endParaRPr sz="2800" dirty="0">
              <a:latin typeface="宋体"/>
              <a:cs typeface="宋体"/>
            </a:endParaRPr>
          </a:p>
          <a:p>
            <a:pPr marL="307340" marR="5080">
              <a:lnSpc>
                <a:spcPct val="145000"/>
              </a:lnSpc>
            </a:pP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spc="-5" dirty="0">
                <a:latin typeface="宋体"/>
                <a:cs typeface="宋体"/>
              </a:rPr>
              <a:t>和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’</a:t>
            </a:r>
            <a:r>
              <a:rPr sz="2800" b="1" spc="-5" dirty="0">
                <a:latin typeface="宋体"/>
                <a:cs typeface="宋体"/>
              </a:rPr>
              <a:t>的字母串，</a:t>
            </a:r>
            <a:r>
              <a:rPr sz="2800" b="1" spc="5" dirty="0">
                <a:latin typeface="Arial"/>
                <a:cs typeface="Arial"/>
              </a:rPr>
              <a:t>x</a:t>
            </a:r>
            <a:r>
              <a:rPr sz="2800" b="1" spc="-5" dirty="0">
                <a:latin typeface="宋体"/>
                <a:cs typeface="宋体"/>
              </a:rPr>
              <a:t>和</a:t>
            </a:r>
            <a:r>
              <a:rPr sz="2800" b="1" spc="5" dirty="0">
                <a:latin typeface="Arial"/>
                <a:cs typeface="Arial"/>
              </a:rPr>
              <a:t>y</a:t>
            </a:r>
            <a:r>
              <a:rPr sz="2800" b="1" dirty="0">
                <a:latin typeface="宋体"/>
                <a:cs typeface="宋体"/>
              </a:rPr>
              <a:t>的交互重合指数定义</a:t>
            </a:r>
            <a:r>
              <a:rPr sz="2800" b="1" spc="-10" dirty="0">
                <a:latin typeface="宋体"/>
                <a:cs typeface="宋体"/>
              </a:rPr>
              <a:t>为</a:t>
            </a:r>
            <a:r>
              <a:rPr sz="2800" b="1" spc="5" dirty="0">
                <a:latin typeface="Arial"/>
                <a:cs typeface="Arial"/>
              </a:rPr>
              <a:t>x</a:t>
            </a:r>
            <a:r>
              <a:rPr sz="2800" b="1" dirty="0">
                <a:latin typeface="宋体"/>
                <a:cs typeface="宋体"/>
              </a:rPr>
              <a:t>中的 </a:t>
            </a:r>
            <a:r>
              <a:rPr sz="2800" b="1" spc="-5" dirty="0">
                <a:latin typeface="宋体"/>
                <a:cs typeface="宋体"/>
              </a:rPr>
              <a:t>一个随机元素</a:t>
            </a:r>
            <a:r>
              <a:rPr sz="2800" b="1" dirty="0">
                <a:latin typeface="宋体"/>
                <a:cs typeface="宋体"/>
              </a:rPr>
              <a:t>与</a:t>
            </a:r>
            <a:r>
              <a:rPr sz="2800" b="1" dirty="0">
                <a:latin typeface="Arial"/>
                <a:cs typeface="Arial"/>
              </a:rPr>
              <a:t>y</a:t>
            </a:r>
            <a:r>
              <a:rPr sz="2800" b="1" dirty="0">
                <a:latin typeface="宋体"/>
                <a:cs typeface="宋体"/>
              </a:rPr>
              <a:t>中的一个随机元素相同的概率，  </a:t>
            </a:r>
            <a:r>
              <a:rPr sz="2800" b="1" spc="-5" dirty="0">
                <a:latin typeface="宋体"/>
                <a:cs typeface="宋体"/>
              </a:rPr>
              <a:t>记为</a:t>
            </a:r>
            <a:r>
              <a:rPr sz="2800" b="1" dirty="0">
                <a:latin typeface="Arial"/>
                <a:cs typeface="Arial"/>
              </a:rPr>
              <a:t>MI</a:t>
            </a:r>
            <a:r>
              <a:rPr sz="2775" b="1" baseline="-21021" dirty="0">
                <a:latin typeface="Arial"/>
                <a:cs typeface="Arial"/>
              </a:rPr>
              <a:t>c</a:t>
            </a:r>
            <a:r>
              <a:rPr sz="2800" b="1" dirty="0">
                <a:latin typeface="Arial"/>
                <a:cs typeface="Arial"/>
              </a:rPr>
              <a:t>(x,y)</a:t>
            </a:r>
            <a:r>
              <a:rPr sz="2800" b="1" spc="-5" dirty="0">
                <a:latin typeface="宋体"/>
                <a:cs typeface="宋体"/>
              </a:rPr>
              <a:t>。假如英文字</a:t>
            </a:r>
            <a:r>
              <a:rPr sz="2800" b="1" spc="-10" dirty="0">
                <a:latin typeface="宋体"/>
                <a:cs typeface="宋体"/>
              </a:rPr>
              <a:t>母</a:t>
            </a:r>
            <a:r>
              <a:rPr sz="2800" b="1" spc="-5" dirty="0">
                <a:latin typeface="Arial"/>
                <a:cs typeface="Arial"/>
              </a:rPr>
              <a:t>A,B,C, </a:t>
            </a:r>
            <a:r>
              <a:rPr sz="2800" b="1" dirty="0">
                <a:latin typeface="Arial"/>
                <a:cs typeface="Arial"/>
              </a:rPr>
              <a:t>…,Z</a:t>
            </a:r>
            <a:r>
              <a:rPr sz="2800" b="1" spc="-5" dirty="0">
                <a:latin typeface="宋体"/>
                <a:cs typeface="宋体"/>
              </a:rPr>
              <a:t>在</a:t>
            </a:r>
            <a:r>
              <a:rPr sz="2800" b="1" dirty="0">
                <a:latin typeface="Arial"/>
                <a:cs typeface="Arial"/>
              </a:rPr>
              <a:t>x</a:t>
            </a:r>
            <a:r>
              <a:rPr sz="2800" b="1" spc="-5" dirty="0">
                <a:latin typeface="宋体"/>
                <a:cs typeface="宋体"/>
              </a:rPr>
              <a:t>和</a:t>
            </a:r>
            <a:r>
              <a:rPr sz="2800" b="1" dirty="0">
                <a:latin typeface="Arial"/>
                <a:cs typeface="Arial"/>
              </a:rPr>
              <a:t>y</a:t>
            </a:r>
            <a:r>
              <a:rPr sz="2800" b="1" spc="-10" dirty="0">
                <a:latin typeface="宋体"/>
                <a:cs typeface="宋体"/>
              </a:rPr>
              <a:t>中 </a:t>
            </a:r>
            <a:r>
              <a:rPr sz="2800" b="1" spc="-5" dirty="0">
                <a:latin typeface="宋体"/>
                <a:cs typeface="宋体"/>
              </a:rPr>
              <a:t>出现次数分别</a:t>
            </a:r>
            <a:r>
              <a:rPr sz="2800" b="1" dirty="0">
                <a:latin typeface="宋体"/>
                <a:cs typeface="宋体"/>
              </a:rPr>
              <a:t>为</a:t>
            </a:r>
            <a:r>
              <a:rPr sz="2800" b="1" dirty="0">
                <a:latin typeface="Arial"/>
                <a:cs typeface="Arial"/>
              </a:rPr>
              <a:t>f</a:t>
            </a:r>
            <a:r>
              <a:rPr sz="2775" b="1" baseline="-21021" dirty="0">
                <a:latin typeface="Arial"/>
                <a:cs typeface="Arial"/>
              </a:rPr>
              <a:t>0</a:t>
            </a:r>
            <a:r>
              <a:rPr sz="2800" b="1" dirty="0">
                <a:latin typeface="Arial"/>
                <a:cs typeface="Arial"/>
              </a:rPr>
              <a:t>,f</a:t>
            </a:r>
            <a:r>
              <a:rPr sz="2775" b="1" baseline="-21021" dirty="0">
                <a:latin typeface="Arial"/>
                <a:cs typeface="Arial"/>
              </a:rPr>
              <a:t>1</a:t>
            </a:r>
            <a:r>
              <a:rPr sz="2800" b="1" dirty="0">
                <a:latin typeface="Arial"/>
                <a:cs typeface="Arial"/>
              </a:rPr>
              <a:t>,f</a:t>
            </a:r>
            <a:r>
              <a:rPr sz="2775" b="1" baseline="-21021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, …,f</a:t>
            </a:r>
            <a:r>
              <a:rPr sz="2775" b="1" baseline="-21021" dirty="0">
                <a:latin typeface="Arial"/>
                <a:cs typeface="Arial"/>
              </a:rPr>
              <a:t>25</a:t>
            </a:r>
            <a:r>
              <a:rPr sz="2800" b="1" spc="-5" dirty="0">
                <a:latin typeface="宋体"/>
                <a:cs typeface="宋体"/>
              </a:rPr>
              <a:t>和</a:t>
            </a:r>
            <a:r>
              <a:rPr sz="2800" b="1" dirty="0">
                <a:latin typeface="Arial"/>
                <a:cs typeface="Arial"/>
              </a:rPr>
              <a:t>f’</a:t>
            </a:r>
            <a:r>
              <a:rPr sz="2775" b="1" baseline="-21021" dirty="0">
                <a:latin typeface="Arial"/>
                <a:cs typeface="Arial"/>
              </a:rPr>
              <a:t>0</a:t>
            </a:r>
            <a:r>
              <a:rPr sz="2800" b="1" dirty="0">
                <a:latin typeface="Arial"/>
                <a:cs typeface="Arial"/>
              </a:rPr>
              <a:t>,f’</a:t>
            </a:r>
            <a:r>
              <a:rPr sz="2775" b="1" baseline="-21021" dirty="0">
                <a:latin typeface="Arial"/>
                <a:cs typeface="Arial"/>
              </a:rPr>
              <a:t>1</a:t>
            </a:r>
            <a:r>
              <a:rPr sz="2800" b="1" dirty="0">
                <a:latin typeface="Arial"/>
                <a:cs typeface="Arial"/>
              </a:rPr>
              <a:t>,f’</a:t>
            </a:r>
            <a:r>
              <a:rPr sz="2775" b="1" baseline="-21021" dirty="0">
                <a:latin typeface="Arial"/>
                <a:cs typeface="Arial"/>
              </a:rPr>
              <a:t>2</a:t>
            </a:r>
            <a:r>
              <a:rPr sz="2800" b="1" dirty="0">
                <a:latin typeface="Arial"/>
                <a:cs typeface="Arial"/>
              </a:rPr>
              <a:t>,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…,f’</a:t>
            </a:r>
            <a:r>
              <a:rPr sz="2775" b="1" baseline="-21021" dirty="0">
                <a:latin typeface="Arial"/>
                <a:cs typeface="Arial"/>
              </a:rPr>
              <a:t>25</a:t>
            </a:r>
            <a:r>
              <a:rPr sz="2775" b="1" spc="-30" baseline="-21021" dirty="0">
                <a:latin typeface="Arial"/>
                <a:cs typeface="Arial"/>
              </a:rPr>
              <a:t> </a:t>
            </a:r>
            <a:r>
              <a:rPr sz="2800" b="1" spc="-10" dirty="0">
                <a:latin typeface="宋体"/>
                <a:cs typeface="宋体"/>
              </a:rPr>
              <a:t>，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77482" y="4955554"/>
            <a:ext cx="381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/>
                <a:cs typeface="宋体"/>
              </a:rPr>
              <a:t>则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8679" y="5010532"/>
            <a:ext cx="269875" cy="318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25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23187" y="6150355"/>
            <a:ext cx="51815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i="1" spc="-20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'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65809" y="5052314"/>
            <a:ext cx="123063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425" baseline="-8417" dirty="0">
                <a:latin typeface="Symbol"/>
                <a:cs typeface="Symbol"/>
              </a:rPr>
              <a:t></a:t>
            </a:r>
            <a:r>
              <a:rPr sz="7425" baseline="-8417" dirty="0">
                <a:latin typeface="Times New Roman"/>
                <a:cs typeface="Times New Roman"/>
              </a:rPr>
              <a:t> </a:t>
            </a:r>
            <a:r>
              <a:rPr sz="3300" i="1" spc="65" dirty="0">
                <a:latin typeface="Times New Roman"/>
                <a:cs typeface="Times New Roman"/>
              </a:rPr>
              <a:t>f</a:t>
            </a:r>
            <a:r>
              <a:rPr sz="2850" i="1" spc="97" baseline="-23391" dirty="0">
                <a:latin typeface="Times New Roman"/>
                <a:cs typeface="Times New Roman"/>
              </a:rPr>
              <a:t>i </a:t>
            </a:r>
            <a:r>
              <a:rPr sz="3300" i="1" spc="65" dirty="0">
                <a:latin typeface="Times New Roman"/>
                <a:cs typeface="Times New Roman"/>
              </a:rPr>
              <a:t>f</a:t>
            </a:r>
            <a:r>
              <a:rPr sz="2850" i="1" spc="97" baseline="-23391" dirty="0">
                <a:latin typeface="Times New Roman"/>
                <a:cs typeface="Times New Roman"/>
              </a:rPr>
              <a:t>i</a:t>
            </a:r>
            <a:r>
              <a:rPr sz="2850" i="1" spc="-225" baseline="-23391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'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8532" y="5822703"/>
            <a:ext cx="32213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8020" algn="l"/>
              </a:tabLst>
            </a:pPr>
            <a:r>
              <a:rPr sz="3300" i="1" spc="35" dirty="0">
                <a:latin typeface="Times New Roman"/>
                <a:cs typeface="Times New Roman"/>
              </a:rPr>
              <a:t>MI</a:t>
            </a:r>
            <a:r>
              <a:rPr sz="2850" i="1" spc="52" baseline="-24853" dirty="0">
                <a:latin typeface="Times New Roman"/>
                <a:cs typeface="Times New Roman"/>
              </a:rPr>
              <a:t>c </a:t>
            </a:r>
            <a:r>
              <a:rPr sz="3300" spc="70" dirty="0">
                <a:latin typeface="Times New Roman"/>
                <a:cs typeface="Times New Roman"/>
              </a:rPr>
              <a:t>(</a:t>
            </a:r>
            <a:r>
              <a:rPr sz="3300" i="1" spc="70" dirty="0">
                <a:latin typeface="Times New Roman"/>
                <a:cs typeface="Times New Roman"/>
              </a:rPr>
              <a:t>x</a:t>
            </a:r>
            <a:r>
              <a:rPr sz="3300" spc="70" dirty="0">
                <a:latin typeface="Times New Roman"/>
                <a:cs typeface="Times New Roman"/>
              </a:rPr>
              <a:t>, </a:t>
            </a:r>
            <a:r>
              <a:rPr sz="3300" i="1" spc="50" dirty="0">
                <a:latin typeface="Times New Roman"/>
                <a:cs typeface="Times New Roman"/>
              </a:rPr>
              <a:t>y</a:t>
            </a:r>
            <a:r>
              <a:rPr sz="3300" spc="50" dirty="0">
                <a:latin typeface="Times New Roman"/>
                <a:cs typeface="Times New Roman"/>
              </a:rPr>
              <a:t>) </a:t>
            </a:r>
            <a:r>
              <a:rPr sz="3300" dirty="0">
                <a:latin typeface="Symbol"/>
                <a:cs typeface="Symbol"/>
              </a:rPr>
              <a:t></a:t>
            </a:r>
            <a:r>
              <a:rPr sz="4950" u="heavy" spc="-135" baseline="2104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50" i="1" u="heavy" spc="104" baseline="3654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850" u="heavy" spc="104" baseline="36549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2850" u="heavy" spc="104" baseline="3654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	</a:t>
            </a:r>
            <a:endParaRPr sz="2850" baseline="3654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交互重合指数的应用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25073" y="1681987"/>
            <a:ext cx="8331200" cy="214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7385">
              <a:lnSpc>
                <a:spcPct val="145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假设已经确定密钥字的长</a:t>
            </a:r>
            <a:r>
              <a:rPr sz="2400" b="1" spc="-10" dirty="0">
                <a:latin typeface="宋体"/>
                <a:cs typeface="宋体"/>
              </a:rPr>
              <a:t>度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dirty="0">
                <a:latin typeface="宋体"/>
                <a:cs typeface="宋体"/>
              </a:rPr>
              <a:t>，密文子串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baseline="-20833" dirty="0">
                <a:latin typeface="Arial"/>
                <a:cs typeface="Arial"/>
              </a:rPr>
              <a:t>i</a:t>
            </a:r>
            <a:r>
              <a:rPr sz="2400" b="1" dirty="0">
                <a:latin typeface="宋体"/>
                <a:cs typeface="宋体"/>
              </a:rPr>
              <a:t>中的各个密 文字母都是由同一个加法密码得到的。设密钥为</a:t>
            </a:r>
            <a:r>
              <a:rPr sz="2400" b="1" spc="-5" dirty="0">
                <a:latin typeface="Arial"/>
                <a:cs typeface="Arial"/>
              </a:rPr>
              <a:t>k=k</a:t>
            </a:r>
            <a:r>
              <a:rPr sz="2400" b="1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k</a:t>
            </a:r>
            <a:r>
              <a:rPr sz="2400" b="1" baseline="-20833" dirty="0">
                <a:latin typeface="Arial"/>
                <a:cs typeface="Arial"/>
              </a:rPr>
              <a:t>2</a:t>
            </a:r>
            <a:r>
              <a:rPr sz="2400" b="1" dirty="0">
                <a:latin typeface="Arial"/>
                <a:cs typeface="Arial"/>
              </a:rPr>
              <a:t>…</a:t>
            </a:r>
            <a:r>
              <a:rPr sz="2400" b="1" spc="-5" dirty="0">
                <a:latin typeface="Arial"/>
                <a:cs typeface="Arial"/>
              </a:rPr>
              <a:t>k</a:t>
            </a:r>
            <a:r>
              <a:rPr sz="2400" b="1" baseline="-20833" dirty="0">
                <a:latin typeface="Arial"/>
                <a:cs typeface="Arial"/>
              </a:rPr>
              <a:t>m</a:t>
            </a:r>
            <a:r>
              <a:rPr sz="2400" b="1" spc="-10" dirty="0">
                <a:latin typeface="宋体"/>
                <a:cs typeface="宋体"/>
              </a:rPr>
              <a:t>， </a:t>
            </a:r>
            <a:r>
              <a:rPr sz="2400" b="1" spc="-5" dirty="0">
                <a:latin typeface="宋体"/>
                <a:cs typeface="宋体"/>
              </a:rPr>
              <a:t>可估算</a:t>
            </a:r>
            <a:r>
              <a:rPr sz="2400" b="1" spc="-5" dirty="0">
                <a:latin typeface="Arial"/>
                <a:cs typeface="Arial"/>
              </a:rPr>
              <a:t>MI</a:t>
            </a:r>
            <a:r>
              <a:rPr sz="2400" b="1" spc="-7" baseline="-20833" dirty="0">
                <a:latin typeface="Arial"/>
                <a:cs typeface="Arial"/>
              </a:rPr>
              <a:t>c</a:t>
            </a:r>
            <a:r>
              <a:rPr sz="2400" b="1" spc="-5" dirty="0">
                <a:latin typeface="Arial"/>
                <a:cs typeface="Arial"/>
              </a:rPr>
              <a:t>(y</a:t>
            </a:r>
            <a:r>
              <a:rPr sz="2400" b="1" spc="-7" baseline="-20833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,y</a:t>
            </a:r>
            <a:r>
              <a:rPr sz="2400" b="1" spc="-7" baseline="-20833" dirty="0">
                <a:latin typeface="Arial"/>
                <a:cs typeface="Arial"/>
              </a:rPr>
              <a:t>j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宋体"/>
                <a:cs typeface="宋体"/>
              </a:rPr>
              <a:t>的值。显然，</a:t>
            </a:r>
            <a:r>
              <a:rPr sz="2400" b="1" spc="-5" dirty="0">
                <a:latin typeface="Arial"/>
                <a:cs typeface="Arial"/>
              </a:rPr>
              <a:t>y</a:t>
            </a:r>
            <a:r>
              <a:rPr sz="2400" b="1" spc="-7" baseline="-20833" dirty="0">
                <a:latin typeface="Arial"/>
                <a:cs typeface="Arial"/>
              </a:rPr>
              <a:t>i</a:t>
            </a:r>
            <a:r>
              <a:rPr sz="2400" b="1" dirty="0">
                <a:latin typeface="宋体"/>
                <a:cs typeface="宋体"/>
              </a:rPr>
              <a:t>中的一个随机元素与</a:t>
            </a:r>
            <a:r>
              <a:rPr sz="2400" b="1" dirty="0">
                <a:latin typeface="Arial"/>
                <a:cs typeface="Arial"/>
              </a:rPr>
              <a:t>y</a:t>
            </a:r>
            <a:r>
              <a:rPr sz="2400" b="1" baseline="-20833" dirty="0">
                <a:latin typeface="Arial"/>
                <a:cs typeface="Arial"/>
              </a:rPr>
              <a:t>j</a:t>
            </a:r>
            <a:r>
              <a:rPr sz="2400" b="1" dirty="0">
                <a:latin typeface="宋体"/>
                <a:cs typeface="宋体"/>
              </a:rPr>
              <a:t>中的 一个随机元素同时为</a:t>
            </a:r>
            <a:r>
              <a:rPr sz="2400" b="1" spc="-10" dirty="0">
                <a:latin typeface="宋体"/>
                <a:cs typeface="宋体"/>
              </a:rPr>
              <a:t>第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dirty="0">
                <a:latin typeface="宋体"/>
                <a:cs typeface="宋体"/>
              </a:rPr>
              <a:t>个英文字母的概率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5073" y="396798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/>
                <a:cs typeface="宋体"/>
              </a:rPr>
              <a:t>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2083" y="3967988"/>
            <a:ext cx="4957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，这里下标运算为模</a:t>
            </a:r>
            <a:r>
              <a:rPr sz="2400" b="1" dirty="0">
                <a:latin typeface="Arial"/>
                <a:cs typeface="Arial"/>
              </a:rPr>
              <a:t>26</a:t>
            </a:r>
            <a:r>
              <a:rPr sz="2400" b="1" dirty="0">
                <a:latin typeface="宋体"/>
                <a:cs typeface="宋体"/>
              </a:rPr>
              <a:t>运算。因此有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2739" y="4555514"/>
            <a:ext cx="27051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25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0909" y="4555514"/>
            <a:ext cx="270510" cy="319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00" spc="10" dirty="0">
                <a:latin typeface="Times New Roman"/>
                <a:cs typeface="Times New Roman"/>
              </a:rPr>
              <a:t>25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2173" y="5299857"/>
            <a:ext cx="8410575" cy="14001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40005" algn="ctr">
              <a:lnSpc>
                <a:spcPct val="100000"/>
              </a:lnSpc>
              <a:spcBef>
                <a:spcPts val="775"/>
              </a:spcBef>
              <a:tabLst>
                <a:tab pos="2481580" algn="l"/>
              </a:tabLst>
            </a:pPr>
            <a:r>
              <a:rPr sz="1900" i="1" spc="60" dirty="0">
                <a:latin typeface="Times New Roman"/>
                <a:cs typeface="Times New Roman"/>
              </a:rPr>
              <a:t>h</a:t>
            </a:r>
            <a:r>
              <a:rPr sz="1900" spc="60" dirty="0">
                <a:latin typeface="Symbol"/>
                <a:cs typeface="Symbol"/>
              </a:rPr>
              <a:t></a:t>
            </a:r>
            <a:r>
              <a:rPr sz="1900" spc="60" dirty="0">
                <a:latin typeface="Times New Roman"/>
                <a:cs typeface="Times New Roman"/>
              </a:rPr>
              <a:t>0	</a:t>
            </a:r>
            <a:r>
              <a:rPr sz="1900" i="1" spc="60" dirty="0">
                <a:latin typeface="Times New Roman"/>
                <a:cs typeface="Times New Roman"/>
              </a:rPr>
              <a:t>h</a:t>
            </a:r>
            <a:r>
              <a:rPr sz="1900" spc="60" dirty="0">
                <a:latin typeface="Symbol"/>
                <a:cs typeface="Symbol"/>
              </a:rPr>
              <a:t></a:t>
            </a:r>
            <a:r>
              <a:rPr sz="1900" spc="60" dirty="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注：这个估计值仅依赖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于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(k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-k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j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)mod26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，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称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(k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-k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j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)mod26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为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y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i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,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和</a:t>
            </a:r>
            <a:endParaRPr sz="24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y</a:t>
            </a:r>
            <a:r>
              <a:rPr sz="2400" b="1" spc="-7" baseline="-20833" dirty="0">
                <a:solidFill>
                  <a:srgbClr val="FD1813"/>
                </a:solidFill>
                <a:latin typeface="Arial"/>
                <a:cs typeface="Arial"/>
              </a:rPr>
              <a:t>j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的相对位移。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2877" y="4702298"/>
            <a:ext cx="233870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baseline="14309" dirty="0">
                <a:latin typeface="Symbol"/>
                <a:cs typeface="Symbol"/>
              </a:rPr>
              <a:t></a:t>
            </a:r>
            <a:r>
              <a:rPr sz="4950" spc="-202" baseline="14309" dirty="0">
                <a:latin typeface="Times New Roman"/>
                <a:cs typeface="Times New Roman"/>
              </a:rPr>
              <a:t> </a:t>
            </a:r>
            <a:r>
              <a:rPr sz="4950" dirty="0">
                <a:latin typeface="Symbol"/>
                <a:cs typeface="Symbol"/>
              </a:rPr>
              <a:t></a:t>
            </a:r>
            <a:r>
              <a:rPr sz="4950" spc="-480" dirty="0">
                <a:latin typeface="Times New Roman"/>
                <a:cs typeface="Times New Roman"/>
              </a:rPr>
              <a:t> </a:t>
            </a:r>
            <a:r>
              <a:rPr sz="4950" i="1" spc="7" baseline="14309" dirty="0">
                <a:latin typeface="Times New Roman"/>
                <a:cs typeface="Times New Roman"/>
              </a:rPr>
              <a:t>p</a:t>
            </a:r>
            <a:r>
              <a:rPr sz="1900" i="1" spc="10" dirty="0">
                <a:latin typeface="Times New Roman"/>
                <a:cs typeface="Times New Roman"/>
              </a:rPr>
              <a:t>h</a:t>
            </a:r>
            <a:r>
              <a:rPr sz="1900" i="1" spc="100" dirty="0">
                <a:latin typeface="Times New Roman"/>
                <a:cs typeface="Times New Roman"/>
              </a:rPr>
              <a:t> </a:t>
            </a:r>
            <a:r>
              <a:rPr sz="4950" i="1" spc="7" baseline="14309" dirty="0">
                <a:latin typeface="Times New Roman"/>
                <a:cs typeface="Times New Roman"/>
              </a:rPr>
              <a:t>p</a:t>
            </a:r>
            <a:r>
              <a:rPr sz="1900" i="1" spc="105" dirty="0">
                <a:latin typeface="Times New Roman"/>
                <a:cs typeface="Times New Roman"/>
              </a:rPr>
              <a:t>h</a:t>
            </a:r>
            <a:r>
              <a:rPr sz="1900" spc="125" dirty="0">
                <a:latin typeface="Symbol"/>
                <a:cs typeface="Symbol"/>
              </a:rPr>
              <a:t></a:t>
            </a:r>
            <a:r>
              <a:rPr sz="1900" i="1" spc="45" dirty="0">
                <a:latin typeface="Times New Roman"/>
                <a:cs typeface="Times New Roman"/>
              </a:rPr>
              <a:t>k</a:t>
            </a:r>
            <a:r>
              <a:rPr sz="2025" i="1" spc="7" baseline="-20576" dirty="0">
                <a:latin typeface="Times New Roman"/>
                <a:cs typeface="Times New Roman"/>
              </a:rPr>
              <a:t>i</a:t>
            </a:r>
            <a:r>
              <a:rPr sz="2025" i="1" spc="15" baseline="-20576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Symbol"/>
                <a:cs typeface="Symbol"/>
              </a:rPr>
              <a:t></a:t>
            </a:r>
            <a:r>
              <a:rPr sz="1900" i="1" spc="10" dirty="0">
                <a:latin typeface="Times New Roman"/>
                <a:cs typeface="Times New Roman"/>
              </a:rPr>
              <a:t>k</a:t>
            </a:r>
            <a:r>
              <a:rPr sz="1900" i="1" spc="-155" dirty="0">
                <a:latin typeface="Times New Roman"/>
                <a:cs typeface="Times New Roman"/>
              </a:rPr>
              <a:t> </a:t>
            </a:r>
            <a:r>
              <a:rPr sz="2025" i="1" spc="7" baseline="-20576" dirty="0">
                <a:latin typeface="Times New Roman"/>
                <a:cs typeface="Times New Roman"/>
              </a:rPr>
              <a:t>j</a:t>
            </a:r>
            <a:endParaRPr sz="2025" baseline="-2057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0729" y="4597132"/>
            <a:ext cx="432562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i="1" dirty="0">
                <a:latin typeface="Times New Roman"/>
                <a:cs typeface="Times New Roman"/>
              </a:rPr>
              <a:t>M</a:t>
            </a:r>
            <a:r>
              <a:rPr sz="3300" i="1" spc="100" dirty="0">
                <a:latin typeface="Times New Roman"/>
                <a:cs typeface="Times New Roman"/>
              </a:rPr>
              <a:t>I</a:t>
            </a:r>
            <a:r>
              <a:rPr sz="2850" i="1" spc="15" baseline="-24853" dirty="0">
                <a:latin typeface="Times New Roman"/>
                <a:cs typeface="Times New Roman"/>
              </a:rPr>
              <a:t>c</a:t>
            </a:r>
            <a:r>
              <a:rPr sz="2850" i="1" spc="-127" baseline="-24853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spc="-465" dirty="0">
                <a:latin typeface="Times New Roman"/>
                <a:cs typeface="Times New Roman"/>
              </a:rPr>
              <a:t> </a:t>
            </a:r>
            <a:r>
              <a:rPr sz="3300" i="1" spc="-20" dirty="0">
                <a:latin typeface="Times New Roman"/>
                <a:cs typeface="Times New Roman"/>
              </a:rPr>
              <a:t>y</a:t>
            </a:r>
            <a:r>
              <a:rPr sz="2850" i="1" spc="7" baseline="-24853" dirty="0">
                <a:latin typeface="Times New Roman"/>
                <a:cs typeface="Times New Roman"/>
              </a:rPr>
              <a:t>i</a:t>
            </a:r>
            <a:r>
              <a:rPr sz="2850" i="1" baseline="-24853" dirty="0">
                <a:latin typeface="Times New Roman"/>
                <a:cs typeface="Times New Roman"/>
              </a:rPr>
              <a:t> </a:t>
            </a:r>
            <a:r>
              <a:rPr sz="2850" i="1" spc="-142" baseline="-24853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4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y</a:t>
            </a:r>
            <a:r>
              <a:rPr sz="3300" i="1" spc="-440" dirty="0">
                <a:latin typeface="Times New Roman"/>
                <a:cs typeface="Times New Roman"/>
              </a:rPr>
              <a:t> </a:t>
            </a:r>
            <a:r>
              <a:rPr sz="2850" i="1" spc="7" baseline="-24853" dirty="0">
                <a:latin typeface="Times New Roman"/>
                <a:cs typeface="Times New Roman"/>
              </a:rPr>
              <a:t>j</a:t>
            </a:r>
            <a:r>
              <a:rPr sz="2850" i="1" spc="-44" baseline="-24853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</a:t>
            </a:r>
            <a:r>
              <a:rPr sz="3300" spc="-145" dirty="0">
                <a:latin typeface="Times New Roman"/>
                <a:cs typeface="Times New Roman"/>
              </a:rPr>
              <a:t> </a:t>
            </a:r>
            <a:r>
              <a:rPr sz="7425" baseline="-8417" dirty="0">
                <a:latin typeface="Symbol"/>
                <a:cs typeface="Symbol"/>
              </a:rPr>
              <a:t></a:t>
            </a:r>
            <a:r>
              <a:rPr sz="7425" spc="-712" baseline="-8417" dirty="0">
                <a:latin typeface="Times New Roman"/>
                <a:cs typeface="Times New Roman"/>
              </a:rPr>
              <a:t> </a:t>
            </a:r>
            <a:r>
              <a:rPr sz="3300" i="1" spc="5" dirty="0">
                <a:latin typeface="Times New Roman"/>
                <a:cs typeface="Times New Roman"/>
              </a:rPr>
              <a:t>p</a:t>
            </a:r>
            <a:r>
              <a:rPr sz="2850" i="1" spc="157" baseline="-24853" dirty="0">
                <a:latin typeface="Times New Roman"/>
                <a:cs typeface="Times New Roman"/>
              </a:rPr>
              <a:t>h</a:t>
            </a:r>
            <a:r>
              <a:rPr sz="2850" spc="142" baseline="-24853" dirty="0">
                <a:latin typeface="Symbol"/>
                <a:cs typeface="Symbol"/>
              </a:rPr>
              <a:t></a:t>
            </a:r>
            <a:r>
              <a:rPr sz="2850" i="1" spc="60" baseline="-24853" dirty="0">
                <a:latin typeface="Times New Roman"/>
                <a:cs typeface="Times New Roman"/>
              </a:rPr>
              <a:t>k</a:t>
            </a:r>
            <a:r>
              <a:rPr sz="2025" i="1" spc="7" baseline="-53497" dirty="0">
                <a:latin typeface="Times New Roman"/>
                <a:cs typeface="Times New Roman"/>
              </a:rPr>
              <a:t>i</a:t>
            </a:r>
            <a:r>
              <a:rPr sz="2025" i="1" baseline="-53497" dirty="0">
                <a:latin typeface="Times New Roman"/>
                <a:cs typeface="Times New Roman"/>
              </a:rPr>
              <a:t> </a:t>
            </a:r>
            <a:r>
              <a:rPr sz="2025" i="1" spc="225" baseline="-53497" dirty="0">
                <a:latin typeface="Times New Roman"/>
                <a:cs typeface="Times New Roman"/>
              </a:rPr>
              <a:t> </a:t>
            </a:r>
            <a:r>
              <a:rPr sz="3300" i="1" spc="10" dirty="0">
                <a:latin typeface="Times New Roman"/>
                <a:cs typeface="Times New Roman"/>
              </a:rPr>
              <a:t>p</a:t>
            </a:r>
            <a:r>
              <a:rPr sz="2850" i="1" spc="150" baseline="-24853" dirty="0">
                <a:latin typeface="Times New Roman"/>
                <a:cs typeface="Times New Roman"/>
              </a:rPr>
              <a:t>h</a:t>
            </a:r>
            <a:r>
              <a:rPr sz="2850" spc="142" baseline="-24853" dirty="0">
                <a:latin typeface="Symbol"/>
                <a:cs typeface="Symbol"/>
              </a:rPr>
              <a:t></a:t>
            </a:r>
            <a:r>
              <a:rPr sz="2850" i="1" spc="15" baseline="-24853" dirty="0">
                <a:latin typeface="Times New Roman"/>
                <a:cs typeface="Times New Roman"/>
              </a:rPr>
              <a:t>k</a:t>
            </a:r>
            <a:r>
              <a:rPr sz="2850" i="1" spc="-225" baseline="-24853" dirty="0">
                <a:latin typeface="Times New Roman"/>
                <a:cs typeface="Times New Roman"/>
              </a:rPr>
              <a:t> </a:t>
            </a:r>
            <a:r>
              <a:rPr sz="2025" i="1" spc="7" baseline="-53497" dirty="0">
                <a:latin typeface="Times New Roman"/>
                <a:cs typeface="Times New Roman"/>
              </a:rPr>
              <a:t>j</a:t>
            </a:r>
            <a:endParaRPr sz="2025" baseline="-5349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3505" y="3916021"/>
            <a:ext cx="2411730" cy="4654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52450" algn="l"/>
                <a:tab pos="1097915" algn="l"/>
              </a:tabLst>
            </a:pPr>
            <a:r>
              <a:rPr sz="2850" i="1" spc="15" dirty="0">
                <a:latin typeface="Times New Roman"/>
                <a:cs typeface="Times New Roman"/>
              </a:rPr>
              <a:t>p	p	</a:t>
            </a:r>
            <a:r>
              <a:rPr sz="2850" spc="40" dirty="0">
                <a:latin typeface="Times New Roman"/>
                <a:cs typeface="Times New Roman"/>
              </a:rPr>
              <a:t>,0</a:t>
            </a:r>
            <a:r>
              <a:rPr sz="2850" spc="40" dirty="0">
                <a:latin typeface="Symbol"/>
                <a:cs typeface="Symbol"/>
              </a:rPr>
              <a:t></a:t>
            </a:r>
            <a:r>
              <a:rPr sz="2850" i="1" spc="40" dirty="0">
                <a:latin typeface="Times New Roman"/>
                <a:cs typeface="Times New Roman"/>
              </a:rPr>
              <a:t>h</a:t>
            </a:r>
            <a:r>
              <a:rPr sz="2850" spc="40" dirty="0">
                <a:latin typeface="Symbol"/>
                <a:cs typeface="Symbol"/>
              </a:rPr>
              <a:t></a:t>
            </a:r>
            <a:r>
              <a:rPr sz="2850" spc="40" dirty="0">
                <a:latin typeface="Times New Roman"/>
                <a:cs typeface="Times New Roman"/>
              </a:rPr>
              <a:t>25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4040" y="4275454"/>
            <a:ext cx="6343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8485" algn="l"/>
              </a:tabLst>
            </a:pPr>
            <a:r>
              <a:rPr sz="1200" i="1" dirty="0">
                <a:latin typeface="Times New Roman"/>
                <a:cs typeface="Times New Roman"/>
              </a:rPr>
              <a:t>i	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3604" y="4161003"/>
            <a:ext cx="8604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52450" algn="l"/>
              </a:tabLst>
            </a:pPr>
            <a:r>
              <a:rPr sz="1650" i="1" spc="-75" dirty="0">
                <a:latin typeface="Times New Roman"/>
                <a:cs typeface="Times New Roman"/>
              </a:rPr>
              <a:t>h</a:t>
            </a:r>
            <a:r>
              <a:rPr sz="1650" spc="-95" dirty="0">
                <a:latin typeface="Symbol"/>
                <a:cs typeface="Symbol"/>
              </a:rPr>
              <a:t></a:t>
            </a:r>
            <a:r>
              <a:rPr sz="1650" i="1" spc="15" dirty="0">
                <a:latin typeface="Times New Roman"/>
                <a:cs typeface="Times New Roman"/>
              </a:rPr>
              <a:t>k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i="1" spc="-75" dirty="0">
                <a:latin typeface="Times New Roman"/>
                <a:cs typeface="Times New Roman"/>
              </a:rPr>
              <a:t>h</a:t>
            </a:r>
            <a:r>
              <a:rPr sz="1650" spc="-95" dirty="0">
                <a:latin typeface="Symbol"/>
                <a:cs typeface="Symbol"/>
              </a:rPr>
              <a:t></a:t>
            </a:r>
            <a:r>
              <a:rPr sz="1650" i="1" spc="15" dirty="0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4220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明文</a:t>
            </a:r>
            <a:r>
              <a:rPr spc="-10" dirty="0">
                <a:latin typeface="Arial"/>
                <a:cs typeface="Arial"/>
              </a:rPr>
              <a:t>-</a:t>
            </a:r>
            <a:r>
              <a:rPr spc="-5" dirty="0"/>
              <a:t>密文对分析法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25073" y="2157476"/>
            <a:ext cx="804481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848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所谓明文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dirty="0">
                <a:latin typeface="宋体"/>
                <a:cs typeface="宋体"/>
              </a:rPr>
              <a:t>密文对分析法是指攻击者不仅获得若干密文，</a:t>
            </a:r>
            <a:endParaRPr sz="2400">
              <a:latin typeface="宋体"/>
              <a:cs typeface="宋体"/>
            </a:endParaRPr>
          </a:p>
          <a:p>
            <a:pPr marL="12700" marR="266065">
              <a:lnSpc>
                <a:spcPct val="175000"/>
              </a:lnSpc>
            </a:pPr>
            <a:r>
              <a:rPr sz="2400" b="1" dirty="0">
                <a:latin typeface="宋体"/>
                <a:cs typeface="宋体"/>
              </a:rPr>
              <a:t>而且还得到这些密文对应的明文，通过若干明</a:t>
            </a:r>
            <a:r>
              <a:rPr sz="2400" b="1" spc="-10" dirty="0">
                <a:latin typeface="宋体"/>
                <a:cs typeface="宋体"/>
              </a:rPr>
              <a:t>文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dirty="0">
                <a:latin typeface="宋体"/>
                <a:cs typeface="宋体"/>
              </a:rPr>
              <a:t>密文对以 分析出密钥的方法</a:t>
            </a:r>
            <a:r>
              <a:rPr sz="2400" b="1" spc="-5" dirty="0">
                <a:latin typeface="宋体"/>
                <a:cs typeface="宋体"/>
              </a:rPr>
              <a:t>。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如对于希尔密码而言，其抵抗频率分 析攻击能力非常强，若仅知若干密文是很难破译明文的，  但如果知道比密钥长度多的明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文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密文对则破译就变得相对 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容易。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7749" y="6788711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希尔密码的分析</a:t>
            </a:r>
          </a:p>
        </p:txBody>
      </p:sp>
      <p:sp>
        <p:nvSpPr>
          <p:cNvPr id="4" name="object 4"/>
          <p:cNvSpPr/>
          <p:nvPr/>
        </p:nvSpPr>
        <p:spPr>
          <a:xfrm>
            <a:off x="774839" y="1568196"/>
            <a:ext cx="91440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7749" y="6788711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希尔密码举例</a:t>
            </a:r>
          </a:p>
        </p:txBody>
      </p:sp>
      <p:sp>
        <p:nvSpPr>
          <p:cNvPr id="4" name="object 4"/>
          <p:cNvSpPr/>
          <p:nvPr/>
        </p:nvSpPr>
        <p:spPr>
          <a:xfrm>
            <a:off x="1079639" y="1549146"/>
            <a:ext cx="8839200" cy="565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7749" y="6788711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149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希尔密码举例</a:t>
            </a:r>
            <a:r>
              <a:rPr spc="-10" dirty="0">
                <a:latin typeface="Arial"/>
                <a:cs typeface="Arial"/>
              </a:rPr>
              <a:t>(</a:t>
            </a:r>
            <a:r>
              <a:rPr spc="-5" dirty="0"/>
              <a:t>续</a:t>
            </a:r>
            <a:r>
              <a:rPr spc="-5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object 4"/>
          <p:cNvSpPr/>
          <p:nvPr/>
        </p:nvSpPr>
        <p:spPr>
          <a:xfrm>
            <a:off x="774839" y="1692401"/>
            <a:ext cx="9144000" cy="55145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传统密码的一些启发</a:t>
            </a:r>
          </a:p>
        </p:txBody>
      </p:sp>
      <p:sp>
        <p:nvSpPr>
          <p:cNvPr id="3" name="object 3"/>
          <p:cNvSpPr/>
          <p:nvPr/>
        </p:nvSpPr>
        <p:spPr>
          <a:xfrm>
            <a:off x="1701431" y="2139695"/>
            <a:ext cx="183642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673" y="1962404"/>
            <a:ext cx="3599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代换或置换交叉使用；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1431" y="3079242"/>
            <a:ext cx="18364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4673" y="2901187"/>
            <a:ext cx="25273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加解密码算法；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1431" y="4018788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4673" y="3839972"/>
            <a:ext cx="1812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密钥空间；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1431" y="4958334"/>
            <a:ext cx="18364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4673" y="4778755"/>
            <a:ext cx="2169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密文的数量；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1431" y="5897117"/>
            <a:ext cx="183642" cy="196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34673" y="5717540"/>
            <a:ext cx="21697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新宋体"/>
                <a:cs typeface="新宋体"/>
              </a:rPr>
              <a:t>明文密文对；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02465" y="1639823"/>
            <a:ext cx="3759708" cy="8427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7893" y="1639823"/>
            <a:ext cx="3764279" cy="848360"/>
          </a:xfrm>
          <a:custGeom>
            <a:avLst/>
            <a:gdLst/>
            <a:ahLst/>
            <a:cxnLst/>
            <a:rect l="l" t="t" r="r" b="b"/>
            <a:pathLst>
              <a:path w="3764279" h="848360">
                <a:moveTo>
                  <a:pt x="633984" y="489204"/>
                </a:moveTo>
                <a:lnTo>
                  <a:pt x="3810" y="606552"/>
                </a:lnTo>
                <a:lnTo>
                  <a:pt x="1524" y="606552"/>
                </a:lnTo>
                <a:lnTo>
                  <a:pt x="0" y="608838"/>
                </a:lnTo>
                <a:lnTo>
                  <a:pt x="0" y="613410"/>
                </a:lnTo>
                <a:lnTo>
                  <a:pt x="1524" y="615696"/>
                </a:lnTo>
                <a:lnTo>
                  <a:pt x="3810" y="615696"/>
                </a:lnTo>
                <a:lnTo>
                  <a:pt x="5334" y="615918"/>
                </a:lnTo>
                <a:lnTo>
                  <a:pt x="5334" y="606552"/>
                </a:lnTo>
                <a:lnTo>
                  <a:pt x="32851" y="610578"/>
                </a:lnTo>
                <a:lnTo>
                  <a:pt x="630174" y="499481"/>
                </a:lnTo>
                <a:lnTo>
                  <a:pt x="630174" y="493776"/>
                </a:lnTo>
                <a:lnTo>
                  <a:pt x="633984" y="489204"/>
                </a:lnTo>
                <a:close/>
              </a:path>
              <a:path w="3764279" h="848360">
                <a:moveTo>
                  <a:pt x="32851" y="610578"/>
                </a:moveTo>
                <a:lnTo>
                  <a:pt x="5334" y="606552"/>
                </a:lnTo>
                <a:lnTo>
                  <a:pt x="5334" y="615696"/>
                </a:lnTo>
                <a:lnTo>
                  <a:pt x="32851" y="610578"/>
                </a:lnTo>
                <a:close/>
              </a:path>
              <a:path w="3764279" h="848360">
                <a:moveTo>
                  <a:pt x="3754374" y="754716"/>
                </a:moveTo>
                <a:lnTo>
                  <a:pt x="3754374" y="710184"/>
                </a:lnTo>
                <a:lnTo>
                  <a:pt x="3741904" y="760608"/>
                </a:lnTo>
                <a:lnTo>
                  <a:pt x="3712559" y="801385"/>
                </a:lnTo>
                <a:lnTo>
                  <a:pt x="3670402" y="828566"/>
                </a:lnTo>
                <a:lnTo>
                  <a:pt x="3619500" y="838200"/>
                </a:lnTo>
                <a:lnTo>
                  <a:pt x="774954" y="838200"/>
                </a:lnTo>
                <a:lnTo>
                  <a:pt x="726599" y="829339"/>
                </a:lnTo>
                <a:lnTo>
                  <a:pt x="688848" y="807720"/>
                </a:lnTo>
                <a:lnTo>
                  <a:pt x="659239" y="773072"/>
                </a:lnTo>
                <a:lnTo>
                  <a:pt x="642366" y="730758"/>
                </a:lnTo>
                <a:lnTo>
                  <a:pt x="640080" y="710184"/>
                </a:lnTo>
                <a:lnTo>
                  <a:pt x="640080" y="701040"/>
                </a:lnTo>
                <a:lnTo>
                  <a:pt x="637794" y="698754"/>
                </a:lnTo>
                <a:lnTo>
                  <a:pt x="634746" y="698642"/>
                </a:lnTo>
                <a:lnTo>
                  <a:pt x="32851" y="610578"/>
                </a:lnTo>
                <a:lnTo>
                  <a:pt x="5334" y="615696"/>
                </a:lnTo>
                <a:lnTo>
                  <a:pt x="5334" y="615918"/>
                </a:lnTo>
                <a:lnTo>
                  <a:pt x="630174" y="707229"/>
                </a:lnTo>
                <a:lnTo>
                  <a:pt x="630174" y="703326"/>
                </a:lnTo>
                <a:lnTo>
                  <a:pt x="634746" y="707898"/>
                </a:lnTo>
                <a:lnTo>
                  <a:pt x="634746" y="737337"/>
                </a:lnTo>
                <a:lnTo>
                  <a:pt x="641137" y="758543"/>
                </a:lnTo>
                <a:lnTo>
                  <a:pt x="673157" y="806121"/>
                </a:lnTo>
                <a:lnTo>
                  <a:pt x="706374" y="830580"/>
                </a:lnTo>
                <a:lnTo>
                  <a:pt x="752856" y="846582"/>
                </a:lnTo>
                <a:lnTo>
                  <a:pt x="768096" y="847420"/>
                </a:lnTo>
                <a:lnTo>
                  <a:pt x="774954" y="848106"/>
                </a:lnTo>
                <a:lnTo>
                  <a:pt x="3619500" y="848106"/>
                </a:lnTo>
                <a:lnTo>
                  <a:pt x="3627120" y="847344"/>
                </a:lnTo>
                <a:lnTo>
                  <a:pt x="3668897" y="839371"/>
                </a:lnTo>
                <a:lnTo>
                  <a:pt x="3705813" y="819287"/>
                </a:lnTo>
                <a:lnTo>
                  <a:pt x="3735481" y="789550"/>
                </a:lnTo>
                <a:lnTo>
                  <a:pt x="3754374" y="754716"/>
                </a:lnTo>
                <a:close/>
              </a:path>
              <a:path w="3764279" h="848360">
                <a:moveTo>
                  <a:pt x="3764279" y="703326"/>
                </a:moveTo>
                <a:lnTo>
                  <a:pt x="3764279" y="144780"/>
                </a:lnTo>
                <a:lnTo>
                  <a:pt x="3763518" y="137160"/>
                </a:lnTo>
                <a:lnTo>
                  <a:pt x="3754829" y="93533"/>
                </a:lnTo>
                <a:lnTo>
                  <a:pt x="3733640" y="55868"/>
                </a:lnTo>
                <a:lnTo>
                  <a:pt x="3702394" y="26299"/>
                </a:lnTo>
                <a:lnTo>
                  <a:pt x="3663532" y="6965"/>
                </a:lnTo>
                <a:lnTo>
                  <a:pt x="3619500" y="0"/>
                </a:lnTo>
                <a:lnTo>
                  <a:pt x="774954" y="0"/>
                </a:lnTo>
                <a:lnTo>
                  <a:pt x="722000" y="10115"/>
                </a:lnTo>
                <a:lnTo>
                  <a:pt x="682752" y="33528"/>
                </a:lnTo>
                <a:lnTo>
                  <a:pt x="650667" y="70446"/>
                </a:lnTo>
                <a:lnTo>
                  <a:pt x="633222" y="115824"/>
                </a:lnTo>
                <a:lnTo>
                  <a:pt x="630936" y="130302"/>
                </a:lnTo>
                <a:lnTo>
                  <a:pt x="630174" y="137160"/>
                </a:lnTo>
                <a:lnTo>
                  <a:pt x="630174" y="489913"/>
                </a:lnTo>
                <a:lnTo>
                  <a:pt x="633984" y="489204"/>
                </a:lnTo>
                <a:lnTo>
                  <a:pt x="633984" y="498773"/>
                </a:lnTo>
                <a:lnTo>
                  <a:pt x="636270" y="498348"/>
                </a:lnTo>
                <a:lnTo>
                  <a:pt x="638556" y="498348"/>
                </a:lnTo>
                <a:lnTo>
                  <a:pt x="640080" y="496062"/>
                </a:lnTo>
                <a:lnTo>
                  <a:pt x="640080" y="137922"/>
                </a:lnTo>
                <a:lnTo>
                  <a:pt x="642366" y="117348"/>
                </a:lnTo>
                <a:lnTo>
                  <a:pt x="662630" y="69489"/>
                </a:lnTo>
                <a:lnTo>
                  <a:pt x="699516" y="32766"/>
                </a:lnTo>
                <a:lnTo>
                  <a:pt x="722376" y="20574"/>
                </a:lnTo>
                <a:lnTo>
                  <a:pt x="728472" y="17526"/>
                </a:lnTo>
                <a:lnTo>
                  <a:pt x="734568" y="16002"/>
                </a:lnTo>
                <a:lnTo>
                  <a:pt x="741506" y="13695"/>
                </a:lnTo>
                <a:lnTo>
                  <a:pt x="747522" y="12192"/>
                </a:lnTo>
                <a:lnTo>
                  <a:pt x="767334" y="9990"/>
                </a:lnTo>
                <a:lnTo>
                  <a:pt x="3626357" y="9906"/>
                </a:lnTo>
                <a:lnTo>
                  <a:pt x="3675146" y="21619"/>
                </a:lnTo>
                <a:lnTo>
                  <a:pt x="3715111" y="49210"/>
                </a:lnTo>
                <a:lnTo>
                  <a:pt x="3742704" y="89153"/>
                </a:lnTo>
                <a:lnTo>
                  <a:pt x="3754374" y="137922"/>
                </a:lnTo>
                <a:lnTo>
                  <a:pt x="3754374" y="754716"/>
                </a:lnTo>
                <a:lnTo>
                  <a:pt x="3755512" y="752617"/>
                </a:lnTo>
                <a:lnTo>
                  <a:pt x="3763518" y="710946"/>
                </a:lnTo>
                <a:lnTo>
                  <a:pt x="3764279" y="703326"/>
                </a:lnTo>
                <a:close/>
              </a:path>
              <a:path w="3764279" h="848360">
                <a:moveTo>
                  <a:pt x="633984" y="498773"/>
                </a:moveTo>
                <a:lnTo>
                  <a:pt x="633984" y="489204"/>
                </a:lnTo>
                <a:lnTo>
                  <a:pt x="630174" y="493776"/>
                </a:lnTo>
                <a:lnTo>
                  <a:pt x="630174" y="499481"/>
                </a:lnTo>
                <a:lnTo>
                  <a:pt x="633984" y="498773"/>
                </a:lnTo>
                <a:close/>
              </a:path>
              <a:path w="3764279" h="848360">
                <a:moveTo>
                  <a:pt x="634746" y="707898"/>
                </a:moveTo>
                <a:lnTo>
                  <a:pt x="630174" y="703326"/>
                </a:lnTo>
                <a:lnTo>
                  <a:pt x="630174" y="707229"/>
                </a:lnTo>
                <a:lnTo>
                  <a:pt x="634746" y="707898"/>
                </a:lnTo>
                <a:close/>
              </a:path>
              <a:path w="3764279" h="848360">
                <a:moveTo>
                  <a:pt x="634746" y="737337"/>
                </a:moveTo>
                <a:lnTo>
                  <a:pt x="634746" y="707898"/>
                </a:lnTo>
                <a:lnTo>
                  <a:pt x="630174" y="707229"/>
                </a:lnTo>
                <a:lnTo>
                  <a:pt x="630174" y="710946"/>
                </a:lnTo>
                <a:lnTo>
                  <a:pt x="630936" y="718566"/>
                </a:lnTo>
                <a:lnTo>
                  <a:pt x="631698" y="725424"/>
                </a:lnTo>
                <a:lnTo>
                  <a:pt x="633222" y="732282"/>
                </a:lnTo>
                <a:lnTo>
                  <a:pt x="634746" y="73733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52521" y="1695703"/>
            <a:ext cx="2782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多次使用一种代换或 置换不增加安全性。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26521" y="2706623"/>
            <a:ext cx="5064251" cy="9189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19663" y="2706623"/>
            <a:ext cx="5071110" cy="924560"/>
          </a:xfrm>
          <a:custGeom>
            <a:avLst/>
            <a:gdLst/>
            <a:ahLst/>
            <a:cxnLst/>
            <a:rect l="l" t="t" r="r" b="b"/>
            <a:pathLst>
              <a:path w="5071109" h="924560">
                <a:moveTo>
                  <a:pt x="1337310" y="157734"/>
                </a:moveTo>
                <a:lnTo>
                  <a:pt x="1337310" y="156210"/>
                </a:lnTo>
                <a:lnTo>
                  <a:pt x="1336548" y="154686"/>
                </a:lnTo>
                <a:lnTo>
                  <a:pt x="1335024" y="153924"/>
                </a:lnTo>
                <a:lnTo>
                  <a:pt x="1334262" y="152400"/>
                </a:lnTo>
                <a:lnTo>
                  <a:pt x="1331214" y="152400"/>
                </a:lnTo>
                <a:lnTo>
                  <a:pt x="4572" y="399288"/>
                </a:lnTo>
                <a:lnTo>
                  <a:pt x="1524" y="399288"/>
                </a:lnTo>
                <a:lnTo>
                  <a:pt x="0" y="401574"/>
                </a:lnTo>
                <a:lnTo>
                  <a:pt x="0" y="403860"/>
                </a:lnTo>
                <a:lnTo>
                  <a:pt x="762" y="406908"/>
                </a:lnTo>
                <a:lnTo>
                  <a:pt x="2286" y="408432"/>
                </a:lnTo>
                <a:lnTo>
                  <a:pt x="5334" y="408432"/>
                </a:lnTo>
                <a:lnTo>
                  <a:pt x="5334" y="399288"/>
                </a:lnTo>
                <a:lnTo>
                  <a:pt x="59433" y="398542"/>
                </a:lnTo>
                <a:lnTo>
                  <a:pt x="1327404" y="163436"/>
                </a:lnTo>
                <a:lnTo>
                  <a:pt x="1327404" y="156972"/>
                </a:lnTo>
                <a:lnTo>
                  <a:pt x="1337310" y="157734"/>
                </a:lnTo>
                <a:close/>
              </a:path>
              <a:path w="5071109" h="924560">
                <a:moveTo>
                  <a:pt x="59433" y="398542"/>
                </a:moveTo>
                <a:lnTo>
                  <a:pt x="5334" y="399288"/>
                </a:lnTo>
                <a:lnTo>
                  <a:pt x="6095" y="408421"/>
                </a:lnTo>
                <a:lnTo>
                  <a:pt x="59433" y="398542"/>
                </a:lnTo>
                <a:close/>
              </a:path>
              <a:path w="5071109" h="924560">
                <a:moveTo>
                  <a:pt x="6095" y="408421"/>
                </a:moveTo>
                <a:lnTo>
                  <a:pt x="5334" y="399288"/>
                </a:lnTo>
                <a:lnTo>
                  <a:pt x="5334" y="408432"/>
                </a:lnTo>
                <a:lnTo>
                  <a:pt x="6095" y="408421"/>
                </a:lnTo>
                <a:close/>
              </a:path>
              <a:path w="5071109" h="924560">
                <a:moveTo>
                  <a:pt x="5071110" y="766571"/>
                </a:moveTo>
                <a:lnTo>
                  <a:pt x="5071110" y="160019"/>
                </a:lnTo>
                <a:lnTo>
                  <a:pt x="5068824" y="162305"/>
                </a:lnTo>
                <a:lnTo>
                  <a:pt x="5063490" y="162305"/>
                </a:lnTo>
                <a:lnTo>
                  <a:pt x="5061204" y="160019"/>
                </a:lnTo>
                <a:lnTo>
                  <a:pt x="5061204" y="766571"/>
                </a:lnTo>
                <a:lnTo>
                  <a:pt x="5053830" y="813391"/>
                </a:lnTo>
                <a:lnTo>
                  <a:pt x="5032904" y="854111"/>
                </a:lnTo>
                <a:lnTo>
                  <a:pt x="5000882" y="886204"/>
                </a:lnTo>
                <a:lnTo>
                  <a:pt x="4960221" y="907143"/>
                </a:lnTo>
                <a:lnTo>
                  <a:pt x="4914138" y="914281"/>
                </a:lnTo>
                <a:lnTo>
                  <a:pt x="1484376" y="914350"/>
                </a:lnTo>
                <a:lnTo>
                  <a:pt x="1463910" y="913019"/>
                </a:lnTo>
                <a:lnTo>
                  <a:pt x="1420528" y="899885"/>
                </a:lnTo>
                <a:lnTo>
                  <a:pt x="1379982" y="870966"/>
                </a:lnTo>
                <a:lnTo>
                  <a:pt x="1351197" y="830027"/>
                </a:lnTo>
                <a:lnTo>
                  <a:pt x="1338072" y="781812"/>
                </a:lnTo>
                <a:lnTo>
                  <a:pt x="1337310" y="774192"/>
                </a:lnTo>
                <a:lnTo>
                  <a:pt x="1337310" y="384810"/>
                </a:lnTo>
                <a:lnTo>
                  <a:pt x="1336548" y="383286"/>
                </a:lnTo>
                <a:lnTo>
                  <a:pt x="1335024" y="381762"/>
                </a:lnTo>
                <a:lnTo>
                  <a:pt x="1333691" y="381095"/>
                </a:lnTo>
                <a:lnTo>
                  <a:pt x="1327404" y="381063"/>
                </a:lnTo>
                <a:lnTo>
                  <a:pt x="59433" y="398542"/>
                </a:lnTo>
                <a:lnTo>
                  <a:pt x="6154" y="408421"/>
                </a:lnTo>
                <a:lnTo>
                  <a:pt x="1327404" y="390976"/>
                </a:lnTo>
                <a:lnTo>
                  <a:pt x="1327404" y="385572"/>
                </a:lnTo>
                <a:lnTo>
                  <a:pt x="1332738" y="390906"/>
                </a:lnTo>
                <a:lnTo>
                  <a:pt x="1332738" y="805355"/>
                </a:lnTo>
                <a:lnTo>
                  <a:pt x="1333691" y="809948"/>
                </a:lnTo>
                <a:lnTo>
                  <a:pt x="1356401" y="857616"/>
                </a:lnTo>
                <a:lnTo>
                  <a:pt x="1385316" y="888492"/>
                </a:lnTo>
                <a:lnTo>
                  <a:pt x="1439070" y="917209"/>
                </a:lnTo>
                <a:lnTo>
                  <a:pt x="1484376" y="924243"/>
                </a:lnTo>
                <a:lnTo>
                  <a:pt x="4914138" y="924306"/>
                </a:lnTo>
                <a:lnTo>
                  <a:pt x="4964284" y="915571"/>
                </a:lnTo>
                <a:lnTo>
                  <a:pt x="5007206" y="893338"/>
                </a:lnTo>
                <a:lnTo>
                  <a:pt x="5040751" y="859699"/>
                </a:lnTo>
                <a:lnTo>
                  <a:pt x="5062769" y="816746"/>
                </a:lnTo>
                <a:lnTo>
                  <a:pt x="5071110" y="766571"/>
                </a:lnTo>
                <a:close/>
              </a:path>
              <a:path w="5071109" h="924560">
                <a:moveTo>
                  <a:pt x="5070856" y="154431"/>
                </a:moveTo>
                <a:lnTo>
                  <a:pt x="5070348" y="149351"/>
                </a:lnTo>
                <a:lnTo>
                  <a:pt x="5070348" y="140969"/>
                </a:lnTo>
                <a:lnTo>
                  <a:pt x="5068824" y="133349"/>
                </a:lnTo>
                <a:lnTo>
                  <a:pt x="5050212" y="79390"/>
                </a:lnTo>
                <a:lnTo>
                  <a:pt x="5013198" y="35813"/>
                </a:lnTo>
                <a:lnTo>
                  <a:pt x="4975942" y="12915"/>
                </a:lnTo>
                <a:lnTo>
                  <a:pt x="4934764" y="1485"/>
                </a:lnTo>
                <a:lnTo>
                  <a:pt x="1484376" y="0"/>
                </a:lnTo>
                <a:lnTo>
                  <a:pt x="1437890" y="7393"/>
                </a:lnTo>
                <a:lnTo>
                  <a:pt x="1396917" y="27071"/>
                </a:lnTo>
                <a:lnTo>
                  <a:pt x="1363567" y="57226"/>
                </a:lnTo>
                <a:lnTo>
                  <a:pt x="1339947" y="96049"/>
                </a:lnTo>
                <a:lnTo>
                  <a:pt x="1328166" y="141732"/>
                </a:lnTo>
                <a:lnTo>
                  <a:pt x="1327404" y="149352"/>
                </a:lnTo>
                <a:lnTo>
                  <a:pt x="1327404" y="153109"/>
                </a:lnTo>
                <a:lnTo>
                  <a:pt x="1331214" y="152400"/>
                </a:lnTo>
                <a:lnTo>
                  <a:pt x="1334262" y="152400"/>
                </a:lnTo>
                <a:lnTo>
                  <a:pt x="1335024" y="153924"/>
                </a:lnTo>
                <a:lnTo>
                  <a:pt x="1336548" y="154686"/>
                </a:lnTo>
                <a:lnTo>
                  <a:pt x="1337310" y="156210"/>
                </a:lnTo>
                <a:lnTo>
                  <a:pt x="1337310" y="149352"/>
                </a:lnTo>
                <a:lnTo>
                  <a:pt x="1338072" y="142494"/>
                </a:lnTo>
                <a:lnTo>
                  <a:pt x="1338834" y="134874"/>
                </a:lnTo>
                <a:lnTo>
                  <a:pt x="1356326" y="84467"/>
                </a:lnTo>
                <a:lnTo>
                  <a:pt x="1390650" y="43434"/>
                </a:lnTo>
                <a:lnTo>
                  <a:pt x="1426243" y="21677"/>
                </a:lnTo>
                <a:lnTo>
                  <a:pt x="1464734" y="11191"/>
                </a:lnTo>
                <a:lnTo>
                  <a:pt x="1484376" y="9954"/>
                </a:lnTo>
                <a:lnTo>
                  <a:pt x="4914138" y="10015"/>
                </a:lnTo>
                <a:lnTo>
                  <a:pt x="4956958" y="16159"/>
                </a:lnTo>
                <a:lnTo>
                  <a:pt x="4995755" y="34581"/>
                </a:lnTo>
                <a:lnTo>
                  <a:pt x="5027467" y="63136"/>
                </a:lnTo>
                <a:lnTo>
                  <a:pt x="5049795" y="99786"/>
                </a:lnTo>
                <a:lnTo>
                  <a:pt x="5060442" y="142494"/>
                </a:lnTo>
                <a:lnTo>
                  <a:pt x="5061204" y="150113"/>
                </a:lnTo>
                <a:lnTo>
                  <a:pt x="5061204" y="154685"/>
                </a:lnTo>
                <a:lnTo>
                  <a:pt x="5063490" y="152399"/>
                </a:lnTo>
                <a:lnTo>
                  <a:pt x="5068824" y="152399"/>
                </a:lnTo>
                <a:lnTo>
                  <a:pt x="5070856" y="154431"/>
                </a:lnTo>
                <a:close/>
              </a:path>
              <a:path w="5071109" h="924560">
                <a:moveTo>
                  <a:pt x="1337310" y="160020"/>
                </a:moveTo>
                <a:lnTo>
                  <a:pt x="1337310" y="157734"/>
                </a:lnTo>
                <a:lnTo>
                  <a:pt x="1327404" y="156972"/>
                </a:lnTo>
                <a:lnTo>
                  <a:pt x="1333500" y="162306"/>
                </a:lnTo>
                <a:lnTo>
                  <a:pt x="1335024" y="162306"/>
                </a:lnTo>
                <a:lnTo>
                  <a:pt x="1337310" y="160020"/>
                </a:lnTo>
                <a:close/>
              </a:path>
              <a:path w="5071109" h="924560">
                <a:moveTo>
                  <a:pt x="1333500" y="162306"/>
                </a:moveTo>
                <a:lnTo>
                  <a:pt x="1327404" y="156972"/>
                </a:lnTo>
                <a:lnTo>
                  <a:pt x="1327404" y="160020"/>
                </a:lnTo>
                <a:lnTo>
                  <a:pt x="1329690" y="162306"/>
                </a:lnTo>
                <a:lnTo>
                  <a:pt x="1333500" y="162306"/>
                </a:lnTo>
                <a:close/>
              </a:path>
              <a:path w="5071109" h="924560">
                <a:moveTo>
                  <a:pt x="1333500" y="162306"/>
                </a:moveTo>
                <a:lnTo>
                  <a:pt x="1329690" y="162306"/>
                </a:lnTo>
                <a:lnTo>
                  <a:pt x="1327404" y="160020"/>
                </a:lnTo>
                <a:lnTo>
                  <a:pt x="1327404" y="163436"/>
                </a:lnTo>
                <a:lnTo>
                  <a:pt x="1333500" y="162306"/>
                </a:lnTo>
                <a:close/>
              </a:path>
              <a:path w="5071109" h="924560">
                <a:moveTo>
                  <a:pt x="1332738" y="390906"/>
                </a:moveTo>
                <a:lnTo>
                  <a:pt x="1327404" y="385572"/>
                </a:lnTo>
                <a:lnTo>
                  <a:pt x="1327404" y="390976"/>
                </a:lnTo>
                <a:lnTo>
                  <a:pt x="1332738" y="390906"/>
                </a:lnTo>
                <a:close/>
              </a:path>
              <a:path w="5071109" h="924560">
                <a:moveTo>
                  <a:pt x="1332738" y="805355"/>
                </a:moveTo>
                <a:lnTo>
                  <a:pt x="1332738" y="390906"/>
                </a:lnTo>
                <a:lnTo>
                  <a:pt x="1327404" y="390976"/>
                </a:lnTo>
                <a:lnTo>
                  <a:pt x="1327404" y="774954"/>
                </a:lnTo>
                <a:lnTo>
                  <a:pt x="1328166" y="783336"/>
                </a:lnTo>
                <a:lnTo>
                  <a:pt x="1332738" y="805355"/>
                </a:lnTo>
                <a:close/>
              </a:path>
              <a:path w="5071109" h="924560">
                <a:moveTo>
                  <a:pt x="5071110" y="156971"/>
                </a:moveTo>
                <a:lnTo>
                  <a:pt x="5070856" y="154431"/>
                </a:lnTo>
                <a:lnTo>
                  <a:pt x="5068824" y="152399"/>
                </a:lnTo>
                <a:lnTo>
                  <a:pt x="5063490" y="152399"/>
                </a:lnTo>
                <a:lnTo>
                  <a:pt x="5061204" y="154685"/>
                </a:lnTo>
                <a:lnTo>
                  <a:pt x="5061204" y="156971"/>
                </a:lnTo>
                <a:lnTo>
                  <a:pt x="5071110" y="156971"/>
                </a:lnTo>
                <a:close/>
              </a:path>
              <a:path w="5071109" h="924560">
                <a:moveTo>
                  <a:pt x="5071110" y="156971"/>
                </a:moveTo>
                <a:lnTo>
                  <a:pt x="5061204" y="156971"/>
                </a:lnTo>
                <a:lnTo>
                  <a:pt x="5061204" y="157733"/>
                </a:lnTo>
                <a:lnTo>
                  <a:pt x="5071110" y="156971"/>
                </a:lnTo>
                <a:close/>
              </a:path>
              <a:path w="5071109" h="924560">
                <a:moveTo>
                  <a:pt x="5071110" y="160019"/>
                </a:moveTo>
                <a:lnTo>
                  <a:pt x="5071110" y="156971"/>
                </a:lnTo>
                <a:lnTo>
                  <a:pt x="5061204" y="157733"/>
                </a:lnTo>
                <a:lnTo>
                  <a:pt x="5061204" y="160019"/>
                </a:lnTo>
                <a:lnTo>
                  <a:pt x="5063490" y="162305"/>
                </a:lnTo>
                <a:lnTo>
                  <a:pt x="5068824" y="162305"/>
                </a:lnTo>
                <a:lnTo>
                  <a:pt x="5071110" y="160019"/>
                </a:lnTo>
                <a:close/>
              </a:path>
              <a:path w="5071109" h="924560">
                <a:moveTo>
                  <a:pt x="5071110" y="156971"/>
                </a:moveTo>
                <a:lnTo>
                  <a:pt x="5071110" y="154685"/>
                </a:lnTo>
                <a:lnTo>
                  <a:pt x="5070856" y="154431"/>
                </a:lnTo>
                <a:lnTo>
                  <a:pt x="5071110" y="156971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75331" y="2800603"/>
            <a:ext cx="33953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算法保密增加安全性，但 实际应用往往难于保证。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87965" y="3773423"/>
            <a:ext cx="5093208" cy="6903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3393" y="3773423"/>
            <a:ext cx="5097780" cy="695960"/>
          </a:xfrm>
          <a:custGeom>
            <a:avLst/>
            <a:gdLst/>
            <a:ahLst/>
            <a:cxnLst/>
            <a:rect l="l" t="t" r="r" b="b"/>
            <a:pathLst>
              <a:path w="5097780" h="695960">
                <a:moveTo>
                  <a:pt x="5097780" y="576072"/>
                </a:moveTo>
                <a:lnTo>
                  <a:pt x="5097780" y="121920"/>
                </a:lnTo>
                <a:lnTo>
                  <a:pt x="5095494" y="124206"/>
                </a:lnTo>
                <a:lnTo>
                  <a:pt x="5090160" y="124206"/>
                </a:lnTo>
                <a:lnTo>
                  <a:pt x="5087874" y="121920"/>
                </a:lnTo>
                <a:lnTo>
                  <a:pt x="5087874" y="576072"/>
                </a:lnTo>
                <a:lnTo>
                  <a:pt x="5079622" y="618704"/>
                </a:lnTo>
                <a:lnTo>
                  <a:pt x="5055927" y="653915"/>
                </a:lnTo>
                <a:lnTo>
                  <a:pt x="5020772" y="677636"/>
                </a:lnTo>
                <a:lnTo>
                  <a:pt x="4978908" y="685654"/>
                </a:lnTo>
                <a:lnTo>
                  <a:pt x="2082546" y="685746"/>
                </a:lnTo>
                <a:lnTo>
                  <a:pt x="2066925" y="684648"/>
                </a:lnTo>
                <a:lnTo>
                  <a:pt x="2021586" y="666750"/>
                </a:lnTo>
                <a:lnTo>
                  <a:pt x="1993148" y="639769"/>
                </a:lnTo>
                <a:lnTo>
                  <a:pt x="1973580" y="587502"/>
                </a:lnTo>
                <a:lnTo>
                  <a:pt x="1973580" y="288036"/>
                </a:lnTo>
                <a:lnTo>
                  <a:pt x="1971294" y="285750"/>
                </a:lnTo>
                <a:lnTo>
                  <a:pt x="1963674" y="285689"/>
                </a:lnTo>
                <a:lnTo>
                  <a:pt x="118698" y="264935"/>
                </a:lnTo>
                <a:lnTo>
                  <a:pt x="5334" y="273558"/>
                </a:lnTo>
                <a:lnTo>
                  <a:pt x="4572" y="263652"/>
                </a:lnTo>
                <a:lnTo>
                  <a:pt x="1524" y="264414"/>
                </a:lnTo>
                <a:lnTo>
                  <a:pt x="0" y="266700"/>
                </a:lnTo>
                <a:lnTo>
                  <a:pt x="0" y="271272"/>
                </a:lnTo>
                <a:lnTo>
                  <a:pt x="2286" y="273558"/>
                </a:lnTo>
                <a:lnTo>
                  <a:pt x="5334" y="273566"/>
                </a:lnTo>
                <a:lnTo>
                  <a:pt x="1963674" y="295604"/>
                </a:lnTo>
                <a:lnTo>
                  <a:pt x="1963674" y="290322"/>
                </a:lnTo>
                <a:lnTo>
                  <a:pt x="1968246" y="295656"/>
                </a:lnTo>
                <a:lnTo>
                  <a:pt x="1968246" y="609107"/>
                </a:lnTo>
                <a:lnTo>
                  <a:pt x="1975437" y="627702"/>
                </a:lnTo>
                <a:lnTo>
                  <a:pt x="1998726" y="660654"/>
                </a:lnTo>
                <a:lnTo>
                  <a:pt x="2031905" y="684256"/>
                </a:lnTo>
                <a:lnTo>
                  <a:pt x="2082546" y="695651"/>
                </a:lnTo>
                <a:lnTo>
                  <a:pt x="4978908" y="695706"/>
                </a:lnTo>
                <a:lnTo>
                  <a:pt x="5025269" y="685933"/>
                </a:lnTo>
                <a:lnTo>
                  <a:pt x="5063104" y="660306"/>
                </a:lnTo>
                <a:lnTo>
                  <a:pt x="5088559" y="622470"/>
                </a:lnTo>
                <a:lnTo>
                  <a:pt x="5097780" y="576072"/>
                </a:lnTo>
                <a:close/>
              </a:path>
              <a:path w="5097780" h="695960">
                <a:moveTo>
                  <a:pt x="1973580" y="119634"/>
                </a:moveTo>
                <a:lnTo>
                  <a:pt x="1973580" y="118110"/>
                </a:lnTo>
                <a:lnTo>
                  <a:pt x="1972818" y="116586"/>
                </a:lnTo>
                <a:lnTo>
                  <a:pt x="1972056" y="115824"/>
                </a:lnTo>
                <a:lnTo>
                  <a:pt x="1970532" y="115062"/>
                </a:lnTo>
                <a:lnTo>
                  <a:pt x="1969770" y="114300"/>
                </a:lnTo>
                <a:lnTo>
                  <a:pt x="1967947" y="114322"/>
                </a:lnTo>
                <a:lnTo>
                  <a:pt x="4572" y="263652"/>
                </a:lnTo>
                <a:lnTo>
                  <a:pt x="118698" y="264935"/>
                </a:lnTo>
                <a:lnTo>
                  <a:pt x="1963674" y="124611"/>
                </a:lnTo>
                <a:lnTo>
                  <a:pt x="1963674" y="118872"/>
                </a:lnTo>
                <a:lnTo>
                  <a:pt x="1973580" y="119634"/>
                </a:lnTo>
                <a:close/>
              </a:path>
              <a:path w="5097780" h="695960">
                <a:moveTo>
                  <a:pt x="118698" y="264935"/>
                </a:moveTo>
                <a:lnTo>
                  <a:pt x="4572" y="263652"/>
                </a:lnTo>
                <a:lnTo>
                  <a:pt x="5334" y="273558"/>
                </a:lnTo>
                <a:lnTo>
                  <a:pt x="118698" y="264935"/>
                </a:lnTo>
                <a:close/>
              </a:path>
              <a:path w="5097780" h="695960">
                <a:moveTo>
                  <a:pt x="5097780" y="116586"/>
                </a:moveTo>
                <a:lnTo>
                  <a:pt x="5097780" y="112776"/>
                </a:lnTo>
                <a:lnTo>
                  <a:pt x="5097018" y="106680"/>
                </a:lnTo>
                <a:lnTo>
                  <a:pt x="5080573" y="57850"/>
                </a:lnTo>
                <a:lnTo>
                  <a:pt x="5054346" y="27432"/>
                </a:lnTo>
                <a:lnTo>
                  <a:pt x="5007668" y="3529"/>
                </a:lnTo>
                <a:lnTo>
                  <a:pt x="2082546" y="0"/>
                </a:lnTo>
                <a:lnTo>
                  <a:pt x="2039554" y="8220"/>
                </a:lnTo>
                <a:lnTo>
                  <a:pt x="2002874" y="31170"/>
                </a:lnTo>
                <a:lnTo>
                  <a:pt x="1976502" y="65395"/>
                </a:lnTo>
                <a:lnTo>
                  <a:pt x="1964436" y="107442"/>
                </a:lnTo>
                <a:lnTo>
                  <a:pt x="1963674" y="113538"/>
                </a:lnTo>
                <a:lnTo>
                  <a:pt x="1963674" y="114647"/>
                </a:lnTo>
                <a:lnTo>
                  <a:pt x="1967947" y="114322"/>
                </a:lnTo>
                <a:lnTo>
                  <a:pt x="1969770" y="114300"/>
                </a:lnTo>
                <a:lnTo>
                  <a:pt x="1970532" y="115062"/>
                </a:lnTo>
                <a:lnTo>
                  <a:pt x="1972056" y="115824"/>
                </a:lnTo>
                <a:lnTo>
                  <a:pt x="1972818" y="116586"/>
                </a:lnTo>
                <a:lnTo>
                  <a:pt x="1973580" y="118110"/>
                </a:lnTo>
                <a:lnTo>
                  <a:pt x="1973580" y="108204"/>
                </a:lnTo>
                <a:lnTo>
                  <a:pt x="1975866" y="96774"/>
                </a:lnTo>
                <a:lnTo>
                  <a:pt x="2000156" y="47748"/>
                </a:lnTo>
                <a:lnTo>
                  <a:pt x="2030730" y="22860"/>
                </a:lnTo>
                <a:lnTo>
                  <a:pt x="2070292" y="10347"/>
                </a:lnTo>
                <a:lnTo>
                  <a:pt x="4978146" y="9906"/>
                </a:lnTo>
                <a:lnTo>
                  <a:pt x="5018165" y="16921"/>
                </a:lnTo>
                <a:lnTo>
                  <a:pt x="5051688" y="37604"/>
                </a:lnTo>
                <a:lnTo>
                  <a:pt x="5075872" y="69013"/>
                </a:lnTo>
                <a:lnTo>
                  <a:pt x="5087874" y="108204"/>
                </a:lnTo>
                <a:lnTo>
                  <a:pt x="5087874" y="116586"/>
                </a:lnTo>
                <a:lnTo>
                  <a:pt x="5090160" y="114300"/>
                </a:lnTo>
                <a:lnTo>
                  <a:pt x="5095494" y="114300"/>
                </a:lnTo>
                <a:lnTo>
                  <a:pt x="5097780" y="116586"/>
                </a:lnTo>
                <a:close/>
              </a:path>
              <a:path w="5097780" h="695960">
                <a:moveTo>
                  <a:pt x="1973580" y="121920"/>
                </a:moveTo>
                <a:lnTo>
                  <a:pt x="1973580" y="119634"/>
                </a:lnTo>
                <a:lnTo>
                  <a:pt x="1963674" y="118872"/>
                </a:lnTo>
                <a:lnTo>
                  <a:pt x="1969008" y="124206"/>
                </a:lnTo>
                <a:lnTo>
                  <a:pt x="1971294" y="124206"/>
                </a:lnTo>
                <a:lnTo>
                  <a:pt x="1973580" y="121920"/>
                </a:lnTo>
                <a:close/>
              </a:path>
              <a:path w="5097780" h="695960">
                <a:moveTo>
                  <a:pt x="1969008" y="124206"/>
                </a:moveTo>
                <a:lnTo>
                  <a:pt x="1963674" y="118872"/>
                </a:lnTo>
                <a:lnTo>
                  <a:pt x="1963674" y="121920"/>
                </a:lnTo>
                <a:lnTo>
                  <a:pt x="1965960" y="124206"/>
                </a:lnTo>
                <a:lnTo>
                  <a:pt x="1969008" y="124206"/>
                </a:lnTo>
                <a:close/>
              </a:path>
              <a:path w="5097780" h="695960">
                <a:moveTo>
                  <a:pt x="1969008" y="124206"/>
                </a:moveTo>
                <a:lnTo>
                  <a:pt x="1965960" y="124206"/>
                </a:lnTo>
                <a:lnTo>
                  <a:pt x="1963674" y="121920"/>
                </a:lnTo>
                <a:lnTo>
                  <a:pt x="1963674" y="124611"/>
                </a:lnTo>
                <a:lnTo>
                  <a:pt x="1969008" y="124206"/>
                </a:lnTo>
                <a:close/>
              </a:path>
              <a:path w="5097780" h="695960">
                <a:moveTo>
                  <a:pt x="1968246" y="295656"/>
                </a:moveTo>
                <a:lnTo>
                  <a:pt x="1963674" y="290322"/>
                </a:lnTo>
                <a:lnTo>
                  <a:pt x="1963674" y="295604"/>
                </a:lnTo>
                <a:lnTo>
                  <a:pt x="1968246" y="295656"/>
                </a:lnTo>
                <a:close/>
              </a:path>
              <a:path w="5097780" h="695960">
                <a:moveTo>
                  <a:pt x="1968246" y="609107"/>
                </a:moveTo>
                <a:lnTo>
                  <a:pt x="1968246" y="295656"/>
                </a:lnTo>
                <a:lnTo>
                  <a:pt x="1963674" y="295604"/>
                </a:lnTo>
                <a:lnTo>
                  <a:pt x="1963674" y="582930"/>
                </a:lnTo>
                <a:lnTo>
                  <a:pt x="1964436" y="589026"/>
                </a:lnTo>
                <a:lnTo>
                  <a:pt x="1967947" y="608334"/>
                </a:lnTo>
                <a:lnTo>
                  <a:pt x="1968246" y="609107"/>
                </a:lnTo>
                <a:close/>
              </a:path>
              <a:path w="5097780" h="695960">
                <a:moveTo>
                  <a:pt x="5097780" y="118872"/>
                </a:moveTo>
                <a:lnTo>
                  <a:pt x="5097780" y="116586"/>
                </a:lnTo>
                <a:lnTo>
                  <a:pt x="5095494" y="114300"/>
                </a:lnTo>
                <a:lnTo>
                  <a:pt x="5090160" y="114300"/>
                </a:lnTo>
                <a:lnTo>
                  <a:pt x="5087874" y="116586"/>
                </a:lnTo>
                <a:lnTo>
                  <a:pt x="5087874" y="118872"/>
                </a:lnTo>
                <a:lnTo>
                  <a:pt x="5097780" y="118872"/>
                </a:lnTo>
                <a:close/>
              </a:path>
              <a:path w="5097780" h="695960">
                <a:moveTo>
                  <a:pt x="5097780" y="118872"/>
                </a:moveTo>
                <a:lnTo>
                  <a:pt x="5087874" y="118872"/>
                </a:lnTo>
                <a:lnTo>
                  <a:pt x="5087874" y="119634"/>
                </a:lnTo>
                <a:lnTo>
                  <a:pt x="5097780" y="118872"/>
                </a:lnTo>
                <a:close/>
              </a:path>
              <a:path w="5097780" h="695960">
                <a:moveTo>
                  <a:pt x="5097780" y="121920"/>
                </a:moveTo>
                <a:lnTo>
                  <a:pt x="5097780" y="118872"/>
                </a:lnTo>
                <a:lnTo>
                  <a:pt x="5087874" y="119634"/>
                </a:lnTo>
                <a:lnTo>
                  <a:pt x="5087874" y="121920"/>
                </a:lnTo>
                <a:lnTo>
                  <a:pt x="5090160" y="124206"/>
                </a:lnTo>
                <a:lnTo>
                  <a:pt x="5095494" y="124206"/>
                </a:lnTo>
                <a:lnTo>
                  <a:pt x="5097780" y="12192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763901" y="3935984"/>
            <a:ext cx="2782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应能抵御穷举攻击。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06481" y="4687823"/>
            <a:ext cx="4540745" cy="9951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01909" y="4687823"/>
            <a:ext cx="4551045" cy="1000760"/>
          </a:xfrm>
          <a:custGeom>
            <a:avLst/>
            <a:gdLst/>
            <a:ahLst/>
            <a:cxnLst/>
            <a:rect l="l" t="t" r="r" b="b"/>
            <a:pathLst>
              <a:path w="4551045" h="1000760">
                <a:moveTo>
                  <a:pt x="4540758" y="885639"/>
                </a:moveTo>
                <a:lnTo>
                  <a:pt x="4540758" y="838962"/>
                </a:lnTo>
                <a:lnTo>
                  <a:pt x="4539234" y="854964"/>
                </a:lnTo>
                <a:lnTo>
                  <a:pt x="4532755" y="881532"/>
                </a:lnTo>
                <a:lnTo>
                  <a:pt x="4506710" y="929298"/>
                </a:lnTo>
                <a:lnTo>
                  <a:pt x="4476750" y="958596"/>
                </a:lnTo>
                <a:lnTo>
                  <a:pt x="4431487" y="982799"/>
                </a:lnTo>
                <a:lnTo>
                  <a:pt x="4380738" y="990600"/>
                </a:lnTo>
                <a:lnTo>
                  <a:pt x="2196084" y="990600"/>
                </a:lnTo>
                <a:lnTo>
                  <a:pt x="2149350" y="983982"/>
                </a:lnTo>
                <a:lnTo>
                  <a:pt x="2107167" y="963723"/>
                </a:lnTo>
                <a:lnTo>
                  <a:pt x="2072424" y="932372"/>
                </a:lnTo>
                <a:lnTo>
                  <a:pt x="2048013" y="892476"/>
                </a:lnTo>
                <a:lnTo>
                  <a:pt x="2036826" y="846582"/>
                </a:lnTo>
                <a:lnTo>
                  <a:pt x="2036064" y="415290"/>
                </a:lnTo>
                <a:lnTo>
                  <a:pt x="2033778" y="413004"/>
                </a:lnTo>
                <a:lnTo>
                  <a:pt x="2028444" y="412891"/>
                </a:lnTo>
                <a:lnTo>
                  <a:pt x="79924" y="341104"/>
                </a:lnTo>
                <a:lnTo>
                  <a:pt x="5334" y="347472"/>
                </a:lnTo>
                <a:lnTo>
                  <a:pt x="4572" y="338328"/>
                </a:lnTo>
                <a:lnTo>
                  <a:pt x="1524" y="338328"/>
                </a:lnTo>
                <a:lnTo>
                  <a:pt x="0" y="340614"/>
                </a:lnTo>
                <a:lnTo>
                  <a:pt x="0" y="345948"/>
                </a:lnTo>
                <a:lnTo>
                  <a:pt x="2286" y="347472"/>
                </a:lnTo>
                <a:lnTo>
                  <a:pt x="5334" y="347500"/>
                </a:lnTo>
                <a:lnTo>
                  <a:pt x="2026158" y="421979"/>
                </a:lnTo>
                <a:lnTo>
                  <a:pt x="2026158" y="417576"/>
                </a:lnTo>
                <a:lnTo>
                  <a:pt x="2030730" y="422148"/>
                </a:lnTo>
                <a:lnTo>
                  <a:pt x="2030730" y="866250"/>
                </a:lnTo>
                <a:lnTo>
                  <a:pt x="2035019" y="884567"/>
                </a:lnTo>
                <a:lnTo>
                  <a:pt x="2062300" y="935096"/>
                </a:lnTo>
                <a:lnTo>
                  <a:pt x="2094738" y="966216"/>
                </a:lnTo>
                <a:lnTo>
                  <a:pt x="2142572" y="991600"/>
                </a:lnTo>
                <a:lnTo>
                  <a:pt x="2196084" y="1000506"/>
                </a:lnTo>
                <a:lnTo>
                  <a:pt x="4380738" y="1000506"/>
                </a:lnTo>
                <a:lnTo>
                  <a:pt x="4424324" y="994770"/>
                </a:lnTo>
                <a:lnTo>
                  <a:pt x="4463852" y="978614"/>
                </a:lnTo>
                <a:lnTo>
                  <a:pt x="4497747" y="953495"/>
                </a:lnTo>
                <a:lnTo>
                  <a:pt x="4524437" y="920874"/>
                </a:lnTo>
                <a:lnTo>
                  <a:pt x="4540758" y="885639"/>
                </a:lnTo>
                <a:close/>
              </a:path>
              <a:path w="4551045" h="1000760">
                <a:moveTo>
                  <a:pt x="2030730" y="174563"/>
                </a:moveTo>
                <a:lnTo>
                  <a:pt x="2030730" y="165354"/>
                </a:lnTo>
                <a:lnTo>
                  <a:pt x="2026158" y="169926"/>
                </a:lnTo>
                <a:lnTo>
                  <a:pt x="2026158" y="165744"/>
                </a:lnTo>
                <a:lnTo>
                  <a:pt x="4572" y="338328"/>
                </a:lnTo>
                <a:lnTo>
                  <a:pt x="79924" y="341104"/>
                </a:lnTo>
                <a:lnTo>
                  <a:pt x="2026158" y="174953"/>
                </a:lnTo>
                <a:lnTo>
                  <a:pt x="2026158" y="169926"/>
                </a:lnTo>
                <a:lnTo>
                  <a:pt x="2026541" y="165711"/>
                </a:lnTo>
                <a:lnTo>
                  <a:pt x="2026541" y="174920"/>
                </a:lnTo>
                <a:lnTo>
                  <a:pt x="2030730" y="174563"/>
                </a:lnTo>
                <a:close/>
              </a:path>
              <a:path w="4551045" h="1000760">
                <a:moveTo>
                  <a:pt x="79924" y="341104"/>
                </a:moveTo>
                <a:lnTo>
                  <a:pt x="4572" y="338328"/>
                </a:lnTo>
                <a:lnTo>
                  <a:pt x="5334" y="347472"/>
                </a:lnTo>
                <a:lnTo>
                  <a:pt x="79924" y="341104"/>
                </a:lnTo>
                <a:close/>
              </a:path>
              <a:path w="4551045" h="1000760">
                <a:moveTo>
                  <a:pt x="2030730" y="165354"/>
                </a:moveTo>
                <a:lnTo>
                  <a:pt x="2026541" y="165711"/>
                </a:lnTo>
                <a:lnTo>
                  <a:pt x="2026158" y="169926"/>
                </a:lnTo>
                <a:lnTo>
                  <a:pt x="2030730" y="165354"/>
                </a:lnTo>
                <a:close/>
              </a:path>
              <a:path w="4551045" h="1000760">
                <a:moveTo>
                  <a:pt x="2030730" y="422148"/>
                </a:moveTo>
                <a:lnTo>
                  <a:pt x="2026158" y="417576"/>
                </a:lnTo>
                <a:lnTo>
                  <a:pt x="2026158" y="421979"/>
                </a:lnTo>
                <a:lnTo>
                  <a:pt x="2030730" y="422148"/>
                </a:lnTo>
                <a:close/>
              </a:path>
              <a:path w="4551045" h="1000760">
                <a:moveTo>
                  <a:pt x="2030730" y="866250"/>
                </a:moveTo>
                <a:lnTo>
                  <a:pt x="2030730" y="422148"/>
                </a:lnTo>
                <a:lnTo>
                  <a:pt x="2026158" y="421979"/>
                </a:lnTo>
                <a:lnTo>
                  <a:pt x="2026158" y="830580"/>
                </a:lnTo>
                <a:lnTo>
                  <a:pt x="2026920" y="838962"/>
                </a:lnTo>
                <a:lnTo>
                  <a:pt x="2026920" y="848106"/>
                </a:lnTo>
                <a:lnTo>
                  <a:pt x="2028444" y="856488"/>
                </a:lnTo>
                <a:lnTo>
                  <a:pt x="2030730" y="866250"/>
                </a:lnTo>
                <a:close/>
              </a:path>
              <a:path w="4551045" h="1000760">
                <a:moveTo>
                  <a:pt x="4550664" y="830580"/>
                </a:moveTo>
                <a:lnTo>
                  <a:pt x="4550664" y="169926"/>
                </a:lnTo>
                <a:lnTo>
                  <a:pt x="4549902" y="161544"/>
                </a:lnTo>
                <a:lnTo>
                  <a:pt x="4542592" y="118311"/>
                </a:lnTo>
                <a:lnTo>
                  <a:pt x="4524674" y="79665"/>
                </a:lnTo>
                <a:lnTo>
                  <a:pt x="4497838" y="47058"/>
                </a:lnTo>
                <a:lnTo>
                  <a:pt x="4463776" y="21942"/>
                </a:lnTo>
                <a:lnTo>
                  <a:pt x="4424179" y="5772"/>
                </a:lnTo>
                <a:lnTo>
                  <a:pt x="4380738" y="0"/>
                </a:lnTo>
                <a:lnTo>
                  <a:pt x="2196084" y="0"/>
                </a:lnTo>
                <a:lnTo>
                  <a:pt x="2142453" y="8796"/>
                </a:lnTo>
                <a:lnTo>
                  <a:pt x="2094738" y="34290"/>
                </a:lnTo>
                <a:lnTo>
                  <a:pt x="2063540" y="63673"/>
                </a:lnTo>
                <a:lnTo>
                  <a:pt x="2037353" y="110014"/>
                </a:lnTo>
                <a:lnTo>
                  <a:pt x="2026920" y="153162"/>
                </a:lnTo>
                <a:lnTo>
                  <a:pt x="2026920" y="161544"/>
                </a:lnTo>
                <a:lnTo>
                  <a:pt x="2026541" y="165711"/>
                </a:lnTo>
                <a:lnTo>
                  <a:pt x="2030730" y="165354"/>
                </a:lnTo>
                <a:lnTo>
                  <a:pt x="2030730" y="174563"/>
                </a:lnTo>
                <a:lnTo>
                  <a:pt x="2033778" y="174498"/>
                </a:lnTo>
                <a:lnTo>
                  <a:pt x="2036064" y="172974"/>
                </a:lnTo>
                <a:lnTo>
                  <a:pt x="2036064" y="161544"/>
                </a:lnTo>
                <a:lnTo>
                  <a:pt x="2037588" y="145542"/>
                </a:lnTo>
                <a:lnTo>
                  <a:pt x="2058738" y="87553"/>
                </a:lnTo>
                <a:lnTo>
                  <a:pt x="2093976" y="46482"/>
                </a:lnTo>
                <a:lnTo>
                  <a:pt x="2106930" y="37338"/>
                </a:lnTo>
                <a:lnTo>
                  <a:pt x="2113026" y="32766"/>
                </a:lnTo>
                <a:lnTo>
                  <a:pt x="2148840" y="16764"/>
                </a:lnTo>
                <a:lnTo>
                  <a:pt x="2180082" y="10668"/>
                </a:lnTo>
                <a:lnTo>
                  <a:pt x="2187702" y="9906"/>
                </a:lnTo>
                <a:lnTo>
                  <a:pt x="4389120" y="9906"/>
                </a:lnTo>
                <a:lnTo>
                  <a:pt x="4437251" y="19930"/>
                </a:lnTo>
                <a:lnTo>
                  <a:pt x="4479138" y="43572"/>
                </a:lnTo>
                <a:lnTo>
                  <a:pt x="4512123" y="78204"/>
                </a:lnTo>
                <a:lnTo>
                  <a:pt x="4533548" y="121198"/>
                </a:lnTo>
                <a:lnTo>
                  <a:pt x="4540758" y="169926"/>
                </a:lnTo>
                <a:lnTo>
                  <a:pt x="4540758" y="885639"/>
                </a:lnTo>
                <a:lnTo>
                  <a:pt x="4542346" y="882209"/>
                </a:lnTo>
                <a:lnTo>
                  <a:pt x="4549902" y="838962"/>
                </a:lnTo>
                <a:lnTo>
                  <a:pt x="4550664" y="83058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60141" y="4819904"/>
            <a:ext cx="2169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常更新密钥可减 少密文的数量。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17911" y="5983223"/>
            <a:ext cx="4610861" cy="7665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13339" y="5983223"/>
            <a:ext cx="4615815" cy="772160"/>
          </a:xfrm>
          <a:custGeom>
            <a:avLst/>
            <a:gdLst/>
            <a:ahLst/>
            <a:cxnLst/>
            <a:rect l="l" t="t" r="r" b="b"/>
            <a:pathLst>
              <a:path w="4615815" h="772159">
                <a:moveTo>
                  <a:pt x="6086" y="10727"/>
                </a:moveTo>
                <a:lnTo>
                  <a:pt x="3048" y="10667"/>
                </a:lnTo>
                <a:lnTo>
                  <a:pt x="762" y="12191"/>
                </a:lnTo>
                <a:lnTo>
                  <a:pt x="0" y="15239"/>
                </a:lnTo>
                <a:lnTo>
                  <a:pt x="0" y="17525"/>
                </a:lnTo>
                <a:lnTo>
                  <a:pt x="1524" y="19811"/>
                </a:lnTo>
                <a:lnTo>
                  <a:pt x="3809" y="20573"/>
                </a:lnTo>
                <a:lnTo>
                  <a:pt x="4571" y="20731"/>
                </a:lnTo>
                <a:lnTo>
                  <a:pt x="4571" y="20573"/>
                </a:lnTo>
                <a:lnTo>
                  <a:pt x="6086" y="10727"/>
                </a:lnTo>
                <a:close/>
              </a:path>
              <a:path w="4615815" h="772159">
                <a:moveTo>
                  <a:pt x="83741" y="26764"/>
                </a:moveTo>
                <a:lnTo>
                  <a:pt x="6562" y="10764"/>
                </a:lnTo>
                <a:lnTo>
                  <a:pt x="6086" y="10727"/>
                </a:lnTo>
                <a:lnTo>
                  <a:pt x="4571" y="20573"/>
                </a:lnTo>
                <a:lnTo>
                  <a:pt x="83741" y="26764"/>
                </a:lnTo>
                <a:close/>
              </a:path>
              <a:path w="4615815" h="772159">
                <a:moveTo>
                  <a:pt x="4605528" y="684403"/>
                </a:moveTo>
                <a:lnTo>
                  <a:pt x="4605528" y="646175"/>
                </a:lnTo>
                <a:lnTo>
                  <a:pt x="4604004" y="658367"/>
                </a:lnTo>
                <a:lnTo>
                  <a:pt x="4598833" y="681361"/>
                </a:lnTo>
                <a:lnTo>
                  <a:pt x="4577661" y="717589"/>
                </a:lnTo>
                <a:lnTo>
                  <a:pt x="4541520" y="747521"/>
                </a:lnTo>
                <a:lnTo>
                  <a:pt x="4498332" y="761068"/>
                </a:lnTo>
                <a:lnTo>
                  <a:pt x="1613154" y="761999"/>
                </a:lnTo>
                <a:lnTo>
                  <a:pt x="1569064" y="754081"/>
                </a:lnTo>
                <a:lnTo>
                  <a:pt x="1531262" y="730567"/>
                </a:lnTo>
                <a:lnTo>
                  <a:pt x="1504117" y="695338"/>
                </a:lnTo>
                <a:lnTo>
                  <a:pt x="1491996" y="652271"/>
                </a:lnTo>
                <a:lnTo>
                  <a:pt x="1491234" y="646175"/>
                </a:lnTo>
                <a:lnTo>
                  <a:pt x="1491234" y="320039"/>
                </a:lnTo>
                <a:lnTo>
                  <a:pt x="1489710" y="318515"/>
                </a:lnTo>
                <a:lnTo>
                  <a:pt x="1487424" y="317753"/>
                </a:lnTo>
                <a:lnTo>
                  <a:pt x="83741" y="26764"/>
                </a:lnTo>
                <a:lnTo>
                  <a:pt x="4571" y="20573"/>
                </a:lnTo>
                <a:lnTo>
                  <a:pt x="4571" y="20731"/>
                </a:lnTo>
                <a:lnTo>
                  <a:pt x="1481328" y="326110"/>
                </a:lnTo>
                <a:lnTo>
                  <a:pt x="1481328" y="322325"/>
                </a:lnTo>
                <a:lnTo>
                  <a:pt x="1485138" y="326897"/>
                </a:lnTo>
                <a:lnTo>
                  <a:pt x="1485138" y="668759"/>
                </a:lnTo>
                <a:lnTo>
                  <a:pt x="1498482" y="704916"/>
                </a:lnTo>
                <a:lnTo>
                  <a:pt x="1529334" y="741425"/>
                </a:lnTo>
                <a:lnTo>
                  <a:pt x="1565042" y="762433"/>
                </a:lnTo>
                <a:lnTo>
                  <a:pt x="1613154" y="771905"/>
                </a:lnTo>
                <a:lnTo>
                  <a:pt x="4483608" y="771905"/>
                </a:lnTo>
                <a:lnTo>
                  <a:pt x="4533559" y="761863"/>
                </a:lnTo>
                <a:lnTo>
                  <a:pt x="4574138" y="735580"/>
                </a:lnTo>
                <a:lnTo>
                  <a:pt x="4602401" y="696228"/>
                </a:lnTo>
                <a:lnTo>
                  <a:pt x="4605528" y="684403"/>
                </a:lnTo>
                <a:close/>
              </a:path>
              <a:path w="4615815" h="772159">
                <a:moveTo>
                  <a:pt x="1486662" y="127253"/>
                </a:moveTo>
                <a:lnTo>
                  <a:pt x="6562" y="10764"/>
                </a:lnTo>
                <a:lnTo>
                  <a:pt x="83741" y="26764"/>
                </a:lnTo>
                <a:lnTo>
                  <a:pt x="1481328" y="136040"/>
                </a:lnTo>
                <a:lnTo>
                  <a:pt x="1481328" y="131825"/>
                </a:lnTo>
                <a:lnTo>
                  <a:pt x="1486662" y="127253"/>
                </a:lnTo>
                <a:close/>
              </a:path>
              <a:path w="4615815" h="772159">
                <a:moveTo>
                  <a:pt x="4615434" y="646937"/>
                </a:moveTo>
                <a:lnTo>
                  <a:pt x="4615434" y="131825"/>
                </a:lnTo>
                <a:lnTo>
                  <a:pt x="4614672" y="124967"/>
                </a:lnTo>
                <a:lnTo>
                  <a:pt x="4603110" y="76284"/>
                </a:lnTo>
                <a:lnTo>
                  <a:pt x="4574133" y="36591"/>
                </a:lnTo>
                <a:lnTo>
                  <a:pt x="4532667" y="9850"/>
                </a:lnTo>
                <a:lnTo>
                  <a:pt x="4483608" y="0"/>
                </a:lnTo>
                <a:lnTo>
                  <a:pt x="1613154" y="0"/>
                </a:lnTo>
                <a:lnTo>
                  <a:pt x="1564969" y="9433"/>
                </a:lnTo>
                <a:lnTo>
                  <a:pt x="1529334" y="30479"/>
                </a:lnTo>
                <a:lnTo>
                  <a:pt x="1500544" y="64027"/>
                </a:lnTo>
                <a:lnTo>
                  <a:pt x="1484376" y="105155"/>
                </a:lnTo>
                <a:lnTo>
                  <a:pt x="1482090" y="118871"/>
                </a:lnTo>
                <a:lnTo>
                  <a:pt x="1481328" y="124967"/>
                </a:lnTo>
                <a:lnTo>
                  <a:pt x="1481328" y="126834"/>
                </a:lnTo>
                <a:lnTo>
                  <a:pt x="1486662" y="127253"/>
                </a:lnTo>
                <a:lnTo>
                  <a:pt x="1486662" y="136778"/>
                </a:lnTo>
                <a:lnTo>
                  <a:pt x="1487424" y="137159"/>
                </a:lnTo>
                <a:lnTo>
                  <a:pt x="1488186" y="136397"/>
                </a:lnTo>
                <a:lnTo>
                  <a:pt x="1489710" y="135635"/>
                </a:lnTo>
                <a:lnTo>
                  <a:pt x="1490472" y="134873"/>
                </a:lnTo>
                <a:lnTo>
                  <a:pt x="1491234" y="133349"/>
                </a:lnTo>
                <a:lnTo>
                  <a:pt x="1491234" y="125729"/>
                </a:lnTo>
                <a:lnTo>
                  <a:pt x="1493520" y="107441"/>
                </a:lnTo>
                <a:lnTo>
                  <a:pt x="1511679" y="63636"/>
                </a:lnTo>
                <a:lnTo>
                  <a:pt x="1545336" y="30479"/>
                </a:lnTo>
                <a:lnTo>
                  <a:pt x="1582674" y="13715"/>
                </a:lnTo>
                <a:lnTo>
                  <a:pt x="1594866" y="10667"/>
                </a:lnTo>
                <a:lnTo>
                  <a:pt x="1600962" y="10667"/>
                </a:lnTo>
                <a:lnTo>
                  <a:pt x="1607058" y="9905"/>
                </a:lnTo>
                <a:lnTo>
                  <a:pt x="4489704" y="9905"/>
                </a:lnTo>
                <a:lnTo>
                  <a:pt x="4535240" y="21074"/>
                </a:lnTo>
                <a:lnTo>
                  <a:pt x="4572057" y="47677"/>
                </a:lnTo>
                <a:lnTo>
                  <a:pt x="4596653" y="85874"/>
                </a:lnTo>
                <a:lnTo>
                  <a:pt x="4605528" y="131825"/>
                </a:lnTo>
                <a:lnTo>
                  <a:pt x="4605528" y="684403"/>
                </a:lnTo>
                <a:lnTo>
                  <a:pt x="4615434" y="646937"/>
                </a:lnTo>
                <a:close/>
              </a:path>
              <a:path w="4615815" h="772159">
                <a:moveTo>
                  <a:pt x="1486662" y="136778"/>
                </a:moveTo>
                <a:lnTo>
                  <a:pt x="1486662" y="127253"/>
                </a:lnTo>
                <a:lnTo>
                  <a:pt x="1481328" y="131825"/>
                </a:lnTo>
                <a:lnTo>
                  <a:pt x="1481328" y="136040"/>
                </a:lnTo>
                <a:lnTo>
                  <a:pt x="1485900" y="136397"/>
                </a:lnTo>
                <a:lnTo>
                  <a:pt x="1486662" y="136778"/>
                </a:lnTo>
                <a:close/>
              </a:path>
              <a:path w="4615815" h="772159">
                <a:moveTo>
                  <a:pt x="1485138" y="326897"/>
                </a:moveTo>
                <a:lnTo>
                  <a:pt x="1481328" y="322325"/>
                </a:lnTo>
                <a:lnTo>
                  <a:pt x="1481328" y="326110"/>
                </a:lnTo>
                <a:lnTo>
                  <a:pt x="1485138" y="326897"/>
                </a:lnTo>
                <a:close/>
              </a:path>
              <a:path w="4615815" h="772159">
                <a:moveTo>
                  <a:pt x="1485138" y="668759"/>
                </a:moveTo>
                <a:lnTo>
                  <a:pt x="1485138" y="326897"/>
                </a:lnTo>
                <a:lnTo>
                  <a:pt x="1481328" y="326110"/>
                </a:lnTo>
                <a:lnTo>
                  <a:pt x="1481328" y="646937"/>
                </a:lnTo>
                <a:lnTo>
                  <a:pt x="1482090" y="653795"/>
                </a:lnTo>
                <a:lnTo>
                  <a:pt x="1482852" y="659891"/>
                </a:lnTo>
                <a:lnTo>
                  <a:pt x="1485138" y="66875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615311" y="6183883"/>
            <a:ext cx="308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做好已用信息的保密。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84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小结</a:t>
            </a:r>
          </a:p>
        </p:txBody>
      </p:sp>
      <p:sp>
        <p:nvSpPr>
          <p:cNvPr id="3" name="object 3"/>
          <p:cNvSpPr/>
          <p:nvPr/>
        </p:nvSpPr>
        <p:spPr>
          <a:xfrm>
            <a:off x="1472831" y="2443733"/>
            <a:ext cx="18364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831" y="3382517"/>
            <a:ext cx="18364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06073" y="2267204"/>
            <a:ext cx="7323455" cy="214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置换密码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（列置换密码和周期置换密码）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90500"/>
              </a:lnSpc>
              <a:spcBef>
                <a:spcPts val="990"/>
              </a:spcBef>
            </a:pPr>
            <a:r>
              <a:rPr sz="2800" b="1" spc="-5" dirty="0">
                <a:latin typeface="宋体"/>
                <a:cs typeface="宋体"/>
              </a:rPr>
              <a:t>代换密码（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单表代换密码、多表代换密码和轮转密码 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机）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2831" y="5053584"/>
            <a:ext cx="18364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06073" y="4876291"/>
            <a:ext cx="732155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宋体"/>
                <a:cs typeface="宋体"/>
              </a:rPr>
              <a:t>典型传统密码的分析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（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统计分析法和明文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密文对分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析法）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置换密码</a:t>
            </a:r>
          </a:p>
        </p:txBody>
      </p:sp>
      <p:sp>
        <p:nvSpPr>
          <p:cNvPr id="3" name="object 3"/>
          <p:cNvSpPr/>
          <p:nvPr/>
        </p:nvSpPr>
        <p:spPr>
          <a:xfrm>
            <a:off x="1244231" y="2098548"/>
            <a:ext cx="158495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4002023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0229" y="1853438"/>
            <a:ext cx="7910195" cy="455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>
              <a:lnSpc>
                <a:spcPct val="125000"/>
              </a:lnSpc>
              <a:spcBef>
                <a:spcPts val="100"/>
              </a:spcBef>
              <a:tabLst>
                <a:tab pos="786130" algn="l"/>
              </a:tabLst>
            </a:pPr>
            <a:r>
              <a:rPr sz="2400" b="1" spc="-5" dirty="0">
                <a:latin typeface="宋体"/>
                <a:cs typeface="宋体"/>
              </a:rPr>
              <a:t>置换密码</a:t>
            </a:r>
            <a:r>
              <a:rPr sz="2400" b="1" spc="-5" dirty="0">
                <a:latin typeface="Arial"/>
                <a:cs typeface="Arial"/>
              </a:rPr>
              <a:t>(Permutation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Cipher)</a:t>
            </a:r>
            <a:r>
              <a:rPr sz="2400" b="1" dirty="0">
                <a:latin typeface="宋体"/>
                <a:cs typeface="宋体"/>
              </a:rPr>
              <a:t>又叫换位密</a:t>
            </a:r>
            <a:r>
              <a:rPr sz="2400" b="1" spc="-10" dirty="0">
                <a:latin typeface="宋体"/>
                <a:cs typeface="宋体"/>
              </a:rPr>
              <a:t>码</a:t>
            </a:r>
            <a:r>
              <a:rPr sz="2400" b="1" spc="-5" dirty="0">
                <a:latin typeface="Arial"/>
                <a:cs typeface="Arial"/>
              </a:rPr>
              <a:t>(Transposi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-  </a:t>
            </a:r>
            <a:r>
              <a:rPr sz="2400" b="1" spc="-5" dirty="0">
                <a:latin typeface="Arial"/>
                <a:cs typeface="Arial"/>
              </a:rPr>
              <a:t>tion	Cipher)</a:t>
            </a:r>
            <a:r>
              <a:rPr sz="2400" b="1" spc="-5" dirty="0">
                <a:latin typeface="宋体"/>
                <a:cs typeface="宋体"/>
              </a:rPr>
              <a:t>，它根据一定的</a:t>
            </a:r>
            <a:r>
              <a:rPr sz="2400" b="1" dirty="0">
                <a:solidFill>
                  <a:srgbClr val="FF0065"/>
                </a:solidFill>
                <a:latin typeface="宋体"/>
                <a:cs typeface="宋体"/>
              </a:rPr>
              <a:t>规则重新排列</a:t>
            </a:r>
            <a:r>
              <a:rPr sz="2400" b="1" dirty="0">
                <a:latin typeface="宋体"/>
                <a:cs typeface="宋体"/>
              </a:rPr>
              <a:t>明文，以便打 破明文的结构特性。置换密码的特点是保持明文的所有字 符不变，只是利用置换打乱了明文字符的位置和次序。</a:t>
            </a:r>
            <a:endParaRPr sz="2400">
              <a:latin typeface="宋体"/>
              <a:cs typeface="宋体"/>
            </a:endParaRPr>
          </a:p>
          <a:p>
            <a:pPr marL="59690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latin typeface="宋体"/>
                <a:cs typeface="宋体"/>
              </a:rPr>
              <a:t>最常见的置换密码有二种：</a:t>
            </a:r>
            <a:endParaRPr sz="2400">
              <a:latin typeface="宋体"/>
              <a:cs typeface="宋体"/>
            </a:endParaRPr>
          </a:p>
          <a:p>
            <a:pPr marL="59690" marR="142875" indent="-6350">
              <a:lnSpc>
                <a:spcPct val="123500"/>
              </a:lnSpc>
              <a:spcBef>
                <a:spcPts val="650"/>
              </a:spcBef>
            </a:pPr>
            <a:r>
              <a:rPr sz="2800" b="1" spc="-5" dirty="0">
                <a:solidFill>
                  <a:srgbClr val="006500"/>
                </a:solidFill>
                <a:latin typeface="宋体"/>
                <a:cs typeface="宋体"/>
              </a:rPr>
              <a:t>列置换密码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明文遵照密钥的规程按列换位并且按列读出 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序列得到密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文</a:t>
            </a:r>
            <a:r>
              <a:rPr sz="2400" b="1" spc="-515" dirty="0">
                <a:solidFill>
                  <a:srgbClr val="0000FF"/>
                </a:solidFill>
                <a:latin typeface="宋体"/>
                <a:cs typeface="宋体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59690" marR="270510" indent="-47625">
              <a:lnSpc>
                <a:spcPct val="105800"/>
              </a:lnSpc>
              <a:spcBef>
                <a:spcPts val="1250"/>
              </a:spcBef>
            </a:pPr>
            <a:r>
              <a:rPr sz="2800" b="1" spc="-5" dirty="0">
                <a:solidFill>
                  <a:srgbClr val="006500"/>
                </a:solidFill>
                <a:latin typeface="宋体"/>
                <a:cs typeface="宋体"/>
              </a:rPr>
              <a:t>周期置换密码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b="1" spc="5" dirty="0">
                <a:solidFill>
                  <a:srgbClr val="0000FF"/>
                </a:solidFill>
                <a:latin typeface="宋体"/>
                <a:cs typeface="宋体"/>
              </a:rPr>
              <a:t>将明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文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按固定长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度</a:t>
            </a:r>
            <a:r>
              <a:rPr sz="2400" b="1" spc="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分组，然后对每组 </a:t>
            </a:r>
            <a:r>
              <a:rPr sz="3600" b="1" spc="450" baseline="1157" dirty="0">
                <a:solidFill>
                  <a:srgbClr val="0000FF"/>
                </a:solidFill>
                <a:latin typeface="宋体"/>
                <a:cs typeface="宋体"/>
              </a:rPr>
              <a:t>按</a:t>
            </a:r>
            <a:r>
              <a:rPr sz="2850" spc="-330" dirty="0">
                <a:latin typeface="Times New Roman"/>
                <a:cs typeface="Times New Roman"/>
              </a:rPr>
              <a:t>1</a:t>
            </a:r>
            <a:r>
              <a:rPr sz="3050" i="1" spc="-330" dirty="0">
                <a:latin typeface="宋体"/>
                <a:cs typeface="宋体"/>
              </a:rPr>
              <a:t>，</a:t>
            </a:r>
            <a:r>
              <a:rPr sz="2850" spc="-330" dirty="0">
                <a:latin typeface="Times New Roman"/>
                <a:cs typeface="Times New Roman"/>
              </a:rPr>
              <a:t>2,</a:t>
            </a:r>
            <a:r>
              <a:rPr sz="2850" spc="-240" dirty="0">
                <a:latin typeface="Times New Roman"/>
                <a:cs typeface="Times New Roman"/>
              </a:rPr>
              <a:t> </a:t>
            </a:r>
            <a:r>
              <a:rPr sz="2850" spc="30" dirty="0">
                <a:latin typeface="MT Extra"/>
                <a:cs typeface="MT Extra"/>
              </a:rPr>
              <a:t></a:t>
            </a:r>
            <a:r>
              <a:rPr sz="2850" spc="-275" dirty="0">
                <a:latin typeface="Times New Roman"/>
                <a:cs typeface="Times New Roman"/>
              </a:rPr>
              <a:t> </a:t>
            </a:r>
            <a:r>
              <a:rPr sz="2850" spc="5" dirty="0">
                <a:latin typeface="Times New Roman"/>
                <a:cs typeface="Times New Roman"/>
              </a:rPr>
              <a:t>,</a:t>
            </a:r>
            <a:r>
              <a:rPr sz="2850" spc="60" dirty="0">
                <a:latin typeface="Times New Roman"/>
                <a:cs typeface="Times New Roman"/>
              </a:rPr>
              <a:t> </a:t>
            </a:r>
            <a:r>
              <a:rPr sz="2850" i="1" spc="20" dirty="0">
                <a:latin typeface="Times New Roman"/>
                <a:cs typeface="Times New Roman"/>
              </a:rPr>
              <a:t>m</a:t>
            </a:r>
            <a:r>
              <a:rPr sz="2850" i="1" spc="195" dirty="0">
                <a:latin typeface="Times New Roman"/>
                <a:cs typeface="Times New Roman"/>
              </a:rPr>
              <a:t> </a:t>
            </a:r>
            <a:r>
              <a:rPr sz="3600" b="1" baseline="1157" dirty="0">
                <a:solidFill>
                  <a:srgbClr val="0000FF"/>
                </a:solidFill>
                <a:latin typeface="宋体"/>
                <a:cs typeface="宋体"/>
              </a:rPr>
              <a:t>的某个置换重排位置从而得到密文</a:t>
            </a:r>
            <a:r>
              <a:rPr sz="3600" b="1" spc="-7" baseline="1157" dirty="0">
                <a:solidFill>
                  <a:srgbClr val="0000FF"/>
                </a:solidFill>
                <a:latin typeface="Arial"/>
                <a:cs typeface="Arial"/>
              </a:rPr>
              <a:t>C)</a:t>
            </a:r>
            <a:r>
              <a:rPr sz="3600" b="1" spc="15" baseline="115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baseline="1157" dirty="0">
                <a:solidFill>
                  <a:srgbClr val="0000FF"/>
                </a:solidFill>
                <a:latin typeface="Arial"/>
                <a:cs typeface="Arial"/>
              </a:rPr>
              <a:t>;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4983" y="2015489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4983" y="4280915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07035" y="4677409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宋体"/>
                <a:cs typeface="宋体"/>
              </a:rPr>
              <a:t>；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4983" y="5452871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82579" y="695198"/>
            <a:ext cx="8172450" cy="383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列置换密码</a:t>
            </a:r>
            <a:r>
              <a:rPr sz="3200" b="1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加密</a:t>
            </a: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 dirty="0">
              <a:latin typeface="Times New Roman"/>
              <a:cs typeface="Times New Roman"/>
            </a:endParaRPr>
          </a:p>
          <a:p>
            <a:pPr marL="231140" marR="5080" indent="83820">
              <a:lnSpc>
                <a:spcPts val="4320"/>
              </a:lnSpc>
              <a:spcBef>
                <a:spcPts val="5"/>
              </a:spcBef>
              <a:tabLst>
                <a:tab pos="3975735" algn="l"/>
              </a:tabLst>
            </a:pPr>
            <a:r>
              <a:rPr sz="2400" b="1" spc="-5" dirty="0">
                <a:latin typeface="宋体"/>
                <a:cs typeface="宋体"/>
              </a:rPr>
              <a:t>将明文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以设定的固定分组宽</a:t>
            </a:r>
            <a:r>
              <a:rPr sz="2400" b="1" spc="-5" dirty="0">
                <a:latin typeface="宋体"/>
                <a:cs typeface="宋体"/>
              </a:rPr>
              <a:t>度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dirty="0">
                <a:latin typeface="宋体"/>
                <a:cs typeface="宋体"/>
              </a:rPr>
              <a:t>按行写出，即每行</a:t>
            </a:r>
            <a:r>
              <a:rPr sz="2400" b="1" spc="-5" dirty="0">
                <a:latin typeface="宋体"/>
                <a:cs typeface="宋体"/>
              </a:rPr>
              <a:t>有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spc="-10" dirty="0">
                <a:latin typeface="宋体"/>
                <a:cs typeface="宋体"/>
              </a:rPr>
              <a:t>个 </a:t>
            </a:r>
            <a:r>
              <a:rPr sz="2400" b="1" dirty="0">
                <a:latin typeface="宋体"/>
                <a:cs typeface="宋体"/>
              </a:rPr>
              <a:t>字符。若明文长度不</a:t>
            </a:r>
            <a:r>
              <a:rPr sz="2400" b="1" spc="-10" dirty="0">
                <a:latin typeface="宋体"/>
                <a:cs typeface="宋体"/>
              </a:rPr>
              <a:t>是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dirty="0">
                <a:latin typeface="宋体"/>
                <a:cs typeface="宋体"/>
              </a:rPr>
              <a:t>的整数倍，则不足部分用双方约定 的方式填充，如双方约定用空格代替空缺处字符，不妨设 最后得字符矩</a:t>
            </a:r>
            <a:r>
              <a:rPr sz="2400" b="1" spc="-10" dirty="0">
                <a:latin typeface="宋体"/>
                <a:cs typeface="宋体"/>
              </a:rPr>
              <a:t>阵</a:t>
            </a:r>
            <a:r>
              <a:rPr sz="2400" b="1" spc="-160" dirty="0">
                <a:latin typeface="宋体"/>
                <a:cs typeface="宋体"/>
              </a:rPr>
              <a:t> </a:t>
            </a:r>
            <a:r>
              <a:rPr sz="6075" spc="-667" baseline="-10973" dirty="0">
                <a:latin typeface="Symbol"/>
                <a:cs typeface="Symbol"/>
              </a:rPr>
              <a:t></a:t>
            </a:r>
            <a:r>
              <a:rPr sz="4425" i="1" spc="15" baseline="-15065" dirty="0">
                <a:latin typeface="Times New Roman"/>
                <a:cs typeface="Times New Roman"/>
              </a:rPr>
              <a:t>M</a:t>
            </a:r>
            <a:r>
              <a:rPr sz="4425" i="1" spc="-142" baseline="-15065" dirty="0">
                <a:latin typeface="Times New Roman"/>
                <a:cs typeface="Times New Roman"/>
              </a:rPr>
              <a:t> </a:t>
            </a:r>
            <a:r>
              <a:rPr sz="6075" spc="-787" baseline="-10973" dirty="0">
                <a:latin typeface="Symbol"/>
                <a:cs typeface="Symbol"/>
              </a:rPr>
              <a:t></a:t>
            </a:r>
            <a:r>
              <a:rPr lang="en-US" altLang="zh-CN" sz="2550" i="1" spc="97" baseline="-49019" dirty="0" err="1">
                <a:latin typeface="Times New Roman"/>
                <a:cs typeface="Times New Roman"/>
              </a:rPr>
              <a:t>n</a:t>
            </a:r>
            <a:r>
              <a:rPr sz="2550" spc="150" baseline="-49019" dirty="0" err="1">
                <a:latin typeface="Symbol"/>
                <a:cs typeface="Symbol"/>
              </a:rPr>
              <a:t></a:t>
            </a:r>
            <a:r>
              <a:rPr lang="en-US" sz="2550" i="1" spc="15" baseline="-49019" dirty="0" err="1">
                <a:latin typeface="Times New Roman"/>
                <a:cs typeface="Times New Roman"/>
              </a:rPr>
              <a:t>m</a:t>
            </a:r>
            <a:r>
              <a:rPr sz="2400" b="1" spc="-10" dirty="0">
                <a:latin typeface="宋体"/>
                <a:cs typeface="宋体"/>
              </a:rPr>
              <a:t>；</a:t>
            </a:r>
            <a:endParaRPr sz="2400" dirty="0">
              <a:latin typeface="宋体"/>
              <a:cs typeface="宋体"/>
            </a:endParaRPr>
          </a:p>
          <a:p>
            <a:pPr marL="231140">
              <a:lnSpc>
                <a:spcPct val="100000"/>
              </a:lnSpc>
              <a:spcBef>
                <a:spcPts val="1230"/>
              </a:spcBef>
            </a:pPr>
            <a:r>
              <a:rPr sz="2400" b="1" spc="-10" dirty="0">
                <a:latin typeface="宋体"/>
                <a:cs typeface="宋体"/>
              </a:rPr>
              <a:t>按</a:t>
            </a:r>
            <a:r>
              <a:rPr sz="2400" b="1" spc="-300" dirty="0">
                <a:latin typeface="宋体"/>
                <a:cs typeface="宋体"/>
              </a:rPr>
              <a:t> </a:t>
            </a:r>
            <a:r>
              <a:rPr sz="3900" spc="-682" baseline="-3205" dirty="0">
                <a:latin typeface="Times New Roman"/>
                <a:cs typeface="Times New Roman"/>
              </a:rPr>
              <a:t>1</a:t>
            </a:r>
            <a:r>
              <a:rPr sz="4200" i="1" spc="-682" baseline="-5952" dirty="0">
                <a:latin typeface="宋体"/>
                <a:cs typeface="宋体"/>
              </a:rPr>
              <a:t>，</a:t>
            </a:r>
            <a:r>
              <a:rPr sz="3900" spc="-682" baseline="-3205" dirty="0">
                <a:latin typeface="Times New Roman"/>
                <a:cs typeface="Times New Roman"/>
              </a:rPr>
              <a:t>2,</a:t>
            </a:r>
            <a:r>
              <a:rPr sz="3900" spc="-585" baseline="-3205" dirty="0">
                <a:latin typeface="Times New Roman"/>
                <a:cs typeface="Times New Roman"/>
              </a:rPr>
              <a:t> </a:t>
            </a:r>
            <a:r>
              <a:rPr sz="3900" spc="37" baseline="-3205" dirty="0">
                <a:latin typeface="MT Extra"/>
                <a:cs typeface="MT Extra"/>
              </a:rPr>
              <a:t></a:t>
            </a:r>
            <a:r>
              <a:rPr sz="3900" spc="37" baseline="-3205" dirty="0">
                <a:latin typeface="Times New Roman"/>
                <a:cs typeface="Times New Roman"/>
              </a:rPr>
              <a:t>,</a:t>
            </a:r>
            <a:r>
              <a:rPr sz="3900" spc="-225" baseline="-3205" dirty="0">
                <a:latin typeface="Times New Roman"/>
                <a:cs typeface="Times New Roman"/>
              </a:rPr>
              <a:t> </a:t>
            </a:r>
            <a:r>
              <a:rPr sz="3900" i="1" spc="37" baseline="-3205" dirty="0">
                <a:latin typeface="Times New Roman"/>
                <a:cs typeface="Times New Roman"/>
              </a:rPr>
              <a:t>m</a:t>
            </a:r>
            <a:r>
              <a:rPr sz="3900" i="1" spc="187" baseline="-32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宋体"/>
                <a:cs typeface="宋体"/>
              </a:rPr>
              <a:t>的某一</a:t>
            </a:r>
            <a:r>
              <a:rPr sz="2400" b="1" spc="-5" dirty="0">
                <a:solidFill>
                  <a:srgbClr val="FF0000"/>
                </a:solidFill>
                <a:latin typeface="宋体"/>
                <a:cs typeface="宋体"/>
              </a:rPr>
              <a:t>置</a:t>
            </a:r>
            <a:r>
              <a:rPr sz="2400" b="1" spc="-80" dirty="0">
                <a:solidFill>
                  <a:srgbClr val="FF0000"/>
                </a:solidFill>
                <a:latin typeface="宋体"/>
                <a:cs typeface="宋体"/>
              </a:rPr>
              <a:t>换</a:t>
            </a:r>
            <a:r>
              <a:rPr sz="3525" i="1" spc="-120" baseline="5910" dirty="0">
                <a:latin typeface="Symbol"/>
                <a:cs typeface="Symbol"/>
              </a:rPr>
              <a:t></a:t>
            </a:r>
            <a:r>
              <a:rPr sz="3525" i="1" spc="232" baseline="59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宋体"/>
                <a:cs typeface="宋体"/>
              </a:rPr>
              <a:t>交换列的位置次序得字符矩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1501273" y="4650680"/>
            <a:ext cx="1905762" cy="5860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-15" baseline="25462" dirty="0">
                <a:latin typeface="宋体"/>
                <a:cs typeface="宋体"/>
              </a:rPr>
              <a:t>阵 </a:t>
            </a:r>
            <a:r>
              <a:rPr sz="5550" spc="-359" baseline="13513" dirty="0">
                <a:latin typeface="Symbol"/>
                <a:cs typeface="Symbol"/>
              </a:rPr>
              <a:t></a:t>
            </a:r>
            <a:r>
              <a:rPr sz="3900" i="1" spc="-359" baseline="19230" dirty="0">
                <a:latin typeface="Times New Roman"/>
                <a:cs typeface="Times New Roman"/>
              </a:rPr>
              <a:t>M </a:t>
            </a:r>
            <a:r>
              <a:rPr sz="3000" i="1" spc="15" baseline="6944" dirty="0">
                <a:latin typeface="Times New Roman"/>
                <a:cs typeface="Times New Roman"/>
              </a:rPr>
              <a:t>P</a:t>
            </a:r>
            <a:r>
              <a:rPr sz="3000" i="1" spc="-412" baseline="6944" dirty="0">
                <a:latin typeface="Times New Roman"/>
                <a:cs typeface="Times New Roman"/>
              </a:rPr>
              <a:t> </a:t>
            </a:r>
            <a:r>
              <a:rPr sz="5550" spc="-179" baseline="13513" dirty="0">
                <a:latin typeface="Symbol"/>
                <a:cs typeface="Symbol"/>
              </a:rPr>
              <a:t></a:t>
            </a:r>
            <a:r>
              <a:rPr lang="en-US" altLang="zh-CN" sz="2000" i="1" spc="-120" dirty="0">
                <a:latin typeface="Times New Roman"/>
                <a:cs typeface="Times New Roman"/>
              </a:rPr>
              <a:t> n </a:t>
            </a:r>
            <a:r>
              <a:rPr lang="zh-CN" altLang="en-US" sz="2000" spc="-120" dirty="0">
                <a:latin typeface="Symbol"/>
                <a:cs typeface="Symbol"/>
              </a:rPr>
              <a:t></a:t>
            </a:r>
            <a:r>
              <a:rPr lang="en-US" altLang="zh-CN" sz="2000" i="1" spc="-120" dirty="0">
                <a:latin typeface="Times New Roman"/>
                <a:cs typeface="Times New Roman"/>
              </a:rPr>
              <a:t> 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1273" y="4929477"/>
            <a:ext cx="2778627" cy="1314462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3600" b="1" spc="-7" baseline="1157" dirty="0" err="1">
                <a:latin typeface="宋体"/>
                <a:cs typeface="宋体"/>
              </a:rPr>
              <a:t>把矩</a:t>
            </a:r>
            <a:r>
              <a:rPr sz="3600" b="1" spc="-15" baseline="1157" dirty="0" err="1">
                <a:latin typeface="宋体"/>
                <a:cs typeface="宋体"/>
              </a:rPr>
              <a:t>阵</a:t>
            </a:r>
            <a:r>
              <a:rPr sz="3600" b="1" spc="-900" baseline="1157" dirty="0">
                <a:latin typeface="宋体"/>
                <a:cs typeface="宋体"/>
              </a:rPr>
              <a:t> </a:t>
            </a:r>
            <a:r>
              <a:rPr sz="3600" spc="-195" dirty="0">
                <a:latin typeface="Symbol"/>
                <a:cs typeface="Symbol"/>
              </a:rPr>
              <a:t></a:t>
            </a:r>
            <a:r>
              <a:rPr sz="2500" i="1" spc="-195" dirty="0">
                <a:latin typeface="Times New Roman"/>
                <a:cs typeface="Times New Roman"/>
              </a:rPr>
              <a:t>M</a:t>
            </a:r>
            <a:r>
              <a:rPr sz="2500" i="1" spc="65" dirty="0">
                <a:latin typeface="Times New Roman"/>
                <a:cs typeface="Times New Roman"/>
              </a:rPr>
              <a:t> </a:t>
            </a:r>
            <a:r>
              <a:rPr sz="2925" i="1" spc="7" baseline="-18518" dirty="0">
                <a:latin typeface="Times New Roman"/>
                <a:cs typeface="Times New Roman"/>
              </a:rPr>
              <a:t>P</a:t>
            </a:r>
            <a:r>
              <a:rPr sz="2925" i="1" spc="187" baseline="-18518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Symbol"/>
                <a:cs typeface="Symbol"/>
              </a:rPr>
              <a:t></a:t>
            </a:r>
            <a:r>
              <a:rPr lang="en-US" sz="2925" i="1" spc="-52" baseline="-25641" dirty="0" err="1">
                <a:latin typeface="Times New Roman"/>
                <a:cs typeface="Times New Roman"/>
              </a:rPr>
              <a:t>n</a:t>
            </a:r>
            <a:r>
              <a:rPr sz="2925" spc="-52" baseline="-25641" dirty="0" err="1">
                <a:latin typeface="Symbol"/>
                <a:cs typeface="Symbol"/>
              </a:rPr>
              <a:t></a:t>
            </a:r>
            <a:r>
              <a:rPr lang="en-US" sz="2925" i="1" spc="-52" baseline="-25641" dirty="0" err="1">
                <a:latin typeface="Times New Roman"/>
                <a:cs typeface="Times New Roman"/>
              </a:rPr>
              <a:t>m</a:t>
            </a:r>
            <a:endParaRPr sz="2925" baseline="-2564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400" b="1" spc="-5" dirty="0" err="1">
                <a:latin typeface="宋体"/>
                <a:cs typeface="宋体"/>
              </a:rPr>
              <a:t>列</a:t>
            </a:r>
            <a:r>
              <a:rPr sz="2400" b="1" spc="-5" dirty="0" err="1">
                <a:latin typeface="Arial"/>
                <a:cs typeface="Arial"/>
              </a:rPr>
              <a:t>C</a:t>
            </a:r>
            <a:r>
              <a:rPr sz="2400" b="1" spc="-5" dirty="0">
                <a:latin typeface="宋体"/>
                <a:cs typeface="宋体"/>
              </a:rPr>
              <a:t>；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5892" y="5195322"/>
            <a:ext cx="5754207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-5" dirty="0">
                <a:latin typeface="宋体"/>
                <a:cs typeface="宋体"/>
              </a:rPr>
              <a:t>按</a:t>
            </a:r>
            <a:r>
              <a:rPr sz="2400" b="1" spc="330" dirty="0">
                <a:latin typeface="宋体"/>
                <a:cs typeface="宋体"/>
              </a:rPr>
              <a:t>列</a:t>
            </a:r>
            <a:r>
              <a:rPr sz="4575" spc="-937" baseline="-5464" dirty="0">
                <a:latin typeface="Times New Roman"/>
                <a:cs typeface="Times New Roman"/>
              </a:rPr>
              <a:t>1</a:t>
            </a:r>
            <a:r>
              <a:rPr sz="4800" i="1" spc="-937" baseline="-7812" dirty="0">
                <a:latin typeface="宋体"/>
                <a:cs typeface="宋体"/>
              </a:rPr>
              <a:t>，</a:t>
            </a:r>
            <a:r>
              <a:rPr sz="4575" spc="-937" baseline="-5464" dirty="0">
                <a:latin typeface="Times New Roman"/>
                <a:cs typeface="Times New Roman"/>
              </a:rPr>
              <a:t>2,</a:t>
            </a:r>
            <a:r>
              <a:rPr sz="4575" spc="-735" baseline="-5464" dirty="0">
                <a:latin typeface="Times New Roman"/>
                <a:cs typeface="Times New Roman"/>
              </a:rPr>
              <a:t> </a:t>
            </a:r>
            <a:r>
              <a:rPr sz="4575" spc="-300" baseline="-5464" dirty="0">
                <a:latin typeface="MT Extra"/>
                <a:cs typeface="MT Extra"/>
              </a:rPr>
              <a:t></a:t>
            </a:r>
            <a:r>
              <a:rPr sz="4575" spc="-300" baseline="-5464" dirty="0">
                <a:latin typeface="Times New Roman"/>
                <a:cs typeface="Times New Roman"/>
              </a:rPr>
              <a:t>,</a:t>
            </a:r>
            <a:r>
              <a:rPr sz="4575" spc="-390" baseline="-5464" dirty="0">
                <a:latin typeface="Times New Roman"/>
                <a:cs typeface="Times New Roman"/>
              </a:rPr>
              <a:t> </a:t>
            </a:r>
            <a:r>
              <a:rPr lang="en-US" sz="4575" i="1" spc="-7" baseline="-5464" dirty="0">
                <a:latin typeface="Times New Roman"/>
                <a:cs typeface="Times New Roman"/>
              </a:rPr>
              <a:t>m</a:t>
            </a:r>
            <a:r>
              <a:rPr sz="4575" i="1" spc="-225" baseline="-546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宋体"/>
                <a:cs typeface="宋体"/>
              </a:rPr>
              <a:t>的顺序依次读出得密文序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2579" y="695198"/>
            <a:ext cx="3149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列置换密码</a:t>
            </a:r>
            <a:r>
              <a:rPr sz="3200" b="1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解密</a:t>
            </a: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3583" y="2381250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9873" y="2226817"/>
            <a:ext cx="756221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 err="1">
                <a:latin typeface="宋体"/>
                <a:cs typeface="宋体"/>
              </a:rPr>
              <a:t>将密文</a:t>
            </a:r>
            <a:r>
              <a:rPr sz="2400" b="1" dirty="0" err="1">
                <a:latin typeface="Arial"/>
                <a:cs typeface="Arial"/>
              </a:rPr>
              <a:t>C</a:t>
            </a:r>
            <a:r>
              <a:rPr sz="2400" b="1" dirty="0" err="1">
                <a:latin typeface="宋体"/>
                <a:cs typeface="宋体"/>
              </a:rPr>
              <a:t>按与加密过程相同的分组宽</a:t>
            </a:r>
            <a:r>
              <a:rPr sz="2400" b="1" spc="-5" dirty="0" err="1">
                <a:latin typeface="宋体"/>
                <a:cs typeface="宋体"/>
              </a:rPr>
              <a:t>度</a:t>
            </a:r>
            <a:r>
              <a:rPr sz="2400" b="1" spc="5" dirty="0" err="1">
                <a:latin typeface="Arial"/>
                <a:cs typeface="Arial"/>
              </a:rPr>
              <a:t>m</a:t>
            </a:r>
            <a:r>
              <a:rPr sz="2400" b="1" dirty="0" err="1">
                <a:latin typeface="宋体"/>
                <a:cs typeface="宋体"/>
              </a:rPr>
              <a:t>按列写得到字符</a:t>
            </a:r>
            <a:endParaRPr lang="en-US" altLang="zh-CN" sz="2400" b="1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93583" y="3915155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93583" y="5452871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729873" y="3479929"/>
            <a:ext cx="7989570" cy="22479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389255">
              <a:lnSpc>
                <a:spcPts val="5710"/>
              </a:lnSpc>
              <a:spcBef>
                <a:spcPts val="204"/>
              </a:spcBef>
            </a:pPr>
            <a:r>
              <a:rPr sz="3600" b="1" spc="-7" baseline="1157" dirty="0">
                <a:latin typeface="宋体"/>
                <a:cs typeface="宋体"/>
              </a:rPr>
              <a:t>按加密过程用的置</a:t>
            </a:r>
            <a:r>
              <a:rPr sz="3600" b="1" spc="540" baseline="1157" dirty="0">
                <a:latin typeface="宋体"/>
                <a:cs typeface="宋体"/>
              </a:rPr>
              <a:t>换</a:t>
            </a:r>
            <a:r>
              <a:rPr sz="3050" i="1" spc="-105" dirty="0">
                <a:latin typeface="Symbol"/>
                <a:cs typeface="Symbol"/>
              </a:rPr>
              <a:t></a:t>
            </a:r>
            <a:r>
              <a:rPr sz="3050" i="1" spc="-225" dirty="0">
                <a:latin typeface="Times New Roman"/>
                <a:cs typeface="Times New Roman"/>
              </a:rPr>
              <a:t> </a:t>
            </a:r>
            <a:r>
              <a:rPr sz="3600" b="1" spc="-7" baseline="1157" dirty="0">
                <a:latin typeface="宋体"/>
                <a:cs typeface="宋体"/>
              </a:rPr>
              <a:t>的逆置换</a:t>
            </a:r>
            <a:r>
              <a:rPr sz="4500" i="1" spc="-150" baseline="-5555" dirty="0">
                <a:latin typeface="Symbol"/>
                <a:cs typeface="Symbol"/>
              </a:rPr>
              <a:t></a:t>
            </a:r>
            <a:r>
              <a:rPr sz="4500" i="1" spc="-644" baseline="-5555" dirty="0">
                <a:latin typeface="Times New Roman"/>
                <a:cs typeface="Times New Roman"/>
              </a:rPr>
              <a:t> </a:t>
            </a:r>
            <a:r>
              <a:rPr sz="2700" spc="-112" baseline="29320" dirty="0">
                <a:latin typeface="Symbol"/>
                <a:cs typeface="Symbol"/>
              </a:rPr>
              <a:t></a:t>
            </a:r>
            <a:r>
              <a:rPr sz="2700" spc="-112" baseline="29320" dirty="0">
                <a:latin typeface="Times New Roman"/>
                <a:cs typeface="Times New Roman"/>
              </a:rPr>
              <a:t>1</a:t>
            </a:r>
            <a:r>
              <a:rPr sz="2700" spc="-397" baseline="29320" dirty="0">
                <a:latin typeface="Times New Roman"/>
                <a:cs typeface="Times New Roman"/>
              </a:rPr>
              <a:t> </a:t>
            </a:r>
            <a:r>
              <a:rPr sz="3600" b="1" spc="-7" baseline="1157" dirty="0">
                <a:latin typeface="宋体"/>
                <a:cs typeface="宋体"/>
              </a:rPr>
              <a:t>交换列的位置次序得 </a:t>
            </a:r>
            <a:r>
              <a:rPr sz="2400" b="1" spc="-5" dirty="0">
                <a:latin typeface="宋体"/>
                <a:cs typeface="宋体"/>
              </a:rPr>
              <a:t>字符矩</a:t>
            </a:r>
            <a:r>
              <a:rPr sz="2400" b="1" spc="-10" dirty="0">
                <a:latin typeface="宋体"/>
                <a:cs typeface="宋体"/>
              </a:rPr>
              <a:t>阵</a:t>
            </a:r>
            <a:r>
              <a:rPr sz="2400" b="1" spc="-595" dirty="0">
                <a:latin typeface="宋体"/>
                <a:cs typeface="宋体"/>
              </a:rPr>
              <a:t> </a:t>
            </a:r>
            <a:r>
              <a:rPr sz="4950" spc="-240" baseline="7575" dirty="0">
                <a:latin typeface="Symbol"/>
                <a:cs typeface="Symbol"/>
              </a:rPr>
              <a:t></a:t>
            </a:r>
            <a:r>
              <a:rPr sz="3450" i="1" spc="-240" baseline="10869" dirty="0">
                <a:latin typeface="Times New Roman"/>
                <a:cs typeface="Times New Roman"/>
              </a:rPr>
              <a:t>M</a:t>
            </a:r>
            <a:r>
              <a:rPr sz="3450" i="1" spc="337" baseline="10869" dirty="0">
                <a:latin typeface="Times New Roman"/>
                <a:cs typeface="Times New Roman"/>
              </a:rPr>
              <a:t> </a:t>
            </a:r>
            <a:r>
              <a:rPr sz="4950" spc="-330" baseline="7575" dirty="0">
                <a:latin typeface="Symbol"/>
                <a:cs typeface="Symbol"/>
              </a:rPr>
              <a:t></a:t>
            </a:r>
            <a:r>
              <a:rPr lang="en-US" sz="2700" i="1" spc="-330" baseline="-7716" dirty="0">
                <a:latin typeface="Times New Roman"/>
                <a:cs typeface="Times New Roman"/>
              </a:rPr>
              <a:t>n</a:t>
            </a:r>
            <a:r>
              <a:rPr sz="2700" i="1" spc="-367" baseline="-7716" dirty="0">
                <a:latin typeface="Times New Roman"/>
                <a:cs typeface="Times New Roman"/>
              </a:rPr>
              <a:t> </a:t>
            </a:r>
            <a:r>
              <a:rPr sz="2700" baseline="-7716" dirty="0">
                <a:latin typeface="Symbol"/>
                <a:cs typeface="Symbol"/>
              </a:rPr>
              <a:t></a:t>
            </a:r>
            <a:r>
              <a:rPr sz="2700" spc="-345" baseline="-7716" dirty="0">
                <a:latin typeface="Times New Roman"/>
                <a:cs typeface="Times New Roman"/>
              </a:rPr>
              <a:t> </a:t>
            </a:r>
            <a:r>
              <a:rPr lang="en-US" sz="2700" i="1" baseline="-7716" dirty="0">
                <a:latin typeface="Times New Roman"/>
                <a:cs typeface="Times New Roman"/>
              </a:rPr>
              <a:t>m</a:t>
            </a:r>
            <a:r>
              <a:rPr sz="2700" i="1" spc="652" baseline="-7716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  <a:tabLst>
                <a:tab pos="4098290" algn="l"/>
              </a:tabLst>
            </a:pPr>
            <a:r>
              <a:rPr sz="3600" b="1" baseline="2314" dirty="0">
                <a:latin typeface="宋体"/>
                <a:cs typeface="宋体"/>
              </a:rPr>
              <a:t>把矩</a:t>
            </a:r>
            <a:r>
              <a:rPr sz="3600" b="1" spc="-15" baseline="2314" dirty="0">
                <a:latin typeface="宋体"/>
                <a:cs typeface="宋体"/>
              </a:rPr>
              <a:t>阵</a:t>
            </a:r>
            <a:r>
              <a:rPr sz="3600" b="1" spc="-1110" baseline="2314" dirty="0">
                <a:latin typeface="宋体"/>
                <a:cs typeface="宋体"/>
              </a:rPr>
              <a:t> </a:t>
            </a:r>
            <a:r>
              <a:rPr sz="3450" spc="-305" dirty="0">
                <a:latin typeface="Symbol"/>
                <a:cs typeface="Symbol"/>
              </a:rPr>
              <a:t></a:t>
            </a:r>
            <a:r>
              <a:rPr sz="2550" i="1" spc="-10" dirty="0">
                <a:latin typeface="Times New Roman"/>
                <a:cs typeface="Times New Roman"/>
              </a:rPr>
              <a:t>M</a:t>
            </a:r>
            <a:r>
              <a:rPr sz="2550" i="1" spc="155" dirty="0">
                <a:latin typeface="Times New Roman"/>
                <a:cs typeface="Times New Roman"/>
              </a:rPr>
              <a:t> </a:t>
            </a:r>
            <a:r>
              <a:rPr sz="3450" spc="-380" dirty="0">
                <a:latin typeface="Symbol"/>
                <a:cs typeface="Symbol"/>
              </a:rPr>
              <a:t></a:t>
            </a:r>
            <a:r>
              <a:rPr lang="en-US" sz="2175" i="1" spc="30" baseline="-22988" dirty="0">
                <a:latin typeface="Times New Roman"/>
                <a:cs typeface="Times New Roman"/>
              </a:rPr>
              <a:t>n</a:t>
            </a:r>
            <a:r>
              <a:rPr sz="2175" i="1" spc="-345" baseline="-22988" dirty="0">
                <a:latin typeface="Times New Roman"/>
                <a:cs typeface="Times New Roman"/>
              </a:rPr>
              <a:t> </a:t>
            </a:r>
            <a:r>
              <a:rPr sz="2175" spc="22" baseline="-22988" dirty="0">
                <a:latin typeface="Symbol"/>
                <a:cs typeface="Symbol"/>
              </a:rPr>
              <a:t></a:t>
            </a:r>
            <a:r>
              <a:rPr sz="2175" spc="-322" baseline="-22988" dirty="0">
                <a:latin typeface="Times New Roman"/>
                <a:cs typeface="Times New Roman"/>
              </a:rPr>
              <a:t> </a:t>
            </a:r>
            <a:r>
              <a:rPr lang="en-US" sz="2175" i="1" spc="22" baseline="-22988" dirty="0">
                <a:latin typeface="Times New Roman"/>
                <a:cs typeface="Times New Roman"/>
              </a:rPr>
              <a:t>m</a:t>
            </a:r>
            <a:r>
              <a:rPr sz="2175" i="1" baseline="-22988" dirty="0">
                <a:latin typeface="Times New Roman"/>
                <a:cs typeface="Times New Roman"/>
              </a:rPr>
              <a:t> </a:t>
            </a:r>
            <a:r>
              <a:rPr sz="2175" i="1" spc="-37" baseline="-22988" dirty="0">
                <a:latin typeface="Times New Roman"/>
                <a:cs typeface="Times New Roman"/>
              </a:rPr>
              <a:t> </a:t>
            </a:r>
            <a:r>
              <a:rPr sz="3600" b="1" spc="-15" baseline="2314" dirty="0">
                <a:latin typeface="宋体"/>
                <a:cs typeface="宋体"/>
              </a:rPr>
              <a:t>按</a:t>
            </a:r>
            <a:r>
              <a:rPr sz="3600" b="1" spc="-757" baseline="2314" dirty="0">
                <a:latin typeface="宋体"/>
                <a:cs typeface="宋体"/>
              </a:rPr>
              <a:t> </a:t>
            </a:r>
            <a:r>
              <a:rPr sz="3900" spc="-345" baseline="3205" dirty="0">
                <a:latin typeface="Times New Roman"/>
                <a:cs typeface="Times New Roman"/>
              </a:rPr>
              <a:t>1</a:t>
            </a:r>
            <a:r>
              <a:rPr sz="2800" i="1" spc="-994" dirty="0">
                <a:latin typeface="宋体"/>
                <a:cs typeface="宋体"/>
              </a:rPr>
              <a:t>，</a:t>
            </a:r>
            <a:r>
              <a:rPr sz="3900" spc="300" baseline="3205" dirty="0">
                <a:latin typeface="Times New Roman"/>
                <a:cs typeface="Times New Roman"/>
              </a:rPr>
              <a:t>2</a:t>
            </a:r>
            <a:r>
              <a:rPr sz="3900" spc="15" baseline="3205" dirty="0">
                <a:latin typeface="Times New Roman"/>
                <a:cs typeface="Times New Roman"/>
              </a:rPr>
              <a:t>,</a:t>
            </a:r>
            <a:r>
              <a:rPr sz="3900" spc="-270" baseline="3205" dirty="0">
                <a:latin typeface="Times New Roman"/>
                <a:cs typeface="Times New Roman"/>
              </a:rPr>
              <a:t> </a:t>
            </a:r>
            <a:r>
              <a:rPr sz="3900" spc="60" baseline="3205" dirty="0">
                <a:latin typeface="MT Extra"/>
                <a:cs typeface="MT Extra"/>
              </a:rPr>
              <a:t></a:t>
            </a:r>
            <a:r>
              <a:rPr sz="3900" spc="-75" baseline="3205" dirty="0">
                <a:latin typeface="Times New Roman"/>
                <a:cs typeface="Times New Roman"/>
              </a:rPr>
              <a:t> </a:t>
            </a:r>
            <a:r>
              <a:rPr sz="3900" spc="15" baseline="3205" dirty="0">
                <a:latin typeface="Times New Roman"/>
                <a:cs typeface="Times New Roman"/>
              </a:rPr>
              <a:t>,</a:t>
            </a:r>
            <a:r>
              <a:rPr sz="3900" spc="165" baseline="3205" dirty="0">
                <a:latin typeface="Times New Roman"/>
                <a:cs typeface="Times New Roman"/>
              </a:rPr>
              <a:t> </a:t>
            </a:r>
            <a:r>
              <a:rPr lang="en-US" sz="3900" i="1" spc="37" baseline="3205" dirty="0">
                <a:latin typeface="Times New Roman"/>
                <a:cs typeface="Times New Roman"/>
              </a:rPr>
              <a:t>n</a:t>
            </a:r>
            <a:r>
              <a:rPr sz="3900" i="1" baseline="3205" dirty="0">
                <a:latin typeface="Times New Roman"/>
                <a:cs typeface="Times New Roman"/>
              </a:rPr>
              <a:t>	</a:t>
            </a:r>
            <a:r>
              <a:rPr sz="3600" b="1" baseline="2314" dirty="0">
                <a:latin typeface="宋体"/>
                <a:cs typeface="宋体"/>
              </a:rPr>
              <a:t>行的顺序依次读出得明</a:t>
            </a:r>
            <a:r>
              <a:rPr sz="3600" b="1" spc="-7" baseline="2314" dirty="0">
                <a:latin typeface="宋体"/>
                <a:cs typeface="宋体"/>
              </a:rPr>
              <a:t>文</a:t>
            </a:r>
            <a:r>
              <a:rPr sz="3600" b="1" spc="7" baseline="2314" dirty="0">
                <a:latin typeface="Arial"/>
                <a:cs typeface="Arial"/>
              </a:rPr>
              <a:t>P</a:t>
            </a:r>
            <a:r>
              <a:rPr sz="3600" b="1" spc="-15" baseline="2314" dirty="0">
                <a:latin typeface="宋体"/>
                <a:cs typeface="宋体"/>
              </a:rPr>
              <a:t>。</a:t>
            </a:r>
            <a:endParaRPr sz="3600" baseline="2314" dirty="0">
              <a:latin typeface="宋体"/>
              <a:cs typeface="宋体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BE34406-BD7E-4DCE-A248-11281C3DAE78}"/>
              </a:ext>
            </a:extLst>
          </p:cNvPr>
          <p:cNvSpPr txBox="1">
            <a:spLocks/>
          </p:cNvSpPr>
          <p:nvPr/>
        </p:nvSpPr>
        <p:spPr>
          <a:xfrm>
            <a:off x="1729873" y="2694027"/>
            <a:ext cx="1864227" cy="5539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黑体"/>
                <a:ea typeface="+mj-ea"/>
                <a:cs typeface="黑体"/>
              </a:defRPr>
            </a:lvl1pPr>
          </a:lstStyle>
          <a:p>
            <a:pPr marL="12700">
              <a:spcBef>
                <a:spcPts val="120"/>
              </a:spcBef>
            </a:pPr>
            <a:r>
              <a:rPr lang="zh-CN" altLang="en-US" sz="3600" kern="0" spc="-7" baseline="15046" dirty="0">
                <a:solidFill>
                  <a:schemeClr val="tx1"/>
                </a:solidFill>
                <a:latin typeface="宋体"/>
                <a:cs typeface="宋体"/>
              </a:rPr>
              <a:t>矩</a:t>
            </a:r>
            <a:r>
              <a:rPr lang="zh-CN" altLang="en-US" sz="3600" kern="0" spc="-15" baseline="15046" dirty="0">
                <a:solidFill>
                  <a:schemeClr val="tx1"/>
                </a:solidFill>
                <a:latin typeface="宋体"/>
                <a:cs typeface="宋体"/>
              </a:rPr>
              <a:t>阵</a:t>
            </a:r>
            <a:r>
              <a:rPr lang="zh-CN" altLang="en-US" sz="5250" b="0" kern="0" spc="-67" baseline="13492" dirty="0">
                <a:solidFill>
                  <a:schemeClr val="tx1"/>
                </a:solidFill>
                <a:latin typeface="Symbol"/>
                <a:cs typeface="Symbol"/>
              </a:rPr>
              <a:t></a:t>
            </a:r>
            <a:r>
              <a:rPr lang="en-US" sz="3675" b="0" i="1" kern="0" spc="-67" baseline="19274" dirty="0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lang="en-US" sz="2850" b="0" i="1" kern="0" spc="-67" baseline="7309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2850" b="0" i="1" kern="0" spc="-247" baseline="730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5250" b="0" kern="0" spc="-187" baseline="13492" dirty="0">
                <a:solidFill>
                  <a:schemeClr val="tx1"/>
                </a:solidFill>
                <a:latin typeface="Symbol"/>
                <a:cs typeface="Symbol"/>
              </a:rPr>
              <a:t></a:t>
            </a:r>
            <a:r>
              <a:rPr lang="en-US" sz="1900" b="0" i="1" kern="0" spc="-125" dirty="0" err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lang="en-US" sz="1900" b="0" kern="0" spc="-125" dirty="0" err="1">
                <a:solidFill>
                  <a:schemeClr val="tx1"/>
                </a:solidFill>
                <a:latin typeface="Symbol"/>
                <a:cs typeface="Symbol"/>
              </a:rPr>
              <a:t></a:t>
            </a:r>
            <a:r>
              <a:rPr lang="en-US" sz="1900" b="0" i="1" kern="0" spc="-125" dirty="0" err="1">
                <a:solidFill>
                  <a:schemeClr val="tx1"/>
                </a:solidFill>
                <a:latin typeface="Times New Roman"/>
                <a:cs typeface="Times New Roman"/>
              </a:rPr>
              <a:t>m</a:t>
            </a:r>
            <a:r>
              <a:rPr lang="en-US" sz="1900" b="0" i="1" kern="0" spc="-1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zh-CN" altLang="en-US" sz="2000" spc="-10" dirty="0">
                <a:latin typeface="宋体"/>
                <a:cs typeface="宋体"/>
              </a:rPr>
              <a:t>；</a:t>
            </a:r>
            <a:endParaRPr lang="en-US" sz="1900" kern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964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highlight>
                  <a:srgbClr val="FFFF00"/>
                </a:highlight>
              </a:rPr>
              <a:t>列置换密码加密</a:t>
            </a:r>
            <a:r>
              <a:rPr spc="-10" dirty="0">
                <a:latin typeface="Arial"/>
                <a:cs typeface="Arial"/>
              </a:rPr>
              <a:t>(</a:t>
            </a:r>
            <a:r>
              <a:rPr spc="-5" dirty="0"/>
              <a:t>举例</a:t>
            </a:r>
            <a:r>
              <a:rPr spc="-5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object 3"/>
          <p:cNvSpPr/>
          <p:nvPr/>
        </p:nvSpPr>
        <p:spPr>
          <a:xfrm>
            <a:off x="1090307" y="2161032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5073" y="2005838"/>
            <a:ext cx="6381750" cy="11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设明文</a:t>
            </a:r>
            <a:r>
              <a:rPr sz="2400" b="1" dirty="0">
                <a:latin typeface="Arial"/>
                <a:cs typeface="Arial"/>
              </a:rPr>
              <a:t>P</a:t>
            </a:r>
            <a:r>
              <a:rPr sz="2400" b="1" spc="-5" dirty="0">
                <a:latin typeface="宋体"/>
                <a:cs typeface="宋体"/>
              </a:rPr>
              <a:t>为“</a:t>
            </a:r>
            <a:r>
              <a:rPr sz="2400" b="1" spc="-5" dirty="0">
                <a:latin typeface="Arial"/>
                <a:cs typeface="Arial"/>
              </a:rPr>
              <a:t>Beijing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2008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Olympic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Games”</a:t>
            </a:r>
            <a:r>
              <a:rPr sz="2400" b="1" spc="-5" dirty="0">
                <a:latin typeface="宋体"/>
                <a:cs typeface="宋体"/>
              </a:rPr>
              <a:t>，</a:t>
            </a:r>
            <a:endParaRPr sz="2400" dirty="0">
              <a:latin typeface="宋体"/>
              <a:cs typeface="宋体"/>
            </a:endParaRPr>
          </a:p>
          <a:p>
            <a:pPr marL="90170">
              <a:lnSpc>
                <a:spcPct val="100000"/>
              </a:lnSpc>
              <a:spcBef>
                <a:spcPts val="2235"/>
              </a:spcBef>
              <a:tabLst>
                <a:tab pos="1190625" algn="l"/>
                <a:tab pos="1530350" algn="l"/>
                <a:tab pos="2230755" algn="l"/>
                <a:tab pos="3563620" algn="l"/>
              </a:tabLst>
            </a:pPr>
            <a:r>
              <a:rPr sz="2400" b="1" spc="-5" dirty="0">
                <a:latin typeface="宋体"/>
                <a:cs typeface="宋体"/>
              </a:rPr>
              <a:t>密</a:t>
            </a:r>
            <a:r>
              <a:rPr sz="2400" b="1" spc="400" dirty="0">
                <a:latin typeface="宋体"/>
                <a:cs typeface="宋体"/>
              </a:rPr>
              <a:t>钥</a:t>
            </a:r>
            <a:r>
              <a:rPr sz="2900" i="1" spc="-100" dirty="0">
                <a:latin typeface="Symbol"/>
                <a:cs typeface="Symbol"/>
              </a:rPr>
              <a:t></a:t>
            </a:r>
            <a:r>
              <a:rPr sz="2900" spc="-100" dirty="0">
                <a:latin typeface="Times New Roman"/>
                <a:cs typeface="Times New Roman"/>
              </a:rPr>
              <a:t>	</a:t>
            </a:r>
            <a:r>
              <a:rPr sz="4125" spc="-15" baseline="1010" dirty="0">
                <a:latin typeface="Symbol"/>
                <a:cs typeface="Symbol"/>
              </a:rPr>
              <a:t></a:t>
            </a:r>
            <a:r>
              <a:rPr sz="4125" spc="-15" baseline="1010" dirty="0">
                <a:latin typeface="Times New Roman"/>
                <a:cs typeface="Times New Roman"/>
              </a:rPr>
              <a:t>	</a:t>
            </a:r>
            <a:r>
              <a:rPr sz="4125" spc="-44" baseline="1010" dirty="0">
                <a:latin typeface="Times New Roman"/>
                <a:cs typeface="Times New Roman"/>
              </a:rPr>
              <a:t>(</a:t>
            </a:r>
            <a:r>
              <a:rPr lang="en-US" altLang="zh-CN" sz="4125" spc="-44" baseline="1010" dirty="0">
                <a:latin typeface="Times New Roman"/>
                <a:cs typeface="Times New Roman"/>
              </a:rPr>
              <a:t>3 2</a:t>
            </a:r>
            <a:r>
              <a:rPr sz="4125" spc="270" baseline="1010" dirty="0">
                <a:latin typeface="Times New Roman"/>
                <a:cs typeface="Times New Roman"/>
              </a:rPr>
              <a:t> </a:t>
            </a:r>
            <a:r>
              <a:rPr sz="4125" spc="-7" baseline="1010" dirty="0">
                <a:latin typeface="Times New Roman"/>
                <a:cs typeface="Times New Roman"/>
              </a:rPr>
              <a:t>4</a:t>
            </a:r>
            <a:r>
              <a:rPr lang="en-US" altLang="zh-CN" sz="4125" spc="-7" baseline="1010" dirty="0">
                <a:latin typeface="Times New Roman"/>
                <a:cs typeface="Times New Roman"/>
              </a:rPr>
              <a:t> 1 6 5</a:t>
            </a:r>
            <a:r>
              <a:rPr sz="4125" spc="-7" baseline="1010" dirty="0">
                <a:latin typeface="Times New Roman"/>
                <a:cs typeface="Times New Roman"/>
              </a:rPr>
              <a:t>)</a:t>
            </a:r>
            <a:r>
              <a:rPr sz="2400" b="1" spc="-5" dirty="0">
                <a:latin typeface="宋体"/>
                <a:cs typeface="宋体"/>
              </a:rPr>
              <a:t>，则加密过程为：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9189091" y="5211505"/>
            <a:ext cx="17526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5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0871" y="5211505"/>
            <a:ext cx="17526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5" dirty="0">
                <a:latin typeface="Symbol"/>
                <a:cs typeface="Symbol"/>
              </a:rPr>
              <a:t>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6765" y="5211467"/>
            <a:ext cx="175260" cy="8350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114"/>
              </a:spcBef>
            </a:pPr>
            <a:r>
              <a:rPr sz="3050" spc="5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  <a:p>
            <a:pPr marL="12700">
              <a:lnSpc>
                <a:spcPts val="3175"/>
              </a:lnSpc>
            </a:pPr>
            <a:r>
              <a:rPr sz="3050" spc="5" dirty="0">
                <a:latin typeface="Symbol"/>
                <a:cs typeface="Symbol"/>
              </a:rPr>
              <a:t>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9285" y="5211467"/>
            <a:ext cx="17526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5" dirty="0">
                <a:latin typeface="Symbol"/>
                <a:cs typeface="Symbol"/>
              </a:rPr>
              <a:t>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0205" y="4470074"/>
            <a:ext cx="294005" cy="864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8745" algn="ctr">
              <a:lnSpc>
                <a:spcPts val="3290"/>
              </a:lnSpc>
              <a:spcBef>
                <a:spcPts val="114"/>
              </a:spcBef>
            </a:pPr>
            <a:r>
              <a:rPr sz="3050" spc="5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  <a:p>
            <a:pPr algn="ctr">
              <a:lnSpc>
                <a:spcPts val="3290"/>
              </a:lnSpc>
            </a:pPr>
            <a:r>
              <a:rPr sz="4575" i="1" spc="120" baseline="-4553" dirty="0">
                <a:latin typeface="Times New Roman"/>
                <a:cs typeface="Times New Roman"/>
              </a:rPr>
              <a:t>i</a:t>
            </a:r>
            <a:r>
              <a:rPr sz="3050" spc="5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0871" y="4756798"/>
            <a:ext cx="2793365" cy="119316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646430" algn="l"/>
                <a:tab pos="1097280" algn="l"/>
                <a:tab pos="1577975" algn="l"/>
                <a:tab pos="2048510" algn="l"/>
              </a:tabLst>
            </a:pPr>
            <a:r>
              <a:rPr sz="4575" spc="-165" baseline="4553" dirty="0">
                <a:latin typeface="Symbol"/>
                <a:cs typeface="Symbol"/>
              </a:rPr>
              <a:t></a:t>
            </a:r>
            <a:r>
              <a:rPr sz="3050" i="1" spc="-110" dirty="0">
                <a:latin typeface="Times New Roman"/>
                <a:cs typeface="Times New Roman"/>
              </a:rPr>
              <a:t>m	</a:t>
            </a:r>
            <a:r>
              <a:rPr sz="3050" i="1" spc="5" dirty="0">
                <a:latin typeface="Times New Roman"/>
                <a:cs typeface="Times New Roman"/>
              </a:rPr>
              <a:t>y	p	</a:t>
            </a:r>
            <a:r>
              <a:rPr sz="3050" i="1" dirty="0">
                <a:latin typeface="Times New Roman"/>
                <a:cs typeface="Times New Roman"/>
              </a:rPr>
              <a:t>l	</a:t>
            </a:r>
            <a:r>
              <a:rPr sz="3050" i="1" spc="5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626745" algn="l"/>
                <a:tab pos="1088390" algn="l"/>
                <a:tab pos="1517015" algn="l"/>
                <a:tab pos="2501900" algn="l"/>
              </a:tabLst>
            </a:pPr>
            <a:r>
              <a:rPr sz="4575" spc="-352" baseline="-13661" dirty="0">
                <a:latin typeface="Symbol"/>
                <a:cs typeface="Symbol"/>
              </a:rPr>
              <a:t></a:t>
            </a:r>
            <a:r>
              <a:rPr sz="3050" i="1" spc="10" dirty="0">
                <a:latin typeface="Times New Roman"/>
                <a:cs typeface="Times New Roman"/>
              </a:rPr>
              <a:t>m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5" dirty="0">
                <a:latin typeface="Times New Roman"/>
                <a:cs typeface="Times New Roman"/>
              </a:rPr>
              <a:t>a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5" dirty="0">
                <a:latin typeface="Times New Roman"/>
                <a:cs typeface="Times New Roman"/>
              </a:rPr>
              <a:t>e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10" dirty="0">
                <a:latin typeface="Times New Roman"/>
                <a:cs typeface="Times New Roman"/>
              </a:rPr>
              <a:t>G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-175" dirty="0">
                <a:latin typeface="Times New Roman"/>
                <a:cs typeface="Times New Roman"/>
              </a:rPr>
              <a:t>s</a:t>
            </a:r>
            <a:r>
              <a:rPr sz="4575" spc="7" baseline="-13661" dirty="0">
                <a:latin typeface="Symbol"/>
                <a:cs typeface="Symbol"/>
              </a:rPr>
              <a:t></a:t>
            </a:r>
            <a:endParaRPr sz="4575" baseline="-13661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2543" y="3704275"/>
            <a:ext cx="126174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11175" algn="l"/>
                <a:tab pos="979805" algn="l"/>
              </a:tabLst>
            </a:pPr>
            <a:r>
              <a:rPr sz="3050" i="1" spc="10" dirty="0">
                <a:latin typeface="Times New Roman"/>
                <a:cs typeface="Times New Roman"/>
              </a:rPr>
              <a:t>B	</a:t>
            </a:r>
            <a:r>
              <a:rPr sz="3050" i="1" spc="5" dirty="0">
                <a:latin typeface="Times New Roman"/>
                <a:cs typeface="Times New Roman"/>
              </a:rPr>
              <a:t>n	</a:t>
            </a:r>
            <a:r>
              <a:rPr sz="3050" i="1" spc="80" dirty="0">
                <a:latin typeface="Times New Roman"/>
                <a:cs typeface="Times New Roman"/>
              </a:rPr>
              <a:t>i</a:t>
            </a:r>
            <a:r>
              <a:rPr sz="4575" spc="7" baseline="-3642" dirty="0">
                <a:latin typeface="Symbol"/>
                <a:cs typeface="Symbol"/>
              </a:rPr>
              <a:t></a:t>
            </a:r>
            <a:endParaRPr sz="4575" baseline="-3642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9285" y="5456908"/>
            <a:ext cx="218249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26745" algn="l"/>
                <a:tab pos="1061720" algn="l"/>
                <a:tab pos="1576070" algn="l"/>
                <a:tab pos="2018030" algn="l"/>
              </a:tabLst>
            </a:pPr>
            <a:r>
              <a:rPr sz="4575" spc="-465" baseline="-13661" dirty="0">
                <a:latin typeface="Symbol"/>
                <a:cs typeface="Symbol"/>
              </a:rPr>
              <a:t></a:t>
            </a:r>
            <a:r>
              <a:rPr sz="3050" i="1" spc="10" dirty="0">
                <a:latin typeface="Times New Roman"/>
                <a:cs typeface="Times New Roman"/>
              </a:rPr>
              <a:t>G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5" dirty="0">
                <a:latin typeface="Times New Roman"/>
                <a:cs typeface="Times New Roman"/>
              </a:rPr>
              <a:t>a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10" dirty="0">
                <a:latin typeface="Times New Roman"/>
                <a:cs typeface="Times New Roman"/>
              </a:rPr>
              <a:t>m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5" dirty="0">
                <a:latin typeface="Times New Roman"/>
                <a:cs typeface="Times New Roman"/>
              </a:rPr>
              <a:t>e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5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6190" y="4841140"/>
            <a:ext cx="355600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75" i="1" spc="97" baseline="-4553" dirty="0">
                <a:latin typeface="Times New Roman"/>
                <a:cs typeface="Times New Roman"/>
              </a:rPr>
              <a:t>c</a:t>
            </a:r>
            <a:r>
              <a:rPr sz="3050" spc="5" dirty="0">
                <a:latin typeface="Symbol"/>
                <a:cs typeface="Symbol"/>
              </a:rPr>
              <a:t>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3280" y="4873204"/>
            <a:ext cx="151574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27355" algn="l"/>
                <a:tab pos="951230" algn="l"/>
                <a:tab pos="1393825" algn="l"/>
              </a:tabLst>
            </a:pPr>
            <a:r>
              <a:rPr sz="3050" i="1" spc="5" dirty="0">
                <a:latin typeface="Times New Roman"/>
                <a:cs typeface="Times New Roman"/>
              </a:rPr>
              <a:t>y	</a:t>
            </a:r>
            <a:r>
              <a:rPr sz="3050" i="1" spc="10" dirty="0">
                <a:latin typeface="Times New Roman"/>
                <a:cs typeface="Times New Roman"/>
              </a:rPr>
              <a:t>m	</a:t>
            </a:r>
            <a:r>
              <a:rPr sz="3050" i="1" spc="5" dirty="0">
                <a:latin typeface="Times New Roman"/>
                <a:cs typeface="Times New Roman"/>
              </a:rPr>
              <a:t>p	</a:t>
            </a:r>
            <a:r>
              <a:rPr sz="3050" i="1" dirty="0">
                <a:latin typeface="Times New Roman"/>
                <a:cs typeface="Times New Roman"/>
              </a:rPr>
              <a:t>i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9285" y="4841140"/>
            <a:ext cx="30543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175" dirty="0">
                <a:latin typeface="Symbol"/>
                <a:cs typeface="Symbol"/>
              </a:rPr>
              <a:t></a:t>
            </a:r>
            <a:r>
              <a:rPr sz="4575" i="1" baseline="-4553" dirty="0">
                <a:latin typeface="Times New Roman"/>
                <a:cs typeface="Times New Roman"/>
              </a:rPr>
              <a:t>l</a:t>
            </a:r>
            <a:endParaRPr sz="4575" baseline="-4553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9285" y="4099709"/>
            <a:ext cx="36893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-5" dirty="0">
                <a:latin typeface="Symbol"/>
                <a:cs typeface="Symbol"/>
              </a:rPr>
              <a:t></a:t>
            </a:r>
            <a:r>
              <a:rPr sz="4575" i="1" spc="7" baseline="-27322" dirty="0">
                <a:latin typeface="Times New Roman"/>
                <a:cs typeface="Times New Roman"/>
              </a:rPr>
              <a:t>g</a:t>
            </a:r>
            <a:endParaRPr sz="4575" baseline="-27322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89576" y="4288723"/>
            <a:ext cx="217487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2915" algn="l"/>
                <a:tab pos="937260" algn="l"/>
                <a:tab pos="1386205" algn="l"/>
                <a:tab pos="1864995" algn="l"/>
              </a:tabLst>
            </a:pPr>
            <a:r>
              <a:rPr sz="3050" spc="5" dirty="0">
                <a:latin typeface="Times New Roman"/>
                <a:cs typeface="Times New Roman"/>
              </a:rPr>
              <a:t>2	0	</a:t>
            </a:r>
            <a:r>
              <a:rPr sz="3050" i="1" spc="5" dirty="0">
                <a:latin typeface="Times New Roman"/>
                <a:cs typeface="Times New Roman"/>
              </a:rPr>
              <a:t>g	</a:t>
            </a:r>
            <a:r>
              <a:rPr sz="3050" i="1" spc="10" dirty="0">
                <a:latin typeface="Times New Roman"/>
                <a:cs typeface="Times New Roman"/>
              </a:rPr>
              <a:t>O	</a:t>
            </a:r>
            <a:r>
              <a:rPr sz="3050" spc="-375" dirty="0">
                <a:latin typeface="Times New Roman"/>
                <a:cs typeface="Times New Roman"/>
              </a:rPr>
              <a:t>8</a:t>
            </a:r>
            <a:r>
              <a:rPr sz="4575" spc="7" baseline="27322" dirty="0">
                <a:latin typeface="Symbol"/>
                <a:cs typeface="Symbol"/>
              </a:rPr>
              <a:t></a:t>
            </a:r>
            <a:endParaRPr sz="4575" baseline="27322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70871" y="4099748"/>
            <a:ext cx="371475" cy="4927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050" spc="15" dirty="0">
                <a:latin typeface="Symbol"/>
                <a:cs typeface="Symbol"/>
              </a:rPr>
              <a:t></a:t>
            </a:r>
            <a:r>
              <a:rPr sz="4575" spc="7" baseline="-27322" dirty="0">
                <a:latin typeface="Times New Roman"/>
                <a:cs typeface="Times New Roman"/>
              </a:rPr>
              <a:t>0</a:t>
            </a:r>
            <a:endParaRPr sz="4575" baseline="-2732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36766" y="4423976"/>
            <a:ext cx="2306494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75" spc="7" baseline="14571" dirty="0">
                <a:latin typeface="Symbol"/>
                <a:cs typeface="Symbol"/>
              </a:rPr>
              <a:t></a:t>
            </a:r>
            <a:r>
              <a:rPr sz="4575" spc="-135" baseline="14571" dirty="0">
                <a:latin typeface="Times New Roman"/>
                <a:cs typeface="Times New Roman"/>
              </a:rPr>
              <a:t> </a:t>
            </a:r>
            <a:r>
              <a:rPr sz="3050" spc="-325" dirty="0">
                <a:latin typeface="Symbol"/>
                <a:cs typeface="Symbol"/>
              </a:rPr>
              <a:t></a:t>
            </a:r>
            <a:r>
              <a:rPr sz="4250" spc="-750" dirty="0">
                <a:latin typeface="Symbol"/>
                <a:cs typeface="Symbol"/>
              </a:rPr>
              <a:t></a:t>
            </a:r>
            <a:r>
              <a:rPr sz="3050" i="1" spc="-225" dirty="0">
                <a:latin typeface="Times New Roman"/>
                <a:cs typeface="Times New Roman"/>
              </a:rPr>
              <a:t>M</a:t>
            </a:r>
            <a:r>
              <a:rPr sz="2925" i="1" spc="172" baseline="-21367" dirty="0">
                <a:latin typeface="Times New Roman"/>
                <a:cs typeface="Times New Roman"/>
              </a:rPr>
              <a:t>P</a:t>
            </a:r>
            <a:r>
              <a:rPr sz="4250" spc="-720" dirty="0">
                <a:latin typeface="Symbol"/>
                <a:cs typeface="Symbol"/>
              </a:rPr>
              <a:t></a:t>
            </a:r>
            <a:r>
              <a:rPr lang="en-US" altLang="zh-CN" sz="4250" spc="-720" dirty="0">
                <a:latin typeface="Symbol"/>
                <a:cs typeface="Symbol"/>
              </a:rPr>
              <a:t> </a:t>
            </a:r>
            <a:r>
              <a:rPr sz="2925" spc="-405" baseline="-27065" dirty="0">
                <a:latin typeface="Times New Roman"/>
                <a:cs typeface="Times New Roman"/>
              </a:rPr>
              <a:t>4</a:t>
            </a:r>
            <a:r>
              <a:rPr sz="2925" spc="-382" baseline="-27065" dirty="0">
                <a:latin typeface="Symbol"/>
                <a:cs typeface="Symbol"/>
              </a:rPr>
              <a:t></a:t>
            </a:r>
            <a:r>
              <a:rPr sz="2925" baseline="-27065" dirty="0">
                <a:latin typeface="Times New Roman"/>
                <a:cs typeface="Times New Roman"/>
              </a:rPr>
              <a:t>6</a:t>
            </a:r>
            <a:r>
              <a:rPr sz="2925" spc="150" baseline="-27065" dirty="0">
                <a:latin typeface="Times New Roman"/>
                <a:cs typeface="Times New Roman"/>
              </a:rPr>
              <a:t> </a:t>
            </a:r>
            <a:r>
              <a:rPr sz="3050" spc="125" dirty="0">
                <a:latin typeface="Symbol"/>
                <a:cs typeface="Symbol"/>
              </a:rPr>
              <a:t></a:t>
            </a:r>
            <a:r>
              <a:rPr sz="4575" spc="7" baseline="14571" dirty="0">
                <a:latin typeface="Symbol"/>
                <a:cs typeface="Symbol"/>
              </a:rPr>
              <a:t></a:t>
            </a:r>
            <a:endParaRPr sz="4575" baseline="14571" dirty="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28071" y="4424065"/>
            <a:ext cx="126619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750" dirty="0">
                <a:latin typeface="Symbol"/>
                <a:cs typeface="Symbol"/>
              </a:rPr>
              <a:t></a:t>
            </a:r>
            <a:r>
              <a:rPr sz="3050" i="1" spc="-229" dirty="0">
                <a:latin typeface="Times New Roman"/>
                <a:cs typeface="Times New Roman"/>
              </a:rPr>
              <a:t>M</a:t>
            </a:r>
            <a:r>
              <a:rPr sz="4250" spc="-715" dirty="0">
                <a:latin typeface="Symbol"/>
                <a:cs typeface="Symbol"/>
              </a:rPr>
              <a:t></a:t>
            </a:r>
            <a:r>
              <a:rPr sz="2925" spc="-412" baseline="-21367" dirty="0">
                <a:latin typeface="Times New Roman"/>
                <a:cs typeface="Times New Roman"/>
              </a:rPr>
              <a:t>4</a:t>
            </a:r>
            <a:r>
              <a:rPr sz="2925" spc="-382" baseline="-21367" dirty="0">
                <a:latin typeface="Symbol"/>
                <a:cs typeface="Symbol"/>
              </a:rPr>
              <a:t></a:t>
            </a:r>
            <a:r>
              <a:rPr sz="2925" baseline="-21367" dirty="0">
                <a:latin typeface="Times New Roman"/>
                <a:cs typeface="Times New Roman"/>
              </a:rPr>
              <a:t>6</a:t>
            </a:r>
            <a:r>
              <a:rPr sz="2925" spc="150" baseline="-21367" dirty="0">
                <a:latin typeface="Times New Roman"/>
                <a:cs typeface="Times New Roman"/>
              </a:rPr>
              <a:t> </a:t>
            </a:r>
            <a:r>
              <a:rPr sz="3050" spc="130" dirty="0">
                <a:latin typeface="Symbol"/>
                <a:cs typeface="Symbol"/>
              </a:rPr>
              <a:t></a:t>
            </a:r>
            <a:r>
              <a:rPr sz="4575" spc="7" baseline="14571" dirty="0">
                <a:latin typeface="Symbol"/>
                <a:cs typeface="Symbol"/>
              </a:rPr>
              <a:t></a:t>
            </a:r>
            <a:endParaRPr sz="4575" baseline="14571" dirty="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19285" y="3587243"/>
            <a:ext cx="5717540" cy="119443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634365" algn="l"/>
                <a:tab pos="1118870" algn="l"/>
                <a:tab pos="1567815" algn="l"/>
                <a:tab pos="2027555" algn="l"/>
                <a:tab pos="2444115" algn="l"/>
                <a:tab pos="4464050" algn="l"/>
                <a:tab pos="5086350" algn="l"/>
                <a:tab pos="5531485" algn="l"/>
              </a:tabLst>
            </a:pPr>
            <a:r>
              <a:rPr sz="4575" spc="-142" baseline="-3642" dirty="0">
                <a:latin typeface="Symbol"/>
                <a:cs typeface="Symbol"/>
              </a:rPr>
              <a:t></a:t>
            </a:r>
            <a:r>
              <a:rPr sz="3050" i="1" spc="10" dirty="0">
                <a:latin typeface="Times New Roman"/>
                <a:cs typeface="Times New Roman"/>
              </a:rPr>
              <a:t>B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5" dirty="0">
                <a:latin typeface="Times New Roman"/>
                <a:cs typeface="Times New Roman"/>
              </a:rPr>
              <a:t>e</a:t>
            </a:r>
            <a:r>
              <a:rPr sz="3050" i="1" dirty="0">
                <a:latin typeface="Times New Roman"/>
                <a:cs typeface="Times New Roman"/>
              </a:rPr>
              <a:t>	i	</a:t>
            </a:r>
            <a:r>
              <a:rPr sz="3050" i="1" spc="5" dirty="0">
                <a:latin typeface="Times New Roman"/>
                <a:cs typeface="Times New Roman"/>
              </a:rPr>
              <a:t>J</a:t>
            </a:r>
            <a:r>
              <a:rPr sz="3050" i="1" dirty="0">
                <a:latin typeface="Times New Roman"/>
                <a:cs typeface="Times New Roman"/>
              </a:rPr>
              <a:t>	i	</a:t>
            </a:r>
            <a:r>
              <a:rPr sz="3050" i="1" spc="-65" dirty="0">
                <a:latin typeface="Times New Roman"/>
                <a:cs typeface="Times New Roman"/>
              </a:rPr>
              <a:t>n</a:t>
            </a:r>
            <a:r>
              <a:rPr sz="4575" spc="7" baseline="-3642" dirty="0">
                <a:latin typeface="Symbol"/>
                <a:cs typeface="Symbol"/>
              </a:rPr>
              <a:t></a:t>
            </a:r>
            <a:r>
              <a:rPr sz="4575" baseline="-3642" dirty="0">
                <a:latin typeface="Times New Roman"/>
                <a:cs typeface="Times New Roman"/>
              </a:rPr>
              <a:t>	</a:t>
            </a:r>
            <a:r>
              <a:rPr sz="4575" spc="330" baseline="-3642" dirty="0">
                <a:latin typeface="Symbol"/>
                <a:cs typeface="Symbol"/>
              </a:rPr>
              <a:t></a:t>
            </a:r>
            <a:r>
              <a:rPr sz="3050" i="1" dirty="0">
                <a:latin typeface="Times New Roman"/>
                <a:cs typeface="Times New Roman"/>
              </a:rPr>
              <a:t>i	</a:t>
            </a:r>
            <a:r>
              <a:rPr sz="3050" i="1" spc="5" dirty="0">
                <a:latin typeface="Times New Roman"/>
                <a:cs typeface="Times New Roman"/>
              </a:rPr>
              <a:t>e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5" dirty="0">
                <a:latin typeface="Times New Roman"/>
                <a:cs typeface="Times New Roman"/>
              </a:rPr>
              <a:t>J</a:t>
            </a:r>
            <a:endParaRPr sz="3050" dirty="0">
              <a:latin typeface="Times New Roman"/>
              <a:cs typeface="Times New Roman"/>
            </a:endParaRPr>
          </a:p>
          <a:p>
            <a:pPr marL="630555">
              <a:lnSpc>
                <a:spcPct val="100000"/>
              </a:lnSpc>
              <a:spcBef>
                <a:spcPts val="945"/>
              </a:spcBef>
              <a:tabLst>
                <a:tab pos="1092835" algn="l"/>
                <a:tab pos="1569720" algn="l"/>
                <a:tab pos="1999614" algn="l"/>
                <a:tab pos="2406015" algn="l"/>
              </a:tabLst>
            </a:pPr>
            <a:r>
              <a:rPr sz="3050" spc="5" dirty="0">
                <a:latin typeface="Times New Roman"/>
                <a:cs typeface="Times New Roman"/>
              </a:rPr>
              <a:t>2	0	0	8	</a:t>
            </a:r>
            <a:r>
              <a:rPr sz="3050" i="1" spc="-220" dirty="0">
                <a:latin typeface="Times New Roman"/>
                <a:cs typeface="Times New Roman"/>
              </a:rPr>
              <a:t>O</a:t>
            </a:r>
            <a:r>
              <a:rPr sz="4575" spc="-330" baseline="27322" dirty="0">
                <a:latin typeface="Symbol"/>
                <a:cs typeface="Symbol"/>
              </a:rPr>
              <a:t></a:t>
            </a:r>
            <a:r>
              <a:rPr sz="4575" spc="209" baseline="27322" dirty="0">
                <a:latin typeface="Times New Roman"/>
                <a:cs typeface="Times New Roman"/>
              </a:rPr>
              <a:t> </a:t>
            </a:r>
            <a:r>
              <a:rPr sz="3075" i="1" spc="-89" baseline="16260" dirty="0">
                <a:latin typeface="Symbol"/>
                <a:cs typeface="Symbol"/>
              </a:rPr>
              <a:t></a:t>
            </a:r>
            <a:endParaRPr sz="3075" baseline="16260" dirty="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0307" y="2161032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26917" y="5505205"/>
            <a:ext cx="203835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50" dirty="0">
                <a:latin typeface="Symbol"/>
                <a:cs typeface="Symbol"/>
              </a:rPr>
              <a:t>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602349" y="6776011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082681" y="5505158"/>
            <a:ext cx="203835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50" dirty="0"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6345" y="5505112"/>
            <a:ext cx="203835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50" dirty="0">
                <a:latin typeface="Symbol"/>
                <a:cs typeface="Symbol"/>
              </a:rPr>
              <a:t>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6917" y="5797860"/>
            <a:ext cx="2304415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4685" algn="l"/>
                <a:tab pos="1109345" algn="l"/>
                <a:tab pos="1648460" algn="l"/>
                <a:tab pos="2110105" algn="l"/>
              </a:tabLst>
            </a:pPr>
            <a:r>
              <a:rPr sz="5475" spc="-742" baseline="-13698" dirty="0">
                <a:latin typeface="Symbol"/>
                <a:cs typeface="Symbol"/>
              </a:rPr>
              <a:t></a:t>
            </a:r>
            <a:r>
              <a:rPr sz="3650" i="1" dirty="0">
                <a:latin typeface="Times New Roman"/>
                <a:cs typeface="Times New Roman"/>
              </a:rPr>
              <a:t>G	a	m	e	s</a:t>
            </a:r>
            <a:endParaRPr sz="36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75066" y="4620545"/>
            <a:ext cx="393065" cy="187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>
              <a:lnSpc>
                <a:spcPts val="3929"/>
              </a:lnSpc>
              <a:spcBef>
                <a:spcPts val="105"/>
              </a:spcBef>
            </a:pPr>
            <a:r>
              <a:rPr sz="3650" dirty="0"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  <a:p>
            <a:pPr marL="12700">
              <a:lnSpc>
                <a:spcPts val="3485"/>
              </a:lnSpc>
            </a:pPr>
            <a:r>
              <a:rPr sz="5475" i="1" spc="-209" baseline="-4566" dirty="0">
                <a:latin typeface="Times New Roman"/>
                <a:cs typeface="Times New Roman"/>
              </a:rPr>
              <a:t>c</a:t>
            </a:r>
            <a:r>
              <a:rPr sz="3650" dirty="0"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  <a:p>
            <a:pPr marL="201295">
              <a:lnSpc>
                <a:spcPts val="3350"/>
              </a:lnSpc>
            </a:pPr>
            <a:r>
              <a:rPr sz="3650" dirty="0">
                <a:latin typeface="Symbol"/>
                <a:cs typeface="Symbol"/>
              </a:rPr>
              <a:t></a:t>
            </a:r>
            <a:endParaRPr sz="3650">
              <a:latin typeface="Symbol"/>
              <a:cs typeface="Symbol"/>
            </a:endParaRPr>
          </a:p>
          <a:p>
            <a:pPr marL="201295">
              <a:lnSpc>
                <a:spcPts val="3795"/>
              </a:lnSpc>
            </a:pPr>
            <a:r>
              <a:rPr sz="3650" dirty="0">
                <a:latin typeface="Symbol"/>
                <a:cs typeface="Symbol"/>
              </a:rPr>
              <a:t>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0642" y="5101373"/>
            <a:ext cx="1598930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770" algn="l"/>
                <a:tab pos="993775" algn="l"/>
                <a:tab pos="1456055" algn="l"/>
              </a:tabLst>
            </a:pPr>
            <a:r>
              <a:rPr sz="3650" i="1" dirty="0">
                <a:latin typeface="Times New Roman"/>
                <a:cs typeface="Times New Roman"/>
              </a:rPr>
              <a:t>y	m	p	i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26917" y="5062480"/>
            <a:ext cx="334645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50" spc="10" dirty="0">
                <a:latin typeface="Symbol"/>
                <a:cs typeface="Symbol"/>
              </a:rPr>
              <a:t></a:t>
            </a:r>
            <a:r>
              <a:rPr sz="5475" i="1" baseline="-4566" dirty="0">
                <a:latin typeface="Times New Roman"/>
                <a:cs typeface="Times New Roman"/>
              </a:rPr>
              <a:t>l</a:t>
            </a:r>
            <a:endParaRPr sz="5475" baseline="-456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6345" y="4962252"/>
            <a:ext cx="2940050" cy="141859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675005" algn="l"/>
                <a:tab pos="1146175" algn="l"/>
                <a:tab pos="1649095" algn="l"/>
                <a:tab pos="2140585" algn="l"/>
                <a:tab pos="2625090" algn="l"/>
              </a:tabLst>
            </a:pPr>
            <a:r>
              <a:rPr sz="5475" spc="-644" baseline="4566" dirty="0">
                <a:latin typeface="Symbol"/>
                <a:cs typeface="Symbol"/>
              </a:rPr>
              <a:t></a:t>
            </a:r>
            <a:r>
              <a:rPr sz="3650" i="1" dirty="0">
                <a:latin typeface="Times New Roman"/>
                <a:cs typeface="Times New Roman"/>
              </a:rPr>
              <a:t>m	y	p	l	c	</a:t>
            </a:r>
            <a:r>
              <a:rPr sz="3650" i="1" spc="-45" dirty="0">
                <a:latin typeface="Times New Roman"/>
                <a:cs typeface="Times New Roman"/>
              </a:rPr>
              <a:t>i</a:t>
            </a:r>
            <a:r>
              <a:rPr sz="5475" baseline="4566" dirty="0">
                <a:latin typeface="Symbol"/>
                <a:cs typeface="Symbol"/>
              </a:rPr>
              <a:t></a:t>
            </a:r>
            <a:endParaRPr sz="5475" baseline="4566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654050" algn="l"/>
                <a:tab pos="1137285" algn="l"/>
                <a:tab pos="1584960" algn="l"/>
                <a:tab pos="2614295" algn="l"/>
              </a:tabLst>
            </a:pPr>
            <a:r>
              <a:rPr sz="5475" spc="-644" baseline="-13698" dirty="0">
                <a:latin typeface="Symbol"/>
                <a:cs typeface="Symbol"/>
              </a:rPr>
              <a:t></a:t>
            </a:r>
            <a:r>
              <a:rPr sz="3650" i="1" dirty="0">
                <a:latin typeface="Times New Roman"/>
                <a:cs typeface="Times New Roman"/>
              </a:rPr>
              <a:t>m	a	e	G	</a:t>
            </a:r>
            <a:r>
              <a:rPr sz="3650" i="1" spc="-370" dirty="0">
                <a:latin typeface="Times New Roman"/>
                <a:cs typeface="Times New Roman"/>
              </a:rPr>
              <a:t>s</a:t>
            </a:r>
            <a:r>
              <a:rPr sz="5475" baseline="-13698" dirty="0">
                <a:latin typeface="Symbol"/>
                <a:cs typeface="Symbol"/>
              </a:rPr>
              <a:t></a:t>
            </a:r>
            <a:endParaRPr sz="5475" baseline="-13698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2579" y="695198"/>
            <a:ext cx="8561070" cy="36747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列置换密码解密</a:t>
            </a:r>
            <a:r>
              <a:rPr sz="3200" b="1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chemeClr val="bg1"/>
                </a:solidFill>
                <a:latin typeface="黑体"/>
                <a:cs typeface="黑体"/>
              </a:rPr>
              <a:t>举例</a:t>
            </a:r>
            <a:r>
              <a:rPr sz="3200" b="1" spc="-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2400" b="1" dirty="0">
                <a:latin typeface="宋体"/>
                <a:cs typeface="宋体"/>
              </a:rPr>
              <a:t>由矩</a:t>
            </a:r>
            <a:r>
              <a:rPr sz="2400" b="1" spc="-10" dirty="0">
                <a:latin typeface="宋体"/>
                <a:cs typeface="宋体"/>
              </a:rPr>
              <a:t>阵</a:t>
            </a:r>
            <a:r>
              <a:rPr sz="2400" b="1" spc="-80" dirty="0">
                <a:latin typeface="宋体"/>
                <a:cs typeface="宋体"/>
              </a:rPr>
              <a:t> </a:t>
            </a:r>
            <a:r>
              <a:rPr sz="5400" spc="-232" baseline="-2314" dirty="0">
                <a:latin typeface="Symbol"/>
                <a:cs typeface="Symbol"/>
              </a:rPr>
              <a:t></a:t>
            </a:r>
            <a:r>
              <a:rPr sz="3750" i="1" spc="-232" baseline="-3333" dirty="0">
                <a:latin typeface="Times New Roman"/>
                <a:cs typeface="Times New Roman"/>
              </a:rPr>
              <a:t>M</a:t>
            </a:r>
            <a:r>
              <a:rPr sz="2925" i="1" spc="-232" baseline="-22792" dirty="0">
                <a:latin typeface="Times New Roman"/>
                <a:cs typeface="Times New Roman"/>
              </a:rPr>
              <a:t>P</a:t>
            </a:r>
            <a:r>
              <a:rPr sz="2925" i="1" spc="-390" baseline="-22792" dirty="0">
                <a:latin typeface="Times New Roman"/>
                <a:cs typeface="Times New Roman"/>
              </a:rPr>
              <a:t> </a:t>
            </a:r>
            <a:r>
              <a:rPr sz="5400" spc="-345" baseline="-2314" dirty="0">
                <a:latin typeface="Symbol"/>
                <a:cs typeface="Symbol"/>
              </a:rPr>
              <a:t></a:t>
            </a:r>
            <a:r>
              <a:rPr sz="2925" spc="-345" baseline="-29914" dirty="0">
                <a:latin typeface="Times New Roman"/>
                <a:cs typeface="Times New Roman"/>
              </a:rPr>
              <a:t>4</a:t>
            </a:r>
            <a:r>
              <a:rPr sz="2925" spc="-345" baseline="-29914" dirty="0">
                <a:latin typeface="Symbol"/>
                <a:cs typeface="Symbol"/>
              </a:rPr>
              <a:t></a:t>
            </a:r>
            <a:r>
              <a:rPr sz="2925" spc="-345" baseline="-29914" dirty="0">
                <a:latin typeface="Times New Roman"/>
                <a:cs typeface="Times New Roman"/>
              </a:rPr>
              <a:t>6</a:t>
            </a:r>
            <a:r>
              <a:rPr sz="2925" spc="-209" baseline="-2991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宋体"/>
                <a:cs typeface="宋体"/>
              </a:rPr>
              <a:t>得到密文</a:t>
            </a:r>
            <a:r>
              <a:rPr sz="2400" b="1" spc="5" dirty="0">
                <a:latin typeface="Arial"/>
                <a:cs typeface="Arial"/>
              </a:rPr>
              <a:t>C</a:t>
            </a:r>
            <a:r>
              <a:rPr sz="2400" b="1" dirty="0">
                <a:latin typeface="宋体"/>
                <a:cs typeface="宋体"/>
              </a:rPr>
              <a:t>为</a:t>
            </a:r>
            <a:r>
              <a:rPr sz="2400" b="1" spc="-5" dirty="0">
                <a:latin typeface="宋体"/>
                <a:cs typeface="宋体"/>
              </a:rPr>
              <a:t>“</a:t>
            </a:r>
            <a:r>
              <a:rPr sz="2400" b="1" spc="-5" dirty="0">
                <a:latin typeface="Arial"/>
                <a:cs typeface="Arial"/>
              </a:rPr>
              <a:t>i0mme2yaJ0peBglGnOc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i8is”</a:t>
            </a:r>
            <a:endParaRPr sz="2400" dirty="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  <a:spcBef>
                <a:spcPts val="1995"/>
              </a:spcBef>
            </a:pPr>
            <a:r>
              <a:rPr sz="2400" b="1" spc="-5" dirty="0">
                <a:latin typeface="宋体"/>
                <a:cs typeface="宋体"/>
              </a:rPr>
              <a:t>根据加密密钥逆置</a:t>
            </a:r>
            <a:r>
              <a:rPr sz="2400" b="1" spc="325" dirty="0">
                <a:latin typeface="宋体"/>
                <a:cs typeface="宋体"/>
              </a:rPr>
              <a:t>换</a:t>
            </a:r>
            <a:r>
              <a:rPr sz="4350" i="1" spc="-142" baseline="3831" dirty="0">
                <a:latin typeface="Symbol"/>
                <a:cs typeface="Symbol"/>
              </a:rPr>
              <a:t></a:t>
            </a:r>
            <a:r>
              <a:rPr sz="4350" i="1" spc="-457" baseline="3831" dirty="0">
                <a:latin typeface="Times New Roman"/>
                <a:cs typeface="Times New Roman"/>
              </a:rPr>
              <a:t> </a:t>
            </a:r>
            <a:r>
              <a:rPr sz="2400" spc="-44" baseline="48611" dirty="0">
                <a:latin typeface="Symbol"/>
                <a:cs typeface="Symbol"/>
              </a:rPr>
              <a:t></a:t>
            </a:r>
            <a:r>
              <a:rPr sz="2400" spc="-44" baseline="48611" dirty="0">
                <a:latin typeface="Times New Roman"/>
                <a:cs typeface="Times New Roman"/>
              </a:rPr>
              <a:t>1</a:t>
            </a:r>
            <a:r>
              <a:rPr sz="2400" spc="434" baseline="48611" dirty="0">
                <a:latin typeface="Times New Roman"/>
                <a:cs typeface="Times New Roman"/>
              </a:rPr>
              <a:t> </a:t>
            </a:r>
            <a:r>
              <a:rPr sz="4125" spc="-7" baseline="4040" dirty="0">
                <a:latin typeface="Symbol"/>
                <a:cs typeface="Symbol"/>
              </a:rPr>
              <a:t></a:t>
            </a:r>
            <a:r>
              <a:rPr sz="4125" spc="-322" baseline="4040" dirty="0">
                <a:latin typeface="Times New Roman"/>
                <a:cs typeface="Times New Roman"/>
              </a:rPr>
              <a:t> </a:t>
            </a:r>
            <a:r>
              <a:rPr sz="4125" spc="-44" baseline="4040" dirty="0">
                <a:latin typeface="Times New Roman"/>
                <a:cs typeface="Times New Roman"/>
              </a:rPr>
              <a:t>(</a:t>
            </a:r>
            <a:r>
              <a:rPr sz="4125" spc="-89" baseline="4040" dirty="0">
                <a:latin typeface="Times New Roman"/>
                <a:cs typeface="Times New Roman"/>
              </a:rPr>
              <a:t>4</a:t>
            </a:r>
            <a:r>
              <a:rPr lang="en-US" altLang="zh-CN" sz="4125" spc="-89" baseline="4040" dirty="0">
                <a:latin typeface="Times New Roman"/>
                <a:cs typeface="Times New Roman"/>
              </a:rPr>
              <a:t> 2 1 3 6 5</a:t>
            </a:r>
            <a:r>
              <a:rPr sz="4125" spc="-270" baseline="4040" dirty="0">
                <a:latin typeface="Times New Roman"/>
                <a:cs typeface="Times New Roman"/>
              </a:rPr>
              <a:t>)</a:t>
            </a:r>
            <a:r>
              <a:rPr sz="2400" b="1" spc="-180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宋体"/>
                <a:cs typeface="宋体"/>
              </a:rPr>
              <a:t>则解密过程如下：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1076325">
              <a:lnSpc>
                <a:spcPct val="100000"/>
              </a:lnSpc>
              <a:tabLst>
                <a:tab pos="1726564" algn="l"/>
                <a:tab pos="2190750" algn="l"/>
                <a:tab pos="2676525" algn="l"/>
                <a:tab pos="3199130" algn="l"/>
                <a:tab pos="3688715" algn="l"/>
                <a:tab pos="5556885" algn="l"/>
                <a:tab pos="6208395" algn="l"/>
                <a:tab pos="6713855" algn="l"/>
                <a:tab pos="7182484" algn="l"/>
                <a:tab pos="7664450" algn="l"/>
                <a:tab pos="8099425" algn="l"/>
              </a:tabLst>
            </a:pPr>
            <a:r>
              <a:rPr sz="5475" spc="37" baseline="-3805" dirty="0">
                <a:latin typeface="Symbol"/>
                <a:cs typeface="Symbol"/>
              </a:rPr>
              <a:t></a:t>
            </a:r>
            <a:r>
              <a:rPr sz="3650" i="1" spc="25" dirty="0">
                <a:latin typeface="Times New Roman"/>
                <a:cs typeface="Times New Roman"/>
              </a:rPr>
              <a:t>i	</a:t>
            </a:r>
            <a:r>
              <a:rPr sz="3650" i="1" dirty="0">
                <a:latin typeface="Times New Roman"/>
                <a:cs typeface="Times New Roman"/>
              </a:rPr>
              <a:t>e	J	B	n	</a:t>
            </a:r>
            <a:r>
              <a:rPr sz="3650" i="1" spc="-20" dirty="0">
                <a:latin typeface="Times New Roman"/>
                <a:cs typeface="Times New Roman"/>
              </a:rPr>
              <a:t>i</a:t>
            </a:r>
            <a:r>
              <a:rPr sz="5475" spc="-30" baseline="-3805" dirty="0">
                <a:latin typeface="Symbol"/>
                <a:cs typeface="Symbol"/>
              </a:rPr>
              <a:t></a:t>
            </a:r>
            <a:r>
              <a:rPr sz="5475" spc="-30" baseline="-3805" dirty="0">
                <a:latin typeface="Times New Roman"/>
                <a:cs typeface="Times New Roman"/>
              </a:rPr>
              <a:t>	</a:t>
            </a:r>
            <a:r>
              <a:rPr sz="5475" spc="-209" baseline="-3805" dirty="0">
                <a:latin typeface="Symbol"/>
                <a:cs typeface="Symbol"/>
              </a:rPr>
              <a:t></a:t>
            </a:r>
            <a:r>
              <a:rPr sz="3650" i="1" spc="-140" dirty="0">
                <a:latin typeface="Times New Roman"/>
                <a:cs typeface="Times New Roman"/>
              </a:rPr>
              <a:t>B	</a:t>
            </a:r>
            <a:r>
              <a:rPr sz="3650" i="1" dirty="0">
                <a:latin typeface="Times New Roman"/>
                <a:cs typeface="Times New Roman"/>
              </a:rPr>
              <a:t>e	i	J	i	</a:t>
            </a:r>
            <a:r>
              <a:rPr sz="3650" i="1" spc="-150" dirty="0">
                <a:latin typeface="Times New Roman"/>
                <a:cs typeface="Times New Roman"/>
              </a:rPr>
              <a:t>n</a:t>
            </a:r>
            <a:r>
              <a:rPr sz="5475" spc="-225" baseline="-3805" dirty="0">
                <a:latin typeface="Symbol"/>
                <a:cs typeface="Symbol"/>
              </a:rPr>
              <a:t></a:t>
            </a:r>
            <a:endParaRPr sz="5475" baseline="-3805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2681" y="4565190"/>
            <a:ext cx="1948180" cy="798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75" baseline="15220" dirty="0">
                <a:latin typeface="Symbol"/>
                <a:cs typeface="Symbol"/>
              </a:rPr>
              <a:t></a:t>
            </a:r>
            <a:r>
              <a:rPr sz="5475" spc="-569" baseline="15220" dirty="0">
                <a:latin typeface="Times New Roman"/>
                <a:cs typeface="Times New Roman"/>
              </a:rPr>
              <a:t> </a:t>
            </a:r>
            <a:r>
              <a:rPr sz="3650" spc="-795" dirty="0">
                <a:latin typeface="Symbol"/>
                <a:cs typeface="Symbol"/>
              </a:rPr>
              <a:t></a:t>
            </a:r>
            <a:r>
              <a:rPr sz="5050" spc="-985" dirty="0">
                <a:latin typeface="Symbol"/>
                <a:cs typeface="Symbol"/>
              </a:rPr>
              <a:t></a:t>
            </a:r>
            <a:r>
              <a:rPr sz="3200" i="1" spc="-615" dirty="0">
                <a:latin typeface="Times New Roman"/>
                <a:cs typeface="Times New Roman"/>
              </a:rPr>
              <a:t>M</a:t>
            </a:r>
            <a:r>
              <a:rPr sz="5050" spc="-944" dirty="0">
                <a:latin typeface="Symbol"/>
                <a:cs typeface="Symbol"/>
              </a:rPr>
              <a:t></a:t>
            </a:r>
            <a:r>
              <a:rPr lang="en-US" altLang="zh-CN" sz="5050" spc="-944" dirty="0">
                <a:latin typeface="Symbol"/>
                <a:cs typeface="Symbol"/>
              </a:rPr>
              <a:t>  </a:t>
            </a:r>
            <a:r>
              <a:rPr sz="2900" spc="-637" baseline="-21739" dirty="0">
                <a:latin typeface="Times New Roman"/>
                <a:cs typeface="Times New Roman"/>
              </a:rPr>
              <a:t>4</a:t>
            </a:r>
            <a:r>
              <a:rPr sz="2900" spc="-622" baseline="-27777" dirty="0">
                <a:latin typeface="Symbol"/>
              </a:rPr>
              <a:t>6 </a:t>
            </a:r>
            <a:r>
              <a:rPr sz="3650" spc="-120" dirty="0">
                <a:latin typeface="Symbol"/>
                <a:cs typeface="Symbol"/>
              </a:rPr>
              <a:t></a:t>
            </a:r>
            <a:r>
              <a:rPr lang="zh-CN" altLang="en-US" sz="5475" baseline="15220" dirty="0">
                <a:latin typeface="Symbol"/>
                <a:cs typeface="Symbol"/>
              </a:rPr>
              <a:t></a:t>
            </a:r>
            <a:endParaRPr sz="5475" baseline="15220" dirty="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596" y="4565203"/>
            <a:ext cx="1520825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spc="-985" dirty="0">
                <a:latin typeface="Symbol"/>
                <a:cs typeface="Symbol"/>
              </a:rPr>
              <a:t></a:t>
            </a:r>
            <a:r>
              <a:rPr sz="3200" i="1" spc="-615" dirty="0">
                <a:latin typeface="Times New Roman"/>
                <a:cs typeface="Times New Roman"/>
              </a:rPr>
              <a:t>M</a:t>
            </a:r>
            <a:r>
              <a:rPr sz="2900" i="1" spc="-44" baseline="-21739" dirty="0">
                <a:latin typeface="Times New Roman"/>
                <a:cs typeface="Times New Roman"/>
              </a:rPr>
              <a:t>P</a:t>
            </a:r>
            <a:r>
              <a:rPr sz="4000" spc="-944" dirty="0">
                <a:latin typeface="Symbol"/>
                <a:cs typeface="Symbol"/>
              </a:rPr>
              <a:t></a:t>
            </a:r>
            <a:r>
              <a:rPr lang="en-US" altLang="zh-CN" sz="4000" spc="-944" dirty="0">
                <a:latin typeface="Symbol"/>
                <a:cs typeface="Symbol"/>
              </a:rPr>
              <a:t>        </a:t>
            </a:r>
            <a:r>
              <a:rPr sz="2900" spc="-630" baseline="-27777" dirty="0">
                <a:latin typeface="Times New Roman"/>
                <a:cs typeface="Times New Roman"/>
              </a:rPr>
              <a:t>4</a:t>
            </a:r>
            <a:r>
              <a:rPr sz="2900" spc="-622" baseline="-27777" dirty="0">
                <a:latin typeface="Symbol"/>
                <a:cs typeface="Symbol"/>
              </a:rPr>
              <a:t></a:t>
            </a:r>
            <a:r>
              <a:rPr sz="2900" spc="15" baseline="-27777" dirty="0">
                <a:latin typeface="Times New Roman"/>
                <a:cs typeface="Times New Roman"/>
              </a:rPr>
              <a:t>6</a:t>
            </a:r>
            <a:r>
              <a:rPr sz="2900" spc="-157" baseline="-27777" dirty="0">
                <a:latin typeface="Times New Roman"/>
                <a:cs typeface="Times New Roman"/>
              </a:rPr>
              <a:t> </a:t>
            </a:r>
            <a:r>
              <a:rPr sz="3650" spc="-120" dirty="0">
                <a:latin typeface="Symbol"/>
                <a:cs typeface="Symbol"/>
              </a:rPr>
              <a:t></a:t>
            </a:r>
            <a:r>
              <a:rPr sz="5475" baseline="15220" dirty="0">
                <a:latin typeface="Symbol"/>
                <a:cs typeface="Symbol"/>
              </a:rPr>
              <a:t>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46345" y="4404161"/>
            <a:ext cx="7497304" cy="575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8495" algn="l"/>
                <a:tab pos="1130300" algn="l"/>
                <a:tab pos="1624965" algn="l"/>
                <a:tab pos="2095500" algn="l"/>
                <a:tab pos="4492625" algn="l"/>
                <a:tab pos="5139690" algn="l"/>
                <a:tab pos="5622925" algn="l"/>
                <a:tab pos="6121400" algn="l"/>
                <a:tab pos="6571615" algn="l"/>
                <a:tab pos="6995795" algn="l"/>
              </a:tabLst>
            </a:pPr>
            <a:r>
              <a:rPr sz="5475" spc="-247" baseline="27397" dirty="0">
                <a:latin typeface="Symbol"/>
                <a:cs typeface="Symbol"/>
              </a:rPr>
              <a:t></a:t>
            </a:r>
            <a:r>
              <a:rPr sz="3650" dirty="0">
                <a:latin typeface="Times New Roman"/>
                <a:cs typeface="Times New Roman"/>
              </a:rPr>
              <a:t>0	2	0	</a:t>
            </a:r>
            <a:r>
              <a:rPr sz="3650" i="1" dirty="0">
                <a:latin typeface="Times New Roman"/>
                <a:cs typeface="Times New Roman"/>
              </a:rPr>
              <a:t>g	O</a:t>
            </a:r>
            <a:r>
              <a:rPr sz="3650" i="1" spc="380" dirty="0">
                <a:latin typeface="Times New Roman"/>
                <a:cs typeface="Times New Roman"/>
              </a:rPr>
              <a:t> </a:t>
            </a:r>
            <a:r>
              <a:rPr sz="3650" spc="-625" dirty="0">
                <a:latin typeface="Times New Roman"/>
                <a:cs typeface="Times New Roman"/>
              </a:rPr>
              <a:t>8</a:t>
            </a:r>
            <a:r>
              <a:rPr sz="5475" baseline="27397" dirty="0">
                <a:latin typeface="Symbol"/>
                <a:cs typeface="Symbol"/>
              </a:rPr>
              <a:t></a:t>
            </a:r>
            <a:r>
              <a:rPr sz="5475" spc="-817" baseline="27397" dirty="0">
                <a:latin typeface="Times New Roman"/>
                <a:cs typeface="Times New Roman"/>
              </a:rPr>
              <a:t> </a:t>
            </a:r>
            <a:r>
              <a:rPr sz="3675" i="1" spc="-352" baseline="20408" dirty="0">
                <a:latin typeface="Symbol"/>
                <a:cs typeface="Symbol"/>
              </a:rPr>
              <a:t></a:t>
            </a:r>
            <a:r>
              <a:rPr sz="2475" spc="-480" baseline="65656" dirty="0">
                <a:latin typeface="Symbol"/>
                <a:cs typeface="Symbol"/>
              </a:rPr>
              <a:t></a:t>
            </a:r>
            <a:r>
              <a:rPr sz="2475" spc="7" baseline="65656" dirty="0">
                <a:latin typeface="Times New Roman"/>
                <a:cs typeface="Times New Roman"/>
              </a:rPr>
              <a:t>1</a:t>
            </a:r>
            <a:r>
              <a:rPr sz="2475" baseline="65656" dirty="0">
                <a:latin typeface="Times New Roman"/>
                <a:cs typeface="Times New Roman"/>
              </a:rPr>
              <a:t>	</a:t>
            </a:r>
            <a:r>
              <a:rPr sz="5475" spc="-270" baseline="27397" dirty="0">
                <a:latin typeface="Symbol"/>
                <a:cs typeface="Symbol"/>
              </a:rPr>
              <a:t></a:t>
            </a:r>
            <a:r>
              <a:rPr sz="3650" i="1" dirty="0">
                <a:latin typeface="Times New Roman"/>
                <a:cs typeface="Times New Roman"/>
              </a:rPr>
              <a:t>g	</a:t>
            </a:r>
            <a:r>
              <a:rPr sz="3650" dirty="0">
                <a:latin typeface="Times New Roman"/>
                <a:cs typeface="Times New Roman"/>
              </a:rPr>
              <a:t>2	0	0	8	</a:t>
            </a:r>
            <a:r>
              <a:rPr sz="3650" i="1" spc="-800" dirty="0">
                <a:latin typeface="Times New Roman"/>
                <a:cs typeface="Times New Roman"/>
              </a:rPr>
              <a:t>O</a:t>
            </a:r>
            <a:r>
              <a:rPr sz="5475" baseline="27397" dirty="0">
                <a:latin typeface="Symbol"/>
                <a:cs typeface="Symbol"/>
              </a:rPr>
              <a:t>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18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3286</Words>
  <Application>Microsoft Office PowerPoint</Application>
  <PresentationFormat>自定义</PresentationFormat>
  <Paragraphs>688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等线</vt:lpstr>
      <vt:lpstr>黑体</vt:lpstr>
      <vt:lpstr>华文楷体</vt:lpstr>
      <vt:lpstr>楷体</vt:lpstr>
      <vt:lpstr>宋体</vt:lpstr>
      <vt:lpstr>新宋体</vt:lpstr>
      <vt:lpstr>Arial</vt:lpstr>
      <vt:lpstr>Calibri</vt:lpstr>
      <vt:lpstr>Calibri Light</vt:lpstr>
      <vt:lpstr>MT Extra</vt:lpstr>
      <vt:lpstr>Symbol</vt:lpstr>
      <vt:lpstr>Times New Roman</vt:lpstr>
      <vt:lpstr>Office Theme</vt:lpstr>
      <vt:lpstr>Office 主题​​</vt:lpstr>
      <vt:lpstr>PowerPoint 演示文稿</vt:lpstr>
      <vt:lpstr>PowerPoint 演示文稿</vt:lpstr>
      <vt:lpstr>本讲主要内容</vt:lpstr>
      <vt:lpstr>简介</vt:lpstr>
      <vt:lpstr>置换密码</vt:lpstr>
      <vt:lpstr>PowerPoint 演示文稿</vt:lpstr>
      <vt:lpstr>PowerPoint 演示文稿</vt:lpstr>
      <vt:lpstr>列置换密码加密(举例)</vt:lpstr>
      <vt:lpstr>PowerPoint 演示文稿</vt:lpstr>
      <vt:lpstr>周期置换密码是将明文串P按固定长度m分组， 然后对每组中的子串按1，2, , m 的某个置换重 排位置从而得到密文C。其中密钥  包含分组长 度信息。解密时同样对密文C按长度m分组，并</vt:lpstr>
      <vt:lpstr>PowerPoint 演示文稿</vt:lpstr>
      <vt:lpstr>代换密码</vt:lpstr>
      <vt:lpstr>代换密码的分类</vt:lpstr>
      <vt:lpstr>移位密码（恺撒密码）</vt:lpstr>
      <vt:lpstr>仿射加密</vt:lpstr>
      <vt:lpstr>单表代换密码</vt:lpstr>
      <vt:lpstr>多表代换密码（维吉尼亚）</vt:lpstr>
      <vt:lpstr>多表代换密码(Playfair)</vt:lpstr>
      <vt:lpstr>Playfair的加解密方法</vt:lpstr>
      <vt:lpstr>Playfair的举例</vt:lpstr>
      <vt:lpstr>希尔密码(Hill Cipher)</vt:lpstr>
      <vt:lpstr>希尔密码的加密方法</vt:lpstr>
      <vt:lpstr>希尔密码的解密方法</vt:lpstr>
      <vt:lpstr>代数密码(Vernam) </vt:lpstr>
      <vt:lpstr>转轮密码机</vt:lpstr>
      <vt:lpstr>转轮加密算法</vt:lpstr>
      <vt:lpstr>转轮密码机的分析</vt:lpstr>
      <vt:lpstr>转轮密码机的思考</vt:lpstr>
      <vt:lpstr>传统密码体制分析</vt:lpstr>
      <vt:lpstr>明文中各个字母出现的统计概率</vt:lpstr>
      <vt:lpstr>字符出现频率分类</vt:lpstr>
      <vt:lpstr>字母组合概率(递减)</vt:lpstr>
      <vt:lpstr>多表代换密码分析</vt:lpstr>
      <vt:lpstr>卡西斯基(Kasiski)测试法</vt:lpstr>
      <vt:lpstr>举例(密文)</vt:lpstr>
      <vt:lpstr>估算密钥字的长度</vt:lpstr>
      <vt:lpstr>重合指数法的引入</vt:lpstr>
      <vt:lpstr>重合指数法的含义及计算方法</vt:lpstr>
      <vt:lpstr>利用重合指数估算密钥字长度</vt:lpstr>
      <vt:lpstr>PowerPoint 演示文稿</vt:lpstr>
      <vt:lpstr>交互重合指数的应用</vt:lpstr>
      <vt:lpstr>明文-密文对分析法</vt:lpstr>
      <vt:lpstr>希尔密码的分析</vt:lpstr>
      <vt:lpstr>希尔密码举例</vt:lpstr>
      <vt:lpstr>希尔密码举例(续)</vt:lpstr>
      <vt:lpstr>传统密码的一些启发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&lt;4D6963726F736F667420506F776572506F696E74202D20322E2032303136B4BA2DCFD6B4FAC3DCC2EBD1A72DB9C5B5E4C3DCC2EB2E707074205BBCE6C8DDC4A3CABD5D&gt;</dc:title>
  <dc:creator>mark</dc:creator>
  <cp:lastModifiedBy>亦辰</cp:lastModifiedBy>
  <cp:revision>30</cp:revision>
  <dcterms:created xsi:type="dcterms:W3CDTF">2019-10-24T02:11:37Z</dcterms:created>
  <dcterms:modified xsi:type="dcterms:W3CDTF">2024-11-11T09:43:15Z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2016-03-14T00:00:00Z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2019-10-24T00:00:00Z</vt:filetime>
  </property>
</Properties>
</file>